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791" r:id="rId2"/>
    <p:sldId id="747" r:id="rId3"/>
    <p:sldId id="792" r:id="rId4"/>
    <p:sldId id="793" r:id="rId5"/>
    <p:sldId id="794" r:id="rId6"/>
    <p:sldId id="790" r:id="rId7"/>
    <p:sldId id="795" r:id="rId8"/>
    <p:sldId id="748" r:id="rId9"/>
    <p:sldId id="775" r:id="rId10"/>
    <p:sldId id="777" r:id="rId11"/>
    <p:sldId id="753" r:id="rId12"/>
    <p:sldId id="756" r:id="rId13"/>
    <p:sldId id="757" r:id="rId14"/>
    <p:sldId id="758" r:id="rId15"/>
    <p:sldId id="759" r:id="rId16"/>
    <p:sldId id="760" r:id="rId17"/>
    <p:sldId id="768" r:id="rId18"/>
    <p:sldId id="765" r:id="rId19"/>
    <p:sldId id="779" r:id="rId20"/>
    <p:sldId id="780" r:id="rId21"/>
    <p:sldId id="767" r:id="rId22"/>
    <p:sldId id="784" r:id="rId23"/>
    <p:sldId id="787" r:id="rId24"/>
    <p:sldId id="788" r:id="rId25"/>
    <p:sldId id="789" r:id="rId26"/>
    <p:sldId id="785" r:id="rId27"/>
  </p:sldIdLst>
  <p:sldSz cx="9144000" cy="6858000" type="overhead"/>
  <p:notesSz cx="6731000" cy="9867900"/>
  <p:defaultTextStyle>
    <a:defPPr>
      <a:defRPr lang="en-US"/>
    </a:defPPr>
    <a:lvl1pPr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SzPct val="75000"/>
      <a:buFont typeface="Wingdings" pitchFamily="2" charset="2"/>
      <a:buChar char="u"/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SzPct val="75000"/>
      <a:buFont typeface="Wingdings" pitchFamily="2" charset="2"/>
      <a:buChar char="u"/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SzPct val="75000"/>
      <a:buFont typeface="Wingdings" pitchFamily="2" charset="2"/>
      <a:buChar char="u"/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SzPct val="75000"/>
      <a:buFont typeface="Wingdings" pitchFamily="2" charset="2"/>
      <a:buChar char="u"/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SzPct val="75000"/>
      <a:buFont typeface="Wingdings" pitchFamily="2" charset="2"/>
      <a:buChar char="u"/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CC0000"/>
    <a:srgbClr val="9933FF"/>
    <a:srgbClr val="D60093"/>
    <a:srgbClr val="0000FF"/>
    <a:srgbClr val="33CC33"/>
    <a:srgbClr val="CC9900"/>
    <a:srgbClr val="66FFFF"/>
    <a:srgbClr val="FF0000"/>
    <a:srgbClr val="000000"/>
    <a:srgbClr val="FFE4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47" autoAdjust="0"/>
    <p:restoredTop sz="96897" autoAdjust="0"/>
  </p:normalViewPr>
  <p:slideViewPr>
    <p:cSldViewPr snapToObjects="1">
      <p:cViewPr varScale="1">
        <p:scale>
          <a:sx n="82" d="100"/>
          <a:sy n="82" d="100"/>
        </p:scale>
        <p:origin x="-821" y="-77"/>
      </p:cViewPr>
      <p:guideLst>
        <p:guide orient="horz" pos="3841"/>
        <p:guide orient="horz" pos="2881"/>
        <p:guide pos="201"/>
        <p:guide pos="1691"/>
        <p:guide pos="-46"/>
        <p:guide pos="731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-2112" y="-72"/>
      </p:cViewPr>
      <p:guideLst>
        <p:guide orient="horz" pos="3107"/>
        <p:guide pos="211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algn="l" defTabSz="915988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1"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algn="r" defTabSz="915988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1"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62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algn="l" defTabSz="915988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1"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4188"/>
            <a:ext cx="29162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algn="r" defTabSz="915988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1">
                <a:latin typeface="Helvetica" pitchFamily="34" charset="0"/>
              </a:defRPr>
            </a:lvl1pPr>
          </a:lstStyle>
          <a:p>
            <a:pPr>
              <a:defRPr/>
            </a:pPr>
            <a:fld id="{0DD6AA77-4A0F-4C01-8333-8DCED05CD2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762000"/>
            <a:ext cx="4878388" cy="36591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649788"/>
            <a:ext cx="4954588" cy="44989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59" tIns="45779" rIns="91559" bIns="45779"/>
          <a:lstStyle/>
          <a:p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38238" y="1600200"/>
            <a:ext cx="7161212" cy="1143000"/>
          </a:xfrm>
          <a:solidFill>
            <a:srgbClr val="FFFF99"/>
          </a:solidFill>
          <a:ln w="12700">
            <a:solidFill>
              <a:schemeClr val="tx1"/>
            </a:solidFill>
          </a:ln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 wrap="none" lIns="87859" tIns="43930" rIns="87859" bIns="43930" anchor="ctr"/>
          <a:lstStyle>
            <a:lvl1pPr>
              <a:defRPr sz="1400" smtClean="0"/>
            </a:lvl1pPr>
          </a:lstStyle>
          <a:p>
            <a:pPr>
              <a:defRPr/>
            </a:pPr>
            <a:fld id="{90BA2B26-5327-40B6-ABCD-26B61A35596F}" type="datetime4">
              <a:rPr lang="en-US"/>
              <a:pPr>
                <a:defRPr/>
              </a:pPr>
              <a:t>December 15, 2011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 wrap="none" lIns="87859" tIns="43930" rIns="87859" bIns="43930" anchor="ctr"/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 wrap="none" lIns="87859" tIns="43930" rIns="87859" bIns="43930" anchor="ctr"/>
          <a:lstStyle>
            <a:lvl1pPr>
              <a:defRPr sz="1400" smtClean="0"/>
            </a:lvl1pPr>
          </a:lstStyle>
          <a:p>
            <a:pPr>
              <a:defRPr/>
            </a:pPr>
            <a:fld id="{57C47598-2ACF-49EA-9115-8A42B68594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91405-DF10-4FA1-9048-CD05C38772ED}" type="datetime4">
              <a:rPr lang="en-US"/>
              <a:pPr>
                <a:defRPr/>
              </a:pPr>
              <a:t>December 15, 2011</a:t>
            </a:fld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DED7B-8FBB-4AEA-8E25-102F4AD1B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76200"/>
            <a:ext cx="20955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76200"/>
            <a:ext cx="61341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31F69-7A63-4B09-94E1-B2EAD870F9B6}" type="datetime4">
              <a:rPr lang="en-US"/>
              <a:pPr>
                <a:defRPr/>
              </a:pPr>
              <a:t>December 15, 2011</a:t>
            </a:fld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ED897-CB0F-4B41-B610-FBD7D9BEC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382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93713" y="990600"/>
            <a:ext cx="8088312" cy="5257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9A3B8-C5C5-4035-B733-0D6C79AB5EF7}" type="datetime4">
              <a:rPr lang="en-US"/>
              <a:pPr>
                <a:defRPr/>
              </a:pPr>
              <a:t>December 15, 2011</a:t>
            </a:fld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71DDB-1543-4CFA-BB8A-5114F2A5CE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19516-FBB8-459A-A21C-E0291F54137A}" type="datetime4">
              <a:rPr lang="en-US"/>
              <a:pPr>
                <a:defRPr/>
              </a:pPr>
              <a:t>December 15, 2011</a:t>
            </a:fld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D4D7E-48B5-4C26-BFDD-D922606310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D0A63-0FA6-4CE0-9F58-9108A4FF182B}" type="datetime4">
              <a:rPr lang="en-US"/>
              <a:pPr>
                <a:defRPr/>
              </a:pPr>
              <a:t>December 15, 2011</a:t>
            </a:fld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6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CF615-0EDE-4ECD-8F0E-87D7BE2B38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3713" y="990600"/>
            <a:ext cx="3967162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3275" y="990600"/>
            <a:ext cx="396875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32E63-E5BE-4036-9014-05FC27B7EBB6}" type="datetime4">
              <a:rPr lang="en-US"/>
              <a:pPr>
                <a:defRPr/>
              </a:pPr>
              <a:t>December 15, 2011</a:t>
            </a:fld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7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B706F-91A6-445E-846B-4FC2C8B7F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0ED07-4333-44E8-95E5-07F1CD39AA20}" type="datetime4">
              <a:rPr lang="en-US"/>
              <a:pPr>
                <a:defRPr/>
              </a:pPr>
              <a:t>December 15, 2011</a:t>
            </a:fld>
            <a:endParaRPr lang="en-US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9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3EEDD-1631-419E-A90A-E15EFD1EF1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8DE13-048E-4DBB-B5AE-5EDB24AF8F86}" type="datetime4">
              <a:rPr lang="en-US"/>
              <a:pPr>
                <a:defRPr/>
              </a:pPr>
              <a:t>December 15, 2011</a:t>
            </a:fld>
            <a:endParaRPr lang="en-US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DB000-42B1-4F55-AF9E-6D4073EDD5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09307-4E25-4E56-9AF8-052E586EB015}" type="datetime4">
              <a:rPr lang="en-US"/>
              <a:pPr>
                <a:defRPr/>
              </a:pPr>
              <a:t>December 15, 2011</a:t>
            </a:fld>
            <a:endParaRPr lang="en-US"/>
          </a:p>
        </p:txBody>
      </p:sp>
      <p:sp>
        <p:nvSpPr>
          <p:cNvPr id="3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791A8-7EE5-47A4-AA81-70F4086EA5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8BA3A-76FC-4BE7-B681-1F8FA6EED9D1}" type="datetime4">
              <a:rPr lang="en-US"/>
              <a:pPr>
                <a:defRPr/>
              </a:pPr>
              <a:t>December 15, 2011</a:t>
            </a:fld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7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D3AD2-1079-49EB-971E-8241EE2BCB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E3097-E237-4365-AB5C-125F4A0E95C6}" type="datetime4">
              <a:rPr lang="en-US"/>
              <a:pPr>
                <a:defRPr/>
              </a:pPr>
              <a:t>December 15, 2011</a:t>
            </a:fld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7" name="Rectangle 4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FD48C-1593-4700-95FE-938D16DDFC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76200"/>
            <a:ext cx="8382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859" tIns="43930" rIns="87859" bIns="4393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2051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3713" y="990600"/>
            <a:ext cx="8088312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859" tIns="43930" rIns="87859" bIns="439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55" name="Line 31"/>
          <p:cNvSpPr>
            <a:spLocks noChangeShapeType="1"/>
          </p:cNvSpPr>
          <p:nvPr/>
        </p:nvSpPr>
        <p:spPr bwMode="auto">
          <a:xfrm flipV="1">
            <a:off x="449263" y="685800"/>
            <a:ext cx="8201025" cy="0"/>
          </a:xfrm>
          <a:prstGeom prst="line">
            <a:avLst/>
          </a:prstGeom>
          <a:noFill/>
          <a:ln w="73080">
            <a:solidFill>
              <a:srgbClr val="00808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65" name="Rectangle 4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61975" y="6629400"/>
            <a:ext cx="225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253" tIns="43627" rIns="87253" bIns="43627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FA02BFBC-9465-4A62-B4EE-021300CA99E6}" type="datetime4">
              <a:rPr lang="en-US"/>
              <a:pPr>
                <a:defRPr/>
              </a:pPr>
              <a:t>December 15, 2011</a:t>
            </a:fld>
            <a:endParaRPr lang="en-US"/>
          </a:p>
        </p:txBody>
      </p:sp>
      <p:sp>
        <p:nvSpPr>
          <p:cNvPr id="1066" name="Rectangle 4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65475" y="6629400"/>
            <a:ext cx="2813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253" tIns="43627" rIns="87253" bIns="43627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Antonio Pellegrino</a:t>
            </a:r>
          </a:p>
        </p:txBody>
      </p:sp>
      <p:sp>
        <p:nvSpPr>
          <p:cNvPr id="1067" name="Rectangle 4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40500" y="6629400"/>
            <a:ext cx="1900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253" tIns="43627" rIns="87253" bIns="43627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E1F8933-388E-4B8E-AB92-B443853259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68" name="Line 44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/>
  <p:hf hdr="0"/>
  <p:txStyles>
    <p:titleStyle>
      <a:lvl1pPr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ctr" defTabSz="87312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3399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271463" indent="-271463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Blip>
          <a:blip r:embed="rId14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903288" indent="-269875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276350" indent="-190500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latin typeface="+mn-lt"/>
        </a:defRPr>
      </a:lvl3pPr>
      <a:lvl4pPr marL="1911350" indent="-238125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7"/>
        </a:buBlip>
        <a:defRPr sz="2000">
          <a:solidFill>
            <a:schemeClr val="tx1"/>
          </a:solidFill>
          <a:latin typeface="+mn-lt"/>
        </a:defRPr>
      </a:lvl4pPr>
      <a:lvl5pPr marL="2354263" indent="-260350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Blip>
          <a:blip r:embed="rId18"/>
        </a:buBlip>
        <a:defRPr sz="2000">
          <a:solidFill>
            <a:schemeClr val="tx1"/>
          </a:solidFill>
          <a:latin typeface="+mn-lt"/>
        </a:defRPr>
      </a:lvl5pPr>
      <a:lvl6pPr marL="2811463" indent="-260350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Blip>
          <a:blip r:embed="rId18"/>
        </a:buBlip>
        <a:defRPr sz="2000">
          <a:solidFill>
            <a:schemeClr val="tx1"/>
          </a:solidFill>
          <a:latin typeface="+mn-lt"/>
        </a:defRPr>
      </a:lvl6pPr>
      <a:lvl7pPr marL="3268663" indent="-260350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Blip>
          <a:blip r:embed="rId18"/>
        </a:buBlip>
        <a:defRPr sz="2000">
          <a:solidFill>
            <a:schemeClr val="tx1"/>
          </a:solidFill>
          <a:latin typeface="+mn-lt"/>
        </a:defRPr>
      </a:lvl7pPr>
      <a:lvl8pPr marL="3725863" indent="-260350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Blip>
          <a:blip r:embed="rId18"/>
        </a:buBlip>
        <a:defRPr sz="2000">
          <a:solidFill>
            <a:schemeClr val="tx1"/>
          </a:solidFill>
          <a:latin typeface="+mn-lt"/>
        </a:defRPr>
      </a:lvl8pPr>
      <a:lvl9pPr marL="4183063" indent="-260350" algn="l" defTabSz="873125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Blip>
          <a:blip r:embed="rId18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52400"/>
            <a:ext cx="8839200" cy="1828800"/>
          </a:xfrm>
          <a:solidFill>
            <a:srgbClr val="D8FAFC"/>
          </a:solidFill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sz="320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CCPC-ECS </a:t>
            </a:r>
            <a:r>
              <a:rPr lang="en-US" sz="240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(brief status)</a:t>
            </a:r>
            <a:r>
              <a:rPr lang="en-US" sz="320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br>
              <a:rPr lang="en-US" sz="320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en-US" sz="3200" smtClean="0">
                <a:latin typeface="Comic Sans MS" pitchFamily="66" charset="0"/>
              </a:rPr>
              <a:t>&amp;</a:t>
            </a:r>
            <a:r>
              <a:rPr lang="en-US" sz="320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en-US" sz="320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en-US" sz="320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 Tester for the OT FE Electronics</a:t>
            </a:r>
            <a:endParaRPr lang="en-US" sz="3200" smtClean="0">
              <a:solidFill>
                <a:srgbClr val="33CC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762000" y="2214563"/>
            <a:ext cx="7620000" cy="72520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87253" tIns="43627" rIns="87253" bIns="43627">
            <a:spAutoFit/>
          </a:bodyPr>
          <a:lstStyle/>
          <a:p>
            <a:pPr algn="ctr" defTabSz="873125" eaLnBrk="0" hangingPunct="0">
              <a:spcBef>
                <a:spcPct val="50000"/>
              </a:spcBef>
              <a:buNone/>
            </a:pPr>
            <a:r>
              <a:rPr lang="en-US" b="1" i="1">
                <a:solidFill>
                  <a:srgbClr val="0000FF"/>
                </a:solidFill>
              </a:rPr>
              <a:t>André Massafferri &amp; Antonio Pellegrino</a:t>
            </a:r>
          </a:p>
          <a:p>
            <a:pPr algn="ctr" defTabSz="873125" eaLnBrk="0" hangingPunct="0">
              <a:spcBef>
                <a:spcPct val="50000"/>
              </a:spcBef>
              <a:buNone/>
            </a:pPr>
            <a:r>
              <a:rPr lang="en-US" b="1" i="1">
                <a:solidFill>
                  <a:srgbClr val="0000FF"/>
                </a:solidFill>
              </a:rPr>
              <a:t>Rio de Janeiro, 15-12-2011</a:t>
            </a:r>
          </a:p>
        </p:txBody>
      </p:sp>
      <p:sp>
        <p:nvSpPr>
          <p:cNvPr id="4100" name="Text Box 23"/>
          <p:cNvSpPr txBox="1">
            <a:spLocks noChangeArrowheads="1"/>
          </p:cNvSpPr>
          <p:nvPr/>
        </p:nvSpPr>
        <p:spPr bwMode="auto">
          <a:xfrm>
            <a:off x="1371600" y="4078287"/>
            <a:ext cx="6629400" cy="2668423"/>
          </a:xfrm>
          <a:prstGeom prst="rect">
            <a:avLst/>
          </a:prstGeom>
          <a:solidFill>
            <a:srgbClr val="008000"/>
          </a:solidFill>
          <a:ln w="38100" cmpd="dbl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ClrTx/>
              <a:buFontTx/>
              <a:buChar char="o"/>
            </a:pPr>
            <a:r>
              <a:rPr lang="en-GB" b="1">
                <a:solidFill>
                  <a:schemeClr val="bg1"/>
                </a:solidFill>
              </a:rPr>
              <a:t> Introduction</a:t>
            </a:r>
          </a:p>
          <a:p>
            <a:pPr lvl="1" algn="l">
              <a:buClrTx/>
              <a:buFont typeface="Wingdings" pitchFamily="2" charset="2"/>
              <a:buChar char="ü"/>
            </a:pPr>
            <a:r>
              <a:rPr lang="en-GB" b="1">
                <a:solidFill>
                  <a:schemeClr val="bg1"/>
                </a:solidFill>
              </a:rPr>
              <a:t> Why a FE Tester</a:t>
            </a:r>
          </a:p>
          <a:p>
            <a:pPr lvl="1" algn="l">
              <a:buClrTx/>
              <a:buFont typeface="Wingdings" pitchFamily="2" charset="2"/>
              <a:buChar char="ü"/>
            </a:pPr>
            <a:r>
              <a:rPr lang="en-GB" b="1">
                <a:solidFill>
                  <a:schemeClr val="bg1"/>
                </a:solidFill>
              </a:rPr>
              <a:t> tester functionalities</a:t>
            </a:r>
          </a:p>
          <a:p>
            <a:pPr lvl="1" algn="l">
              <a:buClrTx/>
              <a:buFont typeface="Wingdings" pitchFamily="2" charset="2"/>
              <a:buChar char="ü"/>
            </a:pPr>
            <a:endParaRPr lang="en-GB" b="1">
              <a:solidFill>
                <a:schemeClr val="bg1"/>
              </a:solidFill>
            </a:endParaRPr>
          </a:p>
          <a:p>
            <a:pPr algn="l">
              <a:buClrTx/>
              <a:buFontTx/>
              <a:buChar char="o"/>
            </a:pPr>
            <a:r>
              <a:rPr lang="en-GB" b="1">
                <a:solidFill>
                  <a:schemeClr val="bg1"/>
                </a:solidFill>
              </a:rPr>
              <a:t> Toward a new FE Tester</a:t>
            </a:r>
          </a:p>
          <a:p>
            <a:pPr lvl="1" algn="l">
              <a:buClrTx/>
              <a:buFont typeface="Wingdings" pitchFamily="2" charset="2"/>
              <a:buChar char="v"/>
            </a:pPr>
            <a:r>
              <a:rPr lang="en-GB" b="1">
                <a:solidFill>
                  <a:schemeClr val="bg1"/>
                </a:solidFill>
              </a:rPr>
              <a:t> design</a:t>
            </a:r>
          </a:p>
          <a:p>
            <a:pPr lvl="1" algn="l">
              <a:buClrTx/>
              <a:buFont typeface="Wingdings" pitchFamily="2" charset="2"/>
              <a:buChar char="v"/>
            </a:pPr>
            <a:r>
              <a:rPr lang="en-GB" b="1">
                <a:solidFill>
                  <a:schemeClr val="bg1"/>
                </a:solidFill>
              </a:rPr>
              <a:t> time scale</a:t>
            </a:r>
          </a:p>
          <a:p>
            <a:pPr lvl="1" algn="l">
              <a:buClrTx/>
              <a:buFont typeface="Wingdings" pitchFamily="2" charset="2"/>
              <a:buChar char="v"/>
            </a:pPr>
            <a:r>
              <a:rPr lang="en-GB" b="1">
                <a:solidFill>
                  <a:schemeClr val="bg1"/>
                </a:solidFill>
              </a:rPr>
              <a:t> open questions</a:t>
            </a:r>
            <a:endParaRPr lang="en-GB" b="1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4103" name="Text Box 23"/>
          <p:cNvSpPr txBox="1">
            <a:spLocks noChangeArrowheads="1"/>
          </p:cNvSpPr>
          <p:nvPr/>
        </p:nvSpPr>
        <p:spPr bwMode="auto">
          <a:xfrm>
            <a:off x="1371600" y="3048000"/>
            <a:ext cx="6629400" cy="1006429"/>
          </a:xfrm>
          <a:prstGeom prst="rect">
            <a:avLst/>
          </a:prstGeom>
          <a:solidFill>
            <a:schemeClr val="hlink"/>
          </a:solidFill>
          <a:ln w="38100" cmpd="dbl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ClrTx/>
              <a:buFontTx/>
              <a:buChar char="o"/>
            </a:pPr>
            <a:r>
              <a:rPr lang="en-GB" b="1">
                <a:solidFill>
                  <a:schemeClr val="bg1"/>
                </a:solidFill>
              </a:rPr>
              <a:t> CCPC-ECS</a:t>
            </a:r>
          </a:p>
          <a:p>
            <a:pPr lvl="1" algn="l">
              <a:buClrTx/>
              <a:buFont typeface="Wingdings" pitchFamily="2" charset="2"/>
              <a:buChar char="ü"/>
            </a:pPr>
            <a:r>
              <a:rPr lang="en-GB" b="1">
                <a:solidFill>
                  <a:schemeClr val="bg1"/>
                </a:solidFill>
              </a:rPr>
              <a:t> brief status </a:t>
            </a:r>
          </a:p>
          <a:p>
            <a:pPr lvl="1" algn="l">
              <a:buClrTx/>
              <a:buFont typeface="Wingdings" pitchFamily="2" charset="2"/>
              <a:buChar char="ü"/>
            </a:pPr>
            <a:r>
              <a:rPr lang="en-GB" b="1">
                <a:solidFill>
                  <a:schemeClr val="bg1"/>
                </a:solidFill>
              </a:rPr>
              <a:t> First prototype; block diagram &amp; Pinout</a:t>
            </a:r>
            <a:endParaRPr lang="en-GB" b="1">
              <a:solidFill>
                <a:schemeClr val="bg1"/>
              </a:solidFill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98C497C6-D83E-427E-BA9A-E105A372C729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BF0CE231-38A5-449C-BFF6-82A8BE03B4CC}" type="slidenum">
              <a:rPr lang="en-US">
                <a:latin typeface="+mn-lt"/>
              </a:rPr>
              <a:pPr defTabSz="873125">
                <a:defRPr/>
              </a:pPr>
              <a:t>9</a:t>
            </a:fld>
            <a:endParaRPr lang="en-US">
              <a:latin typeface="+mn-lt"/>
            </a:endParaRPr>
          </a:p>
        </p:txBody>
      </p:sp>
      <p:sp>
        <p:nvSpPr>
          <p:cNvPr id="90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latin typeface="Comic Sans MS" pitchFamily="66" charset="0"/>
                <a:cs typeface="Times New Roman" pitchFamily="18" charset="0"/>
              </a:rPr>
              <a:t>FE Test Setup</a:t>
            </a:r>
          </a:p>
        </p:txBody>
      </p:sp>
      <p:grpSp>
        <p:nvGrpSpPr>
          <p:cNvPr id="2" name="Group 60"/>
          <p:cNvGrpSpPr/>
          <p:nvPr/>
        </p:nvGrpSpPr>
        <p:grpSpPr>
          <a:xfrm>
            <a:off x="152400" y="838200"/>
            <a:ext cx="7924800" cy="2348401"/>
            <a:chOff x="76200" y="1004399"/>
            <a:chExt cx="7924800" cy="2348401"/>
          </a:xfrm>
        </p:grpSpPr>
        <p:sp>
          <p:nvSpPr>
            <p:cNvPr id="12" name="Flowchart: Manual Operation 11"/>
            <p:cNvSpPr/>
            <p:nvPr/>
          </p:nvSpPr>
          <p:spPr bwMode="auto">
            <a:xfrm rot="10800000">
              <a:off x="4149725" y="1524000"/>
              <a:ext cx="1524000" cy="533400"/>
            </a:xfrm>
            <a:prstGeom prst="flowChartManualOperation">
              <a:avLst/>
            </a:prstGeom>
            <a:solidFill>
              <a:srgbClr val="D6009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" name="Flowchart: Process 12"/>
            <p:cNvSpPr/>
            <p:nvPr/>
          </p:nvSpPr>
          <p:spPr bwMode="auto">
            <a:xfrm rot="10800000">
              <a:off x="4149725" y="2057401"/>
              <a:ext cx="1524000" cy="365760"/>
            </a:xfrm>
            <a:prstGeom prst="flowChartProcess">
              <a:avLst/>
            </a:prstGeom>
            <a:solidFill>
              <a:srgbClr val="D6009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91000" y="1914285"/>
              <a:ext cx="1483098" cy="28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b="1" dirty="0" smtClean="0"/>
                <a:t>FE Under Test</a:t>
              </a:r>
              <a:endParaRPr lang="en-US" sz="1400" b="1" dirty="0"/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4191000" y="2667000"/>
              <a:ext cx="1483098" cy="381000"/>
            </a:xfrm>
            <a:prstGeom prst="rect">
              <a:avLst/>
            </a:prstGeom>
            <a:solidFill>
              <a:srgbClr val="66FFFF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4038600" y="2895600"/>
              <a:ext cx="1483098" cy="381000"/>
            </a:xfrm>
            <a:prstGeom prst="rect">
              <a:avLst/>
            </a:prstGeom>
            <a:solidFill>
              <a:srgbClr val="66FFFF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>
              <a:off x="4114800" y="2429115"/>
              <a:ext cx="0" cy="390285"/>
            </a:xfrm>
            <a:prstGeom prst="straightConnector1">
              <a:avLst/>
            </a:prstGeom>
            <a:solidFill>
              <a:srgbClr val="FFFF99"/>
            </a:solidFill>
            <a:ln w="28575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>
              <a:off x="5715000" y="2438400"/>
              <a:ext cx="0" cy="390285"/>
            </a:xfrm>
            <a:prstGeom prst="straightConnector1">
              <a:avLst/>
            </a:prstGeom>
            <a:solidFill>
              <a:srgbClr val="FFFF99"/>
            </a:solidFill>
            <a:ln w="28575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  <p:sp>
          <p:nvSpPr>
            <p:cNvPr id="25" name="Flowchart: Process 24"/>
            <p:cNvSpPr/>
            <p:nvPr/>
          </p:nvSpPr>
          <p:spPr bwMode="auto">
            <a:xfrm>
              <a:off x="6435725" y="1524000"/>
              <a:ext cx="1565275" cy="1752600"/>
            </a:xfrm>
            <a:prstGeom prst="flowChartProcess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629400" y="2724784"/>
              <a:ext cx="1117614" cy="3416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b="1" dirty="0" smtClean="0"/>
                <a:t>PC Linux</a:t>
              </a:r>
              <a:endParaRPr lang="en-US" b="1" dirty="0"/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6461111" y="1752600"/>
              <a:ext cx="1311289" cy="457200"/>
            </a:xfrm>
            <a:prstGeom prst="rect">
              <a:avLst/>
            </a:prstGeom>
            <a:solidFill>
              <a:srgbClr val="FF00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414887" y="1752600"/>
              <a:ext cx="1433713" cy="4801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sz="1400" b="1" dirty="0" smtClean="0"/>
                <a:t>Atlas Slink</a:t>
              </a:r>
              <a:r>
                <a:rPr lang="en-US" sz="1400" dirty="0" smtClean="0"/>
                <a:t> “</a:t>
              </a:r>
              <a:r>
                <a:rPr lang="en-US" sz="1400" dirty="0" err="1" smtClean="0"/>
                <a:t>Gola</a:t>
              </a:r>
              <a:r>
                <a:rPr lang="en-US" sz="1400" dirty="0" smtClean="0"/>
                <a:t>”</a:t>
              </a:r>
              <a:endParaRPr lang="en-US" sz="1400" b="1" dirty="0" smtClean="0"/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5047861" y="1077686"/>
              <a:ext cx="1436915" cy="905069"/>
            </a:xfrm>
            <a:custGeom>
              <a:avLst/>
              <a:gdLst>
                <a:gd name="connsiteX0" fmla="*/ 0 w 1436915"/>
                <a:gd name="connsiteY0" fmla="*/ 424543 h 905069"/>
                <a:gd name="connsiteX1" fmla="*/ 223935 w 1436915"/>
                <a:gd name="connsiteY1" fmla="*/ 135294 h 905069"/>
                <a:gd name="connsiteX2" fmla="*/ 793102 w 1436915"/>
                <a:gd name="connsiteY2" fmla="*/ 32657 h 905069"/>
                <a:gd name="connsiteX3" fmla="*/ 933061 w 1436915"/>
                <a:gd name="connsiteY3" fmla="*/ 331236 h 905069"/>
                <a:gd name="connsiteX4" fmla="*/ 1045029 w 1436915"/>
                <a:gd name="connsiteY4" fmla="*/ 676469 h 905069"/>
                <a:gd name="connsiteX5" fmla="*/ 1278294 w 1436915"/>
                <a:gd name="connsiteY5" fmla="*/ 872412 h 905069"/>
                <a:gd name="connsiteX6" fmla="*/ 1436915 w 1436915"/>
                <a:gd name="connsiteY6" fmla="*/ 872412 h 90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36915" h="905069">
                  <a:moveTo>
                    <a:pt x="0" y="424543"/>
                  </a:moveTo>
                  <a:cubicBezTo>
                    <a:pt x="45875" y="312575"/>
                    <a:pt x="91751" y="200608"/>
                    <a:pt x="223935" y="135294"/>
                  </a:cubicBezTo>
                  <a:cubicBezTo>
                    <a:pt x="356119" y="69980"/>
                    <a:pt x="674914" y="0"/>
                    <a:pt x="793102" y="32657"/>
                  </a:cubicBezTo>
                  <a:cubicBezTo>
                    <a:pt x="911290" y="65314"/>
                    <a:pt x="891073" y="223934"/>
                    <a:pt x="933061" y="331236"/>
                  </a:cubicBezTo>
                  <a:cubicBezTo>
                    <a:pt x="975049" y="438538"/>
                    <a:pt x="987490" y="586273"/>
                    <a:pt x="1045029" y="676469"/>
                  </a:cubicBezTo>
                  <a:cubicBezTo>
                    <a:pt x="1102568" y="766665"/>
                    <a:pt x="1212980" y="839755"/>
                    <a:pt x="1278294" y="872412"/>
                  </a:cubicBezTo>
                  <a:cubicBezTo>
                    <a:pt x="1343608" y="905069"/>
                    <a:pt x="1390261" y="888740"/>
                    <a:pt x="1436915" y="872412"/>
                  </a:cubicBezTo>
                </a:path>
              </a:pathLst>
            </a:cu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0000" tIns="46800" rIns="90000" bIns="468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791200" y="1043869"/>
              <a:ext cx="1478655" cy="4801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sz="1400" b="1" dirty="0" smtClean="0">
                  <a:solidFill>
                    <a:srgbClr val="FFC000"/>
                  </a:solidFill>
                </a:rPr>
                <a:t>Optical Link Data</a:t>
              </a:r>
              <a:endParaRPr lang="en-US" sz="1400" b="1" dirty="0">
                <a:solidFill>
                  <a:srgbClr val="FFC000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051225" y="2971800"/>
              <a:ext cx="1587575" cy="258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sz="1200" b="1" dirty="0" smtClean="0"/>
                <a:t>Inj. “flipper-box” </a:t>
              </a:r>
              <a:endParaRPr lang="en-US" sz="1200" dirty="0"/>
            </a:p>
          </p:txBody>
        </p:sp>
        <p:sp>
          <p:nvSpPr>
            <p:cNvPr id="32" name="Flowchart: Process 31"/>
            <p:cNvSpPr/>
            <p:nvPr/>
          </p:nvSpPr>
          <p:spPr bwMode="auto">
            <a:xfrm>
              <a:off x="2209800" y="1570268"/>
              <a:ext cx="1143000" cy="1706332"/>
            </a:xfrm>
            <a:prstGeom prst="flowChartProcess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 rot="16200000" flipH="1">
              <a:off x="1964539" y="2272729"/>
              <a:ext cx="1566454" cy="3139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sz="1600" b="1" dirty="0" err="1" smtClean="0"/>
                <a:t>Altera</a:t>
              </a:r>
              <a:r>
                <a:rPr lang="en-US" sz="1600" b="1" dirty="0" smtClean="0"/>
                <a:t> Board </a:t>
              </a:r>
              <a:endParaRPr lang="en-US" sz="1600" dirty="0"/>
            </a:p>
          </p:txBody>
        </p:sp>
        <p:cxnSp>
          <p:nvCxnSpPr>
            <p:cNvPr id="35" name="Curved Connector 34"/>
            <p:cNvCxnSpPr>
              <a:stCxn id="32" idx="3"/>
              <a:endCxn id="31" idx="1"/>
            </p:cNvCxnSpPr>
            <p:nvPr/>
          </p:nvCxnSpPr>
          <p:spPr bwMode="auto">
            <a:xfrm>
              <a:off x="3352800" y="2423434"/>
              <a:ext cx="698425" cy="677632"/>
            </a:xfrm>
            <a:prstGeom prst="curvedConnector3">
              <a:avLst>
                <a:gd name="adj1" fmla="val 50000"/>
              </a:avLst>
            </a:prstGeom>
            <a:solidFill>
              <a:srgbClr val="FFFF99"/>
            </a:solidFill>
            <a:ln w="38100" cap="flat" cmpd="sng" algn="ctr">
              <a:solidFill>
                <a:srgbClr val="66FFFF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36" name="Rectangle 35"/>
            <p:cNvSpPr/>
            <p:nvPr/>
          </p:nvSpPr>
          <p:spPr>
            <a:xfrm>
              <a:off x="3400285" y="3038868"/>
              <a:ext cx="638315" cy="3139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sz="1600" b="1" dirty="0" smtClean="0">
                  <a:solidFill>
                    <a:srgbClr val="66FFFF"/>
                  </a:solidFill>
                </a:rPr>
                <a:t>SPI </a:t>
              </a:r>
              <a:endParaRPr lang="en-US" sz="1600" dirty="0">
                <a:solidFill>
                  <a:srgbClr val="66FFFF"/>
                </a:solidFill>
              </a:endParaRPr>
            </a:p>
          </p:txBody>
        </p:sp>
        <p:cxnSp>
          <p:nvCxnSpPr>
            <p:cNvPr id="40" name="Curved Connector 39"/>
            <p:cNvCxnSpPr>
              <a:stCxn id="32" idx="3"/>
            </p:cNvCxnSpPr>
            <p:nvPr/>
          </p:nvCxnSpPr>
          <p:spPr bwMode="auto">
            <a:xfrm>
              <a:off x="3352800" y="2429115"/>
              <a:ext cx="914400" cy="914400"/>
            </a:xfrm>
            <a:prstGeom prst="curvedConnector3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2" name="Shape 41"/>
            <p:cNvCxnSpPr>
              <a:stCxn id="54" idx="3"/>
              <a:endCxn id="32" idx="1"/>
            </p:cNvCxnSpPr>
            <p:nvPr/>
          </p:nvCxnSpPr>
          <p:spPr bwMode="auto">
            <a:xfrm>
              <a:off x="1641475" y="2400300"/>
              <a:ext cx="568325" cy="23134"/>
            </a:xfrm>
            <a:prstGeom prst="curvedConnector3">
              <a:avLst>
                <a:gd name="adj1" fmla="val 50000"/>
              </a:avLst>
            </a:prstGeom>
            <a:solidFill>
              <a:srgbClr val="FFFF99"/>
            </a:solidFill>
            <a:ln w="28575" cap="flat" cmpd="sng" algn="ctr">
              <a:solidFill>
                <a:schemeClr val="accent2">
                  <a:lumMod val="5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7" name="Shape 46"/>
            <p:cNvCxnSpPr>
              <a:stCxn id="32" idx="3"/>
              <a:endCxn id="12" idx="2"/>
            </p:cNvCxnSpPr>
            <p:nvPr/>
          </p:nvCxnSpPr>
          <p:spPr bwMode="auto">
            <a:xfrm flipV="1">
              <a:off x="3352800" y="1524000"/>
              <a:ext cx="1558925" cy="899434"/>
            </a:xfrm>
            <a:prstGeom prst="curvedConnector4">
              <a:avLst>
                <a:gd name="adj1" fmla="val 25560"/>
                <a:gd name="adj2" fmla="val 125416"/>
              </a:avLst>
            </a:prstGeom>
            <a:solidFill>
              <a:srgbClr val="FFFF99"/>
            </a:solidFill>
            <a:ln w="2857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49" name="Rectangle 48"/>
            <p:cNvSpPr/>
            <p:nvPr/>
          </p:nvSpPr>
          <p:spPr>
            <a:xfrm>
              <a:off x="3752314" y="1004399"/>
              <a:ext cx="1295547" cy="3139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TFC + I</a:t>
              </a:r>
              <a:r>
                <a:rPr lang="en-US" sz="1600" b="1" baseline="30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</a:t>
              </a:r>
              <a:r>
                <a:rPr lang="en-US" sz="1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 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4" name="Flowchart: Process 53"/>
            <p:cNvSpPr/>
            <p:nvPr/>
          </p:nvSpPr>
          <p:spPr bwMode="auto">
            <a:xfrm>
              <a:off x="76200" y="1524000"/>
              <a:ext cx="1565275" cy="1752600"/>
            </a:xfrm>
            <a:prstGeom prst="flowChartProcess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6714" y="2724784"/>
              <a:ext cx="1503938" cy="3416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b="1" dirty="0" smtClean="0"/>
                <a:t>PC Windows</a:t>
              </a:r>
              <a:endParaRPr lang="en-US" b="1" dirty="0"/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253986" y="1752600"/>
              <a:ext cx="1311289" cy="457200"/>
            </a:xfrm>
            <a:prstGeom prst="rect">
              <a:avLst/>
            </a:prstGeom>
            <a:solidFill>
              <a:srgbClr val="92D05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32949" y="1847368"/>
              <a:ext cx="1380506" cy="2862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sz="1400" b="1" dirty="0" smtClean="0">
                  <a:solidFill>
                    <a:schemeClr val="accent2">
                      <a:lumMod val="50000"/>
                    </a:schemeClr>
                  </a:solidFill>
                </a:rPr>
                <a:t>USB-2-JTAG</a:t>
              </a:r>
              <a:endParaRPr lang="en-US" sz="1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1600200" y="2456968"/>
              <a:ext cx="681597" cy="2862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sz="1400" b="1" dirty="0" smtClean="0">
                  <a:solidFill>
                    <a:schemeClr val="accent2">
                      <a:lumMod val="50000"/>
                    </a:schemeClr>
                  </a:solidFill>
                </a:rPr>
                <a:t>JTAG</a:t>
              </a:r>
              <a:endParaRPr lang="en-US" sz="1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pic>
        <p:nvPicPr>
          <p:cNvPr id="62" name="Picture 6" descr="PICT31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9650" y="3367088"/>
            <a:ext cx="4248150" cy="3186112"/>
          </a:xfrm>
          <a:prstGeom prst="rect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63" name="Freeform 62"/>
          <p:cNvSpPr/>
          <p:nvPr/>
        </p:nvSpPr>
        <p:spPr bwMode="auto">
          <a:xfrm>
            <a:off x="4786604" y="3107094"/>
            <a:ext cx="4128796" cy="2584579"/>
          </a:xfrm>
          <a:custGeom>
            <a:avLst/>
            <a:gdLst>
              <a:gd name="connsiteX0" fmla="*/ 0 w 4128796"/>
              <a:gd name="connsiteY0" fmla="*/ 0 h 2584579"/>
              <a:gd name="connsiteX1" fmla="*/ 569167 w 4128796"/>
              <a:gd name="connsiteY1" fmla="*/ 391886 h 2584579"/>
              <a:gd name="connsiteX2" fmla="*/ 1604865 w 4128796"/>
              <a:gd name="connsiteY2" fmla="*/ 429208 h 2584579"/>
              <a:gd name="connsiteX3" fmla="*/ 2957804 w 4128796"/>
              <a:gd name="connsiteY3" fmla="*/ 447869 h 2584579"/>
              <a:gd name="connsiteX4" fmla="*/ 3881535 w 4128796"/>
              <a:gd name="connsiteY4" fmla="*/ 1110343 h 2584579"/>
              <a:gd name="connsiteX5" fmla="*/ 4096139 w 4128796"/>
              <a:gd name="connsiteY5" fmla="*/ 2220686 h 2584579"/>
              <a:gd name="connsiteX6" fmla="*/ 3685592 w 4128796"/>
              <a:gd name="connsiteY6" fmla="*/ 2584579 h 2584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8796" h="2584579">
                <a:moveTo>
                  <a:pt x="0" y="0"/>
                </a:moveTo>
                <a:cubicBezTo>
                  <a:pt x="150845" y="160175"/>
                  <a:pt x="301690" y="320351"/>
                  <a:pt x="569167" y="391886"/>
                </a:cubicBezTo>
                <a:cubicBezTo>
                  <a:pt x="836645" y="463421"/>
                  <a:pt x="1604865" y="429208"/>
                  <a:pt x="1604865" y="429208"/>
                </a:cubicBezTo>
                <a:cubicBezTo>
                  <a:pt x="2002971" y="438538"/>
                  <a:pt x="2578359" y="334347"/>
                  <a:pt x="2957804" y="447869"/>
                </a:cubicBezTo>
                <a:cubicBezTo>
                  <a:pt x="3337249" y="561391"/>
                  <a:pt x="3691813" y="814874"/>
                  <a:pt x="3881535" y="1110343"/>
                </a:cubicBezTo>
                <a:cubicBezTo>
                  <a:pt x="4071258" y="1405813"/>
                  <a:pt x="4128796" y="1974980"/>
                  <a:pt x="4096139" y="2220686"/>
                </a:cubicBezTo>
                <a:cubicBezTo>
                  <a:pt x="4063482" y="2466392"/>
                  <a:pt x="3874537" y="2525485"/>
                  <a:pt x="3685592" y="2584579"/>
                </a:cubicBezTo>
              </a:path>
            </a:pathLst>
          </a:custGeom>
          <a:noFill/>
          <a:ln w="38100" cap="flat" cmpd="sng" algn="ctr">
            <a:solidFill>
              <a:srgbClr val="66FFFF"/>
            </a:solidFill>
            <a:prstDash val="sysDash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2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4" name="Freeform 63"/>
          <p:cNvSpPr/>
          <p:nvPr/>
        </p:nvSpPr>
        <p:spPr bwMode="auto">
          <a:xfrm>
            <a:off x="2855167" y="3097763"/>
            <a:ext cx="3573625" cy="2836506"/>
          </a:xfrm>
          <a:custGeom>
            <a:avLst/>
            <a:gdLst>
              <a:gd name="connsiteX0" fmla="*/ 0 w 3573625"/>
              <a:gd name="connsiteY0" fmla="*/ 0 h 2836506"/>
              <a:gd name="connsiteX1" fmla="*/ 111968 w 3573625"/>
              <a:gd name="connsiteY1" fmla="*/ 811764 h 2836506"/>
              <a:gd name="connsiteX2" fmla="*/ 634482 w 3573625"/>
              <a:gd name="connsiteY2" fmla="*/ 2006082 h 2836506"/>
              <a:gd name="connsiteX3" fmla="*/ 1418253 w 3573625"/>
              <a:gd name="connsiteY3" fmla="*/ 2407298 h 2836506"/>
              <a:gd name="connsiteX4" fmla="*/ 3573625 w 3573625"/>
              <a:gd name="connsiteY4" fmla="*/ 2836506 h 2836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3625" h="2836506">
                <a:moveTo>
                  <a:pt x="0" y="0"/>
                </a:moveTo>
                <a:cubicBezTo>
                  <a:pt x="3110" y="238708"/>
                  <a:pt x="6221" y="477417"/>
                  <a:pt x="111968" y="811764"/>
                </a:cubicBezTo>
                <a:cubicBezTo>
                  <a:pt x="217715" y="1146111"/>
                  <a:pt x="416768" y="1740160"/>
                  <a:pt x="634482" y="2006082"/>
                </a:cubicBezTo>
                <a:cubicBezTo>
                  <a:pt x="852196" y="2272004"/>
                  <a:pt x="928396" y="2268894"/>
                  <a:pt x="1418253" y="2407298"/>
                </a:cubicBezTo>
                <a:cubicBezTo>
                  <a:pt x="1908110" y="2545702"/>
                  <a:pt x="2740867" y="2691104"/>
                  <a:pt x="3573625" y="2836506"/>
                </a:cubicBezTo>
              </a:path>
            </a:pathLst>
          </a:custGeom>
          <a:noFill/>
          <a:ln w="38100" cap="flat" cmpd="sng" algn="ctr">
            <a:solidFill>
              <a:srgbClr val="33CC33"/>
            </a:solidFill>
            <a:prstDash val="sysDash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2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2782DFD4-AA98-49D6-8957-02D81BDE14C0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AD7FDC51-9DFC-42DC-BF40-95E41D5BA507}" type="slidenum">
              <a:rPr lang="en-US">
                <a:latin typeface="+mn-lt"/>
              </a:rPr>
              <a:pPr defTabSz="873125">
                <a:defRPr/>
              </a:pPr>
              <a:t>10</a:t>
            </a:fld>
            <a:endParaRPr lang="en-US">
              <a:latin typeface="+mn-lt"/>
            </a:endParaRPr>
          </a:p>
        </p:txBody>
      </p:sp>
      <p:sp>
        <p:nvSpPr>
          <p:cNvPr id="901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  <a:cs typeface="Times New Roman" pitchFamily="18" charset="0"/>
              </a:rPr>
              <a:t>FE Tester Functions</a:t>
            </a:r>
          </a:p>
        </p:txBody>
      </p:sp>
      <p:sp>
        <p:nvSpPr>
          <p:cNvPr id="7174" name="Rectangle 3"/>
          <p:cNvSpPr>
            <a:spLocks noChangeArrowheads="1"/>
          </p:cNvSpPr>
          <p:nvPr/>
        </p:nvSpPr>
        <p:spPr bwMode="auto">
          <a:xfrm>
            <a:off x="15875" y="762000"/>
            <a:ext cx="9034675" cy="1615827"/>
          </a:xfrm>
          <a:prstGeom prst="rect">
            <a:avLst/>
          </a:prstGeom>
          <a:solidFill>
            <a:schemeClr val="bg1"/>
          </a:solidFill>
          <a:ln w="762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 dirty="0">
                <a:solidFill>
                  <a:srgbClr val="FF0000"/>
                </a:solidFill>
              </a:rPr>
              <a:t>Test of </a:t>
            </a:r>
            <a:r>
              <a:rPr lang="en-US" b="1" u="sng" dirty="0">
                <a:solidFill>
                  <a:srgbClr val="FF0000"/>
                </a:solidFill>
              </a:rPr>
              <a:t>global</a:t>
            </a:r>
            <a:r>
              <a:rPr lang="en-US" b="1" dirty="0">
                <a:solidFill>
                  <a:srgbClr val="FF0000"/>
                </a:solidFill>
              </a:rPr>
              <a:t> functionality of </a:t>
            </a:r>
            <a:r>
              <a:rPr lang="en-US" b="1" u="sng" dirty="0" smtClean="0">
                <a:solidFill>
                  <a:srgbClr val="FF0000"/>
                </a:solidFill>
              </a:rPr>
              <a:t>fully assembled</a:t>
            </a:r>
            <a:r>
              <a:rPr lang="en-US" b="1" dirty="0" smtClean="0">
                <a:solidFill>
                  <a:srgbClr val="FF0000"/>
                </a:solidFill>
              </a:rPr>
              <a:t> FE-Boxes:</a:t>
            </a:r>
            <a:endParaRPr lang="en-US" b="1" dirty="0">
              <a:solidFill>
                <a:srgbClr val="FF0000"/>
              </a:solidFill>
            </a:endParaRPr>
          </a:p>
          <a:p>
            <a:pPr lvl="1"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 Analog input signal injection (mimicking straw-like signal)</a:t>
            </a:r>
          </a:p>
          <a:p>
            <a:pPr lvl="1"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b="1" u="sng" dirty="0">
                <a:solidFill>
                  <a:schemeClr val="accent2"/>
                </a:solidFill>
              </a:rPr>
              <a:t>Internal</a:t>
            </a:r>
            <a:r>
              <a:rPr lang="en-US" b="1" dirty="0">
                <a:solidFill>
                  <a:schemeClr val="accent2"/>
                </a:solidFill>
              </a:rPr>
              <a:t> Generation of ECS &amp; TFC</a:t>
            </a:r>
          </a:p>
          <a:p>
            <a:pPr lvl="1"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 Data Acquisition (Fiber </a:t>
            </a:r>
            <a:r>
              <a:rPr lang="en-US" b="1" dirty="0">
                <a:solidFill>
                  <a:schemeClr val="accent2"/>
                </a:solidFill>
                <a:sym typeface="Symbol" pitchFamily="18" charset="2"/>
              </a:rPr>
              <a:t> Disk</a:t>
            </a:r>
            <a:r>
              <a:rPr lang="en-US" b="1" dirty="0">
                <a:solidFill>
                  <a:schemeClr val="accent2"/>
                </a:solidFill>
              </a:rPr>
              <a:t>)</a:t>
            </a:r>
          </a:p>
        </p:txBody>
      </p:sp>
      <p:pic>
        <p:nvPicPr>
          <p:cNvPr id="7177" name="Picture 6" descr="PICT3120"/>
          <p:cNvPicPr>
            <a:picLocks noChangeAspect="1" noChangeArrowheads="1"/>
          </p:cNvPicPr>
          <p:nvPr/>
        </p:nvPicPr>
        <p:blipFill>
          <a:blip r:embed="rId2" cstate="print"/>
          <a:srcRect r="10204"/>
          <a:stretch>
            <a:fillRect/>
          </a:stretch>
        </p:blipFill>
        <p:spPr bwMode="auto">
          <a:xfrm>
            <a:off x="76200" y="3200400"/>
            <a:ext cx="3352800" cy="2800350"/>
          </a:xfrm>
          <a:prstGeom prst="rect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1" name="Picture 10" descr="Picture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22450" y="2133600"/>
            <a:ext cx="5545350" cy="1696175"/>
          </a:xfrm>
          <a:prstGeom prst="rect">
            <a:avLst/>
          </a:prstGeom>
        </p:spPr>
      </p:pic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4318000" y="4038600"/>
            <a:ext cx="4445000" cy="2446824"/>
          </a:xfrm>
          <a:prstGeom prst="rect">
            <a:avLst/>
          </a:prstGeom>
          <a:solidFill>
            <a:srgbClr val="FF0000"/>
          </a:solidFill>
          <a:ln w="508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bg1"/>
                </a:solidFill>
              </a:rPr>
              <a:t> Threshold </a:t>
            </a:r>
            <a:r>
              <a:rPr lang="en-US" b="1" dirty="0">
                <a:solidFill>
                  <a:schemeClr val="bg1"/>
                </a:solidFill>
              </a:rPr>
              <a:t>Scan</a:t>
            </a:r>
          </a:p>
          <a:p>
            <a:pPr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bg1"/>
                </a:solidFill>
              </a:rPr>
              <a:t> Input </a:t>
            </a:r>
            <a:r>
              <a:rPr lang="en-US" b="1" dirty="0">
                <a:solidFill>
                  <a:schemeClr val="bg1"/>
                </a:solidFill>
              </a:rPr>
              <a:t>signal amplitude scan</a:t>
            </a:r>
          </a:p>
          <a:p>
            <a:pPr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bg1"/>
                </a:solidFill>
              </a:rPr>
              <a:t> ASDBLR </a:t>
            </a:r>
            <a:r>
              <a:rPr lang="en-US" b="1" dirty="0" err="1">
                <a:solidFill>
                  <a:schemeClr val="bg1"/>
                </a:solidFill>
              </a:rPr>
              <a:t>Testpulse</a:t>
            </a:r>
            <a:r>
              <a:rPr lang="en-US" b="1" dirty="0">
                <a:solidFill>
                  <a:schemeClr val="bg1"/>
                </a:solidFill>
              </a:rPr>
              <a:t> (hi/lo even/odd)</a:t>
            </a:r>
          </a:p>
          <a:p>
            <a:pPr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bg1"/>
                </a:solidFill>
              </a:rPr>
              <a:t> Input </a:t>
            </a:r>
            <a:r>
              <a:rPr lang="en-US" b="1" dirty="0">
                <a:solidFill>
                  <a:schemeClr val="bg1"/>
                </a:solidFill>
              </a:rPr>
              <a:t>signal delay Scan</a:t>
            </a:r>
          </a:p>
          <a:p>
            <a:pPr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bg1"/>
                </a:solidFill>
              </a:rPr>
              <a:t> L0 delay scan</a:t>
            </a:r>
            <a:endParaRPr lang="en-US" b="1" dirty="0">
              <a:solidFill>
                <a:schemeClr val="bg1"/>
              </a:solidFill>
            </a:endParaRPr>
          </a:p>
          <a:p>
            <a:pPr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bg1"/>
                </a:solidFill>
              </a:rPr>
              <a:t> …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CAC77919-53D8-4973-9C61-CA98B1611E06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5757D06A-C675-4929-8048-81878D923CF4}" type="slidenum">
              <a:rPr lang="en-US">
                <a:latin typeface="+mn-lt"/>
              </a:rPr>
              <a:pPr defTabSz="873125">
                <a:defRPr/>
              </a:pPr>
              <a:t>11</a:t>
            </a:fld>
            <a:endParaRPr lang="en-US">
              <a:latin typeface="+mn-lt"/>
            </a:endParaRPr>
          </a:p>
        </p:txBody>
      </p:sp>
      <p:sp>
        <p:nvSpPr>
          <p:cNvPr id="90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latin typeface="Comic Sans MS" pitchFamily="66" charset="0"/>
                <a:cs typeface="Times New Roman" pitchFamily="18" charset="0"/>
              </a:rPr>
              <a:t>Threshold Characteristics</a:t>
            </a:r>
          </a:p>
        </p:txBody>
      </p:sp>
      <p:pic>
        <p:nvPicPr>
          <p:cNvPr id="103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263" y="733425"/>
            <a:ext cx="8466137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Text Box 4"/>
          <p:cNvSpPr txBox="1">
            <a:spLocks noChangeArrowheads="1"/>
          </p:cNvSpPr>
          <p:nvPr/>
        </p:nvSpPr>
        <p:spPr bwMode="auto">
          <a:xfrm>
            <a:off x="5257800" y="4546600"/>
            <a:ext cx="2976563" cy="1092200"/>
          </a:xfrm>
          <a:prstGeom prst="rect">
            <a:avLst/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lIns="90000" tIns="46800" rIns="90000" bIns="46800" anchorCtr="1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b="1">
                <a:solidFill>
                  <a:schemeClr val="bg1"/>
                </a:solidFill>
              </a:rPr>
              <a:t>For a Gaussian Noise, fit efficiency curve with “Erf” and use 50% point as the best estimator</a:t>
            </a:r>
          </a:p>
        </p:txBody>
      </p:sp>
      <p:pic>
        <p:nvPicPr>
          <p:cNvPr id="1034" name="Picture 5" descr="EffCurve"/>
          <p:cNvPicPr>
            <a:picLocks noChangeAspect="1" noChangeArrowheads="1"/>
          </p:cNvPicPr>
          <p:nvPr/>
        </p:nvPicPr>
        <p:blipFill>
          <a:blip r:embed="rId4" cstate="print"/>
          <a:srcRect t="8157"/>
          <a:stretch>
            <a:fillRect/>
          </a:stretch>
        </p:blipFill>
        <p:spPr bwMode="auto">
          <a:xfrm>
            <a:off x="76200" y="3825875"/>
            <a:ext cx="4419600" cy="2752725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</p:pic>
      <p:sp>
        <p:nvSpPr>
          <p:cNvPr id="1035" name="Line 6"/>
          <p:cNvSpPr>
            <a:spLocks noChangeShapeType="1"/>
          </p:cNvSpPr>
          <p:nvPr/>
        </p:nvSpPr>
        <p:spPr bwMode="auto">
          <a:xfrm flipH="1">
            <a:off x="2895600" y="4749800"/>
            <a:ext cx="457200" cy="304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</p:spPr>
        <p:txBody>
          <a:bodyPr lIns="90000" tIns="46800" rIns="90000" bIns="46800" anchor="ctr" anchorCtr="1"/>
          <a:lstStyle/>
          <a:p>
            <a:endParaRPr lang="en-US"/>
          </a:p>
        </p:txBody>
      </p:sp>
      <p:graphicFrame>
        <p:nvGraphicFramePr>
          <p:cNvPr id="1026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3200400" y="4065588"/>
          <a:ext cx="914400" cy="598487"/>
        </p:xfrm>
        <a:graphic>
          <a:graphicData uri="http://schemas.openxmlformats.org/presentationml/2006/ole">
            <p:oleObj spid="_x0000_s1026" name="Equation" r:id="rId5" imgW="368280" imgH="241200" progId="Equation.3">
              <p:embed/>
            </p:oleObj>
          </a:graphicData>
        </a:graphic>
      </p:graphicFrame>
      <p:graphicFrame>
        <p:nvGraphicFramePr>
          <p:cNvPr id="1027" name="Object 8"/>
          <p:cNvGraphicFramePr>
            <a:graphicFrameLocks noChangeAspect="1"/>
          </p:cNvGraphicFramePr>
          <p:nvPr>
            <p:ph sz="half" idx="1"/>
          </p:nvPr>
        </p:nvGraphicFramePr>
        <p:xfrm>
          <a:off x="1752600" y="2808288"/>
          <a:ext cx="7162800" cy="877887"/>
        </p:xfrm>
        <a:graphic>
          <a:graphicData uri="http://schemas.openxmlformats.org/presentationml/2006/ole">
            <p:oleObj spid="_x0000_s1027" name="Equation" r:id="rId6" imgW="4356000" imgH="53316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F6A0F0EF-3ABA-4168-B548-3EDEEF5394C2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C6F63193-16C5-4053-8B85-49B5D27F6085}" type="slidenum">
              <a:rPr lang="en-US">
                <a:latin typeface="+mn-lt"/>
              </a:rPr>
              <a:pPr defTabSz="873125">
                <a:defRPr/>
              </a:pPr>
              <a:t>12</a:t>
            </a:fld>
            <a:endParaRPr lang="en-US">
              <a:latin typeface="+mn-lt"/>
            </a:endParaRPr>
          </a:p>
        </p:txBody>
      </p:sp>
      <p:sp>
        <p:nvSpPr>
          <p:cNvPr id="90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latin typeface="Comic Sans MS" pitchFamily="66" charset="0"/>
                <a:cs typeface="Times New Roman" pitchFamily="18" charset="0"/>
              </a:rPr>
              <a:t>Threshold Characteristics (cont’d)</a:t>
            </a:r>
          </a:p>
        </p:txBody>
      </p:sp>
      <p:sp>
        <p:nvSpPr>
          <p:cNvPr id="9222" name="Text Box 3"/>
          <p:cNvSpPr txBox="1">
            <a:spLocks noChangeArrowheads="1"/>
          </p:cNvSpPr>
          <p:nvPr/>
        </p:nvSpPr>
        <p:spPr bwMode="auto">
          <a:xfrm>
            <a:off x="0" y="838200"/>
            <a:ext cx="5791200" cy="641350"/>
          </a:xfrm>
          <a:prstGeom prst="rect">
            <a:avLst/>
          </a:prstGeom>
          <a:noFill/>
          <a:ln w="38100" cmpd="dbl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it-IT" b="1">
                <a:solidFill>
                  <a:schemeClr val="accent2"/>
                </a:solidFill>
              </a:rPr>
              <a:t>Measure hit efficiency profile </a:t>
            </a:r>
            <a:r>
              <a:rPr lang="it-IT" b="1" u="sng">
                <a:solidFill>
                  <a:srgbClr val="FF0000"/>
                </a:solidFill>
              </a:rPr>
              <a:t>for each channel</a:t>
            </a:r>
            <a:r>
              <a:rPr lang="it-IT" b="1">
                <a:solidFill>
                  <a:schemeClr val="accent2"/>
                </a:solidFill>
              </a:rPr>
              <a:t>, fit Erf to data and determine </a:t>
            </a:r>
            <a:r>
              <a:rPr lang="it-IT" b="1">
                <a:solidFill>
                  <a:srgbClr val="FF0000"/>
                </a:solidFill>
              </a:rPr>
              <a:t>V</a:t>
            </a:r>
            <a:r>
              <a:rPr lang="it-IT" b="1" baseline="-25000">
                <a:solidFill>
                  <a:srgbClr val="FF0000"/>
                </a:solidFill>
              </a:rPr>
              <a:t>thr</a:t>
            </a:r>
            <a:r>
              <a:rPr lang="it-IT" b="1" baseline="30000">
                <a:solidFill>
                  <a:srgbClr val="FF0000"/>
                </a:solidFill>
              </a:rPr>
              <a:t>[50%]</a:t>
            </a:r>
            <a:r>
              <a:rPr lang="it-IT" b="1">
                <a:solidFill>
                  <a:srgbClr val="FF0000"/>
                </a:solidFill>
              </a:rPr>
              <a:t> </a:t>
            </a:r>
            <a:r>
              <a:rPr lang="it-IT" b="1">
                <a:solidFill>
                  <a:schemeClr val="accent2"/>
                </a:solidFill>
              </a:rPr>
              <a:t>and</a:t>
            </a:r>
            <a:r>
              <a:rPr lang="it-IT" b="1">
                <a:solidFill>
                  <a:srgbClr val="FF0000"/>
                </a:solidFill>
              </a:rPr>
              <a:t> </a:t>
            </a:r>
            <a:r>
              <a:rPr lang="it-IT" b="1">
                <a:solidFill>
                  <a:srgbClr val="FF0000"/>
                </a:solidFill>
                <a:sym typeface="Symbol" pitchFamily="18" charset="2"/>
              </a:rPr>
              <a:t></a:t>
            </a:r>
            <a:r>
              <a:rPr lang="it-IT" b="1" baseline="-25000">
                <a:solidFill>
                  <a:srgbClr val="FF0000"/>
                </a:solidFill>
                <a:sym typeface="Symbol" pitchFamily="18" charset="2"/>
              </a:rPr>
              <a:t>noise</a:t>
            </a:r>
            <a:r>
              <a:rPr lang="it-IT" b="1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92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927100"/>
            <a:ext cx="25146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Text Box 5"/>
          <p:cNvSpPr txBox="1">
            <a:spLocks noChangeArrowheads="1"/>
          </p:cNvSpPr>
          <p:nvPr/>
        </p:nvSpPr>
        <p:spPr bwMode="auto">
          <a:xfrm>
            <a:off x="5962650" y="685800"/>
            <a:ext cx="3105150" cy="366713"/>
          </a:xfrm>
          <a:prstGeom prst="rect">
            <a:avLst/>
          </a:prstGeom>
          <a:noFill/>
          <a:ln w="38100" cmpd="dbl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it-IT" b="1"/>
              <a:t>Hit Efficiency  = C2 / C1</a:t>
            </a:r>
          </a:p>
        </p:txBody>
      </p:sp>
      <p:pic>
        <p:nvPicPr>
          <p:cNvPr id="9225" name="Picture 6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0"/>
            <a:ext cx="3762375" cy="50292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</p:pic>
      <p:sp>
        <p:nvSpPr>
          <p:cNvPr id="9226" name="Rectangle 7"/>
          <p:cNvSpPr>
            <a:spLocks noChangeArrowheads="1"/>
          </p:cNvSpPr>
          <p:nvPr/>
        </p:nvSpPr>
        <p:spPr bwMode="auto">
          <a:xfrm>
            <a:off x="3733800" y="6110288"/>
            <a:ext cx="5334000" cy="366712"/>
          </a:xfrm>
          <a:prstGeom prst="rect">
            <a:avLst/>
          </a:prstGeom>
          <a:solidFill>
            <a:srgbClr val="FFCC00"/>
          </a:solidFill>
          <a:ln w="508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it-IT" b="1"/>
              <a:t>Channel-to-channel uniformity within ~50 mV! </a:t>
            </a:r>
          </a:p>
        </p:txBody>
      </p:sp>
      <p:sp>
        <p:nvSpPr>
          <p:cNvPr id="9227" name="Rectangle 8"/>
          <p:cNvSpPr>
            <a:spLocks noChangeArrowheads="1"/>
          </p:cNvSpPr>
          <p:nvPr/>
        </p:nvSpPr>
        <p:spPr bwMode="auto">
          <a:xfrm>
            <a:off x="2057400" y="4191000"/>
            <a:ext cx="2667000" cy="779463"/>
          </a:xfrm>
          <a:prstGeom prst="rect">
            <a:avLst/>
          </a:prstGeom>
          <a:solidFill>
            <a:schemeClr val="hlink"/>
          </a:solidFill>
          <a:ln w="38100" cmpd="dbl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it-IT" b="1">
                <a:solidFill>
                  <a:schemeClr val="bg1"/>
                </a:solidFill>
              </a:rPr>
              <a:t>V</a:t>
            </a:r>
            <a:r>
              <a:rPr lang="it-IT" b="1" baseline="-25000">
                <a:solidFill>
                  <a:schemeClr val="bg1"/>
                </a:solidFill>
              </a:rPr>
              <a:t>thr</a:t>
            </a:r>
            <a:r>
              <a:rPr lang="it-IT" b="1" baseline="30000">
                <a:solidFill>
                  <a:schemeClr val="bg1"/>
                </a:solidFill>
              </a:rPr>
              <a:t>[50%]</a:t>
            </a:r>
            <a:r>
              <a:rPr lang="it-IT" b="1">
                <a:solidFill>
                  <a:schemeClr val="bg1"/>
                </a:solidFill>
              </a:rPr>
              <a:t>	= 77.92 DAC</a:t>
            </a:r>
          </a:p>
          <a:p>
            <a:pPr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it-IT" b="1">
                <a:solidFill>
                  <a:schemeClr val="bg1"/>
                </a:solidFill>
                <a:sym typeface="Symbol" pitchFamily="18" charset="2"/>
              </a:rPr>
              <a:t></a:t>
            </a:r>
            <a:r>
              <a:rPr lang="it-IT" b="1" baseline="-25000">
                <a:solidFill>
                  <a:schemeClr val="bg1"/>
                </a:solidFill>
              </a:rPr>
              <a:t>noise</a:t>
            </a:r>
            <a:r>
              <a:rPr lang="it-IT" b="1">
                <a:solidFill>
                  <a:schemeClr val="bg1"/>
                </a:solidFill>
              </a:rPr>
              <a:t>  	= 3.03 DAC </a:t>
            </a:r>
          </a:p>
        </p:txBody>
      </p:sp>
      <p:sp>
        <p:nvSpPr>
          <p:cNvPr id="9228" name="AutoShape 9"/>
          <p:cNvSpPr>
            <a:spLocks noChangeArrowheads="1"/>
          </p:cNvSpPr>
          <p:nvPr/>
        </p:nvSpPr>
        <p:spPr bwMode="auto">
          <a:xfrm>
            <a:off x="3048000" y="3068638"/>
            <a:ext cx="382588" cy="1008062"/>
          </a:xfrm>
          <a:prstGeom prst="downArrow">
            <a:avLst>
              <a:gd name="adj1" fmla="val 50000"/>
              <a:gd name="adj2" fmla="val 6587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pic>
        <p:nvPicPr>
          <p:cNvPr id="9229" name="Picture 10" descr="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438400"/>
            <a:ext cx="2830513" cy="3671888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</p:pic>
      <p:sp>
        <p:nvSpPr>
          <p:cNvPr id="9230" name="Rectangle 11"/>
          <p:cNvSpPr>
            <a:spLocks noChangeArrowheads="1"/>
          </p:cNvSpPr>
          <p:nvPr/>
        </p:nvSpPr>
        <p:spPr bwMode="auto">
          <a:xfrm>
            <a:off x="6705600" y="4343400"/>
            <a:ext cx="1828800" cy="825500"/>
          </a:xfrm>
          <a:prstGeom prst="rect">
            <a:avLst/>
          </a:prstGeom>
          <a:solidFill>
            <a:schemeClr val="bg2"/>
          </a:solidFill>
          <a:ln w="508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it-IT" sz="1600" b="1" i="1">
                <a:solidFill>
                  <a:schemeClr val="bg1"/>
                </a:solidFill>
              </a:rPr>
              <a:t>Analogously for input pulse amplitude scan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78C78679-4912-4702-900E-27A8176A8268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B397F585-1135-41AE-B5B8-C93B4E59B543}" type="slidenum">
              <a:rPr lang="en-US">
                <a:latin typeface="+mn-lt"/>
              </a:rPr>
              <a:pPr defTabSz="873125">
                <a:defRPr/>
              </a:pPr>
              <a:t>13</a:t>
            </a:fld>
            <a:endParaRPr lang="en-US">
              <a:latin typeface="+mn-lt"/>
            </a:endParaRPr>
          </a:p>
        </p:txBody>
      </p:sp>
      <p:sp>
        <p:nvSpPr>
          <p:cNvPr id="90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latin typeface="Comic Sans MS" pitchFamily="66" charset="0"/>
                <a:cs typeface="Times New Roman" pitchFamily="18" charset="0"/>
              </a:rPr>
              <a:t>Timing Tests</a:t>
            </a:r>
          </a:p>
        </p:txBody>
      </p:sp>
      <p:pic>
        <p:nvPicPr>
          <p:cNvPr id="10246" name="Picture 3" descr="resolu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075" y="758825"/>
            <a:ext cx="4056063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Text Box 4"/>
          <p:cNvSpPr txBox="1">
            <a:spLocks noChangeArrowheads="1"/>
          </p:cNvSpPr>
          <p:nvPr/>
        </p:nvSpPr>
        <p:spPr bwMode="auto">
          <a:xfrm>
            <a:off x="76200" y="5943600"/>
            <a:ext cx="3995738" cy="669925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Ctr="1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chemeClr val="bg1"/>
                </a:solidFill>
              </a:rPr>
              <a:t>About 1.2 TDC channels (~0.5 ns)</a:t>
            </a:r>
          </a:p>
          <a:p>
            <a:pPr>
              <a:buFont typeface="Wingdings" pitchFamily="2" charset="2"/>
              <a:buNone/>
            </a:pPr>
            <a:r>
              <a:rPr lang="en-US">
                <a:solidFill>
                  <a:schemeClr val="bg1"/>
                </a:solidFill>
              </a:rPr>
              <a:t>Includes Test-Setup resolution etc.</a:t>
            </a:r>
          </a:p>
        </p:txBody>
      </p:sp>
      <p:pic>
        <p:nvPicPr>
          <p:cNvPr id="1024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1550" y="1166813"/>
            <a:ext cx="3752850" cy="454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Text Box 6"/>
          <p:cNvSpPr txBox="1">
            <a:spLocks noChangeArrowheads="1"/>
          </p:cNvSpPr>
          <p:nvPr/>
        </p:nvSpPr>
        <p:spPr bwMode="auto">
          <a:xfrm>
            <a:off x="5867400" y="850900"/>
            <a:ext cx="1857375" cy="33972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Ctr="1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b="1">
                <a:solidFill>
                  <a:schemeClr val="bg1"/>
                </a:solidFill>
              </a:rPr>
              <a:t>Hit Delay Scan</a:t>
            </a:r>
          </a:p>
        </p:txBody>
      </p:sp>
      <p:sp>
        <p:nvSpPr>
          <p:cNvPr id="10250" name="Rectangle 7"/>
          <p:cNvSpPr>
            <a:spLocks noChangeArrowheads="1"/>
          </p:cNvSpPr>
          <p:nvPr/>
        </p:nvSpPr>
        <p:spPr bwMode="auto">
          <a:xfrm>
            <a:off x="4821238" y="5813425"/>
            <a:ext cx="4017962" cy="587375"/>
          </a:xfrm>
          <a:prstGeom prst="rect">
            <a:avLst/>
          </a:prstGeom>
          <a:solidFill>
            <a:srgbClr val="008000"/>
          </a:solidFill>
          <a:ln w="38100" cmpd="dbl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>
                <a:solidFill>
                  <a:schemeClr val="bg1"/>
                </a:solidFill>
              </a:rPr>
              <a:t>Fit straight line to data and reject if poor linearity (large </a:t>
            </a:r>
            <a:r>
              <a:rPr lang="el-GR">
                <a:solidFill>
                  <a:schemeClr val="bg1"/>
                </a:solidFill>
                <a:cs typeface="Arial" charset="0"/>
                <a:sym typeface="Symbol" pitchFamily="18" charset="2"/>
              </a:rPr>
              <a:t></a:t>
            </a:r>
            <a:r>
              <a:rPr lang="en-US" baseline="30000">
                <a:solidFill>
                  <a:schemeClr val="bg1"/>
                </a:solidFill>
                <a:cs typeface="Arial" charset="0"/>
                <a:sym typeface="Symbol" pitchFamily="18" charset="2"/>
              </a:rPr>
              <a:t>2)</a:t>
            </a:r>
            <a:endParaRPr lang="el-GR" baseline="30000">
              <a:solidFill>
                <a:schemeClr val="bg1"/>
              </a:solidFill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63592EAA-A366-4026-97AA-400E55F5CCCF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92B02703-8598-48C8-9605-147DE6BC69E2}" type="slidenum">
              <a:rPr lang="en-US">
                <a:latin typeface="+mn-lt"/>
              </a:rPr>
              <a:pPr defTabSz="873125">
                <a:defRPr/>
              </a:pPr>
              <a:t>14</a:t>
            </a:fld>
            <a:endParaRPr lang="en-US">
              <a:latin typeface="+mn-lt"/>
            </a:endParaRPr>
          </a:p>
        </p:txBody>
      </p:sp>
      <p:sp>
        <p:nvSpPr>
          <p:cNvPr id="90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latin typeface="Comic Sans MS" pitchFamily="66" charset="0"/>
                <a:cs typeface="Times New Roman" pitchFamily="18" charset="0"/>
              </a:rPr>
              <a:t>Noise Tests</a:t>
            </a:r>
          </a:p>
        </p:txBody>
      </p:sp>
      <p:pic>
        <p:nvPicPr>
          <p:cNvPr id="11270" name="Picture 3" descr="noip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638" y="1447800"/>
            <a:ext cx="4081462" cy="517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5375" y="1568450"/>
            <a:ext cx="3933825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Text Box 5"/>
          <p:cNvSpPr txBox="1">
            <a:spLocks noChangeArrowheads="1"/>
          </p:cNvSpPr>
          <p:nvPr/>
        </p:nvSpPr>
        <p:spPr bwMode="auto">
          <a:xfrm>
            <a:off x="1943100" y="990600"/>
            <a:ext cx="503238" cy="3397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Ctr="1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b="1">
                <a:solidFill>
                  <a:schemeClr val="bg1"/>
                </a:solidFill>
              </a:rPr>
              <a:t>OK</a:t>
            </a:r>
          </a:p>
        </p:txBody>
      </p:sp>
      <p:sp>
        <p:nvSpPr>
          <p:cNvPr id="11273" name="Text Box 6"/>
          <p:cNvSpPr txBox="1">
            <a:spLocks noChangeArrowheads="1"/>
          </p:cNvSpPr>
          <p:nvPr/>
        </p:nvSpPr>
        <p:spPr bwMode="auto">
          <a:xfrm>
            <a:off x="5892800" y="990600"/>
            <a:ext cx="1803400" cy="33972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Ctr="1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b="1">
                <a:solidFill>
                  <a:schemeClr val="bg1"/>
                </a:solidFill>
              </a:rPr>
              <a:t>Noisy channels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4D49106E-52ED-4C5C-B6B6-123CB57D72AB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D338EAEB-E797-4AF2-8E12-64C0D0099594}" type="slidenum">
              <a:rPr lang="en-US">
                <a:latin typeface="+mn-lt"/>
              </a:rPr>
              <a:pPr defTabSz="873125">
                <a:defRPr/>
              </a:pPr>
              <a:t>15</a:t>
            </a:fld>
            <a:endParaRPr lang="en-US">
              <a:latin typeface="+mn-lt"/>
            </a:endParaRPr>
          </a:p>
        </p:txBody>
      </p:sp>
      <p:sp>
        <p:nvSpPr>
          <p:cNvPr id="90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latin typeface="Comic Sans MS" pitchFamily="66" charset="0"/>
                <a:cs typeface="Times New Roman" pitchFamily="18" charset="0"/>
              </a:rPr>
              <a:t>L0 Delay Checks</a:t>
            </a:r>
          </a:p>
        </p:txBody>
      </p:sp>
      <p:pic>
        <p:nvPicPr>
          <p:cNvPr id="1229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63" y="1292225"/>
            <a:ext cx="452437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860800"/>
            <a:ext cx="43529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5" descr="Bx_cras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1268413"/>
            <a:ext cx="407987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Text Box 6"/>
          <p:cNvSpPr txBox="1">
            <a:spLocks noChangeArrowheads="1"/>
          </p:cNvSpPr>
          <p:nvPr/>
        </p:nvSpPr>
        <p:spPr bwMode="auto">
          <a:xfrm>
            <a:off x="1250950" y="2989263"/>
            <a:ext cx="1241425" cy="284162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Ctr="1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400" b="1">
                <a:solidFill>
                  <a:schemeClr val="bg1"/>
                </a:solidFill>
              </a:rPr>
              <a:t>L0 Delay</a:t>
            </a:r>
          </a:p>
        </p:txBody>
      </p:sp>
      <p:sp>
        <p:nvSpPr>
          <p:cNvPr id="12298" name="Text Box 7"/>
          <p:cNvSpPr txBox="1">
            <a:spLocks noChangeArrowheads="1"/>
          </p:cNvSpPr>
          <p:nvPr/>
        </p:nvSpPr>
        <p:spPr bwMode="auto">
          <a:xfrm>
            <a:off x="1274763" y="5522913"/>
            <a:ext cx="1647825" cy="28416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 anchorCtr="1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400" b="1">
                <a:solidFill>
                  <a:schemeClr val="bg1"/>
                </a:solidFill>
              </a:rPr>
              <a:t>L0 Delay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1228E38D-D9A0-480B-A710-E3BD8E857130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250EFC10-1144-437B-A2F2-7E9D97F3E4B9}" type="slidenum">
              <a:rPr lang="en-US">
                <a:latin typeface="+mn-lt"/>
              </a:rPr>
              <a:pPr defTabSz="873125">
                <a:defRPr/>
              </a:pPr>
              <a:t>16</a:t>
            </a:fld>
            <a:endParaRPr lang="en-US">
              <a:latin typeface="+mn-lt"/>
            </a:endParaRPr>
          </a:p>
        </p:txBody>
      </p:sp>
      <p:sp>
        <p:nvSpPr>
          <p:cNvPr id="90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  <a:cs typeface="Times New Roman" pitchFamily="18" charset="0"/>
              </a:rPr>
              <a:t>In summary: Test Sequence</a:t>
            </a:r>
          </a:p>
        </p:txBody>
      </p:sp>
      <p:sp>
        <p:nvSpPr>
          <p:cNvPr id="13318" name="Text Box 3"/>
          <p:cNvSpPr txBox="1">
            <a:spLocks noChangeArrowheads="1"/>
          </p:cNvSpPr>
          <p:nvPr/>
        </p:nvSpPr>
        <p:spPr bwMode="auto">
          <a:xfrm>
            <a:off x="107950" y="1066800"/>
            <a:ext cx="8915400" cy="4652963"/>
          </a:xfrm>
          <a:prstGeom prst="rect">
            <a:avLst/>
          </a:prstGeom>
          <a:solidFill>
            <a:srgbClr val="99CC00">
              <a:alpha val="39999"/>
            </a:srgbClr>
          </a:solidFill>
          <a:ln w="38100" cmpd="dbl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lnSpc>
                <a:spcPct val="100000"/>
              </a:lnSpc>
              <a:buClrTx/>
              <a:buSzTx/>
              <a:buFontTx/>
              <a:buChar char="•"/>
            </a:pPr>
            <a:r>
              <a:rPr lang="en-US" b="1">
                <a:solidFill>
                  <a:schemeClr val="accent2"/>
                </a:solidFill>
              </a:rPr>
              <a:t> </a:t>
            </a:r>
            <a:r>
              <a:rPr lang="en-US" b="1">
                <a:solidFill>
                  <a:srgbClr val="FF0000"/>
                </a:solidFill>
              </a:rPr>
              <a:t>Threshold characteristics</a:t>
            </a:r>
            <a:r>
              <a:rPr lang="en-US" b="1">
                <a:solidFill>
                  <a:schemeClr val="accent2"/>
                </a:solidFill>
              </a:rPr>
              <a:t> :</a:t>
            </a:r>
          </a:p>
          <a:p>
            <a:pPr algn="l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b="1">
                <a:solidFill>
                  <a:schemeClr val="accent2"/>
                </a:solidFill>
              </a:rPr>
              <a:t>	Amplitude Scan with </a:t>
            </a:r>
            <a:r>
              <a:rPr lang="en-US" b="1">
                <a:solidFill>
                  <a:srgbClr val="FF0000"/>
                </a:solidFill>
              </a:rPr>
              <a:t>input signal</a:t>
            </a:r>
            <a:r>
              <a:rPr lang="en-US" b="1">
                <a:solidFill>
                  <a:schemeClr val="accent2"/>
                </a:solidFill>
              </a:rPr>
              <a:t>	</a:t>
            </a:r>
            <a:r>
              <a:rPr lang="en-US" b="1">
                <a:solidFill>
                  <a:srgbClr val="FF0000"/>
                </a:solidFill>
                <a:sym typeface="Symbol" pitchFamily="18" charset="2"/>
              </a:rPr>
              <a:t> </a:t>
            </a:r>
            <a:r>
              <a:rPr lang="en-US" b="1">
                <a:solidFill>
                  <a:schemeClr val="accent2"/>
                </a:solidFill>
              </a:rPr>
              <a:t>V</a:t>
            </a:r>
            <a:r>
              <a:rPr lang="en-US" b="1" baseline="-25000">
                <a:solidFill>
                  <a:schemeClr val="accent2"/>
                </a:solidFill>
              </a:rPr>
              <a:t>thr</a:t>
            </a:r>
            <a:r>
              <a:rPr lang="en-US" b="1" baseline="30000">
                <a:solidFill>
                  <a:schemeClr val="accent2"/>
                </a:solidFill>
              </a:rPr>
              <a:t>50%</a:t>
            </a:r>
            <a:r>
              <a:rPr lang="en-US" b="1">
                <a:solidFill>
                  <a:schemeClr val="accent2"/>
                </a:solidFill>
              </a:rPr>
              <a:t>,  noise, cross-talk, etc.</a:t>
            </a:r>
          </a:p>
          <a:p>
            <a:pPr algn="l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b="1">
                <a:solidFill>
                  <a:schemeClr val="accent2"/>
                </a:solidFill>
              </a:rPr>
              <a:t>	Thr Scan with </a:t>
            </a:r>
            <a:r>
              <a:rPr lang="en-US" b="1">
                <a:solidFill>
                  <a:srgbClr val="FF0000"/>
                </a:solidFill>
              </a:rPr>
              <a:t>input signal      	</a:t>
            </a:r>
            <a:r>
              <a:rPr lang="en-US" b="1">
                <a:solidFill>
                  <a:srgbClr val="FF0000"/>
                </a:solidFill>
                <a:sym typeface="Symbol" pitchFamily="18" charset="2"/>
              </a:rPr>
              <a:t> </a:t>
            </a:r>
            <a:r>
              <a:rPr lang="en-US" b="1">
                <a:solidFill>
                  <a:schemeClr val="accent2"/>
                </a:solidFill>
              </a:rPr>
              <a:t>V</a:t>
            </a:r>
            <a:r>
              <a:rPr lang="en-US" b="1" baseline="-25000">
                <a:solidFill>
                  <a:schemeClr val="accent2"/>
                </a:solidFill>
              </a:rPr>
              <a:t>thr</a:t>
            </a:r>
            <a:r>
              <a:rPr lang="en-US" b="1" baseline="30000">
                <a:solidFill>
                  <a:schemeClr val="accent2"/>
                </a:solidFill>
              </a:rPr>
              <a:t>50%</a:t>
            </a:r>
            <a:r>
              <a:rPr lang="en-US" b="1">
                <a:solidFill>
                  <a:schemeClr val="accent2"/>
                </a:solidFill>
              </a:rPr>
              <a:t>,  noise, cross-talk, etc.</a:t>
            </a:r>
          </a:p>
          <a:p>
            <a:pPr algn="l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b="1">
                <a:solidFill>
                  <a:schemeClr val="accent2"/>
                </a:solidFill>
              </a:rPr>
              <a:t>	Thr Scan with </a:t>
            </a:r>
            <a:r>
              <a:rPr lang="en-US" b="1">
                <a:solidFill>
                  <a:srgbClr val="FF0000"/>
                </a:solidFill>
              </a:rPr>
              <a:t>Testpulse (lo/hi)	</a:t>
            </a:r>
            <a:r>
              <a:rPr lang="en-US" b="1">
                <a:solidFill>
                  <a:srgbClr val="FF0000"/>
                </a:solidFill>
                <a:sym typeface="Symbol" pitchFamily="18" charset="2"/>
              </a:rPr>
              <a:t> </a:t>
            </a:r>
            <a:r>
              <a:rPr lang="en-US" b="1">
                <a:solidFill>
                  <a:schemeClr val="accent2"/>
                </a:solidFill>
              </a:rPr>
              <a:t>V</a:t>
            </a:r>
            <a:r>
              <a:rPr lang="en-US" b="1" baseline="-25000">
                <a:solidFill>
                  <a:schemeClr val="accent2"/>
                </a:solidFill>
              </a:rPr>
              <a:t>thr</a:t>
            </a:r>
            <a:r>
              <a:rPr lang="en-US" b="1" baseline="30000">
                <a:solidFill>
                  <a:schemeClr val="accent2"/>
                </a:solidFill>
              </a:rPr>
              <a:t>50%</a:t>
            </a:r>
            <a:r>
              <a:rPr lang="en-US" b="1">
                <a:solidFill>
                  <a:schemeClr val="accent2"/>
                </a:solidFill>
              </a:rPr>
              <a:t>,  noise, cross-talk, etc.</a:t>
            </a:r>
          </a:p>
          <a:p>
            <a:pPr algn="l" eaLnBrk="1" hangingPunct="1">
              <a:lnSpc>
                <a:spcPct val="100000"/>
              </a:lnSpc>
              <a:buClrTx/>
              <a:buSzTx/>
              <a:buFontTx/>
              <a:buChar char="•"/>
            </a:pPr>
            <a:r>
              <a:rPr lang="en-US" b="1">
                <a:solidFill>
                  <a:schemeClr val="accent2"/>
                </a:solidFill>
              </a:rPr>
              <a:t> </a:t>
            </a:r>
            <a:r>
              <a:rPr lang="en-US" b="1">
                <a:solidFill>
                  <a:srgbClr val="FF0000"/>
                </a:solidFill>
              </a:rPr>
              <a:t>Noise </a:t>
            </a:r>
            <a:r>
              <a:rPr lang="en-US" b="1">
                <a:solidFill>
                  <a:schemeClr val="accent2"/>
                </a:solidFill>
              </a:rPr>
              <a:t>:</a:t>
            </a:r>
          </a:p>
          <a:p>
            <a:pPr lvl="1" algn="l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b="1">
                <a:solidFill>
                  <a:schemeClr val="accent2"/>
                </a:solidFill>
              </a:rPr>
              <a:t>	Thr Scan without </a:t>
            </a:r>
            <a:r>
              <a:rPr lang="en-US" b="1">
                <a:solidFill>
                  <a:srgbClr val="FF0000"/>
                </a:solidFill>
              </a:rPr>
              <a:t>input signal</a:t>
            </a:r>
          </a:p>
          <a:p>
            <a:pPr algn="l" eaLnBrk="1" hangingPunct="1">
              <a:lnSpc>
                <a:spcPct val="100000"/>
              </a:lnSpc>
              <a:buClrTx/>
              <a:buSzTx/>
              <a:buFontTx/>
              <a:buChar char="•"/>
            </a:pPr>
            <a:r>
              <a:rPr lang="en-US" b="1">
                <a:solidFill>
                  <a:schemeClr val="accent2"/>
                </a:solidFill>
              </a:rPr>
              <a:t> </a:t>
            </a:r>
            <a:r>
              <a:rPr lang="en-US" b="1">
                <a:solidFill>
                  <a:srgbClr val="FF0000"/>
                </a:solidFill>
              </a:rPr>
              <a:t>Timing </a:t>
            </a:r>
            <a:r>
              <a:rPr lang="en-US" b="1">
                <a:solidFill>
                  <a:schemeClr val="accent2"/>
                </a:solidFill>
              </a:rPr>
              <a:t>:</a:t>
            </a:r>
          </a:p>
          <a:p>
            <a:pPr lvl="2" algn="l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b="1">
                <a:solidFill>
                  <a:schemeClr val="accent2"/>
                </a:solidFill>
              </a:rPr>
              <a:t>TDC spectra of all channels</a:t>
            </a:r>
          </a:p>
          <a:p>
            <a:pPr lvl="2" algn="l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b="1">
                <a:solidFill>
                  <a:schemeClr val="accent2"/>
                </a:solidFill>
              </a:rPr>
              <a:t>Input delay scan over the full time range</a:t>
            </a:r>
          </a:p>
          <a:p>
            <a:pPr algn="l" eaLnBrk="1" hangingPunct="1">
              <a:lnSpc>
                <a:spcPct val="100000"/>
              </a:lnSpc>
              <a:buClrTx/>
              <a:buSzTx/>
              <a:buFontTx/>
              <a:buChar char="•"/>
            </a:pPr>
            <a:r>
              <a:rPr lang="en-US" b="1">
                <a:solidFill>
                  <a:schemeClr val="accent2"/>
                </a:solidFill>
              </a:rPr>
              <a:t> </a:t>
            </a:r>
            <a:r>
              <a:rPr lang="en-US" b="1">
                <a:solidFill>
                  <a:srgbClr val="FF0000"/>
                </a:solidFill>
              </a:rPr>
              <a:t>L0 scan </a:t>
            </a:r>
            <a:r>
              <a:rPr lang="en-US" b="1">
                <a:solidFill>
                  <a:schemeClr val="accent2"/>
                </a:solidFill>
              </a:rPr>
              <a:t>:</a:t>
            </a:r>
          </a:p>
          <a:p>
            <a:pPr lvl="1" algn="l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b="1">
                <a:solidFill>
                  <a:schemeClr val="accent2"/>
                </a:solidFill>
              </a:rPr>
              <a:t>	L0 Delay Scan in steps of ½ BX</a:t>
            </a:r>
          </a:p>
          <a:p>
            <a:pPr algn="l" eaLnBrk="1" hangingPunct="1">
              <a:lnSpc>
                <a:spcPct val="100000"/>
              </a:lnSpc>
              <a:buClrTx/>
              <a:buSzTx/>
              <a:buFontTx/>
              <a:buChar char="•"/>
            </a:pPr>
            <a:r>
              <a:rPr lang="en-US" b="1">
                <a:solidFill>
                  <a:schemeClr val="accent2"/>
                </a:solidFill>
              </a:rPr>
              <a:t> </a:t>
            </a:r>
            <a:r>
              <a:rPr lang="en-US" b="1">
                <a:solidFill>
                  <a:srgbClr val="FF0000"/>
                </a:solidFill>
              </a:rPr>
              <a:t>Analysis</a:t>
            </a:r>
          </a:p>
          <a:p>
            <a:pPr lvl="1" algn="l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b="1">
                <a:solidFill>
                  <a:schemeClr val="accent2"/>
                </a:solidFill>
              </a:rPr>
              <a:t>	Control histograms automatically generated for all tests, fitting, etc.</a:t>
            </a:r>
          </a:p>
        </p:txBody>
      </p:sp>
      <p:pic>
        <p:nvPicPr>
          <p:cNvPr id="13319" name="Picture 4" descr="PICT31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5350" y="2900363"/>
            <a:ext cx="2971800" cy="2228850"/>
          </a:xfrm>
          <a:prstGeom prst="rect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3320" name="Text Box 5"/>
          <p:cNvSpPr txBox="1">
            <a:spLocks noChangeArrowheads="1"/>
          </p:cNvSpPr>
          <p:nvPr/>
        </p:nvSpPr>
        <p:spPr bwMode="auto">
          <a:xfrm>
            <a:off x="149225" y="5957888"/>
            <a:ext cx="8842375" cy="366712"/>
          </a:xfrm>
          <a:prstGeom prst="rect">
            <a:avLst/>
          </a:prstGeom>
          <a:solidFill>
            <a:srgbClr val="FFCC00"/>
          </a:solidFill>
          <a:ln w="508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/>
              <a:t>All test results available via the Web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CDE00653-83FC-47AA-93A9-D5B824143AB9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18666454-B1B8-4ED2-ABDD-CB161EF1C668}" type="slidenum">
              <a:rPr lang="en-US">
                <a:latin typeface="+mn-lt"/>
              </a:rPr>
              <a:pPr defTabSz="873125">
                <a:defRPr/>
              </a:pPr>
              <a:t>17</a:t>
            </a:fld>
            <a:endParaRPr lang="en-US">
              <a:latin typeface="+mn-lt"/>
            </a:endParaRPr>
          </a:p>
        </p:txBody>
      </p:sp>
      <p:sp>
        <p:nvSpPr>
          <p:cNvPr id="96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  <a:cs typeface="Times New Roman" pitchFamily="18" charset="0"/>
              </a:rPr>
              <a:t>What we learned</a:t>
            </a:r>
          </a:p>
        </p:txBody>
      </p:sp>
      <p:sp>
        <p:nvSpPr>
          <p:cNvPr id="14342" name="TextBox 8"/>
          <p:cNvSpPr txBox="1">
            <a:spLocks noChangeArrowheads="1"/>
          </p:cNvSpPr>
          <p:nvPr/>
        </p:nvSpPr>
        <p:spPr bwMode="auto">
          <a:xfrm>
            <a:off x="152400" y="990600"/>
            <a:ext cx="8837676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ClrTx/>
              <a:buFont typeface="Courier New" pitchFamily="49" charset="0"/>
              <a:buChar char="o"/>
            </a:pPr>
            <a:r>
              <a:rPr lang="en-US" b="1" dirty="0">
                <a:solidFill>
                  <a:srgbClr val="00B050"/>
                </a:solidFill>
              </a:rPr>
              <a:t> quality of production excellent thanks to systematic and meticulous testing</a:t>
            </a:r>
          </a:p>
          <a:p>
            <a:pPr algn="l">
              <a:buClrTx/>
              <a:buFont typeface="Courier New" pitchFamily="49" charset="0"/>
              <a:buChar char="o"/>
            </a:pPr>
            <a:r>
              <a:rPr lang="en-US" b="1" dirty="0">
                <a:solidFill>
                  <a:srgbClr val="FF0000"/>
                </a:solidFill>
              </a:rPr>
              <a:t> should have (did not!?) tested also high data-load with random triggers</a:t>
            </a:r>
          </a:p>
          <a:p>
            <a:pPr lvl="1" algn="l">
              <a:buClrTx/>
              <a:buFont typeface="Arial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 check </a:t>
            </a:r>
            <a:r>
              <a:rPr lang="en-US" b="1" dirty="0" smtClean="0">
                <a:solidFill>
                  <a:srgbClr val="FF0000"/>
                </a:solidFill>
              </a:rPr>
              <a:t>synchronicity (mainly </a:t>
            </a:r>
            <a:r>
              <a:rPr lang="en-US" b="1" dirty="0" err="1">
                <a:solidFill>
                  <a:srgbClr val="FF0000"/>
                </a:solidFill>
              </a:rPr>
              <a:t>Bxid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en-US" b="1" dirty="0"/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152400" y="2549706"/>
            <a:ext cx="8957901" cy="141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ClrTx/>
              <a:buFont typeface="Courier New" pitchFamily="49" charset="0"/>
              <a:buChar char="o"/>
            </a:pP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we </a:t>
            </a:r>
            <a:r>
              <a:rPr lang="en-US" b="1" dirty="0">
                <a:solidFill>
                  <a:srgbClr val="FF0000"/>
                </a:solidFill>
              </a:rPr>
              <a:t>used up &gt;90% of our spares (mainly in </a:t>
            </a:r>
            <a:r>
              <a:rPr lang="en-US" b="1" dirty="0" smtClean="0">
                <a:solidFill>
                  <a:srgbClr val="FF0000"/>
                </a:solidFill>
              </a:rPr>
              <a:t>commissioning in 2009 </a:t>
            </a:r>
            <a:r>
              <a:rPr lang="en-US" b="1" dirty="0">
                <a:solidFill>
                  <a:srgbClr val="FF0000"/>
                </a:solidFill>
              </a:rPr>
              <a:t>and 2010)</a:t>
            </a:r>
          </a:p>
          <a:p>
            <a:pPr lvl="1" algn="l">
              <a:buClrTx/>
              <a:buFont typeface="Arial" charset="0"/>
              <a:buChar char="•"/>
            </a:pP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buuuut</a:t>
            </a:r>
            <a:r>
              <a:rPr lang="en-US" b="1" dirty="0">
                <a:solidFill>
                  <a:srgbClr val="00B050"/>
                </a:solidFill>
              </a:rPr>
              <a:t>… repaired all defect FE Boxes!!</a:t>
            </a:r>
          </a:p>
          <a:p>
            <a:pPr lvl="1" algn="l">
              <a:buClrTx/>
              <a:buFont typeface="Wingdings" pitchFamily="2" charset="2"/>
              <a:buChar char="ü"/>
            </a:pPr>
            <a:r>
              <a:rPr lang="en-US" sz="2000" b="1" u="sng" dirty="0">
                <a:solidFill>
                  <a:srgbClr val="0000FF"/>
                </a:solidFill>
              </a:rPr>
              <a:t> without retaining functional FE Testers, we’d be dead by now!</a:t>
            </a:r>
          </a:p>
          <a:p>
            <a:pPr lvl="1" algn="l">
              <a:buClrTx/>
              <a:buFont typeface="Wingdings" pitchFamily="2" charset="2"/>
              <a:buChar char="ü"/>
            </a:pPr>
            <a:r>
              <a:rPr lang="en-US" sz="2000" b="1" dirty="0">
                <a:solidFill>
                  <a:srgbClr val="0000FF"/>
                </a:solidFill>
              </a:rPr>
              <a:t> FE Tester not only important in production, for whole life cycle</a:t>
            </a:r>
            <a:r>
              <a:rPr lang="en-US" sz="2000" b="1" dirty="0" smtClean="0">
                <a:solidFill>
                  <a:srgbClr val="0000FF"/>
                </a:solidFill>
              </a:rPr>
              <a:t>!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152399" y="4382768"/>
            <a:ext cx="4413283" cy="1505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ClrTx/>
              <a:buFont typeface="Courier New" pitchFamily="49" charset="0"/>
              <a:buChar char="o"/>
            </a:pPr>
            <a:r>
              <a:rPr lang="en-US" b="1" dirty="0"/>
              <a:t> </a:t>
            </a:r>
            <a:r>
              <a:rPr lang="en-US" b="1" dirty="0" smtClean="0"/>
              <a:t>FE </a:t>
            </a:r>
            <a:r>
              <a:rPr lang="en-US" b="1" dirty="0"/>
              <a:t>Box transport needs care</a:t>
            </a:r>
            <a:r>
              <a:rPr lang="en-US" b="1" dirty="0" smtClean="0"/>
              <a:t>!?</a:t>
            </a:r>
          </a:p>
          <a:p>
            <a:pPr marL="690563" lvl="1" indent="-120650" algn="l">
              <a:buClrTx/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 Not much use testing, if lousy transport after test!?</a:t>
            </a:r>
          </a:p>
          <a:p>
            <a:pPr marL="690563" lvl="1" indent="-120650" algn="l">
              <a:buClrTx/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 corollary: needs FE Tester also at CERN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5682" y="4382768"/>
            <a:ext cx="2216118" cy="163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9463" y="4343400"/>
            <a:ext cx="1938337" cy="170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4760149" y="5982968"/>
            <a:ext cx="1031051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</a:rPr>
              <a:t>GOOD!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01758" y="5982968"/>
            <a:ext cx="1662635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NOT GOOD!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CDE00653-83FC-47AA-93A9-D5B824143AB9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18666454-B1B8-4ED2-ABDD-CB161EF1C668}" type="slidenum">
              <a:rPr lang="en-US">
                <a:latin typeface="+mn-lt"/>
              </a:rPr>
              <a:pPr defTabSz="873125">
                <a:defRPr/>
              </a:pPr>
              <a:t>18</a:t>
            </a:fld>
            <a:endParaRPr lang="en-US">
              <a:latin typeface="+mn-lt"/>
            </a:endParaRPr>
          </a:p>
        </p:txBody>
      </p:sp>
      <p:sp>
        <p:nvSpPr>
          <p:cNvPr id="96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  <a:cs typeface="Times New Roman" pitchFamily="18" charset="0"/>
              </a:rPr>
              <a:t>Goal of the project</a:t>
            </a: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0" y="913281"/>
            <a:ext cx="8875295" cy="3914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ClrTx/>
              <a:buNone/>
            </a:pPr>
            <a:r>
              <a:rPr lang="en-US" b="1" dirty="0" smtClean="0"/>
              <a:t>What tester do we need for the upgraded OT FE?</a:t>
            </a:r>
          </a:p>
          <a:p>
            <a:pPr algn="l">
              <a:buClrTx/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accent2"/>
                </a:solidFill>
              </a:rPr>
              <a:t> a tester who can receive the </a:t>
            </a:r>
            <a:r>
              <a:rPr lang="en-US" b="1" dirty="0" err="1" smtClean="0">
                <a:solidFill>
                  <a:schemeClr val="accent2"/>
                </a:solidFill>
              </a:rPr>
              <a:t>GBTx</a:t>
            </a:r>
            <a:r>
              <a:rPr lang="en-US" b="1" dirty="0" smtClean="0">
                <a:solidFill>
                  <a:schemeClr val="accent2"/>
                </a:solidFill>
              </a:rPr>
              <a:t> data</a:t>
            </a:r>
          </a:p>
          <a:p>
            <a:pPr algn="l">
              <a:buClrTx/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accent2"/>
                </a:solidFill>
              </a:rPr>
              <a:t> a tester using GBT/GBT-SCA for TFC/ECS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l">
              <a:buClrTx/>
              <a:buFont typeface="Courier New" pitchFamily="49" charset="0"/>
              <a:buChar char="o"/>
            </a:pPr>
            <a:endParaRPr lang="en-US" b="1" dirty="0" smtClean="0">
              <a:solidFill>
                <a:schemeClr val="accent2"/>
              </a:solidFill>
            </a:endParaRPr>
          </a:p>
          <a:p>
            <a:pPr algn="l">
              <a:buClrTx/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accent2"/>
                </a:solidFill>
              </a:rPr>
              <a:t> a tester capable of writing “raw” data to disk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68325" lvl="1" indent="-111125" algn="l">
              <a:buClrTx/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/>
                </a:solidFill>
              </a:rPr>
              <a:t> Real time? What bandwidth? Well, let’s say at least “bursts” of O(10,000) consecutive events (a “step” in a threshold/delay scan!)</a:t>
            </a:r>
          </a:p>
          <a:p>
            <a:pPr marL="568325" lvl="1" indent="-111125" algn="l">
              <a:buClrTx/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/>
                </a:solidFill>
              </a:rPr>
              <a:t> </a:t>
            </a:r>
            <a:r>
              <a:rPr lang="en-US" b="1" dirty="0" err="1" smtClean="0">
                <a:solidFill>
                  <a:schemeClr val="accent2"/>
                </a:solidFill>
              </a:rPr>
              <a:t>histogramming</a:t>
            </a:r>
            <a:r>
              <a:rPr lang="en-US" b="1" dirty="0" smtClean="0">
                <a:solidFill>
                  <a:schemeClr val="accent2"/>
                </a:solidFill>
              </a:rPr>
              <a:t> in FPGA? Yes, please!</a:t>
            </a:r>
          </a:p>
          <a:p>
            <a:pPr marL="568325" lvl="1" indent="-111125" algn="l">
              <a:buClrTx/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 data analysis in FPGA? No, thanks!</a:t>
            </a:r>
          </a:p>
          <a:p>
            <a:pPr algn="l">
              <a:buClrTx/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accent2"/>
                </a:solidFill>
              </a:rPr>
              <a:t> a tester who can be itself controlled via TCP/IP </a:t>
            </a:r>
            <a:r>
              <a:rPr lang="en-US" b="1" dirty="0" err="1" smtClean="0">
                <a:solidFill>
                  <a:schemeClr val="accent2"/>
                </a:solidFill>
              </a:rPr>
              <a:t>GbE</a:t>
            </a:r>
            <a:endParaRPr lang="en-US" b="1" dirty="0"/>
          </a:p>
          <a:p>
            <a:pPr lvl="1" algn="l">
              <a:buClrTx/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accent2"/>
                </a:solidFill>
              </a:rPr>
              <a:t> mainly to configure a “step” run (e.g. 33 threshold steps of 10k </a:t>
            </a:r>
            <a:r>
              <a:rPr lang="en-US" b="1" dirty="0" err="1" smtClean="0">
                <a:solidFill>
                  <a:schemeClr val="accent2"/>
                </a:solidFill>
              </a:rPr>
              <a:t>evts</a:t>
            </a:r>
            <a:r>
              <a:rPr lang="en-US" b="1" dirty="0" smtClean="0">
                <a:solidFill>
                  <a:schemeClr val="accent2"/>
                </a:solidFill>
              </a:rPr>
              <a:t>)</a:t>
            </a:r>
          </a:p>
          <a:p>
            <a:pPr lvl="1" algn="l">
              <a:buClrTx/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accent2"/>
                </a:solidFill>
              </a:rPr>
              <a:t> extra controls needed (e.g. SPI) ? Probably not…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4927937"/>
            <a:ext cx="8686800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ClrTx/>
              <a:buNone/>
            </a:pPr>
            <a:r>
              <a:rPr lang="en-US" b="1" dirty="0" smtClean="0"/>
              <a:t>When do we need it?</a:t>
            </a:r>
          </a:p>
          <a:p>
            <a:pPr algn="l">
              <a:buClrTx/>
              <a:buNone/>
            </a:pPr>
            <a:r>
              <a:rPr lang="en-US" b="1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Basic blocks 2</a:t>
            </a:r>
            <a:r>
              <a:rPr lang="en-US" b="1" baseline="30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nd</a:t>
            </a:r>
            <a:r>
              <a:rPr lang="en-US" b="1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half next year, 1</a:t>
            </a:r>
            <a:r>
              <a:rPr lang="en-US" b="1" baseline="30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st</a:t>
            </a:r>
            <a:r>
              <a:rPr lang="en-US" b="1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prototype in 2013, 3 instances by 2014</a:t>
            </a:r>
            <a:endParaRPr lang="en-US" b="1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5601968"/>
            <a:ext cx="894650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ClrTx/>
              <a:buNone/>
            </a:pPr>
            <a:r>
              <a:rPr lang="en-US" b="1" u="sng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CBPF/</a:t>
            </a:r>
            <a:r>
              <a:rPr lang="en-US" b="1" u="sng" dirty="0" err="1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Nikhef</a:t>
            </a:r>
            <a:r>
              <a:rPr lang="en-US" b="1" u="sng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cooperation (aimed at OT)</a:t>
            </a:r>
            <a:r>
              <a:rPr lang="en-US" b="1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, support by Marseille &amp; </a:t>
            </a:r>
            <a:r>
              <a:rPr lang="en-US" b="1" dirty="0" err="1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LHCb</a:t>
            </a:r>
            <a:r>
              <a:rPr lang="en-US" b="1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Online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76400" y="6211568"/>
            <a:ext cx="5943600" cy="3416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l">
              <a:buClrTx/>
              <a:buNone/>
            </a:pPr>
            <a:r>
              <a:rPr lang="en-US" b="1" u="sng" dirty="0" smtClean="0">
                <a:solidFill>
                  <a:schemeClr val="bg1"/>
                </a:solidFill>
              </a:rPr>
              <a:t>Question: commonalities with other test benches??</a:t>
            </a:r>
            <a:endParaRPr lang="en-US" b="1" u="sng" dirty="0">
              <a:solidFill>
                <a:schemeClr val="bg1"/>
              </a:solidFill>
            </a:endParaRPr>
          </a:p>
        </p:txBody>
      </p:sp>
      <p:pic>
        <p:nvPicPr>
          <p:cNvPr id="15" name="Picture 14" descr="Picture1.png"/>
          <p:cNvPicPr>
            <a:picLocks noChangeAspect="1"/>
          </p:cNvPicPr>
          <p:nvPr/>
        </p:nvPicPr>
        <p:blipFill>
          <a:blip r:embed="rId2" cstate="print"/>
          <a:srcRect l="2659" t="35821" r="56049" b="12238"/>
          <a:stretch>
            <a:fillRect/>
          </a:stretch>
        </p:blipFill>
        <p:spPr>
          <a:xfrm>
            <a:off x="5867400" y="914400"/>
            <a:ext cx="3166952" cy="160131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D6B2C2F7-C0B8-4963-9B6E-523E61CD7345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2A1F433B-C986-4627-9955-F04D572F45FA}" type="slidenum">
              <a:rPr lang="en-US">
                <a:latin typeface="+mn-lt"/>
              </a:rPr>
              <a:pPr defTabSz="873125">
                <a:defRPr/>
              </a:pPr>
              <a:t>1</a:t>
            </a:fld>
            <a:endParaRPr lang="en-US">
              <a:latin typeface="+mn-lt"/>
            </a:endParaRPr>
          </a:p>
        </p:txBody>
      </p:sp>
      <p:sp>
        <p:nvSpPr>
          <p:cNvPr id="89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  <a:cs typeface="Times New Roman" pitchFamily="18" charset="0"/>
              </a:rPr>
              <a:t>CCPC-ECS Status</a:t>
            </a:r>
          </a:p>
        </p:txBody>
      </p:sp>
      <p:sp>
        <p:nvSpPr>
          <p:cNvPr id="23" name="TextBox 23"/>
          <p:cNvSpPr txBox="1">
            <a:spLocks noChangeArrowheads="1"/>
          </p:cNvSpPr>
          <p:nvPr/>
        </p:nvSpPr>
        <p:spPr bwMode="auto">
          <a:xfrm>
            <a:off x="762000" y="914400"/>
            <a:ext cx="7848600" cy="5500688"/>
          </a:xfrm>
          <a:prstGeom prst="rect">
            <a:avLst/>
          </a:prstGeom>
          <a:solidFill>
            <a:srgbClr val="95C9A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FontTx/>
              <a:buChar char="o"/>
            </a:pPr>
            <a:r>
              <a:rPr lang="en-US" b="1" dirty="0"/>
              <a:t> </a:t>
            </a:r>
            <a:r>
              <a:rPr lang="en-US" b="1" dirty="0">
                <a:solidFill>
                  <a:srgbClr val="0000FF"/>
                </a:solidFill>
              </a:rPr>
              <a:t>concept</a:t>
            </a:r>
            <a:r>
              <a:rPr lang="en-US" b="1" dirty="0"/>
              <a:t>: generic mezzanine to connect any </a:t>
            </a:r>
            <a:r>
              <a:rPr lang="en-US" b="1" dirty="0">
                <a:solidFill>
                  <a:srgbClr val="E634BC"/>
                </a:solidFill>
              </a:rPr>
              <a:t>device</a:t>
            </a:r>
            <a:r>
              <a:rPr lang="en-US" b="1" dirty="0"/>
              <a:t> to </a:t>
            </a:r>
            <a:r>
              <a:rPr lang="en-US" b="1" dirty="0">
                <a:solidFill>
                  <a:schemeClr val="hlink"/>
                </a:solidFill>
              </a:rPr>
              <a:t>control room</a:t>
            </a:r>
            <a:endParaRPr lang="en-US" b="1" dirty="0"/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None/>
            </a:pPr>
            <a:r>
              <a:rPr lang="en-US" b="1" dirty="0">
                <a:solidFill>
                  <a:srgbClr val="E634BC"/>
                </a:solidFill>
              </a:rPr>
              <a:t>      </a:t>
            </a:r>
            <a:r>
              <a:rPr lang="en-US" b="1" dirty="0" err="1">
                <a:solidFill>
                  <a:srgbClr val="E634BC"/>
                </a:solidFill>
              </a:rPr>
              <a:t>PCIe</a:t>
            </a:r>
            <a:r>
              <a:rPr lang="en-US" b="1" dirty="0">
                <a:solidFill>
                  <a:srgbClr val="E634BC"/>
                </a:solidFill>
              </a:rPr>
              <a:t>, I2C, </a:t>
            </a:r>
            <a:r>
              <a:rPr lang="en-US" b="1" dirty="0" err="1">
                <a:solidFill>
                  <a:srgbClr val="E634BC"/>
                </a:solidFill>
              </a:rPr>
              <a:t>JTag</a:t>
            </a:r>
            <a:r>
              <a:rPr lang="en-US" b="1" dirty="0">
                <a:solidFill>
                  <a:srgbClr val="E634BC"/>
                </a:solidFill>
              </a:rPr>
              <a:t>, SPI</a:t>
            </a:r>
            <a:r>
              <a:rPr lang="en-US" b="1" dirty="0"/>
              <a:t> </a:t>
            </a:r>
            <a:r>
              <a:rPr lang="en-US" b="1" dirty="0">
                <a:sym typeface="Wingdings" pitchFamily="2" charset="2"/>
              </a:rPr>
              <a:t> </a:t>
            </a:r>
            <a:r>
              <a:rPr lang="en-US" sz="2800" b="1" dirty="0">
                <a:sym typeface="Wingdings" pitchFamily="2" charset="2"/>
              </a:rPr>
              <a:t>CCPC</a:t>
            </a:r>
            <a:r>
              <a:rPr lang="en-US" b="1" dirty="0">
                <a:sym typeface="Wingdings" pitchFamily="2" charset="2"/>
              </a:rPr>
              <a:t>  </a:t>
            </a:r>
            <a:r>
              <a:rPr lang="en-US" b="1" dirty="0">
                <a:solidFill>
                  <a:schemeClr val="hlink"/>
                </a:solidFill>
              </a:rPr>
              <a:t>1Gbs Eth</a:t>
            </a:r>
            <a:r>
              <a:rPr lang="en-US" b="1" dirty="0"/>
              <a:t> 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FontTx/>
              <a:buChar char="o"/>
            </a:pPr>
            <a:endParaRPr lang="en-US" b="1" dirty="0"/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FontTx/>
              <a:buChar char="o"/>
            </a:pPr>
            <a:r>
              <a:rPr lang="en-US" b="1" dirty="0"/>
              <a:t> </a:t>
            </a:r>
            <a:r>
              <a:rPr lang="en-US" b="1" dirty="0">
                <a:solidFill>
                  <a:srgbClr val="0000FF"/>
                </a:solidFill>
              </a:rPr>
              <a:t>R&amp;D and mass production</a:t>
            </a:r>
            <a:r>
              <a:rPr lang="en-US" b="1" dirty="0"/>
              <a:t>: </a:t>
            </a:r>
            <a:r>
              <a:rPr lang="en-US" sz="2400" b="1" dirty="0">
                <a:solidFill>
                  <a:schemeClr val="hlink"/>
                </a:solidFill>
              </a:rPr>
              <a:t>CBPF-Rio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FontTx/>
              <a:buChar char="o"/>
            </a:pPr>
            <a:endParaRPr lang="en-US" b="1" dirty="0"/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FontTx/>
              <a:buChar char="o"/>
            </a:pPr>
            <a:r>
              <a:rPr lang="en-US" b="1" dirty="0"/>
              <a:t> </a:t>
            </a:r>
            <a:r>
              <a:rPr lang="en-US" b="1" dirty="0">
                <a:solidFill>
                  <a:srgbClr val="0000FF"/>
                </a:solidFill>
              </a:rPr>
              <a:t>focus</a:t>
            </a:r>
            <a:r>
              <a:rPr lang="en-US" b="1" dirty="0"/>
              <a:t> on TELL40: 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None/>
            </a:pPr>
            <a:r>
              <a:rPr lang="en-US" b="1" dirty="0"/>
              <a:t>      &gt; </a:t>
            </a:r>
            <a:r>
              <a:rPr lang="en-US" b="1" dirty="0" err="1"/>
              <a:t>OnBoard</a:t>
            </a:r>
            <a:r>
              <a:rPr lang="en-US" b="1" dirty="0"/>
              <a:t> implementation due vertical limitation (ATCA)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None/>
            </a:pPr>
            <a:r>
              <a:rPr lang="en-US" b="1" dirty="0"/>
              <a:t>      &gt; integration discussed in last </a:t>
            </a:r>
            <a:r>
              <a:rPr lang="en-US" b="1" dirty="0" err="1"/>
              <a:t>october</a:t>
            </a:r>
            <a:r>
              <a:rPr lang="en-US" b="1" dirty="0"/>
              <a:t> in Marseille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None/>
            </a:pPr>
            <a:r>
              <a:rPr lang="en-US" b="1" dirty="0"/>
              <a:t>        </a:t>
            </a:r>
            <a:r>
              <a:rPr lang="en-US" b="1" dirty="0" err="1"/>
              <a:t>PCIe</a:t>
            </a:r>
            <a:r>
              <a:rPr lang="en-US" b="1" dirty="0"/>
              <a:t>, </a:t>
            </a:r>
            <a:r>
              <a:rPr lang="en-US" b="1" dirty="0" err="1"/>
              <a:t>JTag</a:t>
            </a:r>
            <a:r>
              <a:rPr lang="en-US" b="1" dirty="0"/>
              <a:t> (</a:t>
            </a:r>
            <a:r>
              <a:rPr lang="en-US" sz="1400" b="1" dirty="0"/>
              <a:t>&amp; maybe SPI)</a:t>
            </a:r>
            <a:r>
              <a:rPr lang="en-US" b="1" dirty="0"/>
              <a:t> very useful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None/>
            </a:pPr>
            <a:r>
              <a:rPr lang="en-US" b="1" dirty="0"/>
              <a:t>        I2C not needed due </a:t>
            </a:r>
            <a:r>
              <a:rPr lang="en-US" b="1" dirty="0" err="1"/>
              <a:t>intrinsical</a:t>
            </a:r>
            <a:r>
              <a:rPr lang="en-US" b="1" dirty="0"/>
              <a:t> control system in ATCA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</a:pPr>
            <a:endParaRPr lang="en-US" b="1" dirty="0"/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FontTx/>
              <a:buChar char="o"/>
            </a:pPr>
            <a:r>
              <a:rPr lang="en-US" b="1" dirty="0"/>
              <a:t> </a:t>
            </a:r>
            <a:r>
              <a:rPr lang="en-US" b="1" dirty="0">
                <a:solidFill>
                  <a:srgbClr val="0000FF"/>
                </a:solidFill>
              </a:rPr>
              <a:t>Validation board</a:t>
            </a:r>
            <a:r>
              <a:rPr lang="en-US" b="1" dirty="0"/>
              <a:t>: Automatic Testing system for HW &amp; SW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</a:pPr>
            <a:endParaRPr lang="en-US" b="1" dirty="0"/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FontTx/>
              <a:buChar char="o"/>
            </a:pPr>
            <a:r>
              <a:rPr lang="en-US" b="1" dirty="0"/>
              <a:t> </a:t>
            </a:r>
            <a:r>
              <a:rPr lang="en-US" b="1" dirty="0">
                <a:solidFill>
                  <a:srgbClr val="0000FF"/>
                </a:solidFill>
              </a:rPr>
              <a:t>documentation</a:t>
            </a:r>
            <a:r>
              <a:rPr lang="en-US" b="1" dirty="0"/>
              <a:t>: technical note &amp; specs &amp; Talk 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None/>
            </a:pPr>
            <a:r>
              <a:rPr lang="en-US" b="1" dirty="0"/>
              <a:t>      &gt; available for next Electronics meeting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98C497C6-D83E-427E-BA9A-E105A372C729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C9D72E10-FE6A-419D-AEF1-7ADA5B7266B8}" type="slidenum">
              <a:rPr lang="en-US">
                <a:latin typeface="+mn-lt"/>
              </a:rPr>
              <a:pPr defTabSz="873125">
                <a:defRPr/>
              </a:pPr>
              <a:t>19</a:t>
            </a:fld>
            <a:endParaRPr lang="en-US">
              <a:latin typeface="+mn-lt"/>
            </a:endParaRPr>
          </a:p>
        </p:txBody>
      </p:sp>
      <p:sp>
        <p:nvSpPr>
          <p:cNvPr id="90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  <a:cs typeface="Times New Roman" pitchFamily="18" charset="0"/>
              </a:rPr>
              <a:t>The Perfect Answer!</a:t>
            </a:r>
          </a:p>
        </p:txBody>
      </p:sp>
      <p:sp>
        <p:nvSpPr>
          <p:cNvPr id="19462" name="TextBox 22"/>
          <p:cNvSpPr txBox="1">
            <a:spLocks noChangeArrowheads="1"/>
          </p:cNvSpPr>
          <p:nvPr/>
        </p:nvSpPr>
        <p:spPr bwMode="auto">
          <a:xfrm>
            <a:off x="93866" y="838200"/>
            <a:ext cx="6611734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b="1" dirty="0"/>
              <a:t>Based on proposal by </a:t>
            </a:r>
            <a:r>
              <a:rPr lang="en-US" b="1" dirty="0" smtClean="0"/>
              <a:t>J-P </a:t>
            </a:r>
            <a:r>
              <a:rPr lang="en-US" b="1" dirty="0" err="1" smtClean="0"/>
              <a:t>Cachemiche</a:t>
            </a:r>
            <a:r>
              <a:rPr lang="en-US" b="1" dirty="0" smtClean="0"/>
              <a:t> &amp; A. </a:t>
            </a:r>
            <a:r>
              <a:rPr lang="en-US" b="1" dirty="0" err="1" smtClean="0"/>
              <a:t>Massafferri</a:t>
            </a:r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194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219200"/>
            <a:ext cx="7391400" cy="533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 bwMode="auto">
          <a:xfrm>
            <a:off x="4648200" y="1219200"/>
            <a:ext cx="42672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3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3710473" y="1743269"/>
            <a:ext cx="152400" cy="76200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3276600" y="1295400"/>
            <a:ext cx="1558440" cy="3139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Data from FE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3004456" y="2108719"/>
            <a:ext cx="167951" cy="46653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H="1">
            <a:off x="2830288" y="2211355"/>
            <a:ext cx="155508" cy="49763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Rectangle 19"/>
          <p:cNvSpPr/>
          <p:nvPr/>
        </p:nvSpPr>
        <p:spPr>
          <a:xfrm>
            <a:off x="3211286" y="2229923"/>
            <a:ext cx="993417" cy="2862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en-US" sz="1400" b="1" dirty="0" smtClean="0">
                <a:solidFill>
                  <a:schemeClr val="accent2"/>
                </a:solidFill>
              </a:rPr>
              <a:t>TFC/ECS</a:t>
            </a:r>
            <a:endParaRPr lang="en-US" sz="1400" dirty="0">
              <a:solidFill>
                <a:schemeClr val="accent2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H="1">
            <a:off x="4236098" y="3810000"/>
            <a:ext cx="9331" cy="186612"/>
          </a:xfrm>
          <a:prstGeom prst="straightConnector1">
            <a:avLst/>
          </a:prstGeom>
          <a:solidFill>
            <a:srgbClr val="FFFF99"/>
          </a:solidFill>
          <a:ln w="38100" cap="flat" cmpd="sng" algn="ctr">
            <a:solidFill>
              <a:srgbClr val="D60093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Rectangle 24"/>
          <p:cNvSpPr/>
          <p:nvPr/>
        </p:nvSpPr>
        <p:spPr>
          <a:xfrm>
            <a:off x="3200400" y="3419868"/>
            <a:ext cx="1274708" cy="3139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rgbClr val="D60093"/>
                </a:solidFill>
              </a:rPr>
              <a:t>Data to PC</a:t>
            </a:r>
            <a:endParaRPr lang="en-US" sz="16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CDE00653-83FC-47AA-93A9-D5B824143AB9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E84BEBCE-9AB2-4308-AAF3-0CFF06C44DF5}" type="slidenum">
              <a:rPr lang="en-US">
                <a:latin typeface="+mn-lt"/>
              </a:rPr>
              <a:pPr defTabSz="873125">
                <a:defRPr/>
              </a:pPr>
              <a:t>20</a:t>
            </a:fld>
            <a:endParaRPr lang="en-US">
              <a:latin typeface="+mn-lt"/>
            </a:endParaRPr>
          </a:p>
        </p:txBody>
      </p:sp>
      <p:sp>
        <p:nvSpPr>
          <p:cNvPr id="96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  <a:cs typeface="Times New Roman" pitchFamily="18" charset="0"/>
              </a:rPr>
              <a:t>Overview of OT 40MHz Upgrade</a:t>
            </a:r>
          </a:p>
        </p:txBody>
      </p:sp>
      <p:pic>
        <p:nvPicPr>
          <p:cNvPr id="15366" name="Tijdelijke aanduiding voor inhoud 6" descr="SANY0036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662" y="1801813"/>
            <a:ext cx="4403725" cy="3303587"/>
          </a:xfrm>
        </p:spPr>
      </p:pic>
      <p:cxnSp>
        <p:nvCxnSpPr>
          <p:cNvPr id="21" name="Rechte verbindingslijn met pijl 8"/>
          <p:cNvCxnSpPr>
            <a:cxnSpLocks noChangeShapeType="1"/>
            <a:stCxn id="15379" idx="1"/>
          </p:cNvCxnSpPr>
          <p:nvPr/>
        </p:nvCxnSpPr>
        <p:spPr bwMode="auto">
          <a:xfrm flipH="1">
            <a:off x="3751265" y="1209675"/>
            <a:ext cx="1981198" cy="1352550"/>
          </a:xfrm>
          <a:prstGeom prst="straightConnector1">
            <a:avLst/>
          </a:prstGeom>
          <a:noFill/>
          <a:ln w="25400">
            <a:solidFill>
              <a:srgbClr val="0000FF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2" name="Rechte verbindingslijn met pijl 9"/>
          <p:cNvCxnSpPr>
            <a:cxnSpLocks noChangeShapeType="1"/>
            <a:stCxn id="15378" idx="1"/>
          </p:cNvCxnSpPr>
          <p:nvPr/>
        </p:nvCxnSpPr>
        <p:spPr bwMode="auto">
          <a:xfrm flipH="1">
            <a:off x="4556126" y="1876425"/>
            <a:ext cx="1311274" cy="1296988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3" name="Rechte verbindingslijn met pijl 10"/>
          <p:cNvCxnSpPr>
            <a:cxnSpLocks noChangeShapeType="1"/>
            <a:stCxn id="15380" idx="1"/>
          </p:cNvCxnSpPr>
          <p:nvPr/>
        </p:nvCxnSpPr>
        <p:spPr bwMode="auto">
          <a:xfrm flipH="1">
            <a:off x="4267200" y="2562225"/>
            <a:ext cx="1604963" cy="2009775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4" name="Rechte verbindingslijn met pijl 11"/>
          <p:cNvCxnSpPr>
            <a:cxnSpLocks noChangeShapeType="1"/>
            <a:stCxn id="15380" idx="1"/>
          </p:cNvCxnSpPr>
          <p:nvPr/>
        </p:nvCxnSpPr>
        <p:spPr bwMode="auto">
          <a:xfrm flipH="1">
            <a:off x="4413251" y="2562225"/>
            <a:ext cx="1458912" cy="2009775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15371" name="Tekstvak 27"/>
          <p:cNvSpPr txBox="1">
            <a:spLocks noChangeArrowheads="1"/>
          </p:cNvSpPr>
          <p:nvPr/>
        </p:nvSpPr>
        <p:spPr bwMode="auto">
          <a:xfrm>
            <a:off x="601662" y="2492375"/>
            <a:ext cx="760413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nl-NL" b="1"/>
              <a:t>HV </a:t>
            </a:r>
            <a:br>
              <a:rPr lang="nl-NL" b="1"/>
            </a:br>
            <a:r>
              <a:rPr lang="nl-NL" b="1"/>
              <a:t>cable</a:t>
            </a:r>
          </a:p>
        </p:txBody>
      </p:sp>
      <p:sp>
        <p:nvSpPr>
          <p:cNvPr id="15372" name="Tekstvak 28"/>
          <p:cNvSpPr txBox="1">
            <a:spLocks noChangeArrowheads="1"/>
          </p:cNvSpPr>
          <p:nvPr/>
        </p:nvSpPr>
        <p:spPr bwMode="auto">
          <a:xfrm>
            <a:off x="1711325" y="1725613"/>
            <a:ext cx="107156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nl-NL" b="1">
                <a:solidFill>
                  <a:srgbClr val="FF33CC"/>
                </a:solidFill>
              </a:rPr>
              <a:t>Control </a:t>
            </a:r>
          </a:p>
        </p:txBody>
      </p:sp>
      <p:sp>
        <p:nvSpPr>
          <p:cNvPr id="15373" name="Tekstvak 29"/>
          <p:cNvSpPr txBox="1">
            <a:spLocks noChangeArrowheads="1"/>
          </p:cNvSpPr>
          <p:nvPr/>
        </p:nvSpPr>
        <p:spPr bwMode="auto">
          <a:xfrm>
            <a:off x="2641600" y="1524000"/>
            <a:ext cx="762000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nl-NL" b="1">
                <a:solidFill>
                  <a:srgbClr val="FF33CC"/>
                </a:solidFill>
              </a:rPr>
              <a:t>Fiber</a:t>
            </a:r>
          </a:p>
        </p:txBody>
      </p:sp>
      <p:sp>
        <p:nvSpPr>
          <p:cNvPr id="28" name="Afgeronde rechthoek 13"/>
          <p:cNvSpPr>
            <a:spLocks noChangeArrowheads="1"/>
          </p:cNvSpPr>
          <p:nvPr/>
        </p:nvSpPr>
        <p:spPr bwMode="auto">
          <a:xfrm>
            <a:off x="1955800" y="2487613"/>
            <a:ext cx="1676400" cy="11430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00FF"/>
            </a:solidFill>
            <a:prstDash val="sysDash"/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nl-NL">
              <a:solidFill>
                <a:srgbClr val="FFFFFF"/>
              </a:solidFill>
            </a:endParaRPr>
          </a:p>
        </p:txBody>
      </p:sp>
      <p:sp>
        <p:nvSpPr>
          <p:cNvPr id="29" name="Afgeronde rechthoek 14"/>
          <p:cNvSpPr>
            <a:spLocks noChangeArrowheads="1"/>
          </p:cNvSpPr>
          <p:nvPr/>
        </p:nvSpPr>
        <p:spPr bwMode="auto">
          <a:xfrm>
            <a:off x="2794000" y="3325813"/>
            <a:ext cx="1676400" cy="11430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  <a:prstDash val="sysDash"/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nl-NL">
              <a:solidFill>
                <a:srgbClr val="FFFFFF"/>
              </a:solidFill>
            </a:endParaRPr>
          </a:p>
        </p:txBody>
      </p:sp>
      <p:sp>
        <p:nvSpPr>
          <p:cNvPr id="30" name="Afgeronde rechthoek 18"/>
          <p:cNvSpPr>
            <a:spLocks noChangeArrowheads="1"/>
          </p:cNvSpPr>
          <p:nvPr/>
        </p:nvSpPr>
        <p:spPr bwMode="auto">
          <a:xfrm>
            <a:off x="1041400" y="3325813"/>
            <a:ext cx="1676400" cy="11430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  <a:prstDash val="sysDash"/>
            <a:round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nl-NL">
              <a:solidFill>
                <a:srgbClr val="FFFFFF"/>
              </a:solidFill>
            </a:endParaRPr>
          </a:p>
        </p:txBody>
      </p:sp>
      <p:sp>
        <p:nvSpPr>
          <p:cNvPr id="15377" name="TextBox 16"/>
          <p:cNvSpPr txBox="1">
            <a:spLocks noChangeArrowheads="1"/>
          </p:cNvSpPr>
          <p:nvPr/>
        </p:nvSpPr>
        <p:spPr bwMode="auto">
          <a:xfrm>
            <a:off x="0" y="838200"/>
            <a:ext cx="5676900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None/>
            </a:pPr>
            <a:r>
              <a:rPr lang="en-US" b="1"/>
              <a:t>We have 432 of these objects (FE Boxes in OT)</a:t>
            </a:r>
          </a:p>
          <a:p>
            <a:pPr lvl="1" algn="l">
              <a:buClrTx/>
              <a:buFont typeface="Arial" charset="0"/>
              <a:buChar char="•"/>
            </a:pPr>
            <a:r>
              <a:rPr lang="en-US" b="1"/>
              <a:t> 36 per C-Frame (12 C-Frames)</a:t>
            </a:r>
          </a:p>
        </p:txBody>
      </p:sp>
      <p:sp>
        <p:nvSpPr>
          <p:cNvPr id="15378" name="Rectangle 17"/>
          <p:cNvSpPr>
            <a:spLocks noChangeArrowheads="1"/>
          </p:cNvSpPr>
          <p:nvPr/>
        </p:nvSpPr>
        <p:spPr bwMode="auto">
          <a:xfrm>
            <a:off x="5867400" y="1581150"/>
            <a:ext cx="31242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b="1" dirty="0">
                <a:solidFill>
                  <a:srgbClr val="FF0000"/>
                </a:solidFill>
              </a:rPr>
              <a:t>OTIS Boards (and ASIC) need replacement</a:t>
            </a:r>
          </a:p>
        </p:txBody>
      </p:sp>
      <p:sp>
        <p:nvSpPr>
          <p:cNvPr id="15379" name="Rectangle 18"/>
          <p:cNvSpPr>
            <a:spLocks noChangeArrowheads="1"/>
          </p:cNvSpPr>
          <p:nvPr/>
        </p:nvSpPr>
        <p:spPr bwMode="auto">
          <a:xfrm>
            <a:off x="5732463" y="914400"/>
            <a:ext cx="34115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b="1">
                <a:solidFill>
                  <a:srgbClr val="0000FF"/>
                </a:solidFill>
              </a:rPr>
              <a:t>GOL/AUX Board (and ASIC) needs replacement</a:t>
            </a:r>
          </a:p>
        </p:txBody>
      </p:sp>
      <p:sp>
        <p:nvSpPr>
          <p:cNvPr id="15380" name="Rectangle 19"/>
          <p:cNvSpPr>
            <a:spLocks noChangeArrowheads="1"/>
          </p:cNvSpPr>
          <p:nvPr/>
        </p:nvSpPr>
        <p:spPr bwMode="auto">
          <a:xfrm>
            <a:off x="5872163" y="2266950"/>
            <a:ext cx="31242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b="1">
                <a:solidFill>
                  <a:srgbClr val="00B050"/>
                </a:solidFill>
              </a:rPr>
              <a:t>HV and ASDBLR Boards may remain unchanged</a:t>
            </a:r>
          </a:p>
        </p:txBody>
      </p:sp>
      <p:grpSp>
        <p:nvGrpSpPr>
          <p:cNvPr id="15383" name="Group 35"/>
          <p:cNvGrpSpPr>
            <a:grpSpLocks/>
          </p:cNvGrpSpPr>
          <p:nvPr/>
        </p:nvGrpSpPr>
        <p:grpSpPr bwMode="auto">
          <a:xfrm>
            <a:off x="2932112" y="1557338"/>
            <a:ext cx="228600" cy="307975"/>
            <a:chOff x="7086601" y="4797429"/>
            <a:chExt cx="228599" cy="307972"/>
          </a:xfrm>
        </p:grpSpPr>
        <p:cxnSp>
          <p:nvCxnSpPr>
            <p:cNvPr id="33" name="Straight Connector 32"/>
            <p:cNvCxnSpPr/>
            <p:nvPr/>
          </p:nvCxnSpPr>
          <p:spPr bwMode="auto">
            <a:xfrm rot="5400000" flipH="1" flipV="1">
              <a:off x="7046914" y="4837116"/>
              <a:ext cx="307972" cy="228599"/>
            </a:xfrm>
            <a:prstGeom prst="line">
              <a:avLst/>
            </a:prstGeom>
            <a:ln w="28575">
              <a:solidFill>
                <a:srgbClr val="FF33CC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 bwMode="auto">
            <a:xfrm rot="16200000" flipV="1">
              <a:off x="7046914" y="4837116"/>
              <a:ext cx="307972" cy="228599"/>
            </a:xfrm>
            <a:prstGeom prst="line">
              <a:avLst/>
            </a:prstGeom>
            <a:ln w="28575">
              <a:solidFill>
                <a:srgbClr val="FF33CC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384" name="Tekstvak 28"/>
          <p:cNvSpPr txBox="1">
            <a:spLocks noChangeArrowheads="1"/>
          </p:cNvSpPr>
          <p:nvPr/>
        </p:nvSpPr>
        <p:spPr bwMode="auto">
          <a:xfrm>
            <a:off x="3309937" y="1487488"/>
            <a:ext cx="2020888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nl-NL" b="1">
                <a:solidFill>
                  <a:srgbClr val="FF33CC"/>
                </a:solidFill>
              </a:rPr>
              <a:t>(12-fib. Ribbon)</a:t>
            </a:r>
          </a:p>
        </p:txBody>
      </p:sp>
      <p:grpSp>
        <p:nvGrpSpPr>
          <p:cNvPr id="15385" name="Group 37"/>
          <p:cNvGrpSpPr>
            <a:grpSpLocks/>
          </p:cNvGrpSpPr>
          <p:nvPr/>
        </p:nvGrpSpPr>
        <p:grpSpPr bwMode="auto">
          <a:xfrm>
            <a:off x="2090737" y="1752600"/>
            <a:ext cx="228600" cy="307975"/>
            <a:chOff x="7086601" y="4797429"/>
            <a:chExt cx="228599" cy="307972"/>
          </a:xfrm>
        </p:grpSpPr>
        <p:cxnSp>
          <p:nvCxnSpPr>
            <p:cNvPr id="39" name="Straight Connector 38"/>
            <p:cNvCxnSpPr/>
            <p:nvPr/>
          </p:nvCxnSpPr>
          <p:spPr bwMode="auto">
            <a:xfrm rot="5400000" flipH="1" flipV="1">
              <a:off x="7046914" y="4837116"/>
              <a:ext cx="307972" cy="228599"/>
            </a:xfrm>
            <a:prstGeom prst="line">
              <a:avLst/>
            </a:prstGeom>
            <a:ln w="28575">
              <a:solidFill>
                <a:srgbClr val="FF33CC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 bwMode="auto">
            <a:xfrm rot="16200000" flipV="1">
              <a:off x="7046914" y="4837116"/>
              <a:ext cx="307972" cy="228599"/>
            </a:xfrm>
            <a:prstGeom prst="line">
              <a:avLst/>
            </a:prstGeom>
            <a:ln w="28575">
              <a:solidFill>
                <a:srgbClr val="FF33CC"/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386" name="Tekstvak 28"/>
          <p:cNvSpPr txBox="1">
            <a:spLocks noChangeArrowheads="1"/>
          </p:cNvSpPr>
          <p:nvPr/>
        </p:nvSpPr>
        <p:spPr bwMode="auto">
          <a:xfrm>
            <a:off x="642937" y="1639888"/>
            <a:ext cx="1265238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nl-NL" b="1">
                <a:solidFill>
                  <a:srgbClr val="FF33CC"/>
                </a:solidFill>
              </a:rPr>
              <a:t>(2 fibers)</a:t>
            </a:r>
          </a:p>
        </p:txBody>
      </p:sp>
      <p:sp>
        <p:nvSpPr>
          <p:cNvPr id="15387" name="Tekstvak 27"/>
          <p:cNvSpPr txBox="1">
            <a:spLocks noChangeArrowheads="1"/>
          </p:cNvSpPr>
          <p:nvPr/>
        </p:nvSpPr>
        <p:spPr bwMode="auto">
          <a:xfrm>
            <a:off x="3006725" y="1924050"/>
            <a:ext cx="760412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nl-NL" b="1" dirty="0"/>
              <a:t>LV</a:t>
            </a:r>
            <a:br>
              <a:rPr lang="nl-NL" b="1" dirty="0"/>
            </a:br>
            <a:r>
              <a:rPr lang="nl-NL" b="1" dirty="0" err="1"/>
              <a:t>cable</a:t>
            </a:r>
            <a:endParaRPr lang="nl-NL" b="1" dirty="0"/>
          </a:p>
        </p:txBody>
      </p:sp>
      <p:sp>
        <p:nvSpPr>
          <p:cNvPr id="32" name="Rectangle 31"/>
          <p:cNvSpPr/>
          <p:nvPr/>
        </p:nvSpPr>
        <p:spPr>
          <a:xfrm>
            <a:off x="1219200" y="5546771"/>
            <a:ext cx="6325396" cy="1006429"/>
          </a:xfrm>
          <a:prstGeom prst="rect">
            <a:avLst/>
          </a:prstGeom>
          <a:solidFill>
            <a:srgbClr val="D60093"/>
          </a:solidFill>
        </p:spPr>
        <p:txBody>
          <a:bodyPr wrap="square">
            <a:spAutoFit/>
          </a:bodyPr>
          <a:lstStyle/>
          <a:p>
            <a:pPr algn="l">
              <a:buClrTx/>
              <a:buNone/>
            </a:pPr>
            <a:r>
              <a:rPr lang="en-US" b="1" dirty="0" smtClean="0">
                <a:solidFill>
                  <a:schemeClr val="bg1"/>
                </a:solidFill>
              </a:rPr>
              <a:t>So, Tester </a:t>
            </a:r>
            <a:r>
              <a:rPr lang="en-US" b="1" u="sng" dirty="0" smtClean="0">
                <a:solidFill>
                  <a:schemeClr val="bg1"/>
                </a:solidFill>
              </a:rPr>
              <a:t>physical interfaces</a:t>
            </a:r>
            <a:r>
              <a:rPr lang="en-US" b="1" dirty="0" smtClean="0">
                <a:solidFill>
                  <a:schemeClr val="bg1"/>
                </a:solidFill>
              </a:rPr>
              <a:t> to/from FE Box are:</a:t>
            </a:r>
          </a:p>
          <a:p>
            <a:pPr lvl="1" algn="l">
              <a:buClrTx/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 12-fibers ribbon (data: 4 or 8 </a:t>
            </a:r>
            <a:r>
              <a:rPr lang="en-US" b="1" dirty="0" err="1" smtClean="0">
                <a:solidFill>
                  <a:schemeClr val="bg1"/>
                </a:solidFill>
              </a:rPr>
              <a:t>GBTx</a:t>
            </a:r>
            <a:r>
              <a:rPr lang="en-US" b="1" dirty="0" smtClean="0">
                <a:solidFill>
                  <a:schemeClr val="bg1"/>
                </a:solidFill>
              </a:rPr>
              <a:t>)</a:t>
            </a:r>
          </a:p>
          <a:p>
            <a:pPr lvl="1" algn="l">
              <a:buClrTx/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 2 fibers (bi-directional TFC/ECS)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41" name="Picture 6" descr="40MHzReadout.003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7863" y="2870598"/>
            <a:ext cx="3386137" cy="2539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picture1.png"/>
          <p:cNvPicPr>
            <a:picLocks noChangeAspect="1"/>
          </p:cNvPicPr>
          <p:nvPr/>
        </p:nvPicPr>
        <p:blipFill>
          <a:blip r:embed="rId2" cstate="print"/>
          <a:srcRect l="16424" t="19588" r="3259" b="4756"/>
          <a:stretch>
            <a:fillRect/>
          </a:stretch>
        </p:blipFill>
        <p:spPr>
          <a:xfrm>
            <a:off x="-1" y="2899681"/>
            <a:ext cx="5257801" cy="3714534"/>
          </a:xfrm>
          <a:prstGeom prst="rect">
            <a:avLst/>
          </a:prstGeom>
        </p:spPr>
      </p:pic>
      <p:pic>
        <p:nvPicPr>
          <p:cNvPr id="38" name="Picture 6" descr="PICT3120"/>
          <p:cNvPicPr>
            <a:picLocks noChangeAspect="1" noChangeArrowheads="1"/>
          </p:cNvPicPr>
          <p:nvPr/>
        </p:nvPicPr>
        <p:blipFill>
          <a:blip r:embed="rId3" cstate="print"/>
          <a:srcRect l="55166" r="6726" b="13901"/>
          <a:stretch>
            <a:fillRect/>
          </a:stretch>
        </p:blipFill>
        <p:spPr bwMode="auto">
          <a:xfrm>
            <a:off x="7067939" y="3505200"/>
            <a:ext cx="1618861" cy="2743200"/>
          </a:xfrm>
          <a:prstGeom prst="rect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98C497C6-D83E-427E-BA9A-E105A372C729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BF0CE231-38A5-449C-BFF6-82A8BE03B4CC}" type="slidenum">
              <a:rPr lang="en-US">
                <a:latin typeface="+mn-lt"/>
              </a:rPr>
              <a:pPr defTabSz="873125">
                <a:defRPr/>
              </a:pPr>
              <a:t>21</a:t>
            </a:fld>
            <a:endParaRPr lang="en-US">
              <a:latin typeface="+mn-lt"/>
            </a:endParaRPr>
          </a:p>
        </p:txBody>
      </p:sp>
      <p:sp>
        <p:nvSpPr>
          <p:cNvPr id="90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  <a:cs typeface="Times New Roman" pitchFamily="18" charset="0"/>
              </a:rPr>
              <a:t>Modified FE Test Bench</a:t>
            </a:r>
          </a:p>
        </p:txBody>
      </p:sp>
      <p:sp>
        <p:nvSpPr>
          <p:cNvPr id="12" name="Flowchart: Manual Operation 11"/>
          <p:cNvSpPr/>
          <p:nvPr/>
        </p:nvSpPr>
        <p:spPr bwMode="auto">
          <a:xfrm rot="10800000">
            <a:off x="4225925" y="1357801"/>
            <a:ext cx="1524000" cy="533400"/>
          </a:xfrm>
          <a:prstGeom prst="flowChartManualOperation">
            <a:avLst/>
          </a:prstGeom>
          <a:solidFill>
            <a:srgbClr val="D600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3" name="Flowchart: Process 12"/>
          <p:cNvSpPr/>
          <p:nvPr/>
        </p:nvSpPr>
        <p:spPr bwMode="auto">
          <a:xfrm rot="10800000">
            <a:off x="4225925" y="1891202"/>
            <a:ext cx="1524000" cy="365760"/>
          </a:xfrm>
          <a:prstGeom prst="flowChartProcess">
            <a:avLst/>
          </a:prstGeom>
          <a:solidFill>
            <a:srgbClr val="D600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67200" y="1748086"/>
            <a:ext cx="1483098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1" dirty="0" smtClean="0"/>
              <a:t>FE Under Test</a:t>
            </a:r>
            <a:endParaRPr lang="en-US" sz="1400" b="1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4267200" y="2500801"/>
            <a:ext cx="1483098" cy="381000"/>
          </a:xfrm>
          <a:prstGeom prst="rect">
            <a:avLst/>
          </a:prstGeom>
          <a:solidFill>
            <a:srgbClr val="66FFFF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114800" y="2729401"/>
            <a:ext cx="1483098" cy="381000"/>
          </a:xfrm>
          <a:prstGeom prst="rect">
            <a:avLst/>
          </a:prstGeom>
          <a:solidFill>
            <a:srgbClr val="66FFFF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4191000" y="2262916"/>
            <a:ext cx="0" cy="390285"/>
          </a:xfrm>
          <a:prstGeom prst="straightConnector1">
            <a:avLst/>
          </a:prstGeom>
          <a:solidFill>
            <a:srgbClr val="FFFF99"/>
          </a:solidFill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5791200" y="2272201"/>
            <a:ext cx="0" cy="390285"/>
          </a:xfrm>
          <a:prstGeom prst="straightConnector1">
            <a:avLst/>
          </a:prstGeom>
          <a:solidFill>
            <a:srgbClr val="FFFF99"/>
          </a:solidFill>
          <a:ln w="28575" cap="flat" cmpd="sng" algn="ctr">
            <a:solidFill>
              <a:schemeClr val="accent1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25" name="Flowchart: Process 24"/>
          <p:cNvSpPr/>
          <p:nvPr/>
        </p:nvSpPr>
        <p:spPr bwMode="auto">
          <a:xfrm>
            <a:off x="6511925" y="1357801"/>
            <a:ext cx="1565275" cy="1752600"/>
          </a:xfrm>
          <a:prstGeom prst="flowChartProcess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05600" y="2558585"/>
            <a:ext cx="1117614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smtClean="0"/>
              <a:t>PC Linux</a:t>
            </a:r>
            <a:endParaRPr lang="en-US" b="1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6537311" y="1586401"/>
            <a:ext cx="1311289" cy="457200"/>
          </a:xfrm>
          <a:prstGeom prst="rect">
            <a:avLst/>
          </a:prstGeom>
          <a:solidFill>
            <a:srgbClr val="FF0000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491087" y="1586401"/>
            <a:ext cx="143371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b="1" dirty="0" smtClean="0"/>
              <a:t>Atlas Slink</a:t>
            </a:r>
            <a:r>
              <a:rPr lang="en-US" sz="1400" dirty="0" smtClean="0"/>
              <a:t> “</a:t>
            </a:r>
            <a:r>
              <a:rPr lang="en-US" sz="1400" dirty="0" err="1" smtClean="0"/>
              <a:t>Gola</a:t>
            </a:r>
            <a:r>
              <a:rPr lang="en-US" sz="1400" dirty="0" smtClean="0"/>
              <a:t>”</a:t>
            </a:r>
            <a:endParaRPr lang="en-US" sz="1400" b="1" dirty="0" smtClean="0"/>
          </a:p>
        </p:txBody>
      </p:sp>
      <p:sp>
        <p:nvSpPr>
          <p:cNvPr id="29" name="Freeform 28"/>
          <p:cNvSpPr/>
          <p:nvPr/>
        </p:nvSpPr>
        <p:spPr bwMode="auto">
          <a:xfrm>
            <a:off x="5124061" y="911487"/>
            <a:ext cx="1436915" cy="905069"/>
          </a:xfrm>
          <a:custGeom>
            <a:avLst/>
            <a:gdLst>
              <a:gd name="connsiteX0" fmla="*/ 0 w 1436915"/>
              <a:gd name="connsiteY0" fmla="*/ 424543 h 905069"/>
              <a:gd name="connsiteX1" fmla="*/ 223935 w 1436915"/>
              <a:gd name="connsiteY1" fmla="*/ 135294 h 905069"/>
              <a:gd name="connsiteX2" fmla="*/ 793102 w 1436915"/>
              <a:gd name="connsiteY2" fmla="*/ 32657 h 905069"/>
              <a:gd name="connsiteX3" fmla="*/ 933061 w 1436915"/>
              <a:gd name="connsiteY3" fmla="*/ 331236 h 905069"/>
              <a:gd name="connsiteX4" fmla="*/ 1045029 w 1436915"/>
              <a:gd name="connsiteY4" fmla="*/ 676469 h 905069"/>
              <a:gd name="connsiteX5" fmla="*/ 1278294 w 1436915"/>
              <a:gd name="connsiteY5" fmla="*/ 872412 h 905069"/>
              <a:gd name="connsiteX6" fmla="*/ 1436915 w 1436915"/>
              <a:gd name="connsiteY6" fmla="*/ 872412 h 905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36915" h="905069">
                <a:moveTo>
                  <a:pt x="0" y="424543"/>
                </a:moveTo>
                <a:cubicBezTo>
                  <a:pt x="45875" y="312575"/>
                  <a:pt x="91751" y="200608"/>
                  <a:pt x="223935" y="135294"/>
                </a:cubicBezTo>
                <a:cubicBezTo>
                  <a:pt x="356119" y="69980"/>
                  <a:pt x="674914" y="0"/>
                  <a:pt x="793102" y="32657"/>
                </a:cubicBezTo>
                <a:cubicBezTo>
                  <a:pt x="911290" y="65314"/>
                  <a:pt x="891073" y="223934"/>
                  <a:pt x="933061" y="331236"/>
                </a:cubicBezTo>
                <a:cubicBezTo>
                  <a:pt x="975049" y="438538"/>
                  <a:pt x="987490" y="586273"/>
                  <a:pt x="1045029" y="676469"/>
                </a:cubicBezTo>
                <a:cubicBezTo>
                  <a:pt x="1102568" y="766665"/>
                  <a:pt x="1212980" y="839755"/>
                  <a:pt x="1278294" y="872412"/>
                </a:cubicBezTo>
                <a:cubicBezTo>
                  <a:pt x="1343608" y="905069"/>
                  <a:pt x="1390261" y="888740"/>
                  <a:pt x="1436915" y="872412"/>
                </a:cubicBezTo>
              </a:path>
            </a:pathLst>
          </a:cu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867400" y="877670"/>
            <a:ext cx="1478655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b="1" dirty="0" smtClean="0">
                <a:solidFill>
                  <a:srgbClr val="FFC000"/>
                </a:solidFill>
              </a:rPr>
              <a:t>Optical Link Data</a:t>
            </a:r>
            <a:endParaRPr lang="en-US" sz="1400" b="1" dirty="0">
              <a:solidFill>
                <a:srgbClr val="FFC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127425" y="2805601"/>
            <a:ext cx="1587575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b="1" dirty="0" smtClean="0"/>
              <a:t>Inj. “flipper-box” </a:t>
            </a:r>
            <a:endParaRPr lang="en-US" sz="1200" dirty="0"/>
          </a:p>
        </p:txBody>
      </p:sp>
      <p:sp>
        <p:nvSpPr>
          <p:cNvPr id="32" name="Flowchart: Process 31"/>
          <p:cNvSpPr/>
          <p:nvPr/>
        </p:nvSpPr>
        <p:spPr bwMode="auto">
          <a:xfrm>
            <a:off x="2286000" y="1404069"/>
            <a:ext cx="1143000" cy="1706332"/>
          </a:xfrm>
          <a:prstGeom prst="flowChartProcess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3" name="Rectangle 32"/>
          <p:cNvSpPr/>
          <p:nvPr/>
        </p:nvSpPr>
        <p:spPr>
          <a:xfrm rot="16200000" flipH="1">
            <a:off x="2040739" y="2106530"/>
            <a:ext cx="1566454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b="1" dirty="0" err="1" smtClean="0"/>
              <a:t>Altera</a:t>
            </a:r>
            <a:r>
              <a:rPr lang="en-US" sz="1600" b="1" dirty="0" smtClean="0"/>
              <a:t> Board </a:t>
            </a:r>
            <a:endParaRPr lang="en-US" sz="1600" dirty="0"/>
          </a:p>
        </p:txBody>
      </p:sp>
      <p:cxnSp>
        <p:nvCxnSpPr>
          <p:cNvPr id="35" name="Curved Connector 34"/>
          <p:cNvCxnSpPr>
            <a:stCxn id="32" idx="3"/>
            <a:endCxn id="31" idx="1"/>
          </p:cNvCxnSpPr>
          <p:nvPr/>
        </p:nvCxnSpPr>
        <p:spPr bwMode="auto">
          <a:xfrm>
            <a:off x="3429000" y="2257235"/>
            <a:ext cx="698425" cy="677632"/>
          </a:xfrm>
          <a:prstGeom prst="curvedConnector3">
            <a:avLst>
              <a:gd name="adj1" fmla="val 50000"/>
            </a:avLst>
          </a:prstGeom>
          <a:solidFill>
            <a:srgbClr val="FFFF99"/>
          </a:solidFill>
          <a:ln w="38100" cap="flat" cmpd="sng" algn="ctr">
            <a:solidFill>
              <a:srgbClr val="66FFFF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6" name="Rectangle 35"/>
          <p:cNvSpPr/>
          <p:nvPr/>
        </p:nvSpPr>
        <p:spPr>
          <a:xfrm>
            <a:off x="3476485" y="2872669"/>
            <a:ext cx="638315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rgbClr val="66FFFF"/>
                </a:solidFill>
              </a:rPr>
              <a:t>SPI </a:t>
            </a:r>
            <a:endParaRPr lang="en-US" sz="1600" dirty="0">
              <a:solidFill>
                <a:srgbClr val="66FFFF"/>
              </a:solidFill>
            </a:endParaRPr>
          </a:p>
        </p:txBody>
      </p:sp>
      <p:cxnSp>
        <p:nvCxnSpPr>
          <p:cNvPr id="40" name="Curved Connector 39"/>
          <p:cNvCxnSpPr>
            <a:stCxn id="32" idx="3"/>
          </p:cNvCxnSpPr>
          <p:nvPr/>
        </p:nvCxnSpPr>
        <p:spPr bwMode="auto">
          <a:xfrm>
            <a:off x="3429000" y="2262916"/>
            <a:ext cx="914400" cy="914400"/>
          </a:xfrm>
          <a:prstGeom prst="curvedConnector3">
            <a:avLst/>
          </a:prstGeom>
          <a:solidFill>
            <a:srgbClr val="FFFF99"/>
          </a:solidFill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hape 41"/>
          <p:cNvCxnSpPr>
            <a:stCxn id="54" idx="3"/>
            <a:endCxn id="32" idx="1"/>
          </p:cNvCxnSpPr>
          <p:nvPr/>
        </p:nvCxnSpPr>
        <p:spPr bwMode="auto">
          <a:xfrm>
            <a:off x="1717675" y="2234101"/>
            <a:ext cx="568325" cy="23134"/>
          </a:xfrm>
          <a:prstGeom prst="curvedConnector3">
            <a:avLst>
              <a:gd name="adj1" fmla="val 50000"/>
            </a:avLst>
          </a:prstGeom>
          <a:solidFill>
            <a:srgbClr val="FFFF99"/>
          </a:solidFill>
          <a:ln w="2857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hape 46"/>
          <p:cNvCxnSpPr>
            <a:stCxn id="32" idx="3"/>
            <a:endCxn id="12" idx="2"/>
          </p:cNvCxnSpPr>
          <p:nvPr/>
        </p:nvCxnSpPr>
        <p:spPr bwMode="auto">
          <a:xfrm flipV="1">
            <a:off x="3429000" y="1357801"/>
            <a:ext cx="1558925" cy="899434"/>
          </a:xfrm>
          <a:prstGeom prst="curvedConnector4">
            <a:avLst>
              <a:gd name="adj1" fmla="val 25560"/>
              <a:gd name="adj2" fmla="val 125416"/>
            </a:avLst>
          </a:prstGeom>
          <a:solidFill>
            <a:srgbClr val="FFFF99"/>
          </a:solidFill>
          <a:ln w="28575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9" name="Rectangle 48"/>
          <p:cNvSpPr/>
          <p:nvPr/>
        </p:nvSpPr>
        <p:spPr>
          <a:xfrm>
            <a:off x="3828514" y="838200"/>
            <a:ext cx="1295547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TFC + I</a:t>
            </a:r>
            <a:r>
              <a:rPr lang="en-US" sz="1600" b="1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 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4" name="Flowchart: Process 53"/>
          <p:cNvSpPr/>
          <p:nvPr/>
        </p:nvSpPr>
        <p:spPr bwMode="auto">
          <a:xfrm>
            <a:off x="152400" y="1357801"/>
            <a:ext cx="1565275" cy="1752600"/>
          </a:xfrm>
          <a:prstGeom prst="flowChartProcess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52914" y="2558585"/>
            <a:ext cx="1503938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smtClean="0"/>
              <a:t>PC Windows</a:t>
            </a:r>
            <a:endParaRPr lang="en-US" b="1" dirty="0"/>
          </a:p>
        </p:txBody>
      </p:sp>
      <p:sp>
        <p:nvSpPr>
          <p:cNvPr id="56" name="Rectangle 55"/>
          <p:cNvSpPr/>
          <p:nvPr/>
        </p:nvSpPr>
        <p:spPr bwMode="auto">
          <a:xfrm>
            <a:off x="330186" y="1586401"/>
            <a:ext cx="1311289" cy="457200"/>
          </a:xfrm>
          <a:prstGeom prst="rect">
            <a:avLst/>
          </a:prstGeom>
          <a:solidFill>
            <a:srgbClr val="92D050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09149" y="1681169"/>
            <a:ext cx="1380506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</a:rPr>
              <a:t>USB-2-JTAG</a:t>
            </a:r>
            <a:endParaRPr lang="en-US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676400" y="2290769"/>
            <a:ext cx="681597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</a:rPr>
              <a:t>JTAG</a:t>
            </a:r>
            <a:endParaRPr lang="en-US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2" name="Picture 6" descr="PICT31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9650" y="3367088"/>
            <a:ext cx="4248150" cy="3186112"/>
          </a:xfrm>
          <a:prstGeom prst="rect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63" name="Freeform 62"/>
          <p:cNvSpPr/>
          <p:nvPr/>
        </p:nvSpPr>
        <p:spPr bwMode="auto">
          <a:xfrm>
            <a:off x="4786604" y="3107094"/>
            <a:ext cx="4128796" cy="2584579"/>
          </a:xfrm>
          <a:custGeom>
            <a:avLst/>
            <a:gdLst>
              <a:gd name="connsiteX0" fmla="*/ 0 w 4128796"/>
              <a:gd name="connsiteY0" fmla="*/ 0 h 2584579"/>
              <a:gd name="connsiteX1" fmla="*/ 569167 w 4128796"/>
              <a:gd name="connsiteY1" fmla="*/ 391886 h 2584579"/>
              <a:gd name="connsiteX2" fmla="*/ 1604865 w 4128796"/>
              <a:gd name="connsiteY2" fmla="*/ 429208 h 2584579"/>
              <a:gd name="connsiteX3" fmla="*/ 2957804 w 4128796"/>
              <a:gd name="connsiteY3" fmla="*/ 447869 h 2584579"/>
              <a:gd name="connsiteX4" fmla="*/ 3881535 w 4128796"/>
              <a:gd name="connsiteY4" fmla="*/ 1110343 h 2584579"/>
              <a:gd name="connsiteX5" fmla="*/ 4096139 w 4128796"/>
              <a:gd name="connsiteY5" fmla="*/ 2220686 h 2584579"/>
              <a:gd name="connsiteX6" fmla="*/ 3685592 w 4128796"/>
              <a:gd name="connsiteY6" fmla="*/ 2584579 h 25845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8796" h="2584579">
                <a:moveTo>
                  <a:pt x="0" y="0"/>
                </a:moveTo>
                <a:cubicBezTo>
                  <a:pt x="150845" y="160175"/>
                  <a:pt x="301690" y="320351"/>
                  <a:pt x="569167" y="391886"/>
                </a:cubicBezTo>
                <a:cubicBezTo>
                  <a:pt x="836645" y="463421"/>
                  <a:pt x="1604865" y="429208"/>
                  <a:pt x="1604865" y="429208"/>
                </a:cubicBezTo>
                <a:cubicBezTo>
                  <a:pt x="2002971" y="438538"/>
                  <a:pt x="2578359" y="334347"/>
                  <a:pt x="2957804" y="447869"/>
                </a:cubicBezTo>
                <a:cubicBezTo>
                  <a:pt x="3337249" y="561391"/>
                  <a:pt x="3691813" y="814874"/>
                  <a:pt x="3881535" y="1110343"/>
                </a:cubicBezTo>
                <a:cubicBezTo>
                  <a:pt x="4071258" y="1405813"/>
                  <a:pt x="4128796" y="1974980"/>
                  <a:pt x="4096139" y="2220686"/>
                </a:cubicBezTo>
                <a:cubicBezTo>
                  <a:pt x="4063482" y="2466392"/>
                  <a:pt x="3874537" y="2525485"/>
                  <a:pt x="3685592" y="2584579"/>
                </a:cubicBezTo>
              </a:path>
            </a:pathLst>
          </a:custGeom>
          <a:noFill/>
          <a:ln w="38100" cap="flat" cmpd="sng" algn="ctr">
            <a:solidFill>
              <a:srgbClr val="66FFFF"/>
            </a:solidFill>
            <a:prstDash val="sysDash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4" name="Freeform 63"/>
          <p:cNvSpPr/>
          <p:nvPr/>
        </p:nvSpPr>
        <p:spPr bwMode="auto">
          <a:xfrm>
            <a:off x="2855167" y="3097763"/>
            <a:ext cx="3573625" cy="2836506"/>
          </a:xfrm>
          <a:custGeom>
            <a:avLst/>
            <a:gdLst>
              <a:gd name="connsiteX0" fmla="*/ 0 w 3573625"/>
              <a:gd name="connsiteY0" fmla="*/ 0 h 2836506"/>
              <a:gd name="connsiteX1" fmla="*/ 111968 w 3573625"/>
              <a:gd name="connsiteY1" fmla="*/ 811764 h 2836506"/>
              <a:gd name="connsiteX2" fmla="*/ 634482 w 3573625"/>
              <a:gd name="connsiteY2" fmla="*/ 2006082 h 2836506"/>
              <a:gd name="connsiteX3" fmla="*/ 1418253 w 3573625"/>
              <a:gd name="connsiteY3" fmla="*/ 2407298 h 2836506"/>
              <a:gd name="connsiteX4" fmla="*/ 3573625 w 3573625"/>
              <a:gd name="connsiteY4" fmla="*/ 2836506 h 2836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3625" h="2836506">
                <a:moveTo>
                  <a:pt x="0" y="0"/>
                </a:moveTo>
                <a:cubicBezTo>
                  <a:pt x="3110" y="238708"/>
                  <a:pt x="6221" y="477417"/>
                  <a:pt x="111968" y="811764"/>
                </a:cubicBezTo>
                <a:cubicBezTo>
                  <a:pt x="217715" y="1146111"/>
                  <a:pt x="416768" y="1740160"/>
                  <a:pt x="634482" y="2006082"/>
                </a:cubicBezTo>
                <a:cubicBezTo>
                  <a:pt x="852196" y="2272004"/>
                  <a:pt x="928396" y="2268894"/>
                  <a:pt x="1418253" y="2407298"/>
                </a:cubicBezTo>
                <a:cubicBezTo>
                  <a:pt x="1908110" y="2545702"/>
                  <a:pt x="2740867" y="2691104"/>
                  <a:pt x="3573625" y="2836506"/>
                </a:cubicBezTo>
              </a:path>
            </a:pathLst>
          </a:custGeom>
          <a:noFill/>
          <a:ln w="38100" cap="flat" cmpd="sng" algn="ctr">
            <a:solidFill>
              <a:srgbClr val="33CC33"/>
            </a:solidFill>
            <a:prstDash val="sysDash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9" name="Freeform 38"/>
          <p:cNvSpPr/>
          <p:nvPr/>
        </p:nvSpPr>
        <p:spPr bwMode="auto">
          <a:xfrm>
            <a:off x="307910" y="788436"/>
            <a:ext cx="4525347" cy="2318658"/>
          </a:xfrm>
          <a:custGeom>
            <a:avLst/>
            <a:gdLst>
              <a:gd name="connsiteX0" fmla="*/ 690466 w 4525347"/>
              <a:gd name="connsiteY0" fmla="*/ 2318658 h 2318658"/>
              <a:gd name="connsiteX1" fmla="*/ 55984 w 4525347"/>
              <a:gd name="connsiteY1" fmla="*/ 1721499 h 2318658"/>
              <a:gd name="connsiteX2" fmla="*/ 354563 w 4525347"/>
              <a:gd name="connsiteY2" fmla="*/ 900405 h 2318658"/>
              <a:gd name="connsiteX3" fmla="*/ 2099388 w 4525347"/>
              <a:gd name="connsiteY3" fmla="*/ 163286 h 2318658"/>
              <a:gd name="connsiteX4" fmla="*/ 3760237 w 4525347"/>
              <a:gd name="connsiteY4" fmla="*/ 69980 h 2318658"/>
              <a:gd name="connsiteX5" fmla="*/ 4525347 w 4525347"/>
              <a:gd name="connsiteY5" fmla="*/ 583164 h 2318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5347" h="2318658">
                <a:moveTo>
                  <a:pt x="690466" y="2318658"/>
                </a:moveTo>
                <a:cubicBezTo>
                  <a:pt x="401217" y="2138266"/>
                  <a:pt x="111968" y="1957874"/>
                  <a:pt x="55984" y="1721499"/>
                </a:cubicBezTo>
                <a:cubicBezTo>
                  <a:pt x="0" y="1485124"/>
                  <a:pt x="13996" y="1160107"/>
                  <a:pt x="354563" y="900405"/>
                </a:cubicBezTo>
                <a:cubicBezTo>
                  <a:pt x="695130" y="640703"/>
                  <a:pt x="1531776" y="301690"/>
                  <a:pt x="2099388" y="163286"/>
                </a:cubicBezTo>
                <a:cubicBezTo>
                  <a:pt x="2667000" y="24882"/>
                  <a:pt x="3355911" y="0"/>
                  <a:pt x="3760237" y="69980"/>
                </a:cubicBezTo>
                <a:cubicBezTo>
                  <a:pt x="4164563" y="139960"/>
                  <a:pt x="4344955" y="361562"/>
                  <a:pt x="4525347" y="583164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1" name="Freeform 40"/>
          <p:cNvSpPr/>
          <p:nvPr/>
        </p:nvSpPr>
        <p:spPr bwMode="auto">
          <a:xfrm>
            <a:off x="606490" y="2135156"/>
            <a:ext cx="2836506" cy="2240901"/>
          </a:xfrm>
          <a:custGeom>
            <a:avLst/>
            <a:gdLst>
              <a:gd name="connsiteX0" fmla="*/ 83975 w 2836506"/>
              <a:gd name="connsiteY0" fmla="*/ 2240901 h 2240901"/>
              <a:gd name="connsiteX1" fmla="*/ 111967 w 2836506"/>
              <a:gd name="connsiteY1" fmla="*/ 1457130 h 2240901"/>
              <a:gd name="connsiteX2" fmla="*/ 755779 w 2836506"/>
              <a:gd name="connsiteY2" fmla="*/ 356117 h 2240901"/>
              <a:gd name="connsiteX3" fmla="*/ 1875453 w 2836506"/>
              <a:gd name="connsiteY3" fmla="*/ 38877 h 2240901"/>
              <a:gd name="connsiteX4" fmla="*/ 2836506 w 2836506"/>
              <a:gd name="connsiteY4" fmla="*/ 122852 h 2240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6506" h="2240901">
                <a:moveTo>
                  <a:pt x="83975" y="2240901"/>
                </a:moveTo>
                <a:cubicBezTo>
                  <a:pt x="41987" y="2006081"/>
                  <a:pt x="0" y="1771261"/>
                  <a:pt x="111967" y="1457130"/>
                </a:cubicBezTo>
                <a:cubicBezTo>
                  <a:pt x="223934" y="1142999"/>
                  <a:pt x="461865" y="592492"/>
                  <a:pt x="755779" y="356117"/>
                </a:cubicBezTo>
                <a:cubicBezTo>
                  <a:pt x="1049693" y="119742"/>
                  <a:pt x="1528665" y="77754"/>
                  <a:pt x="1875453" y="38877"/>
                </a:cubicBezTo>
                <a:cubicBezTo>
                  <a:pt x="2222241" y="0"/>
                  <a:pt x="2529373" y="61426"/>
                  <a:pt x="2836506" y="122852"/>
                </a:cubicBezTo>
              </a:path>
            </a:pathLst>
          </a:custGeom>
          <a:noFill/>
          <a:ln w="2857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4" name="Freeform 43"/>
          <p:cNvSpPr/>
          <p:nvPr/>
        </p:nvSpPr>
        <p:spPr bwMode="auto">
          <a:xfrm>
            <a:off x="130629" y="905069"/>
            <a:ext cx="5152052" cy="2537927"/>
          </a:xfrm>
          <a:custGeom>
            <a:avLst/>
            <a:gdLst>
              <a:gd name="connsiteX0" fmla="*/ 849085 w 5152052"/>
              <a:gd name="connsiteY0" fmla="*/ 2537927 h 2537927"/>
              <a:gd name="connsiteX1" fmla="*/ 65314 w 5152052"/>
              <a:gd name="connsiteY1" fmla="*/ 2174033 h 2537927"/>
              <a:gd name="connsiteX2" fmla="*/ 457200 w 5152052"/>
              <a:gd name="connsiteY2" fmla="*/ 1418253 h 2537927"/>
              <a:gd name="connsiteX3" fmla="*/ 2472612 w 5152052"/>
              <a:gd name="connsiteY3" fmla="*/ 457200 h 2537927"/>
              <a:gd name="connsiteX4" fmla="*/ 4180114 w 5152052"/>
              <a:gd name="connsiteY4" fmla="*/ 130629 h 2537927"/>
              <a:gd name="connsiteX5" fmla="*/ 4991877 w 5152052"/>
              <a:gd name="connsiteY5" fmla="*/ 55984 h 2537927"/>
              <a:gd name="connsiteX6" fmla="*/ 5141167 w 5152052"/>
              <a:gd name="connsiteY6" fmla="*/ 466531 h 2537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52052" h="2537927">
                <a:moveTo>
                  <a:pt x="849085" y="2537927"/>
                </a:moveTo>
                <a:cubicBezTo>
                  <a:pt x="489856" y="2449286"/>
                  <a:pt x="130628" y="2360645"/>
                  <a:pt x="65314" y="2174033"/>
                </a:cubicBezTo>
                <a:cubicBezTo>
                  <a:pt x="0" y="1987421"/>
                  <a:pt x="55984" y="1704392"/>
                  <a:pt x="457200" y="1418253"/>
                </a:cubicBezTo>
                <a:cubicBezTo>
                  <a:pt x="858416" y="1132114"/>
                  <a:pt x="1852126" y="671804"/>
                  <a:pt x="2472612" y="457200"/>
                </a:cubicBezTo>
                <a:cubicBezTo>
                  <a:pt x="3093098" y="242596"/>
                  <a:pt x="3760237" y="197498"/>
                  <a:pt x="4180114" y="130629"/>
                </a:cubicBezTo>
                <a:cubicBezTo>
                  <a:pt x="4599992" y="63760"/>
                  <a:pt x="4831702" y="0"/>
                  <a:pt x="4991877" y="55984"/>
                </a:cubicBezTo>
                <a:cubicBezTo>
                  <a:pt x="5152052" y="111968"/>
                  <a:pt x="5146609" y="289249"/>
                  <a:pt x="5141167" y="466531"/>
                </a:cubicBezTo>
              </a:path>
            </a:pathLst>
          </a:custGeom>
          <a:noFill/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4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913399" y="3124200"/>
            <a:ext cx="2925801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66FFFF"/>
                </a:solidFill>
              </a:rPr>
              <a:t>Injector can be re-used</a:t>
            </a:r>
            <a:endParaRPr lang="en-US" b="1" dirty="0">
              <a:solidFill>
                <a:srgbClr val="66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 animBg="1"/>
      <p:bldP spid="28" grpId="0"/>
      <p:bldP spid="29" grpId="0" animBg="1"/>
      <p:bldP spid="30" grpId="0"/>
      <p:bldP spid="32" grpId="0" animBg="1"/>
      <p:bldP spid="33" grpId="0"/>
      <p:bldP spid="49" grpId="0"/>
      <p:bldP spid="54" grpId="0" animBg="1"/>
      <p:bldP spid="55" grpId="0"/>
      <p:bldP spid="56" grpId="0" animBg="1"/>
      <p:bldP spid="43" grpId="0"/>
      <p:bldP spid="60" grpId="0"/>
      <p:bldP spid="64" grpId="0" animBg="1"/>
      <p:bldP spid="39" grpId="0" animBg="1"/>
      <p:bldP spid="41" grpId="0" animBg="1"/>
      <p:bldP spid="44" grpId="0" animBg="1"/>
      <p:bldP spid="4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98C497C6-D83E-427E-BA9A-E105A372C729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BF0CE231-38A5-449C-BFF6-82A8BE03B4CC}" type="slidenum">
              <a:rPr lang="en-US">
                <a:latin typeface="+mn-lt"/>
              </a:rPr>
              <a:pPr defTabSz="873125">
                <a:defRPr/>
              </a:pPr>
              <a:t>22</a:t>
            </a:fld>
            <a:endParaRPr lang="en-US">
              <a:latin typeface="+mn-lt"/>
            </a:endParaRPr>
          </a:p>
        </p:txBody>
      </p:sp>
      <p:sp>
        <p:nvSpPr>
          <p:cNvPr id="90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  <a:cs typeface="Times New Roman" pitchFamily="18" charset="0"/>
              </a:rPr>
              <a:t>Optical Interfaces</a:t>
            </a:r>
          </a:p>
        </p:txBody>
      </p:sp>
      <p:pic>
        <p:nvPicPr>
          <p:cNvPr id="53" name="Picture 52" descr="pictu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1578" y="1219200"/>
            <a:ext cx="7416223" cy="5334001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76200" y="762000"/>
            <a:ext cx="876073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</a:rPr>
              <a:t>Use input/output configurability of the 3</a:t>
            </a:r>
            <a:r>
              <a:rPr lang="en-US" b="1" dirty="0" smtClean="0">
                <a:solidFill>
                  <a:srgbClr val="0000FF"/>
                </a:solidFill>
                <a:sym typeface="Symbol"/>
              </a:rPr>
              <a:t>12 optical links to/from </a:t>
            </a:r>
            <a:r>
              <a:rPr lang="en-US" b="1" dirty="0" err="1" smtClean="0">
                <a:solidFill>
                  <a:srgbClr val="0000FF"/>
                </a:solidFill>
                <a:sym typeface="Symbol"/>
              </a:rPr>
              <a:t>Stratix</a:t>
            </a:r>
            <a:r>
              <a:rPr lang="en-US" b="1" dirty="0" smtClean="0">
                <a:solidFill>
                  <a:srgbClr val="0000FF"/>
                </a:solidFill>
                <a:sym typeface="Symbol"/>
              </a:rPr>
              <a:t> V</a:t>
            </a:r>
            <a:endParaRPr lang="en-US" b="1" dirty="0">
              <a:solidFill>
                <a:srgbClr val="0000FF"/>
              </a:solidFill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6477000" y="2497392"/>
            <a:ext cx="564407" cy="369332"/>
            <a:chOff x="3016993" y="2514600"/>
            <a:chExt cx="564407" cy="369332"/>
          </a:xfrm>
        </p:grpSpPr>
        <p:sp>
          <p:nvSpPr>
            <p:cNvPr id="58" name="Rounded Rectangle 57"/>
            <p:cNvSpPr/>
            <p:nvPr/>
          </p:nvSpPr>
          <p:spPr bwMode="auto">
            <a:xfrm>
              <a:off x="3165475" y="2542673"/>
              <a:ext cx="269507" cy="267903"/>
            </a:xfrm>
            <a:prstGeom prst="roundRect">
              <a:avLst/>
            </a:prstGeom>
            <a:solidFill>
              <a:schemeClr val="accent2"/>
            </a:solidFill>
            <a:ln w="9525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016993" y="2514600"/>
              <a:ext cx="5644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sz="1000" b="1" dirty="0" smtClean="0">
                  <a:solidFill>
                    <a:srgbClr val="0000FF"/>
                  </a:solidFill>
                </a:rPr>
                <a:t>Snap 12</a:t>
              </a:r>
              <a:endParaRPr lang="en-US" sz="1000" dirty="0"/>
            </a:p>
          </p:txBody>
        </p:sp>
      </p:grpSp>
      <p:sp>
        <p:nvSpPr>
          <p:cNvPr id="65" name="Right Arrow 64"/>
          <p:cNvSpPr/>
          <p:nvPr/>
        </p:nvSpPr>
        <p:spPr bwMode="auto">
          <a:xfrm>
            <a:off x="6172200" y="2514600"/>
            <a:ext cx="381000" cy="315665"/>
          </a:xfrm>
          <a:prstGeom prst="rightArrow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3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67" name="Straight Arrow Connector 66"/>
          <p:cNvCxnSpPr/>
          <p:nvPr/>
        </p:nvCxnSpPr>
        <p:spPr bwMode="auto">
          <a:xfrm>
            <a:off x="1219200" y="2667000"/>
            <a:ext cx="4759325" cy="0"/>
          </a:xfrm>
          <a:prstGeom prst="straightConnector1">
            <a:avLst/>
          </a:prstGeom>
          <a:solidFill>
            <a:srgbClr val="FFFF99"/>
          </a:solidFill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8" name="Rectangle 67"/>
          <p:cNvSpPr/>
          <p:nvPr/>
        </p:nvSpPr>
        <p:spPr>
          <a:xfrm>
            <a:off x="169086" y="2325368"/>
            <a:ext cx="2345514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12</a:t>
            </a:r>
            <a:r>
              <a:rPr lang="en-US" b="1" dirty="0" smtClean="0">
                <a:solidFill>
                  <a:schemeClr val="accent2"/>
                </a:solidFill>
                <a:sym typeface="Symbol"/>
              </a:rPr>
              <a:t></a:t>
            </a:r>
            <a:r>
              <a:rPr lang="en-US" b="1" dirty="0" smtClean="0">
                <a:solidFill>
                  <a:schemeClr val="accent2"/>
                </a:solidFill>
              </a:rPr>
              <a:t> Data from FE </a:t>
            </a:r>
            <a:endParaRPr lang="en-US" dirty="0">
              <a:solidFill>
                <a:schemeClr val="accent2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750793" y="2907268"/>
            <a:ext cx="564407" cy="369332"/>
            <a:chOff x="6750793" y="3364468"/>
            <a:chExt cx="564407" cy="369332"/>
          </a:xfrm>
        </p:grpSpPr>
        <p:sp>
          <p:nvSpPr>
            <p:cNvPr id="70" name="Rounded Rectangle 69"/>
            <p:cNvSpPr/>
            <p:nvPr/>
          </p:nvSpPr>
          <p:spPr bwMode="auto">
            <a:xfrm>
              <a:off x="6899275" y="3400497"/>
              <a:ext cx="269507" cy="267903"/>
            </a:xfrm>
            <a:prstGeom prst="roundRect">
              <a:avLst/>
            </a:prstGeom>
            <a:solidFill>
              <a:srgbClr val="FF0000"/>
            </a:solidFill>
            <a:ln w="9525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6750793" y="3364468"/>
              <a:ext cx="5644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sz="1000" b="1" dirty="0" smtClean="0">
                  <a:solidFill>
                    <a:srgbClr val="0000FF"/>
                  </a:solidFill>
                </a:rPr>
                <a:t>Snap 12</a:t>
              </a:r>
              <a:endParaRPr lang="en-US" sz="1000" dirty="0"/>
            </a:p>
          </p:txBody>
        </p:sp>
      </p:grpSp>
      <p:sp>
        <p:nvSpPr>
          <p:cNvPr id="72" name="Right Arrow 71"/>
          <p:cNvSpPr/>
          <p:nvPr/>
        </p:nvSpPr>
        <p:spPr bwMode="auto">
          <a:xfrm flipH="1">
            <a:off x="6096000" y="2932432"/>
            <a:ext cx="381000" cy="315665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3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73" name="Straight Arrow Connector 72"/>
          <p:cNvCxnSpPr/>
          <p:nvPr/>
        </p:nvCxnSpPr>
        <p:spPr bwMode="auto">
          <a:xfrm flipH="1">
            <a:off x="1143000" y="3103983"/>
            <a:ext cx="4759325" cy="0"/>
          </a:xfrm>
          <a:prstGeom prst="straightConnector1">
            <a:avLst/>
          </a:prstGeom>
          <a:solidFill>
            <a:srgbClr val="FFFF99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4" name="Rectangle 73"/>
          <p:cNvSpPr/>
          <p:nvPr/>
        </p:nvSpPr>
        <p:spPr>
          <a:xfrm>
            <a:off x="152400" y="2743200"/>
            <a:ext cx="2371162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buNone/>
            </a:pPr>
            <a:r>
              <a:rPr lang="en-US" b="1" dirty="0" smtClean="0">
                <a:solidFill>
                  <a:srgbClr val="FF0000"/>
                </a:solidFill>
              </a:rPr>
              <a:t>12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</a:t>
            </a:r>
            <a:r>
              <a:rPr lang="en-US" b="1" dirty="0" smtClean="0">
                <a:solidFill>
                  <a:srgbClr val="FF0000"/>
                </a:solidFill>
              </a:rPr>
              <a:t> Data out to PC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477000" y="3364468"/>
            <a:ext cx="564407" cy="369332"/>
            <a:chOff x="3016993" y="2514600"/>
            <a:chExt cx="564407" cy="369332"/>
          </a:xfrm>
        </p:grpSpPr>
        <p:sp>
          <p:nvSpPr>
            <p:cNvPr id="23" name="Rounded Rectangle 22"/>
            <p:cNvSpPr/>
            <p:nvPr/>
          </p:nvSpPr>
          <p:spPr bwMode="auto">
            <a:xfrm>
              <a:off x="3165475" y="2542673"/>
              <a:ext cx="269507" cy="267903"/>
            </a:xfrm>
            <a:prstGeom prst="roundRect">
              <a:avLst/>
            </a:prstGeom>
            <a:solidFill>
              <a:schemeClr val="accent2"/>
            </a:solidFill>
            <a:ln w="9525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016993" y="2514600"/>
              <a:ext cx="5644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sz="1000" b="1" dirty="0" smtClean="0">
                  <a:solidFill>
                    <a:srgbClr val="0000FF"/>
                  </a:solidFill>
                </a:rPr>
                <a:t>Snap 12</a:t>
              </a:r>
              <a:endParaRPr lang="en-US" sz="10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750793" y="3364468"/>
            <a:ext cx="564407" cy="369332"/>
            <a:chOff x="6750793" y="3364468"/>
            <a:chExt cx="564407" cy="369332"/>
          </a:xfrm>
        </p:grpSpPr>
        <p:sp>
          <p:nvSpPr>
            <p:cNvPr id="26" name="Rounded Rectangle 25"/>
            <p:cNvSpPr/>
            <p:nvPr/>
          </p:nvSpPr>
          <p:spPr bwMode="auto">
            <a:xfrm>
              <a:off x="6899275" y="3400497"/>
              <a:ext cx="269507" cy="267903"/>
            </a:xfrm>
            <a:prstGeom prst="roundRect">
              <a:avLst/>
            </a:prstGeom>
            <a:solidFill>
              <a:srgbClr val="FF0000"/>
            </a:solidFill>
            <a:ln w="9525" cap="flat" cmpd="sng" algn="ctr">
              <a:solidFill>
                <a:schemeClr val="tx1">
                  <a:lumMod val="95000"/>
                  <a:lumOff val="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750793" y="3364468"/>
              <a:ext cx="5644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sz="1000" b="1" dirty="0" smtClean="0">
                  <a:solidFill>
                    <a:srgbClr val="0000FF"/>
                  </a:solidFill>
                </a:rPr>
                <a:t>Snap 12</a:t>
              </a:r>
              <a:endParaRPr lang="en-US" sz="1000" dirty="0"/>
            </a:p>
          </p:txBody>
        </p:sp>
      </p:grpSp>
      <p:cxnSp>
        <p:nvCxnSpPr>
          <p:cNvPr id="28" name="Straight Arrow Connector 27"/>
          <p:cNvCxnSpPr/>
          <p:nvPr/>
        </p:nvCxnSpPr>
        <p:spPr bwMode="auto">
          <a:xfrm>
            <a:off x="1184275" y="3505200"/>
            <a:ext cx="4759325" cy="0"/>
          </a:xfrm>
          <a:prstGeom prst="straightConnector1">
            <a:avLst/>
          </a:prstGeom>
          <a:solidFill>
            <a:srgbClr val="FFFF99"/>
          </a:solidFill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1143000" y="3581400"/>
            <a:ext cx="4759325" cy="0"/>
          </a:xfrm>
          <a:prstGeom prst="straightConnector1">
            <a:avLst/>
          </a:prstGeom>
          <a:solidFill>
            <a:srgbClr val="FFFF99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Rectangle 29"/>
          <p:cNvSpPr/>
          <p:nvPr/>
        </p:nvSpPr>
        <p:spPr>
          <a:xfrm>
            <a:off x="152400" y="3200400"/>
            <a:ext cx="3025187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buNone/>
            </a:pPr>
            <a:r>
              <a:rPr lang="en-US" b="1" dirty="0" smtClean="0">
                <a:solidFill>
                  <a:srgbClr val="CC9900"/>
                </a:solidFill>
                <a:sym typeface="Symbol"/>
              </a:rPr>
              <a:t>6</a:t>
            </a:r>
            <a:r>
              <a:rPr lang="en-US" b="1" dirty="0" smtClean="0">
                <a:solidFill>
                  <a:srgbClr val="CC9900"/>
                </a:solidFill>
              </a:rPr>
              <a:t> bidirectional TFC/ECS</a:t>
            </a:r>
            <a:endParaRPr lang="en-US" dirty="0">
              <a:solidFill>
                <a:srgbClr val="CC9900"/>
              </a:solidFill>
            </a:endParaRPr>
          </a:p>
        </p:txBody>
      </p:sp>
      <p:sp>
        <p:nvSpPr>
          <p:cNvPr id="31" name="Left-Right Arrow 30"/>
          <p:cNvSpPr/>
          <p:nvPr/>
        </p:nvSpPr>
        <p:spPr bwMode="auto">
          <a:xfrm>
            <a:off x="6019800" y="3397623"/>
            <a:ext cx="548640" cy="320040"/>
          </a:xfrm>
          <a:prstGeom prst="leftRightArrow">
            <a:avLst/>
          </a:prstGeom>
          <a:solidFill>
            <a:srgbClr val="CC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Blip>
                <a:blip r:embed="rId3"/>
              </a:buBlip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1" animBg="1"/>
      <p:bldP spid="68" grpId="1"/>
      <p:bldP spid="72" grpId="0" animBg="1"/>
      <p:bldP spid="74" grpId="0"/>
      <p:bldP spid="30" grpId="0"/>
      <p:bldP spid="3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98C497C6-D83E-427E-BA9A-E105A372C729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BF0CE231-38A5-449C-BFF6-82A8BE03B4CC}" type="slidenum">
              <a:rPr lang="en-US">
                <a:latin typeface="+mn-lt"/>
              </a:rPr>
              <a:pPr defTabSz="873125">
                <a:defRPr/>
              </a:pPr>
              <a:t>23</a:t>
            </a:fld>
            <a:endParaRPr lang="en-US">
              <a:latin typeface="+mn-lt"/>
            </a:endParaRPr>
          </a:p>
        </p:txBody>
      </p:sp>
      <p:sp>
        <p:nvSpPr>
          <p:cNvPr id="90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  <a:cs typeface="Times New Roman" pitchFamily="18" charset="0"/>
              </a:rPr>
              <a:t>FPGA Firmware interfaces</a:t>
            </a: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 cstate="print"/>
          <a:srcRect l="1849" t="2760" r="1485"/>
          <a:stretch>
            <a:fillRect/>
          </a:stretch>
        </p:blipFill>
        <p:spPr bwMode="auto">
          <a:xfrm>
            <a:off x="3193072" y="762000"/>
            <a:ext cx="5950928" cy="5832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519565" y="914400"/>
            <a:ext cx="366959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00FF"/>
                </a:solidFill>
              </a:rPr>
              <a:t>E.g. for data from Front-End: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96373" y="5486400"/>
            <a:ext cx="851515" cy="313932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chemeClr val="bg1"/>
                </a:solidFill>
              </a:rPr>
              <a:t>GBT in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31229" y="5486400"/>
            <a:ext cx="1314782" cy="313932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chemeClr val="bg1"/>
                </a:solidFill>
              </a:rPr>
              <a:t>10 </a:t>
            </a:r>
            <a:r>
              <a:rPr lang="en-US" sz="1600" b="1" dirty="0" err="1" smtClean="0">
                <a:solidFill>
                  <a:schemeClr val="bg1"/>
                </a:solidFill>
              </a:rPr>
              <a:t>GbE</a:t>
            </a:r>
            <a:r>
              <a:rPr lang="en-US" sz="1600" b="1" dirty="0" smtClean="0">
                <a:solidFill>
                  <a:schemeClr val="bg1"/>
                </a:solidFill>
              </a:rPr>
              <a:t> out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53000" y="4114800"/>
            <a:ext cx="1877437" cy="1200329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pPr algn="l">
              <a:buClrTx/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bg1"/>
                </a:solidFill>
              </a:rPr>
              <a:t> I/O configure</a:t>
            </a:r>
          </a:p>
          <a:p>
            <a:pPr algn="l">
              <a:buClrTx/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bg1"/>
                </a:solidFill>
              </a:rPr>
              <a:t> Raw bank </a:t>
            </a:r>
            <a:r>
              <a:rPr lang="en-US" sz="1600" b="1" dirty="0" err="1" smtClean="0">
                <a:solidFill>
                  <a:schemeClr val="bg1"/>
                </a:solidFill>
              </a:rPr>
              <a:t>fmt</a:t>
            </a:r>
            <a:endParaRPr lang="en-US" sz="1600" b="1" dirty="0" smtClean="0">
              <a:solidFill>
                <a:schemeClr val="bg1"/>
              </a:solidFill>
            </a:endParaRPr>
          </a:p>
          <a:p>
            <a:pPr algn="l">
              <a:buClrTx/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bg1"/>
                </a:solidFill>
              </a:rPr>
              <a:t> Burst buffering</a:t>
            </a:r>
          </a:p>
          <a:p>
            <a:pPr algn="l">
              <a:buClrTx/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 err="1" smtClean="0">
                <a:solidFill>
                  <a:schemeClr val="bg1"/>
                </a:solidFill>
              </a:rPr>
              <a:t>histogramming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8600" y="1256032"/>
            <a:ext cx="418580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1" i="1" dirty="0" smtClean="0">
                <a:solidFill>
                  <a:srgbClr val="0000FF"/>
                </a:solidFill>
              </a:rPr>
              <a:t>This part of User code (and FE injector control?) by us (CBPF + </a:t>
            </a:r>
            <a:r>
              <a:rPr lang="en-US" sz="1600" b="1" i="1" dirty="0" err="1" smtClean="0">
                <a:solidFill>
                  <a:srgbClr val="0000FF"/>
                </a:solidFill>
              </a:rPr>
              <a:t>Nikhef</a:t>
            </a:r>
            <a:r>
              <a:rPr lang="en-US" sz="1600" b="1" i="1" dirty="0" smtClean="0">
                <a:solidFill>
                  <a:srgbClr val="0000FF"/>
                </a:solidFill>
              </a:rPr>
              <a:t>)</a:t>
            </a:r>
            <a:endParaRPr lang="en-US" sz="1600" b="1" i="1" dirty="0">
              <a:solidFill>
                <a:srgbClr val="00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-1" y="2326582"/>
            <a:ext cx="3464859" cy="3998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b="1" dirty="0" smtClean="0">
                <a:solidFill>
                  <a:srgbClr val="FF0000"/>
                </a:solidFill>
              </a:rPr>
              <a:t>However needs clarification:</a:t>
            </a:r>
          </a:p>
          <a:p>
            <a:pPr marL="119063" indent="-119063" algn="l">
              <a:buClrTx/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CC0000"/>
                </a:solidFill>
              </a:rPr>
              <a:t> will there be a TFC/ECS firmware fitting in the same </a:t>
            </a:r>
            <a:r>
              <a:rPr lang="en-US" b="1" dirty="0" err="1" smtClean="0">
                <a:solidFill>
                  <a:srgbClr val="CC0000"/>
                </a:solidFill>
              </a:rPr>
              <a:t>Stratix</a:t>
            </a:r>
            <a:r>
              <a:rPr lang="en-US" b="1" dirty="0" smtClean="0">
                <a:solidFill>
                  <a:srgbClr val="CC0000"/>
                </a:solidFill>
              </a:rPr>
              <a:t> V?</a:t>
            </a:r>
          </a:p>
          <a:p>
            <a:pPr marL="119063" indent="-119063" algn="l">
              <a:buClrTx/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D60093"/>
                </a:solidFill>
              </a:rPr>
              <a:t> capable of working (e.g. STEP runs) without external hardware?</a:t>
            </a:r>
          </a:p>
          <a:p>
            <a:pPr marL="119063" indent="-119063" algn="l">
              <a:buClrTx/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9933FF"/>
                </a:solidFill>
              </a:rPr>
              <a:t> will there be basic software (C API? PVSS?) to drive the TFC/ECS?</a:t>
            </a:r>
          </a:p>
          <a:p>
            <a:pPr marL="119063" indent="-119063" algn="l">
              <a:buClrTx/>
              <a:buFont typeface="Courier New" pitchFamily="49" charset="0"/>
              <a:buChar char="o"/>
            </a:pPr>
            <a:r>
              <a:rPr lang="en-US" b="1" dirty="0" smtClean="0">
                <a:solidFill>
                  <a:srgbClr val="FF0000"/>
                </a:solidFill>
              </a:rPr>
              <a:t> When? Who</a:t>
            </a:r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en-US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76263" lvl="1" indent="-119063" algn="l">
              <a:buClrTx/>
              <a:buFont typeface="Arial" pitchFamily="34" charset="0"/>
              <a:buChar char="•"/>
            </a:pPr>
            <a:r>
              <a:rPr lang="en-US" b="1" dirty="0" smtClean="0">
                <a:solidFill>
                  <a:srgbClr val="CC0000"/>
                </a:solidFill>
              </a:rPr>
              <a:t> CBPF student at CERN (L. </a:t>
            </a:r>
            <a:r>
              <a:rPr lang="en-US" b="1" dirty="0" err="1" smtClean="0">
                <a:solidFill>
                  <a:srgbClr val="CC0000"/>
                </a:solidFill>
              </a:rPr>
              <a:t>Lessa</a:t>
            </a:r>
            <a:r>
              <a:rPr lang="en-US" b="1" dirty="0" smtClean="0">
                <a:solidFill>
                  <a:srgbClr val="CC0000"/>
                </a:solidFill>
              </a:rPr>
              <a:t>) could help </a:t>
            </a:r>
            <a:r>
              <a:rPr lang="en-US" b="1" dirty="0" smtClean="0">
                <a:solidFill>
                  <a:srgbClr val="CC0000"/>
                </a:solidFill>
                <a:sym typeface="Symbol"/>
              </a:rPr>
              <a:t> OT pilot test-case </a:t>
            </a:r>
            <a:r>
              <a:rPr lang="en-US" b="1" dirty="0" smtClean="0">
                <a:solidFill>
                  <a:srgbClr val="CC0000"/>
                </a:solidFill>
                <a:sym typeface="Symbol"/>
              </a:rPr>
              <a:t>?</a:t>
            </a:r>
            <a:endParaRPr lang="en-US" b="1" dirty="0">
              <a:solidFill>
                <a:srgbClr val="CC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35894" y="5324868"/>
            <a:ext cx="1897749" cy="3139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l">
              <a:buClrTx/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</a:rPr>
              <a:t>TFC/ECS ?     </a:t>
            </a:r>
            <a:endParaRPr lang="en-US" sz="16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  <p:bldP spid="35" grpId="0" animBg="1"/>
      <p:bldP spid="36" grpId="0" animBg="1"/>
      <p:bldP spid="37" grpId="0"/>
      <p:bldP spid="38" grpId="0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69FCD495-384A-409C-9D02-7DC2C5AC2481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B5428389-FBD4-48B2-B802-84AE2A0BB2FF}" type="slidenum">
              <a:rPr lang="en-US">
                <a:latin typeface="+mn-lt"/>
              </a:rPr>
              <a:pPr defTabSz="873125">
                <a:defRPr/>
              </a:pPr>
              <a:t>24</a:t>
            </a:fld>
            <a:endParaRPr lang="en-US">
              <a:latin typeface="+mn-lt"/>
            </a:endParaRPr>
          </a:p>
        </p:txBody>
      </p:sp>
      <p:sp>
        <p:nvSpPr>
          <p:cNvPr id="95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  <a:cs typeface="Times New Roman" pitchFamily="18" charset="0"/>
              </a:rPr>
              <a:t>Where we are now</a:t>
            </a:r>
          </a:p>
        </p:txBody>
      </p:sp>
      <p:pic>
        <p:nvPicPr>
          <p:cNvPr id="17414" name="Picture 2" descr="P:\B-Fysica\LHC-B_OuterTracker\Upgrade\wilco_designs\HSMC_tdc_optical_v1.0\docs\fotos\_MG_9629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3300" y="958850"/>
            <a:ext cx="7169150" cy="490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6400800" y="1519238"/>
            <a:ext cx="1749425" cy="4267200"/>
          </a:xfrm>
          <a:prstGeom prst="rect">
            <a:avLst/>
          </a:prstGeom>
          <a:noFill/>
          <a:ln w="38100" algn="ctr">
            <a:solidFill>
              <a:srgbClr val="FFFF99"/>
            </a:solidFill>
            <a:prstDash val="sysDash"/>
            <a:round/>
            <a:headEnd/>
            <a:tailEnd type="triangle" w="med" len="med"/>
          </a:ln>
        </p:spPr>
        <p:txBody>
          <a:bodyPr lIns="90000" tIns="46800" rIns="90000" bIns="46800" anchor="ctr" anchorCtr="1"/>
          <a:lstStyle/>
          <a:p>
            <a:pPr>
              <a:buFont typeface="Wingdings" pitchFamily="2" charset="2"/>
              <a:buBlip>
                <a:blip r:embed="rId3"/>
              </a:buBlip>
            </a:pPr>
            <a:endParaRPr lang="en-US"/>
          </a:p>
        </p:txBody>
      </p:sp>
      <p:sp>
        <p:nvSpPr>
          <p:cNvPr id="17416" name="Rectangle 9"/>
          <p:cNvSpPr>
            <a:spLocks noChangeArrowheads="1"/>
          </p:cNvSpPr>
          <p:nvPr/>
        </p:nvSpPr>
        <p:spPr bwMode="auto">
          <a:xfrm>
            <a:off x="6780213" y="1136650"/>
            <a:ext cx="12096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GB" b="1">
                <a:solidFill>
                  <a:srgbClr val="FFFF00"/>
                </a:solidFill>
                <a:cs typeface="Times New Roman" pitchFamily="18" charset="0"/>
              </a:rPr>
              <a:t>ASDBLRs</a:t>
            </a:r>
            <a:endParaRPr lang="en-US" b="1">
              <a:solidFill>
                <a:srgbClr val="FFFF00"/>
              </a:solidFill>
            </a:endParaRPr>
          </a:p>
        </p:txBody>
      </p:sp>
      <p:sp>
        <p:nvSpPr>
          <p:cNvPr id="17417" name="Rectangle 10"/>
          <p:cNvSpPr>
            <a:spLocks noChangeArrowheads="1"/>
          </p:cNvSpPr>
          <p:nvPr/>
        </p:nvSpPr>
        <p:spPr bwMode="auto">
          <a:xfrm>
            <a:off x="1143000" y="1136650"/>
            <a:ext cx="2895600" cy="4649788"/>
          </a:xfrm>
          <a:prstGeom prst="rect">
            <a:avLst/>
          </a:prstGeom>
          <a:noFill/>
          <a:ln w="38100" algn="ctr">
            <a:solidFill>
              <a:srgbClr val="FF33CC"/>
            </a:solidFill>
            <a:prstDash val="sysDash"/>
            <a:round/>
            <a:headEnd/>
            <a:tailEnd type="triangle" w="med" len="med"/>
          </a:ln>
        </p:spPr>
        <p:txBody>
          <a:bodyPr lIns="90000" tIns="46800" rIns="90000" bIns="46800" anchor="ctr" anchorCtr="1"/>
          <a:lstStyle/>
          <a:p>
            <a:pPr>
              <a:buFont typeface="Wingdings" pitchFamily="2" charset="2"/>
              <a:buBlip>
                <a:blip r:embed="rId3"/>
              </a:buBlip>
            </a:pPr>
            <a:endParaRPr lang="en-US"/>
          </a:p>
        </p:txBody>
      </p:sp>
      <p:sp>
        <p:nvSpPr>
          <p:cNvPr id="17418" name="Rectangle 11"/>
          <p:cNvSpPr>
            <a:spLocks noChangeArrowheads="1"/>
          </p:cNvSpPr>
          <p:nvPr/>
        </p:nvSpPr>
        <p:spPr bwMode="auto">
          <a:xfrm>
            <a:off x="1295400" y="5867400"/>
            <a:ext cx="26733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GB" b="1">
                <a:solidFill>
                  <a:srgbClr val="FF33CC"/>
                </a:solidFill>
                <a:cs typeface="Times New Roman" pitchFamily="18" charset="0"/>
              </a:rPr>
              <a:t>Stratix IV (readout and GBT emulator)</a:t>
            </a:r>
            <a:endParaRPr lang="en-US" b="1">
              <a:solidFill>
                <a:srgbClr val="FF33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69FCD495-384A-409C-9D02-7DC2C5AC2481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B5428389-FBD4-48B2-B802-84AE2A0BB2FF}" type="slidenum">
              <a:rPr lang="en-US">
                <a:latin typeface="+mn-lt"/>
              </a:rPr>
              <a:pPr defTabSz="873125">
                <a:defRPr/>
              </a:pPr>
              <a:t>25</a:t>
            </a:fld>
            <a:endParaRPr lang="en-US">
              <a:latin typeface="+mn-lt"/>
            </a:endParaRPr>
          </a:p>
        </p:txBody>
      </p:sp>
      <p:sp>
        <p:nvSpPr>
          <p:cNvPr id="95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  <a:cs typeface="Times New Roman" pitchFamily="18" charset="0"/>
              </a:rPr>
              <a:t>How do we read &amp; control?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" y="1217777"/>
            <a:ext cx="4724400" cy="2382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975" algn="l">
              <a:buClrTx/>
              <a:buFont typeface="Courier New" pitchFamily="49" charset="0"/>
              <a:buChar char="o"/>
            </a:pPr>
            <a:r>
              <a:rPr lang="en-US" sz="1600" b="1" dirty="0" smtClean="0">
                <a:solidFill>
                  <a:schemeClr val="accent2"/>
                </a:solidFill>
              </a:rPr>
              <a:t> ASDBLR connected to </a:t>
            </a:r>
            <a:r>
              <a:rPr lang="en-US" sz="1600" b="1" dirty="0" err="1" smtClean="0">
                <a:solidFill>
                  <a:schemeClr val="accent2"/>
                </a:solidFill>
              </a:rPr>
              <a:t>Actel</a:t>
            </a:r>
            <a:r>
              <a:rPr lang="en-US" sz="1600" b="1" dirty="0" smtClean="0">
                <a:solidFill>
                  <a:schemeClr val="accent2"/>
                </a:solidFill>
              </a:rPr>
              <a:t> TDC</a:t>
            </a:r>
          </a:p>
          <a:p>
            <a:pPr marL="53975" algn="l">
              <a:buClrTx/>
              <a:buFont typeface="Courier New" pitchFamily="49" charset="0"/>
              <a:buChar char="o"/>
            </a:pPr>
            <a:r>
              <a:rPr lang="en-US" sz="1600" b="1" dirty="0" smtClean="0">
                <a:solidFill>
                  <a:schemeClr val="accent2"/>
                </a:solidFill>
              </a:rPr>
              <a:t> all data and control lines from/to </a:t>
            </a:r>
            <a:r>
              <a:rPr lang="en-US" sz="1600" b="1" dirty="0" err="1" smtClean="0">
                <a:solidFill>
                  <a:schemeClr val="accent2"/>
                </a:solidFill>
              </a:rPr>
              <a:t>Actel</a:t>
            </a:r>
            <a:r>
              <a:rPr lang="en-US" sz="1600" b="1" dirty="0" smtClean="0">
                <a:solidFill>
                  <a:schemeClr val="accent2"/>
                </a:solidFill>
              </a:rPr>
              <a:t> via HSMC connector to </a:t>
            </a:r>
            <a:r>
              <a:rPr lang="en-US" sz="1600" b="1" dirty="0" err="1" smtClean="0">
                <a:solidFill>
                  <a:schemeClr val="accent2"/>
                </a:solidFill>
              </a:rPr>
              <a:t>Stratix</a:t>
            </a:r>
            <a:r>
              <a:rPr lang="en-US" sz="1600" b="1" dirty="0" smtClean="0">
                <a:solidFill>
                  <a:schemeClr val="accent2"/>
                </a:solidFill>
              </a:rPr>
              <a:t> IV</a:t>
            </a:r>
          </a:p>
          <a:p>
            <a:pPr marL="53975" algn="l">
              <a:buClrTx/>
              <a:buFont typeface="Courier New" pitchFamily="49" charset="0"/>
              <a:buChar char="o"/>
            </a:pPr>
            <a:r>
              <a:rPr lang="en-US" sz="1600" b="1" dirty="0" smtClean="0">
                <a:solidFill>
                  <a:schemeClr val="accent2"/>
                </a:solidFill>
              </a:rPr>
              <a:t> </a:t>
            </a:r>
            <a:r>
              <a:rPr lang="en-US" sz="1600" b="1" dirty="0" err="1" smtClean="0">
                <a:solidFill>
                  <a:schemeClr val="accent2"/>
                </a:solidFill>
              </a:rPr>
              <a:t>Actel</a:t>
            </a:r>
            <a:r>
              <a:rPr lang="en-US" sz="1600" b="1" dirty="0" smtClean="0">
                <a:solidFill>
                  <a:schemeClr val="accent2"/>
                </a:solidFill>
              </a:rPr>
              <a:t> registers (I2C) controlled by </a:t>
            </a:r>
            <a:r>
              <a:rPr lang="en-US" sz="1600" b="1" dirty="0" err="1" smtClean="0">
                <a:solidFill>
                  <a:schemeClr val="accent2"/>
                </a:solidFill>
              </a:rPr>
              <a:t>Stratix</a:t>
            </a:r>
            <a:r>
              <a:rPr lang="en-US" sz="1600" b="1" dirty="0" smtClean="0">
                <a:solidFill>
                  <a:schemeClr val="accent2"/>
                </a:solidFill>
              </a:rPr>
              <a:t> IV via 1GbE</a:t>
            </a:r>
          </a:p>
          <a:p>
            <a:pPr marL="573088" lvl="2" indent="-61913" algn="l">
              <a:buClrTx/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2"/>
                </a:solidFill>
              </a:rPr>
              <a:t> UDP </a:t>
            </a:r>
            <a:r>
              <a:rPr lang="en-US" sz="1600" b="1" dirty="0" err="1" smtClean="0">
                <a:solidFill>
                  <a:schemeClr val="accent2"/>
                </a:solidFill>
              </a:rPr>
              <a:t>Nikhef</a:t>
            </a:r>
            <a:r>
              <a:rPr lang="en-US" sz="1600" b="1" dirty="0" smtClean="0">
                <a:solidFill>
                  <a:schemeClr val="accent2"/>
                </a:solidFill>
              </a:rPr>
              <a:t>-made + encoding/decoding software on Linux</a:t>
            </a:r>
          </a:p>
          <a:p>
            <a:pPr marL="53975" algn="l">
              <a:buClrTx/>
              <a:buFont typeface="Courier New" pitchFamily="49" charset="0"/>
              <a:buChar char="o"/>
            </a:pPr>
            <a:r>
              <a:rPr lang="en-US" sz="1600" b="1" dirty="0" smtClean="0">
                <a:solidFill>
                  <a:schemeClr val="accent2"/>
                </a:solidFill>
              </a:rPr>
              <a:t> all data read by </a:t>
            </a:r>
            <a:r>
              <a:rPr lang="en-US" sz="1600" b="1" dirty="0" err="1" smtClean="0">
                <a:solidFill>
                  <a:schemeClr val="accent2"/>
                </a:solidFill>
              </a:rPr>
              <a:t>Stratix</a:t>
            </a:r>
            <a:r>
              <a:rPr lang="en-US" sz="1600" b="1" dirty="0" smtClean="0">
                <a:solidFill>
                  <a:schemeClr val="accent2"/>
                </a:solidFill>
              </a:rPr>
              <a:t> IV via 1GbE (UDP </a:t>
            </a:r>
            <a:r>
              <a:rPr lang="en-US" sz="1600" b="1" dirty="0" err="1" smtClean="0">
                <a:solidFill>
                  <a:schemeClr val="accent2"/>
                </a:solidFill>
              </a:rPr>
              <a:t>Nikhef</a:t>
            </a:r>
            <a:r>
              <a:rPr lang="en-US" sz="1600" b="1" dirty="0" smtClean="0">
                <a:solidFill>
                  <a:schemeClr val="accent2"/>
                </a:solidFill>
              </a:rPr>
              <a:t>-made)</a:t>
            </a:r>
          </a:p>
        </p:txBody>
      </p:sp>
      <p:pic>
        <p:nvPicPr>
          <p:cNvPr id="7" name="Picture 6" descr="pictu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762000"/>
            <a:ext cx="4101146" cy="314722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2400" y="762000"/>
            <a:ext cx="3409909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b="1" u="sng" dirty="0" smtClean="0"/>
              <a:t>At present testing through: </a:t>
            </a:r>
            <a:endParaRPr lang="en-US" b="1" u="sng" dirty="0"/>
          </a:p>
        </p:txBody>
      </p:sp>
      <p:sp>
        <p:nvSpPr>
          <p:cNvPr id="9" name="Rectangle 8"/>
          <p:cNvSpPr/>
          <p:nvPr/>
        </p:nvSpPr>
        <p:spPr>
          <a:xfrm>
            <a:off x="322262" y="4343400"/>
            <a:ext cx="844073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Ok for a while, until 1</a:t>
            </a:r>
            <a:r>
              <a:rPr lang="en-US" b="1" baseline="30000" dirty="0" smtClean="0">
                <a:solidFill>
                  <a:srgbClr val="FF0000"/>
                </a:solidFill>
              </a:rPr>
              <a:t>st</a:t>
            </a:r>
            <a:r>
              <a:rPr lang="en-US" b="1" dirty="0" smtClean="0">
                <a:solidFill>
                  <a:srgbClr val="FF0000"/>
                </a:solidFill>
              </a:rPr>
              <a:t> prototype </a:t>
            </a:r>
            <a:r>
              <a:rPr lang="en-US" b="1" dirty="0" err="1" smtClean="0">
                <a:solidFill>
                  <a:srgbClr val="FF0000"/>
                </a:solidFill>
              </a:rPr>
              <a:t>Actel</a:t>
            </a:r>
            <a:r>
              <a:rPr lang="en-US" b="1" dirty="0" smtClean="0">
                <a:solidFill>
                  <a:srgbClr val="FF0000"/>
                </a:solidFill>
              </a:rPr>
              <a:t> TDC service board debugged, then FE test bench needed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7498" y="4927937"/>
            <a:ext cx="8686800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ClrTx/>
              <a:buNone/>
            </a:pPr>
            <a:r>
              <a:rPr lang="en-US" b="1" dirty="0" smtClean="0"/>
              <a:t>When do we need it?</a:t>
            </a:r>
          </a:p>
          <a:p>
            <a:pPr algn="l">
              <a:buClrTx/>
              <a:buNone/>
            </a:pPr>
            <a:r>
              <a:rPr lang="en-US" b="1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Basic blocks 2</a:t>
            </a:r>
            <a:r>
              <a:rPr lang="en-US" b="1" baseline="30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nd</a:t>
            </a:r>
            <a:r>
              <a:rPr lang="en-US" b="1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half next year, 1</a:t>
            </a:r>
            <a:r>
              <a:rPr lang="en-US" b="1" baseline="300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st</a:t>
            </a:r>
            <a:r>
              <a:rPr lang="en-US" b="1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prototype in 2013, 3 instances by 2014</a:t>
            </a:r>
            <a:endParaRPr lang="en-US" b="1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7498" y="5601968"/>
            <a:ext cx="894650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ClrTx/>
              <a:buNone/>
            </a:pPr>
            <a:r>
              <a:rPr lang="en-US" b="1" u="sng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CBPF/</a:t>
            </a:r>
            <a:r>
              <a:rPr lang="en-US" b="1" u="sng" dirty="0" err="1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Nikhef</a:t>
            </a:r>
            <a:r>
              <a:rPr lang="en-US" b="1" u="sng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cooperation (aimed at OT)</a:t>
            </a:r>
            <a:r>
              <a:rPr lang="en-US" b="1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, support by Marseille &amp; </a:t>
            </a:r>
            <a:r>
              <a:rPr lang="en-US" b="1" dirty="0" err="1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LHCb</a:t>
            </a:r>
            <a:r>
              <a:rPr lang="en-US" b="1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Online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873898" y="6211568"/>
            <a:ext cx="5943600" cy="3416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l">
              <a:buClrTx/>
              <a:buNone/>
            </a:pPr>
            <a:r>
              <a:rPr lang="en-US" b="1" u="sng" dirty="0" smtClean="0">
                <a:solidFill>
                  <a:schemeClr val="bg1"/>
                </a:solidFill>
              </a:rPr>
              <a:t>Question: commonalities with other test benches??</a:t>
            </a:r>
            <a:endParaRPr lang="en-US" b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D6B2C2F7-C0B8-4963-9B6E-523E61CD7345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2A1F433B-C986-4627-9955-F04D572F45FA}" type="slidenum">
              <a:rPr lang="en-US">
                <a:latin typeface="+mn-lt"/>
              </a:rPr>
              <a:pPr defTabSz="873125">
                <a:defRPr/>
              </a:pPr>
              <a:t>2</a:t>
            </a:fld>
            <a:endParaRPr lang="en-US">
              <a:latin typeface="+mn-lt"/>
            </a:endParaRPr>
          </a:p>
        </p:txBody>
      </p:sp>
      <p:sp>
        <p:nvSpPr>
          <p:cNvPr id="89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  <a:cs typeface="Times New Roman" pitchFamily="18" charset="0"/>
              </a:rPr>
              <a:t>CCPC-ECS Status (cont’d)</a:t>
            </a: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1066800" y="990600"/>
            <a:ext cx="7086600" cy="2114425"/>
          </a:xfrm>
          <a:prstGeom prst="rect">
            <a:avLst/>
          </a:prstGeom>
          <a:solidFill>
            <a:srgbClr val="E0F9A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FontTx/>
              <a:buChar char="o"/>
            </a:pPr>
            <a:r>
              <a:rPr lang="en-US" b="1" dirty="0"/>
              <a:t> Software low-level on Linux: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None/>
            </a:pPr>
            <a:r>
              <a:rPr lang="en-US" b="1" dirty="0"/>
              <a:t>      &gt; access registers of any </a:t>
            </a:r>
            <a:r>
              <a:rPr lang="en-US" b="1" dirty="0" err="1"/>
              <a:t>Altera</a:t>
            </a:r>
            <a:r>
              <a:rPr lang="en-US" b="1" dirty="0"/>
              <a:t> FPGA via </a:t>
            </a:r>
            <a:r>
              <a:rPr lang="en-US" b="1" dirty="0" err="1"/>
              <a:t>PCIe</a:t>
            </a:r>
            <a:r>
              <a:rPr lang="en-US" b="1" dirty="0"/>
              <a:t>  </a:t>
            </a:r>
            <a:r>
              <a:rPr lang="en-US" i="1" dirty="0">
                <a:solidFill>
                  <a:srgbClr val="0000FF"/>
                </a:solidFill>
              </a:rPr>
              <a:t>OK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None/>
            </a:pPr>
            <a:r>
              <a:rPr lang="en-US" b="1" dirty="0"/>
              <a:t>      &gt; load any </a:t>
            </a:r>
            <a:r>
              <a:rPr lang="en-US" b="1" dirty="0" err="1"/>
              <a:t>Altera</a:t>
            </a:r>
            <a:r>
              <a:rPr lang="en-US" b="1" dirty="0"/>
              <a:t> FPGA via </a:t>
            </a:r>
            <a:r>
              <a:rPr lang="en-US" b="1" dirty="0" err="1"/>
              <a:t>JTag</a:t>
            </a:r>
            <a:r>
              <a:rPr lang="en-US" b="1" dirty="0"/>
              <a:t>                   </a:t>
            </a:r>
            <a:r>
              <a:rPr lang="en-US" i="1" dirty="0">
                <a:solidFill>
                  <a:srgbClr val="0000FF"/>
                </a:solidFill>
              </a:rPr>
              <a:t>OK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None/>
            </a:pPr>
            <a:r>
              <a:rPr lang="en-US" b="1" dirty="0"/>
              <a:t>      &gt; I2C control to any device (</a:t>
            </a:r>
            <a:r>
              <a:rPr lang="en-US" b="1" dirty="0" err="1"/>
              <a:t>Temp,Biasing</a:t>
            </a:r>
            <a:r>
              <a:rPr lang="en-US" b="1" dirty="0"/>
              <a:t> ...)    </a:t>
            </a:r>
            <a:r>
              <a:rPr lang="en-US" i="1" dirty="0">
                <a:solidFill>
                  <a:srgbClr val="0000FF"/>
                </a:solidFill>
              </a:rPr>
              <a:t>OK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None/>
            </a:pPr>
            <a:r>
              <a:rPr lang="en-US" b="1" dirty="0"/>
              <a:t>      &gt; SPI communication                            </a:t>
            </a:r>
            <a:r>
              <a:rPr lang="en-US" i="1" dirty="0">
                <a:solidFill>
                  <a:srgbClr val="0000FF"/>
                </a:solidFill>
              </a:rPr>
              <a:t>to be done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None/>
            </a:pPr>
            <a:r>
              <a:rPr lang="en-US" b="1" dirty="0"/>
              <a:t>      &gt; </a:t>
            </a:r>
            <a:r>
              <a:rPr lang="en-US" b="1" dirty="0" err="1">
                <a:solidFill>
                  <a:srgbClr val="FF0000"/>
                </a:solidFill>
              </a:rPr>
              <a:t>PCIe</a:t>
            </a:r>
            <a:r>
              <a:rPr lang="en-US" b="1" dirty="0">
                <a:solidFill>
                  <a:srgbClr val="FF0000"/>
                </a:solidFill>
              </a:rPr>
              <a:t> ECS interface          </a:t>
            </a:r>
            <a:r>
              <a:rPr lang="en-US" sz="2400" i="1" dirty="0">
                <a:solidFill>
                  <a:srgbClr val="0000FF"/>
                </a:solidFill>
              </a:rPr>
              <a:t>our next Benchmark</a:t>
            </a:r>
          </a:p>
        </p:txBody>
      </p:sp>
      <p:sp>
        <p:nvSpPr>
          <p:cNvPr id="8" name="TextBox 23"/>
          <p:cNvSpPr txBox="1">
            <a:spLocks noChangeArrowheads="1"/>
          </p:cNvSpPr>
          <p:nvPr/>
        </p:nvSpPr>
        <p:spPr bwMode="auto">
          <a:xfrm>
            <a:off x="1066800" y="3349625"/>
            <a:ext cx="7086600" cy="1330325"/>
          </a:xfrm>
          <a:prstGeom prst="rect">
            <a:avLst/>
          </a:prstGeom>
          <a:solidFill>
            <a:srgbClr val="33CC3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FontTx/>
              <a:buChar char="o"/>
            </a:pPr>
            <a:r>
              <a:rPr lang="en-US" b="1" dirty="0"/>
              <a:t> Low Speed protocols implemented in Cyclone IV FPGA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None/>
            </a:pPr>
            <a:r>
              <a:rPr lang="en-US" b="1" dirty="0"/>
              <a:t>  </a:t>
            </a:r>
            <a:r>
              <a:rPr lang="en-US" b="1" dirty="0" err="1"/>
              <a:t>PCIe</a:t>
            </a:r>
            <a:r>
              <a:rPr lang="en-US" b="1" dirty="0"/>
              <a:t> </a:t>
            </a:r>
            <a:r>
              <a:rPr lang="en-US" b="1" dirty="0">
                <a:sym typeface="Wingdings" pitchFamily="2" charset="2"/>
              </a:rPr>
              <a:t> Cyclone IV  I2C, </a:t>
            </a:r>
            <a:r>
              <a:rPr lang="en-US" b="1" dirty="0" err="1">
                <a:sym typeface="Wingdings" pitchFamily="2" charset="2"/>
              </a:rPr>
              <a:t>JTag</a:t>
            </a:r>
            <a:r>
              <a:rPr lang="en-US" b="1" dirty="0">
                <a:sym typeface="Wingdings" pitchFamily="2" charset="2"/>
              </a:rPr>
              <a:t>, SPI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None/>
            </a:pPr>
            <a:r>
              <a:rPr lang="en-US" b="1" dirty="0">
                <a:sym typeface="Wingdings" pitchFamily="2" charset="2"/>
              </a:rPr>
              <a:t> </a:t>
            </a:r>
            <a:r>
              <a:rPr lang="en-US" b="1" dirty="0"/>
              <a:t> </a:t>
            </a:r>
            <a:r>
              <a:rPr lang="en-US" b="1" dirty="0">
                <a:solidFill>
                  <a:schemeClr val="hlink"/>
                </a:solidFill>
              </a:rPr>
              <a:t>I/O flexibility</a:t>
            </a:r>
            <a:r>
              <a:rPr lang="en-US" b="1" dirty="0"/>
              <a:t> 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None/>
            </a:pPr>
            <a:r>
              <a:rPr lang="en-US" b="1" dirty="0"/>
              <a:t>      &gt; </a:t>
            </a:r>
            <a:r>
              <a:rPr lang="en-US" b="1" dirty="0" err="1"/>
              <a:t>Firmwares</a:t>
            </a:r>
            <a:r>
              <a:rPr lang="en-US" b="1" dirty="0"/>
              <a:t> (except SPI)                           </a:t>
            </a:r>
            <a:r>
              <a:rPr lang="en-US" i="1" dirty="0">
                <a:solidFill>
                  <a:srgbClr val="0000FF"/>
                </a:solidFill>
              </a:rPr>
              <a:t>OK</a:t>
            </a:r>
            <a:r>
              <a:rPr lang="en-US" b="1" dirty="0"/>
              <a:t> </a:t>
            </a:r>
          </a:p>
        </p:txBody>
      </p:sp>
      <p:sp>
        <p:nvSpPr>
          <p:cNvPr id="9" name="TextBox 23"/>
          <p:cNvSpPr txBox="1">
            <a:spLocks noChangeArrowheads="1"/>
          </p:cNvSpPr>
          <p:nvPr/>
        </p:nvSpPr>
        <p:spPr bwMode="auto">
          <a:xfrm>
            <a:off x="1066800" y="4994275"/>
            <a:ext cx="7086600" cy="13303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FontTx/>
              <a:buChar char="o"/>
            </a:pPr>
            <a:r>
              <a:rPr lang="en-US" b="1" dirty="0"/>
              <a:t> Prototypes: </a:t>
            </a:r>
            <a:r>
              <a:rPr lang="en-US" b="1" dirty="0">
                <a:solidFill>
                  <a:schemeClr val="hlink"/>
                </a:solidFill>
              </a:rPr>
              <a:t>CCPC-ECS &amp; Validation boards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None/>
            </a:pPr>
            <a:r>
              <a:rPr lang="en-US" b="1" dirty="0"/>
              <a:t>      &gt; both in production </a:t>
            </a:r>
            <a:r>
              <a:rPr lang="en-US" b="1" dirty="0">
                <a:sym typeface="Wingdings" pitchFamily="2" charset="2"/>
              </a:rPr>
              <a:t> </a:t>
            </a:r>
            <a:r>
              <a:rPr lang="en-US" b="1" dirty="0"/>
              <a:t>ready Feb/2012        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None/>
            </a:pPr>
            <a:r>
              <a:rPr lang="en-US" b="1" dirty="0"/>
              <a:t>      &gt; five 2</a:t>
            </a:r>
            <a:r>
              <a:rPr lang="en-US" b="1" baseline="30000" dirty="0"/>
              <a:t>nd</a:t>
            </a:r>
            <a:r>
              <a:rPr lang="en-US" b="1" dirty="0"/>
              <a:t> versions </a:t>
            </a:r>
            <a:r>
              <a:rPr lang="en-US" b="1" dirty="0">
                <a:sym typeface="Wingdings" pitchFamily="2" charset="2"/>
              </a:rPr>
              <a:t> </a:t>
            </a:r>
            <a:r>
              <a:rPr lang="en-US" b="1" dirty="0"/>
              <a:t>mid 2012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5000"/>
              <a:buNone/>
            </a:pPr>
            <a:r>
              <a:rPr lang="en-US" b="1" dirty="0"/>
              <a:t>          (</a:t>
            </a:r>
            <a:r>
              <a:rPr lang="en-US" b="1" dirty="0" err="1"/>
              <a:t>Brasil</a:t>
            </a:r>
            <a:r>
              <a:rPr lang="en-US" b="1" dirty="0"/>
              <a:t>, CERN, Marseille*, Lausanne, ...?)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D6B2C2F7-C0B8-4963-9B6E-523E61CD7345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2A1F433B-C986-4627-9955-F04D572F45FA}" type="slidenum">
              <a:rPr lang="en-US">
                <a:latin typeface="+mn-lt"/>
              </a:rPr>
              <a:pPr defTabSz="873125">
                <a:defRPr/>
              </a:pPr>
              <a:t>3</a:t>
            </a:fld>
            <a:endParaRPr lang="en-US">
              <a:latin typeface="+mn-lt"/>
            </a:endParaRPr>
          </a:p>
        </p:txBody>
      </p:sp>
      <p:sp>
        <p:nvSpPr>
          <p:cNvPr id="89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</a:rPr>
              <a:t>First Prototype Block Diagram</a:t>
            </a:r>
            <a:endParaRPr lang="en-GB" dirty="0" smtClean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647825" y="1676400"/>
            <a:ext cx="1219200" cy="990600"/>
          </a:xfrm>
          <a:prstGeom prst="rect">
            <a:avLst/>
          </a:prstGeom>
          <a:solidFill>
            <a:srgbClr val="E0F9A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en-US"/>
              <a:t>RJ45</a:t>
            </a:r>
          </a:p>
          <a:p>
            <a:pPr algn="ctr">
              <a:buNone/>
            </a:pPr>
            <a:r>
              <a:rPr lang="en-US"/>
              <a:t>Eth 1Gbs</a:t>
            </a:r>
            <a:endParaRPr lang="pt-BR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647825" y="3124200"/>
            <a:ext cx="1219200" cy="9906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en-US">
                <a:solidFill>
                  <a:schemeClr val="bg1"/>
                </a:solidFill>
              </a:rPr>
              <a:t>CON</a:t>
            </a:r>
          </a:p>
          <a:p>
            <a:pPr algn="ctr">
              <a:buNone/>
            </a:pPr>
            <a:r>
              <a:rPr lang="en-US">
                <a:solidFill>
                  <a:schemeClr val="bg1"/>
                </a:solidFill>
              </a:rPr>
              <a:t>1xUSB</a:t>
            </a:r>
            <a:endParaRPr lang="pt-BR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647825" y="4572000"/>
            <a:ext cx="1219200" cy="990600"/>
          </a:xfrm>
          <a:prstGeom prst="rect">
            <a:avLst/>
          </a:prstGeom>
          <a:solidFill>
            <a:srgbClr val="D6009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en-US"/>
              <a:t>CON</a:t>
            </a:r>
          </a:p>
          <a:p>
            <a:pPr algn="ctr">
              <a:buNone/>
            </a:pPr>
            <a:r>
              <a:rPr lang="en-US"/>
              <a:t>LVDS</a:t>
            </a:r>
            <a:endParaRPr lang="pt-BR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400425" y="1676400"/>
            <a:ext cx="457200" cy="3886200"/>
          </a:xfrm>
          <a:prstGeom prst="rect">
            <a:avLst/>
          </a:prstGeom>
          <a:solidFill>
            <a:srgbClr val="95C9A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en-US"/>
              <a:t>C</a:t>
            </a:r>
          </a:p>
          <a:p>
            <a:pPr algn="ctr">
              <a:buNone/>
            </a:pPr>
            <a:r>
              <a:rPr lang="en-US"/>
              <a:t>O</a:t>
            </a:r>
          </a:p>
          <a:p>
            <a:pPr algn="ctr">
              <a:buNone/>
            </a:pPr>
            <a:r>
              <a:rPr lang="en-US"/>
              <a:t>N</a:t>
            </a: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r>
              <a:rPr lang="en-US"/>
              <a:t>C</a:t>
            </a:r>
          </a:p>
          <a:p>
            <a:pPr algn="ctr">
              <a:buNone/>
            </a:pPr>
            <a:r>
              <a:rPr lang="en-US"/>
              <a:t>C</a:t>
            </a:r>
          </a:p>
          <a:p>
            <a:pPr algn="ctr">
              <a:buNone/>
            </a:pPr>
            <a:r>
              <a:rPr lang="en-US"/>
              <a:t>P</a:t>
            </a:r>
          </a:p>
          <a:p>
            <a:pPr algn="ctr">
              <a:buNone/>
            </a:pPr>
            <a:r>
              <a:rPr lang="en-US"/>
              <a:t>C</a:t>
            </a:r>
            <a:endParaRPr lang="pt-BR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229225" y="1981200"/>
            <a:ext cx="1219200" cy="1219200"/>
          </a:xfrm>
          <a:prstGeom prst="rect">
            <a:avLst/>
          </a:prstGeom>
          <a:solidFill>
            <a:srgbClr val="33CC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en-US"/>
              <a:t>     </a:t>
            </a:r>
            <a:endParaRPr lang="pt-BR" sz="140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229225" y="3429000"/>
            <a:ext cx="1219200" cy="990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en-US"/>
              <a:t>Switch </a:t>
            </a:r>
          </a:p>
          <a:p>
            <a:pPr algn="ctr">
              <a:buNone/>
            </a:pPr>
            <a:r>
              <a:rPr lang="en-US"/>
              <a:t>PCIe</a:t>
            </a:r>
            <a:endParaRPr lang="pt-BR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229225" y="4572000"/>
            <a:ext cx="1219200" cy="990600"/>
          </a:xfrm>
          <a:prstGeom prst="rect">
            <a:avLst/>
          </a:prstGeom>
          <a:solidFill>
            <a:srgbClr val="9A91C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en-US"/>
              <a:t>CLK </a:t>
            </a:r>
          </a:p>
          <a:p>
            <a:pPr algn="ctr">
              <a:buNone/>
            </a:pPr>
            <a:r>
              <a:rPr lang="en-US"/>
              <a:t>PCIe</a:t>
            </a:r>
            <a:endParaRPr lang="pt-BR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8001000" y="1676400"/>
            <a:ext cx="457200" cy="3886200"/>
          </a:xfrm>
          <a:prstGeom prst="rect">
            <a:avLst/>
          </a:prstGeom>
          <a:solidFill>
            <a:srgbClr val="95C9A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en-US"/>
              <a:t>C</a:t>
            </a:r>
          </a:p>
          <a:p>
            <a:pPr algn="ctr">
              <a:buNone/>
            </a:pPr>
            <a:r>
              <a:rPr lang="en-US"/>
              <a:t>O</a:t>
            </a:r>
          </a:p>
          <a:p>
            <a:pPr algn="ctr">
              <a:buNone/>
            </a:pPr>
            <a:r>
              <a:rPr lang="en-US"/>
              <a:t>N</a:t>
            </a:r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endParaRPr lang="en-US"/>
          </a:p>
          <a:p>
            <a:pPr algn="ctr">
              <a:buNone/>
            </a:pPr>
            <a:r>
              <a:rPr lang="en-US"/>
              <a:t>D</a:t>
            </a:r>
          </a:p>
          <a:p>
            <a:pPr algn="ctr">
              <a:buNone/>
            </a:pPr>
            <a:r>
              <a:rPr lang="en-US"/>
              <a:t>E</a:t>
            </a:r>
          </a:p>
          <a:p>
            <a:pPr algn="ctr">
              <a:buNone/>
            </a:pPr>
            <a:r>
              <a:rPr lang="en-US"/>
              <a:t>V</a:t>
            </a:r>
          </a:p>
          <a:p>
            <a:pPr algn="ctr">
              <a:buNone/>
            </a:pPr>
            <a:r>
              <a:rPr lang="en-US"/>
              <a:t>I</a:t>
            </a:r>
          </a:p>
          <a:p>
            <a:pPr algn="ctr">
              <a:buNone/>
            </a:pPr>
            <a:r>
              <a:rPr lang="en-US"/>
              <a:t>C</a:t>
            </a:r>
          </a:p>
          <a:p>
            <a:pPr algn="ctr">
              <a:buNone/>
            </a:pPr>
            <a:r>
              <a:rPr lang="en-US"/>
              <a:t>E</a:t>
            </a:r>
            <a:endParaRPr lang="pt-BR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457200" y="4572000"/>
            <a:ext cx="914400" cy="914400"/>
          </a:xfrm>
          <a:prstGeom prst="rect">
            <a:avLst/>
          </a:prstGeom>
          <a:solidFill>
            <a:srgbClr val="E634B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en-US"/>
              <a:t>LVDS</a:t>
            </a:r>
          </a:p>
          <a:p>
            <a:pPr algn="ctr">
              <a:buNone/>
            </a:pPr>
            <a:r>
              <a:rPr lang="en-US"/>
              <a:t>VGA</a:t>
            </a:r>
          </a:p>
          <a:p>
            <a:pPr algn="ctr">
              <a:buNone/>
            </a:pPr>
            <a:r>
              <a:rPr lang="en-US"/>
              <a:t>adapter</a:t>
            </a:r>
            <a:endParaRPr lang="pt-BR"/>
          </a:p>
        </p:txBody>
      </p:sp>
      <p:sp>
        <p:nvSpPr>
          <p:cNvPr id="19" name="Line 18"/>
          <p:cNvSpPr>
            <a:spLocks noChangeShapeType="1"/>
          </p:cNvSpPr>
          <p:nvPr/>
        </p:nvSpPr>
        <p:spPr bwMode="auto">
          <a:xfrm flipH="1">
            <a:off x="1371600" y="5105400"/>
            <a:ext cx="2762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>
            <a:off x="2867025" y="510540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24" name="Line 20"/>
          <p:cNvSpPr>
            <a:spLocks noChangeShapeType="1"/>
          </p:cNvSpPr>
          <p:nvPr/>
        </p:nvSpPr>
        <p:spPr bwMode="auto">
          <a:xfrm>
            <a:off x="2867025" y="358140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25" name="Line 21"/>
          <p:cNvSpPr>
            <a:spLocks noChangeShapeType="1"/>
          </p:cNvSpPr>
          <p:nvPr/>
        </p:nvSpPr>
        <p:spPr bwMode="auto">
          <a:xfrm>
            <a:off x="2867025" y="220980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>
            <a:off x="3857625" y="5029200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>
            <a:off x="3857625" y="3962400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28" name="Line 24"/>
          <p:cNvSpPr>
            <a:spLocks noChangeShapeType="1"/>
          </p:cNvSpPr>
          <p:nvPr/>
        </p:nvSpPr>
        <p:spPr bwMode="auto">
          <a:xfrm>
            <a:off x="3857625" y="3048000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>
            <a:off x="3857625" y="2590800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>
            <a:off x="3857625" y="2133600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6448425" y="3962400"/>
            <a:ext cx="1552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448425" y="2057400"/>
            <a:ext cx="1552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6448425" y="2362200"/>
            <a:ext cx="1552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6448425" y="2667000"/>
            <a:ext cx="1552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6448425" y="3048000"/>
            <a:ext cx="1552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36" name="Line 32"/>
          <p:cNvSpPr>
            <a:spLocks noChangeShapeType="1"/>
          </p:cNvSpPr>
          <p:nvPr/>
        </p:nvSpPr>
        <p:spPr bwMode="auto">
          <a:xfrm>
            <a:off x="6448425" y="5029200"/>
            <a:ext cx="1552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>
            <a:off x="1647825" y="5867400"/>
            <a:ext cx="4800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en-US"/>
              <a:t>POWER </a:t>
            </a:r>
            <a:r>
              <a:rPr lang="en-US" sz="1400"/>
              <a:t>(5V0,3V3,1V5,1V2,1V0)</a:t>
            </a:r>
            <a:endParaRPr lang="pt-BR" sz="1400"/>
          </a:p>
        </p:txBody>
      </p:sp>
      <p:sp>
        <p:nvSpPr>
          <p:cNvPr id="38" name="Line 34"/>
          <p:cNvSpPr>
            <a:spLocks noChangeShapeType="1"/>
          </p:cNvSpPr>
          <p:nvPr/>
        </p:nvSpPr>
        <p:spPr bwMode="auto">
          <a:xfrm>
            <a:off x="8229600" y="5486400"/>
            <a:ext cx="0" cy="533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H="1">
            <a:off x="6448425" y="6019800"/>
            <a:ext cx="17811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40" name="Rectangle 36"/>
          <p:cNvSpPr>
            <a:spLocks noChangeArrowheads="1"/>
          </p:cNvSpPr>
          <p:nvPr/>
        </p:nvSpPr>
        <p:spPr bwMode="auto">
          <a:xfrm>
            <a:off x="8001000" y="5334000"/>
            <a:ext cx="4572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en-US"/>
              <a:t>12V</a:t>
            </a:r>
            <a:endParaRPr lang="pt-BR"/>
          </a:p>
        </p:txBody>
      </p:sp>
      <p:sp>
        <p:nvSpPr>
          <p:cNvPr id="41" name="Text Box 37"/>
          <p:cNvSpPr txBox="1">
            <a:spLocks noChangeArrowheads="1"/>
          </p:cNvSpPr>
          <p:nvPr/>
        </p:nvSpPr>
        <p:spPr bwMode="auto">
          <a:xfrm>
            <a:off x="5210175" y="1995488"/>
            <a:ext cx="1114425" cy="25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1200"/>
              <a:t>IP HW</a:t>
            </a:r>
            <a:endParaRPr lang="pt-BR" sz="1200"/>
          </a:p>
        </p:txBody>
      </p:sp>
      <p:sp>
        <p:nvSpPr>
          <p:cNvPr id="42" name="Text Box 38"/>
          <p:cNvSpPr txBox="1">
            <a:spLocks noChangeArrowheads="1"/>
          </p:cNvSpPr>
          <p:nvPr/>
        </p:nvSpPr>
        <p:spPr bwMode="auto">
          <a:xfrm>
            <a:off x="5223378" y="1339850"/>
            <a:ext cx="1340432" cy="67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/>
              <a:t>    FPGA </a:t>
            </a:r>
          </a:p>
          <a:p>
            <a:pPr>
              <a:buNone/>
            </a:pPr>
            <a:r>
              <a:rPr lang="en-US"/>
              <a:t>Cyclone IV</a:t>
            </a:r>
            <a:endParaRPr lang="pt-BR"/>
          </a:p>
        </p:txBody>
      </p:sp>
      <p:sp>
        <p:nvSpPr>
          <p:cNvPr id="43" name="Text Box 39"/>
          <p:cNvSpPr txBox="1">
            <a:spLocks noChangeArrowheads="1"/>
          </p:cNvSpPr>
          <p:nvPr/>
        </p:nvSpPr>
        <p:spPr bwMode="auto">
          <a:xfrm>
            <a:off x="5210175" y="2468563"/>
            <a:ext cx="1114425" cy="25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1200"/>
              <a:t>IP SW</a:t>
            </a:r>
            <a:endParaRPr lang="pt-BR" sz="1200"/>
          </a:p>
        </p:txBody>
      </p:sp>
      <p:sp>
        <p:nvSpPr>
          <p:cNvPr id="44" name="Text Box 40"/>
          <p:cNvSpPr txBox="1">
            <a:spLocks noChangeArrowheads="1"/>
          </p:cNvSpPr>
          <p:nvPr/>
        </p:nvSpPr>
        <p:spPr bwMode="auto">
          <a:xfrm>
            <a:off x="5210175" y="2925763"/>
            <a:ext cx="1114425" cy="25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1200"/>
              <a:t>config</a:t>
            </a:r>
            <a:endParaRPr lang="pt-BR" sz="1200"/>
          </a:p>
        </p:txBody>
      </p:sp>
      <p:sp>
        <p:nvSpPr>
          <p:cNvPr id="45" name="Text Box 41"/>
          <p:cNvSpPr txBox="1">
            <a:spLocks noChangeArrowheads="1"/>
          </p:cNvSpPr>
          <p:nvPr/>
        </p:nvSpPr>
        <p:spPr bwMode="auto">
          <a:xfrm>
            <a:off x="376339" y="4267200"/>
            <a:ext cx="1095172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/>
              <a:t>external</a:t>
            </a:r>
            <a:endParaRPr lang="pt-BR"/>
          </a:p>
        </p:txBody>
      </p:sp>
      <p:sp>
        <p:nvSpPr>
          <p:cNvPr id="46" name="Rectangle 42"/>
          <p:cNvSpPr>
            <a:spLocks noChangeArrowheads="1"/>
          </p:cNvSpPr>
          <p:nvPr/>
        </p:nvSpPr>
        <p:spPr bwMode="auto">
          <a:xfrm>
            <a:off x="457200" y="5867400"/>
            <a:ext cx="914400" cy="609600"/>
          </a:xfrm>
          <a:prstGeom prst="rect">
            <a:avLst/>
          </a:prstGeom>
          <a:solidFill>
            <a:srgbClr val="E634B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r>
              <a:rPr lang="en-US"/>
              <a:t>monitor</a:t>
            </a:r>
            <a:endParaRPr lang="pt-BR"/>
          </a:p>
        </p:txBody>
      </p:sp>
      <p:sp>
        <p:nvSpPr>
          <p:cNvPr id="47" name="Line 43"/>
          <p:cNvSpPr>
            <a:spLocks noChangeShapeType="1"/>
          </p:cNvSpPr>
          <p:nvPr/>
        </p:nvSpPr>
        <p:spPr bwMode="auto">
          <a:xfrm flipH="1">
            <a:off x="914400" y="5486400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buNone/>
            </a:pPr>
            <a:endParaRPr lang="en-US"/>
          </a:p>
        </p:txBody>
      </p:sp>
      <p:sp>
        <p:nvSpPr>
          <p:cNvPr id="48" name="Text Box 45"/>
          <p:cNvSpPr txBox="1">
            <a:spLocks noChangeArrowheads="1"/>
          </p:cNvSpPr>
          <p:nvPr/>
        </p:nvSpPr>
        <p:spPr bwMode="auto">
          <a:xfrm>
            <a:off x="4002949" y="1811338"/>
            <a:ext cx="938077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/>
              <a:t>1xPCIe</a:t>
            </a:r>
            <a:endParaRPr lang="pt-BR"/>
          </a:p>
        </p:txBody>
      </p:sp>
      <p:sp>
        <p:nvSpPr>
          <p:cNvPr id="49" name="Text Box 46"/>
          <p:cNvSpPr txBox="1">
            <a:spLocks noChangeArrowheads="1"/>
          </p:cNvSpPr>
          <p:nvPr/>
        </p:nvSpPr>
        <p:spPr bwMode="auto">
          <a:xfrm>
            <a:off x="4018824" y="2286000"/>
            <a:ext cx="938077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/>
              <a:t>1xPCIe</a:t>
            </a:r>
            <a:endParaRPr lang="pt-BR"/>
          </a:p>
        </p:txBody>
      </p:sp>
      <p:sp>
        <p:nvSpPr>
          <p:cNvPr id="50" name="Text Box 47"/>
          <p:cNvSpPr txBox="1">
            <a:spLocks noChangeArrowheads="1"/>
          </p:cNvSpPr>
          <p:nvPr/>
        </p:nvSpPr>
        <p:spPr bwMode="auto">
          <a:xfrm>
            <a:off x="3881043" y="2792413"/>
            <a:ext cx="1197764" cy="286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400"/>
              <a:t>GPIO(JTag)</a:t>
            </a:r>
            <a:endParaRPr lang="pt-BR" sz="1400"/>
          </a:p>
        </p:txBody>
      </p:sp>
      <p:sp>
        <p:nvSpPr>
          <p:cNvPr id="51" name="Text Box 48"/>
          <p:cNvSpPr txBox="1">
            <a:spLocks noChangeArrowheads="1"/>
          </p:cNvSpPr>
          <p:nvPr/>
        </p:nvSpPr>
        <p:spPr bwMode="auto">
          <a:xfrm>
            <a:off x="4034699" y="3657600"/>
            <a:ext cx="938077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/>
              <a:t>1xPCIe</a:t>
            </a:r>
            <a:endParaRPr lang="pt-BR"/>
          </a:p>
        </p:txBody>
      </p:sp>
      <p:sp>
        <p:nvSpPr>
          <p:cNvPr id="52" name="Text Box 49"/>
          <p:cNvSpPr txBox="1">
            <a:spLocks noChangeArrowheads="1"/>
          </p:cNvSpPr>
          <p:nvPr/>
        </p:nvSpPr>
        <p:spPr bwMode="auto">
          <a:xfrm>
            <a:off x="2702635" y="838200"/>
            <a:ext cx="1954381" cy="54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ctr">
              <a:buNone/>
            </a:pPr>
            <a:r>
              <a:rPr lang="en-US" sz="1400"/>
              <a:t>nanoETX-TT Kontron</a:t>
            </a:r>
          </a:p>
          <a:p>
            <a:pPr fontAlgn="ctr">
              <a:buNone/>
            </a:pPr>
            <a:r>
              <a:rPr lang="en-US" sz="1400"/>
              <a:t>        mezzanine</a:t>
            </a:r>
            <a:endParaRPr lang="pt-BR" sz="1400"/>
          </a:p>
        </p:txBody>
      </p:sp>
      <p:sp>
        <p:nvSpPr>
          <p:cNvPr id="53" name="AutoShape 50"/>
          <p:cNvSpPr>
            <a:spLocks noChangeArrowheads="1"/>
          </p:cNvSpPr>
          <p:nvPr/>
        </p:nvSpPr>
        <p:spPr bwMode="auto">
          <a:xfrm>
            <a:off x="3228975" y="1295400"/>
            <a:ext cx="809625" cy="442913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9A91C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None/>
            </a:pPr>
            <a:endParaRPr lang="en-US"/>
          </a:p>
        </p:txBody>
      </p:sp>
      <p:sp>
        <p:nvSpPr>
          <p:cNvPr id="54" name="Text Box 51"/>
          <p:cNvSpPr txBox="1">
            <a:spLocks noChangeArrowheads="1"/>
          </p:cNvSpPr>
          <p:nvPr/>
        </p:nvSpPr>
        <p:spPr bwMode="auto">
          <a:xfrm>
            <a:off x="3803797" y="4648200"/>
            <a:ext cx="1414170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/>
              <a:t>1xCLK PCIe</a:t>
            </a:r>
            <a:endParaRPr lang="pt-BR"/>
          </a:p>
        </p:txBody>
      </p:sp>
      <p:sp>
        <p:nvSpPr>
          <p:cNvPr id="55" name="Text Box 52"/>
          <p:cNvSpPr txBox="1">
            <a:spLocks noChangeArrowheads="1"/>
          </p:cNvSpPr>
          <p:nvPr/>
        </p:nvSpPr>
        <p:spPr bwMode="auto">
          <a:xfrm>
            <a:off x="6534119" y="4724400"/>
            <a:ext cx="1451038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/>
              <a:t>6xCLK PCIe</a:t>
            </a:r>
            <a:endParaRPr lang="pt-BR"/>
          </a:p>
        </p:txBody>
      </p:sp>
      <p:sp>
        <p:nvSpPr>
          <p:cNvPr id="56" name="Text Box 53"/>
          <p:cNvSpPr txBox="1">
            <a:spLocks noChangeArrowheads="1"/>
          </p:cNvSpPr>
          <p:nvPr/>
        </p:nvSpPr>
        <p:spPr bwMode="auto">
          <a:xfrm>
            <a:off x="6777721" y="3657600"/>
            <a:ext cx="974947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/>
              <a:t>6xPCIe</a:t>
            </a:r>
            <a:endParaRPr lang="pt-BR"/>
          </a:p>
        </p:txBody>
      </p:sp>
      <p:sp>
        <p:nvSpPr>
          <p:cNvPr id="57" name="Text Box 54"/>
          <p:cNvSpPr txBox="1">
            <a:spLocks noChangeArrowheads="1"/>
          </p:cNvSpPr>
          <p:nvPr/>
        </p:nvSpPr>
        <p:spPr bwMode="auto">
          <a:xfrm>
            <a:off x="6624081" y="2743200"/>
            <a:ext cx="1231427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>
                <a:solidFill>
                  <a:srgbClr val="FF0000"/>
                </a:solidFill>
              </a:rPr>
              <a:t>N x GPIO</a:t>
            </a:r>
            <a:endParaRPr lang="pt-BR">
              <a:solidFill>
                <a:srgbClr val="FF0000"/>
              </a:solidFill>
            </a:endParaRPr>
          </a:p>
        </p:txBody>
      </p:sp>
      <p:sp>
        <p:nvSpPr>
          <p:cNvPr id="58" name="Text Box 55"/>
          <p:cNvSpPr txBox="1">
            <a:spLocks noChangeArrowheads="1"/>
          </p:cNvSpPr>
          <p:nvPr/>
        </p:nvSpPr>
        <p:spPr bwMode="auto">
          <a:xfrm>
            <a:off x="6702032" y="2362200"/>
            <a:ext cx="869149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/>
              <a:t>4xSPI</a:t>
            </a:r>
            <a:endParaRPr lang="pt-BR"/>
          </a:p>
        </p:txBody>
      </p:sp>
      <p:sp>
        <p:nvSpPr>
          <p:cNvPr id="59" name="Text Box 56"/>
          <p:cNvSpPr txBox="1">
            <a:spLocks noChangeArrowheads="1"/>
          </p:cNvSpPr>
          <p:nvPr/>
        </p:nvSpPr>
        <p:spPr bwMode="auto">
          <a:xfrm>
            <a:off x="6701335" y="2057400"/>
            <a:ext cx="1013419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/>
              <a:t>4xJTag</a:t>
            </a:r>
            <a:endParaRPr lang="pt-BR"/>
          </a:p>
        </p:txBody>
      </p:sp>
      <p:sp>
        <p:nvSpPr>
          <p:cNvPr id="60" name="Text Box 57"/>
          <p:cNvSpPr txBox="1">
            <a:spLocks noChangeArrowheads="1"/>
          </p:cNvSpPr>
          <p:nvPr/>
        </p:nvSpPr>
        <p:spPr bwMode="auto">
          <a:xfrm>
            <a:off x="6702032" y="1752600"/>
            <a:ext cx="869149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/>
              <a:t>8xI2C</a:t>
            </a:r>
            <a:endParaRPr lang="pt-BR"/>
          </a:p>
        </p:txBody>
      </p:sp>
      <p:sp>
        <p:nvSpPr>
          <p:cNvPr id="61" name="Text Box 58"/>
          <p:cNvSpPr txBox="1">
            <a:spLocks noChangeArrowheads="1"/>
          </p:cNvSpPr>
          <p:nvPr/>
        </p:nvSpPr>
        <p:spPr bwMode="auto">
          <a:xfrm>
            <a:off x="6813963" y="3060700"/>
            <a:ext cx="1031051" cy="25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200">
                <a:solidFill>
                  <a:srgbClr val="FF0000"/>
                </a:solidFill>
                <a:latin typeface="MS Gothic" pitchFamily="49" charset="-128"/>
              </a:rPr>
              <a:t>flexibility</a:t>
            </a:r>
            <a:endParaRPr lang="pt-BR" sz="1200">
              <a:solidFill>
                <a:srgbClr val="FF0000"/>
              </a:solidFill>
              <a:latin typeface="MS Gothic" pitchFamily="49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D6B2C2F7-C0B8-4963-9B6E-523E61CD7345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2A1F433B-C986-4627-9955-F04D572F45FA}" type="slidenum">
              <a:rPr lang="en-US">
                <a:latin typeface="+mn-lt"/>
              </a:rPr>
              <a:pPr defTabSz="873125">
                <a:defRPr/>
              </a:pPr>
              <a:t>4</a:t>
            </a:fld>
            <a:endParaRPr lang="en-US">
              <a:latin typeface="+mn-lt"/>
            </a:endParaRPr>
          </a:p>
        </p:txBody>
      </p:sp>
      <p:sp>
        <p:nvSpPr>
          <p:cNvPr id="89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</a:rPr>
              <a:t>First Prototype </a:t>
            </a:r>
            <a:r>
              <a:rPr lang="en-GB" dirty="0" err="1" smtClean="0">
                <a:latin typeface="Comic Sans MS" pitchFamily="66" charset="0"/>
              </a:rPr>
              <a:t>Pinout</a:t>
            </a:r>
            <a:endParaRPr lang="en-GB" dirty="0" smtClean="0"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63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l="5595" t="1302" r="8895"/>
          <a:stretch>
            <a:fillRect/>
          </a:stretch>
        </p:blipFill>
        <p:spPr>
          <a:xfrm>
            <a:off x="6100482" y="758689"/>
            <a:ext cx="2814918" cy="5870711"/>
          </a:xfrm>
          <a:noFill/>
        </p:spPr>
      </p:pic>
      <p:sp>
        <p:nvSpPr>
          <p:cNvPr id="62" name="Rectangle 61"/>
          <p:cNvSpPr/>
          <p:nvPr/>
        </p:nvSpPr>
        <p:spPr>
          <a:xfrm>
            <a:off x="76200" y="838200"/>
            <a:ext cx="6705600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873125">
              <a:buNone/>
            </a:pPr>
            <a:r>
              <a:rPr lang="en-GB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SAMTEC</a:t>
            </a:r>
            <a:r>
              <a:rPr lang="en-GB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 </a:t>
            </a:r>
            <a:r>
              <a:rPr lang="en-GB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QMS-078-04.25-L-D-PC4  (device)</a:t>
            </a:r>
            <a:br>
              <a:rPr lang="en-GB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GB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QFS-078-04.25-L-D-PC4  (ECS)</a:t>
            </a:r>
            <a:endParaRPr lang="en-GB" b="1" dirty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D6B2C2F7-C0B8-4963-9B6E-523E61CD7345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2A1F433B-C986-4627-9955-F04D572F45FA}" type="slidenum">
              <a:rPr lang="en-US">
                <a:latin typeface="+mn-lt"/>
              </a:rPr>
              <a:pPr defTabSz="873125">
                <a:defRPr/>
              </a:pPr>
              <a:t>5</a:t>
            </a:fld>
            <a:endParaRPr lang="en-US">
              <a:latin typeface="+mn-lt"/>
            </a:endParaRPr>
          </a:p>
        </p:txBody>
      </p:sp>
      <p:sp>
        <p:nvSpPr>
          <p:cNvPr id="89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  <a:cs typeface="Times New Roman" pitchFamily="18" charset="0"/>
              </a:rPr>
              <a:t>Switching topic</a:t>
            </a: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2286000" y="1953161"/>
            <a:ext cx="4267200" cy="1815882"/>
          </a:xfrm>
          <a:prstGeom prst="rect">
            <a:avLst/>
          </a:prstGeom>
          <a:solidFill>
            <a:srgbClr val="008000"/>
          </a:solidFill>
          <a:ln w="1143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800" b="1" u="sng" dirty="0" smtClean="0">
                <a:solidFill>
                  <a:schemeClr val="bg1"/>
                </a:solidFill>
              </a:rPr>
              <a:t>A Test Bench for the upgraded OT FE Electronics mass production</a:t>
            </a:r>
            <a:endParaRPr lang="de-DE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D6B2C2F7-C0B8-4963-9B6E-523E61CD7345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2A1F433B-C986-4627-9955-F04D572F45FA}" type="slidenum">
              <a:rPr lang="en-US">
                <a:latin typeface="+mn-lt"/>
              </a:rPr>
              <a:pPr defTabSz="873125">
                <a:defRPr/>
              </a:pPr>
              <a:t>6</a:t>
            </a:fld>
            <a:endParaRPr lang="en-US">
              <a:latin typeface="+mn-lt"/>
            </a:endParaRPr>
          </a:p>
        </p:txBody>
      </p:sp>
      <p:sp>
        <p:nvSpPr>
          <p:cNvPr id="89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smtClean="0">
                <a:latin typeface="Comic Sans MS" pitchFamily="66" charset="0"/>
                <a:cs typeface="Times New Roman" pitchFamily="18" charset="0"/>
              </a:rPr>
              <a:t>OT FEE Overview</a:t>
            </a:r>
          </a:p>
        </p:txBody>
      </p:sp>
      <p:pic>
        <p:nvPicPr>
          <p:cNvPr id="5126" name="Picture 3"/>
          <p:cNvPicPr>
            <a:picLocks noChangeAspect="1" noChangeArrowheads="1"/>
          </p:cNvPicPr>
          <p:nvPr/>
        </p:nvPicPr>
        <p:blipFill>
          <a:blip r:embed="rId2" cstate="print"/>
          <a:srcRect t="3900"/>
          <a:stretch>
            <a:fillRect/>
          </a:stretch>
        </p:blipFill>
        <p:spPr bwMode="auto">
          <a:xfrm>
            <a:off x="0" y="762000"/>
            <a:ext cx="4119563" cy="29337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  <p:sp>
        <p:nvSpPr>
          <p:cNvPr id="5127" name="Line 4"/>
          <p:cNvSpPr>
            <a:spLocks noChangeShapeType="1"/>
          </p:cNvSpPr>
          <p:nvPr/>
        </p:nvSpPr>
        <p:spPr bwMode="auto">
          <a:xfrm flipH="1">
            <a:off x="3419475" y="1016000"/>
            <a:ext cx="395288" cy="603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Text Box 5"/>
          <p:cNvSpPr txBox="1">
            <a:spLocks noChangeArrowheads="1"/>
          </p:cNvSpPr>
          <p:nvPr/>
        </p:nvSpPr>
        <p:spPr bwMode="auto">
          <a:xfrm>
            <a:off x="3814763" y="762000"/>
            <a:ext cx="904875" cy="3857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b="1"/>
              <a:t>Bridge</a:t>
            </a:r>
          </a:p>
        </p:txBody>
      </p:sp>
      <p:sp>
        <p:nvSpPr>
          <p:cNvPr id="5129" name="Line 6"/>
          <p:cNvSpPr>
            <a:spLocks noChangeShapeType="1"/>
          </p:cNvSpPr>
          <p:nvPr/>
        </p:nvSpPr>
        <p:spPr bwMode="auto">
          <a:xfrm flipH="1">
            <a:off x="3419475" y="1533525"/>
            <a:ext cx="471488" cy="290513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Line 7"/>
          <p:cNvSpPr>
            <a:spLocks noChangeShapeType="1"/>
          </p:cNvSpPr>
          <p:nvPr/>
        </p:nvSpPr>
        <p:spPr bwMode="auto">
          <a:xfrm flipH="1">
            <a:off x="842963" y="1533525"/>
            <a:ext cx="3067050" cy="5207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Rectangle 8"/>
          <p:cNvSpPr>
            <a:spLocks noChangeArrowheads="1"/>
          </p:cNvSpPr>
          <p:nvPr/>
        </p:nvSpPr>
        <p:spPr bwMode="auto">
          <a:xfrm>
            <a:off x="3910013" y="1339850"/>
            <a:ext cx="1276350" cy="385763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b="1">
                <a:solidFill>
                  <a:schemeClr val="bg2"/>
                </a:solidFill>
              </a:rPr>
              <a:t>C-Frames</a:t>
            </a:r>
          </a:p>
        </p:txBody>
      </p:sp>
      <p:sp>
        <p:nvSpPr>
          <p:cNvPr id="5132" name="Rectangle 9"/>
          <p:cNvSpPr>
            <a:spLocks noChangeArrowheads="1"/>
          </p:cNvSpPr>
          <p:nvPr/>
        </p:nvSpPr>
        <p:spPr bwMode="auto">
          <a:xfrm>
            <a:off x="677863" y="3695700"/>
            <a:ext cx="1077912" cy="385763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b="1">
                <a:solidFill>
                  <a:srgbClr val="006600"/>
                </a:solidFill>
              </a:rPr>
              <a:t>Modules</a:t>
            </a:r>
          </a:p>
        </p:txBody>
      </p:sp>
      <p:sp>
        <p:nvSpPr>
          <p:cNvPr id="5133" name="Text Box 10"/>
          <p:cNvSpPr txBox="1">
            <a:spLocks noChangeArrowheads="1"/>
          </p:cNvSpPr>
          <p:nvPr/>
        </p:nvSpPr>
        <p:spPr bwMode="auto">
          <a:xfrm>
            <a:off x="2057400" y="6165850"/>
            <a:ext cx="2017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859" tIns="43930" rIns="87859" bIns="4393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b="1">
                <a:solidFill>
                  <a:schemeClr val="hlink"/>
                </a:solidFill>
              </a:rPr>
              <a:t>2</a:t>
            </a:r>
            <a:r>
              <a:rPr lang="en-US" b="1">
                <a:solidFill>
                  <a:schemeClr val="hlink"/>
                </a:solidFill>
                <a:sym typeface="Symbol" pitchFamily="18" charset="2"/>
              </a:rPr>
              <a:t></a:t>
            </a:r>
            <a:r>
              <a:rPr lang="en-US" b="1">
                <a:solidFill>
                  <a:schemeClr val="hlink"/>
                </a:solidFill>
              </a:rPr>
              <a:t>2</a:t>
            </a:r>
            <a:r>
              <a:rPr lang="en-US" b="1">
                <a:solidFill>
                  <a:schemeClr val="hlink"/>
                </a:solidFill>
                <a:sym typeface="Symbol" pitchFamily="18" charset="2"/>
              </a:rPr>
              <a:t></a:t>
            </a:r>
            <a:r>
              <a:rPr lang="en-US" b="1">
                <a:solidFill>
                  <a:schemeClr val="hlink"/>
                </a:solidFill>
              </a:rPr>
              <a:t>9 FE Boxes</a:t>
            </a:r>
          </a:p>
        </p:txBody>
      </p:sp>
      <p:sp>
        <p:nvSpPr>
          <p:cNvPr id="5134" name="Text Box 11"/>
          <p:cNvSpPr txBox="1">
            <a:spLocks noChangeArrowheads="1"/>
          </p:cNvSpPr>
          <p:nvPr/>
        </p:nvSpPr>
        <p:spPr bwMode="auto">
          <a:xfrm>
            <a:off x="5791200" y="1244600"/>
            <a:ext cx="2819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859" tIns="43930" rIns="87859" bIns="43930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b="1"/>
              <a:t>Distribution of LV,HV, ECS/TFC, etc. </a:t>
            </a:r>
          </a:p>
        </p:txBody>
      </p:sp>
      <p:sp>
        <p:nvSpPr>
          <p:cNvPr id="5135" name="Line 12"/>
          <p:cNvSpPr>
            <a:spLocks noChangeShapeType="1"/>
          </p:cNvSpPr>
          <p:nvPr/>
        </p:nvSpPr>
        <p:spPr bwMode="auto">
          <a:xfrm flipH="1" flipV="1">
            <a:off x="1217613" y="2054225"/>
            <a:ext cx="0" cy="1641475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 lIns="87859" tIns="43930" rIns="87859" bIns="43930" anchor="ctr">
            <a:spAutoFit/>
          </a:bodyPr>
          <a:lstStyle/>
          <a:p>
            <a:endParaRPr lang="en-US"/>
          </a:p>
        </p:txBody>
      </p:sp>
      <p:sp>
        <p:nvSpPr>
          <p:cNvPr id="5136" name="Line 13"/>
          <p:cNvSpPr>
            <a:spLocks noChangeShapeType="1"/>
          </p:cNvSpPr>
          <p:nvPr/>
        </p:nvSpPr>
        <p:spPr bwMode="auto">
          <a:xfrm flipV="1">
            <a:off x="1217613" y="1862138"/>
            <a:ext cx="1911350" cy="1833562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 type="triangle" w="med" len="med"/>
          </a:ln>
        </p:spPr>
        <p:txBody>
          <a:bodyPr lIns="87859" tIns="43930" rIns="87859" bIns="43930" anchor="ctr">
            <a:spAutoFit/>
          </a:bodyPr>
          <a:lstStyle/>
          <a:p>
            <a:endParaRPr lang="en-US"/>
          </a:p>
        </p:txBody>
      </p:sp>
      <p:pic>
        <p:nvPicPr>
          <p:cNvPr id="5137" name="Picture 14" descr="IMG_0660"/>
          <p:cNvPicPr>
            <a:picLocks noChangeAspect="1" noChangeArrowheads="1"/>
          </p:cNvPicPr>
          <p:nvPr/>
        </p:nvPicPr>
        <p:blipFill>
          <a:blip r:embed="rId3" cstate="print">
            <a:lum bright="30000" contrast="30000"/>
          </a:blip>
          <a:srcRect l="3729" r="14842"/>
          <a:stretch>
            <a:fillRect/>
          </a:stretch>
        </p:blipFill>
        <p:spPr bwMode="auto">
          <a:xfrm>
            <a:off x="5186363" y="1981200"/>
            <a:ext cx="3733800" cy="44608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5138" name="Line 15"/>
          <p:cNvSpPr>
            <a:spLocks noChangeShapeType="1"/>
          </p:cNvSpPr>
          <p:nvPr/>
        </p:nvSpPr>
        <p:spPr bwMode="auto">
          <a:xfrm flipV="1">
            <a:off x="4119563" y="2362200"/>
            <a:ext cx="3729037" cy="284321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stealth" w="lg" len="lg"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5139" name="Line 16"/>
          <p:cNvSpPr>
            <a:spLocks noChangeShapeType="1"/>
          </p:cNvSpPr>
          <p:nvPr/>
        </p:nvSpPr>
        <p:spPr bwMode="auto">
          <a:xfrm>
            <a:off x="4119563" y="5205413"/>
            <a:ext cx="3025775" cy="738187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stealth" w="lg" len="lg"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pic>
        <p:nvPicPr>
          <p:cNvPr id="5140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5013" y="4327525"/>
            <a:ext cx="2114550" cy="1838325"/>
          </a:xfrm>
          <a:prstGeom prst="rect">
            <a:avLst/>
          </a:prstGeom>
          <a:noFill/>
          <a:ln w="25400" algn="ctr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5141" name="Line 18"/>
          <p:cNvSpPr>
            <a:spLocks noChangeShapeType="1"/>
          </p:cNvSpPr>
          <p:nvPr/>
        </p:nvSpPr>
        <p:spPr bwMode="auto">
          <a:xfrm flipH="1">
            <a:off x="5715000" y="1533525"/>
            <a:ext cx="609600" cy="21621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5142" name="Text Box 19"/>
          <p:cNvSpPr txBox="1">
            <a:spLocks noChangeArrowheads="1"/>
          </p:cNvSpPr>
          <p:nvPr/>
        </p:nvSpPr>
        <p:spPr bwMode="auto">
          <a:xfrm>
            <a:off x="6324600" y="5257800"/>
            <a:ext cx="2195513" cy="31273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Ctr="1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1600" b="1">
                <a:solidFill>
                  <a:schemeClr val="bg1"/>
                </a:solidFill>
              </a:rPr>
              <a:t>straw tubes modules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420686DE-3BCD-4A58-AA17-4F99D2298398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FAA83194-7D6C-49DB-A780-85B21B48FB17}" type="slidenum">
              <a:rPr lang="en-US">
                <a:latin typeface="+mn-lt"/>
              </a:rPr>
              <a:pPr defTabSz="873125">
                <a:defRPr/>
              </a:pPr>
              <a:t>7</a:t>
            </a:fld>
            <a:endParaRPr lang="en-US">
              <a:latin typeface="+mn-lt"/>
            </a:endParaRPr>
          </a:p>
        </p:txBody>
      </p:sp>
      <p:sp>
        <p:nvSpPr>
          <p:cNvPr id="89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  <a:cs typeface="Times New Roman" pitchFamily="18" charset="0"/>
              </a:rPr>
              <a:t>FE Electronics (the present one)</a:t>
            </a:r>
          </a:p>
        </p:txBody>
      </p:sp>
      <p:sp>
        <p:nvSpPr>
          <p:cNvPr id="6150" name="Text Box 3"/>
          <p:cNvSpPr txBox="1">
            <a:spLocks noChangeArrowheads="1"/>
          </p:cNvSpPr>
          <p:nvPr/>
        </p:nvSpPr>
        <p:spPr bwMode="auto">
          <a:xfrm>
            <a:off x="152400" y="1219200"/>
            <a:ext cx="3276600" cy="2430463"/>
          </a:xfrm>
          <a:prstGeom prst="rect">
            <a:avLst/>
          </a:prstGeom>
          <a:solidFill>
            <a:srgbClr val="008000"/>
          </a:solidFill>
          <a:ln w="1143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 u="sng">
                <a:solidFill>
                  <a:schemeClr val="bg1"/>
                </a:solidFill>
              </a:rPr>
              <a:t>Front end box (full size):</a:t>
            </a:r>
          </a:p>
          <a:p>
            <a:pPr marL="457200" indent="-4572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arabicPlain" startAt="128"/>
            </a:pPr>
            <a:r>
              <a:rPr lang="en-US" b="1">
                <a:solidFill>
                  <a:schemeClr val="bg1"/>
                </a:solidFill>
              </a:rPr>
              <a:t>channels</a:t>
            </a:r>
          </a:p>
          <a:p>
            <a:pPr marL="457200" indent="-4572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4 </a:t>
            </a:r>
            <a:r>
              <a:rPr lang="en-US" b="1">
                <a:solidFill>
                  <a:schemeClr val="bg1"/>
                </a:solidFill>
                <a:sym typeface="Symbol" pitchFamily="18" charset="2"/>
              </a:rPr>
              <a:t> (32 ch) HV Boards</a:t>
            </a:r>
          </a:p>
          <a:p>
            <a:pPr marL="457200" indent="-4572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  16  ASDBLR chips</a:t>
            </a:r>
          </a:p>
          <a:p>
            <a:pPr marL="457200" indent="-4572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    4  OTIS TDC chips</a:t>
            </a:r>
          </a:p>
          <a:p>
            <a:pPr marL="457200" indent="-457200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    1  GOL chip: 1.6 Gbit/s</a:t>
            </a:r>
            <a:endParaRPr lang="de-DE" b="1">
              <a:solidFill>
                <a:schemeClr val="bg1"/>
              </a:solidFill>
            </a:endParaRPr>
          </a:p>
        </p:txBody>
      </p:sp>
      <p:pic>
        <p:nvPicPr>
          <p:cNvPr id="615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2274888"/>
            <a:ext cx="5256213" cy="3957637"/>
          </a:xfrm>
          <a:prstGeom prst="rect">
            <a:avLst/>
          </a:prstGeom>
          <a:noFill/>
          <a:ln w="57150" algn="ctr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6152" name="Text Box 5"/>
          <p:cNvSpPr txBox="1">
            <a:spLocks noChangeArrowheads="1"/>
          </p:cNvSpPr>
          <p:nvPr/>
        </p:nvSpPr>
        <p:spPr bwMode="auto">
          <a:xfrm>
            <a:off x="3779838" y="1439863"/>
            <a:ext cx="574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>
                <a:solidFill>
                  <a:schemeClr val="hlink"/>
                </a:solidFill>
              </a:rPr>
              <a:t>HV</a:t>
            </a:r>
          </a:p>
        </p:txBody>
      </p:sp>
      <p:sp>
        <p:nvSpPr>
          <p:cNvPr id="6153" name="Text Box 6"/>
          <p:cNvSpPr txBox="1">
            <a:spLocks noChangeArrowheads="1"/>
          </p:cNvSpPr>
          <p:nvPr/>
        </p:nvSpPr>
        <p:spPr bwMode="auto">
          <a:xfrm>
            <a:off x="4584700" y="1081088"/>
            <a:ext cx="14351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006600"/>
                </a:solidFill>
              </a:rPr>
              <a:t>TFC&amp;ECS</a:t>
            </a:r>
          </a:p>
        </p:txBody>
      </p:sp>
      <p:sp>
        <p:nvSpPr>
          <p:cNvPr id="6154" name="Text Box 7"/>
          <p:cNvSpPr txBox="1">
            <a:spLocks noChangeArrowheads="1"/>
          </p:cNvSpPr>
          <p:nvPr/>
        </p:nvSpPr>
        <p:spPr bwMode="auto">
          <a:xfrm>
            <a:off x="7956550" y="1311275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/>
              <a:t>LV</a:t>
            </a:r>
          </a:p>
        </p:txBody>
      </p:sp>
      <p:sp>
        <p:nvSpPr>
          <p:cNvPr id="6155" name="Text Box 8"/>
          <p:cNvSpPr txBox="1">
            <a:spLocks noChangeArrowheads="1"/>
          </p:cNvSpPr>
          <p:nvPr/>
        </p:nvSpPr>
        <p:spPr bwMode="auto">
          <a:xfrm>
            <a:off x="6300788" y="914400"/>
            <a:ext cx="9382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b="1">
                <a:solidFill>
                  <a:srgbClr val="0000FF"/>
                </a:solidFill>
              </a:rPr>
              <a:t>Data Fiber</a:t>
            </a:r>
          </a:p>
        </p:txBody>
      </p:sp>
      <p:sp>
        <p:nvSpPr>
          <p:cNvPr id="6156" name="Line 9"/>
          <p:cNvSpPr>
            <a:spLocks noChangeShapeType="1"/>
          </p:cNvSpPr>
          <p:nvPr/>
        </p:nvSpPr>
        <p:spPr bwMode="auto">
          <a:xfrm>
            <a:off x="4067175" y="1839913"/>
            <a:ext cx="217488" cy="11525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7" name="Line 10"/>
          <p:cNvSpPr>
            <a:spLocks noChangeShapeType="1"/>
          </p:cNvSpPr>
          <p:nvPr/>
        </p:nvSpPr>
        <p:spPr bwMode="auto">
          <a:xfrm>
            <a:off x="5362575" y="1479550"/>
            <a:ext cx="288925" cy="108108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8" name="Line 11"/>
          <p:cNvSpPr>
            <a:spLocks noChangeShapeType="1"/>
          </p:cNvSpPr>
          <p:nvPr/>
        </p:nvSpPr>
        <p:spPr bwMode="auto">
          <a:xfrm flipV="1">
            <a:off x="6464300" y="1493838"/>
            <a:ext cx="241300" cy="7921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59" name="Line 12"/>
          <p:cNvSpPr>
            <a:spLocks noChangeShapeType="1"/>
          </p:cNvSpPr>
          <p:nvPr/>
        </p:nvSpPr>
        <p:spPr bwMode="auto">
          <a:xfrm flipH="1">
            <a:off x="6877050" y="1624013"/>
            <a:ext cx="1079500" cy="936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160" name="Rectangle 13"/>
          <p:cNvSpPr>
            <a:spLocks noChangeArrowheads="1"/>
          </p:cNvSpPr>
          <p:nvPr/>
        </p:nvSpPr>
        <p:spPr bwMode="auto">
          <a:xfrm>
            <a:off x="152400" y="3967163"/>
            <a:ext cx="3276600" cy="1895475"/>
          </a:xfrm>
          <a:prstGeom prst="rect">
            <a:avLst/>
          </a:prstGeom>
          <a:solidFill>
            <a:srgbClr val="FFFF99"/>
          </a:solidFill>
          <a:ln w="12700" algn="ctr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en-US" b="1" u="sng"/>
              <a:t>MASS PRODUCTION</a:t>
            </a:r>
            <a:r>
              <a:rPr lang="en-US" b="1"/>
              <a:t>:</a:t>
            </a: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en-US" b="1">
                <a:solidFill>
                  <a:srgbClr val="FF0000"/>
                </a:solidFill>
              </a:rPr>
              <a:t>500</a:t>
            </a:r>
            <a:r>
              <a:rPr lang="en-US" b="1">
                <a:solidFill>
                  <a:schemeClr val="accent2"/>
                </a:solidFill>
              </a:rPr>
              <a:t> GOL/AUX Boards</a:t>
            </a: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en-US" b="1">
                <a:solidFill>
                  <a:srgbClr val="FF0000"/>
                </a:solidFill>
              </a:rPr>
              <a:t>2.000</a:t>
            </a:r>
            <a:r>
              <a:rPr lang="en-US" b="1">
                <a:solidFill>
                  <a:schemeClr val="accent2"/>
                </a:solidFill>
              </a:rPr>
              <a:t> OTIS TDC Boards</a:t>
            </a: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en-US" b="1">
                <a:solidFill>
                  <a:srgbClr val="FF0000"/>
                </a:solidFill>
              </a:rPr>
              <a:t>4.000</a:t>
            </a:r>
            <a:r>
              <a:rPr lang="en-US" b="1">
                <a:solidFill>
                  <a:schemeClr val="accent2"/>
                </a:solidFill>
              </a:rPr>
              <a:t> ASDBLR Boards </a:t>
            </a: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en-US" b="1">
                <a:solidFill>
                  <a:srgbClr val="FF0000"/>
                </a:solidFill>
              </a:rPr>
              <a:t>2.000</a:t>
            </a:r>
            <a:r>
              <a:rPr lang="en-US" b="1">
                <a:solidFill>
                  <a:schemeClr val="accent2"/>
                </a:solidFill>
              </a:rPr>
              <a:t> HV Boards</a:t>
            </a:r>
          </a:p>
        </p:txBody>
      </p:sp>
      <p:sp>
        <p:nvSpPr>
          <p:cNvPr id="6161" name="Rectangle 14"/>
          <p:cNvSpPr>
            <a:spLocks noChangeArrowheads="1"/>
          </p:cNvSpPr>
          <p:nvPr/>
        </p:nvSpPr>
        <p:spPr bwMode="auto">
          <a:xfrm>
            <a:off x="6443663" y="4975225"/>
            <a:ext cx="1176337" cy="1073150"/>
          </a:xfrm>
          <a:prstGeom prst="rect">
            <a:avLst/>
          </a:prstGeom>
          <a:noFill/>
          <a:ln w="38100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2" name="Text Box 15"/>
          <p:cNvSpPr txBox="1">
            <a:spLocks noChangeArrowheads="1"/>
          </p:cNvSpPr>
          <p:nvPr/>
        </p:nvSpPr>
        <p:spPr bwMode="auto">
          <a:xfrm>
            <a:off x="6477000" y="6048375"/>
            <a:ext cx="1116013" cy="366713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fr-FR" b="1">
                <a:solidFill>
                  <a:schemeClr val="bg1"/>
                </a:solidFill>
              </a:rPr>
              <a:t>ASDBLR</a:t>
            </a:r>
          </a:p>
        </p:txBody>
      </p:sp>
      <p:sp>
        <p:nvSpPr>
          <p:cNvPr id="6163" name="AutoShape 16"/>
          <p:cNvSpPr>
            <a:spLocks noChangeArrowheads="1"/>
          </p:cNvSpPr>
          <p:nvPr/>
        </p:nvSpPr>
        <p:spPr bwMode="auto">
          <a:xfrm rot="5400000">
            <a:off x="4402138" y="3206750"/>
            <a:ext cx="1276350" cy="2520950"/>
          </a:xfrm>
          <a:custGeom>
            <a:avLst/>
            <a:gdLst>
              <a:gd name="T0" fmla="*/ 75419878 w 21600"/>
              <a:gd name="T1" fmla="*/ 147110859 h 21600"/>
              <a:gd name="T2" fmla="*/ 37709939 w 21600"/>
              <a:gd name="T3" fmla="*/ 294221719 h 21600"/>
              <a:gd name="T4" fmla="*/ 0 w 21600"/>
              <a:gd name="T5" fmla="*/ 147110859 h 21600"/>
              <a:gd name="T6" fmla="*/ 37709939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1800 w 21600"/>
              <a:gd name="T13" fmla="*/ 1800 h 21600"/>
              <a:gd name="T14" fmla="*/ 19800 w 21600"/>
              <a:gd name="T15" fmla="*/ 198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noFill/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6164" name="Text Box 17"/>
          <p:cNvSpPr txBox="1">
            <a:spLocks noChangeArrowheads="1"/>
          </p:cNvSpPr>
          <p:nvPr/>
        </p:nvSpPr>
        <p:spPr bwMode="auto">
          <a:xfrm>
            <a:off x="4354513" y="5105400"/>
            <a:ext cx="903287" cy="366713"/>
          </a:xfrm>
          <a:prstGeom prst="rect">
            <a:avLst/>
          </a:prstGeom>
          <a:solidFill>
            <a:schemeClr val="tx1">
              <a:alpha val="70195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fr-FR" b="1">
                <a:solidFill>
                  <a:schemeClr val="bg1"/>
                </a:solidFill>
              </a:rPr>
              <a:t>OTIS</a:t>
            </a:r>
          </a:p>
        </p:txBody>
      </p:sp>
      <p:sp>
        <p:nvSpPr>
          <p:cNvPr id="6165" name="AutoShape 18"/>
          <p:cNvSpPr>
            <a:spLocks noChangeArrowheads="1"/>
          </p:cNvSpPr>
          <p:nvPr/>
        </p:nvSpPr>
        <p:spPr bwMode="auto">
          <a:xfrm rot="5400000">
            <a:off x="5857876" y="2068512"/>
            <a:ext cx="1022350" cy="2371725"/>
          </a:xfrm>
          <a:custGeom>
            <a:avLst/>
            <a:gdLst>
              <a:gd name="T0" fmla="*/ 48388861 w 21600"/>
              <a:gd name="T1" fmla="*/ 130210236 h 21600"/>
              <a:gd name="T2" fmla="*/ 24194431 w 21600"/>
              <a:gd name="T3" fmla="*/ 260420252 h 21600"/>
              <a:gd name="T4" fmla="*/ 0 w 21600"/>
              <a:gd name="T5" fmla="*/ 130210236 h 21600"/>
              <a:gd name="T6" fmla="*/ 24194431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1800 w 21600"/>
              <a:gd name="T13" fmla="*/ 1800 h 21600"/>
              <a:gd name="T14" fmla="*/ 19800 w 21600"/>
              <a:gd name="T15" fmla="*/ 198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noFill/>
          <a:ln w="38100">
            <a:solidFill>
              <a:srgbClr val="993366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6166" name="Text Box 19"/>
          <p:cNvSpPr txBox="1">
            <a:spLocks noChangeArrowheads="1"/>
          </p:cNvSpPr>
          <p:nvPr/>
        </p:nvSpPr>
        <p:spPr bwMode="auto">
          <a:xfrm>
            <a:off x="7554913" y="2940050"/>
            <a:ext cx="903287" cy="641350"/>
          </a:xfrm>
          <a:prstGeom prst="rect">
            <a:avLst/>
          </a:prstGeom>
          <a:solidFill>
            <a:srgbClr val="9933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fr-FR" b="1">
                <a:solidFill>
                  <a:schemeClr val="bg1"/>
                </a:solidFill>
              </a:rPr>
              <a:t>GOL/AUX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defTabSz="873125">
              <a:defRPr/>
            </a:pPr>
            <a:fld id="{420686DE-3BCD-4A58-AA17-4F99D2298398}" type="datetime4">
              <a:rPr lang="en-US">
                <a:latin typeface="+mn-lt"/>
              </a:rPr>
              <a:pPr defTabSz="873125">
                <a:defRPr/>
              </a:pPr>
              <a:t>December 15, 2011</a:t>
            </a:fld>
            <a:endParaRPr lang="en-US">
              <a:latin typeface="+mn-lt"/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873125">
              <a:defRPr/>
            </a:pPr>
            <a:r>
              <a:rPr lang="en-US">
                <a:latin typeface="+mn-lt"/>
              </a:rPr>
              <a:t>Antonio Pellegrino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73125">
              <a:defRPr/>
            </a:pPr>
            <a:fld id="{FAA83194-7D6C-49DB-A780-85B21B48FB17}" type="slidenum">
              <a:rPr lang="en-US">
                <a:latin typeface="+mn-lt"/>
              </a:rPr>
              <a:pPr defTabSz="873125">
                <a:defRPr/>
              </a:pPr>
              <a:t>8</a:t>
            </a:fld>
            <a:endParaRPr lang="en-US">
              <a:latin typeface="+mn-lt"/>
            </a:endParaRPr>
          </a:p>
        </p:txBody>
      </p:sp>
      <p:sp>
        <p:nvSpPr>
          <p:cNvPr id="896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Comic Sans MS" pitchFamily="66" charset="0"/>
                <a:cs typeface="Times New Roman" pitchFamily="18" charset="0"/>
              </a:rPr>
              <a:t>Why a FE Tester?</a:t>
            </a: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5562600" y="914400"/>
            <a:ext cx="3276600" cy="1895475"/>
          </a:xfrm>
          <a:prstGeom prst="rect">
            <a:avLst/>
          </a:prstGeom>
          <a:solidFill>
            <a:srgbClr val="FFFF99"/>
          </a:solidFill>
          <a:ln w="12700" algn="ctr">
            <a:solidFill>
              <a:srgbClr val="FF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en-US" b="1" u="sng"/>
              <a:t>MASS PRODUCTION</a:t>
            </a:r>
            <a:r>
              <a:rPr lang="en-US" b="1"/>
              <a:t>:</a:t>
            </a: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en-US" b="1">
                <a:solidFill>
                  <a:srgbClr val="FF0000"/>
                </a:solidFill>
              </a:rPr>
              <a:t>500</a:t>
            </a:r>
            <a:r>
              <a:rPr lang="en-US" b="1">
                <a:solidFill>
                  <a:schemeClr val="accent2"/>
                </a:solidFill>
              </a:rPr>
              <a:t> GOL/AUX Boards</a:t>
            </a: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en-US" b="1">
                <a:solidFill>
                  <a:srgbClr val="FF0000"/>
                </a:solidFill>
              </a:rPr>
              <a:t>2.000</a:t>
            </a:r>
            <a:r>
              <a:rPr lang="en-US" b="1">
                <a:solidFill>
                  <a:schemeClr val="accent2"/>
                </a:solidFill>
              </a:rPr>
              <a:t> OTIS TDC Boards</a:t>
            </a: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en-US" b="1">
                <a:solidFill>
                  <a:srgbClr val="FF0000"/>
                </a:solidFill>
              </a:rPr>
              <a:t>4.000</a:t>
            </a:r>
            <a:r>
              <a:rPr lang="en-US" b="1">
                <a:solidFill>
                  <a:schemeClr val="accent2"/>
                </a:solidFill>
              </a:rPr>
              <a:t> ASDBLR Boards </a:t>
            </a: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en-US" b="1">
                <a:solidFill>
                  <a:srgbClr val="FF0000"/>
                </a:solidFill>
              </a:rPr>
              <a:t>2.000</a:t>
            </a:r>
            <a:r>
              <a:rPr lang="en-US" b="1">
                <a:solidFill>
                  <a:schemeClr val="accent2"/>
                </a:solidFill>
              </a:rPr>
              <a:t> HV Boards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6200" y="914400"/>
            <a:ext cx="54864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b="1" dirty="0" smtClean="0"/>
              <a:t>A fully automatized FE Tester was mandatory given the large size of the production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52400" y="3163872"/>
            <a:ext cx="7861300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b="1" dirty="0" smtClean="0">
                <a:solidFill>
                  <a:srgbClr val="00B050"/>
                </a:solidFill>
              </a:rPr>
              <a:t>Although we tested individually all boards inside a FE Box, a final global test proved invaluable:</a:t>
            </a:r>
          </a:p>
          <a:p>
            <a:pPr lvl="1" algn="l">
              <a:buClrTx/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B050"/>
                </a:solidFill>
              </a:rPr>
              <a:t> FE assembly defects </a:t>
            </a:r>
            <a:r>
              <a:rPr lang="en-US" b="1" dirty="0" smtClean="0">
                <a:solidFill>
                  <a:srgbClr val="00B050"/>
                </a:solidFill>
                <a:sym typeface="Symbol"/>
              </a:rPr>
              <a:t> </a:t>
            </a:r>
            <a:r>
              <a:rPr lang="en-US" b="1" dirty="0" smtClean="0">
                <a:solidFill>
                  <a:srgbClr val="00B050"/>
                </a:solidFill>
              </a:rPr>
              <a:t>~1/3 of FE Box re-assembled</a:t>
            </a:r>
          </a:p>
          <a:p>
            <a:pPr lvl="1" algn="l">
              <a:buClrTx/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B050"/>
                </a:solidFill>
              </a:rPr>
              <a:t> synchronicity between 4 OTIS in one FE Box could be checked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8600" y="4840272"/>
            <a:ext cx="8610600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We </a:t>
            </a:r>
            <a:r>
              <a:rPr lang="en-US" b="1" u="sng" dirty="0" smtClean="0">
                <a:solidFill>
                  <a:schemeClr val="accent5">
                    <a:lumMod val="50000"/>
                  </a:schemeClr>
                </a:solidFill>
              </a:rPr>
              <a:t>did NOT use ODIN and Tell1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, but generated TFC internally and read data asynchronously (see next slides):</a:t>
            </a:r>
          </a:p>
          <a:p>
            <a:pPr lvl="1" algn="l">
              <a:buClrTx/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B050"/>
                </a:solidFill>
              </a:rPr>
              <a:t> simple setup, ready ahead of time </a:t>
            </a:r>
            <a:r>
              <a:rPr lang="en-US" b="1" dirty="0" smtClean="0">
                <a:solidFill>
                  <a:schemeClr val="tx2"/>
                </a:solidFill>
              </a:rPr>
              <a:t>(2 extra </a:t>
            </a:r>
            <a:r>
              <a:rPr lang="en-US" b="1" dirty="0" err="1" smtClean="0">
                <a:solidFill>
                  <a:schemeClr val="tx2"/>
                </a:solidFill>
              </a:rPr>
              <a:t>Nikhef</a:t>
            </a:r>
            <a:r>
              <a:rPr lang="en-US" b="1" dirty="0" smtClean="0">
                <a:solidFill>
                  <a:schemeClr val="tx2"/>
                </a:solidFill>
              </a:rPr>
              <a:t> FTE for 1 year)</a:t>
            </a:r>
          </a:p>
          <a:p>
            <a:pPr lvl="1" algn="l">
              <a:buClrTx/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 but could not check synchronicity (</a:t>
            </a:r>
            <a:r>
              <a:rPr lang="en-US" b="1" dirty="0" err="1" smtClean="0">
                <a:solidFill>
                  <a:srgbClr val="FF0000"/>
                </a:solidFill>
              </a:rPr>
              <a:t>Bxid</a:t>
            </a:r>
            <a:r>
              <a:rPr lang="en-US" b="1" dirty="0" smtClean="0">
                <a:solidFill>
                  <a:srgbClr val="FF0000"/>
                </a:solidFill>
              </a:rPr>
              <a:t>, L0id, etc.)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chemeClr val="hlink"/>
          </a:buClr>
          <a:buSzPct val="75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1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chemeClr val="hlink"/>
          </a:buClr>
          <a:buSzPct val="75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\\cern.ch\dfs\applications\cern\workgroup templates\CERN\Paper Presentation 1.pot</Template>
  <TotalTime>18009</TotalTime>
  <Words>1655</Words>
  <Application>Microsoft Office PowerPoint</Application>
  <PresentationFormat>Overhead</PresentationFormat>
  <Paragraphs>381</Paragraphs>
  <Slides>26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Paper Presentation 1</vt:lpstr>
      <vt:lpstr>Equation</vt:lpstr>
      <vt:lpstr>CCPC-ECS (brief status)  &amp; A Tester for the OT FE Electronics</vt:lpstr>
      <vt:lpstr>CCPC-ECS Status</vt:lpstr>
      <vt:lpstr>CCPC-ECS Status (cont’d)</vt:lpstr>
      <vt:lpstr>First Prototype Block Diagram</vt:lpstr>
      <vt:lpstr>First Prototype Pinout</vt:lpstr>
      <vt:lpstr>Switching topic</vt:lpstr>
      <vt:lpstr>OT FEE Overview</vt:lpstr>
      <vt:lpstr>FE Electronics (the present one)</vt:lpstr>
      <vt:lpstr>Why a FE Tester?</vt:lpstr>
      <vt:lpstr>FE Test Setup</vt:lpstr>
      <vt:lpstr>FE Tester Functions</vt:lpstr>
      <vt:lpstr>Threshold Characteristics</vt:lpstr>
      <vt:lpstr>Threshold Characteristics (cont’d)</vt:lpstr>
      <vt:lpstr>Timing Tests</vt:lpstr>
      <vt:lpstr>Noise Tests</vt:lpstr>
      <vt:lpstr>L0 Delay Checks</vt:lpstr>
      <vt:lpstr>In summary: Test Sequence</vt:lpstr>
      <vt:lpstr>What we learned</vt:lpstr>
      <vt:lpstr>Goal of the project</vt:lpstr>
      <vt:lpstr>The Perfect Answer!</vt:lpstr>
      <vt:lpstr>Overview of OT 40MHz Upgrade</vt:lpstr>
      <vt:lpstr>Modified FE Test Bench</vt:lpstr>
      <vt:lpstr>Optical Interfaces</vt:lpstr>
      <vt:lpstr>FPGA Firmware interfaces</vt:lpstr>
      <vt:lpstr>Where we are now</vt:lpstr>
      <vt:lpstr>How do we read &amp; control?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OTR Status Report</dc:title>
  <dc:creator>padilla</dc:creator>
  <cp:lastModifiedBy>antonio</cp:lastModifiedBy>
  <cp:revision>1622</cp:revision>
  <cp:lastPrinted>2002-05-30T18:34:40Z</cp:lastPrinted>
  <dcterms:created xsi:type="dcterms:W3CDTF">2001-05-28T14:53:58Z</dcterms:created>
  <dcterms:modified xsi:type="dcterms:W3CDTF">2011-12-15T12:04:59Z</dcterms:modified>
</cp:coreProperties>
</file>