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257" r:id="rId3"/>
    <p:sldId id="274" r:id="rId4"/>
    <p:sldId id="275" r:id="rId5"/>
    <p:sldId id="268" r:id="rId6"/>
    <p:sldId id="269" r:id="rId7"/>
    <p:sldId id="278" r:id="rId8"/>
    <p:sldId id="267" r:id="rId9"/>
    <p:sldId id="270" r:id="rId10"/>
    <p:sldId id="271" r:id="rId11"/>
    <p:sldId id="280" r:id="rId12"/>
    <p:sldId id="272" r:id="rId13"/>
    <p:sldId id="279" r:id="rId14"/>
    <p:sldId id="273" r:id="rId15"/>
    <p:sldId id="277" r:id="rId16"/>
    <p:sldId id="293" r:id="rId17"/>
    <p:sldId id="299" r:id="rId18"/>
    <p:sldId id="298" r:id="rId19"/>
    <p:sldId id="281" r:id="rId20"/>
    <p:sldId id="283" r:id="rId21"/>
    <p:sldId id="284" r:id="rId22"/>
    <p:sldId id="292" r:id="rId23"/>
    <p:sldId id="285" r:id="rId24"/>
    <p:sldId id="286" r:id="rId25"/>
    <p:sldId id="287" r:id="rId26"/>
    <p:sldId id="294" r:id="rId27"/>
    <p:sldId id="295" r:id="rId28"/>
    <p:sldId id="296" r:id="rId29"/>
    <p:sldId id="297" r:id="rId30"/>
    <p:sldId id="288" r:id="rId31"/>
    <p:sldId id="26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showGuides="1">
      <p:cViewPr varScale="1">
        <p:scale>
          <a:sx n="117" d="100"/>
          <a:sy n="117" d="100"/>
        </p:scale>
        <p:origin x="1422"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FC4C3F-5765-4917-A70A-CA8E10BBD381}" type="datetimeFigureOut">
              <a:rPr lang="en-US" smtClean="0"/>
              <a:pPr/>
              <a:t>8/14/2022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1CAE98-3260-41C6-9F4B-815AFF201F32}" type="slidenum">
              <a:rPr lang="en-US" smtClean="0"/>
              <a:pPr/>
              <a:t>‹#›</a:t>
            </a:fld>
            <a:endParaRPr lang="en-US"/>
          </a:p>
        </p:txBody>
      </p:sp>
    </p:spTree>
    <p:extLst>
      <p:ext uri="{BB962C8B-B14F-4D97-AF65-F5344CB8AC3E}">
        <p14:creationId xmlns:p14="http://schemas.microsoft.com/office/powerpoint/2010/main" val="3597659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B95A1B2-E7AA-43CD-97F7-239AB8C8DEEA}" type="datetime1">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A14B58-DB7D-44B3-B677-C358DE696BF6}" type="datetime1">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DD2B67-46B0-4F1B-976E-61EC50812D8E}" type="datetime1">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54C5652-4430-43D6-86DA-CDE0B2F54D7C}" type="datetime1">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5DCE48-19C7-49BC-9B9B-7E1E33B17686}" type="datetime1">
              <a:rPr lang="en-US" smtClean="0"/>
              <a:pPr/>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72C18B3-B5E5-4CCB-83B8-E7ECA84FBFCF}" type="datetime1">
              <a:rPr lang="en-US" smtClean="0"/>
              <a:pPr/>
              <a:t>8/14/2022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892466-75F9-45B4-A96C-13984AC8A205}" type="datetime1">
              <a:rPr lang="en-US" smtClean="0"/>
              <a:pPr/>
              <a:t>8/14/2022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1B7CE1A-F05F-47DB-94F3-DE53AAEEDAA4}" type="datetime1">
              <a:rPr lang="en-US" smtClean="0"/>
              <a:pPr/>
              <a:t>8/14/2022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39CAF-B95D-418B-BCB3-358740CA588F}" type="datetime1">
              <a:rPr lang="en-US" smtClean="0"/>
              <a:pPr/>
              <a:t>8/14/2022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99971A-8247-41D5-84B0-7E72F0FCDF62}" type="datetime1">
              <a:rPr lang="en-US" smtClean="0"/>
              <a:pPr/>
              <a:t>8/14/2022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3493D7B-1D4B-4B3A-A37E-00D54172E631}" type="datetime1">
              <a:rPr lang="en-US" smtClean="0"/>
              <a:pPr/>
              <a:t>8/14/2022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8149F-987A-4F1C-8CD5-DFCA7636B89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7B8967-D3FC-4A4B-BA5C-DDEBA559F04E}" type="datetime1">
              <a:rPr lang="en-US" smtClean="0"/>
              <a:pPr/>
              <a:t>8/14/2022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8149F-987A-4F1C-8CD5-DFCA7636B8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9278" y="1134836"/>
            <a:ext cx="7519307" cy="2518681"/>
          </a:xfrm>
        </p:spPr>
        <p:txBody>
          <a:bodyPr>
            <a:normAutofit/>
          </a:bodyPr>
          <a:lstStyle/>
          <a:p>
            <a:r>
              <a:rPr lang="en-US" sz="4800" dirty="0"/>
              <a:t>Installing the foam and closing the SFGD box</a:t>
            </a:r>
          </a:p>
        </p:txBody>
      </p:sp>
      <p:sp>
        <p:nvSpPr>
          <p:cNvPr id="3" name="Subtitle 2"/>
          <p:cNvSpPr>
            <a:spLocks noGrp="1"/>
          </p:cNvSpPr>
          <p:nvPr>
            <p:ph type="subTitle" idx="1"/>
          </p:nvPr>
        </p:nvSpPr>
        <p:spPr/>
        <p:txBody>
          <a:bodyPr/>
          <a:lstStyle/>
          <a:p>
            <a:r>
              <a:rPr lang="en-US" dirty="0"/>
              <a:t>L. Bartoszek</a:t>
            </a:r>
          </a:p>
          <a:p>
            <a:r>
              <a:rPr lang="en-US" b="1" dirty="0">
                <a:latin typeface="Eurostile" pitchFamily="34" charset="0"/>
              </a:rPr>
              <a:t>BARTOSZEK ENGINEERING</a:t>
            </a:r>
          </a:p>
          <a:p>
            <a:r>
              <a:rPr lang="en-US" dirty="0"/>
              <a:t>8/14/22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10</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381000"/>
            <a:ext cx="7467600" cy="369332"/>
          </a:xfrm>
          <a:prstGeom prst="rect">
            <a:avLst/>
          </a:prstGeom>
          <a:noFill/>
        </p:spPr>
        <p:txBody>
          <a:bodyPr wrap="square" rtlCol="0">
            <a:spAutoFit/>
          </a:bodyPr>
          <a:lstStyle/>
          <a:p>
            <a:r>
              <a:rPr lang="en-US" dirty="0"/>
              <a:t>Foam guide tool that works wherever there are calibration modules</a:t>
            </a:r>
          </a:p>
        </p:txBody>
      </p:sp>
      <p:pic>
        <p:nvPicPr>
          <p:cNvPr id="5" name="Picture 4">
            <a:extLst>
              <a:ext uri="{FF2B5EF4-FFF2-40B4-BE49-F238E27FC236}">
                <a16:creationId xmlns:a16="http://schemas.microsoft.com/office/drawing/2014/main" id="{A35AA6E2-205E-4FB3-94B5-9746A3AC05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152" t="22654" r="5000" b="29117"/>
          <a:stretch/>
        </p:blipFill>
        <p:spPr>
          <a:xfrm>
            <a:off x="104402" y="910317"/>
            <a:ext cx="8935196" cy="2555422"/>
          </a:xfrm>
          <a:prstGeom prst="rect">
            <a:avLst/>
          </a:prstGeom>
        </p:spPr>
      </p:pic>
      <p:sp>
        <p:nvSpPr>
          <p:cNvPr id="6" name="TextBox 5">
            <a:extLst>
              <a:ext uri="{FF2B5EF4-FFF2-40B4-BE49-F238E27FC236}">
                <a16:creationId xmlns:a16="http://schemas.microsoft.com/office/drawing/2014/main" id="{86AE42E0-E66F-4386-9217-82B019353EDF}"/>
              </a:ext>
            </a:extLst>
          </p:cNvPr>
          <p:cNvSpPr txBox="1"/>
          <p:nvPr/>
        </p:nvSpPr>
        <p:spPr>
          <a:xfrm>
            <a:off x="609600" y="3775983"/>
            <a:ext cx="3775982" cy="1754326"/>
          </a:xfrm>
          <a:prstGeom prst="rect">
            <a:avLst/>
          </a:prstGeom>
          <a:noFill/>
        </p:spPr>
        <p:txBody>
          <a:bodyPr wrap="square" rtlCol="0">
            <a:spAutoFit/>
          </a:bodyPr>
          <a:lstStyle/>
          <a:p>
            <a:r>
              <a:rPr lang="en-US" dirty="0"/>
              <a:t>This tool is made from a plate of aluminum and six stainless M3 dowel pins 50 mm long.  The dowels are press fit into the plate.  The screw holes that hold it on match those for the calibration modules.</a:t>
            </a:r>
          </a:p>
        </p:txBody>
      </p:sp>
      <p:sp>
        <p:nvSpPr>
          <p:cNvPr id="7" name="TextBox 6">
            <a:extLst>
              <a:ext uri="{FF2B5EF4-FFF2-40B4-BE49-F238E27FC236}">
                <a16:creationId xmlns:a16="http://schemas.microsoft.com/office/drawing/2014/main" id="{0ACEE589-07DA-4B17-8969-7CCC700643A9}"/>
              </a:ext>
            </a:extLst>
          </p:cNvPr>
          <p:cNvSpPr txBox="1"/>
          <p:nvPr/>
        </p:nvSpPr>
        <p:spPr>
          <a:xfrm>
            <a:off x="5163910" y="3775983"/>
            <a:ext cx="3171825" cy="1200329"/>
          </a:xfrm>
          <a:prstGeom prst="rect">
            <a:avLst/>
          </a:prstGeom>
          <a:noFill/>
        </p:spPr>
        <p:txBody>
          <a:bodyPr wrap="square" rtlCol="0">
            <a:spAutoFit/>
          </a:bodyPr>
          <a:lstStyle/>
          <a:p>
            <a:r>
              <a:rPr lang="en-US" dirty="0"/>
              <a:t>I made the plate thickness &gt;3X the diameter of the pins to ensure they would be stable and perpendicular to the plate.</a:t>
            </a:r>
          </a:p>
        </p:txBody>
      </p:sp>
    </p:spTree>
    <p:extLst>
      <p:ext uri="{BB962C8B-B14F-4D97-AF65-F5344CB8AC3E}">
        <p14:creationId xmlns:p14="http://schemas.microsoft.com/office/powerpoint/2010/main" val="1683600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035CED-E589-483E-9885-3B37B472AE2F}"/>
              </a:ext>
            </a:extLst>
          </p:cNvPr>
          <p:cNvSpPr>
            <a:spLocks noGrp="1"/>
          </p:cNvSpPr>
          <p:nvPr>
            <p:ph type="sldNum" sz="quarter" idx="12"/>
          </p:nvPr>
        </p:nvSpPr>
        <p:spPr/>
        <p:txBody>
          <a:bodyPr/>
          <a:lstStyle/>
          <a:p>
            <a:fld id="{2928149F-987A-4F1C-8CD5-DFCA7636B891}" type="slidenum">
              <a:rPr lang="en-US" smtClean="0"/>
              <a:pPr/>
              <a:t>11</a:t>
            </a:fld>
            <a:endParaRPr lang="en-US"/>
          </a:p>
        </p:txBody>
      </p:sp>
      <p:pic>
        <p:nvPicPr>
          <p:cNvPr id="4" name="Picture 3">
            <a:extLst>
              <a:ext uri="{FF2B5EF4-FFF2-40B4-BE49-F238E27FC236}">
                <a16:creationId xmlns:a16="http://schemas.microsoft.com/office/drawing/2014/main" id="{F66ADFAC-4771-4697-915A-61C678261A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65931"/>
            <a:ext cx="9144000" cy="4926138"/>
          </a:xfrm>
          <a:prstGeom prst="rect">
            <a:avLst/>
          </a:prstGeom>
        </p:spPr>
      </p:pic>
      <p:sp>
        <p:nvSpPr>
          <p:cNvPr id="5" name="TextBox 4">
            <a:extLst>
              <a:ext uri="{FF2B5EF4-FFF2-40B4-BE49-F238E27FC236}">
                <a16:creationId xmlns:a16="http://schemas.microsoft.com/office/drawing/2014/main" id="{3715BBCF-36D2-4EA4-806B-8AC1B5EA85DA}"/>
              </a:ext>
            </a:extLst>
          </p:cNvPr>
          <p:cNvSpPr txBox="1"/>
          <p:nvPr/>
        </p:nvSpPr>
        <p:spPr>
          <a:xfrm>
            <a:off x="609600" y="381000"/>
            <a:ext cx="7467600" cy="369332"/>
          </a:xfrm>
          <a:prstGeom prst="rect">
            <a:avLst/>
          </a:prstGeom>
          <a:noFill/>
        </p:spPr>
        <p:txBody>
          <a:bodyPr wrap="square" rtlCol="0">
            <a:spAutoFit/>
          </a:bodyPr>
          <a:lstStyle/>
          <a:p>
            <a:r>
              <a:rPr lang="en-US" dirty="0"/>
              <a:t>Foam-side view of the DS plate with tools poking through</a:t>
            </a:r>
          </a:p>
        </p:txBody>
      </p:sp>
      <p:sp>
        <p:nvSpPr>
          <p:cNvPr id="3" name="TextBox 2">
            <a:extLst>
              <a:ext uri="{FF2B5EF4-FFF2-40B4-BE49-F238E27FC236}">
                <a16:creationId xmlns:a16="http://schemas.microsoft.com/office/drawing/2014/main" id="{C3F0EDA5-DB79-1324-C49E-72245B75E291}"/>
              </a:ext>
            </a:extLst>
          </p:cNvPr>
          <p:cNvSpPr txBox="1"/>
          <p:nvPr/>
        </p:nvSpPr>
        <p:spPr>
          <a:xfrm>
            <a:off x="261257" y="4992461"/>
            <a:ext cx="3008539" cy="923330"/>
          </a:xfrm>
          <a:prstGeom prst="rect">
            <a:avLst/>
          </a:prstGeom>
          <a:noFill/>
        </p:spPr>
        <p:txBody>
          <a:bodyPr wrap="square" rtlCol="0">
            <a:spAutoFit/>
          </a:bodyPr>
          <a:lstStyle/>
          <a:p>
            <a:r>
              <a:rPr lang="en-US" dirty="0"/>
              <a:t>The foam hasn’t been divided here yet, but it is made of two pieces.</a:t>
            </a:r>
          </a:p>
        </p:txBody>
      </p:sp>
    </p:spTree>
    <p:extLst>
      <p:ext uri="{BB962C8B-B14F-4D97-AF65-F5344CB8AC3E}">
        <p14:creationId xmlns:p14="http://schemas.microsoft.com/office/powerpoint/2010/main" val="1219972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12</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381000"/>
            <a:ext cx="7467600" cy="369332"/>
          </a:xfrm>
          <a:prstGeom prst="rect">
            <a:avLst/>
          </a:prstGeom>
          <a:noFill/>
        </p:spPr>
        <p:txBody>
          <a:bodyPr wrap="square" rtlCol="0">
            <a:spAutoFit/>
          </a:bodyPr>
          <a:lstStyle/>
          <a:p>
            <a:r>
              <a:rPr lang="en-US" dirty="0"/>
              <a:t>Distribution of tools on BR foam gluing</a:t>
            </a:r>
          </a:p>
        </p:txBody>
      </p:sp>
      <p:pic>
        <p:nvPicPr>
          <p:cNvPr id="5" name="Picture 4">
            <a:extLst>
              <a:ext uri="{FF2B5EF4-FFF2-40B4-BE49-F238E27FC236}">
                <a16:creationId xmlns:a16="http://schemas.microsoft.com/office/drawing/2014/main" id="{69CB9E90-35C2-4C74-92E4-08C689D0CBE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134" t="10887" r="3215" b="20334"/>
          <a:stretch/>
        </p:blipFill>
        <p:spPr>
          <a:xfrm>
            <a:off x="124201" y="1363436"/>
            <a:ext cx="8895597" cy="3596368"/>
          </a:xfrm>
          <a:prstGeom prst="rect">
            <a:avLst/>
          </a:prstGeom>
        </p:spPr>
      </p:pic>
      <p:sp>
        <p:nvSpPr>
          <p:cNvPr id="6" name="TextBox 5">
            <a:extLst>
              <a:ext uri="{FF2B5EF4-FFF2-40B4-BE49-F238E27FC236}">
                <a16:creationId xmlns:a16="http://schemas.microsoft.com/office/drawing/2014/main" id="{5C5308BC-F66C-4360-9B60-0492492EEBF9}"/>
              </a:ext>
            </a:extLst>
          </p:cNvPr>
          <p:cNvSpPr txBox="1"/>
          <p:nvPr/>
        </p:nvSpPr>
        <p:spPr>
          <a:xfrm>
            <a:off x="444954" y="4894399"/>
            <a:ext cx="4694464" cy="1200329"/>
          </a:xfrm>
          <a:prstGeom prst="rect">
            <a:avLst/>
          </a:prstGeom>
          <a:noFill/>
        </p:spPr>
        <p:txBody>
          <a:bodyPr wrap="square" rtlCol="0">
            <a:spAutoFit/>
          </a:bodyPr>
          <a:lstStyle/>
          <a:p>
            <a:r>
              <a:rPr lang="en-US" dirty="0"/>
              <a:t>Beam right has both MPPCs and calibration modules, so it needs two different tools.</a:t>
            </a:r>
          </a:p>
          <a:p>
            <a:endParaRPr lang="en-US" dirty="0"/>
          </a:p>
          <a:p>
            <a:r>
              <a:rPr lang="en-US" dirty="0"/>
              <a:t>This one also has two pieces of foam to glue on.</a:t>
            </a:r>
          </a:p>
        </p:txBody>
      </p:sp>
    </p:spTree>
    <p:extLst>
      <p:ext uri="{BB962C8B-B14F-4D97-AF65-F5344CB8AC3E}">
        <p14:creationId xmlns:p14="http://schemas.microsoft.com/office/powerpoint/2010/main" val="3132112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D86319-5395-49E8-B6DB-12F311DE425D}"/>
              </a:ext>
            </a:extLst>
          </p:cNvPr>
          <p:cNvSpPr>
            <a:spLocks noGrp="1"/>
          </p:cNvSpPr>
          <p:nvPr>
            <p:ph type="sldNum" sz="quarter" idx="12"/>
          </p:nvPr>
        </p:nvSpPr>
        <p:spPr/>
        <p:txBody>
          <a:bodyPr/>
          <a:lstStyle/>
          <a:p>
            <a:fld id="{2928149F-987A-4F1C-8CD5-DFCA7636B891}" type="slidenum">
              <a:rPr lang="en-US" smtClean="0"/>
              <a:pPr/>
              <a:t>13</a:t>
            </a:fld>
            <a:endParaRPr lang="en-US"/>
          </a:p>
        </p:txBody>
      </p:sp>
      <p:pic>
        <p:nvPicPr>
          <p:cNvPr id="4" name="Picture 3">
            <a:extLst>
              <a:ext uri="{FF2B5EF4-FFF2-40B4-BE49-F238E27FC236}">
                <a16:creationId xmlns:a16="http://schemas.microsoft.com/office/drawing/2014/main" id="{BF91CCAE-1C71-47F6-93D6-CAE6F104476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5776"/>
          <a:stretch/>
        </p:blipFill>
        <p:spPr>
          <a:xfrm>
            <a:off x="0" y="1259845"/>
            <a:ext cx="9144000" cy="4148994"/>
          </a:xfrm>
          <a:prstGeom prst="rect">
            <a:avLst/>
          </a:prstGeom>
        </p:spPr>
      </p:pic>
      <p:sp>
        <p:nvSpPr>
          <p:cNvPr id="5" name="TextBox 4">
            <a:extLst>
              <a:ext uri="{FF2B5EF4-FFF2-40B4-BE49-F238E27FC236}">
                <a16:creationId xmlns:a16="http://schemas.microsoft.com/office/drawing/2014/main" id="{300E2688-4386-4463-B454-DF0472EE63D7}"/>
              </a:ext>
            </a:extLst>
          </p:cNvPr>
          <p:cNvSpPr txBox="1"/>
          <p:nvPr/>
        </p:nvSpPr>
        <p:spPr>
          <a:xfrm>
            <a:off x="609600" y="381000"/>
            <a:ext cx="7467600" cy="369332"/>
          </a:xfrm>
          <a:prstGeom prst="rect">
            <a:avLst/>
          </a:prstGeom>
          <a:noFill/>
        </p:spPr>
        <p:txBody>
          <a:bodyPr wrap="square" rtlCol="0">
            <a:spAutoFit/>
          </a:bodyPr>
          <a:lstStyle/>
          <a:p>
            <a:r>
              <a:rPr lang="en-US" dirty="0"/>
              <a:t>View from the foam side of the Beam Right plate with tools poking through</a:t>
            </a:r>
          </a:p>
        </p:txBody>
      </p:sp>
      <p:sp>
        <p:nvSpPr>
          <p:cNvPr id="3" name="TextBox 2">
            <a:extLst>
              <a:ext uri="{FF2B5EF4-FFF2-40B4-BE49-F238E27FC236}">
                <a16:creationId xmlns:a16="http://schemas.microsoft.com/office/drawing/2014/main" id="{F181988D-D38B-6395-2F5D-9630592ABC1D}"/>
              </a:ext>
            </a:extLst>
          </p:cNvPr>
          <p:cNvSpPr txBox="1"/>
          <p:nvPr/>
        </p:nvSpPr>
        <p:spPr>
          <a:xfrm>
            <a:off x="261257" y="4992461"/>
            <a:ext cx="3008539" cy="923330"/>
          </a:xfrm>
          <a:prstGeom prst="rect">
            <a:avLst/>
          </a:prstGeom>
          <a:noFill/>
        </p:spPr>
        <p:txBody>
          <a:bodyPr wrap="square" rtlCol="0">
            <a:spAutoFit/>
          </a:bodyPr>
          <a:lstStyle/>
          <a:p>
            <a:r>
              <a:rPr lang="en-US" dirty="0"/>
              <a:t>The foam hasn’t been divided here yet, but it is made of two pieces.</a:t>
            </a:r>
          </a:p>
        </p:txBody>
      </p:sp>
    </p:spTree>
    <p:extLst>
      <p:ext uri="{BB962C8B-B14F-4D97-AF65-F5344CB8AC3E}">
        <p14:creationId xmlns:p14="http://schemas.microsoft.com/office/powerpoint/2010/main" val="3020455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14</a:t>
            </a:fld>
            <a:endParaRPr lang="en-US"/>
          </a:p>
        </p:txBody>
      </p:sp>
      <p:pic>
        <p:nvPicPr>
          <p:cNvPr id="5" name="Picture 4">
            <a:extLst>
              <a:ext uri="{FF2B5EF4-FFF2-40B4-BE49-F238E27FC236}">
                <a16:creationId xmlns:a16="http://schemas.microsoft.com/office/drawing/2014/main" id="{DC59EEC6-31BB-4899-8ACC-9305B9428B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831" t="4755" r="18437" b="10638"/>
          <a:stretch/>
        </p:blipFill>
        <p:spPr>
          <a:xfrm>
            <a:off x="1115105" y="994869"/>
            <a:ext cx="6913789" cy="4868261"/>
          </a:xfrm>
          <a:prstGeom prst="rect">
            <a:avLst/>
          </a:prstGeom>
        </p:spPr>
      </p:pic>
      <p:sp>
        <p:nvSpPr>
          <p:cNvPr id="6" name="TextBox 5">
            <a:extLst>
              <a:ext uri="{FF2B5EF4-FFF2-40B4-BE49-F238E27FC236}">
                <a16:creationId xmlns:a16="http://schemas.microsoft.com/office/drawing/2014/main" id="{E7400861-C312-4704-8EB0-FA98D3D7893C}"/>
              </a:ext>
            </a:extLst>
          </p:cNvPr>
          <p:cNvSpPr txBox="1"/>
          <p:nvPr/>
        </p:nvSpPr>
        <p:spPr>
          <a:xfrm>
            <a:off x="762000" y="533400"/>
            <a:ext cx="7467600" cy="369332"/>
          </a:xfrm>
          <a:prstGeom prst="rect">
            <a:avLst/>
          </a:prstGeom>
          <a:noFill/>
        </p:spPr>
        <p:txBody>
          <a:bodyPr wrap="square" rtlCol="0">
            <a:spAutoFit/>
          </a:bodyPr>
          <a:lstStyle/>
          <a:p>
            <a:r>
              <a:rPr lang="en-US" dirty="0"/>
              <a:t>MPPC-like 3D printed tool to locate foam on the BR plate</a:t>
            </a:r>
          </a:p>
        </p:txBody>
      </p:sp>
      <p:sp>
        <p:nvSpPr>
          <p:cNvPr id="3" name="TextBox 2">
            <a:extLst>
              <a:ext uri="{FF2B5EF4-FFF2-40B4-BE49-F238E27FC236}">
                <a16:creationId xmlns:a16="http://schemas.microsoft.com/office/drawing/2014/main" id="{4B355548-CD7A-678D-86A6-6EB220F8E9CB}"/>
              </a:ext>
            </a:extLst>
          </p:cNvPr>
          <p:cNvSpPr txBox="1"/>
          <p:nvPr/>
        </p:nvSpPr>
        <p:spPr>
          <a:xfrm>
            <a:off x="6649811" y="1383846"/>
            <a:ext cx="2216603" cy="1200329"/>
          </a:xfrm>
          <a:prstGeom prst="rect">
            <a:avLst/>
          </a:prstGeom>
          <a:noFill/>
        </p:spPr>
        <p:txBody>
          <a:bodyPr wrap="square" rtlCol="0">
            <a:spAutoFit/>
          </a:bodyPr>
          <a:lstStyle/>
          <a:p>
            <a:r>
              <a:rPr lang="en-US" dirty="0"/>
              <a:t>I will ask my son-in-law to print these to see how strong they are.</a:t>
            </a:r>
          </a:p>
        </p:txBody>
      </p:sp>
    </p:spTree>
    <p:extLst>
      <p:ext uri="{BB962C8B-B14F-4D97-AF65-F5344CB8AC3E}">
        <p14:creationId xmlns:p14="http://schemas.microsoft.com/office/powerpoint/2010/main" val="2738612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79455F-09E4-45D6-B7CB-F8BACECF2A4F}"/>
              </a:ext>
            </a:extLst>
          </p:cNvPr>
          <p:cNvSpPr>
            <a:spLocks noGrp="1"/>
          </p:cNvSpPr>
          <p:nvPr>
            <p:ph type="sldNum" sz="quarter" idx="12"/>
          </p:nvPr>
        </p:nvSpPr>
        <p:spPr/>
        <p:txBody>
          <a:bodyPr/>
          <a:lstStyle/>
          <a:p>
            <a:fld id="{2928149F-987A-4F1C-8CD5-DFCA7636B891}" type="slidenum">
              <a:rPr lang="en-US" smtClean="0"/>
              <a:pPr/>
              <a:t>15</a:t>
            </a:fld>
            <a:endParaRPr lang="en-US"/>
          </a:p>
        </p:txBody>
      </p:sp>
      <p:sp>
        <p:nvSpPr>
          <p:cNvPr id="5" name="TextBox 4">
            <a:extLst>
              <a:ext uri="{FF2B5EF4-FFF2-40B4-BE49-F238E27FC236}">
                <a16:creationId xmlns:a16="http://schemas.microsoft.com/office/drawing/2014/main" id="{0190A38B-22C2-492B-9A8E-68B664B38011}"/>
              </a:ext>
            </a:extLst>
          </p:cNvPr>
          <p:cNvSpPr txBox="1"/>
          <p:nvPr/>
        </p:nvSpPr>
        <p:spPr>
          <a:xfrm>
            <a:off x="609600" y="381000"/>
            <a:ext cx="7467600" cy="369332"/>
          </a:xfrm>
          <a:prstGeom prst="rect">
            <a:avLst/>
          </a:prstGeom>
          <a:noFill/>
        </p:spPr>
        <p:txBody>
          <a:bodyPr wrap="square" rtlCol="0">
            <a:spAutoFit/>
          </a:bodyPr>
          <a:lstStyle/>
          <a:p>
            <a:r>
              <a:rPr lang="en-US" dirty="0"/>
              <a:t>Proposed glue for foam</a:t>
            </a:r>
          </a:p>
        </p:txBody>
      </p:sp>
      <p:sp>
        <p:nvSpPr>
          <p:cNvPr id="6" name="TextBox 5">
            <a:extLst>
              <a:ext uri="{FF2B5EF4-FFF2-40B4-BE49-F238E27FC236}">
                <a16:creationId xmlns:a16="http://schemas.microsoft.com/office/drawing/2014/main" id="{8EE7D537-5034-4CC9-9348-61BDAB13D840}"/>
              </a:ext>
            </a:extLst>
          </p:cNvPr>
          <p:cNvSpPr txBox="1"/>
          <p:nvPr/>
        </p:nvSpPr>
        <p:spPr>
          <a:xfrm>
            <a:off x="6587815" y="893310"/>
            <a:ext cx="2473779" cy="5078313"/>
          </a:xfrm>
          <a:prstGeom prst="rect">
            <a:avLst/>
          </a:prstGeom>
          <a:noFill/>
        </p:spPr>
        <p:txBody>
          <a:bodyPr wrap="square" rtlCol="0">
            <a:spAutoFit/>
          </a:bodyPr>
          <a:lstStyle/>
          <a:p>
            <a:r>
              <a:rPr lang="en-US" dirty="0"/>
              <a:t>I purchased these glues before I went on vacation.  When I get back I will test the foam samples with the carbon fiber plates I bought.  I want to see if the bond strength is sufficient, if they are repositionable, and what the general application is like.  In particular, I want to see if there is any possibility of plugging fiber holes.</a:t>
            </a:r>
          </a:p>
          <a:p>
            <a:endParaRPr lang="en-US" dirty="0"/>
          </a:p>
          <a:p>
            <a:r>
              <a:rPr lang="en-US" dirty="0"/>
              <a:t>I am favoring aerosol adhesive, unless there is a reason to avoid them.</a:t>
            </a:r>
          </a:p>
        </p:txBody>
      </p:sp>
      <p:pic>
        <p:nvPicPr>
          <p:cNvPr id="7" name="Picture 6">
            <a:extLst>
              <a:ext uri="{FF2B5EF4-FFF2-40B4-BE49-F238E27FC236}">
                <a16:creationId xmlns:a16="http://schemas.microsoft.com/office/drawing/2014/main" id="{2B8095BA-A0E5-350D-737B-99AADB58524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352" t="1991" r="10981" b="6786"/>
          <a:stretch/>
        </p:blipFill>
        <p:spPr>
          <a:xfrm>
            <a:off x="0" y="893310"/>
            <a:ext cx="6587815" cy="5519056"/>
          </a:xfrm>
          <a:prstGeom prst="rect">
            <a:avLst/>
          </a:prstGeom>
        </p:spPr>
      </p:pic>
    </p:spTree>
    <p:extLst>
      <p:ext uri="{BB962C8B-B14F-4D97-AF65-F5344CB8AC3E}">
        <p14:creationId xmlns:p14="http://schemas.microsoft.com/office/powerpoint/2010/main" val="2721002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6AE126-373D-A613-5D57-E283DDE5D0A4}"/>
              </a:ext>
            </a:extLst>
          </p:cNvPr>
          <p:cNvSpPr>
            <a:spLocks noGrp="1"/>
          </p:cNvSpPr>
          <p:nvPr>
            <p:ph type="sldNum" sz="quarter" idx="12"/>
          </p:nvPr>
        </p:nvSpPr>
        <p:spPr/>
        <p:txBody>
          <a:bodyPr/>
          <a:lstStyle/>
          <a:p>
            <a:fld id="{2928149F-987A-4F1C-8CD5-DFCA7636B891}" type="slidenum">
              <a:rPr lang="en-US" smtClean="0"/>
              <a:pPr/>
              <a:t>16</a:t>
            </a:fld>
            <a:endParaRPr lang="en-US"/>
          </a:p>
        </p:txBody>
      </p:sp>
      <p:pic>
        <p:nvPicPr>
          <p:cNvPr id="4" name="Picture 3">
            <a:extLst>
              <a:ext uri="{FF2B5EF4-FFF2-40B4-BE49-F238E27FC236}">
                <a16:creationId xmlns:a16="http://schemas.microsoft.com/office/drawing/2014/main" id="{115F069E-4ABD-88B7-D466-7E6F72A387DC}"/>
              </a:ext>
            </a:extLst>
          </p:cNvPr>
          <p:cNvPicPr>
            <a:picLocks noChangeAspect="1"/>
          </p:cNvPicPr>
          <p:nvPr/>
        </p:nvPicPr>
        <p:blipFill rotWithShape="1">
          <a:blip r:embed="rId2"/>
          <a:srcRect l="4509"/>
          <a:stretch/>
        </p:blipFill>
        <p:spPr>
          <a:xfrm>
            <a:off x="15470" y="1737606"/>
            <a:ext cx="9128530" cy="3536523"/>
          </a:xfrm>
          <a:prstGeom prst="rect">
            <a:avLst/>
          </a:prstGeom>
        </p:spPr>
      </p:pic>
      <p:sp>
        <p:nvSpPr>
          <p:cNvPr id="5" name="TextBox 4">
            <a:extLst>
              <a:ext uri="{FF2B5EF4-FFF2-40B4-BE49-F238E27FC236}">
                <a16:creationId xmlns:a16="http://schemas.microsoft.com/office/drawing/2014/main" id="{F89327DC-AD33-6A1D-8BD6-C1958816AA8E}"/>
              </a:ext>
            </a:extLst>
          </p:cNvPr>
          <p:cNvSpPr txBox="1"/>
          <p:nvPr/>
        </p:nvSpPr>
        <p:spPr>
          <a:xfrm>
            <a:off x="530678" y="428625"/>
            <a:ext cx="5935435" cy="923330"/>
          </a:xfrm>
          <a:prstGeom prst="rect">
            <a:avLst/>
          </a:prstGeom>
          <a:noFill/>
        </p:spPr>
        <p:txBody>
          <a:bodyPr wrap="square" rtlCol="0">
            <a:spAutoFit/>
          </a:bodyPr>
          <a:lstStyle/>
          <a:p>
            <a:r>
              <a:rPr lang="en-US" dirty="0"/>
              <a:t>I have received the report from the foam measurement company.  They tested three different thickness samples, three times in series.  Graphs of the results follow.</a:t>
            </a:r>
          </a:p>
        </p:txBody>
      </p:sp>
    </p:spTree>
    <p:extLst>
      <p:ext uri="{BB962C8B-B14F-4D97-AF65-F5344CB8AC3E}">
        <p14:creationId xmlns:p14="http://schemas.microsoft.com/office/powerpoint/2010/main" val="367516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D2CA7FA-BFDC-43CC-BDD7-81F9939E0247}"/>
              </a:ext>
            </a:extLst>
          </p:cNvPr>
          <p:cNvSpPr>
            <a:spLocks noGrp="1"/>
          </p:cNvSpPr>
          <p:nvPr>
            <p:ph type="sldNum" sz="quarter" idx="12"/>
          </p:nvPr>
        </p:nvSpPr>
        <p:spPr/>
        <p:txBody>
          <a:bodyPr/>
          <a:lstStyle/>
          <a:p>
            <a:fld id="{2928149F-987A-4F1C-8CD5-DFCA7636B891}" type="slidenum">
              <a:rPr lang="en-US" smtClean="0"/>
              <a:pPr/>
              <a:t>17</a:t>
            </a:fld>
            <a:endParaRPr lang="en-US"/>
          </a:p>
        </p:txBody>
      </p:sp>
      <p:pic>
        <p:nvPicPr>
          <p:cNvPr id="4" name="Picture 3">
            <a:extLst>
              <a:ext uri="{FF2B5EF4-FFF2-40B4-BE49-F238E27FC236}">
                <a16:creationId xmlns:a16="http://schemas.microsoft.com/office/drawing/2014/main" id="{18CB37D7-BC5E-00C7-945B-C27845ECCCBA}"/>
              </a:ext>
            </a:extLst>
          </p:cNvPr>
          <p:cNvPicPr>
            <a:picLocks noChangeAspect="1"/>
          </p:cNvPicPr>
          <p:nvPr/>
        </p:nvPicPr>
        <p:blipFill>
          <a:blip r:embed="rId2"/>
          <a:stretch>
            <a:fillRect/>
          </a:stretch>
        </p:blipFill>
        <p:spPr>
          <a:xfrm>
            <a:off x="970841" y="804186"/>
            <a:ext cx="7079145" cy="5848370"/>
          </a:xfrm>
          <a:prstGeom prst="rect">
            <a:avLst/>
          </a:prstGeom>
        </p:spPr>
      </p:pic>
      <p:sp>
        <p:nvSpPr>
          <p:cNvPr id="5" name="TextBox 4">
            <a:extLst>
              <a:ext uri="{FF2B5EF4-FFF2-40B4-BE49-F238E27FC236}">
                <a16:creationId xmlns:a16="http://schemas.microsoft.com/office/drawing/2014/main" id="{5E7BC94F-EE82-C4FC-45B7-0A9240F239EF}"/>
              </a:ext>
            </a:extLst>
          </p:cNvPr>
          <p:cNvSpPr txBox="1"/>
          <p:nvPr/>
        </p:nvSpPr>
        <p:spPr>
          <a:xfrm>
            <a:off x="326571" y="334736"/>
            <a:ext cx="8425543" cy="400110"/>
          </a:xfrm>
          <a:prstGeom prst="rect">
            <a:avLst/>
          </a:prstGeom>
          <a:noFill/>
        </p:spPr>
        <p:txBody>
          <a:bodyPr wrap="square" rtlCol="0">
            <a:spAutoFit/>
          </a:bodyPr>
          <a:lstStyle/>
          <a:p>
            <a:r>
              <a:rPr lang="en-US" sz="2000" dirty="0"/>
              <a:t>Photo of .25 inch thick X 30 cm X 30 cm piece of foam with .25 inch dia. holes</a:t>
            </a:r>
          </a:p>
        </p:txBody>
      </p:sp>
    </p:spTree>
    <p:extLst>
      <p:ext uri="{BB962C8B-B14F-4D97-AF65-F5344CB8AC3E}">
        <p14:creationId xmlns:p14="http://schemas.microsoft.com/office/powerpoint/2010/main" val="2226114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7FB80A-11E6-DA33-A7DC-83C15DFBA47D}"/>
              </a:ext>
            </a:extLst>
          </p:cNvPr>
          <p:cNvSpPr>
            <a:spLocks noGrp="1"/>
          </p:cNvSpPr>
          <p:nvPr>
            <p:ph type="sldNum" sz="quarter" idx="12"/>
          </p:nvPr>
        </p:nvSpPr>
        <p:spPr/>
        <p:txBody>
          <a:bodyPr/>
          <a:lstStyle/>
          <a:p>
            <a:fld id="{2928149F-987A-4F1C-8CD5-DFCA7636B891}" type="slidenum">
              <a:rPr lang="en-US" smtClean="0"/>
              <a:pPr/>
              <a:t>18</a:t>
            </a:fld>
            <a:endParaRPr lang="en-US"/>
          </a:p>
        </p:txBody>
      </p:sp>
      <p:pic>
        <p:nvPicPr>
          <p:cNvPr id="4" name="Picture 3">
            <a:extLst>
              <a:ext uri="{FF2B5EF4-FFF2-40B4-BE49-F238E27FC236}">
                <a16:creationId xmlns:a16="http://schemas.microsoft.com/office/drawing/2014/main" id="{390A3C17-D546-3693-C91E-6F84FB7280D4}"/>
              </a:ext>
            </a:extLst>
          </p:cNvPr>
          <p:cNvPicPr>
            <a:picLocks noChangeAspect="1"/>
          </p:cNvPicPr>
          <p:nvPr/>
        </p:nvPicPr>
        <p:blipFill>
          <a:blip r:embed="rId2"/>
          <a:stretch>
            <a:fillRect/>
          </a:stretch>
        </p:blipFill>
        <p:spPr>
          <a:xfrm>
            <a:off x="511478" y="812346"/>
            <a:ext cx="7741961" cy="5909129"/>
          </a:xfrm>
          <a:prstGeom prst="rect">
            <a:avLst/>
          </a:prstGeom>
        </p:spPr>
      </p:pic>
      <p:sp>
        <p:nvSpPr>
          <p:cNvPr id="5" name="TextBox 4">
            <a:extLst>
              <a:ext uri="{FF2B5EF4-FFF2-40B4-BE49-F238E27FC236}">
                <a16:creationId xmlns:a16="http://schemas.microsoft.com/office/drawing/2014/main" id="{46F5B7C1-C5A3-CBEC-73D8-05C63B9C326B}"/>
              </a:ext>
            </a:extLst>
          </p:cNvPr>
          <p:cNvSpPr txBox="1"/>
          <p:nvPr/>
        </p:nvSpPr>
        <p:spPr>
          <a:xfrm>
            <a:off x="326571" y="334736"/>
            <a:ext cx="8425543" cy="400110"/>
          </a:xfrm>
          <a:prstGeom prst="rect">
            <a:avLst/>
          </a:prstGeom>
          <a:noFill/>
        </p:spPr>
        <p:txBody>
          <a:bodyPr wrap="square" rtlCol="0">
            <a:spAutoFit/>
          </a:bodyPr>
          <a:lstStyle/>
          <a:p>
            <a:r>
              <a:rPr lang="en-US" sz="2000" dirty="0"/>
              <a:t>Photo of test setup to measure 30 cm X 30 cm pieces of foam</a:t>
            </a:r>
          </a:p>
        </p:txBody>
      </p:sp>
    </p:spTree>
    <p:extLst>
      <p:ext uri="{BB962C8B-B14F-4D97-AF65-F5344CB8AC3E}">
        <p14:creationId xmlns:p14="http://schemas.microsoft.com/office/powerpoint/2010/main" val="3856086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19</a:t>
            </a:fld>
            <a:endParaRPr lang="en-US"/>
          </a:p>
        </p:txBody>
      </p:sp>
      <p:sp>
        <p:nvSpPr>
          <p:cNvPr id="3" name="Title 2">
            <a:extLst>
              <a:ext uri="{FF2B5EF4-FFF2-40B4-BE49-F238E27FC236}">
                <a16:creationId xmlns:a16="http://schemas.microsoft.com/office/drawing/2014/main" id="{8DFE920F-31A9-4F4D-B361-FE687B55F0A5}"/>
              </a:ext>
            </a:extLst>
          </p:cNvPr>
          <p:cNvSpPr>
            <a:spLocks noGrp="1"/>
          </p:cNvSpPr>
          <p:nvPr>
            <p:ph type="title" idx="4294967295"/>
          </p:nvPr>
        </p:nvSpPr>
        <p:spPr>
          <a:xfrm>
            <a:off x="379638" y="274637"/>
            <a:ext cx="7849961" cy="496887"/>
          </a:xfrm>
        </p:spPr>
        <p:txBody>
          <a:bodyPr>
            <a:normAutofit/>
          </a:bodyPr>
          <a:lstStyle/>
          <a:p>
            <a:pPr algn="l"/>
            <a:r>
              <a:rPr lang="en-US" sz="1800" dirty="0"/>
              <a:t>First test result for the .25 inch thick foam</a:t>
            </a:r>
          </a:p>
        </p:txBody>
      </p:sp>
      <p:pic>
        <p:nvPicPr>
          <p:cNvPr id="11" name="Picture 10">
            <a:extLst>
              <a:ext uri="{FF2B5EF4-FFF2-40B4-BE49-F238E27FC236}">
                <a16:creationId xmlns:a16="http://schemas.microsoft.com/office/drawing/2014/main" id="{8182A944-F59D-F8DD-00F8-8B23719CAA91}"/>
              </a:ext>
            </a:extLst>
          </p:cNvPr>
          <p:cNvPicPr>
            <a:picLocks noChangeAspect="1"/>
          </p:cNvPicPr>
          <p:nvPr/>
        </p:nvPicPr>
        <p:blipFill rotWithShape="1">
          <a:blip r:embed="rId2"/>
          <a:srcRect l="2055" t="1159" r="866" b="2383"/>
          <a:stretch/>
        </p:blipFill>
        <p:spPr>
          <a:xfrm>
            <a:off x="269419" y="771523"/>
            <a:ext cx="8020234" cy="5949951"/>
          </a:xfrm>
          <a:prstGeom prst="rect">
            <a:avLst/>
          </a:prstGeom>
        </p:spPr>
      </p:pic>
    </p:spTree>
    <p:extLst>
      <p:ext uri="{BB962C8B-B14F-4D97-AF65-F5344CB8AC3E}">
        <p14:creationId xmlns:p14="http://schemas.microsoft.com/office/powerpoint/2010/main" val="3262071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t>Foam assembly proposal</a:t>
            </a:r>
          </a:p>
        </p:txBody>
      </p:sp>
      <p:sp>
        <p:nvSpPr>
          <p:cNvPr id="3" name="Content Placeholder 2"/>
          <p:cNvSpPr>
            <a:spLocks noGrp="1"/>
          </p:cNvSpPr>
          <p:nvPr>
            <p:ph idx="1"/>
          </p:nvPr>
        </p:nvSpPr>
        <p:spPr>
          <a:xfrm>
            <a:off x="457200" y="1143000"/>
            <a:ext cx="8229600" cy="5334000"/>
          </a:xfrm>
        </p:spPr>
        <p:txBody>
          <a:bodyPr>
            <a:normAutofit/>
          </a:bodyPr>
          <a:lstStyle/>
          <a:p>
            <a:r>
              <a:rPr lang="en-US" dirty="0"/>
              <a:t>I have a few proposed tools to allow the large foam pieces to be glued to the sides of the box</a:t>
            </a:r>
          </a:p>
          <a:p>
            <a:r>
              <a:rPr lang="en-US" dirty="0"/>
              <a:t>I have four new glues to test for the foam assembly</a:t>
            </a:r>
          </a:p>
          <a:p>
            <a:pPr lvl="1"/>
            <a:r>
              <a:rPr lang="en-US" dirty="0"/>
              <a:t>First glue tested was not strong enough</a:t>
            </a:r>
          </a:p>
          <a:p>
            <a:r>
              <a:rPr lang="en-US" dirty="0"/>
              <a:t>I have the report on the measurement of the foam and have calculated the force required to compress the foam by the expected amounts</a:t>
            </a:r>
          </a:p>
        </p:txBody>
      </p:sp>
      <p:sp>
        <p:nvSpPr>
          <p:cNvPr id="4" name="Slide Number Placeholder 3"/>
          <p:cNvSpPr>
            <a:spLocks noGrp="1"/>
          </p:cNvSpPr>
          <p:nvPr>
            <p:ph type="sldNum" sz="quarter" idx="12"/>
          </p:nvPr>
        </p:nvSpPr>
        <p:spPr/>
        <p:txBody>
          <a:bodyPr/>
          <a:lstStyle/>
          <a:p>
            <a:fld id="{2928149F-987A-4F1C-8CD5-DFCA7636B891}"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20</a:t>
            </a:fld>
            <a:endParaRPr lang="en-US"/>
          </a:p>
        </p:txBody>
      </p:sp>
      <p:sp>
        <p:nvSpPr>
          <p:cNvPr id="3" name="Title 2">
            <a:extLst>
              <a:ext uri="{FF2B5EF4-FFF2-40B4-BE49-F238E27FC236}">
                <a16:creationId xmlns:a16="http://schemas.microsoft.com/office/drawing/2014/main" id="{8DFE920F-31A9-4F4D-B361-FE687B55F0A5}"/>
              </a:ext>
            </a:extLst>
          </p:cNvPr>
          <p:cNvSpPr>
            <a:spLocks noGrp="1"/>
          </p:cNvSpPr>
          <p:nvPr>
            <p:ph type="title" idx="4294967295"/>
          </p:nvPr>
        </p:nvSpPr>
        <p:spPr>
          <a:xfrm>
            <a:off x="379638" y="274637"/>
            <a:ext cx="7849961" cy="496887"/>
          </a:xfrm>
        </p:spPr>
        <p:txBody>
          <a:bodyPr>
            <a:normAutofit/>
          </a:bodyPr>
          <a:lstStyle/>
          <a:p>
            <a:pPr algn="l"/>
            <a:r>
              <a:rPr lang="en-US" sz="1800" dirty="0"/>
              <a:t>Second test result for .25 inch thick foam</a:t>
            </a:r>
          </a:p>
        </p:txBody>
      </p:sp>
      <p:pic>
        <p:nvPicPr>
          <p:cNvPr id="5" name="Picture 4">
            <a:extLst>
              <a:ext uri="{FF2B5EF4-FFF2-40B4-BE49-F238E27FC236}">
                <a16:creationId xmlns:a16="http://schemas.microsoft.com/office/drawing/2014/main" id="{E921F080-F857-32B6-604D-2852BEC70F31}"/>
              </a:ext>
            </a:extLst>
          </p:cNvPr>
          <p:cNvPicPr>
            <a:picLocks noChangeAspect="1"/>
          </p:cNvPicPr>
          <p:nvPr/>
        </p:nvPicPr>
        <p:blipFill>
          <a:blip r:embed="rId2"/>
          <a:stretch>
            <a:fillRect/>
          </a:stretch>
        </p:blipFill>
        <p:spPr>
          <a:xfrm>
            <a:off x="126545" y="741507"/>
            <a:ext cx="8021411" cy="5841856"/>
          </a:xfrm>
          <a:prstGeom prst="rect">
            <a:avLst/>
          </a:prstGeom>
        </p:spPr>
      </p:pic>
    </p:spTree>
    <p:extLst>
      <p:ext uri="{BB962C8B-B14F-4D97-AF65-F5344CB8AC3E}">
        <p14:creationId xmlns:p14="http://schemas.microsoft.com/office/powerpoint/2010/main" val="330126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21</a:t>
            </a:fld>
            <a:endParaRPr lang="en-US"/>
          </a:p>
        </p:txBody>
      </p:sp>
      <p:sp>
        <p:nvSpPr>
          <p:cNvPr id="4" name="Title 2">
            <a:extLst>
              <a:ext uri="{FF2B5EF4-FFF2-40B4-BE49-F238E27FC236}">
                <a16:creationId xmlns:a16="http://schemas.microsoft.com/office/drawing/2014/main" id="{43217ED4-7216-6A99-34BE-1CCFB3B33272}"/>
              </a:ext>
            </a:extLst>
          </p:cNvPr>
          <p:cNvSpPr txBox="1">
            <a:spLocks/>
          </p:cNvSpPr>
          <p:nvPr/>
        </p:nvSpPr>
        <p:spPr>
          <a:xfrm>
            <a:off x="379638" y="274637"/>
            <a:ext cx="7849961" cy="4968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t>Third test result for .25 inch thick foam</a:t>
            </a:r>
          </a:p>
        </p:txBody>
      </p:sp>
      <p:pic>
        <p:nvPicPr>
          <p:cNvPr id="6" name="Picture 5">
            <a:extLst>
              <a:ext uri="{FF2B5EF4-FFF2-40B4-BE49-F238E27FC236}">
                <a16:creationId xmlns:a16="http://schemas.microsoft.com/office/drawing/2014/main" id="{EA075040-AB94-9632-DF02-8BF7EC3A54A2}"/>
              </a:ext>
            </a:extLst>
          </p:cNvPr>
          <p:cNvPicPr>
            <a:picLocks noChangeAspect="1"/>
          </p:cNvPicPr>
          <p:nvPr/>
        </p:nvPicPr>
        <p:blipFill>
          <a:blip r:embed="rId2"/>
          <a:stretch>
            <a:fillRect/>
          </a:stretch>
        </p:blipFill>
        <p:spPr>
          <a:xfrm>
            <a:off x="134710" y="760759"/>
            <a:ext cx="7996919" cy="5822604"/>
          </a:xfrm>
          <a:prstGeom prst="rect">
            <a:avLst/>
          </a:prstGeom>
        </p:spPr>
      </p:pic>
    </p:spTree>
    <p:extLst>
      <p:ext uri="{BB962C8B-B14F-4D97-AF65-F5344CB8AC3E}">
        <p14:creationId xmlns:p14="http://schemas.microsoft.com/office/powerpoint/2010/main" val="2053383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B12951-336B-644F-F8D7-2538CF07DC60}"/>
              </a:ext>
            </a:extLst>
          </p:cNvPr>
          <p:cNvSpPr>
            <a:spLocks noGrp="1"/>
          </p:cNvSpPr>
          <p:nvPr>
            <p:ph type="title"/>
          </p:nvPr>
        </p:nvSpPr>
        <p:spPr/>
        <p:txBody>
          <a:bodyPr/>
          <a:lstStyle/>
          <a:p>
            <a:r>
              <a:rPr lang="en-US" dirty="0"/>
              <a:t>Conclusions from multiple tests</a:t>
            </a:r>
          </a:p>
        </p:txBody>
      </p:sp>
      <p:sp>
        <p:nvSpPr>
          <p:cNvPr id="4" name="Content Placeholder 3">
            <a:extLst>
              <a:ext uri="{FF2B5EF4-FFF2-40B4-BE49-F238E27FC236}">
                <a16:creationId xmlns:a16="http://schemas.microsoft.com/office/drawing/2014/main" id="{FF1C9D21-A08A-8D81-AA4F-C567864D3E76}"/>
              </a:ext>
            </a:extLst>
          </p:cNvPr>
          <p:cNvSpPr>
            <a:spLocks noGrp="1"/>
          </p:cNvSpPr>
          <p:nvPr>
            <p:ph idx="1"/>
          </p:nvPr>
        </p:nvSpPr>
        <p:spPr>
          <a:xfrm>
            <a:off x="457200" y="1351190"/>
            <a:ext cx="8229600" cy="5041446"/>
          </a:xfrm>
        </p:spPr>
        <p:txBody>
          <a:bodyPr>
            <a:normAutofit/>
          </a:bodyPr>
          <a:lstStyle/>
          <a:p>
            <a:r>
              <a:rPr lang="en-US" dirty="0"/>
              <a:t>The foam looks the stiffest the fist time it is tested</a:t>
            </a:r>
          </a:p>
          <a:p>
            <a:r>
              <a:rPr lang="en-US" dirty="0"/>
              <a:t>Successive tests taken at least one minute apart show that the foam is weaker after the first compression</a:t>
            </a:r>
          </a:p>
          <a:p>
            <a:pPr lvl="1"/>
            <a:r>
              <a:rPr lang="en-US" dirty="0"/>
              <a:t>There is very little difference between the 2</a:t>
            </a:r>
            <a:r>
              <a:rPr lang="en-US" baseline="30000" dirty="0"/>
              <a:t>nd</a:t>
            </a:r>
            <a:r>
              <a:rPr lang="en-US" dirty="0"/>
              <a:t> and 3</a:t>
            </a:r>
            <a:r>
              <a:rPr lang="en-US" baseline="30000" dirty="0"/>
              <a:t>rd</a:t>
            </a:r>
            <a:r>
              <a:rPr lang="en-US" dirty="0"/>
              <a:t> tests</a:t>
            </a:r>
          </a:p>
          <a:p>
            <a:pPr lvl="1"/>
            <a:r>
              <a:rPr lang="en-US" dirty="0"/>
              <a:t>I used the first test compression pressure in my load calculations because when we close the box it will look like a first compression of the foam</a:t>
            </a:r>
          </a:p>
        </p:txBody>
      </p:sp>
      <p:sp>
        <p:nvSpPr>
          <p:cNvPr id="2" name="Slide Number Placeholder 1">
            <a:extLst>
              <a:ext uri="{FF2B5EF4-FFF2-40B4-BE49-F238E27FC236}">
                <a16:creationId xmlns:a16="http://schemas.microsoft.com/office/drawing/2014/main" id="{5E4AC114-E247-B48C-E3A2-E36A99202C47}"/>
              </a:ext>
            </a:extLst>
          </p:cNvPr>
          <p:cNvSpPr>
            <a:spLocks noGrp="1"/>
          </p:cNvSpPr>
          <p:nvPr>
            <p:ph type="sldNum" sz="quarter" idx="12"/>
          </p:nvPr>
        </p:nvSpPr>
        <p:spPr/>
        <p:txBody>
          <a:bodyPr/>
          <a:lstStyle/>
          <a:p>
            <a:fld id="{2928149F-987A-4F1C-8CD5-DFCA7636B891}" type="slidenum">
              <a:rPr lang="en-US" smtClean="0"/>
              <a:pPr/>
              <a:t>22</a:t>
            </a:fld>
            <a:endParaRPr lang="en-US"/>
          </a:p>
        </p:txBody>
      </p:sp>
    </p:spTree>
    <p:extLst>
      <p:ext uri="{BB962C8B-B14F-4D97-AF65-F5344CB8AC3E}">
        <p14:creationId xmlns:p14="http://schemas.microsoft.com/office/powerpoint/2010/main" val="21249783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23</a:t>
            </a:fld>
            <a:endParaRPr lang="en-US"/>
          </a:p>
        </p:txBody>
      </p:sp>
      <p:sp>
        <p:nvSpPr>
          <p:cNvPr id="3" name="Title 2">
            <a:extLst>
              <a:ext uri="{FF2B5EF4-FFF2-40B4-BE49-F238E27FC236}">
                <a16:creationId xmlns:a16="http://schemas.microsoft.com/office/drawing/2014/main" id="{8DFE920F-31A9-4F4D-B361-FE687B55F0A5}"/>
              </a:ext>
            </a:extLst>
          </p:cNvPr>
          <p:cNvSpPr>
            <a:spLocks noGrp="1"/>
          </p:cNvSpPr>
          <p:nvPr>
            <p:ph type="title" idx="4294967295"/>
          </p:nvPr>
        </p:nvSpPr>
        <p:spPr>
          <a:xfrm>
            <a:off x="379638" y="274637"/>
            <a:ext cx="7849961" cy="496887"/>
          </a:xfrm>
        </p:spPr>
        <p:txBody>
          <a:bodyPr>
            <a:normAutofit/>
          </a:bodyPr>
          <a:lstStyle/>
          <a:p>
            <a:pPr algn="l"/>
            <a:r>
              <a:rPr lang="en-US" sz="1800" dirty="0"/>
              <a:t>First test results for .50 inch thick foam</a:t>
            </a:r>
          </a:p>
        </p:txBody>
      </p:sp>
      <p:pic>
        <p:nvPicPr>
          <p:cNvPr id="5" name="Picture 4">
            <a:extLst>
              <a:ext uri="{FF2B5EF4-FFF2-40B4-BE49-F238E27FC236}">
                <a16:creationId xmlns:a16="http://schemas.microsoft.com/office/drawing/2014/main" id="{2E73D908-FC04-871F-6880-68CF6EDCA6DF}"/>
              </a:ext>
            </a:extLst>
          </p:cNvPr>
          <p:cNvPicPr>
            <a:picLocks noChangeAspect="1"/>
          </p:cNvPicPr>
          <p:nvPr/>
        </p:nvPicPr>
        <p:blipFill>
          <a:blip r:embed="rId2"/>
          <a:stretch>
            <a:fillRect/>
          </a:stretch>
        </p:blipFill>
        <p:spPr>
          <a:xfrm>
            <a:off x="138793" y="832701"/>
            <a:ext cx="7913736" cy="5813028"/>
          </a:xfrm>
          <a:prstGeom prst="rect">
            <a:avLst/>
          </a:prstGeom>
        </p:spPr>
      </p:pic>
    </p:spTree>
    <p:extLst>
      <p:ext uri="{BB962C8B-B14F-4D97-AF65-F5344CB8AC3E}">
        <p14:creationId xmlns:p14="http://schemas.microsoft.com/office/powerpoint/2010/main" val="3242176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24</a:t>
            </a:fld>
            <a:endParaRPr lang="en-US"/>
          </a:p>
        </p:txBody>
      </p:sp>
      <p:sp>
        <p:nvSpPr>
          <p:cNvPr id="3" name="Title 2">
            <a:extLst>
              <a:ext uri="{FF2B5EF4-FFF2-40B4-BE49-F238E27FC236}">
                <a16:creationId xmlns:a16="http://schemas.microsoft.com/office/drawing/2014/main" id="{8DFE920F-31A9-4F4D-B361-FE687B55F0A5}"/>
              </a:ext>
            </a:extLst>
          </p:cNvPr>
          <p:cNvSpPr>
            <a:spLocks noGrp="1"/>
          </p:cNvSpPr>
          <p:nvPr>
            <p:ph type="title" idx="4294967295"/>
          </p:nvPr>
        </p:nvSpPr>
        <p:spPr>
          <a:xfrm>
            <a:off x="379638" y="274637"/>
            <a:ext cx="7849961" cy="496887"/>
          </a:xfrm>
        </p:spPr>
        <p:txBody>
          <a:bodyPr>
            <a:normAutofit/>
          </a:bodyPr>
          <a:lstStyle/>
          <a:p>
            <a:pPr algn="l"/>
            <a:r>
              <a:rPr lang="en-US" sz="1800" dirty="0"/>
              <a:t>First test result for .75 inch thick foam</a:t>
            </a:r>
          </a:p>
        </p:txBody>
      </p:sp>
      <p:pic>
        <p:nvPicPr>
          <p:cNvPr id="5" name="Picture 4">
            <a:extLst>
              <a:ext uri="{FF2B5EF4-FFF2-40B4-BE49-F238E27FC236}">
                <a16:creationId xmlns:a16="http://schemas.microsoft.com/office/drawing/2014/main" id="{E074E864-B2AA-251E-991B-18BFC2E0ACCF}"/>
              </a:ext>
            </a:extLst>
          </p:cNvPr>
          <p:cNvPicPr>
            <a:picLocks noChangeAspect="1"/>
          </p:cNvPicPr>
          <p:nvPr/>
        </p:nvPicPr>
        <p:blipFill>
          <a:blip r:embed="rId2"/>
          <a:stretch>
            <a:fillRect/>
          </a:stretch>
        </p:blipFill>
        <p:spPr>
          <a:xfrm>
            <a:off x="97972" y="724197"/>
            <a:ext cx="8229599" cy="5997278"/>
          </a:xfrm>
          <a:prstGeom prst="rect">
            <a:avLst/>
          </a:prstGeom>
        </p:spPr>
      </p:pic>
    </p:spTree>
    <p:extLst>
      <p:ext uri="{BB962C8B-B14F-4D97-AF65-F5344CB8AC3E}">
        <p14:creationId xmlns:p14="http://schemas.microsoft.com/office/powerpoint/2010/main" val="3349729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814821-1480-1868-4E9A-058CAB43E4B1}"/>
              </a:ext>
            </a:extLst>
          </p:cNvPr>
          <p:cNvSpPr>
            <a:spLocks noGrp="1"/>
          </p:cNvSpPr>
          <p:nvPr>
            <p:ph type="title"/>
          </p:nvPr>
        </p:nvSpPr>
        <p:spPr/>
        <p:txBody>
          <a:bodyPr/>
          <a:lstStyle/>
          <a:p>
            <a:r>
              <a:rPr lang="en-US" dirty="0"/>
              <a:t>Force calculation for the top plate</a:t>
            </a:r>
          </a:p>
        </p:txBody>
      </p:sp>
      <p:sp>
        <p:nvSpPr>
          <p:cNvPr id="5" name="Content Placeholder 4">
            <a:extLst>
              <a:ext uri="{FF2B5EF4-FFF2-40B4-BE49-F238E27FC236}">
                <a16:creationId xmlns:a16="http://schemas.microsoft.com/office/drawing/2014/main" id="{62D01C66-03E0-558D-1051-DF18FD88281E}"/>
              </a:ext>
            </a:extLst>
          </p:cNvPr>
          <p:cNvSpPr>
            <a:spLocks noGrp="1"/>
          </p:cNvSpPr>
          <p:nvPr>
            <p:ph idx="1"/>
          </p:nvPr>
        </p:nvSpPr>
        <p:spPr/>
        <p:txBody>
          <a:bodyPr>
            <a:normAutofit fontScale="92500" lnSpcReduction="20000"/>
          </a:bodyPr>
          <a:lstStyle/>
          <a:p>
            <a:r>
              <a:rPr lang="en-US" dirty="0"/>
              <a:t>The top foam is .75 inches thick and is expected to deflect by 5.9 mm</a:t>
            </a:r>
          </a:p>
          <a:p>
            <a:pPr lvl="1"/>
            <a:r>
              <a:rPr lang="en-US" dirty="0"/>
              <a:t>The force required to compress the top plate foam to that deflection is about 10.16 </a:t>
            </a:r>
            <a:r>
              <a:rPr lang="en-US" dirty="0" err="1"/>
              <a:t>kN</a:t>
            </a:r>
            <a:r>
              <a:rPr lang="en-US" dirty="0"/>
              <a:t>, or 2,285 </a:t>
            </a:r>
            <a:r>
              <a:rPr lang="en-US" dirty="0" err="1"/>
              <a:t>lbs</a:t>
            </a:r>
            <a:endParaRPr lang="en-US" dirty="0"/>
          </a:p>
          <a:p>
            <a:pPr lvl="2"/>
            <a:r>
              <a:rPr lang="en-US" dirty="0"/>
              <a:t>This sounds like a lot, but the weight of the top plate causes the first ~1mm of deflection</a:t>
            </a:r>
          </a:p>
          <a:p>
            <a:pPr lvl="1"/>
            <a:r>
              <a:rPr lang="en-US" dirty="0"/>
              <a:t>The 96 M6 bolts that pull the top plate down can exert 374 </a:t>
            </a:r>
            <a:r>
              <a:rPr lang="en-US" dirty="0" err="1"/>
              <a:t>kN</a:t>
            </a:r>
            <a:r>
              <a:rPr lang="en-US" dirty="0"/>
              <a:t> of force, much more than the 10.16 </a:t>
            </a:r>
            <a:r>
              <a:rPr lang="en-US" dirty="0" err="1"/>
              <a:t>kN</a:t>
            </a:r>
            <a:r>
              <a:rPr lang="en-US" dirty="0"/>
              <a:t> required</a:t>
            </a:r>
          </a:p>
          <a:p>
            <a:pPr lvl="1"/>
            <a:r>
              <a:rPr lang="en-US" dirty="0"/>
              <a:t>Deflection of the bottom plate and the uneven distribution of the deflection are ignored in this calculation.  The assumption is that the entire piece of foam deflects by ~6mm.</a:t>
            </a:r>
          </a:p>
        </p:txBody>
      </p:sp>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25</a:t>
            </a:fld>
            <a:endParaRPr lang="en-US"/>
          </a:p>
        </p:txBody>
      </p:sp>
    </p:spTree>
    <p:extLst>
      <p:ext uri="{BB962C8B-B14F-4D97-AF65-F5344CB8AC3E}">
        <p14:creationId xmlns:p14="http://schemas.microsoft.com/office/powerpoint/2010/main" val="3326005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E9246-D3B1-1E8F-8AB1-233B2494CA0A}"/>
              </a:ext>
            </a:extLst>
          </p:cNvPr>
          <p:cNvSpPr>
            <a:spLocks noGrp="1"/>
          </p:cNvSpPr>
          <p:nvPr>
            <p:ph type="title"/>
          </p:nvPr>
        </p:nvSpPr>
        <p:spPr/>
        <p:txBody>
          <a:bodyPr/>
          <a:lstStyle/>
          <a:p>
            <a:r>
              <a:rPr lang="en-US" dirty="0"/>
              <a:t>Force calculation for the DS plate</a:t>
            </a:r>
          </a:p>
        </p:txBody>
      </p:sp>
      <p:sp>
        <p:nvSpPr>
          <p:cNvPr id="3" name="Content Placeholder 2">
            <a:extLst>
              <a:ext uri="{FF2B5EF4-FFF2-40B4-BE49-F238E27FC236}">
                <a16:creationId xmlns:a16="http://schemas.microsoft.com/office/drawing/2014/main" id="{2227585E-5296-117C-0337-2FDC4AB4B3CE}"/>
              </a:ext>
            </a:extLst>
          </p:cNvPr>
          <p:cNvSpPr>
            <a:spLocks noGrp="1"/>
          </p:cNvSpPr>
          <p:nvPr>
            <p:ph idx="1"/>
          </p:nvPr>
        </p:nvSpPr>
        <p:spPr/>
        <p:txBody>
          <a:bodyPr/>
          <a:lstStyle/>
          <a:p>
            <a:r>
              <a:rPr lang="en-US" dirty="0"/>
              <a:t>The downstream foam is .50 inches thick and is expected to deflect by .93 mm  </a:t>
            </a:r>
          </a:p>
          <a:p>
            <a:pPr lvl="1"/>
            <a:r>
              <a:rPr lang="en-US" dirty="0"/>
              <a:t>The force required to deflect this foam by that much is 1.36 </a:t>
            </a:r>
            <a:r>
              <a:rPr lang="en-US" dirty="0" err="1"/>
              <a:t>kN</a:t>
            </a:r>
            <a:endParaRPr lang="en-US" dirty="0"/>
          </a:p>
          <a:p>
            <a:pPr lvl="1"/>
            <a:r>
              <a:rPr lang="en-US" dirty="0"/>
              <a:t>There are 20 M6 bolts, 10 on each end, pulling this plate into the assembly, which can exert 78 </a:t>
            </a:r>
            <a:r>
              <a:rPr lang="en-US" dirty="0" err="1"/>
              <a:t>kN</a:t>
            </a:r>
            <a:r>
              <a:rPr lang="en-US" dirty="0"/>
              <a:t> of force, 78 </a:t>
            </a:r>
            <a:r>
              <a:rPr lang="en-US" dirty="0" err="1"/>
              <a:t>kN</a:t>
            </a:r>
            <a:r>
              <a:rPr lang="en-US" dirty="0"/>
              <a:t> &gt;&gt; 1.36 </a:t>
            </a:r>
            <a:r>
              <a:rPr lang="en-US" dirty="0" err="1"/>
              <a:t>kN</a:t>
            </a:r>
            <a:r>
              <a:rPr lang="en-US" dirty="0"/>
              <a:t> required</a:t>
            </a:r>
          </a:p>
          <a:p>
            <a:pPr lvl="1"/>
            <a:r>
              <a:rPr lang="en-US" dirty="0"/>
              <a:t>See next slide for subtlety of assembly</a:t>
            </a:r>
          </a:p>
          <a:p>
            <a:endParaRPr lang="en-US" dirty="0"/>
          </a:p>
        </p:txBody>
      </p:sp>
      <p:sp>
        <p:nvSpPr>
          <p:cNvPr id="4" name="Slide Number Placeholder 3">
            <a:extLst>
              <a:ext uri="{FF2B5EF4-FFF2-40B4-BE49-F238E27FC236}">
                <a16:creationId xmlns:a16="http://schemas.microsoft.com/office/drawing/2014/main" id="{0799E1D6-598B-30E4-FA03-13F0D57BAD4B}"/>
              </a:ext>
            </a:extLst>
          </p:cNvPr>
          <p:cNvSpPr>
            <a:spLocks noGrp="1"/>
          </p:cNvSpPr>
          <p:nvPr>
            <p:ph type="sldNum" sz="quarter" idx="12"/>
          </p:nvPr>
        </p:nvSpPr>
        <p:spPr/>
        <p:txBody>
          <a:bodyPr/>
          <a:lstStyle/>
          <a:p>
            <a:fld id="{2928149F-987A-4F1C-8CD5-DFCA7636B891}" type="slidenum">
              <a:rPr lang="en-US" smtClean="0"/>
              <a:pPr/>
              <a:t>26</a:t>
            </a:fld>
            <a:endParaRPr lang="en-US"/>
          </a:p>
        </p:txBody>
      </p:sp>
    </p:spTree>
    <p:extLst>
      <p:ext uri="{BB962C8B-B14F-4D97-AF65-F5344CB8AC3E}">
        <p14:creationId xmlns:p14="http://schemas.microsoft.com/office/powerpoint/2010/main" val="1720036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5AF10-C9D9-B504-D22C-905F37D5A882}"/>
              </a:ext>
            </a:extLst>
          </p:cNvPr>
          <p:cNvSpPr>
            <a:spLocks noGrp="1"/>
          </p:cNvSpPr>
          <p:nvPr>
            <p:ph type="title"/>
          </p:nvPr>
        </p:nvSpPr>
        <p:spPr/>
        <p:txBody>
          <a:bodyPr/>
          <a:lstStyle/>
          <a:p>
            <a:r>
              <a:rPr lang="en-US" dirty="0"/>
              <a:t>Force Calculation for the BR plate</a:t>
            </a:r>
          </a:p>
        </p:txBody>
      </p:sp>
      <p:sp>
        <p:nvSpPr>
          <p:cNvPr id="3" name="Content Placeholder 2">
            <a:extLst>
              <a:ext uri="{FF2B5EF4-FFF2-40B4-BE49-F238E27FC236}">
                <a16:creationId xmlns:a16="http://schemas.microsoft.com/office/drawing/2014/main" id="{FFE135D7-A47B-7664-003C-6F12765CE578}"/>
              </a:ext>
            </a:extLst>
          </p:cNvPr>
          <p:cNvSpPr>
            <a:spLocks noGrp="1"/>
          </p:cNvSpPr>
          <p:nvPr>
            <p:ph idx="1"/>
          </p:nvPr>
        </p:nvSpPr>
        <p:spPr>
          <a:xfrm>
            <a:off x="457200" y="1326696"/>
            <a:ext cx="8229600" cy="5110843"/>
          </a:xfrm>
        </p:spPr>
        <p:txBody>
          <a:bodyPr>
            <a:normAutofit fontScale="85000" lnSpcReduction="10000"/>
          </a:bodyPr>
          <a:lstStyle/>
          <a:p>
            <a:r>
              <a:rPr lang="en-US" dirty="0"/>
              <a:t>The beam right foam is .25 inches thick and expected to deflect by 1.3 mm</a:t>
            </a:r>
          </a:p>
          <a:p>
            <a:pPr lvl="1"/>
            <a:r>
              <a:rPr lang="en-US" dirty="0"/>
              <a:t>The force required is 2.69 </a:t>
            </a:r>
            <a:r>
              <a:rPr lang="en-US" dirty="0" err="1"/>
              <a:t>kN</a:t>
            </a:r>
            <a:r>
              <a:rPr lang="en-US" dirty="0"/>
              <a:t>, 605 </a:t>
            </a:r>
            <a:r>
              <a:rPr lang="en-US" dirty="0" err="1"/>
              <a:t>lbs</a:t>
            </a:r>
            <a:endParaRPr lang="en-US" dirty="0"/>
          </a:p>
          <a:p>
            <a:pPr lvl="1"/>
            <a:r>
              <a:rPr lang="en-US" dirty="0"/>
              <a:t>This is not a large force.  1.4 M6 bolts can apply this.</a:t>
            </a:r>
          </a:p>
          <a:p>
            <a:r>
              <a:rPr lang="en-US" dirty="0"/>
              <a:t>There are no bolts perpendicular to this plate that are able to pull the plate into the assembly</a:t>
            </a:r>
          </a:p>
          <a:p>
            <a:pPr lvl="1"/>
            <a:r>
              <a:rPr lang="en-US" dirty="0"/>
              <a:t>All of the bolts are in the plane of the plate</a:t>
            </a:r>
          </a:p>
          <a:p>
            <a:r>
              <a:rPr lang="en-US" dirty="0"/>
              <a:t>Some form of clamping will be required to pull this plate into place</a:t>
            </a:r>
          </a:p>
          <a:p>
            <a:r>
              <a:rPr lang="en-US" dirty="0"/>
              <a:t>The Beam Right and Downstream plates may need to be assembled simultaneously because 10 of the bolts that pull the DS plate in are in the BR plate</a:t>
            </a:r>
          </a:p>
          <a:p>
            <a:endParaRPr lang="en-US" dirty="0"/>
          </a:p>
        </p:txBody>
      </p:sp>
      <p:sp>
        <p:nvSpPr>
          <p:cNvPr id="4" name="Slide Number Placeholder 3">
            <a:extLst>
              <a:ext uri="{FF2B5EF4-FFF2-40B4-BE49-F238E27FC236}">
                <a16:creationId xmlns:a16="http://schemas.microsoft.com/office/drawing/2014/main" id="{AEACD001-60CF-7D49-6E74-4ABB3A18306B}"/>
              </a:ext>
            </a:extLst>
          </p:cNvPr>
          <p:cNvSpPr>
            <a:spLocks noGrp="1"/>
          </p:cNvSpPr>
          <p:nvPr>
            <p:ph type="sldNum" sz="quarter" idx="12"/>
          </p:nvPr>
        </p:nvSpPr>
        <p:spPr/>
        <p:txBody>
          <a:bodyPr/>
          <a:lstStyle/>
          <a:p>
            <a:fld id="{2928149F-987A-4F1C-8CD5-DFCA7636B891}" type="slidenum">
              <a:rPr lang="en-US" smtClean="0"/>
              <a:pPr/>
              <a:t>27</a:t>
            </a:fld>
            <a:endParaRPr lang="en-US"/>
          </a:p>
        </p:txBody>
      </p:sp>
    </p:spTree>
    <p:extLst>
      <p:ext uri="{BB962C8B-B14F-4D97-AF65-F5344CB8AC3E}">
        <p14:creationId xmlns:p14="http://schemas.microsoft.com/office/powerpoint/2010/main" val="5619584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8701B-0B83-673C-4778-07F8C609E143}"/>
              </a:ext>
            </a:extLst>
          </p:cNvPr>
          <p:cNvSpPr>
            <a:spLocks noGrp="1"/>
          </p:cNvSpPr>
          <p:nvPr>
            <p:ph type="title"/>
          </p:nvPr>
        </p:nvSpPr>
        <p:spPr/>
        <p:txBody>
          <a:bodyPr/>
          <a:lstStyle/>
          <a:p>
            <a:r>
              <a:rPr lang="en-US" dirty="0"/>
              <a:t>Comments on Box Assembly</a:t>
            </a:r>
          </a:p>
        </p:txBody>
      </p:sp>
      <p:sp>
        <p:nvSpPr>
          <p:cNvPr id="3" name="Content Placeholder 2">
            <a:extLst>
              <a:ext uri="{FF2B5EF4-FFF2-40B4-BE49-F238E27FC236}">
                <a16:creationId xmlns:a16="http://schemas.microsoft.com/office/drawing/2014/main" id="{1C9CACCB-7220-CFA5-CDC0-11339139A792}"/>
              </a:ext>
            </a:extLst>
          </p:cNvPr>
          <p:cNvSpPr>
            <a:spLocks noGrp="1"/>
          </p:cNvSpPr>
          <p:nvPr>
            <p:ph idx="1"/>
          </p:nvPr>
        </p:nvSpPr>
        <p:spPr/>
        <p:txBody>
          <a:bodyPr>
            <a:normAutofit fontScale="92500"/>
          </a:bodyPr>
          <a:lstStyle/>
          <a:p>
            <a:r>
              <a:rPr lang="en-US" dirty="0"/>
              <a:t>The reason we had the foam tested is because our Russian colleagues knew that they had no mechanism in the assembly platform to force the Beam Right or Downstream Plates into place if the foam required a large compression force</a:t>
            </a:r>
          </a:p>
          <a:p>
            <a:r>
              <a:rPr lang="en-US" dirty="0"/>
              <a:t>I selected the weakest foam I found and its compression numbers are reasonable</a:t>
            </a:r>
          </a:p>
          <a:p>
            <a:r>
              <a:rPr lang="en-US" dirty="0"/>
              <a:t>Even so, additional clamping will be needed to close the corner between the BR and DS plates</a:t>
            </a:r>
          </a:p>
        </p:txBody>
      </p:sp>
      <p:sp>
        <p:nvSpPr>
          <p:cNvPr id="4" name="Slide Number Placeholder 3">
            <a:extLst>
              <a:ext uri="{FF2B5EF4-FFF2-40B4-BE49-F238E27FC236}">
                <a16:creationId xmlns:a16="http://schemas.microsoft.com/office/drawing/2014/main" id="{35607334-A27E-A1AD-4D57-99E78758F867}"/>
              </a:ext>
            </a:extLst>
          </p:cNvPr>
          <p:cNvSpPr>
            <a:spLocks noGrp="1"/>
          </p:cNvSpPr>
          <p:nvPr>
            <p:ph type="sldNum" sz="quarter" idx="12"/>
          </p:nvPr>
        </p:nvSpPr>
        <p:spPr/>
        <p:txBody>
          <a:bodyPr/>
          <a:lstStyle/>
          <a:p>
            <a:fld id="{2928149F-987A-4F1C-8CD5-DFCA7636B891}" type="slidenum">
              <a:rPr lang="en-US" smtClean="0"/>
              <a:pPr/>
              <a:t>28</a:t>
            </a:fld>
            <a:endParaRPr lang="en-US"/>
          </a:p>
        </p:txBody>
      </p:sp>
    </p:spTree>
    <p:extLst>
      <p:ext uri="{BB962C8B-B14F-4D97-AF65-F5344CB8AC3E}">
        <p14:creationId xmlns:p14="http://schemas.microsoft.com/office/powerpoint/2010/main" val="4212049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3C1676D-6491-42F3-6A7F-37BC1618CAC4}"/>
              </a:ext>
            </a:extLst>
          </p:cNvPr>
          <p:cNvSpPr>
            <a:spLocks noGrp="1"/>
          </p:cNvSpPr>
          <p:nvPr>
            <p:ph type="sldNum" sz="quarter" idx="12"/>
          </p:nvPr>
        </p:nvSpPr>
        <p:spPr/>
        <p:txBody>
          <a:bodyPr/>
          <a:lstStyle/>
          <a:p>
            <a:fld id="{2928149F-987A-4F1C-8CD5-DFCA7636B891}" type="slidenum">
              <a:rPr lang="en-US" smtClean="0"/>
              <a:pPr/>
              <a:t>29</a:t>
            </a:fld>
            <a:endParaRPr lang="en-US"/>
          </a:p>
        </p:txBody>
      </p:sp>
      <p:pic>
        <p:nvPicPr>
          <p:cNvPr id="6" name="Picture 5">
            <a:extLst>
              <a:ext uri="{FF2B5EF4-FFF2-40B4-BE49-F238E27FC236}">
                <a16:creationId xmlns:a16="http://schemas.microsoft.com/office/drawing/2014/main" id="{612A8657-2352-ACE8-DD14-8658C727F4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411" t="1403" r="8482" b="5030"/>
          <a:stretch/>
        </p:blipFill>
        <p:spPr>
          <a:xfrm>
            <a:off x="0" y="673614"/>
            <a:ext cx="9144000" cy="5634918"/>
          </a:xfrm>
          <a:prstGeom prst="rect">
            <a:avLst/>
          </a:prstGeom>
        </p:spPr>
      </p:pic>
      <p:sp>
        <p:nvSpPr>
          <p:cNvPr id="7" name="TextBox 6">
            <a:extLst>
              <a:ext uri="{FF2B5EF4-FFF2-40B4-BE49-F238E27FC236}">
                <a16:creationId xmlns:a16="http://schemas.microsoft.com/office/drawing/2014/main" id="{2C34048A-A4AB-069C-98D6-A4C263B0F3B7}"/>
              </a:ext>
            </a:extLst>
          </p:cNvPr>
          <p:cNvSpPr txBox="1"/>
          <p:nvPr/>
        </p:nvSpPr>
        <p:spPr>
          <a:xfrm>
            <a:off x="363311" y="273504"/>
            <a:ext cx="8417378" cy="400110"/>
          </a:xfrm>
          <a:prstGeom prst="rect">
            <a:avLst/>
          </a:prstGeom>
          <a:noFill/>
        </p:spPr>
        <p:txBody>
          <a:bodyPr wrap="square" rtlCol="0">
            <a:spAutoFit/>
          </a:bodyPr>
          <a:lstStyle/>
          <a:p>
            <a:r>
              <a:rPr lang="en-US" sz="2000" dirty="0"/>
              <a:t>Exploded view showing the directions that bolts fasten the box plates</a:t>
            </a:r>
          </a:p>
        </p:txBody>
      </p:sp>
      <p:sp>
        <p:nvSpPr>
          <p:cNvPr id="8" name="TextBox 7">
            <a:extLst>
              <a:ext uri="{FF2B5EF4-FFF2-40B4-BE49-F238E27FC236}">
                <a16:creationId xmlns:a16="http://schemas.microsoft.com/office/drawing/2014/main" id="{84640F7C-6283-6628-9AB6-D216F2471E2C}"/>
              </a:ext>
            </a:extLst>
          </p:cNvPr>
          <p:cNvSpPr txBox="1"/>
          <p:nvPr/>
        </p:nvSpPr>
        <p:spPr>
          <a:xfrm>
            <a:off x="7364185" y="1930227"/>
            <a:ext cx="987879" cy="369332"/>
          </a:xfrm>
          <a:prstGeom prst="rect">
            <a:avLst/>
          </a:prstGeom>
          <a:noFill/>
        </p:spPr>
        <p:txBody>
          <a:bodyPr wrap="square" rtlCol="0">
            <a:spAutoFit/>
          </a:bodyPr>
          <a:lstStyle/>
          <a:p>
            <a:r>
              <a:rPr lang="en-US" dirty="0"/>
              <a:t>DS plate</a:t>
            </a:r>
          </a:p>
        </p:txBody>
      </p:sp>
      <p:cxnSp>
        <p:nvCxnSpPr>
          <p:cNvPr id="10" name="Straight Arrow Connector 9">
            <a:extLst>
              <a:ext uri="{FF2B5EF4-FFF2-40B4-BE49-F238E27FC236}">
                <a16:creationId xmlns:a16="http://schemas.microsoft.com/office/drawing/2014/main" id="{76A29147-99CB-0455-2E73-D1448B56178F}"/>
              </a:ext>
            </a:extLst>
          </p:cNvPr>
          <p:cNvCxnSpPr>
            <a:stCxn id="8" idx="1"/>
          </p:cNvCxnSpPr>
          <p:nvPr/>
        </p:nvCxnSpPr>
        <p:spPr>
          <a:xfrm flipH="1">
            <a:off x="6906986" y="2114893"/>
            <a:ext cx="457199" cy="5174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2B402302-FB38-0B15-9773-748F2FB3ECB3}"/>
              </a:ext>
            </a:extLst>
          </p:cNvPr>
          <p:cNvSpPr txBox="1"/>
          <p:nvPr/>
        </p:nvSpPr>
        <p:spPr>
          <a:xfrm>
            <a:off x="8037739" y="5061231"/>
            <a:ext cx="987879" cy="369332"/>
          </a:xfrm>
          <a:prstGeom prst="rect">
            <a:avLst/>
          </a:prstGeom>
          <a:noFill/>
        </p:spPr>
        <p:txBody>
          <a:bodyPr wrap="square" rtlCol="0">
            <a:spAutoFit/>
          </a:bodyPr>
          <a:lstStyle/>
          <a:p>
            <a:r>
              <a:rPr lang="en-US" dirty="0"/>
              <a:t>BR plate</a:t>
            </a:r>
          </a:p>
        </p:txBody>
      </p:sp>
      <p:cxnSp>
        <p:nvCxnSpPr>
          <p:cNvPr id="13" name="Straight Arrow Connector 12">
            <a:extLst>
              <a:ext uri="{FF2B5EF4-FFF2-40B4-BE49-F238E27FC236}">
                <a16:creationId xmlns:a16="http://schemas.microsoft.com/office/drawing/2014/main" id="{A1B5E25D-BC11-CAA1-D596-371B56CEE151}"/>
              </a:ext>
            </a:extLst>
          </p:cNvPr>
          <p:cNvCxnSpPr>
            <a:stCxn id="11" idx="1"/>
          </p:cNvCxnSpPr>
          <p:nvPr/>
        </p:nvCxnSpPr>
        <p:spPr>
          <a:xfrm flipH="1" flipV="1">
            <a:off x="7711168" y="4795892"/>
            <a:ext cx="326571" cy="4500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10D01B5C-E926-0A31-1506-B72CAFD8FCF1}"/>
              </a:ext>
            </a:extLst>
          </p:cNvPr>
          <p:cNvSpPr txBox="1"/>
          <p:nvPr/>
        </p:nvSpPr>
        <p:spPr>
          <a:xfrm>
            <a:off x="27214" y="5430563"/>
            <a:ext cx="2671081" cy="1200329"/>
          </a:xfrm>
          <a:prstGeom prst="rect">
            <a:avLst/>
          </a:prstGeom>
          <a:noFill/>
        </p:spPr>
        <p:txBody>
          <a:bodyPr wrap="square" rtlCol="0">
            <a:spAutoFit/>
          </a:bodyPr>
          <a:lstStyle/>
          <a:p>
            <a:r>
              <a:rPr lang="en-US" dirty="0"/>
              <a:t>M8 bolts for the corner brackets do not fasten the BR and BL plates to the US and DS plates.</a:t>
            </a:r>
          </a:p>
        </p:txBody>
      </p:sp>
      <p:cxnSp>
        <p:nvCxnSpPr>
          <p:cNvPr id="16" name="Straight Arrow Connector 15">
            <a:extLst>
              <a:ext uri="{FF2B5EF4-FFF2-40B4-BE49-F238E27FC236}">
                <a16:creationId xmlns:a16="http://schemas.microsoft.com/office/drawing/2014/main" id="{CE48010A-5598-B7EA-2B61-872F91B055A1}"/>
              </a:ext>
            </a:extLst>
          </p:cNvPr>
          <p:cNvCxnSpPr/>
          <p:nvPr/>
        </p:nvCxnSpPr>
        <p:spPr>
          <a:xfrm flipH="1" flipV="1">
            <a:off x="187779" y="3824968"/>
            <a:ext cx="114300" cy="16055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1305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991D0C0-C5DD-CCE2-7591-FE1B29FC3E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58681"/>
            <a:ext cx="9144000" cy="4937065"/>
          </a:xfrm>
          <a:prstGeom prst="rect">
            <a:avLst/>
          </a:prstGeom>
        </p:spPr>
      </p:pic>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3</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281863"/>
            <a:ext cx="7467600" cy="461665"/>
          </a:xfrm>
          <a:prstGeom prst="rect">
            <a:avLst/>
          </a:prstGeom>
          <a:noFill/>
        </p:spPr>
        <p:txBody>
          <a:bodyPr wrap="square" rtlCol="0">
            <a:spAutoFit/>
          </a:bodyPr>
          <a:lstStyle/>
          <a:p>
            <a:r>
              <a:rPr lang="en-US" sz="2400" dirty="0"/>
              <a:t>Vertical plane section view looking downstream</a:t>
            </a:r>
          </a:p>
        </p:txBody>
      </p:sp>
      <p:sp>
        <p:nvSpPr>
          <p:cNvPr id="8" name="TextBox 7">
            <a:extLst>
              <a:ext uri="{FF2B5EF4-FFF2-40B4-BE49-F238E27FC236}">
                <a16:creationId xmlns:a16="http://schemas.microsoft.com/office/drawing/2014/main" id="{28C8DD0F-E895-40B8-8DBE-1F17B8C97728}"/>
              </a:ext>
            </a:extLst>
          </p:cNvPr>
          <p:cNvSpPr txBox="1"/>
          <p:nvPr/>
        </p:nvSpPr>
        <p:spPr>
          <a:xfrm>
            <a:off x="6504895" y="5704095"/>
            <a:ext cx="1655310" cy="923330"/>
          </a:xfrm>
          <a:prstGeom prst="rect">
            <a:avLst/>
          </a:prstGeom>
          <a:noFill/>
        </p:spPr>
        <p:txBody>
          <a:bodyPr wrap="square" rtlCol="0">
            <a:spAutoFit/>
          </a:bodyPr>
          <a:lstStyle/>
          <a:p>
            <a:r>
              <a:rPr lang="en-US" dirty="0"/>
              <a:t>The BR foam is  compressed by 1.28 mm</a:t>
            </a:r>
          </a:p>
        </p:txBody>
      </p:sp>
      <p:cxnSp>
        <p:nvCxnSpPr>
          <p:cNvPr id="10" name="Straight Arrow Connector 9">
            <a:extLst>
              <a:ext uri="{FF2B5EF4-FFF2-40B4-BE49-F238E27FC236}">
                <a16:creationId xmlns:a16="http://schemas.microsoft.com/office/drawing/2014/main" id="{41F6C97E-6622-4C1E-B974-8ECD2B7B24B0}"/>
              </a:ext>
            </a:extLst>
          </p:cNvPr>
          <p:cNvCxnSpPr>
            <a:cxnSpLocks/>
            <a:stCxn id="8" idx="1"/>
          </p:cNvCxnSpPr>
          <p:nvPr/>
        </p:nvCxnSpPr>
        <p:spPr>
          <a:xfrm flipH="1" flipV="1">
            <a:off x="5706836" y="4646820"/>
            <a:ext cx="798059" cy="15189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0CB6C122-9F54-4819-8E19-3F94B7E05F81}"/>
              </a:ext>
            </a:extLst>
          </p:cNvPr>
          <p:cNvSpPr txBox="1"/>
          <p:nvPr/>
        </p:nvSpPr>
        <p:spPr>
          <a:xfrm>
            <a:off x="609600" y="5830669"/>
            <a:ext cx="3202672" cy="646331"/>
          </a:xfrm>
          <a:prstGeom prst="rect">
            <a:avLst/>
          </a:prstGeom>
          <a:noFill/>
        </p:spPr>
        <p:txBody>
          <a:bodyPr wrap="square" rtlCol="0">
            <a:spAutoFit/>
          </a:bodyPr>
          <a:lstStyle/>
          <a:p>
            <a:r>
              <a:rPr lang="en-US" dirty="0"/>
              <a:t>The top foam is .75 inches thick and is compressed by 5.9 mm</a:t>
            </a:r>
          </a:p>
        </p:txBody>
      </p:sp>
      <p:sp>
        <p:nvSpPr>
          <p:cNvPr id="12" name="TextBox 11">
            <a:extLst>
              <a:ext uri="{FF2B5EF4-FFF2-40B4-BE49-F238E27FC236}">
                <a16:creationId xmlns:a16="http://schemas.microsoft.com/office/drawing/2014/main" id="{8735FE3F-8AAB-F4FC-F869-E5CE673C98F6}"/>
              </a:ext>
            </a:extLst>
          </p:cNvPr>
          <p:cNvSpPr txBox="1"/>
          <p:nvPr/>
        </p:nvSpPr>
        <p:spPr>
          <a:xfrm rot="183981">
            <a:off x="1007057" y="2722157"/>
            <a:ext cx="3970568" cy="584775"/>
          </a:xfrm>
          <a:prstGeom prst="rect">
            <a:avLst/>
          </a:prstGeom>
          <a:noFill/>
        </p:spPr>
        <p:txBody>
          <a:bodyPr wrap="square" rtlCol="0">
            <a:spAutoFit/>
          </a:bodyPr>
          <a:lstStyle/>
          <a:p>
            <a:pPr algn="ctr"/>
            <a:r>
              <a:rPr lang="en-US" sz="3200" dirty="0">
                <a:solidFill>
                  <a:srgbClr val="FFFF00"/>
                </a:solidFill>
              </a:rPr>
              <a:t>TOP PLATE FOAM</a:t>
            </a:r>
          </a:p>
        </p:txBody>
      </p:sp>
      <p:sp>
        <p:nvSpPr>
          <p:cNvPr id="14" name="TextBox 13">
            <a:extLst>
              <a:ext uri="{FF2B5EF4-FFF2-40B4-BE49-F238E27FC236}">
                <a16:creationId xmlns:a16="http://schemas.microsoft.com/office/drawing/2014/main" id="{7A961207-2D29-FDCD-E6CE-7C22D571F672}"/>
              </a:ext>
            </a:extLst>
          </p:cNvPr>
          <p:cNvSpPr txBox="1"/>
          <p:nvPr/>
        </p:nvSpPr>
        <p:spPr>
          <a:xfrm rot="183981">
            <a:off x="1461242" y="1833710"/>
            <a:ext cx="2477531" cy="584775"/>
          </a:xfrm>
          <a:prstGeom prst="rect">
            <a:avLst/>
          </a:prstGeom>
          <a:noFill/>
        </p:spPr>
        <p:txBody>
          <a:bodyPr wrap="square" rtlCol="0">
            <a:spAutoFit/>
          </a:bodyPr>
          <a:lstStyle/>
          <a:p>
            <a:pPr algn="ctr"/>
            <a:r>
              <a:rPr lang="en-US" sz="3200" dirty="0">
                <a:solidFill>
                  <a:srgbClr val="FFFF00"/>
                </a:solidFill>
              </a:rPr>
              <a:t>DIVINYCELL</a:t>
            </a:r>
          </a:p>
        </p:txBody>
      </p:sp>
      <p:sp>
        <p:nvSpPr>
          <p:cNvPr id="15" name="TextBox 14">
            <a:extLst>
              <a:ext uri="{FF2B5EF4-FFF2-40B4-BE49-F238E27FC236}">
                <a16:creationId xmlns:a16="http://schemas.microsoft.com/office/drawing/2014/main" id="{681C9FAC-44B5-D1AC-D06F-D8368A742024}"/>
              </a:ext>
            </a:extLst>
          </p:cNvPr>
          <p:cNvSpPr txBox="1"/>
          <p:nvPr/>
        </p:nvSpPr>
        <p:spPr>
          <a:xfrm rot="183981">
            <a:off x="1461406" y="4062758"/>
            <a:ext cx="2249261" cy="584775"/>
          </a:xfrm>
          <a:prstGeom prst="rect">
            <a:avLst/>
          </a:prstGeom>
          <a:noFill/>
        </p:spPr>
        <p:txBody>
          <a:bodyPr wrap="square" rtlCol="0">
            <a:spAutoFit/>
          </a:bodyPr>
          <a:lstStyle/>
          <a:p>
            <a:pPr algn="ctr"/>
            <a:r>
              <a:rPr lang="en-US" sz="3200" dirty="0">
                <a:solidFill>
                  <a:srgbClr val="FFFF00"/>
                </a:solidFill>
              </a:rPr>
              <a:t>CUBES</a:t>
            </a:r>
          </a:p>
        </p:txBody>
      </p:sp>
    </p:spTree>
    <p:extLst>
      <p:ext uri="{BB962C8B-B14F-4D97-AF65-F5344CB8AC3E}">
        <p14:creationId xmlns:p14="http://schemas.microsoft.com/office/powerpoint/2010/main" val="6930641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7C22C4-8E92-44A4-B3E2-8B4685DFF2B8}"/>
              </a:ext>
            </a:extLst>
          </p:cNvPr>
          <p:cNvSpPr>
            <a:spLocks noGrp="1"/>
          </p:cNvSpPr>
          <p:nvPr>
            <p:ph type="sldNum" sz="quarter" idx="12"/>
          </p:nvPr>
        </p:nvSpPr>
        <p:spPr/>
        <p:txBody>
          <a:bodyPr/>
          <a:lstStyle/>
          <a:p>
            <a:fld id="{2928149F-987A-4F1C-8CD5-DFCA7636B891}" type="slidenum">
              <a:rPr lang="en-US" smtClean="0"/>
              <a:pPr/>
              <a:t>30</a:t>
            </a:fld>
            <a:endParaRPr lang="en-US"/>
          </a:p>
        </p:txBody>
      </p:sp>
      <p:sp>
        <p:nvSpPr>
          <p:cNvPr id="3" name="Title 2">
            <a:extLst>
              <a:ext uri="{FF2B5EF4-FFF2-40B4-BE49-F238E27FC236}">
                <a16:creationId xmlns:a16="http://schemas.microsoft.com/office/drawing/2014/main" id="{8DFE920F-31A9-4F4D-B361-FE687B55F0A5}"/>
              </a:ext>
            </a:extLst>
          </p:cNvPr>
          <p:cNvSpPr>
            <a:spLocks noGrp="1"/>
          </p:cNvSpPr>
          <p:nvPr>
            <p:ph type="title" idx="4294967295"/>
          </p:nvPr>
        </p:nvSpPr>
        <p:spPr>
          <a:xfrm>
            <a:off x="379638" y="274637"/>
            <a:ext cx="7849961" cy="921431"/>
          </a:xfrm>
        </p:spPr>
        <p:txBody>
          <a:bodyPr>
            <a:normAutofit/>
          </a:bodyPr>
          <a:lstStyle/>
          <a:p>
            <a:pPr algn="l"/>
            <a:r>
              <a:rPr lang="en-US" sz="2000" dirty="0"/>
              <a:t>Example of a pipe clamp that could be applied to the box to compress the BR and DS foam</a:t>
            </a:r>
          </a:p>
        </p:txBody>
      </p:sp>
      <p:pic>
        <p:nvPicPr>
          <p:cNvPr id="1028" name="Picture 4">
            <a:extLst>
              <a:ext uri="{FF2B5EF4-FFF2-40B4-BE49-F238E27FC236}">
                <a16:creationId xmlns:a16="http://schemas.microsoft.com/office/drawing/2014/main" id="{5890167C-DB5B-B331-0BAF-5B04A71D95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70252"/>
            <a:ext cx="9144000" cy="23891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0300030-BA1C-F124-01FB-107A716E16A7}"/>
              </a:ext>
            </a:extLst>
          </p:cNvPr>
          <p:cNvSpPr txBox="1"/>
          <p:nvPr/>
        </p:nvSpPr>
        <p:spPr>
          <a:xfrm>
            <a:off x="1685925" y="4306660"/>
            <a:ext cx="4772025" cy="923330"/>
          </a:xfrm>
          <a:prstGeom prst="rect">
            <a:avLst/>
          </a:prstGeom>
          <a:noFill/>
        </p:spPr>
        <p:txBody>
          <a:bodyPr wrap="square" rtlCol="0">
            <a:spAutoFit/>
          </a:bodyPr>
          <a:lstStyle/>
          <a:p>
            <a:r>
              <a:rPr lang="en-US" dirty="0"/>
              <a:t>The advantage of this style of clamp is that it can be made as long as necessary by lengthening the pipe connecting the two end pieces.</a:t>
            </a:r>
          </a:p>
        </p:txBody>
      </p:sp>
    </p:spTree>
    <p:extLst>
      <p:ext uri="{BB962C8B-B14F-4D97-AF65-F5344CB8AC3E}">
        <p14:creationId xmlns:p14="http://schemas.microsoft.com/office/powerpoint/2010/main" val="324529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88B135-0CAE-4C8C-8F86-777F2D82EB6E}"/>
              </a:ext>
            </a:extLst>
          </p:cNvPr>
          <p:cNvSpPr>
            <a:spLocks noGrp="1"/>
          </p:cNvSpPr>
          <p:nvPr>
            <p:ph type="title"/>
          </p:nvPr>
        </p:nvSpPr>
        <p:spPr/>
        <p:txBody>
          <a:bodyPr/>
          <a:lstStyle/>
          <a:p>
            <a:r>
              <a:rPr lang="en-US" dirty="0"/>
              <a:t>Conclusion</a:t>
            </a:r>
          </a:p>
        </p:txBody>
      </p:sp>
      <p:sp>
        <p:nvSpPr>
          <p:cNvPr id="5" name="Content Placeholder 4">
            <a:extLst>
              <a:ext uri="{FF2B5EF4-FFF2-40B4-BE49-F238E27FC236}">
                <a16:creationId xmlns:a16="http://schemas.microsoft.com/office/drawing/2014/main" id="{2C4EF5E0-0D8E-4F1B-AE18-53A53423C07D}"/>
              </a:ext>
            </a:extLst>
          </p:cNvPr>
          <p:cNvSpPr>
            <a:spLocks noGrp="1"/>
          </p:cNvSpPr>
          <p:nvPr>
            <p:ph idx="1"/>
          </p:nvPr>
        </p:nvSpPr>
        <p:spPr>
          <a:xfrm>
            <a:off x="457200" y="1355272"/>
            <a:ext cx="8229600" cy="5001078"/>
          </a:xfrm>
        </p:spPr>
        <p:txBody>
          <a:bodyPr>
            <a:normAutofit fontScale="85000" lnSpcReduction="10000"/>
          </a:bodyPr>
          <a:lstStyle/>
          <a:p>
            <a:r>
              <a:rPr lang="en-US" dirty="0"/>
              <a:t>I have manufacturing drawings for all of the foam pieces required</a:t>
            </a:r>
          </a:p>
          <a:p>
            <a:r>
              <a:rPr lang="en-US" dirty="0"/>
              <a:t>We have a quote from the Foam Factory, and a demonstration that they can cut large arrays of holes</a:t>
            </a:r>
          </a:p>
          <a:p>
            <a:r>
              <a:rPr lang="en-US" dirty="0"/>
              <a:t>I am about to test more glues</a:t>
            </a:r>
          </a:p>
          <a:p>
            <a:r>
              <a:rPr lang="en-US" dirty="0"/>
              <a:t>I have designed several fixtures to position foam pieces during gluing</a:t>
            </a:r>
          </a:p>
          <a:p>
            <a:pPr lvl="1"/>
            <a:r>
              <a:rPr lang="en-US" dirty="0"/>
              <a:t>Who will get these fixtures made?  Who will pay?</a:t>
            </a:r>
          </a:p>
          <a:p>
            <a:r>
              <a:rPr lang="en-US" dirty="0"/>
              <a:t>I have identified a subtlety with closing the box that will require some additional clamping</a:t>
            </a:r>
          </a:p>
          <a:p>
            <a:r>
              <a:rPr lang="en-US" dirty="0"/>
              <a:t>We need to get feedback from our Russian colleagues</a:t>
            </a:r>
          </a:p>
        </p:txBody>
      </p:sp>
      <p:sp>
        <p:nvSpPr>
          <p:cNvPr id="2" name="Slide Number Placeholder 1"/>
          <p:cNvSpPr>
            <a:spLocks noGrp="1"/>
          </p:cNvSpPr>
          <p:nvPr>
            <p:ph type="sldNum" sz="quarter" idx="12"/>
          </p:nvPr>
        </p:nvSpPr>
        <p:spPr/>
        <p:txBody>
          <a:bodyPr/>
          <a:lstStyle/>
          <a:p>
            <a:fld id="{2928149F-987A-4F1C-8CD5-DFCA7636B891}" type="slidenum">
              <a:rPr lang="en-US" smtClean="0"/>
              <a:pPr/>
              <a:t>31</a:t>
            </a:fld>
            <a:endParaRPr lang="en-US"/>
          </a:p>
        </p:txBody>
      </p:sp>
    </p:spTree>
    <p:extLst>
      <p:ext uri="{BB962C8B-B14F-4D97-AF65-F5344CB8AC3E}">
        <p14:creationId xmlns:p14="http://schemas.microsoft.com/office/powerpoint/2010/main" val="2468982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4</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332014" y="344752"/>
            <a:ext cx="8405812" cy="461665"/>
          </a:xfrm>
          <a:prstGeom prst="rect">
            <a:avLst/>
          </a:prstGeom>
          <a:noFill/>
        </p:spPr>
        <p:txBody>
          <a:bodyPr wrap="square" rtlCol="0">
            <a:spAutoFit/>
          </a:bodyPr>
          <a:lstStyle/>
          <a:p>
            <a:r>
              <a:rPr lang="en-US" sz="2400" dirty="0"/>
              <a:t>Horizontal plane section view showing the DS and BR intersection</a:t>
            </a:r>
          </a:p>
        </p:txBody>
      </p:sp>
      <p:pic>
        <p:nvPicPr>
          <p:cNvPr id="5" name="Picture 4">
            <a:extLst>
              <a:ext uri="{FF2B5EF4-FFF2-40B4-BE49-F238E27FC236}">
                <a16:creationId xmlns:a16="http://schemas.microsoft.com/office/drawing/2014/main" id="{BA264F40-0B62-43BA-BA6A-9F4F8C0EA7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0803"/>
          <a:stretch/>
        </p:blipFill>
        <p:spPr>
          <a:xfrm>
            <a:off x="128587" y="782233"/>
            <a:ext cx="8886825" cy="5367469"/>
          </a:xfrm>
          <a:prstGeom prst="rect">
            <a:avLst/>
          </a:prstGeom>
        </p:spPr>
      </p:pic>
      <p:sp>
        <p:nvSpPr>
          <p:cNvPr id="6" name="TextBox 5">
            <a:extLst>
              <a:ext uri="{FF2B5EF4-FFF2-40B4-BE49-F238E27FC236}">
                <a16:creationId xmlns:a16="http://schemas.microsoft.com/office/drawing/2014/main" id="{3953DA2F-7F6D-4F8A-95FF-5F8235F0F3C5}"/>
              </a:ext>
            </a:extLst>
          </p:cNvPr>
          <p:cNvSpPr txBox="1"/>
          <p:nvPr/>
        </p:nvSpPr>
        <p:spPr>
          <a:xfrm>
            <a:off x="2690132" y="3796392"/>
            <a:ext cx="1575706" cy="923330"/>
          </a:xfrm>
          <a:prstGeom prst="rect">
            <a:avLst/>
          </a:prstGeom>
          <a:noFill/>
        </p:spPr>
        <p:txBody>
          <a:bodyPr wrap="square" rtlCol="0">
            <a:spAutoFit/>
          </a:bodyPr>
          <a:lstStyle/>
          <a:p>
            <a:r>
              <a:rPr lang="en-US" dirty="0"/>
              <a:t>The DS foam is  compressed by .93 mm</a:t>
            </a:r>
          </a:p>
        </p:txBody>
      </p:sp>
      <p:cxnSp>
        <p:nvCxnSpPr>
          <p:cNvPr id="8" name="Straight Arrow Connector 7">
            <a:extLst>
              <a:ext uri="{FF2B5EF4-FFF2-40B4-BE49-F238E27FC236}">
                <a16:creationId xmlns:a16="http://schemas.microsoft.com/office/drawing/2014/main" id="{8BC2E807-6770-41BF-8263-AE7A021CF6BA}"/>
              </a:ext>
            </a:extLst>
          </p:cNvPr>
          <p:cNvCxnSpPr>
            <a:cxnSpLocks/>
            <a:stCxn id="6" idx="0"/>
          </p:cNvCxnSpPr>
          <p:nvPr/>
        </p:nvCxnSpPr>
        <p:spPr>
          <a:xfrm flipV="1">
            <a:off x="3477985" y="3208564"/>
            <a:ext cx="200026" cy="5878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25793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5</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381000"/>
            <a:ext cx="7467600" cy="369332"/>
          </a:xfrm>
          <a:prstGeom prst="rect">
            <a:avLst/>
          </a:prstGeom>
          <a:noFill/>
        </p:spPr>
        <p:txBody>
          <a:bodyPr wrap="square" rtlCol="0">
            <a:spAutoFit/>
          </a:bodyPr>
          <a:lstStyle/>
          <a:p>
            <a:r>
              <a:rPr lang="en-US" dirty="0"/>
              <a:t>MPPC-like 3D printed tool to locate foam on the top plate</a:t>
            </a:r>
          </a:p>
        </p:txBody>
      </p:sp>
      <p:pic>
        <p:nvPicPr>
          <p:cNvPr id="5" name="Picture 4">
            <a:extLst>
              <a:ext uri="{FF2B5EF4-FFF2-40B4-BE49-F238E27FC236}">
                <a16:creationId xmlns:a16="http://schemas.microsoft.com/office/drawing/2014/main" id="{858CAA17-1745-41C4-BA3B-2D52A6F6C21F}"/>
              </a:ext>
            </a:extLst>
          </p:cNvPr>
          <p:cNvPicPr>
            <a:picLocks noChangeAspect="1"/>
          </p:cNvPicPr>
          <p:nvPr/>
        </p:nvPicPr>
        <p:blipFill rotWithShape="1">
          <a:blip r:embed="rId2">
            <a:extLst>
              <a:ext uri="{28A0092B-C50C-407E-A947-70E740481C1C}">
                <a14:useLocalDpi xmlns:a14="http://schemas.microsoft.com/office/drawing/2010/main" val="0"/>
              </a:ext>
            </a:extLst>
          </a:blip>
          <a:srcRect l="23973" t="11136" r="29509" b="6495"/>
          <a:stretch/>
        </p:blipFill>
        <p:spPr>
          <a:xfrm>
            <a:off x="1492023" y="877661"/>
            <a:ext cx="6159953" cy="5876192"/>
          </a:xfrm>
          <a:prstGeom prst="rect">
            <a:avLst/>
          </a:prstGeom>
        </p:spPr>
      </p:pic>
      <p:sp>
        <p:nvSpPr>
          <p:cNvPr id="6" name="TextBox 5">
            <a:extLst>
              <a:ext uri="{FF2B5EF4-FFF2-40B4-BE49-F238E27FC236}">
                <a16:creationId xmlns:a16="http://schemas.microsoft.com/office/drawing/2014/main" id="{C6CB176E-DD29-48B0-BBAE-676809BC275B}"/>
              </a:ext>
            </a:extLst>
          </p:cNvPr>
          <p:cNvSpPr txBox="1"/>
          <p:nvPr/>
        </p:nvSpPr>
        <p:spPr>
          <a:xfrm>
            <a:off x="6788604" y="1224643"/>
            <a:ext cx="2133600" cy="1754326"/>
          </a:xfrm>
          <a:prstGeom prst="rect">
            <a:avLst/>
          </a:prstGeom>
          <a:noFill/>
        </p:spPr>
        <p:txBody>
          <a:bodyPr wrap="square" rtlCol="0">
            <a:spAutoFit/>
          </a:bodyPr>
          <a:lstStyle/>
          <a:p>
            <a:r>
              <a:rPr lang="en-US" dirty="0"/>
              <a:t>The beam right tool is similar, but the legs are shorter because the plate and foam are thinner.</a:t>
            </a:r>
          </a:p>
        </p:txBody>
      </p:sp>
      <p:sp>
        <p:nvSpPr>
          <p:cNvPr id="4" name="TextBox 3">
            <a:extLst>
              <a:ext uri="{FF2B5EF4-FFF2-40B4-BE49-F238E27FC236}">
                <a16:creationId xmlns:a16="http://schemas.microsoft.com/office/drawing/2014/main" id="{CF9BC837-3A3B-F562-F47D-9818C4EA9746}"/>
              </a:ext>
            </a:extLst>
          </p:cNvPr>
          <p:cNvSpPr txBox="1"/>
          <p:nvPr/>
        </p:nvSpPr>
        <p:spPr>
          <a:xfrm>
            <a:off x="220436" y="1698171"/>
            <a:ext cx="2204357" cy="1200329"/>
          </a:xfrm>
          <a:prstGeom prst="rect">
            <a:avLst/>
          </a:prstGeom>
          <a:noFill/>
        </p:spPr>
        <p:txBody>
          <a:bodyPr wrap="square" rtlCol="0">
            <a:spAutoFit/>
          </a:bodyPr>
          <a:lstStyle/>
          <a:p>
            <a:r>
              <a:rPr lang="en-US" dirty="0"/>
              <a:t>This tool is held on by the same M2 bolts that hold the MPPC boards on.</a:t>
            </a:r>
          </a:p>
        </p:txBody>
      </p:sp>
    </p:spTree>
    <p:extLst>
      <p:ext uri="{BB962C8B-B14F-4D97-AF65-F5344CB8AC3E}">
        <p14:creationId xmlns:p14="http://schemas.microsoft.com/office/powerpoint/2010/main" val="2824944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18066A6-ED85-E0A7-D81B-AB935AA763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125" t="4442" r="7277" b="2209"/>
          <a:stretch/>
        </p:blipFill>
        <p:spPr>
          <a:xfrm>
            <a:off x="179614" y="500751"/>
            <a:ext cx="8704031" cy="5185674"/>
          </a:xfrm>
          <a:prstGeom prst="rect">
            <a:avLst/>
          </a:prstGeom>
        </p:spPr>
      </p:pic>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6</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381000"/>
            <a:ext cx="7467600" cy="369332"/>
          </a:xfrm>
          <a:prstGeom prst="rect">
            <a:avLst/>
          </a:prstGeom>
          <a:noFill/>
        </p:spPr>
        <p:txBody>
          <a:bodyPr wrap="square" rtlCol="0">
            <a:spAutoFit/>
          </a:bodyPr>
          <a:lstStyle/>
          <a:p>
            <a:r>
              <a:rPr lang="en-US" dirty="0"/>
              <a:t>Possible distribution of guides on the top plate</a:t>
            </a:r>
          </a:p>
        </p:txBody>
      </p:sp>
      <p:sp>
        <p:nvSpPr>
          <p:cNvPr id="6" name="TextBox 5">
            <a:extLst>
              <a:ext uri="{FF2B5EF4-FFF2-40B4-BE49-F238E27FC236}">
                <a16:creationId xmlns:a16="http://schemas.microsoft.com/office/drawing/2014/main" id="{0965AE33-4667-477D-9953-EF3E47965AEB}"/>
              </a:ext>
            </a:extLst>
          </p:cNvPr>
          <p:cNvSpPr txBox="1"/>
          <p:nvPr/>
        </p:nvSpPr>
        <p:spPr>
          <a:xfrm>
            <a:off x="326571" y="5621111"/>
            <a:ext cx="3976008" cy="646331"/>
          </a:xfrm>
          <a:prstGeom prst="rect">
            <a:avLst/>
          </a:prstGeom>
          <a:noFill/>
        </p:spPr>
        <p:txBody>
          <a:bodyPr wrap="square" rtlCol="0">
            <a:spAutoFit/>
          </a:bodyPr>
          <a:lstStyle/>
          <a:p>
            <a:r>
              <a:rPr lang="en-US" dirty="0"/>
              <a:t>There will be four pieces of .75 inch foam to attach to the top plate</a:t>
            </a:r>
          </a:p>
        </p:txBody>
      </p:sp>
      <p:sp>
        <p:nvSpPr>
          <p:cNvPr id="7" name="TextBox 6">
            <a:extLst>
              <a:ext uri="{FF2B5EF4-FFF2-40B4-BE49-F238E27FC236}">
                <a16:creationId xmlns:a16="http://schemas.microsoft.com/office/drawing/2014/main" id="{C2455E07-3F9A-42EB-BEA5-DBDB2437082A}"/>
              </a:ext>
            </a:extLst>
          </p:cNvPr>
          <p:cNvSpPr txBox="1"/>
          <p:nvPr/>
        </p:nvSpPr>
        <p:spPr>
          <a:xfrm>
            <a:off x="4714874" y="5621111"/>
            <a:ext cx="3400425" cy="923330"/>
          </a:xfrm>
          <a:prstGeom prst="rect">
            <a:avLst/>
          </a:prstGeom>
          <a:noFill/>
        </p:spPr>
        <p:txBody>
          <a:bodyPr wrap="square" rtlCol="0">
            <a:spAutoFit/>
          </a:bodyPr>
          <a:lstStyle/>
          <a:p>
            <a:r>
              <a:rPr lang="en-US" dirty="0"/>
              <a:t>12 strips, 2 MPPCs wide might be much easier to handle with less stretching.</a:t>
            </a:r>
          </a:p>
        </p:txBody>
      </p:sp>
    </p:spTree>
    <p:extLst>
      <p:ext uri="{BB962C8B-B14F-4D97-AF65-F5344CB8AC3E}">
        <p14:creationId xmlns:p14="http://schemas.microsoft.com/office/powerpoint/2010/main" val="600376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541E93-623E-441C-ADD4-43527EDE271F}"/>
              </a:ext>
            </a:extLst>
          </p:cNvPr>
          <p:cNvSpPr>
            <a:spLocks noGrp="1"/>
          </p:cNvSpPr>
          <p:nvPr>
            <p:ph type="sldNum" sz="quarter" idx="12"/>
          </p:nvPr>
        </p:nvSpPr>
        <p:spPr/>
        <p:txBody>
          <a:bodyPr/>
          <a:lstStyle/>
          <a:p>
            <a:fld id="{2928149F-987A-4F1C-8CD5-DFCA7636B891}" type="slidenum">
              <a:rPr lang="en-US" smtClean="0"/>
              <a:pPr/>
              <a:t>7</a:t>
            </a:fld>
            <a:endParaRPr lang="en-US"/>
          </a:p>
        </p:txBody>
      </p:sp>
      <p:sp>
        <p:nvSpPr>
          <p:cNvPr id="5" name="TextBox 4">
            <a:extLst>
              <a:ext uri="{FF2B5EF4-FFF2-40B4-BE49-F238E27FC236}">
                <a16:creationId xmlns:a16="http://schemas.microsoft.com/office/drawing/2014/main" id="{E6749AEB-4758-4ED1-8F24-B03D6CC85207}"/>
              </a:ext>
            </a:extLst>
          </p:cNvPr>
          <p:cNvSpPr txBox="1"/>
          <p:nvPr/>
        </p:nvSpPr>
        <p:spPr>
          <a:xfrm>
            <a:off x="609600" y="381000"/>
            <a:ext cx="7467600" cy="369332"/>
          </a:xfrm>
          <a:prstGeom prst="rect">
            <a:avLst/>
          </a:prstGeom>
          <a:noFill/>
        </p:spPr>
        <p:txBody>
          <a:bodyPr wrap="square" rtlCol="0">
            <a:spAutoFit/>
          </a:bodyPr>
          <a:lstStyle/>
          <a:p>
            <a:r>
              <a:rPr lang="en-US" dirty="0"/>
              <a:t>View of the foam side of the Top Plate with tools poking through</a:t>
            </a:r>
          </a:p>
        </p:txBody>
      </p:sp>
      <p:pic>
        <p:nvPicPr>
          <p:cNvPr id="6" name="Picture 5">
            <a:extLst>
              <a:ext uri="{FF2B5EF4-FFF2-40B4-BE49-F238E27FC236}">
                <a16:creationId xmlns:a16="http://schemas.microsoft.com/office/drawing/2014/main" id="{C3C7AF5D-9A82-DD7B-4EC7-CA06407FD9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669" t="3119" r="2054" b="6095"/>
          <a:stretch/>
        </p:blipFill>
        <p:spPr>
          <a:xfrm>
            <a:off x="80298" y="840920"/>
            <a:ext cx="8983404" cy="4772026"/>
          </a:xfrm>
          <a:prstGeom prst="rect">
            <a:avLst/>
          </a:prstGeom>
        </p:spPr>
      </p:pic>
      <p:sp>
        <p:nvSpPr>
          <p:cNvPr id="7" name="TextBox 6">
            <a:extLst>
              <a:ext uri="{FF2B5EF4-FFF2-40B4-BE49-F238E27FC236}">
                <a16:creationId xmlns:a16="http://schemas.microsoft.com/office/drawing/2014/main" id="{F9FC5BED-FE68-09B2-4DA8-181D7D7E8315}"/>
              </a:ext>
            </a:extLst>
          </p:cNvPr>
          <p:cNvSpPr txBox="1"/>
          <p:nvPr/>
        </p:nvSpPr>
        <p:spPr>
          <a:xfrm>
            <a:off x="5453742" y="5057203"/>
            <a:ext cx="2947307" cy="646331"/>
          </a:xfrm>
          <a:prstGeom prst="rect">
            <a:avLst/>
          </a:prstGeom>
          <a:noFill/>
        </p:spPr>
        <p:txBody>
          <a:bodyPr wrap="square" rtlCol="0">
            <a:spAutoFit/>
          </a:bodyPr>
          <a:lstStyle/>
          <a:p>
            <a:r>
              <a:rPr lang="en-US" dirty="0"/>
              <a:t>You can see the dividing lines between the foam pieces.</a:t>
            </a:r>
          </a:p>
        </p:txBody>
      </p:sp>
    </p:spTree>
    <p:extLst>
      <p:ext uri="{BB962C8B-B14F-4D97-AF65-F5344CB8AC3E}">
        <p14:creationId xmlns:p14="http://schemas.microsoft.com/office/powerpoint/2010/main" val="3209166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8066DE-F4FE-4F33-A0B2-2B1CB909656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732" r="35804"/>
          <a:stretch/>
        </p:blipFill>
        <p:spPr>
          <a:xfrm>
            <a:off x="4653642" y="843078"/>
            <a:ext cx="4171948" cy="5695147"/>
          </a:xfrm>
          <a:prstGeom prst="rect">
            <a:avLst/>
          </a:prstGeom>
        </p:spPr>
      </p:pic>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8</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381000"/>
            <a:ext cx="7467600" cy="369332"/>
          </a:xfrm>
          <a:prstGeom prst="rect">
            <a:avLst/>
          </a:prstGeom>
          <a:noFill/>
        </p:spPr>
        <p:txBody>
          <a:bodyPr wrap="square" rtlCol="0">
            <a:spAutoFit/>
          </a:bodyPr>
          <a:lstStyle/>
          <a:p>
            <a:r>
              <a:rPr lang="en-US" dirty="0"/>
              <a:t>Two section views of the foam locating guide tool</a:t>
            </a:r>
          </a:p>
        </p:txBody>
      </p:sp>
      <p:pic>
        <p:nvPicPr>
          <p:cNvPr id="5" name="Picture 4">
            <a:extLst>
              <a:ext uri="{FF2B5EF4-FFF2-40B4-BE49-F238E27FC236}">
                <a16:creationId xmlns:a16="http://schemas.microsoft.com/office/drawing/2014/main" id="{378C470F-1D59-4F93-8C1D-0A341BB676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455" r="39598"/>
          <a:stretch/>
        </p:blipFill>
        <p:spPr>
          <a:xfrm>
            <a:off x="318410" y="843079"/>
            <a:ext cx="3931103" cy="5581025"/>
          </a:xfrm>
          <a:prstGeom prst="rect">
            <a:avLst/>
          </a:prstGeom>
        </p:spPr>
      </p:pic>
    </p:spTree>
    <p:extLst>
      <p:ext uri="{BB962C8B-B14F-4D97-AF65-F5344CB8AC3E}">
        <p14:creationId xmlns:p14="http://schemas.microsoft.com/office/powerpoint/2010/main" val="3874453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A0FB3F-5761-414B-8695-9D66C87EF3D9}"/>
              </a:ext>
            </a:extLst>
          </p:cNvPr>
          <p:cNvSpPr>
            <a:spLocks noGrp="1"/>
          </p:cNvSpPr>
          <p:nvPr>
            <p:ph type="sldNum" sz="quarter" idx="12"/>
          </p:nvPr>
        </p:nvSpPr>
        <p:spPr/>
        <p:txBody>
          <a:bodyPr/>
          <a:lstStyle/>
          <a:p>
            <a:fld id="{2928149F-987A-4F1C-8CD5-DFCA7636B891}" type="slidenum">
              <a:rPr lang="en-US" smtClean="0"/>
              <a:pPr/>
              <a:t>9</a:t>
            </a:fld>
            <a:endParaRPr lang="en-US"/>
          </a:p>
        </p:txBody>
      </p:sp>
      <p:sp>
        <p:nvSpPr>
          <p:cNvPr id="3" name="TextBox 2">
            <a:extLst>
              <a:ext uri="{FF2B5EF4-FFF2-40B4-BE49-F238E27FC236}">
                <a16:creationId xmlns:a16="http://schemas.microsoft.com/office/drawing/2014/main" id="{239980C9-254B-4610-999A-4125B5F41AD3}"/>
              </a:ext>
            </a:extLst>
          </p:cNvPr>
          <p:cNvSpPr txBox="1"/>
          <p:nvPr/>
        </p:nvSpPr>
        <p:spPr>
          <a:xfrm>
            <a:off x="609600" y="381000"/>
            <a:ext cx="7467600" cy="369332"/>
          </a:xfrm>
          <a:prstGeom prst="rect">
            <a:avLst/>
          </a:prstGeom>
          <a:noFill/>
        </p:spPr>
        <p:txBody>
          <a:bodyPr wrap="square" rtlCol="0">
            <a:spAutoFit/>
          </a:bodyPr>
          <a:lstStyle/>
          <a:p>
            <a:r>
              <a:rPr lang="en-US" dirty="0"/>
              <a:t>A different style of tool is needed for the DS plate</a:t>
            </a:r>
          </a:p>
        </p:txBody>
      </p:sp>
      <p:pic>
        <p:nvPicPr>
          <p:cNvPr id="5" name="Picture 4">
            <a:extLst>
              <a:ext uri="{FF2B5EF4-FFF2-40B4-BE49-F238E27FC236}">
                <a16:creationId xmlns:a16="http://schemas.microsoft.com/office/drawing/2014/main" id="{B548C550-ECC2-4BFD-8387-01B279EC5D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330" t="1440" r="5625" b="5583"/>
          <a:stretch/>
        </p:blipFill>
        <p:spPr>
          <a:xfrm>
            <a:off x="159204" y="750332"/>
            <a:ext cx="8825592" cy="5198066"/>
          </a:xfrm>
          <a:prstGeom prst="rect">
            <a:avLst/>
          </a:prstGeom>
        </p:spPr>
      </p:pic>
      <p:sp>
        <p:nvSpPr>
          <p:cNvPr id="6" name="TextBox 5">
            <a:extLst>
              <a:ext uri="{FF2B5EF4-FFF2-40B4-BE49-F238E27FC236}">
                <a16:creationId xmlns:a16="http://schemas.microsoft.com/office/drawing/2014/main" id="{9BD6545A-BE62-4358-812B-5D868B1A0ED4}"/>
              </a:ext>
            </a:extLst>
          </p:cNvPr>
          <p:cNvSpPr txBox="1"/>
          <p:nvPr/>
        </p:nvSpPr>
        <p:spPr>
          <a:xfrm>
            <a:off x="371475" y="5237389"/>
            <a:ext cx="3771900" cy="646331"/>
          </a:xfrm>
          <a:prstGeom prst="rect">
            <a:avLst/>
          </a:prstGeom>
          <a:noFill/>
        </p:spPr>
        <p:txBody>
          <a:bodyPr wrap="square" rtlCol="0">
            <a:spAutoFit/>
          </a:bodyPr>
          <a:lstStyle/>
          <a:p>
            <a:r>
              <a:rPr lang="en-US" dirty="0"/>
              <a:t>There will be two sheets of foam to attach to the DS plate</a:t>
            </a:r>
          </a:p>
        </p:txBody>
      </p:sp>
    </p:spTree>
    <p:extLst>
      <p:ext uri="{BB962C8B-B14F-4D97-AF65-F5344CB8AC3E}">
        <p14:creationId xmlns:p14="http://schemas.microsoft.com/office/powerpoint/2010/main" val="413928641"/>
      </p:ext>
    </p:extLst>
  </p:cSld>
  <p:clrMapOvr>
    <a:masterClrMapping/>
  </p:clrMapOvr>
</p:sld>
</file>

<file path=ppt/theme/theme1.xml><?xml version="1.0" encoding="utf-8"?>
<a:theme xmlns:a="http://schemas.openxmlformats.org/drawingml/2006/main" name="Bartoszek Engineering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tailEnd type="arrow"/>
        </a:ln>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BE template.potx" id="{9608E6E6-3EED-46BB-844A-7AD15C154582}" vid="{8436F29D-F02B-4E11-8406-02BE39F0E6B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 template</Template>
  <TotalTime>904</TotalTime>
  <Words>1320</Words>
  <Application>Microsoft Office PowerPoint</Application>
  <PresentationFormat>On-screen Show (4:3)</PresentationFormat>
  <Paragraphs>125</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Eurostile</vt:lpstr>
      <vt:lpstr>Bartoszek Engineering presentation</vt:lpstr>
      <vt:lpstr>Installing the foam and closing the SFGD box</vt:lpstr>
      <vt:lpstr>Foam assembly proposal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First test result for the .25 inch thick foam</vt:lpstr>
      <vt:lpstr>Second test result for .25 inch thick foam</vt:lpstr>
      <vt:lpstr>PowerPoint Presentation</vt:lpstr>
      <vt:lpstr>Conclusions from multiple tests</vt:lpstr>
      <vt:lpstr>First test results for .50 inch thick foam</vt:lpstr>
      <vt:lpstr>First test result for .75 inch thick foam</vt:lpstr>
      <vt:lpstr>Force calculation for the top plate</vt:lpstr>
      <vt:lpstr>Force calculation for the DS plate</vt:lpstr>
      <vt:lpstr>Force Calculation for the BR plate</vt:lpstr>
      <vt:lpstr>Comments on Box Assembly</vt:lpstr>
      <vt:lpstr>PowerPoint Presentation</vt:lpstr>
      <vt:lpstr>Example of a pipe clamp that could be applied to the box to compress the BR and DS foam</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assemble the foam into the SFGD box</dc:title>
  <dc:creator>Larry Bartoszek</dc:creator>
  <cp:lastModifiedBy>Larry Bartoszek</cp:lastModifiedBy>
  <cp:revision>30</cp:revision>
  <dcterms:created xsi:type="dcterms:W3CDTF">2021-12-04T20:44:25Z</dcterms:created>
  <dcterms:modified xsi:type="dcterms:W3CDTF">2022-08-15T01:01:13Z</dcterms:modified>
</cp:coreProperties>
</file>