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</p:sldMasterIdLst>
  <p:notesMasterIdLst>
    <p:notesMasterId r:id="rId12"/>
  </p:notesMasterIdLst>
  <p:handoutMasterIdLst>
    <p:handoutMasterId r:id="rId13"/>
  </p:handoutMasterIdLst>
  <p:sldIdLst>
    <p:sldId id="536" r:id="rId2"/>
    <p:sldId id="533" r:id="rId3"/>
    <p:sldId id="1265" r:id="rId4"/>
    <p:sldId id="535" r:id="rId5"/>
    <p:sldId id="1267" r:id="rId6"/>
    <p:sldId id="1274" r:id="rId7"/>
    <p:sldId id="1269" r:id="rId8"/>
    <p:sldId id="1270" r:id="rId9"/>
    <p:sldId id="1271" r:id="rId10"/>
    <p:sldId id="1273" r:id="rId11"/>
  </p:sldIdLst>
  <p:sldSz cx="10772775" cy="6059488"/>
  <p:notesSz cx="6799263" cy="9929813"/>
  <p:defaultTextStyle>
    <a:defPPr>
      <a:defRPr lang="fr-FR"/>
    </a:defPPr>
    <a:lvl1pPr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01650" indent="-44450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04888" indent="-90488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08125" indent="-13652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09775" indent="-18097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Section par défaut" id="{C711CB18-12FE-4889-8E82-ACCCD568671A}">
          <p14:sldIdLst>
            <p14:sldId id="536"/>
            <p14:sldId id="533"/>
            <p14:sldId id="1265"/>
            <p14:sldId id="535"/>
            <p14:sldId id="1267"/>
            <p14:sldId id="1274"/>
            <p14:sldId id="1269"/>
            <p14:sldId id="1270"/>
            <p14:sldId id="1271"/>
            <p14:sldId id="1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909">
          <p15:clr>
            <a:srgbClr val="A4A3A4"/>
          </p15:clr>
        </p15:guide>
        <p15:guide id="2" pos="33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hilippe Vallerand" initials="PV" lastIdx="1" clrIdx="0">
    <p:extLst>
      <p:ext uri="{19B8F6BF-5375-455C-9EA6-DF929625EA0E}">
        <p15:presenceInfo xmlns:p15="http://schemas.microsoft.com/office/powerpoint/2012/main" userId="S-1-5-21-4087870506-3340583420-3770169302-196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6487"/>
    <a:srgbClr val="00294B"/>
    <a:srgbClr val="DF8A2D"/>
    <a:srgbClr val="511F74"/>
    <a:srgbClr val="7A286A"/>
    <a:srgbClr val="6600CC"/>
    <a:srgbClr val="FF6700"/>
    <a:srgbClr val="E05314"/>
    <a:srgbClr val="F39200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90" autoAdjust="0"/>
    <p:restoredTop sz="96374" autoAdjust="0"/>
  </p:normalViewPr>
  <p:slideViewPr>
    <p:cSldViewPr>
      <p:cViewPr varScale="1">
        <p:scale>
          <a:sx n="116" d="100"/>
          <a:sy n="116" d="100"/>
        </p:scale>
        <p:origin x="102" y="228"/>
      </p:cViewPr>
      <p:guideLst>
        <p:guide orient="horz" pos="1909"/>
        <p:guide pos="33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-2700"/>
    </p:cViewPr>
  </p:sorterViewPr>
  <p:notesViewPr>
    <p:cSldViewPr>
      <p:cViewPr varScale="1">
        <p:scale>
          <a:sx n="78" d="100"/>
          <a:sy n="78" d="100"/>
        </p:scale>
        <p:origin x="398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manen2\Documents\2022\Projets\LHCb\Jitter\Jitt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Evolution of the jitter with the amplitude of the signal (rise time =1ns, noise =1mV )</a:t>
            </a:r>
            <a:endParaRPr lang="fr-FR"/>
          </a:p>
        </c:rich>
      </c:tx>
      <c:layout>
        <c:manualLayout>
          <c:xMode val="edge"/>
          <c:yMode val="edge"/>
          <c:x val="0.15792384856967112"/>
          <c:y val="2.34031034999161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lineChart>
        <c:grouping val="standard"/>
        <c:varyColors val="0"/>
        <c:ser>
          <c:idx val="5"/>
          <c:order val="0"/>
          <c:tx>
            <c:v>Jitter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Feuil2!$D$3:$D$8</c:f>
              <c:numCache>
                <c:formatCode>General</c:formatCode>
                <c:ptCount val="6"/>
                <c:pt idx="0">
                  <c:v>0.02</c:v>
                </c:pt>
                <c:pt idx="1">
                  <c:v>0.05</c:v>
                </c:pt>
                <c:pt idx="2">
                  <c:v>0.1</c:v>
                </c:pt>
                <c:pt idx="3">
                  <c:v>0.2</c:v>
                </c:pt>
                <c:pt idx="4">
                  <c:v>0.5</c:v>
                </c:pt>
                <c:pt idx="5">
                  <c:v>1</c:v>
                </c:pt>
              </c:numCache>
            </c:numRef>
          </c:cat>
          <c:val>
            <c:numRef>
              <c:f>Feuil2!$G$3:$G$8</c:f>
              <c:numCache>
                <c:formatCode>#\ ?/?</c:formatCode>
                <c:ptCount val="6"/>
                <c:pt idx="0">
                  <c:v>50</c:v>
                </c:pt>
                <c:pt idx="1">
                  <c:v>20.000000000000004</c:v>
                </c:pt>
                <c:pt idx="2">
                  <c:v>10.000000000000002</c:v>
                </c:pt>
                <c:pt idx="3">
                  <c:v>5.0000000000000009</c:v>
                </c:pt>
                <c:pt idx="4">
                  <c:v>2.0000000000000004</c:v>
                </c:pt>
                <c:pt idx="5">
                  <c:v>1.0000000000000002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C44-4E17-8A5D-97B27AE828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6499376"/>
        <c:axId val="396495112"/>
      </c:lineChart>
      <c:catAx>
        <c:axId val="396499376"/>
        <c:scaling>
          <c:orientation val="minMax"/>
        </c:scaling>
        <c:delete val="0"/>
        <c:axPos val="b"/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Amplitude in V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 rtl="0"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96495112"/>
        <c:crosses val="autoZero"/>
        <c:auto val="1"/>
        <c:lblAlgn val="ctr"/>
        <c:lblOffset val="100"/>
        <c:noMultiLvlLbl val="0"/>
      </c:catAx>
      <c:valAx>
        <c:axId val="396495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noFill/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Jitter in ps</a:t>
                </a:r>
              </a:p>
              <a:p>
                <a:pPr algn="ctr" rtl="0">
                  <a:defRPr/>
                </a:pPr>
                <a:endParaRPr lang="fr-F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#\ ?/?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96499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fr-F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8B13D71-B4CE-4A20-B6D5-423C8AC4055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095" cy="497492"/>
          </a:xfrm>
          <a:prstGeom prst="rect">
            <a:avLst/>
          </a:prstGeom>
        </p:spPr>
        <p:txBody>
          <a:bodyPr vert="horz" lIns="88222" tIns="44111" rIns="88222" bIns="44111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7E2A198-9DE9-4E60-A3C5-F49B0CA7481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1650" y="1"/>
            <a:ext cx="2946093" cy="497492"/>
          </a:xfrm>
          <a:prstGeom prst="rect">
            <a:avLst/>
          </a:prstGeom>
        </p:spPr>
        <p:txBody>
          <a:bodyPr vert="horz" lIns="88222" tIns="44111" rIns="88222" bIns="44111" rtlCol="0"/>
          <a:lstStyle>
            <a:lvl1pPr algn="r">
              <a:defRPr sz="1200"/>
            </a:lvl1pPr>
          </a:lstStyle>
          <a:p>
            <a:fld id="{230C4B7C-1A67-4512-9256-9E253EA873B0}" type="datetimeFigureOut">
              <a:rPr lang="fr-FR" smtClean="0"/>
              <a:t>09/12/2022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87B6684-4874-4321-8946-7046819244D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2321"/>
            <a:ext cx="2946095" cy="497492"/>
          </a:xfrm>
          <a:prstGeom prst="rect">
            <a:avLst/>
          </a:prstGeom>
        </p:spPr>
        <p:txBody>
          <a:bodyPr vert="horz" lIns="88222" tIns="44111" rIns="88222" bIns="44111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B4819FE-FCC3-470B-AA3D-D58AC8F793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1650" y="9432321"/>
            <a:ext cx="2946093" cy="497492"/>
          </a:xfrm>
          <a:prstGeom prst="rect">
            <a:avLst/>
          </a:prstGeom>
        </p:spPr>
        <p:txBody>
          <a:bodyPr vert="horz" lIns="88222" tIns="44111" rIns="88222" bIns="44111" rtlCol="0" anchor="b"/>
          <a:lstStyle>
            <a:lvl1pPr algn="r">
              <a:defRPr sz="1200"/>
            </a:lvl1pPr>
          </a:lstStyle>
          <a:p>
            <a:fld id="{DF1F5328-0B1C-4441-8E8B-97E98CA225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8381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347" cy="496491"/>
          </a:xfrm>
          <a:prstGeom prst="rect">
            <a:avLst/>
          </a:prstGeom>
        </p:spPr>
        <p:txBody>
          <a:bodyPr vert="horz" lIns="95588" tIns="47794" rIns="95588" bIns="47794" rtlCol="0"/>
          <a:lstStyle>
            <a:lvl1pPr algn="l" defTabSz="105115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3" y="1"/>
            <a:ext cx="2946347" cy="496491"/>
          </a:xfrm>
          <a:prstGeom prst="rect">
            <a:avLst/>
          </a:prstGeom>
        </p:spPr>
        <p:txBody>
          <a:bodyPr vert="horz" lIns="95588" tIns="47794" rIns="95588" bIns="47794" rtlCol="0"/>
          <a:lstStyle>
            <a:lvl1pPr algn="r" defTabSz="105115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0983F0-3B2B-4346-9D34-6FF74AEF7015}" type="datetimeFigureOut">
              <a:rPr lang="fr-FR"/>
              <a:pPr>
                <a:defRPr/>
              </a:pPr>
              <a:t>09/12/2022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18287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88" tIns="47794" rIns="95588" bIns="47794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927" y="4716661"/>
            <a:ext cx="5439410" cy="4468416"/>
          </a:xfrm>
          <a:prstGeom prst="rect">
            <a:avLst/>
          </a:prstGeom>
        </p:spPr>
        <p:txBody>
          <a:bodyPr vert="horz" lIns="95588" tIns="47794" rIns="95588" bIns="47794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31599"/>
            <a:ext cx="2946347" cy="496491"/>
          </a:xfrm>
          <a:prstGeom prst="rect">
            <a:avLst/>
          </a:prstGeom>
        </p:spPr>
        <p:txBody>
          <a:bodyPr vert="horz" lIns="95588" tIns="47794" rIns="95588" bIns="47794" rtlCol="0" anchor="b"/>
          <a:lstStyle>
            <a:lvl1pPr algn="l" defTabSz="105115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3" y="9431599"/>
            <a:ext cx="2946347" cy="496491"/>
          </a:xfrm>
          <a:prstGeom prst="rect">
            <a:avLst/>
          </a:prstGeom>
        </p:spPr>
        <p:txBody>
          <a:bodyPr vert="horz" lIns="95588" tIns="47794" rIns="95588" bIns="47794" rtlCol="0" anchor="b"/>
          <a:lstStyle>
            <a:lvl1pPr algn="r" defTabSz="105115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BC699F-DBFB-4FA7-9A20-949047200E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952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-25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72361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3950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0461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41443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9988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40244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6558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4219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38893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9731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-slide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391" y="0"/>
            <a:ext cx="10772420" cy="6059486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1785987" y="941512"/>
            <a:ext cx="8538139" cy="46714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34" y="5003515"/>
            <a:ext cx="1202944" cy="617919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3187" y="4829944"/>
            <a:ext cx="479408" cy="464348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34" y="4407047"/>
            <a:ext cx="749635" cy="749635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707" y="3029743"/>
            <a:ext cx="719249" cy="376482"/>
          </a:xfrm>
          <a:prstGeom prst="rect">
            <a:avLst/>
          </a:prstGeom>
        </p:spPr>
      </p:pic>
      <p:sp>
        <p:nvSpPr>
          <p:cNvPr id="17" name="Espace réservé de la date 5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1152127" cy="322263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fr-FR"/>
              <a:t>21/11/2022</a:t>
            </a:r>
            <a:endParaRPr lang="fr-FR" dirty="0"/>
          </a:p>
        </p:txBody>
      </p:sp>
      <p:sp>
        <p:nvSpPr>
          <p:cNvPr id="18" name="Espace réservé du pied de page 6"/>
          <p:cNvSpPr>
            <a:spLocks noGrp="1"/>
          </p:cNvSpPr>
          <p:nvPr>
            <p:ph type="ftr" sz="quarter" idx="3"/>
          </p:nvPr>
        </p:nvSpPr>
        <p:spPr>
          <a:xfrm>
            <a:off x="4378274" y="5695153"/>
            <a:ext cx="2016224" cy="322263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fr-FR" dirty="0"/>
              <a:t>SPIDER </a:t>
            </a:r>
            <a:r>
              <a:rPr lang="fr-FR" dirty="0" err="1"/>
              <a:t>ECAL@LHCb</a:t>
            </a:r>
            <a:r>
              <a:rPr lang="fr-FR" dirty="0"/>
              <a:t>   </a:t>
            </a:r>
          </a:p>
        </p:txBody>
      </p:sp>
      <p:sp>
        <p:nvSpPr>
          <p:cNvPr id="19" name="Espace réservé du numéro de diapositive 7"/>
          <p:cNvSpPr>
            <a:spLocks noGrp="1"/>
          </p:cNvSpPr>
          <p:nvPr>
            <p:ph type="sldNum" sz="quarter" idx="4"/>
          </p:nvPr>
        </p:nvSpPr>
        <p:spPr>
          <a:xfrm>
            <a:off x="10138915" y="5695152"/>
            <a:ext cx="623156" cy="322263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9AF92B7F-C146-458F-9D53-FF4D2B39997B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0099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ntro-slide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" y="2"/>
            <a:ext cx="10772420" cy="6059486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e la date 5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1152127" cy="322263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fr-FR" dirty="0"/>
              <a:t>13/12/2022</a:t>
            </a:r>
          </a:p>
        </p:txBody>
      </p:sp>
      <p:sp>
        <p:nvSpPr>
          <p:cNvPr id="20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4378273" y="5695153"/>
            <a:ext cx="3240361" cy="322263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fr-FR" dirty="0"/>
              <a:t>SPIDER U2 </a:t>
            </a:r>
            <a:r>
              <a:rPr lang="fr-FR" dirty="0" err="1"/>
              <a:t>ECAL@LHCb</a:t>
            </a:r>
            <a:r>
              <a:rPr lang="fr-FR" dirty="0"/>
              <a:t>   </a:t>
            </a:r>
          </a:p>
        </p:txBody>
      </p:sp>
      <p:sp>
        <p:nvSpPr>
          <p:cNvPr id="21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10138915" y="5695152"/>
            <a:ext cx="623156" cy="322263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9AF92B7F-C146-458F-9D53-FF4D2B39997B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22" name="Image 2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421" y="506695"/>
            <a:ext cx="1202944" cy="617919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0789" y="648955"/>
            <a:ext cx="479408" cy="464348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2141" y="1631307"/>
            <a:ext cx="749635" cy="749635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2527" y="1212414"/>
            <a:ext cx="719249" cy="376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819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1.xml"/><Relationship Id="rId7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 userDrawn="1"/>
        </p:nvSpPr>
        <p:spPr>
          <a:xfrm>
            <a:off x="2290044" y="149425"/>
            <a:ext cx="5688632" cy="43204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/>
              <a:t>Modifiez le style du titre</a:t>
            </a:r>
          </a:p>
        </p:txBody>
      </p:sp>
      <p:sp>
        <p:nvSpPr>
          <p:cNvPr id="9" name="Espace réservé du contenu 3"/>
          <p:cNvSpPr txBox="1">
            <a:spLocks/>
          </p:cNvSpPr>
          <p:nvPr userDrawn="1"/>
        </p:nvSpPr>
        <p:spPr>
          <a:xfrm>
            <a:off x="777875" y="941512"/>
            <a:ext cx="9546251" cy="44644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FR"/>
              <a:t>Modifier les styles du texte du masque</a:t>
            </a:r>
          </a:p>
          <a:p>
            <a:pPr lvl="1" fontAlgn="auto">
              <a:spcAft>
                <a:spcPts val="0"/>
              </a:spcAft>
            </a:pPr>
            <a:r>
              <a:rPr lang="fr-FR"/>
              <a:t>Deuxième niveau</a:t>
            </a:r>
          </a:p>
          <a:p>
            <a:pPr lvl="2" fontAlgn="auto">
              <a:spcAft>
                <a:spcPts val="0"/>
              </a:spcAft>
            </a:pPr>
            <a:r>
              <a:rPr lang="fr-FR"/>
              <a:t>Troisième niveau</a:t>
            </a:r>
          </a:p>
          <a:p>
            <a:pPr lvl="3" fontAlgn="auto">
              <a:spcAft>
                <a:spcPts val="0"/>
              </a:spcAft>
            </a:pPr>
            <a:r>
              <a:rPr lang="fr-FR"/>
              <a:t>Quatrième niveau</a:t>
            </a:r>
          </a:p>
          <a:p>
            <a:pPr lvl="4" fontAlgn="auto">
              <a:spcAft>
                <a:spcPts val="0"/>
              </a:spcAft>
            </a:pPr>
            <a:r>
              <a:rPr lang="fr-FR"/>
              <a:t>Cinquième niveau</a:t>
            </a:r>
            <a:endParaRPr lang="fr-FR" dirty="0"/>
          </a:p>
        </p:txBody>
      </p:sp>
      <p:sp>
        <p:nvSpPr>
          <p:cNvPr id="11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201812" y="5714820"/>
            <a:ext cx="1152127" cy="322263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fr-FR" dirty="0"/>
              <a:t>22/11/2022</a:t>
            </a:r>
          </a:p>
        </p:txBody>
      </p:sp>
      <p:sp>
        <p:nvSpPr>
          <p:cNvPr id="12" name="Espace réservé du pied de page 6"/>
          <p:cNvSpPr>
            <a:spLocks noGrp="1"/>
          </p:cNvSpPr>
          <p:nvPr>
            <p:ph type="ftr" sz="quarter" idx="3"/>
          </p:nvPr>
        </p:nvSpPr>
        <p:spPr>
          <a:xfrm>
            <a:off x="4378274" y="5695153"/>
            <a:ext cx="2016224" cy="322263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fr-FR" dirty="0"/>
              <a:t>SPIDER </a:t>
            </a:r>
            <a:r>
              <a:rPr lang="fr-FR" dirty="0" err="1"/>
              <a:t>ECAL@LHCb</a:t>
            </a:r>
            <a:r>
              <a:rPr lang="fr-FR" dirty="0"/>
              <a:t>   </a:t>
            </a:r>
          </a:p>
        </p:txBody>
      </p:sp>
      <p:sp>
        <p:nvSpPr>
          <p:cNvPr id="16" name="Espace réservé du numéro de diapositive 7"/>
          <p:cNvSpPr>
            <a:spLocks noGrp="1"/>
          </p:cNvSpPr>
          <p:nvPr>
            <p:ph type="sldNum" sz="quarter" idx="4"/>
          </p:nvPr>
        </p:nvSpPr>
        <p:spPr>
          <a:xfrm>
            <a:off x="10138915" y="5695152"/>
            <a:ext cx="623156" cy="322263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9AF92B7F-C146-458F-9D53-FF4D2B39997B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465" y="531007"/>
            <a:ext cx="1202944" cy="617919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0789" y="729898"/>
            <a:ext cx="479408" cy="464348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676" y="701377"/>
            <a:ext cx="521390" cy="52139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521" y="719016"/>
            <a:ext cx="719249" cy="376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46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5B98CDE-4291-4E3B-9A2B-2593A2A42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82131" y="5721985"/>
            <a:ext cx="4680520" cy="322263"/>
          </a:xfrm>
        </p:spPr>
        <p:txBody>
          <a:bodyPr/>
          <a:lstStyle/>
          <a:p>
            <a:r>
              <a:rPr lang="fr-FR" dirty="0"/>
              <a:t>SPIDER </a:t>
            </a:r>
            <a:r>
              <a:rPr lang="fr-FR" dirty="0" err="1"/>
              <a:t>asic</a:t>
            </a:r>
            <a:r>
              <a:rPr lang="fr-FR" dirty="0"/>
              <a:t> - </a:t>
            </a:r>
            <a:r>
              <a:rPr lang="fr-FR" i="1" dirty="0" err="1"/>
              <a:t>LHCb</a:t>
            </a:r>
            <a:r>
              <a:rPr lang="fr-FR" dirty="0"/>
              <a:t> ECAL U2 Workshop @ Orsay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63DA0C1-3C42-4FE1-B220-321DFB417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2B7F-C146-458F-9D53-FF4D2B39997B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11" name="Espace réservé du texte 1">
            <a:extLst>
              <a:ext uri="{FF2B5EF4-FFF2-40B4-BE49-F238E27FC236}">
                <a16:creationId xmlns:a16="http://schemas.microsoft.com/office/drawing/2014/main" id="{70D99E0F-F68C-47CF-A9D7-9BE29D4BA343}"/>
              </a:ext>
            </a:extLst>
          </p:cNvPr>
          <p:cNvSpPr txBox="1">
            <a:spLocks/>
          </p:cNvSpPr>
          <p:nvPr/>
        </p:nvSpPr>
        <p:spPr>
          <a:xfrm>
            <a:off x="-230237" y="1765495"/>
            <a:ext cx="10585175" cy="195793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4400" b="1" dirty="0">
                <a:solidFill>
                  <a:srgbClr val="00294B"/>
                </a:solidFill>
              </a:rPr>
              <a:t>SPIDER “S</a:t>
            </a:r>
            <a:r>
              <a:rPr lang="en-US" sz="4400" dirty="0">
                <a:solidFill>
                  <a:srgbClr val="00294B"/>
                </a:solidFill>
              </a:rPr>
              <a:t>wift </a:t>
            </a:r>
            <a:r>
              <a:rPr lang="en-US" sz="4400" b="1" dirty="0">
                <a:solidFill>
                  <a:srgbClr val="00294B"/>
                </a:solidFill>
              </a:rPr>
              <a:t>Pi</a:t>
            </a:r>
            <a:r>
              <a:rPr lang="en-US" sz="4400" dirty="0">
                <a:solidFill>
                  <a:srgbClr val="00294B"/>
                </a:solidFill>
              </a:rPr>
              <a:t>pelined </a:t>
            </a:r>
            <a:r>
              <a:rPr lang="en-US" sz="4400" b="1" dirty="0" err="1">
                <a:solidFill>
                  <a:srgbClr val="00294B"/>
                </a:solidFill>
              </a:rPr>
              <a:t>D</a:t>
            </a:r>
            <a:r>
              <a:rPr lang="en-US" sz="4400" dirty="0" err="1">
                <a:solidFill>
                  <a:srgbClr val="00294B"/>
                </a:solidFill>
              </a:rPr>
              <a:t>igitiz</a:t>
            </a:r>
            <a:r>
              <a:rPr lang="en-US" sz="4400" b="1" dirty="0" err="1">
                <a:solidFill>
                  <a:srgbClr val="00294B"/>
                </a:solidFill>
              </a:rPr>
              <a:t>ER</a:t>
            </a:r>
            <a:r>
              <a:rPr lang="en-US" sz="4400" b="1" dirty="0">
                <a:solidFill>
                  <a:srgbClr val="00294B"/>
                </a:solidFill>
              </a:rPr>
              <a:t>”</a:t>
            </a:r>
          </a:p>
          <a:p>
            <a:pPr marL="0" indent="0" algn="ctr" fontAlgn="auto">
              <a:spcAft>
                <a:spcPts val="0"/>
              </a:spcAft>
              <a:buNone/>
            </a:pPr>
            <a:r>
              <a:rPr lang="en-US" sz="3600" b="1" dirty="0">
                <a:solidFill>
                  <a:srgbClr val="00294B"/>
                </a:solidFill>
              </a:rPr>
              <a:t>for Timing Path Measurement 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fr-FR" sz="4400" b="1" dirty="0">
              <a:solidFill>
                <a:srgbClr val="00294B"/>
              </a:solidFill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0162A8C5-CD5D-4A0D-9179-345CAC81E2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1891" y="4037856"/>
            <a:ext cx="8742199" cy="1538377"/>
          </a:xfrm>
        </p:spPr>
        <p:txBody>
          <a:bodyPr/>
          <a:lstStyle/>
          <a:p>
            <a:pPr marL="0" indent="0" algn="ctr">
              <a:buNone/>
            </a:pPr>
            <a:r>
              <a:rPr lang="fr-FR" sz="2000" dirty="0"/>
              <a:t>Ludovic </a:t>
            </a:r>
            <a:r>
              <a:rPr lang="fr-FR" sz="2000" dirty="0" err="1"/>
              <a:t>Alvado</a:t>
            </a:r>
            <a:r>
              <a:rPr lang="fr-FR" sz="2000" dirty="0"/>
              <a:t>, Nicolas </a:t>
            </a:r>
            <a:r>
              <a:rPr lang="fr-FR" sz="2000" dirty="0" err="1"/>
              <a:t>Arveuf</a:t>
            </a:r>
            <a:r>
              <a:rPr lang="fr-FR" sz="2000" dirty="0"/>
              <a:t>, Edouard Bechetoille, Christophe Beigbeder, </a:t>
            </a:r>
            <a:r>
              <a:rPr lang="fr-FR" sz="2000" b="1" dirty="0"/>
              <a:t>Dominique Breton</a:t>
            </a:r>
            <a:r>
              <a:rPr lang="fr-FR" sz="2000" dirty="0"/>
              <a:t>, Baptiste Joly, Laurent </a:t>
            </a:r>
            <a:r>
              <a:rPr lang="fr-FR" sz="2000" dirty="0" err="1"/>
              <a:t>Leterrier</a:t>
            </a:r>
            <a:r>
              <a:rPr lang="fr-FR" sz="2000" dirty="0"/>
              <a:t>, </a:t>
            </a:r>
            <a:r>
              <a:rPr lang="fr-FR" sz="2000" b="1" dirty="0"/>
              <a:t>Samuel </a:t>
            </a:r>
            <a:r>
              <a:rPr lang="fr-FR" sz="2000" b="1" dirty="0" err="1"/>
              <a:t>Manen</a:t>
            </a:r>
            <a:r>
              <a:rPr lang="fr-FR" sz="2000" dirty="0"/>
              <a:t>, Hervé </a:t>
            </a:r>
            <a:r>
              <a:rPr lang="fr-FR" sz="2000" dirty="0" err="1"/>
              <a:t>Mathez</a:t>
            </a:r>
            <a:r>
              <a:rPr lang="fr-FR" sz="2000" dirty="0"/>
              <a:t>, </a:t>
            </a:r>
            <a:r>
              <a:rPr lang="fr-FR" sz="2000" b="1" u="sng" dirty="0"/>
              <a:t>Philippe Vallerand</a:t>
            </a:r>
            <a:r>
              <a:rPr lang="fr-FR" sz="2000" dirty="0"/>
              <a:t>, Richard Vandaele</a:t>
            </a:r>
          </a:p>
        </p:txBody>
      </p:sp>
      <p:sp>
        <p:nvSpPr>
          <p:cNvPr id="14" name="Espace réservé de la date 6">
            <a:extLst>
              <a:ext uri="{FF2B5EF4-FFF2-40B4-BE49-F238E27FC236}">
                <a16:creationId xmlns:a16="http://schemas.microsoft.com/office/drawing/2014/main" id="{940C975E-2E92-4DF4-8D1E-8F6111A77A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1152127" cy="322263"/>
          </a:xfrm>
        </p:spPr>
        <p:txBody>
          <a:bodyPr/>
          <a:lstStyle/>
          <a:p>
            <a:r>
              <a:rPr lang="fr-FR" dirty="0"/>
              <a:t>13/12/2022</a:t>
            </a:r>
          </a:p>
        </p:txBody>
      </p:sp>
    </p:spTree>
    <p:extLst>
      <p:ext uri="{BB962C8B-B14F-4D97-AF65-F5344CB8AC3E}">
        <p14:creationId xmlns:p14="http://schemas.microsoft.com/office/powerpoint/2010/main" val="3337722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A4DAC68-DB7C-4F1D-A490-04D227D93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2B7F-C146-458F-9D53-FF4D2B39997B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1" name="Espace réservé de la date 6">
            <a:extLst>
              <a:ext uri="{FF2B5EF4-FFF2-40B4-BE49-F238E27FC236}">
                <a16:creationId xmlns:a16="http://schemas.microsoft.com/office/drawing/2014/main" id="{CD9373D4-418D-40B2-AEEA-116748F5EF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1152127" cy="322263"/>
          </a:xfrm>
        </p:spPr>
        <p:txBody>
          <a:bodyPr/>
          <a:lstStyle/>
          <a:p>
            <a:r>
              <a:rPr lang="fr-FR" dirty="0"/>
              <a:t>13/12/2022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5797DDB-4CF5-4245-8399-2AB5F1184687}"/>
              </a:ext>
            </a:extLst>
          </p:cNvPr>
          <p:cNvSpPr/>
          <p:nvPr/>
        </p:nvSpPr>
        <p:spPr>
          <a:xfrm>
            <a:off x="2074019" y="2525688"/>
            <a:ext cx="53848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buNone/>
            </a:pPr>
            <a:r>
              <a:rPr lang="en-US" sz="4000" dirty="0"/>
              <a:t>Thank you for your attention!</a:t>
            </a:r>
            <a:endParaRPr lang="en-US" sz="3200" dirty="0"/>
          </a:p>
          <a:p>
            <a:pPr lvl="1"/>
            <a:endParaRPr lang="en-US" sz="3200" dirty="0"/>
          </a:p>
        </p:txBody>
      </p:sp>
      <p:sp>
        <p:nvSpPr>
          <p:cNvPr id="12" name="Espace réservé du pied de page 7">
            <a:extLst>
              <a:ext uri="{FF2B5EF4-FFF2-40B4-BE49-F238E27FC236}">
                <a16:creationId xmlns:a16="http://schemas.microsoft.com/office/drawing/2014/main" id="{7E150F94-202C-4A44-92BE-DBB8AB3C6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82131" y="5721985"/>
            <a:ext cx="4680520" cy="322263"/>
          </a:xfrm>
        </p:spPr>
        <p:txBody>
          <a:bodyPr/>
          <a:lstStyle/>
          <a:p>
            <a:r>
              <a:rPr lang="fr-FR" dirty="0"/>
              <a:t>SPIDER </a:t>
            </a:r>
            <a:r>
              <a:rPr lang="fr-FR" dirty="0" err="1"/>
              <a:t>asic</a:t>
            </a:r>
            <a:r>
              <a:rPr lang="fr-FR" dirty="0"/>
              <a:t> - </a:t>
            </a:r>
            <a:r>
              <a:rPr lang="fr-FR" i="1" dirty="0" err="1"/>
              <a:t>LHCb</a:t>
            </a:r>
            <a:r>
              <a:rPr lang="fr-FR" dirty="0"/>
              <a:t> ECAL U2 Workshop @ Orsay</a:t>
            </a:r>
          </a:p>
        </p:txBody>
      </p:sp>
    </p:spTree>
    <p:extLst>
      <p:ext uri="{BB962C8B-B14F-4D97-AF65-F5344CB8AC3E}">
        <p14:creationId xmlns:p14="http://schemas.microsoft.com/office/powerpoint/2010/main" val="1875348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63DA0C1-3C42-4FE1-B220-321DFB417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2B7F-C146-458F-9D53-FF4D2B39997B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0" name="Espace réservé du contenu 14">
            <a:extLst>
              <a:ext uri="{FF2B5EF4-FFF2-40B4-BE49-F238E27FC236}">
                <a16:creationId xmlns:a16="http://schemas.microsoft.com/office/drawing/2014/main" id="{5380E02F-9DB5-4B85-8D30-2A5A8F5B3B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5502" y="1517576"/>
            <a:ext cx="9147963" cy="403244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Requirements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 on timing </a:t>
            </a: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path</a:t>
            </a:r>
            <a:endParaRPr lang="fr-FR" strike="sngStrike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How to </a:t>
            </a: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achieve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 the </a:t>
            </a: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specifications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SPIDER “Swift </a:t>
            </a: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Pipelined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Digitizer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” </a:t>
            </a: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asic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lvl="1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Concept</a:t>
            </a:r>
          </a:p>
          <a:p>
            <a:pPr lvl="1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Architecture</a:t>
            </a:r>
          </a:p>
          <a:p>
            <a:pPr lvl="1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Performances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Status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 of SPIDER </a:t>
            </a: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development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Titre 12">
            <a:extLst>
              <a:ext uri="{FF2B5EF4-FFF2-40B4-BE49-F238E27FC236}">
                <a16:creationId xmlns:a16="http://schemas.microsoft.com/office/drawing/2014/main" id="{099864D9-B4D6-4E5B-AED4-2746F6725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Autofit/>
          </a:bodyPr>
          <a:lstStyle/>
          <a:p>
            <a:pPr lvl="1"/>
            <a:r>
              <a:rPr lang="fr-FR" sz="2400" b="1" kern="1200" dirty="0">
                <a:solidFill>
                  <a:srgbClr val="00294B"/>
                </a:solidFill>
                <a:latin typeface="+mj-lt"/>
                <a:ea typeface="+mj-ea"/>
                <a:cs typeface="+mj-cs"/>
              </a:rPr>
              <a:t>Plan</a:t>
            </a:r>
          </a:p>
        </p:txBody>
      </p:sp>
      <p:sp>
        <p:nvSpPr>
          <p:cNvPr id="13" name="Espace réservé de la date 6">
            <a:extLst>
              <a:ext uri="{FF2B5EF4-FFF2-40B4-BE49-F238E27FC236}">
                <a16:creationId xmlns:a16="http://schemas.microsoft.com/office/drawing/2014/main" id="{58CB1C7C-DE8C-4D52-83BF-147201492C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1152127" cy="322263"/>
          </a:xfrm>
        </p:spPr>
        <p:txBody>
          <a:bodyPr/>
          <a:lstStyle/>
          <a:p>
            <a:r>
              <a:rPr lang="fr-FR" dirty="0"/>
              <a:t>13/12/2022</a:t>
            </a:r>
          </a:p>
        </p:txBody>
      </p:sp>
      <p:sp>
        <p:nvSpPr>
          <p:cNvPr id="14" name="Espace réservé du pied de page 7">
            <a:extLst>
              <a:ext uri="{FF2B5EF4-FFF2-40B4-BE49-F238E27FC236}">
                <a16:creationId xmlns:a16="http://schemas.microsoft.com/office/drawing/2014/main" id="{9134EDBA-024D-4CE3-8D6F-FE18A735F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82131" y="5721985"/>
            <a:ext cx="4680520" cy="322263"/>
          </a:xfrm>
        </p:spPr>
        <p:txBody>
          <a:bodyPr/>
          <a:lstStyle/>
          <a:p>
            <a:r>
              <a:rPr lang="fr-FR" dirty="0"/>
              <a:t>SPIDER </a:t>
            </a:r>
            <a:r>
              <a:rPr lang="fr-FR" dirty="0" err="1"/>
              <a:t>asic</a:t>
            </a:r>
            <a:r>
              <a:rPr lang="fr-FR" dirty="0"/>
              <a:t> - </a:t>
            </a:r>
            <a:r>
              <a:rPr lang="fr-FR" i="1" dirty="0" err="1"/>
              <a:t>LHCb</a:t>
            </a:r>
            <a:r>
              <a:rPr lang="fr-FR" dirty="0"/>
              <a:t> ECAL U2 Workshop @ Orsay</a:t>
            </a:r>
          </a:p>
        </p:txBody>
      </p:sp>
    </p:spTree>
    <p:extLst>
      <p:ext uri="{BB962C8B-B14F-4D97-AF65-F5344CB8AC3E}">
        <p14:creationId xmlns:p14="http://schemas.microsoft.com/office/powerpoint/2010/main" val="1299053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DFA2105F-A2AB-4E71-9323-3BCD7F811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dirty="0"/>
              <a:t>Requirements on timing path</a:t>
            </a:r>
            <a:br>
              <a:rPr lang="es-ES" dirty="0"/>
            </a:br>
            <a:endParaRPr lang="fr-FR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72D1360-EECD-497E-816F-7805FEDC0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13/12/2022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7D6E9F9-3F21-4E62-9F65-738D3956E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2B7F-C146-458F-9D53-FF4D2B39997B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73374796-05F4-4524-884B-4D0AE0B80F77}"/>
              </a:ext>
            </a:extLst>
          </p:cNvPr>
          <p:cNvSpPr txBox="1">
            <a:spLocks/>
          </p:cNvSpPr>
          <p:nvPr/>
        </p:nvSpPr>
        <p:spPr>
          <a:xfrm>
            <a:off x="272477" y="1335237"/>
            <a:ext cx="9849120" cy="1710564"/>
          </a:xfrm>
        </p:spPr>
        <p:txBody>
          <a:bodyPr anchor="b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/>
              <a:t>Goal resolution down to 20ps</a:t>
            </a:r>
            <a:r>
              <a:rPr lang="en-US" sz="1800" baseline="-25000" dirty="0"/>
              <a:t>RMS</a:t>
            </a:r>
            <a:r>
              <a:rPr lang="en-US" sz="1800" dirty="0"/>
              <a:t> to distinguish interactions</a:t>
            </a:r>
          </a:p>
          <a:p>
            <a:pPr marL="285750" indent="-285750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/>
              <a:t>Goal dynamic range E</a:t>
            </a:r>
            <a:r>
              <a:rPr lang="en-US" sz="1800" baseline="-25000" dirty="0"/>
              <a:t>T</a:t>
            </a:r>
            <a:r>
              <a:rPr lang="en-US" sz="1800" dirty="0"/>
              <a:t>=[50MeV-5GeV] </a:t>
            </a:r>
          </a:p>
          <a:p>
            <a:pPr marL="285750" indent="-285750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/>
              <a:t>Assume maximum channel occupancy of ~10% (~4MHz), under study/simulation.</a:t>
            </a:r>
          </a:p>
          <a:p>
            <a:pPr marL="285750" indent="-285750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/>
              <a:t>Make it possible to deal with a few consecutive events (8?)</a:t>
            </a:r>
          </a:p>
          <a:p>
            <a:pPr marL="302986" lvl="1" fontAlgn="auto">
              <a:spcAft>
                <a:spcPts val="0"/>
              </a:spcAft>
            </a:pPr>
            <a:r>
              <a:rPr lang="en-US" sz="1800" dirty="0"/>
              <a:t>	</a:t>
            </a:r>
          </a:p>
        </p:txBody>
      </p:sp>
      <p:pic>
        <p:nvPicPr>
          <p:cNvPr id="12" name="Imagen 4">
            <a:extLst>
              <a:ext uri="{FF2B5EF4-FFF2-40B4-BE49-F238E27FC236}">
                <a16:creationId xmlns:a16="http://schemas.microsoft.com/office/drawing/2014/main" id="{CC3C71D5-5CBE-4B6A-B5BB-E1822FBAF2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4631" y="1171631"/>
            <a:ext cx="2779059" cy="1886673"/>
          </a:xfrm>
          <a:prstGeom prst="rect">
            <a:avLst/>
          </a:prstGeom>
        </p:spPr>
      </p:pic>
      <p:graphicFrame>
        <p:nvGraphicFramePr>
          <p:cNvPr id="13" name="Espace réservé du contenu 10">
            <a:extLst>
              <a:ext uri="{FF2B5EF4-FFF2-40B4-BE49-F238E27FC236}">
                <a16:creationId xmlns:a16="http://schemas.microsoft.com/office/drawing/2014/main" id="{1F0D709D-E185-4E0B-BB7A-32B94F3E92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9061030"/>
              </p:ext>
            </p:extLst>
          </p:nvPr>
        </p:nvGraphicFramePr>
        <p:xfrm>
          <a:off x="5031693" y="3223257"/>
          <a:ext cx="4311691" cy="25427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C64BD26D-F863-4904-A9AF-47F0BA809482}"/>
                  </a:ext>
                </a:extLst>
              </p:cNvPr>
              <p:cNvSpPr txBox="1"/>
              <p:nvPr/>
            </p:nvSpPr>
            <p:spPr>
              <a:xfrm>
                <a:off x="2837940" y="3617123"/>
                <a:ext cx="1723196" cy="56085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𝜹</m:t>
                      </m:r>
                      <m:r>
                        <a:rPr lang="fr-FR" b="1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fr-FR" b="1" i="1" baseline="-25000" smtClean="0">
                              <a:latin typeface="Cambria Math" panose="02040503050406030204" pitchFamily="18" charset="0"/>
                            </a:rPr>
                            <m:t>𝒓𝒊𝒔𝒆</m:t>
                          </m:r>
                          <m:r>
                            <a:rPr lang="fr-FR" b="1" i="1" baseline="-25000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fr-FR" b="1" i="1" baseline="-25000" smtClean="0">
                              <a:latin typeface="Cambria Math" panose="02040503050406030204" pitchFamily="18" charset="0"/>
                            </a:rPr>
                            <m:t>𝒕𝒊𝒎𝒆</m:t>
                          </m:r>
                        </m:num>
                        <m:den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𝑺𝑵𝑹</m:t>
                          </m:r>
                        </m:den>
                      </m:f>
                    </m:oMath>
                  </m:oMathPara>
                </a14:m>
                <a:endParaRPr lang="fr-FR" sz="2400" b="1" dirty="0"/>
              </a:p>
            </p:txBody>
          </p:sp>
        </mc:Choice>
        <mc:Fallback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C64BD26D-F863-4904-A9AF-47F0BA8094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7940" y="3617123"/>
                <a:ext cx="1723196" cy="56085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A67AFD47-396B-46DE-A226-965FD52468FA}"/>
              </a:ext>
            </a:extLst>
          </p:cNvPr>
          <p:cNvSpPr/>
          <p:nvPr/>
        </p:nvSpPr>
        <p:spPr>
          <a:xfrm>
            <a:off x="211537" y="3736442"/>
            <a:ext cx="26974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Theorical</a:t>
            </a:r>
            <a:r>
              <a:rPr lang="fr-FR" sz="1800" b="1" dirty="0">
                <a:solidFill>
                  <a:srgbClr val="00294B"/>
                </a:solidFill>
                <a:latin typeface="+mn-lt"/>
                <a:cs typeface="+mn-cs"/>
              </a:rPr>
              <a:t> time </a:t>
            </a:r>
            <a:r>
              <a:rPr 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resolution</a:t>
            </a:r>
            <a:r>
              <a:rPr lang="fr-FR" sz="1800" b="1" dirty="0">
                <a:solidFill>
                  <a:srgbClr val="00294B"/>
                </a:solidFill>
                <a:latin typeface="+mn-lt"/>
                <a:cs typeface="+mn-cs"/>
              </a:rPr>
              <a:t> :</a:t>
            </a:r>
            <a:endParaRPr lang="fr-FR" sz="1800" dirty="0"/>
          </a:p>
        </p:txBody>
      </p:sp>
      <p:sp>
        <p:nvSpPr>
          <p:cNvPr id="17" name="Espace réservé du pied de page 7">
            <a:extLst>
              <a:ext uri="{FF2B5EF4-FFF2-40B4-BE49-F238E27FC236}">
                <a16:creationId xmlns:a16="http://schemas.microsoft.com/office/drawing/2014/main" id="{FED2F10F-DDDD-4E4F-AA5B-C8DCAD1F6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82131" y="5721985"/>
            <a:ext cx="4680520" cy="322263"/>
          </a:xfrm>
        </p:spPr>
        <p:txBody>
          <a:bodyPr/>
          <a:lstStyle/>
          <a:p>
            <a:r>
              <a:rPr lang="fr-FR" dirty="0"/>
              <a:t>SPIDER </a:t>
            </a:r>
            <a:r>
              <a:rPr lang="fr-FR" dirty="0" err="1"/>
              <a:t>asic</a:t>
            </a:r>
            <a:r>
              <a:rPr lang="fr-FR" dirty="0"/>
              <a:t> - </a:t>
            </a:r>
            <a:r>
              <a:rPr lang="fr-FR" i="1" dirty="0" err="1"/>
              <a:t>LHCb</a:t>
            </a:r>
            <a:r>
              <a:rPr lang="fr-FR" dirty="0"/>
              <a:t> ECAL U2 Workshop @ Orsay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CE5D0FF9-9767-4327-AC17-579FC30D5201}"/>
                  </a:ext>
                </a:extLst>
              </p:cNvPr>
              <p:cNvSpPr/>
              <p:nvPr/>
            </p:nvSpPr>
            <p:spPr>
              <a:xfrm>
                <a:off x="269500" y="4374109"/>
                <a:ext cx="4164153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800" b="1" dirty="0">
                    <a:solidFill>
                      <a:srgbClr val="00294B"/>
                    </a:solidFill>
                    <a:latin typeface="+mn-lt"/>
                    <a:cs typeface="+mn-cs"/>
                  </a:rPr>
                  <a:t>For </a:t>
                </a:r>
                <a14:m>
                  <m:oMath xmlns:m="http://schemas.openxmlformats.org/officeDocument/2006/math">
                    <m:r>
                      <a:rPr lang="en-US" sz="1800" b="1">
                        <a:solidFill>
                          <a:srgbClr val="00294B"/>
                        </a:solidFill>
                        <a:latin typeface="+mn-lt"/>
                        <a:cs typeface="+mn-cs"/>
                      </a:rPr>
                      <m:t>𝜹</m:t>
                    </m:r>
                    <m:r>
                      <a:rPr lang="fr-FR" sz="1800" b="1" baseline="-25000">
                        <a:solidFill>
                          <a:srgbClr val="00294B"/>
                        </a:solidFill>
                        <a:latin typeface="+mn-lt"/>
                        <a:cs typeface="+mn-cs"/>
                      </a:rPr>
                      <m:t>𝒕</m:t>
                    </m:r>
                    <m:r>
                      <a:rPr lang="en-US" sz="1800" b="1">
                        <a:solidFill>
                          <a:srgbClr val="00294B"/>
                        </a:solidFill>
                        <a:latin typeface="+mn-lt"/>
                        <a:cs typeface="+mn-cs"/>
                      </a:rPr>
                      <m:t>=</m:t>
                    </m:r>
                  </m:oMath>
                </a14:m>
                <a:r>
                  <a:rPr lang="en-US" sz="1800" b="1" dirty="0">
                    <a:solidFill>
                      <a:srgbClr val="00294B"/>
                    </a:solidFill>
                    <a:latin typeface="+mn-lt"/>
                    <a:cs typeface="+mn-cs"/>
                  </a:rPr>
                  <a:t> 20ps and </a:t>
                </a:r>
                <a:r>
                  <a:rPr lang="en-US" sz="1800" b="1" dirty="0" err="1">
                    <a:solidFill>
                      <a:srgbClr val="00294B"/>
                    </a:solidFill>
                    <a:latin typeface="+mn-lt"/>
                    <a:cs typeface="+mn-cs"/>
                  </a:rPr>
                  <a:t>t</a:t>
                </a:r>
                <a:r>
                  <a:rPr lang="en-US" sz="1800" b="1" baseline="-25000" dirty="0" err="1">
                    <a:solidFill>
                      <a:srgbClr val="00294B"/>
                    </a:solidFill>
                    <a:latin typeface="+mn-lt"/>
                    <a:cs typeface="+mn-cs"/>
                  </a:rPr>
                  <a:t>rise_time</a:t>
                </a:r>
                <a:r>
                  <a:rPr lang="en-US" sz="1800" b="1" dirty="0">
                    <a:solidFill>
                      <a:srgbClr val="00294B"/>
                    </a:solidFill>
                    <a:latin typeface="+mn-lt"/>
                    <a:cs typeface="+mn-cs"/>
                  </a:rPr>
                  <a:t>=1ns → SNR=50</a:t>
                </a:r>
              </a:p>
              <a:p>
                <a:r>
                  <a:rPr lang="en-US" sz="1800" b="1" dirty="0">
                    <a:solidFill>
                      <a:srgbClr val="00294B"/>
                    </a:solidFill>
                    <a:latin typeface="+mn-lt"/>
                    <a:cs typeface="+mn-cs"/>
                  </a:rPr>
                  <a:t>		</a:t>
                </a:r>
                <a:endParaRPr lang="fr-FR" sz="1800" b="1" dirty="0">
                  <a:solidFill>
                    <a:srgbClr val="00294B"/>
                  </a:solidFill>
                  <a:latin typeface="+mn-lt"/>
                  <a:cs typeface="+mn-cs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CE5D0FF9-9767-4327-AC17-579FC30D52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500" y="4374109"/>
                <a:ext cx="4164153" cy="646331"/>
              </a:xfrm>
              <a:prstGeom prst="rect">
                <a:avLst/>
              </a:prstGeom>
              <a:blipFill>
                <a:blip r:embed="rId6"/>
                <a:stretch>
                  <a:fillRect l="-1171" t="-5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77C37724-02AA-43E5-A9D7-AA0E172C71BD}"/>
              </a:ext>
            </a:extLst>
          </p:cNvPr>
          <p:cNvSpPr/>
          <p:nvPr/>
        </p:nvSpPr>
        <p:spPr>
          <a:xfrm>
            <a:off x="150384" y="2787000"/>
            <a:ext cx="7422554" cy="650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Aft>
                <a:spcPts val="0"/>
              </a:spcAft>
            </a:pPr>
            <a:r>
              <a:rPr lang="en-US" sz="1814" b="1" u="sng" dirty="0">
                <a:solidFill>
                  <a:srgbClr val="00294B"/>
                </a:solidFill>
                <a:latin typeface="+mn-lt"/>
                <a:cs typeface="+mn-cs"/>
              </a:rPr>
              <a:t>Challenging resolution </a:t>
            </a:r>
            <a:r>
              <a:rPr lang="en-US" sz="1814" b="1" dirty="0">
                <a:solidFill>
                  <a:srgbClr val="00294B"/>
                </a:solidFill>
                <a:latin typeface="+mn-lt"/>
                <a:cs typeface="+mn-cs"/>
              </a:rPr>
              <a:t>: slowest edge of 5ns </a:t>
            </a:r>
            <a:r>
              <a:rPr lang="en-US" sz="1800" b="1" dirty="0">
                <a:solidFill>
                  <a:srgbClr val="00294B"/>
                </a:solidFill>
                <a:latin typeface="+mn-lt"/>
                <a:cs typeface="+mn-cs"/>
              </a:rPr>
              <a:t>(for </a:t>
            </a:r>
            <a:r>
              <a:rPr lang="en-US" sz="1800" b="1" dirty="0" err="1">
                <a:solidFill>
                  <a:srgbClr val="00294B"/>
                </a:solidFill>
                <a:latin typeface="+mn-lt"/>
                <a:cs typeface="+mn-cs"/>
              </a:rPr>
              <a:t>SpaCalW</a:t>
            </a:r>
            <a:r>
              <a:rPr lang="en-US" sz="1800" b="1" dirty="0">
                <a:solidFill>
                  <a:srgbClr val="00294B"/>
                </a:solidFill>
                <a:latin typeface="+mn-lt"/>
                <a:cs typeface="+mn-cs"/>
              </a:rPr>
              <a:t>)</a:t>
            </a:r>
            <a:r>
              <a:rPr lang="en-US" sz="1814" b="1" dirty="0">
                <a:solidFill>
                  <a:srgbClr val="00294B"/>
                </a:solidFill>
                <a:latin typeface="+mn-lt"/>
                <a:cs typeface="+mn-cs"/>
              </a:rPr>
              <a:t> with 1mV noise 	→  jitter of 250ps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22B5B65-9190-4B71-9399-D48043C365EF}"/>
              </a:ext>
            </a:extLst>
          </p:cNvPr>
          <p:cNvSpPr/>
          <p:nvPr/>
        </p:nvSpPr>
        <p:spPr>
          <a:xfrm>
            <a:off x="940566" y="4852359"/>
            <a:ext cx="53848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auto">
              <a:spcAft>
                <a:spcPts val="0"/>
              </a:spcAft>
            </a:pPr>
            <a:r>
              <a:rPr lang="en-US" sz="1600" b="1" dirty="0">
                <a:solidFill>
                  <a:srgbClr val="00294B"/>
                </a:solidFill>
              </a:rPr>
              <a:t> → reduce noise (technology/design)</a:t>
            </a:r>
          </a:p>
          <a:p>
            <a:pPr lvl="0" fontAlgn="auto">
              <a:spcAft>
                <a:spcPts val="0"/>
              </a:spcAft>
            </a:pPr>
            <a:r>
              <a:rPr lang="en-US" sz="1600" b="1" dirty="0">
                <a:solidFill>
                  <a:srgbClr val="00294B"/>
                </a:solidFill>
              </a:rPr>
              <a:t> → reduce edge time (module design)</a:t>
            </a:r>
            <a:endParaRPr lang="fr-FR" sz="1600" dirty="0"/>
          </a:p>
        </p:txBody>
      </p:sp>
      <p:sp>
        <p:nvSpPr>
          <p:cNvPr id="20" name="Flèche : courbe vers la droite 19">
            <a:extLst>
              <a:ext uri="{FF2B5EF4-FFF2-40B4-BE49-F238E27FC236}">
                <a16:creationId xmlns:a16="http://schemas.microsoft.com/office/drawing/2014/main" id="{942B1CF5-E527-4370-8A7F-921244466C1D}"/>
              </a:ext>
            </a:extLst>
          </p:cNvPr>
          <p:cNvSpPr/>
          <p:nvPr/>
        </p:nvSpPr>
        <p:spPr>
          <a:xfrm rot="16360907">
            <a:off x="5344215" y="3494586"/>
            <a:ext cx="326390" cy="2788041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444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ACA18640-DB63-4579-A5F4-D98189B1B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How to </a:t>
            </a:r>
            <a:r>
              <a:rPr lang="fr-FR" dirty="0" err="1"/>
              <a:t>achieve</a:t>
            </a:r>
            <a:r>
              <a:rPr lang="fr-FR" dirty="0"/>
              <a:t> the </a:t>
            </a:r>
            <a:r>
              <a:rPr lang="fr-FR" dirty="0" err="1"/>
              <a:t>specifications</a:t>
            </a:r>
            <a:r>
              <a:rPr lang="fr-FR" dirty="0"/>
              <a:t> </a:t>
            </a:r>
            <a:br>
              <a:rPr lang="fr-FR" dirty="0"/>
            </a:b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A4DAC68-DB7C-4F1D-A490-04D227D93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2B7F-C146-458F-9D53-FF4D2B39997B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95D96A43-14B1-4D1D-A53C-06C91708BBFD}"/>
              </a:ext>
            </a:extLst>
          </p:cNvPr>
          <p:cNvSpPr txBox="1">
            <a:spLocks/>
          </p:cNvSpPr>
          <p:nvPr/>
        </p:nvSpPr>
        <p:spPr>
          <a:xfrm>
            <a:off x="461827" y="1964423"/>
            <a:ext cx="9849120" cy="3593602"/>
          </a:xfrm>
        </p:spPr>
        <p:txBody>
          <a:bodyPr anchor="b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3000"/>
              </a:spcBef>
              <a:spcAft>
                <a:spcPts val="0"/>
              </a:spcAft>
            </a:pPr>
            <a:r>
              <a:rPr lang="en-US" sz="2000" dirty="0"/>
              <a:t>1/ “</a:t>
            </a:r>
            <a:r>
              <a:rPr lang="en-US" sz="1800" dirty="0"/>
              <a:t>leading edge discriminator + digital TDC “</a:t>
            </a:r>
            <a:endParaRPr lang="en-US" sz="2000" dirty="0"/>
          </a:p>
          <a:p>
            <a:pPr marL="800100" lvl="1" indent="-342900" fontAlgn="auto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800" dirty="0"/>
              <a:t>- bad resolution for high signal due to slope effect because the threshold is tuned for the low amplitude </a:t>
            </a:r>
            <a:r>
              <a:rPr lang="en-US" sz="1400" dirty="0"/>
              <a:t>(for large dynamic range)</a:t>
            </a:r>
          </a:p>
          <a:p>
            <a:pPr marL="800100" lvl="1" indent="-342900" fontAlgn="auto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800" dirty="0"/>
              <a:t>- time walk effect needs to be compensated (by TOT or energy measurement) </a:t>
            </a:r>
          </a:p>
          <a:p>
            <a:pPr marL="800100" lvl="1" indent="-342900" fontAlgn="auto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800" dirty="0"/>
              <a:t>++ high counting rate and low dead time</a:t>
            </a:r>
          </a:p>
          <a:p>
            <a:pPr fontAlgn="auto">
              <a:spcAft>
                <a:spcPts val="0"/>
              </a:spcAft>
            </a:pPr>
            <a:r>
              <a:rPr lang="en-US" sz="1800" dirty="0"/>
              <a:t>2/ “Waveform TDC + digital Constant Fraction Discriminator”</a:t>
            </a:r>
          </a:p>
          <a:p>
            <a:pPr marL="800100" lvl="1" indent="-342900" fontAlgn="auto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800" dirty="0"/>
              <a:t>- low impact on the resolution for low energy &amp; ++ high resolution for high energy</a:t>
            </a:r>
          </a:p>
          <a:p>
            <a:pPr marL="800100" lvl="1" indent="-342900" fontAlgn="auto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800" dirty="0"/>
              <a:t>++ time walk effect strongly compensated (</a:t>
            </a:r>
            <a:r>
              <a:rPr lang="en-US" sz="1800" dirty="0" err="1"/>
              <a:t>dCFD</a:t>
            </a:r>
            <a:r>
              <a:rPr lang="en-US" sz="1800" dirty="0"/>
              <a:t>)</a:t>
            </a:r>
          </a:p>
          <a:p>
            <a:pPr marL="800100" lvl="1" indent="-342900" fontAlgn="auto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800" dirty="0"/>
              <a:t>-- limitation of the counting rate and of the significative dead time</a:t>
            </a:r>
            <a:endParaRPr lang="en-US" dirty="0"/>
          </a:p>
          <a:p>
            <a:pPr marL="800100" lvl="1" indent="-342900" fontAlgn="auto"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US" sz="1600" dirty="0"/>
          </a:p>
          <a:p>
            <a:pPr fontAlgn="auto">
              <a:spcAft>
                <a:spcPts val="0"/>
              </a:spcAft>
            </a:pPr>
            <a:endParaRPr lang="en-US" sz="2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D767F70-CBA0-4545-A3BD-CC65C8938939}"/>
              </a:ext>
            </a:extLst>
          </p:cNvPr>
          <p:cNvSpPr/>
          <p:nvPr/>
        </p:nvSpPr>
        <p:spPr>
          <a:xfrm>
            <a:off x="741605" y="5000035"/>
            <a:ext cx="80209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SzPts val="1900"/>
            </a:pPr>
            <a:r>
              <a:rPr lang="ca-ES" sz="1800" b="1" dirty="0">
                <a:solidFill>
                  <a:srgbClr val="FF0000"/>
                </a:solidFill>
              </a:rPr>
              <a:t>Dominique Breton’s talk will explain in detail why “Waveform TDC” offers better performances and has been chosen...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05CE4A-F6A7-49F7-BAC5-440F259C1EF8}"/>
              </a:ext>
            </a:extLst>
          </p:cNvPr>
          <p:cNvSpPr/>
          <p:nvPr/>
        </p:nvSpPr>
        <p:spPr>
          <a:xfrm>
            <a:off x="1930003" y="1193108"/>
            <a:ext cx="6314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50000"/>
                  </a:schemeClr>
                </a:solidFill>
              </a:rPr>
              <a:t>→</a:t>
            </a:r>
            <a:r>
              <a:rPr lang="en-US" sz="1800" b="1" dirty="0">
                <a:solidFill>
                  <a:schemeClr val="accent2">
                    <a:lumMod val="50000"/>
                  </a:schemeClr>
                </a:solidFill>
              </a:rPr>
              <a:t> 2 types of time measurement chains frequently used</a:t>
            </a:r>
            <a:endParaRPr lang="fr-FR" sz="1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85EAD3F-62D0-4CEA-9CB7-022E4A0A1F7F}"/>
              </a:ext>
            </a:extLst>
          </p:cNvPr>
          <p:cNvSpPr/>
          <p:nvPr/>
        </p:nvSpPr>
        <p:spPr>
          <a:xfrm>
            <a:off x="96335" y="1613174"/>
            <a:ext cx="1633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Aft>
                <a:spcPts val="0"/>
              </a:spcAft>
            </a:pPr>
            <a:r>
              <a:rPr lang="en-US" sz="1800" b="1" u="sng" dirty="0"/>
              <a:t>Plus vs Cons</a:t>
            </a:r>
          </a:p>
        </p:txBody>
      </p:sp>
      <p:sp>
        <p:nvSpPr>
          <p:cNvPr id="15" name="Espace réservé de la date 6">
            <a:extLst>
              <a:ext uri="{FF2B5EF4-FFF2-40B4-BE49-F238E27FC236}">
                <a16:creationId xmlns:a16="http://schemas.microsoft.com/office/drawing/2014/main" id="{8ABE8F7F-0679-44F2-9D9A-C41F30F2B3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1152127" cy="322263"/>
          </a:xfrm>
        </p:spPr>
        <p:txBody>
          <a:bodyPr/>
          <a:lstStyle/>
          <a:p>
            <a:r>
              <a:rPr lang="fr-FR" dirty="0"/>
              <a:t>13/12/2022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0F9FF89-877C-429B-81B1-D5F788AE3B2B}"/>
              </a:ext>
            </a:extLst>
          </p:cNvPr>
          <p:cNvSpPr/>
          <p:nvPr/>
        </p:nvSpPr>
        <p:spPr>
          <a:xfrm>
            <a:off x="1497955" y="901726"/>
            <a:ext cx="85689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294B"/>
                </a:solidFill>
                <a:latin typeface="+mn-lt"/>
                <a:cs typeface="+mn-cs"/>
              </a:rPr>
              <a:t>Key point : resolution 20ps</a:t>
            </a:r>
            <a:r>
              <a:rPr lang="en-US" b="1" baseline="-25000" dirty="0">
                <a:solidFill>
                  <a:srgbClr val="00294B"/>
                </a:solidFill>
                <a:latin typeface="+mn-lt"/>
                <a:cs typeface="+mn-cs"/>
              </a:rPr>
              <a:t>RMS</a:t>
            </a:r>
            <a:r>
              <a:rPr lang="en-US" b="1" dirty="0">
                <a:solidFill>
                  <a:srgbClr val="00294B"/>
                </a:solidFill>
                <a:latin typeface="+mn-lt"/>
                <a:cs typeface="+mn-cs"/>
              </a:rPr>
              <a:t> on a dynamic range of 100</a:t>
            </a:r>
          </a:p>
        </p:txBody>
      </p:sp>
      <p:sp>
        <p:nvSpPr>
          <p:cNvPr id="17" name="Espace réservé du pied de page 7">
            <a:extLst>
              <a:ext uri="{FF2B5EF4-FFF2-40B4-BE49-F238E27FC236}">
                <a16:creationId xmlns:a16="http://schemas.microsoft.com/office/drawing/2014/main" id="{BCA011C0-40EA-4B1F-B656-150A11B53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82131" y="5721985"/>
            <a:ext cx="4680520" cy="322263"/>
          </a:xfrm>
        </p:spPr>
        <p:txBody>
          <a:bodyPr/>
          <a:lstStyle/>
          <a:p>
            <a:r>
              <a:rPr lang="fr-FR" dirty="0"/>
              <a:t>SPIDER </a:t>
            </a:r>
            <a:r>
              <a:rPr lang="fr-FR" dirty="0" err="1"/>
              <a:t>asic</a:t>
            </a:r>
            <a:r>
              <a:rPr lang="fr-FR" dirty="0"/>
              <a:t> - </a:t>
            </a:r>
            <a:r>
              <a:rPr lang="fr-FR" i="1" dirty="0" err="1"/>
              <a:t>LHCb</a:t>
            </a:r>
            <a:r>
              <a:rPr lang="fr-FR" dirty="0"/>
              <a:t> ECAL U2 Workshop @ Orsay</a:t>
            </a:r>
          </a:p>
        </p:txBody>
      </p:sp>
      <p:sp>
        <p:nvSpPr>
          <p:cNvPr id="18" name="Flèche : bas 17">
            <a:extLst>
              <a:ext uri="{FF2B5EF4-FFF2-40B4-BE49-F238E27FC236}">
                <a16:creationId xmlns:a16="http://schemas.microsoft.com/office/drawing/2014/main" id="{B4CDF88F-D992-4266-B5B6-864A0967C3B3}"/>
              </a:ext>
            </a:extLst>
          </p:cNvPr>
          <p:cNvSpPr/>
          <p:nvPr/>
        </p:nvSpPr>
        <p:spPr>
          <a:xfrm rot="16200000" flipH="1">
            <a:off x="447020" y="4891815"/>
            <a:ext cx="223679" cy="6390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0664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ACA18640-DB63-4579-A5F4-D98189B1B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SPIDER “Swift </a:t>
            </a:r>
            <a:r>
              <a:rPr lang="fr-FR" dirty="0" err="1"/>
              <a:t>Pipelined</a:t>
            </a:r>
            <a:r>
              <a:rPr lang="fr-FR" dirty="0"/>
              <a:t> </a:t>
            </a:r>
            <a:r>
              <a:rPr lang="fr-FR" dirty="0" err="1"/>
              <a:t>Digitizer</a:t>
            </a:r>
            <a:r>
              <a:rPr lang="fr-FR" dirty="0"/>
              <a:t>” </a:t>
            </a:r>
            <a:r>
              <a:rPr lang="fr-FR" dirty="0" err="1"/>
              <a:t>asic</a:t>
            </a:r>
            <a:r>
              <a:rPr lang="fr-FR" dirty="0"/>
              <a:t> </a:t>
            </a:r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A4DAC68-DB7C-4F1D-A490-04D227D93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2B7F-C146-458F-9D53-FF4D2B39997B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0" name="Espace réservé du texte 1">
            <a:extLst>
              <a:ext uri="{FF2B5EF4-FFF2-40B4-BE49-F238E27FC236}">
                <a16:creationId xmlns:a16="http://schemas.microsoft.com/office/drawing/2014/main" id="{087DF779-DA01-4E9F-9E67-E6040C325AD2}"/>
              </a:ext>
            </a:extLst>
          </p:cNvPr>
          <p:cNvSpPr txBox="1">
            <a:spLocks/>
          </p:cNvSpPr>
          <p:nvPr/>
        </p:nvSpPr>
        <p:spPr>
          <a:xfrm>
            <a:off x="2182030" y="522995"/>
            <a:ext cx="5796646" cy="64864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FR" dirty="0"/>
              <a:t>Concept of the « </a:t>
            </a:r>
            <a:r>
              <a:rPr lang="fr-FR" dirty="0" err="1"/>
              <a:t>pipelined</a:t>
            </a:r>
            <a:r>
              <a:rPr lang="fr-FR" dirty="0"/>
              <a:t> </a:t>
            </a:r>
            <a:r>
              <a:rPr lang="fr-FR" dirty="0" err="1"/>
              <a:t>analog</a:t>
            </a:r>
            <a:r>
              <a:rPr lang="fr-FR" dirty="0"/>
              <a:t> memory »</a:t>
            </a:r>
          </a:p>
        </p:txBody>
      </p:sp>
      <p:sp>
        <p:nvSpPr>
          <p:cNvPr id="12" name="Flèche : courbe vers la droite 11">
            <a:extLst>
              <a:ext uri="{FF2B5EF4-FFF2-40B4-BE49-F238E27FC236}">
                <a16:creationId xmlns:a16="http://schemas.microsoft.com/office/drawing/2014/main" id="{1F4DC711-11C1-4D48-B0E0-685363AA9BF8}"/>
              </a:ext>
            </a:extLst>
          </p:cNvPr>
          <p:cNvSpPr/>
          <p:nvPr/>
        </p:nvSpPr>
        <p:spPr>
          <a:xfrm rot="20399125">
            <a:off x="182999" y="3281291"/>
            <a:ext cx="360040" cy="197910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8D1AEB-8990-47B6-8C65-B6E4115B21E6}"/>
              </a:ext>
            </a:extLst>
          </p:cNvPr>
          <p:cNvSpPr/>
          <p:nvPr/>
        </p:nvSpPr>
        <p:spPr>
          <a:xfrm>
            <a:off x="-302245" y="4864584"/>
            <a:ext cx="928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indent="0" algn="ctr">
              <a:buSzPts val="1900"/>
            </a:pPr>
            <a:r>
              <a:rPr lang="ca-ES" sz="1800" b="1" dirty="0">
                <a:solidFill>
                  <a:srgbClr val="FF0000"/>
                </a:solidFill>
              </a:rPr>
              <a:t>With this improvements, the pipelined waveform TDC is a good way to address the requirements on timing path </a:t>
            </a: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BAEF0A5A-0474-4A7D-98C2-2E593C1833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020" y="1042801"/>
            <a:ext cx="9631879" cy="3570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41300" indent="-285750" eaLnBrk="0" hangingPunct="0">
              <a:buFont typeface="Wingdings" panose="05000000000000000000" pitchFamily="2" charset="2"/>
              <a:buChar char="Ø"/>
            </a:pPr>
            <a:endParaRPr lang="fr-FR" altLang="fr-FR" sz="1600" b="1" dirty="0">
              <a:latin typeface="Arial" panose="020B0604020202020204" pitchFamily="34" charset="0"/>
            </a:endParaRPr>
          </a:p>
          <a:p>
            <a:pPr eaLnBrk="0" hangingPunct="0"/>
            <a:r>
              <a:rPr lang="fr-FR" altLang="fr-FR" sz="1600" b="1" dirty="0" err="1">
                <a:latin typeface="Arial" panose="020B0604020202020204" pitchFamily="34" charset="0"/>
              </a:rPr>
              <a:t>Reminder</a:t>
            </a:r>
            <a:r>
              <a:rPr lang="fr-FR" altLang="fr-FR" sz="1600" b="1" dirty="0">
                <a:latin typeface="Arial" panose="020B0604020202020204" pitchFamily="34" charset="0"/>
              </a:rPr>
              <a:t> : a </a:t>
            </a:r>
            <a:r>
              <a:rPr lang="fr-FR" altLang="fr-FR" sz="1600" b="1" dirty="0" err="1">
                <a:latin typeface="Arial" panose="020B0604020202020204" pitchFamily="34" charset="0"/>
              </a:rPr>
              <a:t>classical</a:t>
            </a:r>
            <a:r>
              <a:rPr lang="fr-FR" altLang="fr-FR" sz="1600" b="1" dirty="0">
                <a:latin typeface="Arial" panose="020B0604020202020204" pitchFamily="34" charset="0"/>
              </a:rPr>
              <a:t> </a:t>
            </a:r>
            <a:r>
              <a:rPr lang="fr-FR" altLang="fr-FR" sz="1600" b="1" dirty="0" err="1">
                <a:latin typeface="Arial" panose="020B0604020202020204" pitchFamily="34" charset="0"/>
              </a:rPr>
              <a:t>Waveform</a:t>
            </a:r>
            <a:r>
              <a:rPr lang="fr-FR" altLang="fr-FR" sz="1600" b="1" dirty="0">
                <a:latin typeface="Arial" panose="020B0604020202020204" pitchFamily="34" charset="0"/>
              </a:rPr>
              <a:t> TDC </a:t>
            </a:r>
            <a:r>
              <a:rPr lang="fr-FR" altLang="fr-FR" sz="1600" b="1" dirty="0" err="1">
                <a:latin typeface="Arial" panose="020B0604020202020204" pitchFamily="34" charset="0"/>
              </a:rPr>
              <a:t>is</a:t>
            </a:r>
            <a:r>
              <a:rPr lang="fr-FR" altLang="fr-FR" sz="1600" b="1" dirty="0">
                <a:latin typeface="Arial" panose="020B0604020202020204" pitchFamily="34" charset="0"/>
              </a:rPr>
              <a:t> made of a </a:t>
            </a:r>
            <a:r>
              <a:rPr lang="fr-FR" altLang="fr-FR" sz="1600" b="1" u="sng" dirty="0">
                <a:latin typeface="Arial" panose="020B0604020202020204" pitchFamily="34" charset="0"/>
              </a:rPr>
              <a:t>single </a:t>
            </a:r>
            <a:r>
              <a:rPr lang="fr-FR" altLang="fr-FR" sz="1600" b="1" u="sng" dirty="0" err="1">
                <a:latin typeface="Arial" panose="020B0604020202020204" pitchFamily="34" charset="0"/>
              </a:rPr>
              <a:t>circular</a:t>
            </a:r>
            <a:r>
              <a:rPr lang="fr-FR" altLang="fr-FR" sz="1600" b="1" u="sng" dirty="0">
                <a:latin typeface="Arial" panose="020B0604020202020204" pitchFamily="34" charset="0"/>
              </a:rPr>
              <a:t> memory </a:t>
            </a:r>
            <a:r>
              <a:rPr lang="fr-FR" altLang="fr-FR" sz="1600" b="1" u="sng" dirty="0" err="1">
                <a:latin typeface="Arial" panose="020B0604020202020204" pitchFamily="34" charset="0"/>
              </a:rPr>
              <a:t>bank</a:t>
            </a:r>
            <a:r>
              <a:rPr lang="fr-FR" altLang="fr-FR" sz="1600" b="1" dirty="0">
                <a:latin typeface="Arial" panose="020B0604020202020204" pitchFamily="34" charset="0"/>
              </a:rPr>
              <a:t> </a:t>
            </a:r>
            <a:r>
              <a:rPr lang="fr-FR" altLang="fr-FR" sz="1600" b="1" dirty="0" err="1">
                <a:latin typeface="Arial" panose="020B0604020202020204" pitchFamily="34" charset="0"/>
              </a:rPr>
              <a:t>with</a:t>
            </a:r>
            <a:r>
              <a:rPr lang="fr-FR" altLang="fr-FR" sz="1600" b="1" dirty="0">
                <a:latin typeface="Arial" panose="020B0604020202020204" pitchFamily="34" charset="0"/>
              </a:rPr>
              <a:t> a sampling </a:t>
            </a:r>
            <a:r>
              <a:rPr lang="fr-FR" altLang="fr-FR" sz="1600" b="1" dirty="0" err="1">
                <a:latin typeface="Arial" panose="020B0604020202020204" pitchFamily="34" charset="0"/>
              </a:rPr>
              <a:t>depth</a:t>
            </a:r>
            <a:r>
              <a:rPr lang="fr-FR" altLang="fr-FR" sz="1600" b="1" dirty="0">
                <a:latin typeface="Arial" panose="020B0604020202020204" pitchFamily="34" charset="0"/>
              </a:rPr>
              <a:t> of N signal points </a:t>
            </a:r>
            <a:r>
              <a:rPr lang="fr-FR" altLang="fr-FR" sz="1600" b="1" u="sng" dirty="0" err="1">
                <a:latin typeface="Arial" panose="020B0604020202020204" pitchFamily="34" charset="0"/>
              </a:rPr>
              <a:t>which</a:t>
            </a:r>
            <a:r>
              <a:rPr lang="fr-FR" altLang="fr-FR" sz="1600" b="1" u="sng" dirty="0">
                <a:latin typeface="Arial" panose="020B0604020202020204" pitchFamily="34" charset="0"/>
              </a:rPr>
              <a:t> </a:t>
            </a:r>
            <a:r>
              <a:rPr lang="fr-FR" altLang="fr-FR" sz="1600" b="1" u="sng" dirty="0" err="1">
                <a:latin typeface="Arial" panose="020B0604020202020204" pitchFamily="34" charset="0"/>
              </a:rPr>
              <a:t>limits</a:t>
            </a:r>
            <a:r>
              <a:rPr lang="fr-FR" altLang="fr-FR" sz="1600" b="1" u="sng" dirty="0">
                <a:latin typeface="Arial" panose="020B0604020202020204" pitchFamily="34" charset="0"/>
              </a:rPr>
              <a:t> the </a:t>
            </a:r>
            <a:r>
              <a:rPr lang="fr-FR" altLang="fr-FR" sz="1600" b="1" u="sng" dirty="0" err="1">
                <a:latin typeface="Arial" panose="020B0604020202020204" pitchFamily="34" charset="0"/>
              </a:rPr>
              <a:t>counting</a:t>
            </a:r>
            <a:r>
              <a:rPr lang="fr-FR" altLang="fr-FR" sz="1600" b="1" u="sng" dirty="0">
                <a:latin typeface="Arial" panose="020B0604020202020204" pitchFamily="34" charset="0"/>
              </a:rPr>
              <a:t> rate</a:t>
            </a:r>
          </a:p>
          <a:p>
            <a:pPr marL="241300" indent="-285750" eaLnBrk="0" hangingPunct="0">
              <a:buFont typeface="Wingdings" panose="05000000000000000000" pitchFamily="2" charset="2"/>
              <a:buChar char="Ø"/>
            </a:pPr>
            <a:endParaRPr lang="fr-FR" altLang="fr-FR" sz="1600" b="1" dirty="0">
              <a:latin typeface="Arial" panose="020B0604020202020204" pitchFamily="34" charset="0"/>
            </a:endParaRPr>
          </a:p>
          <a:p>
            <a:pPr marL="241300" indent="-285750" eaLnBrk="0" hangingPunct="0">
              <a:buFont typeface="Wingdings" panose="05000000000000000000" pitchFamily="2" charset="2"/>
              <a:buChar char="Ø"/>
            </a:pP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To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increase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the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counting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rate, a multi-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bank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memory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working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like a pipeline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is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required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and must run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sequentially</a:t>
            </a:r>
            <a:endParaRPr lang="fr-FR" altLang="fr-FR" sz="1800" b="1" dirty="0">
              <a:solidFill>
                <a:srgbClr val="00294B"/>
              </a:solidFill>
              <a:latin typeface="+mn-lt"/>
              <a:cs typeface="+mn-cs"/>
            </a:endParaRPr>
          </a:p>
          <a:p>
            <a:pPr marL="241300" indent="-285750" eaLnBrk="0" hangingPunct="0">
              <a:buFont typeface="Wingdings" panose="05000000000000000000" pitchFamily="2" charset="2"/>
              <a:buChar char="Ø"/>
            </a:pPr>
            <a:endParaRPr lang="fr-FR" altLang="fr-FR" sz="1800" b="1" dirty="0">
              <a:solidFill>
                <a:srgbClr val="00294B"/>
              </a:solidFill>
              <a:latin typeface="+mn-lt"/>
              <a:cs typeface="+mn-cs"/>
            </a:endParaRPr>
          </a:p>
          <a:p>
            <a:pPr marL="241300" indent="-285750" eaLnBrk="0" hangingPunct="0">
              <a:buFont typeface="Wingdings" panose="05000000000000000000" pitchFamily="2" charset="2"/>
              <a:buChar char="Ø"/>
            </a:pP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To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implement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multi-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bank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memory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with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a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reasonable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size per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channel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(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physical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constraints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),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we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define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a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optimized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sampling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window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to deal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with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only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the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interesting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part of the signal,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which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consequently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reduces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the size of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each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memory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bank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</a:t>
            </a:r>
          </a:p>
          <a:p>
            <a:pPr marL="241300" indent="-285750" eaLnBrk="0" hangingPunct="0">
              <a:buFont typeface="Wingdings" panose="05000000000000000000" pitchFamily="2" charset="2"/>
              <a:buChar char="Ø"/>
            </a:pPr>
            <a:endParaRPr lang="fr-FR" altLang="fr-FR" sz="1800" b="1" dirty="0">
              <a:solidFill>
                <a:srgbClr val="00294B"/>
              </a:solidFill>
              <a:latin typeface="+mn-lt"/>
              <a:cs typeface="+mn-cs"/>
            </a:endParaRPr>
          </a:p>
          <a:p>
            <a:pPr marL="241300" indent="-285750" eaLnBrk="0" hangingPunct="0">
              <a:buFont typeface="Wingdings" panose="05000000000000000000" pitchFamily="2" charset="2"/>
              <a:buChar char="Ø"/>
            </a:pP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To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reduce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the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channel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data rate,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only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the 8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samples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required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to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make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the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dCFD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calculation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possible are sent to the </a:t>
            </a:r>
            <a:r>
              <a:rPr lang="fr-FR" altLang="fr-FR" sz="1800" b="1" dirty="0" err="1">
                <a:solidFill>
                  <a:srgbClr val="00294B"/>
                </a:solidFill>
                <a:latin typeface="+mn-lt"/>
                <a:cs typeface="+mn-cs"/>
              </a:rPr>
              <a:t>companion</a:t>
            </a:r>
            <a:r>
              <a:rPr lang="fr-FR" altLang="fr-FR" sz="1800" b="1" dirty="0">
                <a:solidFill>
                  <a:srgbClr val="00294B"/>
                </a:solidFill>
                <a:latin typeface="+mn-lt"/>
                <a:cs typeface="+mn-cs"/>
              </a:rPr>
              <a:t> FPGA</a:t>
            </a:r>
          </a:p>
        </p:txBody>
      </p:sp>
      <p:sp>
        <p:nvSpPr>
          <p:cNvPr id="20" name="Espace réservé de la date 6">
            <a:extLst>
              <a:ext uri="{FF2B5EF4-FFF2-40B4-BE49-F238E27FC236}">
                <a16:creationId xmlns:a16="http://schemas.microsoft.com/office/drawing/2014/main" id="{733B0510-C445-4173-8105-74F2EE8406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1152127" cy="322263"/>
          </a:xfrm>
        </p:spPr>
        <p:txBody>
          <a:bodyPr/>
          <a:lstStyle/>
          <a:p>
            <a:r>
              <a:rPr lang="fr-FR" dirty="0"/>
              <a:t>13/12/2022</a:t>
            </a:r>
          </a:p>
        </p:txBody>
      </p:sp>
      <p:sp>
        <p:nvSpPr>
          <p:cNvPr id="4" name="Accolade ouvrante 3">
            <a:extLst>
              <a:ext uri="{FF2B5EF4-FFF2-40B4-BE49-F238E27FC236}">
                <a16:creationId xmlns:a16="http://schemas.microsoft.com/office/drawing/2014/main" id="{ADBCCCBA-E66C-4403-8001-5FA959F2D208}"/>
              </a:ext>
            </a:extLst>
          </p:cNvPr>
          <p:cNvSpPr/>
          <p:nvPr/>
        </p:nvSpPr>
        <p:spPr>
          <a:xfrm>
            <a:off x="273819" y="2021632"/>
            <a:ext cx="216024" cy="2281735"/>
          </a:xfrm>
          <a:prstGeom prst="leftBrace">
            <a:avLst>
              <a:gd name="adj1" fmla="val 46546"/>
              <a:gd name="adj2" fmla="val 4985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space réservé du pied de page 7">
            <a:extLst>
              <a:ext uri="{FF2B5EF4-FFF2-40B4-BE49-F238E27FC236}">
                <a16:creationId xmlns:a16="http://schemas.microsoft.com/office/drawing/2014/main" id="{53B6ED0D-FB72-4AF1-A60E-EF264B12E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82131" y="5721985"/>
            <a:ext cx="4680520" cy="322263"/>
          </a:xfrm>
        </p:spPr>
        <p:txBody>
          <a:bodyPr/>
          <a:lstStyle/>
          <a:p>
            <a:r>
              <a:rPr lang="fr-FR" dirty="0"/>
              <a:t>SPIDER </a:t>
            </a:r>
            <a:r>
              <a:rPr lang="fr-FR" dirty="0" err="1"/>
              <a:t>asic</a:t>
            </a:r>
            <a:r>
              <a:rPr lang="fr-FR" dirty="0"/>
              <a:t> - </a:t>
            </a:r>
            <a:r>
              <a:rPr lang="fr-FR" i="1" dirty="0" err="1"/>
              <a:t>LHCb</a:t>
            </a:r>
            <a:r>
              <a:rPr lang="fr-FR" dirty="0"/>
              <a:t> ECAL U2 Workshop @ Orsay</a:t>
            </a:r>
          </a:p>
        </p:txBody>
      </p:sp>
    </p:spTree>
    <p:extLst>
      <p:ext uri="{BB962C8B-B14F-4D97-AF65-F5344CB8AC3E}">
        <p14:creationId xmlns:p14="http://schemas.microsoft.com/office/powerpoint/2010/main" val="2889694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ACA18640-DB63-4579-A5F4-D98189B1B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0748" y="170694"/>
            <a:ext cx="5688632" cy="432048"/>
          </a:xfrm>
        </p:spPr>
        <p:txBody>
          <a:bodyPr>
            <a:normAutofit fontScale="90000"/>
          </a:bodyPr>
          <a:lstStyle/>
          <a:p>
            <a:r>
              <a:rPr lang="fr-FR" dirty="0"/>
              <a:t>SPIDER “Swift </a:t>
            </a:r>
            <a:r>
              <a:rPr lang="fr-FR" dirty="0" err="1"/>
              <a:t>Pipelined</a:t>
            </a:r>
            <a:r>
              <a:rPr lang="fr-FR" dirty="0"/>
              <a:t> </a:t>
            </a:r>
            <a:r>
              <a:rPr lang="fr-FR" dirty="0" err="1"/>
              <a:t>Digitizer</a:t>
            </a:r>
            <a:r>
              <a:rPr lang="fr-FR" dirty="0"/>
              <a:t>” </a:t>
            </a:r>
            <a:r>
              <a:rPr lang="fr-FR" dirty="0" err="1"/>
              <a:t>asic</a:t>
            </a:r>
            <a:r>
              <a:rPr lang="fr-FR" dirty="0"/>
              <a:t> </a:t>
            </a:r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A4DAC68-DB7C-4F1D-A490-04D227D93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49619" y="5716421"/>
            <a:ext cx="623156" cy="322263"/>
          </a:xfrm>
        </p:spPr>
        <p:txBody>
          <a:bodyPr/>
          <a:lstStyle/>
          <a:p>
            <a:fld id="{9AF92B7F-C146-458F-9D53-FF4D2B39997B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0" name="Espace réservé du texte 1">
            <a:extLst>
              <a:ext uri="{FF2B5EF4-FFF2-40B4-BE49-F238E27FC236}">
                <a16:creationId xmlns:a16="http://schemas.microsoft.com/office/drawing/2014/main" id="{087DF779-DA01-4E9F-9E67-E6040C325AD2}"/>
              </a:ext>
            </a:extLst>
          </p:cNvPr>
          <p:cNvSpPr txBox="1">
            <a:spLocks/>
          </p:cNvSpPr>
          <p:nvPr/>
        </p:nvSpPr>
        <p:spPr>
          <a:xfrm>
            <a:off x="1879028" y="407153"/>
            <a:ext cx="4104456" cy="6486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400" dirty="0">
                <a:solidFill>
                  <a:srgbClr val="00294B"/>
                </a:solidFill>
              </a:rPr>
              <a:t>Architecture</a:t>
            </a:r>
          </a:p>
        </p:txBody>
      </p:sp>
      <p:sp>
        <p:nvSpPr>
          <p:cNvPr id="12" name="Espace réservé du texte 1">
            <a:extLst>
              <a:ext uri="{FF2B5EF4-FFF2-40B4-BE49-F238E27FC236}">
                <a16:creationId xmlns:a16="http://schemas.microsoft.com/office/drawing/2014/main" id="{3BFD432B-8BA1-436D-8281-C47D28DCDB24}"/>
              </a:ext>
            </a:extLst>
          </p:cNvPr>
          <p:cNvSpPr txBox="1">
            <a:spLocks/>
          </p:cNvSpPr>
          <p:nvPr/>
        </p:nvSpPr>
        <p:spPr>
          <a:xfrm>
            <a:off x="7436499" y="4472430"/>
            <a:ext cx="2105781" cy="10801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fr-FR" sz="1800" dirty="0"/>
              <a:t>SPIDER block </a:t>
            </a:r>
            <a:r>
              <a:rPr lang="fr-FR" sz="1800" dirty="0" err="1"/>
              <a:t>diagram</a:t>
            </a:r>
            <a:r>
              <a:rPr lang="fr-FR" sz="1800" dirty="0"/>
              <a:t> </a:t>
            </a:r>
          </a:p>
          <a:p>
            <a:pPr algn="ctr" fontAlgn="auto">
              <a:spcAft>
                <a:spcPts val="0"/>
              </a:spcAft>
            </a:pPr>
            <a:r>
              <a:rPr lang="fr-FR" sz="1800" dirty="0"/>
              <a:t> </a:t>
            </a:r>
            <a:endParaRPr lang="fr-FR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Espace réservé de la date 6">
            <a:extLst>
              <a:ext uri="{FF2B5EF4-FFF2-40B4-BE49-F238E27FC236}">
                <a16:creationId xmlns:a16="http://schemas.microsoft.com/office/drawing/2014/main" id="{8181B97F-1F66-401A-A9F1-A0749F83C6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2516" y="5736089"/>
            <a:ext cx="1152127" cy="322263"/>
          </a:xfrm>
        </p:spPr>
        <p:txBody>
          <a:bodyPr/>
          <a:lstStyle/>
          <a:p>
            <a:r>
              <a:rPr lang="fr-FR" dirty="0"/>
              <a:t>13/12/2022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E7172A4-3D26-45B6-BB2F-8B4EBBF90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827" y="1046998"/>
            <a:ext cx="7560840" cy="4647875"/>
          </a:xfrm>
          <a:prstGeom prst="rect">
            <a:avLst/>
          </a:prstGeom>
        </p:spPr>
      </p:pic>
      <p:sp>
        <p:nvSpPr>
          <p:cNvPr id="11" name="Espace réservé du pied de page 7">
            <a:extLst>
              <a:ext uri="{FF2B5EF4-FFF2-40B4-BE49-F238E27FC236}">
                <a16:creationId xmlns:a16="http://schemas.microsoft.com/office/drawing/2014/main" id="{B66BADA4-29A5-404F-9B17-AB1DE2298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82131" y="5721985"/>
            <a:ext cx="4680520" cy="322263"/>
          </a:xfrm>
        </p:spPr>
        <p:txBody>
          <a:bodyPr/>
          <a:lstStyle/>
          <a:p>
            <a:r>
              <a:rPr lang="fr-FR" dirty="0"/>
              <a:t>SPIDER </a:t>
            </a:r>
            <a:r>
              <a:rPr lang="fr-FR" dirty="0" err="1"/>
              <a:t>asic</a:t>
            </a:r>
            <a:r>
              <a:rPr lang="fr-FR" dirty="0"/>
              <a:t> - </a:t>
            </a:r>
            <a:r>
              <a:rPr lang="fr-FR" i="1" dirty="0" err="1"/>
              <a:t>LHCb</a:t>
            </a:r>
            <a:r>
              <a:rPr lang="fr-FR" dirty="0"/>
              <a:t> ECAL U2 Workshop @ Orsay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3F2270D-9211-4F13-B8AB-4A6EA5A25C8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425" t="-3565" r="-1593" b="-3565"/>
          <a:stretch/>
        </p:blipFill>
        <p:spPr>
          <a:xfrm>
            <a:off x="4706108" y="681192"/>
            <a:ext cx="6001505" cy="364891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52225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ACA18640-DB63-4579-A5F4-D98189B1B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SPIDER “Swift </a:t>
            </a:r>
            <a:r>
              <a:rPr lang="fr-FR" dirty="0" err="1"/>
              <a:t>Pipelined</a:t>
            </a:r>
            <a:r>
              <a:rPr lang="fr-FR" dirty="0"/>
              <a:t> </a:t>
            </a:r>
            <a:r>
              <a:rPr lang="fr-FR" dirty="0" err="1"/>
              <a:t>Digitizer</a:t>
            </a:r>
            <a:r>
              <a:rPr lang="fr-FR" dirty="0"/>
              <a:t>” </a:t>
            </a:r>
            <a:r>
              <a:rPr lang="fr-FR" dirty="0" err="1"/>
              <a:t>asic</a:t>
            </a:r>
            <a:r>
              <a:rPr lang="fr-FR" dirty="0"/>
              <a:t> </a:t>
            </a:r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A4DAC68-DB7C-4F1D-A490-04D227D93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2B7F-C146-458F-9D53-FF4D2B39997B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0" name="Espace réservé du texte 1">
            <a:extLst>
              <a:ext uri="{FF2B5EF4-FFF2-40B4-BE49-F238E27FC236}">
                <a16:creationId xmlns:a16="http://schemas.microsoft.com/office/drawing/2014/main" id="{087DF779-DA01-4E9F-9E67-E6040C325AD2}"/>
              </a:ext>
            </a:extLst>
          </p:cNvPr>
          <p:cNvSpPr txBox="1">
            <a:spLocks/>
          </p:cNvSpPr>
          <p:nvPr/>
        </p:nvSpPr>
        <p:spPr>
          <a:xfrm>
            <a:off x="2182030" y="522995"/>
            <a:ext cx="2628293" cy="64864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FR" dirty="0"/>
              <a:t>Main </a:t>
            </a:r>
            <a:r>
              <a:rPr lang="fr-FR" dirty="0" err="1"/>
              <a:t>Specifications</a:t>
            </a:r>
            <a:r>
              <a:rPr lang="fr-FR" dirty="0"/>
              <a:t> </a:t>
            </a:r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B311D9DA-C309-4614-8525-40474280F48A}"/>
              </a:ext>
            </a:extLst>
          </p:cNvPr>
          <p:cNvSpPr txBox="1">
            <a:spLocks/>
          </p:cNvSpPr>
          <p:nvPr/>
        </p:nvSpPr>
        <p:spPr>
          <a:xfrm>
            <a:off x="169243" y="1229545"/>
            <a:ext cx="9830592" cy="4469238"/>
          </a:xfrm>
        </p:spPr>
        <p:txBody>
          <a:bodyPr anchor="b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Technology: 65nm (the most lasting technology, 10 years (?)), 1.2V power supply</a:t>
            </a:r>
          </a:p>
          <a:p>
            <a:pPr marL="342900" indent="-342900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Input signal  : rise time  from 1ns to 1.5ns, dynamic range V</a:t>
            </a:r>
            <a:r>
              <a:rPr lang="en-US" sz="2000" baseline="-25000" dirty="0"/>
              <a:t>in</a:t>
            </a:r>
            <a:r>
              <a:rPr lang="en-US" sz="2000" dirty="0"/>
              <a:t>=[10mV-1V]</a:t>
            </a:r>
          </a:p>
          <a:p>
            <a:pPr fontAlgn="auto">
              <a:spcAft>
                <a:spcPts val="0"/>
              </a:spcAft>
            </a:pPr>
            <a:r>
              <a:rPr lang="en-US" sz="2000" dirty="0">
                <a:solidFill>
                  <a:schemeClr val="tx1"/>
                </a:solidFill>
              </a:rPr>
              <a:t>To achieve the time resolution of 20ps, we evaluate : </a:t>
            </a:r>
          </a:p>
          <a:p>
            <a:pPr marL="342900" indent="-342900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Need for a memory cell (switches &amp; capacitor) compatible with a noise voltage around  0.5mV</a:t>
            </a:r>
          </a:p>
          <a:p>
            <a:pPr marL="342900" indent="-342900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Need of a resolution of 10 bits for the sampling : 10-bit Wilkinson ADC@5GHz to reduce the conversion time (200ns for 10bits </a:t>
            </a:r>
            <a:r>
              <a:rPr lang="en-US" sz="2000" dirty="0" err="1"/>
              <a:t>i</a:t>
            </a:r>
            <a:r>
              <a:rPr lang="en-US" sz="2000" dirty="0"/>
              <a:t>-e 8 clock periods)</a:t>
            </a:r>
          </a:p>
          <a:p>
            <a:pPr marL="342900" indent="-342900">
              <a:buSzPts val="1900"/>
              <a:buFont typeface="Wingdings" panose="05000000000000000000" pitchFamily="2" charset="2"/>
              <a:buChar char="Ø"/>
            </a:pPr>
            <a:r>
              <a:rPr lang="ca-ES" sz="2000" dirty="0"/>
              <a:t>Need for 128-delay-cell DLL1 running @40MHz → bin ≈ 200ps to tune the beginning of the sampling window</a:t>
            </a:r>
          </a:p>
          <a:p>
            <a:pPr marL="342900" indent="-342900">
              <a:buSzPts val="1900"/>
              <a:buFont typeface="Wingdings" panose="05000000000000000000" pitchFamily="2" charset="2"/>
              <a:buChar char="Ø"/>
            </a:pPr>
            <a:r>
              <a:rPr lang="ca-ES" sz="2000" dirty="0"/>
              <a:t>Need for 32-delay-cell DLL2 running from 80MHz to 640 MHz → bin ≈ 50ps to 400ps to select the sampling frequency between </a:t>
            </a:r>
            <a:r>
              <a:rPr lang="ca-ES" sz="2000" dirty="0">
                <a:solidFill>
                  <a:srgbClr val="FF0000"/>
                </a:solidFill>
              </a:rPr>
              <a:t>2.5GHz and 20GHz </a:t>
            </a:r>
          </a:p>
          <a:p>
            <a:pPr fontAlgn="auto">
              <a:spcAft>
                <a:spcPts val="0"/>
              </a:spcAft>
            </a:pPr>
            <a:endParaRPr lang="en-US" sz="2000" dirty="0"/>
          </a:p>
        </p:txBody>
      </p:sp>
      <p:sp>
        <p:nvSpPr>
          <p:cNvPr id="12" name="Espace réservé de la date 6">
            <a:extLst>
              <a:ext uri="{FF2B5EF4-FFF2-40B4-BE49-F238E27FC236}">
                <a16:creationId xmlns:a16="http://schemas.microsoft.com/office/drawing/2014/main" id="{EA7033D7-3717-43C0-9BA2-381FE5D12C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1152127" cy="322263"/>
          </a:xfrm>
        </p:spPr>
        <p:txBody>
          <a:bodyPr/>
          <a:lstStyle/>
          <a:p>
            <a:r>
              <a:rPr lang="fr-FR" dirty="0"/>
              <a:t>13/12/2022</a:t>
            </a:r>
          </a:p>
        </p:txBody>
      </p:sp>
      <p:sp>
        <p:nvSpPr>
          <p:cNvPr id="13" name="Espace réservé du pied de page 7">
            <a:extLst>
              <a:ext uri="{FF2B5EF4-FFF2-40B4-BE49-F238E27FC236}">
                <a16:creationId xmlns:a16="http://schemas.microsoft.com/office/drawing/2014/main" id="{A3E49BFE-7560-401F-B7F7-A013C6E8A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82131" y="5721985"/>
            <a:ext cx="4680520" cy="322263"/>
          </a:xfrm>
        </p:spPr>
        <p:txBody>
          <a:bodyPr/>
          <a:lstStyle/>
          <a:p>
            <a:r>
              <a:rPr lang="fr-FR" dirty="0"/>
              <a:t>SPIDER </a:t>
            </a:r>
            <a:r>
              <a:rPr lang="fr-FR" dirty="0" err="1"/>
              <a:t>asic</a:t>
            </a:r>
            <a:r>
              <a:rPr lang="fr-FR" dirty="0"/>
              <a:t> - </a:t>
            </a:r>
            <a:r>
              <a:rPr lang="fr-FR" i="1" dirty="0" err="1"/>
              <a:t>LHCb</a:t>
            </a:r>
            <a:r>
              <a:rPr lang="fr-FR" dirty="0"/>
              <a:t> ECAL U2 Workshop @ Orsay</a:t>
            </a:r>
          </a:p>
        </p:txBody>
      </p:sp>
    </p:spTree>
    <p:extLst>
      <p:ext uri="{BB962C8B-B14F-4D97-AF65-F5344CB8AC3E}">
        <p14:creationId xmlns:p14="http://schemas.microsoft.com/office/powerpoint/2010/main" val="427962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ACA18640-DB63-4579-A5F4-D98189B1B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First Prototype architecture </a:t>
            </a:r>
            <a:br>
              <a:rPr lang="fr-FR" dirty="0"/>
            </a:br>
            <a:r>
              <a:rPr lang="fr-FR" dirty="0"/>
              <a:t> </a:t>
            </a:r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A4DAC68-DB7C-4F1D-A490-04D227D93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2B7F-C146-458F-9D53-FF4D2B39997B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0" name="Espace réservé du texte 1">
            <a:extLst>
              <a:ext uri="{FF2B5EF4-FFF2-40B4-BE49-F238E27FC236}">
                <a16:creationId xmlns:a16="http://schemas.microsoft.com/office/drawing/2014/main" id="{087DF779-DA01-4E9F-9E67-E6040C325AD2}"/>
              </a:ext>
            </a:extLst>
          </p:cNvPr>
          <p:cNvSpPr txBox="1">
            <a:spLocks/>
          </p:cNvSpPr>
          <p:nvPr/>
        </p:nvSpPr>
        <p:spPr>
          <a:xfrm>
            <a:off x="1857995" y="522995"/>
            <a:ext cx="6336703" cy="6486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dirty="0"/>
              <a:t>Architecture:  «2 dual-</a:t>
            </a:r>
            <a:r>
              <a:rPr lang="fr-FR" dirty="0" err="1"/>
              <a:t>bank</a:t>
            </a:r>
            <a:r>
              <a:rPr lang="fr-FR" dirty="0"/>
              <a:t> channels»</a:t>
            </a:r>
          </a:p>
        </p:txBody>
      </p:sp>
      <p:sp>
        <p:nvSpPr>
          <p:cNvPr id="12" name="Espace réservé du texte 1">
            <a:extLst>
              <a:ext uri="{FF2B5EF4-FFF2-40B4-BE49-F238E27FC236}">
                <a16:creationId xmlns:a16="http://schemas.microsoft.com/office/drawing/2014/main" id="{3BFD432B-8BA1-436D-8281-C47D28DCDB24}"/>
              </a:ext>
            </a:extLst>
          </p:cNvPr>
          <p:cNvSpPr txBox="1">
            <a:spLocks/>
          </p:cNvSpPr>
          <p:nvPr/>
        </p:nvSpPr>
        <p:spPr>
          <a:xfrm>
            <a:off x="0" y="1783668"/>
            <a:ext cx="2714229" cy="145938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fr-FR" sz="2000" dirty="0"/>
              <a:t>SPIDER first prototype : </a:t>
            </a:r>
            <a:r>
              <a:rPr lang="fr-FR" sz="2000" dirty="0" err="1"/>
              <a:t>contains</a:t>
            </a:r>
            <a:r>
              <a:rPr lang="fr-FR" sz="2000" dirty="0"/>
              <a:t> all </a:t>
            </a:r>
            <a:r>
              <a:rPr lang="fr-FR" sz="2000" dirty="0" err="1"/>
              <a:t>critical</a:t>
            </a:r>
            <a:r>
              <a:rPr lang="fr-FR" sz="2000" dirty="0"/>
              <a:t> blocks</a:t>
            </a:r>
          </a:p>
          <a:p>
            <a:pPr fontAlgn="auto">
              <a:spcAft>
                <a:spcPts val="0"/>
              </a:spcAft>
            </a:pPr>
            <a:r>
              <a:rPr lang="fr-FR" sz="1600" dirty="0"/>
              <a:t> </a:t>
            </a:r>
            <a:endParaRPr lang="fr-FR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5" name="Espace réservé de la date 6">
            <a:extLst>
              <a:ext uri="{FF2B5EF4-FFF2-40B4-BE49-F238E27FC236}">
                <a16:creationId xmlns:a16="http://schemas.microsoft.com/office/drawing/2014/main" id="{39DF1108-B75F-44D1-9ED1-B846D2636A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1152127" cy="322263"/>
          </a:xfrm>
        </p:spPr>
        <p:txBody>
          <a:bodyPr/>
          <a:lstStyle/>
          <a:p>
            <a:r>
              <a:rPr lang="fr-FR" dirty="0"/>
              <a:t>13/12/2022</a:t>
            </a:r>
          </a:p>
        </p:txBody>
      </p:sp>
      <p:sp>
        <p:nvSpPr>
          <p:cNvPr id="357" name="Flèche : bas 356">
            <a:extLst>
              <a:ext uri="{FF2B5EF4-FFF2-40B4-BE49-F238E27FC236}">
                <a16:creationId xmlns:a16="http://schemas.microsoft.com/office/drawing/2014/main" id="{9525082C-B553-4AE6-82D2-FCA5863EA322}"/>
              </a:ext>
            </a:extLst>
          </p:cNvPr>
          <p:cNvSpPr/>
          <p:nvPr/>
        </p:nvSpPr>
        <p:spPr>
          <a:xfrm flipH="1">
            <a:off x="1224448" y="2980815"/>
            <a:ext cx="258982" cy="6390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8" name="Espace réservé du texte 1">
            <a:extLst>
              <a:ext uri="{FF2B5EF4-FFF2-40B4-BE49-F238E27FC236}">
                <a16:creationId xmlns:a16="http://schemas.microsoft.com/office/drawing/2014/main" id="{E5AD41F9-C161-47A8-8DA9-7636FC3F6109}"/>
              </a:ext>
            </a:extLst>
          </p:cNvPr>
          <p:cNvSpPr txBox="1">
            <a:spLocks/>
          </p:cNvSpPr>
          <p:nvPr/>
        </p:nvSpPr>
        <p:spPr>
          <a:xfrm>
            <a:off x="97669" y="3731341"/>
            <a:ext cx="3130403" cy="168499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defPPr>
              <a:defRPr lang="fr-FR"/>
            </a:defPPr>
            <a:lvl1pPr marL="0" indent="0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2400" b="1">
                <a:solidFill>
                  <a:srgbClr val="00294B"/>
                </a:solidFill>
                <a:latin typeface="+mn-lt"/>
                <a:cs typeface="+mn-cs"/>
              </a:defRPr>
            </a:lvl1pPr>
            <a:lvl2pPr marL="457200" indent="0" defTabSz="91440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b="1">
                <a:latin typeface="+mn-lt"/>
                <a:cs typeface="+mn-cs"/>
              </a:defRPr>
            </a:lvl2pPr>
            <a:lvl3pPr marL="914400" indent="0" defTabSz="91440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>
                <a:latin typeface="+mn-lt"/>
                <a:cs typeface="+mn-cs"/>
              </a:defRPr>
            </a:lvl3pPr>
            <a:lvl4pPr marL="1371600" indent="0" defTabSz="91440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>
                <a:latin typeface="+mn-lt"/>
                <a:cs typeface="+mn-cs"/>
              </a:defRPr>
            </a:lvl4pPr>
            <a:lvl5pPr marL="1828800" indent="0" defTabSz="91440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>
                <a:latin typeface="+mn-lt"/>
                <a:cs typeface="+mn-cs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>
                <a:latin typeface="+mn-lt"/>
                <a:cs typeface="+mn-cs"/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>
                <a:latin typeface="+mn-lt"/>
                <a:cs typeface="+mn-cs"/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>
                <a:latin typeface="+mn-lt"/>
                <a:cs typeface="+mn-cs"/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>
                <a:latin typeface="+mn-lt"/>
                <a:cs typeface="+mn-cs"/>
              </a:defRPr>
            </a:lvl9pPr>
          </a:lstStyle>
          <a:p>
            <a:r>
              <a:rPr lang="fr-FR" sz="1800" dirty="0">
                <a:highlight>
                  <a:srgbClr val="FFFF00"/>
                </a:highlight>
              </a:rPr>
              <a:t>Proof of concept 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800" dirty="0" err="1">
                <a:highlight>
                  <a:srgbClr val="FFFF00"/>
                </a:highlight>
              </a:rPr>
              <a:t>Clocks</a:t>
            </a:r>
            <a:r>
              <a:rPr lang="fr-FR" sz="1800" dirty="0">
                <a:highlight>
                  <a:srgbClr val="FFFF00"/>
                </a:highlight>
              </a:rPr>
              <a:t> &amp; </a:t>
            </a:r>
            <a:r>
              <a:rPr lang="fr-FR" sz="1800" dirty="0" err="1">
                <a:highlight>
                  <a:srgbClr val="FFFF00"/>
                </a:highlight>
              </a:rPr>
              <a:t>DLLs</a:t>
            </a:r>
            <a:endParaRPr lang="fr-FR" sz="1800" dirty="0">
              <a:highlight>
                <a:srgbClr val="FFFF00"/>
              </a:highlight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800" dirty="0">
                <a:highlight>
                  <a:srgbClr val="FFFF00"/>
                </a:highlight>
              </a:rPr>
              <a:t>Memory </a:t>
            </a:r>
            <a:r>
              <a:rPr lang="fr-FR" sz="1800" dirty="0" err="1">
                <a:highlight>
                  <a:srgbClr val="FFFF00"/>
                </a:highlight>
              </a:rPr>
              <a:t>cell</a:t>
            </a:r>
            <a:r>
              <a:rPr lang="fr-FR" sz="1800" dirty="0">
                <a:highlight>
                  <a:srgbClr val="FFFF00"/>
                </a:highlight>
              </a:rPr>
              <a:t> in 65nm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800" dirty="0">
                <a:highlight>
                  <a:srgbClr val="FFFF00"/>
                </a:highlight>
              </a:rPr>
              <a:t>Multi-</a:t>
            </a:r>
            <a:r>
              <a:rPr lang="fr-FR" sz="1800" dirty="0" err="1">
                <a:highlight>
                  <a:srgbClr val="FFFF00"/>
                </a:highlight>
              </a:rPr>
              <a:t>bank</a:t>
            </a:r>
            <a:r>
              <a:rPr lang="fr-FR" sz="1800" dirty="0">
                <a:highlight>
                  <a:srgbClr val="FFFF00"/>
                </a:highlight>
              </a:rPr>
              <a:t> </a:t>
            </a:r>
            <a:r>
              <a:rPr lang="fr-FR" sz="1800" dirty="0" err="1">
                <a:highlight>
                  <a:srgbClr val="FFFF00"/>
                </a:highlight>
              </a:rPr>
              <a:t>operation</a:t>
            </a:r>
            <a:endParaRPr lang="fr-FR" sz="1800" dirty="0">
              <a:highlight>
                <a:srgbClr val="FFFF00"/>
              </a:highlight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800" dirty="0">
                <a:highlight>
                  <a:srgbClr val="FFFF00"/>
                </a:highlight>
              </a:rPr>
              <a:t> 10-bit Wilkinson ADC @5GHz</a:t>
            </a:r>
          </a:p>
          <a:p>
            <a:r>
              <a:rPr lang="fr-FR" sz="1050" dirty="0">
                <a:highlight>
                  <a:srgbClr val="FFFF00"/>
                </a:highlight>
              </a:rPr>
              <a:t>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0755BCD-0EF7-4FCC-8EC6-064E7025D1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8214" y="1135020"/>
            <a:ext cx="7800701" cy="4537684"/>
          </a:xfrm>
          <a:prstGeom prst="rect">
            <a:avLst/>
          </a:prstGeom>
        </p:spPr>
      </p:pic>
      <p:sp>
        <p:nvSpPr>
          <p:cNvPr id="639" name="Espace réservé du pied de page 7">
            <a:extLst>
              <a:ext uri="{FF2B5EF4-FFF2-40B4-BE49-F238E27FC236}">
                <a16:creationId xmlns:a16="http://schemas.microsoft.com/office/drawing/2014/main" id="{D8D76A50-FD24-4462-9522-7F7564015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82131" y="5721985"/>
            <a:ext cx="4680520" cy="322263"/>
          </a:xfrm>
        </p:spPr>
        <p:txBody>
          <a:bodyPr/>
          <a:lstStyle/>
          <a:p>
            <a:r>
              <a:rPr lang="fr-FR" dirty="0"/>
              <a:t>SPIDER </a:t>
            </a:r>
            <a:r>
              <a:rPr lang="fr-FR" dirty="0" err="1"/>
              <a:t>asic</a:t>
            </a:r>
            <a:r>
              <a:rPr lang="fr-FR" dirty="0"/>
              <a:t> - </a:t>
            </a:r>
            <a:r>
              <a:rPr lang="fr-FR" i="1" dirty="0" err="1"/>
              <a:t>LHCb</a:t>
            </a:r>
            <a:r>
              <a:rPr lang="fr-FR" dirty="0"/>
              <a:t> ECAL U2 Workshop @ Orsay</a:t>
            </a:r>
          </a:p>
        </p:txBody>
      </p:sp>
    </p:spTree>
    <p:extLst>
      <p:ext uri="{BB962C8B-B14F-4D97-AF65-F5344CB8AC3E}">
        <p14:creationId xmlns:p14="http://schemas.microsoft.com/office/powerpoint/2010/main" val="2885625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ACA18640-DB63-4579-A5F4-D98189B1B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Status</a:t>
            </a:r>
            <a:r>
              <a:rPr lang="fr-FR" dirty="0"/>
              <a:t> of the SPIDER </a:t>
            </a:r>
            <a:r>
              <a:rPr lang="fr-FR" dirty="0" err="1"/>
              <a:t>development</a:t>
            </a:r>
            <a:r>
              <a:rPr lang="fr-FR" dirty="0"/>
              <a:t> </a:t>
            </a:r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A4DAC68-DB7C-4F1D-A490-04D227D93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2B7F-C146-458F-9D53-FF4D2B39997B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1" name="Espace réservé de la date 6">
            <a:extLst>
              <a:ext uri="{FF2B5EF4-FFF2-40B4-BE49-F238E27FC236}">
                <a16:creationId xmlns:a16="http://schemas.microsoft.com/office/drawing/2014/main" id="{CD9373D4-418D-40B2-AEEA-116748F5EF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1152127" cy="322263"/>
          </a:xfrm>
        </p:spPr>
        <p:txBody>
          <a:bodyPr/>
          <a:lstStyle/>
          <a:p>
            <a:r>
              <a:rPr lang="fr-FR" dirty="0"/>
              <a:t>13/12/2022</a:t>
            </a:r>
          </a:p>
        </p:txBody>
      </p:sp>
      <p:sp>
        <p:nvSpPr>
          <p:cNvPr id="13" name="Marcador de contenido 2">
            <a:extLst>
              <a:ext uri="{FF2B5EF4-FFF2-40B4-BE49-F238E27FC236}">
                <a16:creationId xmlns:a16="http://schemas.microsoft.com/office/drawing/2014/main" id="{744F5C8C-E9C6-4672-9BBF-3B3218648C0C}"/>
              </a:ext>
            </a:extLst>
          </p:cNvPr>
          <p:cNvSpPr txBox="1">
            <a:spLocks/>
          </p:cNvSpPr>
          <p:nvPr/>
        </p:nvSpPr>
        <p:spPr>
          <a:xfrm>
            <a:off x="304726" y="1619944"/>
            <a:ext cx="9830592" cy="4104456"/>
          </a:xfrm>
        </p:spPr>
        <p:txBody>
          <a:bodyPr anchor="b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Collaboration of 4 labs from IN2P3 (Clermont-Ferrand, Caen, Lyon &amp; Orsay)</a:t>
            </a:r>
          </a:p>
          <a:p>
            <a:pPr marL="342900" indent="-342900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Very challenging design!  Has started a few months ago.</a:t>
            </a:r>
          </a:p>
          <a:p>
            <a:pPr marL="342900" indent="-342900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Repartition in work packages for</a:t>
            </a:r>
          </a:p>
          <a:p>
            <a:pPr lvl="2" indent="-403982" fontAlgn="auto">
              <a:spcAft>
                <a:spcPts val="0"/>
              </a:spcAft>
              <a:buSzPts val="2000"/>
              <a:buFont typeface="Arial"/>
              <a:buAutoNum type="arabicParenR"/>
            </a:pPr>
            <a:r>
              <a:rPr lang="ca-ES" dirty="0">
                <a:solidFill>
                  <a:srgbClr val="FF6700"/>
                </a:solidFill>
              </a:rPr>
              <a:t>Delay Locked Loop </a:t>
            </a:r>
            <a:r>
              <a:rPr lang="ca-ES" dirty="0"/>
              <a:t>(DLL1 &amp; DLL2) </a:t>
            </a:r>
          </a:p>
          <a:p>
            <a:pPr lvl="2" indent="-403982" fontAlgn="auto">
              <a:spcAft>
                <a:spcPts val="0"/>
              </a:spcAft>
              <a:buSzPts val="2000"/>
              <a:buFont typeface="Arial"/>
              <a:buAutoNum type="arabicParenR"/>
            </a:pPr>
            <a:r>
              <a:rPr lang="ca-ES" dirty="0">
                <a:solidFill>
                  <a:srgbClr val="FF6700"/>
                </a:solidFill>
              </a:rPr>
              <a:t>Analog part </a:t>
            </a:r>
            <a:r>
              <a:rPr lang="ca-ES" dirty="0"/>
              <a:t>(memory cell, trigger comparator, ADC comparator, ramp generator) +  Sampling &amp; ADC management (</a:t>
            </a:r>
            <a:r>
              <a:rPr lang="en-US" dirty="0"/>
              <a:t>bank &amp; writing controller + conversion sequencer)</a:t>
            </a:r>
            <a:endParaRPr lang="ca-ES" dirty="0">
              <a:highlight>
                <a:srgbClr val="00FF00"/>
              </a:highlight>
            </a:endParaRPr>
          </a:p>
          <a:p>
            <a:pPr lvl="2" indent="-403982" fontAlgn="auto">
              <a:spcAft>
                <a:spcPts val="0"/>
              </a:spcAft>
              <a:buSzPts val="2000"/>
              <a:buFont typeface="Arial"/>
              <a:buAutoNum type="arabicParenR"/>
            </a:pPr>
            <a:r>
              <a:rPr lang="ca-ES" dirty="0">
                <a:solidFill>
                  <a:srgbClr val="FF6700"/>
                </a:solidFill>
              </a:rPr>
              <a:t>Counting digital part</a:t>
            </a:r>
            <a:r>
              <a:rPr lang="ca-ES" dirty="0"/>
              <a:t>  for </a:t>
            </a:r>
            <a:r>
              <a:rPr lang="ca-ES" dirty="0">
                <a:solidFill>
                  <a:srgbClr val="FF6700"/>
                </a:solidFill>
              </a:rPr>
              <a:t>“10-bit Wilkinson ADC &amp; coarse time” </a:t>
            </a:r>
            <a:r>
              <a:rPr lang="ca-ES" dirty="0"/>
              <a:t>(Gray counters, ring oscillator )</a:t>
            </a:r>
            <a:r>
              <a:rPr lang="ca-ES" dirty="0">
                <a:highlight>
                  <a:srgbClr val="00FF00"/>
                </a:highlight>
              </a:rPr>
              <a:t> </a:t>
            </a:r>
          </a:p>
          <a:p>
            <a:pPr lvl="2" indent="-403982" fontAlgn="auto">
              <a:spcAft>
                <a:spcPts val="0"/>
              </a:spcAft>
              <a:buSzPts val="2000"/>
              <a:buFont typeface="Arial"/>
              <a:buAutoNum type="arabicParenR"/>
            </a:pPr>
            <a:r>
              <a:rPr lang="ca-ES" dirty="0">
                <a:solidFill>
                  <a:srgbClr val="FF6700"/>
                </a:solidFill>
              </a:rPr>
              <a:t>Slow control &amp; Readout management part </a:t>
            </a:r>
            <a:r>
              <a:rPr lang="ca-ES" dirty="0"/>
              <a:t>(reading decoder) </a:t>
            </a:r>
            <a:endParaRPr lang="ca-ES" dirty="0">
              <a:highlight>
                <a:srgbClr val="00FF00"/>
              </a:highlight>
            </a:endParaRPr>
          </a:p>
          <a:p>
            <a:pPr lvl="2" indent="-403982" fontAlgn="auto">
              <a:spcAft>
                <a:spcPts val="0"/>
              </a:spcAft>
              <a:buSzPts val="2000"/>
              <a:buFont typeface="Arial"/>
              <a:buAutoNum type="arabicParenR"/>
            </a:pPr>
            <a:r>
              <a:rPr lang="ca-ES" dirty="0">
                <a:solidFill>
                  <a:srgbClr val="FF6700"/>
                </a:solidFill>
              </a:rPr>
              <a:t>Phase Locked Loop </a:t>
            </a:r>
            <a:r>
              <a:rPr lang="ca-ES" dirty="0"/>
              <a:t>(not critical for first prototype)</a:t>
            </a:r>
          </a:p>
          <a:p>
            <a:pPr marL="510418" lvl="2" fontAlgn="auto">
              <a:spcAft>
                <a:spcPts val="0"/>
              </a:spcAft>
              <a:buSzPts val="2000"/>
            </a:pPr>
            <a:endParaRPr lang="ca-ES" dirty="0">
              <a:highlight>
                <a:srgbClr val="00FF00"/>
              </a:highlight>
            </a:endParaRPr>
          </a:p>
          <a:p>
            <a:pPr fontAlgn="auto"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	The first prototype submission is expected at the end of 2023</a:t>
            </a:r>
            <a:endParaRPr lang="fr-FR" dirty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</a:pPr>
            <a:endParaRPr lang="en-US" sz="2000" dirty="0"/>
          </a:p>
        </p:txBody>
      </p:sp>
      <p:sp>
        <p:nvSpPr>
          <p:cNvPr id="14" name="Flèche : bas 13">
            <a:extLst>
              <a:ext uri="{FF2B5EF4-FFF2-40B4-BE49-F238E27FC236}">
                <a16:creationId xmlns:a16="http://schemas.microsoft.com/office/drawing/2014/main" id="{35694630-649D-4234-A27D-124777EBA7CF}"/>
              </a:ext>
            </a:extLst>
          </p:cNvPr>
          <p:cNvSpPr/>
          <p:nvPr/>
        </p:nvSpPr>
        <p:spPr>
          <a:xfrm rot="16200000" flipH="1">
            <a:off x="616745" y="4743536"/>
            <a:ext cx="322259" cy="6390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space réservé du pied de page 7">
            <a:extLst>
              <a:ext uri="{FF2B5EF4-FFF2-40B4-BE49-F238E27FC236}">
                <a16:creationId xmlns:a16="http://schemas.microsoft.com/office/drawing/2014/main" id="{4F342D2A-62E4-45DA-9DF5-7748890BD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82131" y="5721985"/>
            <a:ext cx="4680520" cy="322263"/>
          </a:xfrm>
        </p:spPr>
        <p:txBody>
          <a:bodyPr/>
          <a:lstStyle/>
          <a:p>
            <a:r>
              <a:rPr lang="fr-FR" dirty="0"/>
              <a:t>SPIDER </a:t>
            </a:r>
            <a:r>
              <a:rPr lang="fr-FR" dirty="0" err="1"/>
              <a:t>asic</a:t>
            </a:r>
            <a:r>
              <a:rPr lang="fr-FR" dirty="0"/>
              <a:t> - </a:t>
            </a:r>
            <a:r>
              <a:rPr lang="fr-FR" i="1" dirty="0" err="1"/>
              <a:t>LHCb</a:t>
            </a:r>
            <a:r>
              <a:rPr lang="fr-FR" dirty="0"/>
              <a:t> ECAL U2 Workshop @ Orsay</a:t>
            </a:r>
          </a:p>
        </p:txBody>
      </p:sp>
    </p:spTree>
    <p:extLst>
      <p:ext uri="{BB962C8B-B14F-4D97-AF65-F5344CB8AC3E}">
        <p14:creationId xmlns:p14="http://schemas.microsoft.com/office/powerpoint/2010/main" val="4116182784"/>
      </p:ext>
    </p:extLst>
  </p:cSld>
  <p:clrMapOvr>
    <a:masterClrMapping/>
  </p:clrMapOvr>
</p:sld>
</file>

<file path=ppt/theme/theme1.xml><?xml version="1.0" encoding="utf-8"?>
<a:theme xmlns:a="http://schemas.openxmlformats.org/drawingml/2006/main" name="1_modele-IJCLAb-powerpoi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110752</TotalTime>
  <Words>961</Words>
  <Application>Microsoft Office PowerPoint</Application>
  <PresentationFormat>Personnalisé</PresentationFormat>
  <Paragraphs>126</Paragraphs>
  <Slides>10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Wingdings</vt:lpstr>
      <vt:lpstr>1_modele-IJCLAb-powerpoint</vt:lpstr>
      <vt:lpstr>Présentation PowerPoint</vt:lpstr>
      <vt:lpstr>Plan</vt:lpstr>
      <vt:lpstr>Requirements on timing path </vt:lpstr>
      <vt:lpstr>How to achieve the specifications  </vt:lpstr>
      <vt:lpstr>SPIDER “Swift Pipelined Digitizer” asic   </vt:lpstr>
      <vt:lpstr>SPIDER “Swift Pipelined Digitizer” asic   </vt:lpstr>
      <vt:lpstr>SPIDER “Swift Pipelined Digitizer” asic   </vt:lpstr>
      <vt:lpstr>First Prototype architecture     </vt:lpstr>
      <vt:lpstr>Status of the SPIDER development   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Luc Petizon</dc:creator>
  <cp:lastModifiedBy>Philippe Vallerand</cp:lastModifiedBy>
  <cp:revision>2958</cp:revision>
  <cp:lastPrinted>2022-12-12T07:32:24Z</cp:lastPrinted>
  <dcterms:created xsi:type="dcterms:W3CDTF">2011-03-09T16:37:49Z</dcterms:created>
  <dcterms:modified xsi:type="dcterms:W3CDTF">2022-12-13T10:12:32Z</dcterms:modified>
</cp:coreProperties>
</file>