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690" r:id="rId2"/>
    <p:sldMasterId id="2147484103" r:id="rId3"/>
    <p:sldMasterId id="2147484252" r:id="rId4"/>
  </p:sldMasterIdLst>
  <p:notesMasterIdLst>
    <p:notesMasterId r:id="rId22"/>
  </p:notesMasterIdLst>
  <p:handoutMasterIdLst>
    <p:handoutMasterId r:id="rId23"/>
  </p:handoutMasterIdLst>
  <p:sldIdLst>
    <p:sldId id="311" r:id="rId5"/>
    <p:sldId id="316" r:id="rId6"/>
    <p:sldId id="277" r:id="rId7"/>
    <p:sldId id="312" r:id="rId8"/>
    <p:sldId id="305" r:id="rId9"/>
    <p:sldId id="290" r:id="rId10"/>
    <p:sldId id="300" r:id="rId11"/>
    <p:sldId id="286" r:id="rId12"/>
    <p:sldId id="293" r:id="rId13"/>
    <p:sldId id="314" r:id="rId14"/>
    <p:sldId id="313" r:id="rId15"/>
    <p:sldId id="289" r:id="rId16"/>
    <p:sldId id="310" r:id="rId17"/>
    <p:sldId id="315" r:id="rId18"/>
    <p:sldId id="297" r:id="rId19"/>
    <p:sldId id="317" r:id="rId20"/>
    <p:sldId id="318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0000"/>
    <a:srgbClr val="000000"/>
    <a:srgbClr val="009900"/>
    <a:srgbClr val="333333"/>
    <a:srgbClr val="808080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8" autoAdjust="0"/>
    <p:restoredTop sz="94576" autoAdjust="0"/>
  </p:normalViewPr>
  <p:slideViewPr>
    <p:cSldViewPr>
      <p:cViewPr varScale="1">
        <p:scale>
          <a:sx n="107" d="100"/>
          <a:sy n="107" d="100"/>
        </p:scale>
        <p:origin x="1590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2100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DB792A-DE81-41E1-AA50-442FA4F92E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3" name="Espace réservé de l'en-têt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AF7553-86D3-460B-9818-93D784198FB5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5526A45-5DD7-4FB2-AA40-60F180F8C503}" type="datetime4">
              <a:rPr lang="en-US" altLang="fr-FR"/>
              <a:pPr>
                <a:defRPr/>
              </a:pPr>
              <a:t>December 11, 2022</a:t>
            </a:fld>
            <a:endParaRPr lang="en-US" altLang="fr-FR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noProof="0" smtClean="0"/>
              <a:t>Click to edit Master text styles</a:t>
            </a:r>
          </a:p>
          <a:p>
            <a:pPr lvl="1"/>
            <a:r>
              <a:rPr lang="en-US" altLang="fr-FR" noProof="0" smtClean="0"/>
              <a:t>Second level</a:t>
            </a:r>
          </a:p>
          <a:p>
            <a:pPr lvl="2"/>
            <a:r>
              <a:rPr lang="en-US" altLang="fr-FR" noProof="0" smtClean="0"/>
              <a:t>Third level</a:t>
            </a:r>
          </a:p>
          <a:p>
            <a:pPr lvl="3"/>
            <a:r>
              <a:rPr lang="en-US" altLang="fr-FR" noProof="0" smtClean="0"/>
              <a:t>Fourth level</a:t>
            </a:r>
          </a:p>
          <a:p>
            <a:pPr lvl="4"/>
            <a:r>
              <a:rPr lang="en-US" altLang="fr-FR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6C15339-BB7C-4B54-B293-A87C15F714F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36D72-6696-407D-811B-DD716750105F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123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36D72-6696-407D-811B-DD716750105F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477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5526A45-5DD7-4FB2-AA40-60F180F8C503}" type="datetime4">
              <a:rPr lang="en-US" altLang="fr-FR" smtClean="0"/>
              <a:pPr>
                <a:defRPr/>
              </a:pPr>
              <a:t>December 11, 2022</a:t>
            </a:fld>
            <a:endParaRPr lang="en-US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C15339-BB7C-4B54-B293-A87C15F714F5}" type="slidenum">
              <a:rPr lang="en-US" altLang="fr-FR" smtClean="0"/>
              <a:pPr>
                <a:defRPr/>
              </a:pPr>
              <a:t>3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139832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5526A45-5DD7-4FB2-AA40-60F180F8C503}" type="datetime4">
              <a:rPr lang="en-US" altLang="fr-FR" smtClean="0"/>
              <a:pPr>
                <a:defRPr/>
              </a:pPr>
              <a:t>December 13, 2022</a:t>
            </a:fld>
            <a:endParaRPr lang="en-US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C15339-BB7C-4B54-B293-A87C15F714F5}" type="slidenum">
              <a:rPr lang="en-US" altLang="fr-FR" smtClean="0"/>
              <a:pPr>
                <a:defRPr/>
              </a:pPr>
              <a:t>4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994902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36D72-6696-407D-811B-DD716750105F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247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335A-16BC-4074-8D47-E48946133AE8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8AFCF-39FA-4823-82D9-3DD22F38FB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59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335A-16BC-4074-8D47-E48946133AE8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8655F-FBAB-4872-B399-B9C51ED9FB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51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335A-16BC-4074-8D47-E48946133AE8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6FD5F-0644-421C-B5B6-FF4D95D0AD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054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ED0A-54B1-48D5-B30C-210E1B8CA830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C68D6-D27C-4F7C-BD44-50520AA38D0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043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ED0A-54B1-48D5-B30C-210E1B8CA830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2AD9E-74CB-4128-B403-D59CCF6E92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6470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ED0A-54B1-48D5-B30C-210E1B8CA830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5C003-0BD0-48FE-9F73-D5B60306D9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3356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ED0A-54B1-48D5-B30C-210E1B8CA830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AE898-B3F3-4257-838F-4C4BBC72B2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27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ED0A-54B1-48D5-B30C-210E1B8CA830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B6C04-5F30-454B-A1F9-6C90CC50EA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141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ED0A-54B1-48D5-B30C-210E1B8CA830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6B6E8-E6FC-49D4-A638-586DCE2D53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7386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ED0A-54B1-48D5-B30C-210E1B8CA830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1965B-EFB1-4CF7-B1A3-3BB83A27EA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879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ED0A-54B1-48D5-B30C-210E1B8CA830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C49DA-B81D-4422-9EF2-DC9E8FBDAA8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05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335A-16BC-4074-8D47-E48946133AE8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B9AD0-7800-4E99-A84E-1F614CFB1A5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4501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ED0A-54B1-48D5-B30C-210E1B8CA830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351B7-15CB-4B15-A470-E53A46F19D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0636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ED0A-54B1-48D5-B30C-210E1B8CA830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37898-CBFF-42E7-AF01-073896085D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823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ED0A-54B1-48D5-B30C-210E1B8CA830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10A0B-1EB8-4D41-9250-497B7ABAA5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3191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5359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8989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265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65411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4462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6213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7581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335A-16BC-4074-8D47-E48946133AE8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F9EBA-7F15-4FB3-8D5D-E9FB4AE8D5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8005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7735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84785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0810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177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E5D9C7-1968-4255-9104-BCB25B60B355}" type="datetime4">
              <a:rPr lang="en-US" altLang="fr-FR" smtClean="0"/>
              <a:pPr>
                <a:defRPr/>
              </a:pPr>
              <a:t>December 11, 2022</a:t>
            </a:fld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fr-FR" dirty="0" smtClean="0"/>
              <a:t>		</a:t>
            </a:r>
            <a:r>
              <a:rPr lang="fr-FR" altLang="fr-FR" dirty="0" err="1" smtClean="0"/>
              <a:t>Calorimeter</a:t>
            </a:r>
            <a:r>
              <a:rPr lang="fr-FR" altLang="fr-FR" dirty="0" smtClean="0"/>
              <a:t> meeting</a:t>
            </a:r>
            <a:endParaRPr lang="fr-FR" alt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2280" y="6062926"/>
            <a:ext cx="512638" cy="365125"/>
          </a:xfrm>
        </p:spPr>
        <p:txBody>
          <a:bodyPr/>
          <a:lstStyle/>
          <a:p>
            <a:pPr>
              <a:defRPr/>
            </a:pPr>
            <a:fld id="{163297BB-B63D-4A77-9BB1-47DEEB1CFFD7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94952"/>
            <a:ext cx="1104850" cy="782234"/>
          </a:xfrm>
          <a:prstGeom prst="rect">
            <a:avLst/>
          </a:prstGeom>
        </p:spPr>
      </p:pic>
      <p:pic>
        <p:nvPicPr>
          <p:cNvPr id="9" name="Image 8" descr="LogoV2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77396" y="94952"/>
            <a:ext cx="864406" cy="77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269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A644-FE63-4250-A396-40726B3BF7D7}" type="datetime4">
              <a:rPr lang="en-US" altLang="fr-FR"/>
              <a:pPr>
                <a:defRPr/>
              </a:pPr>
              <a:t>December 11, 2022</a:t>
            </a:fld>
            <a:endParaRPr lang="fr-FR" alt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1DE2F46-DB5E-4296-9863-9F7E39FD919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148159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fr-FR" altLang="fr-FR" sz="2400" smtClean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fr-FR" altLang="fr-FR" sz="2400" smtClean="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fr-FR" altLang="fr-FR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fr-FR" altLang="fr-FR" sz="2400" smtClean="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fr-FR" altLang="fr-FR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fr-FR" altLang="fr-FR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fr-FR" altLang="fr-FR" sz="2400" smtClean="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fr-FR" altLang="fr-FR" sz="2400" smtClean="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fr-FR" altLang="fr-FR" sz="2400" smtClean="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fr-FR" altLang="fr-FR" sz="2400" smtClean="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fr-FR" altLang="fr-FR" sz="2400" smtClean="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fr-FR" altLang="fr-FR" sz="2400" smtClean="0">
                  <a:latin typeface="Times New Roman" pitchFamily="18" charset="0"/>
                </a:endParaRPr>
              </a:p>
            </p:txBody>
          </p:sp>
        </p:grpSp>
      </p:grpSp>
      <p:sp>
        <p:nvSpPr>
          <p:cNvPr id="379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fr-FR" altLang="fr-FR" noProof="0" dirty="0" smtClean="0"/>
              <a:t>Cliquez pour modifier le style des sous-titres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8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5EBCC-B7E7-4179-B595-B1BBDA61A41A}" type="datetime4">
              <a:rPr lang="en-US" altLang="fr-FR"/>
              <a:pPr>
                <a:defRPr/>
              </a:pPr>
              <a:t>December 11, 2022</a:t>
            </a:fld>
            <a:endParaRPr lang="fr-FR" altLang="fr-FR"/>
          </a:p>
        </p:txBody>
      </p:sp>
      <p:sp>
        <p:nvSpPr>
          <p:cNvPr id="19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20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1F7E7-4A06-49AE-944E-17D5AC593D1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839402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8066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932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43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335A-16BC-4074-8D47-E48946133AE8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6DB05-535E-486C-B90A-1D0E74560A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8047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6401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7010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60242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3717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541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72220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64335A-16BC-4074-8D47-E48946133AE8}" type="datetimeFigureOut">
              <a:rPr lang="fr-FR" smtClean="0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34A92-6814-416B-8A01-0A0650682F76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4632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64335A-16BC-4074-8D47-E48946133AE8}" type="datetimeFigureOut">
              <a:rPr lang="fr-FR" smtClean="0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34A92-6814-416B-8A01-0A0650682F76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572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64335A-16BC-4074-8D47-E48946133AE8}" type="datetimeFigureOut">
              <a:rPr lang="fr-FR" smtClean="0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34A92-6814-416B-8A01-0A0650682F76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38838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64335A-16BC-4074-8D47-E48946133AE8}" type="datetimeFigureOut">
              <a:rPr lang="fr-FR" smtClean="0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34A92-6814-416B-8A01-0A0650682F76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072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335A-16BC-4074-8D47-E48946133AE8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5BF1E-B58E-4DE6-8741-99C34CB4F8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5247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64335A-16BC-4074-8D47-E48946133AE8}" type="datetimeFigureOut">
              <a:rPr lang="fr-FR" smtClean="0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34A92-6814-416B-8A01-0A0650682F76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0349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64335A-16BC-4074-8D47-E48946133AE8}" type="datetimeFigureOut">
              <a:rPr lang="fr-FR" smtClean="0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34A92-6814-416B-8A01-0A0650682F76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3801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42248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84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335A-16BC-4074-8D47-E48946133AE8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52433-2B2D-4238-9243-1301562E551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543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335A-16BC-4074-8D47-E48946133AE8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6061A-0362-4BC3-9193-B35FDD314C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51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335A-16BC-4074-8D47-E48946133AE8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4355D-12F0-487F-9EFD-9E6D0E2CCF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680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335A-16BC-4074-8D47-E48946133AE8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E1DC5-C166-4DFD-BBA4-C446C9E6B0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8142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9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264335A-16BC-4074-8D47-E48946133AE8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134A92-6814-416B-8A01-0A0650682F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9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</a:p>
        </p:txBody>
      </p:sp>
      <p:sp>
        <p:nvSpPr>
          <p:cNvPr id="307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BADBED0A-54B1-48D5-B30C-210E1B8CA830}" type="datetimeFigureOut">
              <a:rPr lang="fr-FR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D2BAD66-9746-4AF8-B641-A27626AF3A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AFB9A-D473-488C-AEC4-A36A834AD291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FF318-122E-4F4D-AF5B-85F651BD09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2203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  <p:sldLayoutId id="2147484238" r:id="rId12"/>
    <p:sldLayoutId id="2147484082" r:id="rId13"/>
    <p:sldLayoutId id="214748408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9264335A-16BC-4074-8D47-E48946133AE8}" type="datetimeFigureOut">
              <a:rPr lang="fr-FR" smtClean="0"/>
              <a:pPr>
                <a:defRPr/>
              </a:pPr>
              <a:t>11/12/2022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E134A92-6814-416B-8A01-0A0650682F76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38759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53" r:id="rId1"/>
    <p:sldLayoutId id="2147484254" r:id="rId2"/>
    <p:sldLayoutId id="2147484255" r:id="rId3"/>
    <p:sldLayoutId id="2147484256" r:id="rId4"/>
    <p:sldLayoutId id="2147484257" r:id="rId5"/>
    <p:sldLayoutId id="2147484258" r:id="rId6"/>
    <p:sldLayoutId id="2147484259" r:id="rId7"/>
    <p:sldLayoutId id="2147484260" r:id="rId8"/>
    <p:sldLayoutId id="2147484261" r:id="rId9"/>
    <p:sldLayoutId id="2147484262" r:id="rId10"/>
    <p:sldLayoutId id="2147484263" r:id="rId11"/>
    <p:sldLayoutId id="2147484264" r:id="rId12"/>
    <p:sldLayoutId id="2147484265" r:id="rId13"/>
    <p:sldLayoutId id="2147484266" r:id="rId14"/>
    <p:sldLayoutId id="2147484267" r:id="rId15"/>
    <p:sldLayoutId id="2147484268" r:id="rId16"/>
    <p:sldLayoutId id="2147484269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8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8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82989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E99FB6-95D5-4E09-8651-26559E72CE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4582244"/>
            <a:ext cx="8136904" cy="94310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1600" dirty="0" smtClean="0">
                <a:latin typeface="+mn-lt"/>
              </a:rPr>
              <a:t>Christophe Beigbeder </a:t>
            </a:r>
            <a:r>
              <a:rPr lang="en-US" sz="1400" dirty="0" smtClean="0">
                <a:latin typeface="+mn-lt"/>
              </a:rPr>
              <a:t>CNRS / IJCLab (Orsay, France),</a:t>
            </a:r>
          </a:p>
          <a:p>
            <a:pPr marL="514358" lvl="1" indent="0">
              <a:buNone/>
            </a:pPr>
            <a:r>
              <a:rPr lang="en-US" sz="1400" dirty="0" smtClean="0">
                <a:latin typeface="+mn-lt"/>
              </a:rPr>
              <a:t>on behalf of the Electronic Calorimeter groups</a:t>
            </a:r>
          </a:p>
          <a:p>
            <a:pPr marL="571500" indent="-571500">
              <a:buFont typeface="+mj-lt"/>
              <a:buAutoNum type="romanUcPeriod"/>
            </a:pPr>
            <a:endParaRPr lang="en-GB" sz="1400" dirty="0" smtClean="0">
              <a:latin typeface="+mn-lt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EB70BB-F50C-4B59-988C-94126CA0D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z="2000" smtClean="0"/>
              <a:pPr>
                <a:defRPr/>
              </a:pPr>
              <a:t>1</a:t>
            </a:fld>
            <a:endParaRPr lang="en-GB" sz="2000" dirty="0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B6D759FC-15AF-4F1A-925C-41E3FCC2D962}"/>
              </a:ext>
            </a:extLst>
          </p:cNvPr>
          <p:cNvSpPr/>
          <p:nvPr/>
        </p:nvSpPr>
        <p:spPr bwMode="auto">
          <a:xfrm>
            <a:off x="3131840" y="1867470"/>
            <a:ext cx="1296144" cy="1296144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937846" y="3305715"/>
            <a:ext cx="4334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latin typeface="+mn-lt"/>
              </a:rPr>
              <a:t>Front-End </a:t>
            </a:r>
            <a:r>
              <a:rPr lang="fr-FR" sz="3200" dirty="0" err="1" smtClean="0">
                <a:latin typeface="+mn-lt"/>
              </a:rPr>
              <a:t>electronics</a:t>
            </a:r>
            <a:endParaRPr lang="fr-FR" sz="3200" dirty="0" smtClean="0">
              <a:latin typeface="+mn-lt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437112"/>
            <a:ext cx="1104850" cy="782234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6024"/>
            <a:ext cx="1260475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547664" y="6333773"/>
            <a:ext cx="6571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LHCb ECAL Upgrade II workshop. Orsay Dec 13th 2022</a:t>
            </a:r>
            <a:endParaRPr lang="fr-FR" sz="2000" dirty="0" smtClean="0">
              <a:solidFill>
                <a:srgbClr val="FF0000"/>
              </a:solidFill>
            </a:endParaRPr>
          </a:p>
        </p:txBody>
      </p:sp>
      <p:pic>
        <p:nvPicPr>
          <p:cNvPr id="11" name="Picture 2" descr="5th Workshop on LHCb upgrade II">
            <a:extLst>
              <a:ext uri="{FF2B5EF4-FFF2-40B4-BE49-F238E27FC236}">
                <a16:creationId xmlns:a16="http://schemas.microsoft.com/office/drawing/2014/main" id="{AE1704F5-4C1C-4753-9672-95C445B806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918"/>
          <a:stretch/>
        </p:blipFill>
        <p:spPr bwMode="auto">
          <a:xfrm>
            <a:off x="1821175" y="55232"/>
            <a:ext cx="5181265" cy="301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52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4C525CD4-0F5C-406C-88B1-1B36B11768EF}"/>
              </a:ext>
            </a:extLst>
          </p:cNvPr>
          <p:cNvSpPr txBox="1">
            <a:spLocks/>
          </p:cNvSpPr>
          <p:nvPr/>
        </p:nvSpPr>
        <p:spPr>
          <a:xfrm>
            <a:off x="107504" y="1124744"/>
            <a:ext cx="8932045" cy="5112567"/>
          </a:xfrm>
          <a:prstGeom prst="rect">
            <a:avLst/>
          </a:prstGeom>
        </p:spPr>
        <p:txBody>
          <a:bodyPr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spc="-1" dirty="0" smtClean="0">
                <a:latin typeface="+mn-lt"/>
              </a:rPr>
              <a:t>Energy path based on the evolution of the ICECAL chip  </a:t>
            </a:r>
            <a:endParaRPr lang="en-GB" sz="1600" dirty="0" smtClean="0">
              <a:latin typeface="+mn-lt"/>
            </a:endParaRPr>
          </a:p>
          <a:p>
            <a:pPr fontAlgn="auto"/>
            <a:endParaRPr lang="en-GB" sz="1200" dirty="0"/>
          </a:p>
        </p:txBody>
      </p:sp>
      <p:sp>
        <p:nvSpPr>
          <p:cNvPr id="3" name="Rectangle 2"/>
          <p:cNvSpPr/>
          <p:nvPr/>
        </p:nvSpPr>
        <p:spPr>
          <a:xfrm>
            <a:off x="107504" y="4437112"/>
            <a:ext cx="871296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 smtClean="0">
              <a:latin typeface="+mn-lt"/>
              <a:ea typeface="+mj-ea"/>
              <a:cs typeface="+mj-cs"/>
            </a:endParaRPr>
          </a:p>
          <a:p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</a:rPr>
              <a:t>New design but keeping the same principles and functionalities of  the ICECAL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200" dirty="0">
              <a:latin typeface="+mn-lt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</a:rPr>
              <a:t>Dual gain to cover the large dynamic range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200" dirty="0">
              <a:latin typeface="+mn-lt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</a:rPr>
              <a:t>Integrating the 12 bits ADC is under consideration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200" dirty="0" smtClean="0">
              <a:latin typeface="+mn-lt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+mn-lt"/>
              </a:rPr>
              <a:t>See next talks on </a:t>
            </a:r>
            <a:r>
              <a:rPr lang="en-US" sz="1200" dirty="0" smtClean="0">
                <a:latin typeface="+mn-lt"/>
              </a:rPr>
              <a:t>“ICECAL II ”  </a:t>
            </a:r>
            <a:r>
              <a:rPr lang="en-US" sz="1200" dirty="0">
                <a:latin typeface="+mn-lt"/>
              </a:rPr>
              <a:t>by </a:t>
            </a:r>
            <a:r>
              <a:rPr lang="en-US" sz="1200" dirty="0" smtClean="0">
                <a:latin typeface="+mn-lt"/>
              </a:rPr>
              <a:t>Jose</a:t>
            </a:r>
            <a:endParaRPr lang="en-US" sz="1200" dirty="0">
              <a:latin typeface="+mn-lt"/>
            </a:endParaRPr>
          </a:p>
          <a:p>
            <a:pPr lvl="2"/>
            <a:endParaRPr lang="en-US" sz="1200" dirty="0"/>
          </a:p>
          <a:p>
            <a:endParaRPr lang="en-US" sz="1200" dirty="0" smtClean="0">
              <a:latin typeface="+mn-lt"/>
              <a:ea typeface="+mj-ea"/>
              <a:cs typeface="+mj-cs"/>
            </a:endParaRPr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7766431" y="295736"/>
            <a:ext cx="628813" cy="767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4988824-4A63-42DB-BEB1-B2E9A87DD085}" type="slidenum">
              <a:rPr lang="fr-FR" alt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fr-FR" altLang="fr-F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lectronics for the upgrade1b&amp;2 </a:t>
            </a:r>
            <a:endParaRPr lang="en-US" sz="2800" b="0" dirty="0">
              <a:solidFill>
                <a:schemeClr val="tx2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941650"/>
            <a:ext cx="4963218" cy="217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44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4C525CD4-0F5C-406C-88B1-1B36B11768EF}"/>
              </a:ext>
            </a:extLst>
          </p:cNvPr>
          <p:cNvSpPr txBox="1">
            <a:spLocks/>
          </p:cNvSpPr>
          <p:nvPr/>
        </p:nvSpPr>
        <p:spPr>
          <a:xfrm>
            <a:off x="107504" y="1124744"/>
            <a:ext cx="8932045" cy="5472608"/>
          </a:xfrm>
          <a:prstGeom prst="rect">
            <a:avLst/>
          </a:prstGeom>
        </p:spPr>
        <p:txBody>
          <a:bodyPr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fontAlgn="auto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600" spc="-1" dirty="0" smtClean="0">
                <a:latin typeface="+mn-lt"/>
              </a:rPr>
              <a:t>Timing path based on the SPIDER chip</a:t>
            </a:r>
            <a:endParaRPr lang="en-GB" sz="1600" dirty="0" smtClean="0">
              <a:latin typeface="+mn-lt"/>
            </a:endParaRPr>
          </a:p>
          <a:p>
            <a:pPr fontAlgn="auto"/>
            <a:endParaRPr lang="en-GB" sz="1200" dirty="0"/>
          </a:p>
        </p:txBody>
      </p:sp>
      <p:sp>
        <p:nvSpPr>
          <p:cNvPr id="3" name="Rectangle 2"/>
          <p:cNvSpPr/>
          <p:nvPr/>
        </p:nvSpPr>
        <p:spPr>
          <a:xfrm>
            <a:off x="323527" y="4869160"/>
            <a:ext cx="87129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</a:rPr>
              <a:t>TDC : analog </a:t>
            </a:r>
            <a:r>
              <a:rPr lang="en-US" sz="1200" dirty="0">
                <a:latin typeface="+mn-lt"/>
              </a:rPr>
              <a:t>memories based on switched capacitor arrays (SCA)</a:t>
            </a:r>
            <a:endParaRPr lang="en-US" sz="1200" dirty="0">
              <a:latin typeface="+mn-lt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dirty="0">
              <a:latin typeface="+mn-lt"/>
              <a:ea typeface="+mj-ea"/>
              <a:cs typeface="+mj-cs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  <a:ea typeface="+mj-ea"/>
                <a:cs typeface="+mj-cs"/>
              </a:rPr>
              <a:t>50-400 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ps binning. 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3 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ps resolution for 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~1ns rise time at 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the optimum amplitude.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  <a:ea typeface="+mj-ea"/>
                <a:cs typeface="+mj-cs"/>
              </a:rPr>
              <a:t>Pipelined architecture to reduce dead time and match the average occupancy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  <a:ea typeface="+mj-ea"/>
                <a:cs typeface="+mj-cs"/>
              </a:rPr>
              <a:t>Adjusted window of interest to reduce readout latency and techno size constraints.</a:t>
            </a:r>
          </a:p>
          <a:p>
            <a:pPr lvl="1"/>
            <a:endParaRPr lang="en-US" sz="1200" dirty="0">
              <a:latin typeface="+mn-lt"/>
              <a:ea typeface="+mj-ea"/>
              <a:cs typeface="+mj-cs"/>
            </a:endParaRP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  <a:ea typeface="+mj-ea"/>
                <a:cs typeface="+mj-cs"/>
              </a:rPr>
              <a:t>See next talks on SPIDER  by Philippe and requirements for precise time measurement by Dominique</a:t>
            </a:r>
            <a:endParaRPr lang="en-US" sz="1200" dirty="0">
              <a:latin typeface="+mn-lt"/>
              <a:ea typeface="+mj-ea"/>
              <a:cs typeface="+mj-cs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200" dirty="0">
              <a:latin typeface="+mn-lt"/>
              <a:ea typeface="+mj-ea"/>
              <a:cs typeface="+mj-cs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1200" dirty="0">
              <a:latin typeface="+mn-lt"/>
              <a:ea typeface="+mj-ea"/>
              <a:cs typeface="+mj-cs"/>
            </a:endParaRPr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7766431" y="295736"/>
            <a:ext cx="628813" cy="767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4988824-4A63-42DB-BEB1-B2E9A87DD085}" type="slidenum">
              <a:rPr lang="fr-FR" alt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fr-FR" altLang="fr-F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lectronics for the upgrade1b&amp;2 </a:t>
            </a:r>
            <a:endParaRPr lang="en-US" sz="2800" b="0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565049"/>
            <a:ext cx="5039880" cy="310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98C981-214A-4594-9974-2EA21AB7E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063422"/>
            <a:ext cx="8457882" cy="5677945"/>
          </a:xfr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None/>
            </a:pPr>
            <a:endParaRPr lang="en-US" sz="1200" dirty="0" smtClean="0">
              <a:latin typeface="+mn-lt"/>
            </a:endParaRPr>
          </a:p>
          <a:p>
            <a:pPr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+mn-lt"/>
              </a:rPr>
              <a:t>The Front end </a:t>
            </a:r>
            <a:r>
              <a:rPr lang="en-US" sz="1600" dirty="0" smtClean="0">
                <a:latin typeface="+mn-lt"/>
              </a:rPr>
              <a:t>processing part</a:t>
            </a:r>
            <a:endParaRPr lang="en-US" sz="1600" dirty="0" smtClean="0">
              <a:latin typeface="+mn-lt"/>
            </a:endParaRPr>
          </a:p>
          <a:p>
            <a:pPr>
              <a:spcBef>
                <a:spcPts val="300"/>
              </a:spcBef>
              <a:buFont typeface="Wingdings" panose="05000000000000000000" pitchFamily="2" charset="2"/>
              <a:buChar char="Ø"/>
            </a:pPr>
            <a:endParaRPr lang="en-US" sz="1600" dirty="0">
              <a:latin typeface="+mn-lt"/>
            </a:endParaRP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</a:rPr>
              <a:t>Use the radiation tolerant  </a:t>
            </a:r>
            <a:r>
              <a:rPr lang="en-US" sz="1200" dirty="0" smtClean="0">
                <a:latin typeface="+mn-lt"/>
              </a:rPr>
              <a:t>Microchip PolarFire </a:t>
            </a:r>
            <a:r>
              <a:rPr lang="en-US" sz="1200" dirty="0" smtClean="0">
                <a:latin typeface="+mn-lt"/>
              </a:rPr>
              <a:t>chip, tested up to 400 </a:t>
            </a:r>
            <a:r>
              <a:rPr lang="en-US" sz="1200" dirty="0">
                <a:latin typeface="+mn-lt"/>
              </a:rPr>
              <a:t>k</a:t>
            </a:r>
            <a:r>
              <a:rPr lang="en-US" sz="1200" dirty="0" smtClean="0">
                <a:latin typeface="+mn-lt"/>
              </a:rPr>
              <a:t>Rad</a:t>
            </a:r>
            <a:endParaRPr lang="en-US" sz="1200" dirty="0" smtClean="0">
              <a:latin typeface="+mn-lt"/>
            </a:endParaRPr>
          </a:p>
          <a:p>
            <a:pPr>
              <a:spcBef>
                <a:spcPts val="300"/>
              </a:spcBef>
              <a:buFont typeface="Wingdings" panose="05000000000000000000" pitchFamily="2" charset="2"/>
              <a:buChar char="Ø"/>
            </a:pPr>
            <a:endParaRPr lang="en-US" sz="1200" dirty="0">
              <a:latin typeface="+mn-lt"/>
            </a:endParaRP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200" dirty="0">
                <a:latin typeface="+mn-lt"/>
              </a:rPr>
              <a:t>Receives </a:t>
            </a:r>
            <a:r>
              <a:rPr lang="en-US" sz="1200" dirty="0">
                <a:latin typeface="+mn-lt"/>
              </a:rPr>
              <a:t>the energy information from the 12 bit ADC as it’s presently </a:t>
            </a:r>
            <a:r>
              <a:rPr lang="en-US" sz="1200" dirty="0" smtClean="0">
                <a:latin typeface="+mn-lt"/>
              </a:rPr>
              <a:t>done</a:t>
            </a:r>
            <a:endParaRPr lang="en-US" sz="1200" dirty="0">
              <a:latin typeface="+mn-lt"/>
            </a:endParaRP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200" dirty="0">
                <a:latin typeface="+mn-lt"/>
              </a:rPr>
              <a:t>Process the charge information keeping the same as actual</a:t>
            </a:r>
          </a:p>
          <a:p>
            <a:pPr lvl="2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200" dirty="0">
                <a:latin typeface="+mn-lt"/>
              </a:rPr>
              <a:t>Pedestal subtraction and low frequencies noise </a:t>
            </a:r>
            <a:r>
              <a:rPr lang="en-US" sz="1200" dirty="0" smtClean="0">
                <a:latin typeface="+mn-lt"/>
              </a:rPr>
              <a:t>cancellation</a:t>
            </a:r>
          </a:p>
          <a:p>
            <a:pPr marL="914416" lvl="2" indent="0">
              <a:spcBef>
                <a:spcPts val="300"/>
              </a:spcBef>
              <a:buNone/>
            </a:pPr>
            <a:endParaRPr lang="en-US" sz="1200" dirty="0">
              <a:latin typeface="+mn-lt"/>
            </a:endParaRP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200" dirty="0">
                <a:latin typeface="+mn-lt"/>
              </a:rPr>
              <a:t>Receives the timing information by serial links, for each of the channels </a:t>
            </a:r>
            <a:endParaRPr lang="en-US" sz="1200" dirty="0">
              <a:latin typeface="+mn-lt"/>
            </a:endParaRP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200" dirty="0">
                <a:latin typeface="+mn-lt"/>
              </a:rPr>
              <a:t>Process </a:t>
            </a:r>
            <a:r>
              <a:rPr lang="en-US" sz="1200" dirty="0">
                <a:latin typeface="+mn-lt"/>
              </a:rPr>
              <a:t>the </a:t>
            </a:r>
            <a:r>
              <a:rPr lang="en-US" sz="1200" dirty="0" smtClean="0">
                <a:latin typeface="+mn-lt"/>
              </a:rPr>
              <a:t>timing  </a:t>
            </a:r>
            <a:r>
              <a:rPr lang="en-US" sz="1200" dirty="0">
                <a:latin typeface="+mn-lt"/>
              </a:rPr>
              <a:t>information </a:t>
            </a:r>
          </a:p>
          <a:p>
            <a:pPr lvl="2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</a:rPr>
              <a:t>DE serialized  the </a:t>
            </a:r>
            <a:r>
              <a:rPr lang="en-US" sz="1200" dirty="0" smtClean="0">
                <a:latin typeface="+mn-lt"/>
              </a:rPr>
              <a:t>data streams: samples </a:t>
            </a:r>
            <a:r>
              <a:rPr lang="en-US" sz="1200" dirty="0" smtClean="0">
                <a:latin typeface="+mn-lt"/>
              </a:rPr>
              <a:t>and coarse counter (reduced BXID)</a:t>
            </a:r>
          </a:p>
          <a:p>
            <a:pPr lvl="2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</a:rPr>
              <a:t>Extract the time thanks to an embedded digital CFD</a:t>
            </a:r>
          </a:p>
          <a:p>
            <a:pPr lvl="2">
              <a:spcBef>
                <a:spcPts val="300"/>
              </a:spcBef>
              <a:buFont typeface="Wingdings" panose="05000000000000000000" pitchFamily="2" charset="2"/>
              <a:buChar char="Ø"/>
            </a:pPr>
            <a:endParaRPr lang="en-US" sz="1200" dirty="0">
              <a:latin typeface="+mn-lt"/>
            </a:endParaRP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</a:rPr>
              <a:t>Associate the  charge to the time by comparing the FPGA BXID counter and the reduced BXID coming with the SPIDER data </a:t>
            </a:r>
            <a:r>
              <a:rPr lang="en-US" sz="1200" dirty="0" smtClean="0">
                <a:latin typeface="+mn-lt"/>
              </a:rPr>
              <a:t>(</a:t>
            </a:r>
            <a:r>
              <a:rPr lang="en-US" sz="1200" dirty="0" err="1" smtClean="0">
                <a:latin typeface="+mn-lt"/>
              </a:rPr>
              <a:t>derandomizer</a:t>
            </a:r>
            <a:r>
              <a:rPr lang="en-US" sz="1200" dirty="0" smtClean="0">
                <a:latin typeface="+mn-lt"/>
              </a:rPr>
              <a:t> )</a:t>
            </a:r>
            <a:endParaRPr lang="en-US" sz="1200" dirty="0" smtClean="0">
              <a:latin typeface="+mn-lt"/>
            </a:endParaRPr>
          </a:p>
          <a:p>
            <a:pPr marL="0" indent="0">
              <a:spcBef>
                <a:spcPts val="300"/>
              </a:spcBef>
              <a:buNone/>
            </a:pPr>
            <a:endParaRPr lang="en-US" sz="1200" dirty="0" smtClean="0">
              <a:latin typeface="+mn-lt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en-US" sz="1200" dirty="0" smtClean="0">
                <a:latin typeface="+mn-lt"/>
              </a:rPr>
              <a:t>	=&gt; Is </a:t>
            </a:r>
            <a:r>
              <a:rPr lang="en-US" sz="1200" dirty="0" smtClean="0">
                <a:latin typeface="+mn-lt"/>
              </a:rPr>
              <a:t>the actual system with links between cards and crate still </a:t>
            </a:r>
            <a:r>
              <a:rPr lang="en-US" sz="1200" dirty="0" smtClean="0">
                <a:latin typeface="+mn-lt"/>
              </a:rPr>
              <a:t>needed : to keep, to ameliorate ...</a:t>
            </a:r>
            <a:endParaRPr lang="en-US" sz="1200" dirty="0" smtClean="0">
              <a:latin typeface="+mn-lt"/>
            </a:endParaRP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</a:rPr>
              <a:t>For timing correction </a:t>
            </a:r>
            <a:r>
              <a:rPr lang="en-US" sz="1200" dirty="0" smtClean="0">
                <a:latin typeface="+mn-lt"/>
              </a:rPr>
              <a:t>for</a:t>
            </a:r>
            <a:r>
              <a:rPr lang="en-US" sz="1200" dirty="0" smtClean="0">
                <a:latin typeface="+mn-lt"/>
              </a:rPr>
              <a:t> adjacent towers</a:t>
            </a:r>
            <a:endParaRPr lang="en-US" sz="1200" dirty="0" smtClean="0">
              <a:latin typeface="+mn-lt"/>
            </a:endParaRP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</a:rPr>
              <a:t>For Trigger primitives 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</a:rPr>
              <a:t>For </a:t>
            </a:r>
            <a:r>
              <a:rPr lang="en-US" sz="1200" dirty="0" smtClean="0">
                <a:latin typeface="+mn-lt"/>
              </a:rPr>
              <a:t>any pre processing, using the FPGAs</a:t>
            </a:r>
            <a:endParaRPr lang="en-US" sz="1200" dirty="0" smtClean="0">
              <a:latin typeface="+mn-lt"/>
            </a:endParaRPr>
          </a:p>
          <a:p>
            <a:pPr marL="457207" lvl="1" indent="0">
              <a:spcBef>
                <a:spcPts val="300"/>
              </a:spcBef>
              <a:buNone/>
            </a:pPr>
            <a:r>
              <a:rPr lang="en-US" sz="1200" dirty="0" smtClean="0">
                <a:latin typeface="+mn-lt"/>
              </a:rPr>
              <a:t>	= </a:t>
            </a:r>
            <a:r>
              <a:rPr lang="en-US" sz="1200" dirty="0" smtClean="0">
                <a:latin typeface="+mn-lt"/>
              </a:rPr>
              <a:t>&gt; This has a real Impact on the design of the whole system</a:t>
            </a:r>
          </a:p>
          <a:p>
            <a:pPr marL="457200" lvl="1" indent="0">
              <a:buSzPct val="45000"/>
              <a:buNone/>
            </a:pPr>
            <a:endParaRPr lang="en-US" sz="1200" spc="-1" dirty="0">
              <a:latin typeface="+mn-lt"/>
            </a:endParaRP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Ø"/>
            </a:pPr>
            <a:endParaRPr lang="en-US" sz="1200" dirty="0" smtClean="0">
              <a:latin typeface="+mn-lt"/>
            </a:endParaRPr>
          </a:p>
          <a:p>
            <a:pPr lvl="1">
              <a:spcBef>
                <a:spcPts val="300"/>
              </a:spcBef>
            </a:pPr>
            <a:endParaRPr lang="en-US" sz="1200" dirty="0" smtClean="0">
              <a:latin typeface="+mn-lt"/>
            </a:endParaRPr>
          </a:p>
          <a:p>
            <a:pPr lvl="3">
              <a:spcBef>
                <a:spcPts val="300"/>
              </a:spcBef>
            </a:pPr>
            <a:endParaRPr lang="en-US" sz="1500" dirty="0"/>
          </a:p>
          <a:p>
            <a:pPr lvl="1">
              <a:spcBef>
                <a:spcPts val="300"/>
              </a:spcBef>
            </a:pPr>
            <a:endParaRPr lang="en-US" dirty="0">
              <a:latin typeface="+mn-lt"/>
            </a:endParaRPr>
          </a:p>
          <a:p>
            <a:pPr marL="1371623" lvl="3" indent="0">
              <a:spcBef>
                <a:spcPts val="300"/>
              </a:spcBef>
              <a:buNone/>
            </a:pPr>
            <a:endParaRPr lang="en-US" dirty="0">
              <a:latin typeface="+mn-lt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34A27D-53DA-4C20-97F8-CF20C3BF1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z="2000" smtClean="0"/>
              <a:pPr>
                <a:defRPr/>
              </a:pPr>
              <a:t>12</a:t>
            </a:fld>
            <a:endParaRPr lang="en-GB" sz="2000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lectronics for the upgrade1b&amp;2 </a:t>
            </a:r>
            <a:endParaRPr lang="en-US" sz="28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59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268760"/>
            <a:ext cx="8496944" cy="54006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51018" lvl="3" indent="-28575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600" spc="-1" dirty="0" smtClean="0">
                <a:latin typeface="+mn-lt"/>
              </a:rPr>
              <a:t> </a:t>
            </a:r>
            <a:r>
              <a:rPr lang="en-GB" sz="1600" spc="-1" dirty="0">
                <a:latin typeface="+mn-lt"/>
              </a:rPr>
              <a:t>S</a:t>
            </a:r>
            <a:r>
              <a:rPr lang="en-GB" sz="1600" spc="-1" dirty="0" smtClean="0">
                <a:latin typeface="+mn-lt"/>
              </a:rPr>
              <a:t>teps for the electronic upgrades : RUN 4 (2029)</a:t>
            </a:r>
          </a:p>
          <a:p>
            <a:pPr marL="865368" lvl="4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600" spc="-1" dirty="0">
              <a:latin typeface="+mn-lt"/>
            </a:endParaRPr>
          </a:p>
          <a:p>
            <a:pPr marL="865368" lvl="4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 Inner part  :  </a:t>
            </a:r>
            <a:r>
              <a:rPr lang="en-GB" sz="1200" spc="-1" dirty="0" smtClean="0">
                <a:latin typeface="+mn-lt"/>
              </a:rPr>
              <a:t>Channels </a:t>
            </a:r>
            <a:r>
              <a:rPr lang="en-GB" sz="1200" spc="-1" dirty="0" smtClean="0">
                <a:latin typeface="+mn-lt"/>
              </a:rPr>
              <a:t>are in “ Inner crates” not mixed with middle and outer part of the detector </a:t>
            </a:r>
            <a:r>
              <a:rPr lang="en-GB" sz="1200" spc="-1" dirty="0" smtClean="0">
                <a:latin typeface="+mn-lt"/>
              </a:rPr>
              <a:t>and could be housed in the same crate </a:t>
            </a:r>
            <a:r>
              <a:rPr lang="en-GB" sz="1200" spc="-1" dirty="0" smtClean="0">
                <a:latin typeface="+mn-lt"/>
              </a:rPr>
              <a:t>with non replaced Inner channels .</a:t>
            </a:r>
          </a:p>
          <a:p>
            <a:pPr marL="1322568" lvl="5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~3500 single </a:t>
            </a:r>
            <a:r>
              <a:rPr lang="en-GB" sz="1200" spc="-1" dirty="0" smtClean="0">
                <a:latin typeface="+mn-lt"/>
              </a:rPr>
              <a:t>side </a:t>
            </a:r>
            <a:r>
              <a:rPr lang="en-GB" sz="1200" spc="-1" dirty="0" smtClean="0">
                <a:latin typeface="+mn-lt"/>
              </a:rPr>
              <a:t>readout in place of the ~1000  , ~2500 channels / 80 boards .</a:t>
            </a:r>
            <a:endParaRPr lang="en-GB" sz="1200" spc="-1" dirty="0" smtClean="0">
              <a:latin typeface="+mn-lt"/>
            </a:endParaRPr>
          </a:p>
          <a:p>
            <a:pPr marL="1322568" lvl="5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~ </a:t>
            </a:r>
            <a:r>
              <a:rPr lang="en-GB" sz="1200" spc="-1" dirty="0" smtClean="0">
                <a:latin typeface="+mn-lt"/>
              </a:rPr>
              <a:t>110 </a:t>
            </a:r>
            <a:r>
              <a:rPr lang="en-GB" sz="1200" spc="-1" dirty="0" smtClean="0">
                <a:latin typeface="+mn-lt"/>
              </a:rPr>
              <a:t>Fe boards  mechanically identical to the actual ones with 32 channels inputs for connectivity reasons, housed in ~ </a:t>
            </a:r>
            <a:r>
              <a:rPr lang="en-GB" sz="1200" spc="-1" dirty="0" smtClean="0">
                <a:latin typeface="+mn-lt"/>
              </a:rPr>
              <a:t>7 crates (5 coming from PD/SPD)</a:t>
            </a:r>
            <a:endParaRPr lang="en-GB" sz="1200" spc="-1" dirty="0" smtClean="0">
              <a:latin typeface="+mn-lt"/>
            </a:endParaRPr>
          </a:p>
          <a:p>
            <a:pPr marL="1322568" lvl="5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CC- Crates </a:t>
            </a:r>
            <a:r>
              <a:rPr lang="en-GB" sz="1200" spc="-1" dirty="0" smtClean="0">
                <a:latin typeface="+mn-lt"/>
              </a:rPr>
              <a:t>– Power supplies – Cooling  </a:t>
            </a:r>
            <a:r>
              <a:rPr lang="en-GB" sz="1200" spc="-1" dirty="0" smtClean="0">
                <a:latin typeface="+mn-lt"/>
              </a:rPr>
              <a:t>should be kept as the rest of the electronics</a:t>
            </a:r>
            <a:endParaRPr lang="en-GB" sz="1200" spc="-1" dirty="0" smtClean="0">
              <a:latin typeface="+mn-lt"/>
            </a:endParaRPr>
          </a:p>
          <a:p>
            <a:pPr marL="1322568" lvl="5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>
                <a:latin typeface="+mn-lt"/>
              </a:rPr>
              <a:t>C</a:t>
            </a:r>
            <a:r>
              <a:rPr lang="en-GB" sz="1200" spc="-1" dirty="0" smtClean="0">
                <a:latin typeface="+mn-lt"/>
              </a:rPr>
              <a:t>ables </a:t>
            </a:r>
            <a:r>
              <a:rPr lang="en-GB" sz="1200" spc="-1" dirty="0" smtClean="0">
                <a:latin typeface="+mn-lt"/>
              </a:rPr>
              <a:t> : may </a:t>
            </a:r>
            <a:r>
              <a:rPr lang="en-GB" sz="1200" spc="-1" dirty="0" smtClean="0">
                <a:latin typeface="+mn-lt"/>
              </a:rPr>
              <a:t>use of the existing one</a:t>
            </a:r>
            <a:endParaRPr lang="en-GB" sz="1200" spc="-1" dirty="0">
              <a:latin typeface="+mn-lt"/>
            </a:endParaRPr>
          </a:p>
          <a:p>
            <a:pPr marL="1322568" lvl="5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Use </a:t>
            </a:r>
            <a:r>
              <a:rPr lang="en-GB" sz="1200" spc="-1" dirty="0" smtClean="0">
                <a:latin typeface="+mn-lt"/>
              </a:rPr>
              <a:t>of the CERN new components,  </a:t>
            </a:r>
            <a:r>
              <a:rPr lang="en-GB" sz="1200" spc="-1" dirty="0">
                <a:latin typeface="+mn-lt"/>
              </a:rPr>
              <a:t>already available for </a:t>
            </a:r>
            <a:r>
              <a:rPr lang="en-GB" sz="1200" spc="-1" dirty="0" smtClean="0">
                <a:latin typeface="+mn-lt"/>
              </a:rPr>
              <a:t>evaluation</a:t>
            </a:r>
          </a:p>
          <a:p>
            <a:pPr marL="2236968" lvl="7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lpGBT </a:t>
            </a:r>
            <a:r>
              <a:rPr lang="en-GB" sz="1200" spc="-1" dirty="0" smtClean="0">
                <a:latin typeface="+mn-lt"/>
              </a:rPr>
              <a:t>(10 Gbits) </a:t>
            </a:r>
            <a:r>
              <a:rPr lang="en-GB" sz="1200" spc="-1" dirty="0" smtClean="0">
                <a:latin typeface="+mn-lt"/>
              </a:rPr>
              <a:t>. Optical drivers </a:t>
            </a:r>
          </a:p>
          <a:p>
            <a:pPr marL="2236968" lvl="7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PCIe </a:t>
            </a:r>
            <a:r>
              <a:rPr lang="en-GB" sz="1200" spc="-1" dirty="0" smtClean="0">
                <a:latin typeface="+mn-lt"/>
              </a:rPr>
              <a:t>400 version1 (see Julien’s talk)</a:t>
            </a:r>
          </a:p>
          <a:p>
            <a:pPr marL="2236968" lvl="7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The 2 systems has to be compatible </a:t>
            </a:r>
          </a:p>
          <a:p>
            <a:pPr marL="2694168" lvl="8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PCIe400 – Crate controller</a:t>
            </a:r>
          </a:p>
          <a:p>
            <a:pPr marL="2694168" lvl="8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Data format : New </a:t>
            </a:r>
            <a:r>
              <a:rPr lang="en-GB" sz="1200" spc="-1" dirty="0" err="1" smtClean="0">
                <a:latin typeface="+mn-lt"/>
              </a:rPr>
              <a:t>Calo</a:t>
            </a:r>
            <a:r>
              <a:rPr lang="en-GB" sz="1200" spc="-1" dirty="0" smtClean="0">
                <a:latin typeface="+mn-lt"/>
              </a:rPr>
              <a:t> firmware for the PCIe </a:t>
            </a:r>
            <a:r>
              <a:rPr lang="en-GB" sz="1200" spc="-1" dirty="0" smtClean="0">
                <a:latin typeface="+mn-lt"/>
              </a:rPr>
              <a:t>400</a:t>
            </a:r>
            <a:endParaRPr lang="en-GB" sz="1200" spc="-1" dirty="0">
              <a:latin typeface="+mn-lt"/>
            </a:endParaRPr>
          </a:p>
          <a:p>
            <a:pPr marL="693918" lvl="4" indent="-171450">
              <a:spcAft>
                <a:spcPts val="514"/>
              </a:spcAft>
              <a:buClr>
                <a:schemeClr val="tx1"/>
              </a:buClr>
              <a:buSzPct val="80000"/>
              <a:buFont typeface="Symbol" panose="05050102010706020507" pitchFamily="18" charset="2"/>
              <a:buChar char="Þ"/>
              <a:defRPr/>
            </a:pPr>
            <a:r>
              <a:rPr lang="en-GB" sz="1200" spc="-1" dirty="0" smtClean="0">
                <a:latin typeface="+mn-lt"/>
              </a:rPr>
              <a:t>Feb design </a:t>
            </a:r>
            <a:r>
              <a:rPr lang="en-GB" sz="1200" spc="-1" dirty="0" smtClean="0">
                <a:latin typeface="+mn-lt"/>
              </a:rPr>
              <a:t> </a:t>
            </a:r>
            <a:r>
              <a:rPr lang="en-GB" sz="1200" spc="-1" dirty="0" smtClean="0">
                <a:latin typeface="+mn-lt"/>
              </a:rPr>
              <a:t>closed to the existing one in term of architecture and integration </a:t>
            </a:r>
          </a:p>
          <a:p>
            <a:pPr marL="693918" lvl="4" indent="-171450">
              <a:spcAft>
                <a:spcPts val="514"/>
              </a:spcAft>
              <a:buClr>
                <a:schemeClr val="tx1"/>
              </a:buClr>
              <a:buSzPct val="80000"/>
              <a:buFont typeface="Symbol" panose="05050102010706020507" pitchFamily="18" charset="2"/>
              <a:buChar char="Þ"/>
              <a:defRPr/>
            </a:pPr>
            <a:r>
              <a:rPr lang="en-GB" sz="1200" spc="-1" dirty="0" smtClean="0">
                <a:latin typeface="+mn-lt"/>
              </a:rPr>
              <a:t>Run two systems : latency , dat</a:t>
            </a:r>
            <a:r>
              <a:rPr lang="en-GB" sz="1200" spc="-1" dirty="0" smtClean="0">
                <a:latin typeface="+mn-lt"/>
              </a:rPr>
              <a:t>a format </a:t>
            </a:r>
            <a:endParaRPr lang="en-GB" sz="1200" spc="-1" dirty="0" smtClean="0">
              <a:latin typeface="+mn-lt"/>
            </a:endParaRPr>
          </a:p>
          <a:p>
            <a:pPr marL="693918" lvl="4" indent="-171450">
              <a:spcAft>
                <a:spcPts val="514"/>
              </a:spcAft>
              <a:buClr>
                <a:schemeClr val="tx1"/>
              </a:buClr>
              <a:buSzPct val="80000"/>
              <a:buFont typeface="Symbol" panose="05050102010706020507" pitchFamily="18" charset="2"/>
              <a:buChar char="Þ"/>
              <a:defRPr/>
            </a:pPr>
            <a:r>
              <a:rPr lang="en-GB" sz="1200" spc="-1" dirty="0" smtClean="0">
                <a:latin typeface="+mn-lt"/>
              </a:rPr>
              <a:t>Planning </a:t>
            </a:r>
            <a:r>
              <a:rPr lang="en-GB" sz="1200" spc="-1" dirty="0" smtClean="0">
                <a:latin typeface="+mn-lt"/>
              </a:rPr>
              <a:t>is quite </a:t>
            </a:r>
            <a:r>
              <a:rPr lang="en-GB" sz="1200" spc="-1" dirty="0" smtClean="0">
                <a:latin typeface="+mn-lt"/>
              </a:rPr>
              <a:t>aggressive specially for the Asic developments and production</a:t>
            </a:r>
          </a:p>
          <a:p>
            <a:pPr marL="522468" lvl="4">
              <a:spcAft>
                <a:spcPts val="514"/>
              </a:spcAft>
              <a:buClr>
                <a:schemeClr val="tx1"/>
              </a:buClr>
              <a:buSzPct val="80000"/>
              <a:defRPr/>
            </a:pPr>
            <a:r>
              <a:rPr lang="en-GB" sz="1200" spc="-1" dirty="0" smtClean="0">
                <a:latin typeface="+mn-lt"/>
              </a:rPr>
              <a:t>=&gt; Option of upgrading the electronics like it is done for the run5 has to be studied (other scenario)</a:t>
            </a:r>
            <a:endParaRPr lang="en-GB" sz="1200" spc="-1" dirty="0" smtClean="0">
              <a:latin typeface="+mn-lt"/>
            </a:endParaRPr>
          </a:p>
          <a:p>
            <a:pPr marL="2694168" lvl="8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 smtClean="0">
              <a:latin typeface="+mn-lt"/>
            </a:endParaRPr>
          </a:p>
          <a:p>
            <a:pPr marL="2694168" lvl="8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 smtClean="0">
              <a:latin typeface="+mn-lt"/>
            </a:endParaRPr>
          </a:p>
          <a:p>
            <a:pPr marL="2351268" lvl="8">
              <a:spcAft>
                <a:spcPts val="514"/>
              </a:spcAft>
              <a:buClr>
                <a:schemeClr val="tx1"/>
              </a:buClr>
              <a:buSzPct val="80000"/>
              <a:defRPr/>
            </a:pPr>
            <a:endParaRPr lang="en-GB" sz="1200" spc="-1" dirty="0" smtClean="0">
              <a:latin typeface="+mn-lt"/>
            </a:endParaRPr>
          </a:p>
          <a:p>
            <a:pPr marL="979668" lvl="5">
              <a:spcAft>
                <a:spcPts val="514"/>
              </a:spcAft>
              <a:buClr>
                <a:schemeClr val="tx1"/>
              </a:buClr>
              <a:buSzPct val="80000"/>
              <a:defRPr/>
            </a:pPr>
            <a:endParaRPr lang="en-GB" sz="1200" spc="-1" dirty="0">
              <a:latin typeface="+mn-lt"/>
            </a:endParaRPr>
          </a:p>
          <a:p>
            <a:pPr marL="1436868" lvl="6">
              <a:spcAft>
                <a:spcPts val="514"/>
              </a:spcAft>
              <a:buClr>
                <a:schemeClr val="tx1"/>
              </a:buClr>
              <a:buSzPct val="80000"/>
              <a:defRPr/>
            </a:pPr>
            <a:endParaRPr lang="en-GB" sz="1200" spc="-1" dirty="0" smtClean="0">
              <a:latin typeface="+mn-lt"/>
            </a:endParaRPr>
          </a:p>
          <a:p>
            <a:pPr marL="1436868" lvl="6">
              <a:spcAft>
                <a:spcPts val="514"/>
              </a:spcAft>
              <a:buClr>
                <a:schemeClr val="tx1"/>
              </a:buClr>
              <a:buSzPct val="80000"/>
              <a:defRPr/>
            </a:pPr>
            <a:endParaRPr lang="en-GB" sz="1200" spc="-1" dirty="0" smtClean="0"/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/>
          </a:p>
          <a:p>
            <a:pPr marL="1322568" lvl="5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>
              <a:latin typeface="+mn-lt"/>
            </a:endParaRP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600" spc="-1" dirty="0" smtClean="0">
              <a:latin typeface="+mn-lt"/>
            </a:endParaRPr>
          </a:p>
          <a:p>
            <a:pPr marL="1322568" lvl="5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600" spc="-1" dirty="0" smtClean="0">
              <a:latin typeface="+mn-lt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lectronics for the upgrade1b&amp;2 </a:t>
            </a:r>
            <a:endParaRPr lang="en-US" sz="2800" b="0" dirty="0">
              <a:solidFill>
                <a:schemeClr val="tx2"/>
              </a:solidFill>
            </a:endParaRP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8134A27D-53DA-4C20-97F8-CF20C3BF1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431" y="295736"/>
            <a:ext cx="628813" cy="767687"/>
          </a:xfrm>
        </p:spPr>
        <p:txBody>
          <a:bodyPr/>
          <a:lstStyle/>
          <a:p>
            <a:pPr>
              <a:defRPr/>
            </a:pPr>
            <a:fld id="{1178DAF2-2C4D-4961-ABA0-D37600ACF1D7}" type="slidenum">
              <a:rPr lang="en-GB" sz="2000" smtClean="0"/>
              <a:pPr>
                <a:defRPr/>
              </a:pPr>
              <a:t>13</a:t>
            </a:fld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036487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34A27D-53DA-4C20-97F8-CF20C3BF1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z="2000" smtClean="0"/>
              <a:pPr>
                <a:defRPr/>
              </a:pPr>
              <a:t>14</a:t>
            </a:fld>
            <a:endParaRPr lang="en-GB" sz="2000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lectronics for the upgrade1b&amp;2 </a:t>
            </a:r>
            <a:endParaRPr lang="en-US" sz="2800" b="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504" y="1268760"/>
            <a:ext cx="8388424" cy="538991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51018" lvl="3" indent="-28575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600" spc="-1" dirty="0" smtClean="0">
                <a:latin typeface="+mn-lt"/>
              </a:rPr>
              <a:t> </a:t>
            </a:r>
            <a:r>
              <a:rPr lang="en-GB" sz="1600" spc="-1" dirty="0">
                <a:latin typeface="+mn-lt"/>
              </a:rPr>
              <a:t>S</a:t>
            </a:r>
            <a:r>
              <a:rPr lang="en-GB" sz="1600" spc="-1" dirty="0" smtClean="0">
                <a:latin typeface="+mn-lt"/>
              </a:rPr>
              <a:t>teps for the electronic upgrades : RUN 5 (2035)</a:t>
            </a:r>
          </a:p>
          <a:p>
            <a:pPr marL="865368" lvl="4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600" spc="-1" dirty="0">
              <a:latin typeface="+mn-lt"/>
            </a:endParaRPr>
          </a:p>
          <a:p>
            <a:pPr marL="1322568" lvl="5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A complete </a:t>
            </a:r>
            <a:r>
              <a:rPr lang="en-GB" sz="1200" spc="-1" dirty="0" smtClean="0">
                <a:latin typeface="+mn-lt"/>
              </a:rPr>
              <a:t>redesign of the system</a:t>
            </a: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~15000 double readout channels including the Inner part  </a:t>
            </a: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~ 32 000 cables =&gt; Make sure it’s possible otherwise</a:t>
            </a:r>
            <a:r>
              <a:rPr lang="en-GB" sz="1200" i="1" spc="-1" dirty="0" smtClean="0">
                <a:latin typeface="+mn-lt"/>
              </a:rPr>
              <a:t> </a:t>
            </a:r>
            <a:r>
              <a:rPr lang="en-GB" sz="1200" spc="-1" dirty="0" smtClean="0">
                <a:latin typeface="+mn-lt"/>
              </a:rPr>
              <a:t>we have to change the complete philosophy of our design </a:t>
            </a: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472  Feb (64 channels)  and  30 </a:t>
            </a:r>
            <a:r>
              <a:rPr lang="en-GB" sz="1200" spc="-1" dirty="0" smtClean="0">
                <a:latin typeface="+mn-lt"/>
              </a:rPr>
              <a:t>Crates</a:t>
            </a:r>
            <a:endParaRPr lang="en-GB" sz="1200" spc="-1" dirty="0" smtClean="0">
              <a:latin typeface="+mn-lt"/>
            </a:endParaRP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Extension of the platform </a:t>
            </a:r>
            <a:r>
              <a:rPr lang="en-GB" sz="1200" spc="-1" dirty="0" smtClean="0">
                <a:latin typeface="+mn-lt"/>
              </a:rPr>
              <a:t> necessary</a:t>
            </a: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New </a:t>
            </a:r>
            <a:r>
              <a:rPr lang="en-GB" sz="1200" spc="-1" dirty="0" smtClean="0">
                <a:latin typeface="+mn-lt"/>
              </a:rPr>
              <a:t>crates </a:t>
            </a:r>
          </a:p>
          <a:p>
            <a:pPr marL="2236968" lvl="7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New backplane with connectivity for the analog  signals coming by the rear side of the crate </a:t>
            </a:r>
            <a:r>
              <a:rPr lang="en-GB" sz="1200" spc="-1" dirty="0" smtClean="0">
                <a:latin typeface="+mn-lt"/>
              </a:rPr>
              <a:t>; </a:t>
            </a:r>
            <a:r>
              <a:rPr lang="en-GB" sz="1200" spc="-1" dirty="0" smtClean="0">
                <a:latin typeface="+mn-lt"/>
              </a:rPr>
              <a:t>possible </a:t>
            </a:r>
            <a:r>
              <a:rPr lang="en-GB" sz="1200" spc="-1" dirty="0" smtClean="0">
                <a:latin typeface="+mn-lt"/>
              </a:rPr>
              <a:t>signal </a:t>
            </a:r>
            <a:r>
              <a:rPr lang="en-GB" sz="1200" spc="-1" dirty="0" smtClean="0">
                <a:latin typeface="+mn-lt"/>
              </a:rPr>
              <a:t>interconnections between </a:t>
            </a:r>
            <a:r>
              <a:rPr lang="en-GB" sz="1200" spc="-1" dirty="0" smtClean="0">
                <a:latin typeface="+mn-lt"/>
              </a:rPr>
              <a:t>crates</a:t>
            </a:r>
          </a:p>
          <a:p>
            <a:pPr marL="2236968" lvl="7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New power distribution backplane</a:t>
            </a: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New power supplies : active participation </a:t>
            </a:r>
            <a:r>
              <a:rPr lang="en-GB" sz="1200" spc="-1" dirty="0" smtClean="0">
                <a:latin typeface="+mn-lt"/>
              </a:rPr>
              <a:t>with </a:t>
            </a:r>
            <a:r>
              <a:rPr lang="en-GB" sz="1200" spc="-1" dirty="0" smtClean="0">
                <a:latin typeface="+mn-lt"/>
              </a:rPr>
              <a:t>CERN </a:t>
            </a:r>
            <a:r>
              <a:rPr lang="en-GB" sz="1200" spc="-1" dirty="0" smtClean="0">
                <a:latin typeface="+mn-lt"/>
              </a:rPr>
              <a:t>already  welcomed</a:t>
            </a:r>
            <a:endParaRPr lang="en-GB" sz="1200" spc="-1" dirty="0" smtClean="0">
              <a:latin typeface="+mn-lt"/>
            </a:endParaRP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New </a:t>
            </a:r>
            <a:r>
              <a:rPr lang="en-GB" sz="1200" spc="-1" dirty="0" smtClean="0">
                <a:latin typeface="+mn-lt"/>
              </a:rPr>
              <a:t>DAQ and new crate controller</a:t>
            </a: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 smtClean="0">
              <a:latin typeface="+mn-lt"/>
            </a:endParaRPr>
          </a:p>
          <a:p>
            <a:pPr marL="693918" lvl="4" indent="-171450">
              <a:spcAft>
                <a:spcPts val="514"/>
              </a:spcAft>
              <a:buClr>
                <a:schemeClr val="tx1"/>
              </a:buClr>
              <a:buSzPct val="80000"/>
              <a:buFont typeface="Symbol" panose="05050102010706020507" pitchFamily="18" charset="2"/>
              <a:buChar char="Þ"/>
              <a:defRPr/>
            </a:pPr>
            <a:r>
              <a:rPr lang="en-GB" sz="1200" spc="-1" dirty="0" smtClean="0">
                <a:latin typeface="+mn-lt"/>
              </a:rPr>
              <a:t>Feb </a:t>
            </a:r>
            <a:r>
              <a:rPr lang="en-GB" sz="1200" spc="-1" dirty="0" smtClean="0">
                <a:latin typeface="+mn-lt"/>
              </a:rPr>
              <a:t>design </a:t>
            </a:r>
            <a:r>
              <a:rPr lang="en-GB" sz="1200" spc="-1" dirty="0">
                <a:latin typeface="+mn-lt"/>
              </a:rPr>
              <a:t>is </a:t>
            </a:r>
            <a:r>
              <a:rPr lang="en-GB" sz="1200" spc="-1" dirty="0" smtClean="0">
                <a:latin typeface="+mn-lt"/>
              </a:rPr>
              <a:t>based on the RUN 4 developments even if the topology is completely </a:t>
            </a:r>
            <a:r>
              <a:rPr lang="en-GB" sz="1200" spc="-1" dirty="0" smtClean="0">
                <a:latin typeface="+mn-lt"/>
              </a:rPr>
              <a:t>changed</a:t>
            </a:r>
            <a:endParaRPr lang="en-GB" sz="1200" spc="-1" dirty="0" smtClean="0">
              <a:latin typeface="+mn-lt"/>
            </a:endParaRPr>
          </a:p>
          <a:p>
            <a:pPr marL="693918" lvl="4" indent="-171450">
              <a:spcAft>
                <a:spcPts val="514"/>
              </a:spcAft>
              <a:buClr>
                <a:schemeClr val="tx1"/>
              </a:buClr>
              <a:buSzPct val="80000"/>
              <a:buFont typeface="Symbol" panose="05050102010706020507" pitchFamily="18" charset="2"/>
              <a:buChar char="Þ"/>
              <a:defRPr/>
            </a:pPr>
            <a:r>
              <a:rPr lang="en-GB" sz="1200" spc="-1" dirty="0" smtClean="0">
                <a:latin typeface="+mn-lt"/>
              </a:rPr>
              <a:t>Asic production and schedule looks ok ( large gap between </a:t>
            </a:r>
            <a:r>
              <a:rPr lang="en-GB" sz="1200" spc="-1" dirty="0" smtClean="0">
                <a:latin typeface="+mn-lt"/>
              </a:rPr>
              <a:t>run4-run5)</a:t>
            </a:r>
            <a:endParaRPr lang="en-GB" sz="1200" spc="-1" dirty="0">
              <a:latin typeface="+mn-lt"/>
            </a:endParaRPr>
          </a:p>
          <a:p>
            <a:pPr marL="693918" lvl="4" indent="-171450">
              <a:spcAft>
                <a:spcPts val="514"/>
              </a:spcAft>
              <a:buClr>
                <a:schemeClr val="tx1"/>
              </a:buClr>
              <a:buSzPct val="80000"/>
              <a:buFont typeface="Symbol" panose="05050102010706020507" pitchFamily="18" charset="2"/>
              <a:buChar char="Þ"/>
              <a:defRPr/>
            </a:pPr>
            <a:r>
              <a:rPr lang="en-GB" sz="1200" spc="-1" dirty="0" smtClean="0">
                <a:latin typeface="+mn-lt"/>
              </a:rPr>
              <a:t>Schedule </a:t>
            </a:r>
            <a:r>
              <a:rPr lang="en-GB" sz="1200" spc="-1" dirty="0" smtClean="0">
                <a:latin typeface="+mn-lt"/>
              </a:rPr>
              <a:t>for Run5 looks more “comfortable” than for Run 4</a:t>
            </a:r>
            <a:endParaRPr lang="en-GB" sz="1200" spc="-1" dirty="0">
              <a:latin typeface="+mn-lt"/>
            </a:endParaRP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 smtClean="0">
              <a:latin typeface="+mn-lt"/>
            </a:endParaRP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>
              <a:latin typeface="+mn-lt"/>
            </a:endParaRPr>
          </a:p>
          <a:p>
            <a:pPr marL="522468" lvl="4">
              <a:spcAft>
                <a:spcPts val="514"/>
              </a:spcAft>
              <a:buClr>
                <a:schemeClr val="tx1"/>
              </a:buClr>
              <a:buSzPct val="80000"/>
              <a:defRPr/>
            </a:pPr>
            <a:endParaRPr lang="en-GB" sz="1200" spc="-1" dirty="0" smtClean="0">
              <a:latin typeface="+mn-lt"/>
            </a:endParaRP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>
              <a:latin typeface="+mn-lt"/>
            </a:endParaRP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 smtClean="0">
              <a:latin typeface="+mn-lt"/>
            </a:endParaRP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 smtClean="0">
              <a:latin typeface="+mn-lt"/>
            </a:endParaRPr>
          </a:p>
          <a:p>
            <a:pPr marL="979668" lvl="5">
              <a:spcAft>
                <a:spcPts val="514"/>
              </a:spcAft>
              <a:buClr>
                <a:schemeClr val="tx1"/>
              </a:buClr>
              <a:buSzPct val="80000"/>
              <a:defRPr/>
            </a:pPr>
            <a:endParaRPr lang="en-GB" sz="1200" spc="-1" dirty="0" smtClean="0">
              <a:latin typeface="+mn-lt"/>
            </a:endParaRPr>
          </a:p>
          <a:p>
            <a:pPr marL="979668" lvl="5">
              <a:spcAft>
                <a:spcPts val="514"/>
              </a:spcAft>
              <a:buClr>
                <a:schemeClr val="tx1"/>
              </a:buClr>
              <a:buSzPct val="80000"/>
              <a:defRPr/>
            </a:pPr>
            <a:endParaRPr lang="en-GB" sz="1200" spc="-1" dirty="0" smtClean="0"/>
          </a:p>
          <a:p>
            <a:pPr marL="865368" lvl="4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 smtClean="0"/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/>
          </a:p>
          <a:p>
            <a:pPr marL="1322568" lvl="5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200" spc="-1" dirty="0">
              <a:latin typeface="+mn-lt"/>
            </a:endParaRPr>
          </a:p>
          <a:p>
            <a:pPr marL="1779768" lvl="6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600" spc="-1" dirty="0" smtClean="0">
              <a:latin typeface="+mn-lt"/>
            </a:endParaRPr>
          </a:p>
          <a:p>
            <a:pPr marL="1322568" lvl="5" indent="-342900">
              <a:spcAft>
                <a:spcPts val="514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GB" sz="1600" spc="-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078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1292078"/>
            <a:ext cx="7776864" cy="554461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buSzPct val="80000"/>
              <a:buFont typeface="Wingdings" panose="05000000000000000000" pitchFamily="2" charset="2"/>
              <a:buChar char="Ø"/>
            </a:pPr>
            <a:r>
              <a:rPr lang="fr-FR" sz="1200" spc="-1" dirty="0">
                <a:latin typeface="+mn-lt"/>
              </a:rPr>
              <a:t> </a:t>
            </a:r>
            <a:r>
              <a:rPr lang="fr-FR" sz="1200" spc="-1" dirty="0" smtClean="0">
                <a:latin typeface="+mn-lt"/>
              </a:rPr>
              <a:t> </a:t>
            </a:r>
            <a:r>
              <a:rPr lang="en-US" sz="1200" spc="-1" dirty="0" smtClean="0">
                <a:latin typeface="+mn-lt"/>
              </a:rPr>
              <a:t>ASICs :    Technical organization is ready for the two developments</a:t>
            </a:r>
          </a:p>
          <a:p>
            <a:pPr marL="285750" indent="-285750">
              <a:buSzPct val="80000"/>
              <a:buFont typeface="Wingdings" panose="05000000000000000000" pitchFamily="2" charset="2"/>
              <a:buChar char="Ø"/>
            </a:pPr>
            <a:endParaRPr lang="en-US" sz="1200" spc="-1" dirty="0" smtClean="0">
              <a:latin typeface="+mn-lt"/>
            </a:endParaRPr>
          </a:p>
          <a:p>
            <a:pPr marL="742950" lvl="1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All the WP are covered for the two chips</a:t>
            </a:r>
          </a:p>
          <a:p>
            <a:pPr marL="1200150" lvl="2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IN2P3 labs for the timing</a:t>
            </a:r>
          </a:p>
          <a:p>
            <a:pPr marL="1200150" lvl="2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Spanish labs for the energy</a:t>
            </a:r>
          </a:p>
          <a:p>
            <a:pPr marL="1657350" lvl="3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No problems for sharing part of the design between labs</a:t>
            </a:r>
          </a:p>
          <a:p>
            <a:pPr marL="1657350" lvl="3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Possible integration of the chips in </a:t>
            </a:r>
            <a:r>
              <a:rPr lang="en-US" sz="1200" spc="-1" dirty="0" smtClean="0">
                <a:latin typeface="+mn-lt"/>
              </a:rPr>
              <a:t>a single one </a:t>
            </a:r>
            <a:endParaRPr lang="en-US" sz="1200" spc="-1" dirty="0" smtClean="0">
              <a:latin typeface="+mn-lt"/>
            </a:endParaRPr>
          </a:p>
          <a:p>
            <a:pPr marL="1657350" lvl="3" indent="-285750">
              <a:buSzPct val="80000"/>
              <a:buFont typeface="Wingdings" panose="05000000000000000000" pitchFamily="2" charset="2"/>
              <a:buChar char="Ø"/>
            </a:pPr>
            <a:endParaRPr lang="en-US" sz="1200" spc="-1" dirty="0" smtClean="0">
              <a:latin typeface="+mn-lt"/>
            </a:endParaRPr>
          </a:p>
          <a:p>
            <a:pPr marL="742950" lvl="1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Confidentiality rules concerning </a:t>
            </a:r>
            <a:r>
              <a:rPr lang="en-US" sz="1200" spc="-1" dirty="0" smtClean="0">
                <a:latin typeface="+mn-lt"/>
              </a:rPr>
              <a:t>certain </a:t>
            </a:r>
            <a:r>
              <a:rPr lang="en-US" sz="1200" spc="-1" dirty="0" smtClean="0">
                <a:latin typeface="+mn-lt"/>
              </a:rPr>
              <a:t>parts of the </a:t>
            </a:r>
            <a:r>
              <a:rPr lang="en-US" sz="1200" spc="-1" dirty="0" smtClean="0">
                <a:latin typeface="+mn-lt"/>
              </a:rPr>
              <a:t>design has been fixed</a:t>
            </a:r>
          </a:p>
          <a:p>
            <a:pPr lvl="1">
              <a:buSzPct val="80000"/>
            </a:pPr>
            <a:endParaRPr lang="en-US" sz="1200" spc="-1" dirty="0" smtClean="0">
              <a:latin typeface="+mn-lt"/>
            </a:endParaRPr>
          </a:p>
          <a:p>
            <a:pPr marL="742950" lvl="1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Asic for timing </a:t>
            </a:r>
          </a:p>
          <a:p>
            <a:pPr marL="742950" lvl="1" indent="-285750">
              <a:buSzPct val="80000"/>
              <a:buFont typeface="Wingdings" panose="05000000000000000000" pitchFamily="2" charset="2"/>
              <a:buChar char="Ø"/>
            </a:pPr>
            <a:endParaRPr lang="en-US" sz="1200" spc="-1" dirty="0" smtClean="0">
              <a:latin typeface="+mn-lt"/>
            </a:endParaRPr>
          </a:p>
          <a:p>
            <a:pPr marL="1200150" lvl="2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End 2023 : first prototype with 2 channels </a:t>
            </a:r>
          </a:p>
          <a:p>
            <a:pPr marL="1200150" lvl="2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mid 2025 : second </a:t>
            </a:r>
            <a:r>
              <a:rPr lang="en-US" sz="1200" spc="-1" dirty="0" smtClean="0">
                <a:latin typeface="+mn-lt"/>
              </a:rPr>
              <a:t>prototype with </a:t>
            </a:r>
            <a:r>
              <a:rPr lang="en-US" sz="1200" spc="-1" dirty="0" smtClean="0">
                <a:latin typeface="+mn-lt"/>
              </a:rPr>
              <a:t>the definitive pinout </a:t>
            </a:r>
          </a:p>
          <a:p>
            <a:pPr marL="1200150" lvl="2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Mid 2027 : </a:t>
            </a:r>
            <a:r>
              <a:rPr lang="en-US" sz="1200" spc="-1" dirty="0" smtClean="0">
                <a:latin typeface="+mn-lt"/>
              </a:rPr>
              <a:t>Production for the 3500 channels </a:t>
            </a:r>
            <a:r>
              <a:rPr lang="en-US" sz="1200" spc="-1" dirty="0" err="1" smtClean="0">
                <a:latin typeface="+mn-lt"/>
              </a:rPr>
              <a:t>ie</a:t>
            </a:r>
            <a:r>
              <a:rPr lang="en-US" sz="1200" spc="-1" dirty="0" smtClean="0">
                <a:latin typeface="+mn-lt"/>
              </a:rPr>
              <a:t> ~450 chips</a:t>
            </a:r>
            <a:endParaRPr lang="en-US" sz="1200" spc="-1" dirty="0" smtClean="0">
              <a:latin typeface="+mn-lt"/>
            </a:endParaRPr>
          </a:p>
          <a:p>
            <a:pPr marL="1200150" lvl="2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End 2031 : Production of the latest version : </a:t>
            </a:r>
          </a:p>
          <a:p>
            <a:pPr marL="742950" lvl="1" indent="-285750">
              <a:buSzPct val="80000"/>
              <a:buFont typeface="Wingdings" panose="05000000000000000000" pitchFamily="2" charset="2"/>
              <a:buChar char="Ø"/>
            </a:pPr>
            <a:endParaRPr lang="en-US" sz="1200" spc="-1" dirty="0" smtClean="0">
              <a:latin typeface="+mn-lt"/>
            </a:endParaRPr>
          </a:p>
          <a:p>
            <a:pPr marL="742950" lvl="1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Asic for Energy </a:t>
            </a:r>
          </a:p>
          <a:p>
            <a:pPr marL="1200150" lvl="2" indent="-2857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~ Same schedule than the ASIC for the timing. </a:t>
            </a:r>
            <a:endParaRPr lang="en-US" sz="1200" spc="-1" dirty="0">
              <a:latin typeface="+mn-lt"/>
            </a:endParaRPr>
          </a:p>
          <a:p>
            <a:pPr>
              <a:buSzPct val="80000"/>
            </a:pPr>
            <a:r>
              <a:rPr lang="en-US" sz="1200" spc="-1" dirty="0" smtClean="0">
                <a:latin typeface="+mn-lt"/>
              </a:rPr>
              <a:t>	</a:t>
            </a: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Test bench : develop together with LPC based on the Sampic test bench</a:t>
            </a: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>
                <a:latin typeface="+mn-lt"/>
              </a:rPr>
              <a:t>Test bench for ICECAL will be similar to the present </a:t>
            </a:r>
            <a:r>
              <a:rPr lang="en-US" sz="1200" spc="-1" dirty="0" smtClean="0">
                <a:latin typeface="+mn-lt"/>
              </a:rPr>
              <a:t>one in Barcelona </a:t>
            </a: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endParaRPr lang="en-US" sz="1200" spc="-1" dirty="0" smtClean="0">
              <a:latin typeface="+mn-lt"/>
            </a:endParaRP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Test beam : dedicated board with Microsemi FPGA  and version 1 of the SPIDER</a:t>
            </a: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endParaRPr lang="en-US" sz="1200" spc="-1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spc="-1" dirty="0">
              <a:latin typeface="+mn-lt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schedule and organization</a:t>
            </a:r>
            <a:endParaRPr lang="en-US" sz="2800" b="0" dirty="0">
              <a:solidFill>
                <a:schemeClr val="tx2"/>
              </a:solidFill>
            </a:endParaRP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8134A27D-53DA-4C20-97F8-CF20C3BF1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431" y="295736"/>
            <a:ext cx="628813" cy="767687"/>
          </a:xfrm>
        </p:spPr>
        <p:txBody>
          <a:bodyPr/>
          <a:lstStyle/>
          <a:p>
            <a:pPr>
              <a:defRPr/>
            </a:pPr>
            <a:fld id="{1178DAF2-2C4D-4961-ABA0-D37600ACF1D7}" type="slidenum">
              <a:rPr lang="en-GB" sz="2000" smtClean="0"/>
              <a:pPr>
                <a:defRPr/>
              </a:pPr>
              <a:t>15</a:t>
            </a:fld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92825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556792"/>
            <a:ext cx="7776864" cy="46085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>
                <a:latin typeface="+mn-lt"/>
              </a:rPr>
              <a:t>Fe board </a:t>
            </a:r>
            <a:r>
              <a:rPr lang="en-US" sz="1200" spc="-1" dirty="0" smtClean="0">
                <a:latin typeface="+mn-lt"/>
              </a:rPr>
              <a:t> for Run 4  </a:t>
            </a:r>
          </a:p>
          <a:p>
            <a:pPr marL="628650" lvl="1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>
                <a:latin typeface="+mn-lt"/>
              </a:rPr>
              <a:t>C</a:t>
            </a:r>
            <a:r>
              <a:rPr lang="en-US" sz="1200" spc="-1" dirty="0" smtClean="0">
                <a:latin typeface="+mn-lt"/>
              </a:rPr>
              <a:t>an start already with the present </a:t>
            </a:r>
            <a:r>
              <a:rPr lang="en-US" sz="1200" spc="-1" dirty="0" smtClean="0">
                <a:latin typeface="+mn-lt"/>
              </a:rPr>
              <a:t>manpower at </a:t>
            </a:r>
            <a:r>
              <a:rPr lang="en-US" sz="1200" spc="-1" dirty="0" smtClean="0">
                <a:latin typeface="+mn-lt"/>
              </a:rPr>
              <a:t>IJCLab and LPC </a:t>
            </a:r>
          </a:p>
          <a:p>
            <a:pPr marL="628650" lvl="4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>
                <a:latin typeface="+mn-lt"/>
              </a:rPr>
              <a:t> </a:t>
            </a:r>
            <a:r>
              <a:rPr lang="en-US" sz="1200" spc="-1" dirty="0" smtClean="0">
                <a:latin typeface="+mn-lt"/>
              </a:rPr>
              <a:t>Start implementing </a:t>
            </a:r>
            <a:r>
              <a:rPr lang="en-US" sz="1200" spc="-1" dirty="0">
                <a:latin typeface="+mn-lt"/>
              </a:rPr>
              <a:t>all CERN components  LpGBT  - Optical Drivers </a:t>
            </a:r>
            <a:endParaRPr lang="en-US" sz="1200" spc="-1" dirty="0" smtClean="0">
              <a:latin typeface="+mn-lt"/>
            </a:endParaRPr>
          </a:p>
          <a:p>
            <a:pPr marL="628650" lvl="4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First </a:t>
            </a:r>
            <a:r>
              <a:rPr lang="en-US" sz="1200" spc="-1" dirty="0">
                <a:latin typeface="+mn-lt"/>
              </a:rPr>
              <a:t>version on </a:t>
            </a:r>
            <a:r>
              <a:rPr lang="en-US" sz="1200" spc="-1" dirty="0" smtClean="0">
                <a:latin typeface="+mn-lt"/>
              </a:rPr>
              <a:t>2025 following the Asic developments to be ready for  2028 </a:t>
            </a:r>
          </a:p>
          <a:p>
            <a:pPr marL="1085850" lvl="5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fabrication Installation </a:t>
            </a:r>
            <a:r>
              <a:rPr lang="en-US" sz="1200" spc="-1" dirty="0" smtClean="0">
                <a:latin typeface="+mn-lt"/>
              </a:rPr>
              <a:t>and commissionning in </a:t>
            </a:r>
            <a:r>
              <a:rPr lang="en-US" sz="1200" spc="-1" dirty="0" smtClean="0">
                <a:latin typeface="+mn-lt"/>
              </a:rPr>
              <a:t>2028</a:t>
            </a:r>
          </a:p>
          <a:p>
            <a:pPr marL="1085850" lvl="5" indent="-171450">
              <a:buSzPct val="80000"/>
              <a:buFont typeface="Wingdings" panose="05000000000000000000" pitchFamily="2" charset="2"/>
              <a:buChar char="Ø"/>
            </a:pPr>
            <a:endParaRPr lang="en-US" sz="1200" spc="-1" dirty="0">
              <a:latin typeface="+mn-lt"/>
            </a:endParaRPr>
          </a:p>
          <a:p>
            <a:pPr marL="171450" lvl="3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Fe boards for  Run 5</a:t>
            </a:r>
          </a:p>
          <a:p>
            <a:pPr marL="628650" lvl="4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Production   for ~ 400 boards and commissionning takes several years based on our experience on the development of the electronics for Run </a:t>
            </a:r>
            <a:r>
              <a:rPr lang="en-US" sz="1200" spc="-1" dirty="0" smtClean="0">
                <a:latin typeface="+mn-lt"/>
              </a:rPr>
              <a:t>1-3  and needs manpower</a:t>
            </a:r>
            <a:endParaRPr lang="en-US" sz="1200" spc="-1" dirty="0">
              <a:latin typeface="+mn-lt"/>
            </a:endParaRPr>
          </a:p>
          <a:p>
            <a:pPr marL="628650" lvl="4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Discussions </a:t>
            </a:r>
            <a:r>
              <a:rPr lang="en-US" sz="1200" spc="-1" dirty="0" smtClean="0">
                <a:latin typeface="+mn-lt"/>
              </a:rPr>
              <a:t>has not already started on : </a:t>
            </a:r>
          </a:p>
          <a:p>
            <a:pPr marL="1085850" lvl="5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Crate controller </a:t>
            </a:r>
          </a:p>
          <a:p>
            <a:pPr marL="1085850" lvl="5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Backplanes</a:t>
            </a:r>
          </a:p>
          <a:p>
            <a:pPr marL="1085850" lvl="5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Cables and </a:t>
            </a:r>
            <a:r>
              <a:rPr lang="en-US" sz="1200" spc="-1" dirty="0" smtClean="0">
                <a:latin typeface="+mn-lt"/>
              </a:rPr>
              <a:t>connectors </a:t>
            </a:r>
            <a:r>
              <a:rPr lang="en-US" sz="1200" spc="-1" dirty="0" smtClean="0">
                <a:latin typeface="+mn-lt"/>
              </a:rPr>
              <a:t>studies</a:t>
            </a:r>
          </a:p>
          <a:p>
            <a:pPr marL="1085850" lvl="5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Power supplies </a:t>
            </a:r>
          </a:p>
          <a:p>
            <a:pPr marL="1085850" lvl="5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Crates- Racks</a:t>
            </a:r>
          </a:p>
          <a:p>
            <a:pPr marL="1085850" lvl="5" indent="-171450">
              <a:buSzPct val="80000"/>
              <a:buFont typeface="Wingdings" panose="05000000000000000000" pitchFamily="2" charset="2"/>
              <a:buChar char="Ø"/>
            </a:pPr>
            <a:r>
              <a:rPr lang="en-US" sz="1200" spc="-1" dirty="0" smtClean="0">
                <a:latin typeface="+mn-lt"/>
              </a:rPr>
              <a:t>Cooling </a:t>
            </a:r>
          </a:p>
          <a:p>
            <a:pPr marL="457200" lvl="4">
              <a:buSzPct val="80000"/>
            </a:pPr>
            <a:endParaRPr lang="en-US" sz="1200" spc="-1" dirty="0">
              <a:latin typeface="+mn-lt"/>
            </a:endParaRPr>
          </a:p>
          <a:p>
            <a:pPr marL="628650" lvl="4" indent="-171450">
              <a:buSzPct val="80000"/>
              <a:buFont typeface="Symbol" panose="05050102010706020507" pitchFamily="18" charset="2"/>
              <a:buChar char="Þ"/>
            </a:pPr>
            <a:r>
              <a:rPr lang="en-US" sz="1200" spc="-1" dirty="0" smtClean="0">
                <a:latin typeface="+mn-lt"/>
              </a:rPr>
              <a:t>Part of it was the CERN responsibilities specially for Run1. </a:t>
            </a:r>
            <a:r>
              <a:rPr lang="en-US" sz="1200" spc="-1" dirty="0" smtClean="0">
                <a:latin typeface="+mn-lt"/>
              </a:rPr>
              <a:t>What can we expect from CERN now</a:t>
            </a:r>
            <a:endParaRPr lang="en-US" sz="1200" spc="-1" dirty="0" smtClean="0">
              <a:latin typeface="+mn-lt"/>
            </a:endParaRPr>
          </a:p>
          <a:p>
            <a:pPr marL="628650" lvl="4" indent="-171450">
              <a:buSzPct val="80000"/>
              <a:buFont typeface="Symbol" panose="05050102010706020507" pitchFamily="18" charset="2"/>
              <a:buChar char="Þ"/>
            </a:pPr>
            <a:endParaRPr lang="en-US" sz="1200" spc="-1" dirty="0">
              <a:latin typeface="+mn-lt"/>
            </a:endParaRPr>
          </a:p>
          <a:p>
            <a:pPr marL="457200" lvl="4">
              <a:buSzPct val="80000"/>
            </a:pPr>
            <a:r>
              <a:rPr lang="en-US" sz="1200" spc="-1" dirty="0" smtClean="0">
                <a:latin typeface="+mn-lt"/>
              </a:rPr>
              <a:t>=&gt; Manpower is missing on all this topics regarding </a:t>
            </a:r>
            <a:r>
              <a:rPr lang="en-US" sz="1200" spc="-1" dirty="0">
                <a:latin typeface="+mn-lt"/>
              </a:rPr>
              <a:t>the possible involvement of the </a:t>
            </a:r>
            <a:r>
              <a:rPr lang="en-US" sz="1200" spc="-1" dirty="0" smtClean="0">
                <a:latin typeface="+mn-lt"/>
              </a:rPr>
              <a:t>labs already in the </a:t>
            </a:r>
            <a:r>
              <a:rPr lang="en-US" sz="1200" spc="-1" dirty="0" smtClean="0">
                <a:latin typeface="+mn-lt"/>
              </a:rPr>
              <a:t>project. Labs has to integrate to the project as soon as possible </a:t>
            </a:r>
            <a:endParaRPr lang="en-US" sz="1200" spc="-1" dirty="0"/>
          </a:p>
          <a:p>
            <a:pPr marL="457200" lvl="4">
              <a:buSzPct val="80000"/>
            </a:pPr>
            <a:endParaRPr lang="en-US" sz="1200" spc="-1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spc="-1" dirty="0">
              <a:latin typeface="+mn-lt"/>
            </a:endParaRP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8134A27D-53DA-4C20-97F8-CF20C3BF1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431" y="295736"/>
            <a:ext cx="628813" cy="767687"/>
          </a:xfrm>
        </p:spPr>
        <p:txBody>
          <a:bodyPr/>
          <a:lstStyle/>
          <a:p>
            <a:pPr>
              <a:defRPr/>
            </a:pPr>
            <a:fld id="{1178DAF2-2C4D-4961-ABA0-D37600ACF1D7}" type="slidenum">
              <a:rPr lang="en-GB" sz="2000" smtClean="0"/>
              <a:pPr>
                <a:defRPr/>
              </a:pPr>
              <a:t>16</a:t>
            </a:fld>
            <a:endParaRPr lang="en-GB" sz="2000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schedule and organization</a:t>
            </a:r>
            <a:endParaRPr lang="en-US" sz="28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5127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556792"/>
            <a:ext cx="7776864" cy="36004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spc="-1" dirty="0">
              <a:latin typeface="+mn-lt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US" sz="2800" b="0" dirty="0">
              <a:solidFill>
                <a:schemeClr val="tx2"/>
              </a:solidFill>
            </a:endParaRP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8134A27D-53DA-4C20-97F8-CF20C3BF1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431" y="295736"/>
            <a:ext cx="628813" cy="767687"/>
          </a:xfrm>
        </p:spPr>
        <p:txBody>
          <a:bodyPr/>
          <a:lstStyle/>
          <a:p>
            <a:pPr>
              <a:defRPr/>
            </a:pPr>
            <a:fld id="{1178DAF2-2C4D-4961-ABA0-D37600ACF1D7}" type="slidenum">
              <a:rPr lang="en-GB" sz="2000" smtClean="0"/>
              <a:pPr>
                <a:defRPr/>
              </a:pPr>
              <a:t>17</a:t>
            </a:fld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618380" y="1700808"/>
            <a:ext cx="7776864" cy="432048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r>
              <a:rPr lang="en-US" sz="1400" spc="-1" dirty="0" smtClean="0">
                <a:latin typeface="+mn-lt"/>
              </a:rPr>
              <a:t>The architecture of the electronics is </a:t>
            </a:r>
            <a:r>
              <a:rPr lang="en-US" sz="1400" spc="-1" dirty="0" smtClean="0">
                <a:latin typeface="+mn-lt"/>
              </a:rPr>
              <a:t>almost defined and</a:t>
            </a:r>
            <a:r>
              <a:rPr lang="en-US" sz="1400" spc="-1" dirty="0" smtClean="0">
                <a:latin typeface="+mn-lt"/>
              </a:rPr>
              <a:t> </a:t>
            </a:r>
            <a:r>
              <a:rPr lang="en-US" sz="1400" spc="-1" dirty="0" smtClean="0">
                <a:latin typeface="+mn-lt"/>
              </a:rPr>
              <a:t>Asics developments </a:t>
            </a:r>
            <a:r>
              <a:rPr lang="en-US" sz="1400" spc="-1" dirty="0" smtClean="0">
                <a:latin typeface="+mn-lt"/>
              </a:rPr>
              <a:t>have already </a:t>
            </a:r>
            <a:r>
              <a:rPr lang="en-US" sz="1400" spc="-1" dirty="0" smtClean="0">
                <a:latin typeface="+mn-lt"/>
              </a:rPr>
              <a:t>started</a:t>
            </a: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endParaRPr lang="en-US" sz="1400" spc="-1" dirty="0" smtClean="0">
              <a:latin typeface="+mn-lt"/>
            </a:endParaRP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r>
              <a:rPr lang="en-US" sz="1400" spc="-1" dirty="0" smtClean="0">
                <a:latin typeface="+mn-lt"/>
              </a:rPr>
              <a:t>Still </a:t>
            </a:r>
            <a:r>
              <a:rPr lang="en-US" sz="1400" spc="-1" dirty="0" smtClean="0">
                <a:latin typeface="+mn-lt"/>
              </a:rPr>
              <a:t>on–going </a:t>
            </a:r>
            <a:r>
              <a:rPr lang="en-US" sz="1400" spc="-1" dirty="0" smtClean="0">
                <a:latin typeface="+mn-lt"/>
              </a:rPr>
              <a:t>studies and questions concerning the very Front-end, PMT base and signal distribution to the two </a:t>
            </a:r>
            <a:r>
              <a:rPr lang="en-US" sz="1400" spc="-1" dirty="0" smtClean="0">
                <a:latin typeface="+mn-lt"/>
              </a:rPr>
              <a:t>ASICs, single or dual gain ....</a:t>
            </a:r>
            <a:endParaRPr lang="en-US" sz="1400" spc="-1" dirty="0" smtClean="0">
              <a:latin typeface="+mn-lt"/>
            </a:endParaRP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endParaRPr lang="en-US" sz="1400" spc="-1" dirty="0">
              <a:latin typeface="+mn-lt"/>
            </a:endParaRP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r>
              <a:rPr lang="en-US" sz="1400" spc="-1" dirty="0" smtClean="0">
                <a:latin typeface="+mn-lt"/>
              </a:rPr>
              <a:t>The time resolution is mainly dominated by the Detector performance (dynamic, rising time, noise </a:t>
            </a:r>
            <a:r>
              <a:rPr lang="en-US" sz="1400" spc="-1" dirty="0" smtClean="0">
                <a:latin typeface="+mn-lt"/>
              </a:rPr>
              <a:t>)</a:t>
            </a:r>
            <a:endParaRPr lang="en-US" sz="1400" spc="-1" dirty="0" smtClean="0">
              <a:latin typeface="+mn-lt"/>
            </a:endParaRP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endParaRPr lang="en-US" sz="1400" spc="-1" dirty="0">
              <a:latin typeface="+mn-lt"/>
            </a:endParaRP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r>
              <a:rPr lang="en-US" sz="1400" spc="-1" dirty="0" smtClean="0">
                <a:latin typeface="+mn-lt"/>
              </a:rPr>
              <a:t>The schedule is quite tight for the </a:t>
            </a:r>
            <a:r>
              <a:rPr lang="en-US" sz="1400" spc="-1" dirty="0" smtClean="0">
                <a:latin typeface="+mn-lt"/>
              </a:rPr>
              <a:t>Run 4 </a:t>
            </a:r>
            <a:r>
              <a:rPr lang="en-US" sz="1400" spc="-1" dirty="0" smtClean="0">
                <a:latin typeface="+mn-lt"/>
              </a:rPr>
              <a:t>specially </a:t>
            </a:r>
            <a:r>
              <a:rPr lang="en-US" sz="1400" spc="-1" dirty="0" smtClean="0">
                <a:latin typeface="+mn-lt"/>
              </a:rPr>
              <a:t>for the Asics </a:t>
            </a:r>
            <a:r>
              <a:rPr lang="en-US" sz="1400" spc="-1" dirty="0" smtClean="0">
                <a:latin typeface="+mn-lt"/>
              </a:rPr>
              <a:t>developments and consequently for the boards</a:t>
            </a: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endParaRPr lang="en-US" sz="1400" spc="-1" dirty="0">
              <a:latin typeface="+mn-lt"/>
            </a:endParaRP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r>
              <a:rPr lang="en-US" sz="1400" spc="-1" dirty="0" smtClean="0">
                <a:latin typeface="+mn-lt"/>
              </a:rPr>
              <a:t>The different scenarios for Run4 </a:t>
            </a:r>
            <a:r>
              <a:rPr lang="en-US" sz="1400" spc="-1" dirty="0" smtClean="0">
                <a:latin typeface="+mn-lt"/>
              </a:rPr>
              <a:t>need to be </a:t>
            </a:r>
            <a:r>
              <a:rPr lang="en-US" sz="1400" spc="-1" dirty="0" smtClean="0">
                <a:latin typeface="+mn-lt"/>
              </a:rPr>
              <a:t>evaluated carefully</a:t>
            </a:r>
          </a:p>
          <a:p>
            <a:pPr>
              <a:buSzPct val="80000"/>
            </a:pPr>
            <a:endParaRPr lang="en-US" sz="1400" spc="-1" dirty="0">
              <a:latin typeface="+mn-lt"/>
            </a:endParaRP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r>
              <a:rPr lang="en-US" sz="1400" spc="-1" dirty="0" smtClean="0">
                <a:latin typeface="+mn-lt"/>
              </a:rPr>
              <a:t>Open the collaboration </a:t>
            </a:r>
            <a:r>
              <a:rPr lang="en-US" sz="1400" spc="-1" dirty="0" smtClean="0">
                <a:latin typeface="+mn-lt"/>
              </a:rPr>
              <a:t>to </a:t>
            </a:r>
            <a:r>
              <a:rPr lang="en-US" sz="1400" spc="-1" dirty="0" smtClean="0">
                <a:latin typeface="+mn-lt"/>
              </a:rPr>
              <a:t>other labs is absolutely necessary </a:t>
            </a:r>
            <a:r>
              <a:rPr lang="en-US" sz="1400" spc="-1" dirty="0" smtClean="0">
                <a:latin typeface="+mn-lt"/>
              </a:rPr>
              <a:t>to face all the developments </a:t>
            </a:r>
            <a:r>
              <a:rPr lang="en-US" sz="1400" spc="-1" dirty="0" smtClean="0">
                <a:latin typeface="+mn-lt"/>
              </a:rPr>
              <a:t>needed specially </a:t>
            </a:r>
            <a:r>
              <a:rPr lang="en-US" sz="1400" spc="-1" dirty="0" smtClean="0">
                <a:latin typeface="+mn-lt"/>
              </a:rPr>
              <a:t>for Run 5</a:t>
            </a: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endParaRPr lang="en-US" sz="1200" spc="-1" dirty="0">
              <a:latin typeface="+mn-lt"/>
            </a:endParaRPr>
          </a:p>
          <a:p>
            <a:pPr>
              <a:buSzPct val="80000"/>
            </a:pPr>
            <a:endParaRPr lang="en-US" sz="1200" spc="-1" dirty="0" smtClean="0">
              <a:latin typeface="+mn-lt"/>
            </a:endParaRP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endParaRPr lang="en-US" sz="1200" spc="-1" dirty="0">
              <a:latin typeface="+mn-lt"/>
            </a:endParaRPr>
          </a:p>
          <a:p>
            <a:pPr marL="171450" indent="-171450">
              <a:buSzPct val="80000"/>
              <a:buFont typeface="Wingdings" panose="05000000000000000000" pitchFamily="2" charset="2"/>
              <a:buChar char="Ø"/>
            </a:pPr>
            <a:endParaRPr lang="en-US" sz="1200" spc="-1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spc="-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5992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68083D-FFC4-4222-954C-AF99DA2BD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5816" y="185453"/>
            <a:ext cx="2736304" cy="723267"/>
          </a:xfrm>
        </p:spPr>
        <p:txBody>
          <a:bodyPr/>
          <a:lstStyle/>
          <a:p>
            <a:r>
              <a:rPr lang="en-GB" sz="2800" noProof="0" dirty="0"/>
              <a:t>Outlook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E99FB6-95D5-4E09-8651-26559E72CE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564" y="1772816"/>
            <a:ext cx="7272808" cy="2304256"/>
          </a:xfrm>
        </p:spPr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GB" sz="1600" dirty="0" smtClean="0"/>
              <a:t>Present </a:t>
            </a:r>
            <a:r>
              <a:rPr lang="en-GB" sz="1600" dirty="0" smtClean="0"/>
              <a:t>design 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1600" dirty="0" smtClean="0"/>
              <a:t>Proposed </a:t>
            </a:r>
            <a:r>
              <a:rPr lang="en-GB" sz="1600" dirty="0"/>
              <a:t>Architecture for upgrades 1b and </a:t>
            </a:r>
            <a:r>
              <a:rPr lang="en-GB" sz="1600" dirty="0" smtClean="0"/>
              <a:t>2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1600" dirty="0" smtClean="0"/>
              <a:t>Project organisation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1600" dirty="0" smtClean="0"/>
              <a:t>Conclusion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EB70BB-F50C-4B59-988C-94126CA0D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z="2000" smtClean="0"/>
              <a:pPr>
                <a:defRPr/>
              </a:pPr>
              <a:t>2</a:t>
            </a:fld>
            <a:endParaRPr lang="en-GB" sz="2000" dirty="0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B6D759FC-15AF-4F1A-925C-41E3FCC2D962}"/>
              </a:ext>
            </a:extLst>
          </p:cNvPr>
          <p:cNvSpPr/>
          <p:nvPr/>
        </p:nvSpPr>
        <p:spPr bwMode="auto">
          <a:xfrm>
            <a:off x="3131840" y="1867470"/>
            <a:ext cx="1296144" cy="1296144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85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4988824-4A63-42DB-BEB1-B2E9A87DD085}" type="slidenum">
              <a:rPr lang="fr-FR" alt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fr-FR" altLang="fr-F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3" name="ZoneTexte 6"/>
          <p:cNvSpPr txBox="1">
            <a:spLocks noChangeArrowheads="1"/>
          </p:cNvSpPr>
          <p:nvPr/>
        </p:nvSpPr>
        <p:spPr bwMode="auto">
          <a:xfrm>
            <a:off x="107504" y="1628800"/>
            <a:ext cx="8892480" cy="450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  </a:t>
            </a:r>
            <a:r>
              <a:rPr lang="en-US" altLang="en-US" sz="1200" spc="-1" dirty="0" smtClean="0">
                <a:latin typeface="+mn-lt"/>
              </a:rPr>
              <a:t>8 + 2 Racks (ECAL,HCAL),18 </a:t>
            </a:r>
            <a:r>
              <a:rPr lang="en-US" altLang="en-US" sz="1200" spc="-1" dirty="0" smtClean="0">
                <a:latin typeface="+mn-lt"/>
              </a:rPr>
              <a:t>Crates are situated on the calorimeter platform </a:t>
            </a:r>
          </a:p>
          <a:p>
            <a:pPr marL="914400" lvl="1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Above and close to the detector : 10 </a:t>
            </a:r>
            <a:r>
              <a:rPr lang="en-US" altLang="en-US" sz="1200" spc="-1" dirty="0" smtClean="0">
                <a:latin typeface="+mn-lt"/>
              </a:rPr>
              <a:t>kRad </a:t>
            </a:r>
            <a:r>
              <a:rPr lang="en-US" altLang="en-US" sz="1200" spc="-1" dirty="0" smtClean="0">
                <a:latin typeface="+mn-lt"/>
              </a:rPr>
              <a:t>foreseen for the Run 3</a:t>
            </a:r>
            <a:endParaRPr lang="en-US" altLang="en-US" sz="1200" spc="-1" dirty="0">
              <a:latin typeface="+mn-lt"/>
            </a:endParaRPr>
          </a:p>
          <a:p>
            <a:pPr marL="171450" indent="-171450">
              <a:buSzPct val="80000"/>
              <a:buFont typeface="Wingdings" panose="05000000000000000000" pitchFamily="2" charset="2"/>
              <a:buChar char="Ø"/>
              <a:defRPr/>
            </a:pPr>
            <a:endParaRPr lang="en-US" altLang="en-US" sz="1200" spc="-1" dirty="0" smtClean="0">
              <a:latin typeface="+mn-lt"/>
            </a:endParaRPr>
          </a:p>
          <a:p>
            <a:pPr marL="457200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>
                <a:latin typeface="+mn-lt"/>
              </a:rPr>
              <a:t> </a:t>
            </a:r>
            <a:r>
              <a:rPr lang="en-US" altLang="en-US" sz="1200" spc="-1" dirty="0" smtClean="0">
                <a:latin typeface="+mn-lt"/>
              </a:rPr>
              <a:t>Commercial 9U crate. 3 max per rack, equipped with heat exchanger (water) and turbine on the top.</a:t>
            </a:r>
          </a:p>
          <a:p>
            <a:pPr marL="457200" indent="-171450">
              <a:buSzPct val="80000"/>
              <a:buFont typeface="Wingdings" panose="05000000000000000000" pitchFamily="2" charset="2"/>
              <a:buChar char="Ø"/>
              <a:defRPr/>
            </a:pPr>
            <a:endParaRPr lang="en-US" altLang="en-US" sz="1200" spc="-1" dirty="0">
              <a:latin typeface="+mn-lt"/>
            </a:endParaRPr>
          </a:p>
          <a:p>
            <a:pPr marL="457200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>
                <a:latin typeface="+mn-lt"/>
              </a:rPr>
              <a:t> Power supplies : specially developed by Wiener for the LHC projects . Radiation tolerant.</a:t>
            </a:r>
          </a:p>
          <a:p>
            <a:pPr marL="914400" lvl="1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There are modules </a:t>
            </a:r>
            <a:r>
              <a:rPr lang="en-US" altLang="en-US" sz="1200" spc="-1" dirty="0">
                <a:latin typeface="+mn-lt"/>
              </a:rPr>
              <a:t>for low voltages </a:t>
            </a:r>
            <a:r>
              <a:rPr lang="en-US" altLang="en-US" sz="1200" spc="-1" dirty="0" smtClean="0">
                <a:latin typeface="+mn-lt"/>
              </a:rPr>
              <a:t>on each crate.</a:t>
            </a:r>
            <a:endParaRPr lang="en-US" altLang="en-US" sz="1200" spc="-1" dirty="0">
              <a:latin typeface="+mn-lt"/>
            </a:endParaRPr>
          </a:p>
          <a:p>
            <a:pPr marL="914400" lvl="1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In the bottom of the rack , </a:t>
            </a:r>
            <a:r>
              <a:rPr lang="en-US" altLang="en-US" sz="1200" spc="-1" dirty="0" smtClean="0">
                <a:latin typeface="+mn-lt"/>
              </a:rPr>
              <a:t>RCM  </a:t>
            </a:r>
            <a:r>
              <a:rPr lang="en-US" altLang="en-US" sz="1200" spc="-1" dirty="0">
                <a:latin typeface="+mn-lt"/>
              </a:rPr>
              <a:t>380 to 48 V </a:t>
            </a:r>
            <a:r>
              <a:rPr lang="en-US" altLang="en-US" sz="1200" spc="-1" dirty="0" smtClean="0">
                <a:latin typeface="+mn-lt"/>
              </a:rPr>
              <a:t>distributed to the </a:t>
            </a:r>
            <a:r>
              <a:rPr lang="en-US" altLang="en-US" sz="1200" spc="-1" dirty="0" smtClean="0">
                <a:latin typeface="+mn-lt"/>
              </a:rPr>
              <a:t>Marathon Module</a:t>
            </a:r>
            <a:endParaRPr lang="en-US" altLang="en-US" sz="1200" spc="-1" dirty="0" smtClean="0">
              <a:latin typeface="+mn-lt"/>
            </a:endParaRPr>
          </a:p>
          <a:p>
            <a:pPr marL="914400" lvl="1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~15 years </a:t>
            </a:r>
            <a:r>
              <a:rPr lang="en-US" altLang="en-US" sz="1200" spc="-1" dirty="0" smtClean="0">
                <a:latin typeface="+mn-lt"/>
              </a:rPr>
              <a:t>old. Spares from dismounted sub-detectors (PS/SPD)</a:t>
            </a:r>
            <a:endParaRPr lang="en-US" altLang="en-US" sz="1200" spc="-1" dirty="0">
              <a:latin typeface="+mn-lt"/>
            </a:endParaRPr>
          </a:p>
          <a:p>
            <a:pPr marL="457200" indent="-171450">
              <a:buSzPct val="80000"/>
              <a:buFont typeface="Wingdings" panose="05000000000000000000" pitchFamily="2" charset="2"/>
              <a:buChar char="Ø"/>
              <a:defRPr/>
            </a:pPr>
            <a:endParaRPr lang="en-US" altLang="en-US" sz="1200" spc="-1" dirty="0">
              <a:latin typeface="+mn-lt"/>
            </a:endParaRPr>
          </a:p>
          <a:p>
            <a:pPr marL="457200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>
                <a:latin typeface="+mn-lt"/>
              </a:rPr>
              <a:t> </a:t>
            </a:r>
            <a:r>
              <a:rPr lang="en-US" altLang="en-US" sz="1200" spc="-1" dirty="0" smtClean="0">
                <a:latin typeface="+mn-lt"/>
              </a:rPr>
              <a:t> Crate houses  ~16 </a:t>
            </a:r>
            <a:r>
              <a:rPr lang="en-US" altLang="en-US" sz="1200" spc="-1" dirty="0" err="1" smtClean="0">
                <a:latin typeface="+mn-lt"/>
              </a:rPr>
              <a:t>Febs</a:t>
            </a:r>
            <a:r>
              <a:rPr lang="en-US" altLang="en-US" sz="1200" spc="-1" dirty="0" smtClean="0">
                <a:latin typeface="+mn-lt"/>
              </a:rPr>
              <a:t>, one Crate Controller and for some of them cards for the Led calibration system</a:t>
            </a:r>
          </a:p>
          <a:p>
            <a:pPr marL="914400" lvl="1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4 Slots </a:t>
            </a:r>
            <a:r>
              <a:rPr lang="en-US" altLang="en-US" sz="1200" spc="-1" dirty="0" smtClean="0">
                <a:latin typeface="+mn-lt"/>
              </a:rPr>
              <a:t>potentially available </a:t>
            </a:r>
            <a:r>
              <a:rPr lang="en-US" altLang="en-US" sz="1200" spc="-1" dirty="0" smtClean="0">
                <a:latin typeface="+mn-lt"/>
              </a:rPr>
              <a:t>for extra </a:t>
            </a:r>
            <a:r>
              <a:rPr lang="en-US" altLang="en-US" sz="1200" spc="-1" dirty="0" err="1" smtClean="0">
                <a:latin typeface="+mn-lt"/>
              </a:rPr>
              <a:t>Febs</a:t>
            </a:r>
            <a:r>
              <a:rPr lang="en-US" altLang="en-US" sz="1200" spc="-1" dirty="0" smtClean="0">
                <a:latin typeface="+mn-lt"/>
              </a:rPr>
              <a:t> to fully populate the crate</a:t>
            </a:r>
          </a:p>
          <a:p>
            <a:pPr marL="457200" indent="-171450">
              <a:buSzPct val="80000"/>
              <a:buFont typeface="Wingdings" panose="05000000000000000000" pitchFamily="2" charset="2"/>
              <a:buChar char="Ø"/>
              <a:defRPr/>
            </a:pPr>
            <a:endParaRPr lang="en-US" altLang="en-US" sz="1200" spc="-1" dirty="0">
              <a:latin typeface="+mn-lt"/>
            </a:endParaRPr>
          </a:p>
          <a:p>
            <a:pPr marL="457200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>
                <a:latin typeface="+mn-lt"/>
              </a:rPr>
              <a:t> </a:t>
            </a:r>
            <a:r>
              <a:rPr lang="en-US" altLang="en-US" sz="1200" spc="-1" dirty="0" smtClean="0">
                <a:latin typeface="+mn-lt"/>
              </a:rPr>
              <a:t>The backplane powers and  </a:t>
            </a:r>
            <a:r>
              <a:rPr lang="en-US" altLang="en-US" sz="1200" spc="-1" dirty="0" smtClean="0">
                <a:latin typeface="+mn-lt"/>
              </a:rPr>
              <a:t>interconnects </a:t>
            </a:r>
            <a:r>
              <a:rPr lang="en-US" altLang="en-US" sz="1200" spc="-1" dirty="0" smtClean="0">
                <a:latin typeface="+mn-lt"/>
              </a:rPr>
              <a:t>the boards for both slow control and signals coming from or going to other crates/racks to produce the trigger elements</a:t>
            </a:r>
          </a:p>
          <a:p>
            <a:pPr marL="285750">
              <a:buSzPct val="80000"/>
              <a:defRPr/>
            </a:pPr>
            <a:endParaRPr lang="en-US" altLang="en-US" sz="1200" spc="-1" dirty="0" smtClean="0">
              <a:latin typeface="+mn-lt"/>
            </a:endParaRPr>
          </a:p>
          <a:p>
            <a:pPr marL="457200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 The </a:t>
            </a:r>
            <a:r>
              <a:rPr lang="en-US" altLang="en-US" sz="1200" spc="-1" dirty="0">
                <a:latin typeface="+mn-lt"/>
              </a:rPr>
              <a:t>Feb receives the 32 </a:t>
            </a:r>
            <a:r>
              <a:rPr lang="en-US" altLang="en-US" sz="1200" spc="-1" dirty="0" smtClean="0">
                <a:latin typeface="+mn-lt"/>
              </a:rPr>
              <a:t>input </a:t>
            </a:r>
            <a:r>
              <a:rPr lang="en-US" altLang="en-US" sz="1200" spc="-1" dirty="0">
                <a:latin typeface="+mn-lt"/>
              </a:rPr>
              <a:t>signals via ~ 15 </a:t>
            </a:r>
            <a:r>
              <a:rPr lang="en-US" altLang="en-US" sz="1200" spc="-1" dirty="0" smtClean="0">
                <a:latin typeface="+mn-lt"/>
              </a:rPr>
              <a:t>/ 20 meter </a:t>
            </a:r>
            <a:r>
              <a:rPr lang="en-US" altLang="en-US" sz="1200" spc="-1" dirty="0">
                <a:latin typeface="+mn-lt"/>
              </a:rPr>
              <a:t>long cables from </a:t>
            </a:r>
            <a:r>
              <a:rPr lang="en-US" altLang="en-US" sz="1200" spc="-1" dirty="0" smtClean="0">
                <a:latin typeface="+mn-lt"/>
              </a:rPr>
              <a:t>the HCAL </a:t>
            </a:r>
            <a:r>
              <a:rPr lang="en-US" altLang="en-US" sz="1200" spc="-1" dirty="0">
                <a:latin typeface="+mn-lt"/>
              </a:rPr>
              <a:t>and </a:t>
            </a:r>
            <a:r>
              <a:rPr lang="en-US" altLang="en-US" sz="1200" spc="-1" dirty="0" smtClean="0">
                <a:latin typeface="+mn-lt"/>
              </a:rPr>
              <a:t>ECAL</a:t>
            </a:r>
            <a:endParaRPr lang="en-US" altLang="en-US" sz="1200" spc="-1" dirty="0">
              <a:latin typeface="+mn-lt"/>
            </a:endParaRPr>
          </a:p>
          <a:p>
            <a:pPr marL="285750" indent="-285750">
              <a:buSzPct val="80000"/>
              <a:buFont typeface="Wingdings" panose="05000000000000000000" pitchFamily="2" charset="2"/>
              <a:buChar char="Ø"/>
              <a:defRPr/>
            </a:pPr>
            <a:endParaRPr lang="en-US" altLang="en-US" sz="1200" spc="-1" dirty="0">
              <a:latin typeface="+mn-lt"/>
            </a:endParaRPr>
          </a:p>
          <a:p>
            <a:pPr marL="457200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>
                <a:latin typeface="+mn-lt"/>
              </a:rPr>
              <a:t> The </a:t>
            </a:r>
            <a:r>
              <a:rPr lang="en-US" altLang="en-US" sz="1200" spc="-1" dirty="0" smtClean="0">
                <a:latin typeface="+mn-lt"/>
              </a:rPr>
              <a:t>system with </a:t>
            </a:r>
            <a:r>
              <a:rPr lang="en-US" altLang="en-US" sz="1200" spc="-1" dirty="0" smtClean="0">
                <a:latin typeface="+mn-lt"/>
              </a:rPr>
              <a:t>5 </a:t>
            </a:r>
            <a:r>
              <a:rPr lang="en-US" altLang="en-US" sz="1200" spc="-1" dirty="0" smtClean="0">
                <a:latin typeface="+mn-lt"/>
              </a:rPr>
              <a:t>Fe boards and a dedicated firmware is </a:t>
            </a:r>
            <a:r>
              <a:rPr lang="en-US" altLang="en-US" sz="1200" spc="-1" dirty="0">
                <a:latin typeface="+mn-lt"/>
              </a:rPr>
              <a:t>also used for the Plume luminometer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</a:t>
            </a:r>
            <a:r>
              <a:rPr lang="en-US" sz="2800" b="0" dirty="0" smtClean="0">
                <a:solidFill>
                  <a:schemeClr val="tx2"/>
                </a:solidFill>
              </a:rPr>
              <a:t> </a:t>
            </a:r>
            <a:r>
              <a:rPr lang="en-US" sz="2800" b="0" dirty="0">
                <a:solidFill>
                  <a:schemeClr val="tx2"/>
                </a:solidFill>
              </a:rPr>
              <a:t>Electronics</a:t>
            </a:r>
            <a:r>
              <a:rPr lang="en-US" sz="2800" b="0" dirty="0" smtClean="0">
                <a:solidFill>
                  <a:schemeClr val="tx2"/>
                </a:solidFill>
              </a:rPr>
              <a:t> </a:t>
            </a:r>
            <a:r>
              <a:rPr lang="en-US" sz="2800" b="0" dirty="0">
                <a:solidFill>
                  <a:schemeClr val="tx2"/>
                </a:solidFill>
              </a:rPr>
              <a:t>Overview </a:t>
            </a:r>
          </a:p>
        </p:txBody>
      </p:sp>
    </p:spTree>
    <p:extLst>
      <p:ext uri="{BB962C8B-B14F-4D97-AF65-F5344CB8AC3E}">
        <p14:creationId xmlns:p14="http://schemas.microsoft.com/office/powerpoint/2010/main" val="26347425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4988824-4A63-42DB-BEB1-B2E9A87DD085}" type="slidenum">
              <a:rPr lang="fr-FR" alt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fr-FR" altLang="fr-F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3" name="ZoneTexte 6"/>
          <p:cNvSpPr txBox="1">
            <a:spLocks noChangeArrowheads="1"/>
          </p:cNvSpPr>
          <p:nvPr/>
        </p:nvSpPr>
        <p:spPr bwMode="auto">
          <a:xfrm>
            <a:off x="0" y="908720"/>
            <a:ext cx="874846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SzPct val="45000"/>
              <a:defRPr/>
            </a:pPr>
            <a:endParaRPr lang="en-US" altLang="en-US" sz="1200" spc="-1" dirty="0" smtClean="0">
              <a:latin typeface="+mn-lt"/>
            </a:endParaRPr>
          </a:p>
          <a:p>
            <a:pPr marL="457200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 The Feb perform @ 40 MHz the energy measurement and a pre-processing for the trigger with the following :</a:t>
            </a:r>
          </a:p>
          <a:p>
            <a:pPr marL="285750" indent="-285750">
              <a:buSzPct val="80000"/>
              <a:buFont typeface="Wingdings" panose="05000000000000000000" pitchFamily="2" charset="2"/>
              <a:buChar char="Ø"/>
              <a:defRPr/>
            </a:pPr>
            <a:endParaRPr lang="en-US" altLang="en-US" sz="1200" spc="-1" dirty="0" smtClean="0">
              <a:latin typeface="+mn-lt"/>
            </a:endParaRPr>
          </a:p>
          <a:p>
            <a:pPr marL="1028700" lvl="1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The shaping and the integration of the analog signal  -&gt; ICECAL chip.</a:t>
            </a:r>
          </a:p>
          <a:p>
            <a:pPr marL="1028700" lvl="1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The 12 bit conversion thanks to a commercial ADC.</a:t>
            </a:r>
          </a:p>
          <a:p>
            <a:pPr marL="1028700" lvl="1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The processing of the signal in MICROCHIP (ACTEL) FPGAs </a:t>
            </a:r>
          </a:p>
          <a:p>
            <a:pPr marL="1428750" lvl="2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The pedestal subtraction and low frequency noise cancellation</a:t>
            </a:r>
          </a:p>
          <a:p>
            <a:pPr marL="1428750" lvl="2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The </a:t>
            </a:r>
            <a:r>
              <a:rPr lang="en-US" altLang="en-US" sz="1200" spc="-1" dirty="0" smtClean="0">
                <a:latin typeface="+mn-lt"/>
              </a:rPr>
              <a:t>trigger </a:t>
            </a:r>
            <a:r>
              <a:rPr lang="en-US" altLang="en-US" sz="1200" spc="-1" dirty="0" smtClean="0">
                <a:latin typeface="+mn-lt"/>
              </a:rPr>
              <a:t>primitives</a:t>
            </a:r>
          </a:p>
          <a:p>
            <a:pPr marL="1428750" lvl="2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/>
              <a:t> The </a:t>
            </a:r>
            <a:r>
              <a:rPr lang="en-US" altLang="en-US" sz="1200" spc="-1" dirty="0" smtClean="0"/>
              <a:t>event formatting</a:t>
            </a:r>
            <a:endParaRPr lang="en-US" altLang="en-US" sz="1200" spc="-1" dirty="0" smtClean="0">
              <a:latin typeface="+mn-lt"/>
            </a:endParaRPr>
          </a:p>
          <a:p>
            <a:pPr marL="171450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		</a:t>
            </a:r>
          </a:p>
          <a:p>
            <a:pPr marL="457200" indent="-1714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 smtClean="0">
                <a:latin typeface="+mn-lt"/>
              </a:rPr>
              <a:t> The Feb transmits and receives Fe/trigger data from its left and up side </a:t>
            </a:r>
            <a:r>
              <a:rPr lang="en-US" altLang="en-US" sz="1200" spc="-1" dirty="0" err="1" smtClean="0">
                <a:latin typeface="+mn-lt"/>
              </a:rPr>
              <a:t>neighbours</a:t>
            </a:r>
            <a:r>
              <a:rPr lang="en-US" altLang="en-US" sz="1200" spc="-1" dirty="0" smtClean="0">
                <a:latin typeface="+mn-lt"/>
              </a:rPr>
              <a:t> via the backplane (@40 MHz) and Cat5 cables (@280 MHz) for 280 In/Out bits per board </a:t>
            </a:r>
          </a:p>
          <a:p>
            <a:pPr marL="171450" indent="-171450">
              <a:buSzPct val="80000"/>
              <a:buFont typeface="Wingdings" panose="05000000000000000000" pitchFamily="2" charset="2"/>
              <a:buChar char="Ø"/>
              <a:defRPr/>
            </a:pPr>
            <a:endParaRPr lang="en-US" altLang="en-US" sz="1200" spc="-1" dirty="0" smtClean="0">
              <a:latin typeface="+mn-lt"/>
            </a:endParaRPr>
          </a:p>
          <a:p>
            <a:pPr marL="285750" indent="-285750">
              <a:buSzPct val="80000"/>
              <a:buFont typeface="Wingdings" panose="05000000000000000000" pitchFamily="2" charset="2"/>
              <a:buChar char="Ø"/>
              <a:defRPr/>
            </a:pPr>
            <a:endParaRPr lang="en-US" altLang="en-US" sz="1200" spc="-1" dirty="0" smtClean="0">
              <a:latin typeface="+mn-lt"/>
            </a:endParaRPr>
          </a:p>
          <a:p>
            <a:pPr marL="285750" indent="-285750">
              <a:buSzPct val="80000"/>
              <a:buFont typeface="Wingdings" panose="05000000000000000000" pitchFamily="2" charset="2"/>
              <a:buChar char="Ø"/>
              <a:defRPr/>
            </a:pPr>
            <a:endParaRPr lang="en-US" altLang="en-US" sz="1200" spc="-1" dirty="0" smtClean="0">
              <a:latin typeface="+mn-lt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</a:t>
            </a:r>
            <a:r>
              <a:rPr lang="en-US" sz="2800" b="0" dirty="0" smtClean="0">
                <a:solidFill>
                  <a:schemeClr val="tx2"/>
                </a:solidFill>
              </a:rPr>
              <a:t> </a:t>
            </a:r>
            <a:r>
              <a:rPr lang="en-US" sz="2800" b="0" dirty="0">
                <a:solidFill>
                  <a:schemeClr val="tx2"/>
                </a:solidFill>
                <a:latin typeface="+mn-lt"/>
              </a:rPr>
              <a:t>Electronics</a:t>
            </a:r>
            <a:r>
              <a:rPr lang="en-US" sz="2800" b="0" dirty="0" smtClean="0">
                <a:solidFill>
                  <a:schemeClr val="tx2"/>
                </a:solidFill>
              </a:rPr>
              <a:t> </a:t>
            </a:r>
            <a:r>
              <a:rPr lang="en-US" sz="2800" b="0" dirty="0">
                <a:solidFill>
                  <a:schemeClr val="tx2"/>
                </a:solidFill>
              </a:rPr>
              <a:t>Overview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65" y="3490796"/>
            <a:ext cx="3403429" cy="1889664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563888" y="3490796"/>
            <a:ext cx="54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2275" indent="-285750" algn="just">
              <a:buSzPct val="80000"/>
              <a:buFont typeface="Wingdings" panose="05000000000000000000" pitchFamily="2" charset="2"/>
              <a:buChar char="Ø"/>
            </a:pPr>
            <a:r>
              <a:rPr lang="en-US" altLang="fr-FR" sz="1200" spc="-1" dirty="0">
                <a:latin typeface="+mn-lt"/>
              </a:rPr>
              <a:t>Each board calculates the </a:t>
            </a:r>
            <a:r>
              <a:rPr lang="en-US" altLang="fr-FR" sz="1200" u="sng" spc="-1" dirty="0" smtClean="0">
                <a:latin typeface="+mn-lt"/>
              </a:rPr>
              <a:t>Energy</a:t>
            </a:r>
            <a:r>
              <a:rPr lang="en-US" altLang="fr-FR" sz="1200" spc="-1" dirty="0" smtClean="0">
                <a:latin typeface="+mn-lt"/>
              </a:rPr>
              <a:t> </a:t>
            </a:r>
            <a:r>
              <a:rPr lang="en-US" altLang="fr-FR" sz="1200" spc="-1" dirty="0">
                <a:latin typeface="+mn-lt"/>
              </a:rPr>
              <a:t>of each of the 32 clusters (ET) then extract the cluster with the </a:t>
            </a:r>
            <a:r>
              <a:rPr lang="en-US" altLang="fr-FR" sz="1200" u="sng" spc="-1" dirty="0" smtClean="0">
                <a:latin typeface="+mn-lt"/>
              </a:rPr>
              <a:t>Highest </a:t>
            </a:r>
            <a:r>
              <a:rPr lang="en-US" altLang="fr-FR" sz="1200" u="sng" spc="-1" dirty="0">
                <a:latin typeface="+mn-lt"/>
              </a:rPr>
              <a:t>E</a:t>
            </a:r>
            <a:r>
              <a:rPr lang="en-US" altLang="fr-FR" sz="1200" u="sng" spc="-1" dirty="0" smtClean="0">
                <a:latin typeface="+mn-lt"/>
              </a:rPr>
              <a:t>nergy </a:t>
            </a:r>
            <a:r>
              <a:rPr lang="en-US" altLang="fr-FR" sz="1200" spc="-1" dirty="0">
                <a:latin typeface="+mn-lt"/>
              </a:rPr>
              <a:t>and its corresponding </a:t>
            </a:r>
            <a:r>
              <a:rPr lang="en-US" altLang="fr-FR" sz="1200" spc="-1" dirty="0" smtClean="0">
                <a:latin typeface="+mn-lt"/>
              </a:rPr>
              <a:t>address, the </a:t>
            </a:r>
            <a:r>
              <a:rPr lang="en-US" altLang="fr-FR" sz="1200" u="sng" spc="-1" dirty="0">
                <a:latin typeface="+mn-lt"/>
              </a:rPr>
              <a:t>T</a:t>
            </a:r>
            <a:r>
              <a:rPr lang="en-US" altLang="fr-FR" sz="1200" u="sng" spc="-1" dirty="0" smtClean="0">
                <a:latin typeface="+mn-lt"/>
              </a:rPr>
              <a:t>otal Energy</a:t>
            </a:r>
            <a:r>
              <a:rPr lang="en-US" altLang="fr-FR" sz="1200" spc="-1" dirty="0" smtClean="0">
                <a:latin typeface="+mn-lt"/>
              </a:rPr>
              <a:t> per board </a:t>
            </a:r>
            <a:r>
              <a:rPr lang="en-US" altLang="fr-FR" sz="1200" spc="-1" dirty="0">
                <a:latin typeface="+mn-lt"/>
              </a:rPr>
              <a:t>and </a:t>
            </a:r>
            <a:r>
              <a:rPr lang="en-US" altLang="fr-FR" sz="1200" spc="-1" dirty="0" smtClean="0">
                <a:latin typeface="+mn-lt"/>
              </a:rPr>
              <a:t>determine </a:t>
            </a:r>
            <a:r>
              <a:rPr lang="en-US" altLang="fr-FR" sz="1200" spc="-1" dirty="0" smtClean="0">
                <a:latin typeface="+mn-lt"/>
              </a:rPr>
              <a:t>the </a:t>
            </a:r>
            <a:r>
              <a:rPr lang="en-US" altLang="fr-FR" sz="1200" u="sng" spc="-1" dirty="0" smtClean="0">
                <a:latin typeface="+mn-lt"/>
              </a:rPr>
              <a:t>Multiplicity</a:t>
            </a:r>
            <a:r>
              <a:rPr lang="en-US" altLang="fr-FR" sz="1200" spc="-1" dirty="0" smtClean="0">
                <a:latin typeface="+mn-lt"/>
              </a:rPr>
              <a:t>, </a:t>
            </a:r>
            <a:r>
              <a:rPr lang="en-US" altLang="fr-FR" sz="1200" spc="-1" dirty="0" smtClean="0">
                <a:latin typeface="+mn-lt"/>
              </a:rPr>
              <a:t>how </a:t>
            </a:r>
            <a:r>
              <a:rPr lang="en-US" altLang="fr-FR" sz="1200" spc="-1" dirty="0">
                <a:latin typeface="+mn-lt"/>
              </a:rPr>
              <a:t>many channels are above a defined </a:t>
            </a:r>
            <a:r>
              <a:rPr lang="en-US" altLang="fr-FR" sz="1200" spc="-1" dirty="0" smtClean="0">
                <a:latin typeface="+mn-lt"/>
              </a:rPr>
              <a:t>threshold.</a:t>
            </a:r>
            <a:endParaRPr lang="en-US" altLang="fr-FR" sz="1200" spc="-1" dirty="0">
              <a:latin typeface="+mn-lt"/>
            </a:endParaRPr>
          </a:p>
          <a:p>
            <a:pPr marL="422275" indent="-285750" algn="just">
              <a:buSzPct val="80000"/>
              <a:buFont typeface="Wingdings" panose="05000000000000000000" pitchFamily="2" charset="2"/>
              <a:buChar char="Ø"/>
            </a:pPr>
            <a:r>
              <a:rPr lang="en-US" altLang="fr-FR" sz="1200" spc="-1" dirty="0" smtClean="0">
                <a:latin typeface="+mn-lt"/>
              </a:rPr>
              <a:t>The </a:t>
            </a:r>
            <a:r>
              <a:rPr lang="en-US" altLang="fr-FR" sz="1200" spc="-1" dirty="0">
                <a:latin typeface="+mn-lt"/>
              </a:rPr>
              <a:t>trigger algorithm needs to concentrate all the data in a single chip to process the 45 X 10 bits</a:t>
            </a:r>
            <a:r>
              <a:rPr lang="fr-FR" altLang="fr-FR" sz="1200" spc="-1" dirty="0">
                <a:latin typeface="+mn-lt"/>
              </a:rPr>
              <a:t>. </a:t>
            </a:r>
            <a:r>
              <a:rPr lang="fr-FR" altLang="fr-FR" sz="1200" spc="-1" dirty="0" err="1">
                <a:latin typeface="+mn-lt"/>
              </a:rPr>
              <a:t>Actel</a:t>
            </a:r>
            <a:r>
              <a:rPr lang="fr-FR" altLang="fr-FR" sz="1200" spc="-1" dirty="0">
                <a:latin typeface="+mn-lt"/>
              </a:rPr>
              <a:t> - Igloo2- MG2L150 -1152 pins</a:t>
            </a:r>
            <a:endParaRPr lang="en-US" altLang="fr-FR" sz="1200" spc="-1" dirty="0"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7504" y="5563592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200" spc="-1" dirty="0">
                <a:latin typeface="+mn-lt"/>
              </a:rPr>
              <a:t> The Feb transmits Fe data (energy/channel) together with the trigger elements and the </a:t>
            </a:r>
            <a:r>
              <a:rPr lang="en-US" altLang="en-US" sz="1200" spc="-1" dirty="0" smtClean="0">
                <a:latin typeface="+mn-lt"/>
              </a:rPr>
              <a:t>reduced </a:t>
            </a:r>
            <a:r>
              <a:rPr lang="en-US" altLang="en-US" sz="1200" spc="-1" dirty="0">
                <a:latin typeface="+mn-lt"/>
              </a:rPr>
              <a:t>BXID to the DAQ after serialization by GBT (112 bits@40 MHz) and </a:t>
            </a:r>
            <a:r>
              <a:rPr lang="en-US" altLang="en-US" sz="1200" spc="-1" dirty="0" smtClean="0">
                <a:latin typeface="+mn-lt"/>
              </a:rPr>
              <a:t>4 links to the PCI 40  </a:t>
            </a:r>
            <a:endParaRPr lang="en-US" altLang="en-US" sz="1200" spc="-1" dirty="0">
              <a:latin typeface="+mn-lt"/>
            </a:endParaRPr>
          </a:p>
          <a:p>
            <a:pPr marL="285750">
              <a:buSzPct val="80000"/>
              <a:buFont typeface="Wingdings" panose="05000000000000000000" pitchFamily="2" charset="2"/>
              <a:buChar char="Ø"/>
              <a:defRPr/>
            </a:pPr>
            <a:endParaRPr lang="en-US" sz="1200" b="1" spc="-1" dirty="0">
              <a:latin typeface="+mn-lt"/>
            </a:endParaRPr>
          </a:p>
          <a:p>
            <a:pPr marL="285750"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sz="1200" spc="-1" dirty="0">
                <a:latin typeface="+mn-lt"/>
              </a:rPr>
              <a:t> </a:t>
            </a:r>
            <a:r>
              <a:rPr lang="en-US" sz="1200" spc="-1" dirty="0" smtClean="0">
                <a:latin typeface="+mn-lt"/>
              </a:rPr>
              <a:t>~ </a:t>
            </a:r>
            <a:r>
              <a:rPr lang="fr-FR" sz="1200" dirty="0" smtClean="0">
                <a:latin typeface="+mn-lt"/>
              </a:rPr>
              <a:t>300 Fe </a:t>
            </a:r>
            <a:r>
              <a:rPr lang="fr-FR" sz="1200" dirty="0" err="1">
                <a:latin typeface="+mn-lt"/>
              </a:rPr>
              <a:t>b</a:t>
            </a:r>
            <a:r>
              <a:rPr lang="fr-FR" sz="1200" dirty="0" err="1" smtClean="0">
                <a:latin typeface="+mn-lt"/>
              </a:rPr>
              <a:t>oards</a:t>
            </a:r>
            <a:r>
              <a:rPr lang="fr-FR" sz="1200" dirty="0" smtClean="0">
                <a:latin typeface="+mn-lt"/>
              </a:rPr>
              <a:t> and 25 </a:t>
            </a:r>
            <a:r>
              <a:rPr lang="fr-FR" sz="1200" dirty="0" err="1" smtClean="0">
                <a:latin typeface="+mn-lt"/>
              </a:rPr>
              <a:t>Crate</a:t>
            </a:r>
            <a:r>
              <a:rPr lang="fr-FR" sz="1200" dirty="0" smtClean="0">
                <a:latin typeface="+mn-lt"/>
              </a:rPr>
              <a:t> </a:t>
            </a:r>
            <a:r>
              <a:rPr lang="fr-FR" sz="1200" dirty="0" err="1" smtClean="0">
                <a:latin typeface="+mn-lt"/>
              </a:rPr>
              <a:t>Controlers</a:t>
            </a:r>
            <a:r>
              <a:rPr lang="fr-FR" sz="1200" dirty="0">
                <a:latin typeface="+mn-lt"/>
              </a:rPr>
              <a:t> </a:t>
            </a:r>
            <a:r>
              <a:rPr lang="fr-FR" sz="1200" dirty="0" err="1" smtClean="0">
                <a:latin typeface="+mn-lt"/>
              </a:rPr>
              <a:t>was</a:t>
            </a:r>
            <a:r>
              <a:rPr lang="fr-FR" sz="1200" dirty="0" smtClean="0">
                <a:latin typeface="+mn-lt"/>
              </a:rPr>
              <a:t> </a:t>
            </a:r>
            <a:r>
              <a:rPr lang="fr-FR" sz="1200" dirty="0" err="1" smtClean="0">
                <a:latin typeface="+mn-lt"/>
              </a:rPr>
              <a:t>produced</a:t>
            </a:r>
            <a:endParaRPr lang="fr-FR" sz="12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26989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9" name="Imag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26" b="6066"/>
          <a:stretch/>
        </p:blipFill>
        <p:spPr bwMode="auto">
          <a:xfrm>
            <a:off x="0" y="3755667"/>
            <a:ext cx="2266470" cy="268673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lectronics for the upgrade1b&amp;2 </a:t>
            </a:r>
            <a:endParaRPr lang="en-US" sz="2800" b="0" dirty="0">
              <a:solidFill>
                <a:schemeClr val="tx2"/>
              </a:solidFill>
            </a:endParaRPr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134A27D-53DA-4C20-97F8-CF20C3BF1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431" y="295736"/>
            <a:ext cx="628813" cy="767687"/>
          </a:xfrm>
        </p:spPr>
        <p:txBody>
          <a:bodyPr/>
          <a:lstStyle/>
          <a:p>
            <a:pPr>
              <a:defRPr/>
            </a:pPr>
            <a:fld id="{1178DAF2-2C4D-4961-ABA0-D37600ACF1D7}" type="slidenum">
              <a:rPr lang="en-GB" sz="2000" smtClean="0"/>
              <a:pPr>
                <a:defRPr/>
              </a:pPr>
              <a:t>5</a:t>
            </a:fld>
            <a:endParaRPr lang="en-GB" sz="20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180" y="1700808"/>
            <a:ext cx="2940311" cy="4309546"/>
          </a:xfrm>
          <a:prstGeom prst="rect">
            <a:avLst/>
          </a:prstGeom>
        </p:spPr>
      </p:pic>
      <p:pic>
        <p:nvPicPr>
          <p:cNvPr id="14" name="Picture 2" descr="crate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512" y="980728"/>
            <a:ext cx="3384376" cy="253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132-3247_IM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682" y="3819885"/>
            <a:ext cx="3347285" cy="251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78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E99FB6-95D5-4E09-8651-26559E72CE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12776"/>
            <a:ext cx="8052663" cy="4664582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endParaRPr lang="en-GB" sz="1700" dirty="0">
              <a:latin typeface="+mn-lt"/>
            </a:endParaRPr>
          </a:p>
          <a:p>
            <a:pPr marL="400056" lvl="1" indent="0">
              <a:buNone/>
            </a:pPr>
            <a:r>
              <a:rPr lang="en-GB" sz="1200" dirty="0" smtClean="0">
                <a:latin typeface="+mn-lt"/>
              </a:rPr>
              <a:t>Start discussion beginning of 2021</a:t>
            </a:r>
          </a:p>
          <a:p>
            <a:pPr marL="400056" lvl="1" indent="0">
              <a:buNone/>
            </a:pPr>
            <a:r>
              <a:rPr lang="en-GB" sz="1200" dirty="0" smtClean="0">
                <a:latin typeface="+mn-lt"/>
              </a:rPr>
              <a:t>One meeting @ CERN during LHCb week </a:t>
            </a:r>
          </a:p>
          <a:p>
            <a:pPr marL="400056" lvl="1" indent="0">
              <a:buNone/>
            </a:pPr>
            <a:r>
              <a:rPr lang="en-GB" sz="1200" dirty="0" smtClean="0">
                <a:latin typeface="+mn-lt"/>
              </a:rPr>
              <a:t>three </a:t>
            </a:r>
            <a:r>
              <a:rPr lang="en-GB" sz="1200" dirty="0" smtClean="0">
                <a:latin typeface="+mn-lt"/>
              </a:rPr>
              <a:t>calorimeter brainstorming meetings </a:t>
            </a:r>
          </a:p>
          <a:p>
            <a:pPr marL="0" indent="0">
              <a:buNone/>
            </a:pPr>
            <a:r>
              <a:rPr lang="en-GB" sz="1200" dirty="0">
                <a:latin typeface="+mn-lt"/>
              </a:rPr>
              <a:t> 	</a:t>
            </a:r>
            <a:r>
              <a:rPr lang="en-GB" sz="1200" dirty="0" smtClean="0">
                <a:latin typeface="+mn-lt"/>
              </a:rPr>
              <a:t>		</a:t>
            </a:r>
            <a:r>
              <a:rPr lang="en-GB" sz="1200" dirty="0" smtClean="0">
                <a:latin typeface="+mn-lt"/>
                <a:hlinkClick r:id="rId3"/>
              </a:rPr>
              <a:t>https</a:t>
            </a:r>
            <a:r>
              <a:rPr lang="en-GB" sz="1200" dirty="0">
                <a:latin typeface="+mn-lt"/>
                <a:hlinkClick r:id="rId3"/>
              </a:rPr>
              <a:t>://indico.cern.ch/event/982989</a:t>
            </a:r>
            <a:r>
              <a:rPr lang="en-GB" sz="1200" dirty="0" smtClean="0">
                <a:latin typeface="+mn-lt"/>
                <a:hlinkClick r:id="rId3"/>
              </a:rPr>
              <a:t>/</a:t>
            </a:r>
            <a:endParaRPr lang="en-GB" sz="1200" dirty="0" smtClean="0">
              <a:latin typeface="+mn-lt"/>
            </a:endParaRPr>
          </a:p>
          <a:p>
            <a:pPr marL="400056" lvl="1" indent="0">
              <a:buNone/>
            </a:pPr>
            <a:r>
              <a:rPr lang="en-GB" sz="1200" dirty="0" smtClean="0">
                <a:latin typeface="+mn-lt"/>
              </a:rPr>
              <a:t> 			https</a:t>
            </a:r>
            <a:r>
              <a:rPr lang="en-GB" sz="1200" dirty="0">
                <a:latin typeface="+mn-lt"/>
              </a:rPr>
              <a:t>://indico.cern.ch/event/968608/</a:t>
            </a:r>
          </a:p>
          <a:p>
            <a:pPr marL="400056" lvl="1" indent="0">
              <a:buNone/>
            </a:pPr>
            <a:r>
              <a:rPr lang="en-GB" sz="1200" dirty="0" smtClean="0">
                <a:latin typeface="+mn-lt"/>
              </a:rPr>
              <a:t>LHCB Upgrade2 electronics kick off meeting by Ken @ CERN </a:t>
            </a:r>
          </a:p>
          <a:p>
            <a:pPr marL="400056" lvl="1" indent="0">
              <a:buNone/>
            </a:pPr>
            <a:r>
              <a:rPr lang="en-GB" sz="1200" dirty="0" smtClean="0">
                <a:latin typeface="+mn-lt"/>
              </a:rPr>
              <a:t>LHCb Upgrade2 electronics workshop in June 2022</a:t>
            </a:r>
          </a:p>
          <a:p>
            <a:pPr marL="400056" lvl="1" indent="0">
              <a:buNone/>
            </a:pPr>
            <a:r>
              <a:rPr lang="en-GB" sz="1200" dirty="0" smtClean="0">
                <a:latin typeface="+mn-lt"/>
              </a:rPr>
              <a:t>Since </a:t>
            </a:r>
            <a:r>
              <a:rPr lang="en-GB" sz="1200" dirty="0">
                <a:latin typeface="+mn-lt"/>
              </a:rPr>
              <a:t>mid 2022 : Regular monthly meeting on chip </a:t>
            </a:r>
            <a:r>
              <a:rPr lang="en-GB" sz="1200" dirty="0" smtClean="0">
                <a:latin typeface="+mn-lt"/>
              </a:rPr>
              <a:t>design and </a:t>
            </a:r>
            <a:r>
              <a:rPr lang="en-GB" sz="1200" dirty="0" smtClean="0">
                <a:latin typeface="+mn-lt"/>
              </a:rPr>
              <a:t>reporting </a:t>
            </a:r>
            <a:r>
              <a:rPr lang="en-GB" sz="1200" dirty="0">
                <a:latin typeface="+mn-lt"/>
              </a:rPr>
              <a:t>during Calorimeter meeting  </a:t>
            </a:r>
            <a:r>
              <a:rPr lang="en-GB" sz="1200" dirty="0" smtClean="0">
                <a:latin typeface="+mn-lt"/>
              </a:rPr>
              <a:t>and LHCb week</a:t>
            </a:r>
          </a:p>
          <a:p>
            <a:pPr marL="400056" lvl="1" indent="0">
              <a:buNone/>
            </a:pPr>
            <a:endParaRPr lang="en-GB" sz="1500" dirty="0">
              <a:latin typeface="+mn-lt"/>
            </a:endParaRPr>
          </a:p>
          <a:p>
            <a:pPr marL="971556" lvl="1" indent="-571500">
              <a:buFont typeface="+mj-lt"/>
              <a:buAutoNum type="romanUcPeriod"/>
            </a:pPr>
            <a:endParaRPr lang="en-GB" dirty="0" smtClean="0"/>
          </a:p>
          <a:p>
            <a:pPr marL="571500" indent="-571500">
              <a:buFont typeface="+mj-lt"/>
              <a:buAutoNum type="romanUcPeriod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C10115-734E-4728-AA3B-C9CFB4A06C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9512" y="6521217"/>
            <a:ext cx="1905000" cy="276225"/>
          </a:xfrm>
        </p:spPr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11 December 2022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9924FA-8ADA-426C-8EF6-8E0A63D8C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784" y="6521217"/>
            <a:ext cx="3183632" cy="2762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Calo</a:t>
            </a:r>
            <a:r>
              <a:rPr lang="en-US" dirty="0"/>
              <a:t> electronics upgrade meeting</a:t>
            </a:r>
            <a:endParaRPr lang="en-GB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EB70BB-F50C-4B59-988C-94126CA0D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z="2000" smtClean="0"/>
              <a:pPr>
                <a:defRPr/>
              </a:pPr>
              <a:t>6</a:t>
            </a:fld>
            <a:endParaRPr lang="en-GB" sz="2000" dirty="0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B6D759FC-15AF-4F1A-925C-41E3FCC2D962}"/>
              </a:ext>
            </a:extLst>
          </p:cNvPr>
          <p:cNvSpPr/>
          <p:nvPr/>
        </p:nvSpPr>
        <p:spPr bwMode="auto">
          <a:xfrm>
            <a:off x="4788024" y="1916832"/>
            <a:ext cx="1296144" cy="1296144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lectronics for the upgrade1b&amp;2 </a:t>
            </a:r>
            <a:endParaRPr lang="en-US" sz="28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61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2A708D7B-B730-43F0-A3CD-395DD8A1F6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512" y="1340768"/>
            <a:ext cx="4752528" cy="3960440"/>
          </a:xfrm>
        </p:spPr>
        <p:txBody>
          <a:bodyPr wrap="square" anchor="t"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425" dirty="0"/>
              <a:t>Current </a:t>
            </a:r>
            <a:r>
              <a:rPr lang="en-US" sz="1425" dirty="0" smtClean="0"/>
              <a:t>participants </a:t>
            </a:r>
            <a:r>
              <a:rPr lang="en-US" sz="1425" i="1" dirty="0" smtClean="0"/>
              <a:t>: 6 Labs , 2 are not members of the LHCb collaboration</a:t>
            </a:r>
            <a:endParaRPr lang="en-US" sz="1425" i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425" dirty="0"/>
              <a:t>IJCLab, </a:t>
            </a:r>
            <a:r>
              <a:rPr lang="en-US" sz="1425" dirty="0" smtClean="0"/>
              <a:t>Orsay (contact : Christophe Beigbeder).</a:t>
            </a:r>
            <a:endParaRPr lang="en-US" sz="1425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425" dirty="0"/>
              <a:t>ICCUB, Barcelona (</a:t>
            </a:r>
            <a:r>
              <a:rPr lang="en-US" sz="1425" dirty="0" smtClean="0"/>
              <a:t>contact : </a:t>
            </a:r>
            <a:r>
              <a:rPr lang="en-US" sz="1425" dirty="0" smtClean="0"/>
              <a:t>Edu </a:t>
            </a:r>
            <a:r>
              <a:rPr lang="en-US" sz="1425" dirty="0" err="1" smtClean="0"/>
              <a:t>Picatoste</a:t>
            </a:r>
            <a:r>
              <a:rPr lang="en-US" sz="1425" dirty="0" smtClean="0"/>
              <a:t>).</a:t>
            </a:r>
            <a:endParaRPr lang="en-US" sz="1425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425" dirty="0" smtClean="0"/>
              <a:t>LPC </a:t>
            </a:r>
            <a:r>
              <a:rPr lang="en-US" sz="1425" dirty="0"/>
              <a:t>Clermont-Ferrand </a:t>
            </a:r>
            <a:r>
              <a:rPr lang="en-US" sz="1425" dirty="0" smtClean="0"/>
              <a:t>(contact : Samuel </a:t>
            </a:r>
            <a:r>
              <a:rPr lang="en-US" sz="1425" dirty="0" err="1" smtClean="0"/>
              <a:t>Manen</a:t>
            </a:r>
            <a:r>
              <a:rPr lang="en-US" sz="1425" dirty="0" smtClean="0"/>
              <a:t>).</a:t>
            </a:r>
            <a:endParaRPr lang="en-US" sz="1425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425" dirty="0"/>
              <a:t>IFIC, Valencia </a:t>
            </a:r>
            <a:r>
              <a:rPr lang="en-US" sz="1425" dirty="0" smtClean="0"/>
              <a:t>(contact : José </a:t>
            </a:r>
            <a:r>
              <a:rPr lang="en-US" sz="1425" dirty="0" err="1"/>
              <a:t>Mazorra</a:t>
            </a:r>
            <a:r>
              <a:rPr lang="en-US" sz="1425" dirty="0"/>
              <a:t> de Cos).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25" dirty="0"/>
              <a:t>IP2I, Lyon </a:t>
            </a:r>
            <a:r>
              <a:rPr lang="en-US" sz="1425" dirty="0" smtClean="0"/>
              <a:t>(</a:t>
            </a:r>
            <a:r>
              <a:rPr lang="en-US" sz="1425" dirty="0"/>
              <a:t>contact :</a:t>
            </a:r>
            <a:r>
              <a:rPr lang="en-US" sz="1425" dirty="0" smtClean="0"/>
              <a:t> </a:t>
            </a:r>
            <a:r>
              <a:rPr lang="en-US" sz="1425" dirty="0" err="1"/>
              <a:t>Hervé</a:t>
            </a:r>
            <a:r>
              <a:rPr lang="en-US" sz="1425" dirty="0"/>
              <a:t> </a:t>
            </a:r>
            <a:r>
              <a:rPr lang="en-US" sz="1425" dirty="0" err="1"/>
              <a:t>Mathez</a:t>
            </a:r>
            <a:r>
              <a:rPr lang="en-US" sz="1425" dirty="0" smtClean="0"/>
              <a:t>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2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LPC </a:t>
            </a:r>
            <a:r>
              <a:rPr lang="en-US" sz="1425" dirty="0" smtClean="0"/>
              <a:t>Caen</a:t>
            </a:r>
            <a:r>
              <a:rPr lang="en-US" sz="142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25" dirty="0" smtClean="0"/>
              <a:t>(</a:t>
            </a:r>
            <a:r>
              <a:rPr lang="en-US" sz="1425" dirty="0"/>
              <a:t>contact : </a:t>
            </a:r>
            <a:r>
              <a:rPr lang="en-US" sz="1425" dirty="0" smtClean="0"/>
              <a:t>Laurent </a:t>
            </a:r>
            <a:r>
              <a:rPr lang="en-US" sz="1425" dirty="0" err="1" smtClean="0"/>
              <a:t>Leterrier</a:t>
            </a:r>
            <a:r>
              <a:rPr lang="en-US" sz="1425" dirty="0" smtClean="0"/>
              <a:t>)</a:t>
            </a:r>
            <a:endParaRPr lang="en-US" sz="1425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425" dirty="0" smtClean="0"/>
              <a:t>Funding :</a:t>
            </a:r>
            <a:endParaRPr lang="en-US" sz="1425" b="1" u="sng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300" dirty="0"/>
              <a:t>IN2P3 R&amp;T </a:t>
            </a:r>
            <a:r>
              <a:rPr lang="en-US" sz="1300" dirty="0" smtClean="0"/>
              <a:t>(50 K€ granted</a:t>
            </a:r>
            <a:r>
              <a:rPr lang="en-US" sz="1300" dirty="0"/>
              <a:t>), 3yrs (1st prototype).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300" dirty="0"/>
              <a:t>R&amp;D&amp;I Complementary Plans of the Spanish Government. European Union–</a:t>
            </a:r>
            <a:r>
              <a:rPr lang="en-US" sz="1300" dirty="0" err="1"/>
              <a:t>NextGenerationEU</a:t>
            </a:r>
            <a:r>
              <a:rPr lang="en-US" sz="1300" dirty="0"/>
              <a:t> (granted at ICCUB, requested at IFIC).</a:t>
            </a:r>
          </a:p>
        </p:txBody>
      </p:sp>
      <p:pic>
        <p:nvPicPr>
          <p:cNvPr id="5" name="Imagen 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73FEB4A2-56D5-4276-894C-6C30C3FEF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1916832"/>
            <a:ext cx="3544187" cy="3429000"/>
          </a:xfrm>
          <a:prstGeom prst="rect">
            <a:avLst/>
          </a:prstGeom>
          <a:noFill/>
        </p:spPr>
      </p:pic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68344" y="534813"/>
            <a:ext cx="936104" cy="240637"/>
          </a:xfrm>
        </p:spPr>
        <p:txBody>
          <a:bodyPr wrap="square" anchor="t">
            <a:noAutofit/>
          </a:bodyPr>
          <a:lstStyle/>
          <a:p>
            <a:pPr>
              <a:spcAft>
                <a:spcPts val="450"/>
              </a:spcAft>
              <a:defRPr/>
            </a:pPr>
            <a:fld id="{1178DAF2-2C4D-4961-ABA0-D37600ACF1D7}" type="slidenum">
              <a:rPr lang="en-GB" sz="2000" smtClean="0"/>
              <a:pPr>
                <a:spcAft>
                  <a:spcPts val="450"/>
                </a:spcAft>
                <a:defRPr/>
              </a:pPr>
              <a:t>7</a:t>
            </a:fld>
            <a:endParaRPr lang="en-GB" sz="2000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lectronics for the upgrade1b&amp;2 </a:t>
            </a:r>
            <a:endParaRPr lang="en-US" sz="2800" b="0" dirty="0">
              <a:solidFill>
                <a:schemeClr val="tx2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372452"/>
            <a:ext cx="719249" cy="37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56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525CD4-0F5C-406C-88B1-1B36B1176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063423"/>
            <a:ext cx="8784976" cy="5605937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latin typeface="+mn-lt"/>
              </a:rPr>
              <a:t>Key parameters </a:t>
            </a:r>
          </a:p>
          <a:p>
            <a:pPr lvl="1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spc="-1" dirty="0" smtClean="0">
                <a:latin typeface="+mn-lt"/>
              </a:rPr>
              <a:t>Produce time measurement in the range of ~ 20ps (signal dynamic dependant) </a:t>
            </a:r>
          </a:p>
          <a:p>
            <a:pPr lvl="1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latin typeface="+mn-lt"/>
              </a:rPr>
              <a:t>Number of channels</a:t>
            </a:r>
            <a:r>
              <a:rPr lang="en-GB" sz="1200" dirty="0">
                <a:latin typeface="+mn-lt"/>
              </a:rPr>
              <a:t>: </a:t>
            </a:r>
            <a:r>
              <a:rPr lang="en-GB" sz="1200" dirty="0" smtClean="0">
                <a:latin typeface="+mn-lt"/>
              </a:rPr>
              <a:t>~30000   </a:t>
            </a:r>
            <a:r>
              <a:rPr lang="en-GB" sz="1200" dirty="0" smtClean="0">
                <a:latin typeface="+mn-lt"/>
              </a:rPr>
              <a:t>(double side readout)</a:t>
            </a:r>
          </a:p>
          <a:p>
            <a:pPr lvl="1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latin typeface="+mn-lt"/>
              </a:rPr>
              <a:t>Trigger less architecture </a:t>
            </a:r>
            <a:endParaRPr lang="en-GB" sz="1200" dirty="0">
              <a:latin typeface="+mn-lt"/>
            </a:endParaRPr>
          </a:p>
          <a:p>
            <a:pPr lvl="1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>
                <a:latin typeface="+mn-lt"/>
              </a:rPr>
              <a:t>O</a:t>
            </a:r>
            <a:r>
              <a:rPr lang="en-GB" sz="1200" dirty="0" smtClean="0">
                <a:latin typeface="+mn-lt"/>
              </a:rPr>
              <a:t>ccupancy</a:t>
            </a:r>
            <a:r>
              <a:rPr lang="en-GB" sz="1200" dirty="0">
                <a:latin typeface="+mn-lt"/>
              </a:rPr>
              <a:t>: </a:t>
            </a:r>
            <a:r>
              <a:rPr lang="en-GB" sz="1200" dirty="0" smtClean="0">
                <a:latin typeface="+mn-lt"/>
              </a:rPr>
              <a:t> </a:t>
            </a:r>
            <a:r>
              <a:rPr lang="en-GB" sz="1200" dirty="0">
                <a:latin typeface="+mn-lt"/>
              </a:rPr>
              <a:t>Time measurement </a:t>
            </a:r>
            <a:r>
              <a:rPr lang="en-GB" sz="1200" dirty="0" smtClean="0">
                <a:latin typeface="+mn-lt"/>
              </a:rPr>
              <a:t>on a signal over </a:t>
            </a:r>
            <a:r>
              <a:rPr lang="en-GB" sz="1200" dirty="0">
                <a:latin typeface="+mn-lt"/>
              </a:rPr>
              <a:t>a threshold for a targeted occupancy of 10% in average.</a:t>
            </a:r>
          </a:p>
          <a:p>
            <a:pPr lvl="1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>
                <a:latin typeface="+mn-lt"/>
              </a:rPr>
              <a:t>Dynamic range : 50 Mev-100 </a:t>
            </a:r>
            <a:r>
              <a:rPr lang="en-GB" sz="1200" dirty="0" err="1">
                <a:latin typeface="+mn-lt"/>
              </a:rPr>
              <a:t>Gev</a:t>
            </a:r>
            <a:r>
              <a:rPr lang="en-GB" sz="1200" dirty="0">
                <a:latin typeface="+mn-lt"/>
              </a:rPr>
              <a:t> of transverse </a:t>
            </a:r>
            <a:r>
              <a:rPr lang="en-GB" sz="1200" dirty="0" smtClean="0">
                <a:latin typeface="+mn-lt"/>
              </a:rPr>
              <a:t>energy </a:t>
            </a:r>
            <a:r>
              <a:rPr lang="en-GB" sz="1200" dirty="0">
                <a:latin typeface="+mn-lt"/>
              </a:rPr>
              <a:t>for Energy measurement and 50 </a:t>
            </a:r>
            <a:r>
              <a:rPr lang="en-GB" sz="1200" dirty="0" err="1">
                <a:latin typeface="+mn-lt"/>
              </a:rPr>
              <a:t>Mev</a:t>
            </a:r>
            <a:r>
              <a:rPr lang="en-GB" sz="1200" dirty="0">
                <a:latin typeface="+mn-lt"/>
              </a:rPr>
              <a:t>- 5 </a:t>
            </a:r>
            <a:r>
              <a:rPr lang="en-GB" sz="1200" dirty="0" err="1">
                <a:latin typeface="+mn-lt"/>
              </a:rPr>
              <a:t>Gev</a:t>
            </a:r>
            <a:r>
              <a:rPr lang="en-GB" sz="1200" dirty="0">
                <a:latin typeface="+mn-lt"/>
              </a:rPr>
              <a:t> for the </a:t>
            </a:r>
            <a:r>
              <a:rPr lang="en-GB" sz="1200" dirty="0" smtClean="0">
                <a:latin typeface="+mn-lt"/>
              </a:rPr>
              <a:t>timing</a:t>
            </a:r>
          </a:p>
          <a:p>
            <a:pPr lvl="1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latin typeface="+mn-lt"/>
              </a:rPr>
              <a:t>Energy measurement </a:t>
            </a:r>
            <a:r>
              <a:rPr lang="en-GB" sz="1200" dirty="0" smtClean="0">
                <a:latin typeface="+mn-lt"/>
              </a:rPr>
              <a:t>on </a:t>
            </a:r>
            <a:r>
              <a:rPr lang="en-US" sz="1200" dirty="0" smtClean="0">
                <a:latin typeface="+mn-lt"/>
              </a:rPr>
              <a:t>12 Bits </a:t>
            </a:r>
            <a:r>
              <a:rPr lang="en-GB" sz="1200" dirty="0" smtClean="0">
                <a:latin typeface="+mn-lt"/>
              </a:rPr>
              <a:t>every </a:t>
            </a:r>
            <a:r>
              <a:rPr lang="en-GB" sz="1200" dirty="0" smtClean="0">
                <a:latin typeface="+mn-lt"/>
              </a:rPr>
              <a:t>25ns (no zero suppress) </a:t>
            </a:r>
          </a:p>
          <a:p>
            <a:pPr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latin typeface="+mn-lt"/>
              </a:rPr>
              <a:t>Constraints and consequences </a:t>
            </a:r>
            <a:endParaRPr lang="en-GB" sz="1200" dirty="0">
              <a:latin typeface="+mn-lt"/>
            </a:endParaRPr>
          </a:p>
          <a:p>
            <a:pPr lvl="2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latin typeface="+mn-lt"/>
              </a:rPr>
              <a:t>Total </a:t>
            </a:r>
            <a:r>
              <a:rPr lang="en-GB" sz="1200" dirty="0">
                <a:latin typeface="+mn-lt"/>
              </a:rPr>
              <a:t>dose: </a:t>
            </a:r>
            <a:r>
              <a:rPr lang="en-GB" sz="1200" dirty="0">
                <a:latin typeface="+mn-lt"/>
              </a:rPr>
              <a:t> </a:t>
            </a:r>
            <a:r>
              <a:rPr lang="en-GB" sz="1200" dirty="0" smtClean="0">
                <a:latin typeface="+mn-lt"/>
              </a:rPr>
              <a:t> ~100 </a:t>
            </a:r>
            <a:r>
              <a:rPr lang="en-GB" sz="1200" dirty="0" smtClean="0">
                <a:latin typeface="+mn-lt"/>
              </a:rPr>
              <a:t>Mrad in the hottest region</a:t>
            </a:r>
            <a:r>
              <a:rPr lang="en-GB" sz="1200" dirty="0" smtClean="0">
                <a:latin typeface="+mn-lt"/>
              </a:rPr>
              <a:t>.</a:t>
            </a:r>
            <a:endParaRPr lang="en-GB" sz="1200" dirty="0" smtClean="0">
              <a:latin typeface="+mn-lt"/>
            </a:endParaRPr>
          </a:p>
          <a:p>
            <a:pPr lvl="2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latin typeface="+mn-lt"/>
              </a:rPr>
              <a:t>40 KRad on the platform for </a:t>
            </a:r>
            <a:r>
              <a:rPr lang="en-US" sz="1200" dirty="0">
                <a:latin typeface="+mn-lt"/>
              </a:rPr>
              <a:t>for 300 </a:t>
            </a:r>
            <a:r>
              <a:rPr lang="en-US" sz="1200" dirty="0" smtClean="0">
                <a:latin typeface="+mn-lt"/>
              </a:rPr>
              <a:t>fb</a:t>
            </a:r>
            <a:r>
              <a:rPr lang="en-US" sz="1200" baseline="30000" dirty="0" smtClean="0">
                <a:latin typeface="+mn-lt"/>
              </a:rPr>
              <a:t>-1</a:t>
            </a:r>
            <a:r>
              <a:rPr lang="en-US" sz="1200" dirty="0" smtClean="0">
                <a:latin typeface="+mn-lt"/>
              </a:rPr>
              <a:t> offer the opportunity to use a large choice of components or Asic </a:t>
            </a:r>
            <a:r>
              <a:rPr lang="en-US" sz="1200" dirty="0" smtClean="0">
                <a:latin typeface="+mn-lt"/>
              </a:rPr>
              <a:t>technologies</a:t>
            </a:r>
            <a:endParaRPr lang="en-GB" sz="1200" spc="-1" dirty="0">
              <a:latin typeface="+mn-lt"/>
            </a:endParaRPr>
          </a:p>
          <a:p>
            <a:pPr lvl="3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spc="-1" dirty="0">
                <a:latin typeface="+mn-lt"/>
              </a:rPr>
              <a:t> FPGA : </a:t>
            </a:r>
            <a:r>
              <a:rPr lang="en-GB" sz="1200" spc="-1" dirty="0" smtClean="0">
                <a:latin typeface="+mn-lt"/>
              </a:rPr>
              <a:t>Microchip </a:t>
            </a:r>
            <a:r>
              <a:rPr lang="en-GB" sz="1200" spc="-1" dirty="0">
                <a:latin typeface="+mn-lt"/>
              </a:rPr>
              <a:t>or Xilinx  </a:t>
            </a:r>
          </a:p>
          <a:p>
            <a:pPr lvl="3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spc="-1" dirty="0">
                <a:latin typeface="+mn-lt"/>
              </a:rPr>
              <a:t> Use of commercial components possible after radiation hardness qualifications</a:t>
            </a:r>
            <a:r>
              <a:rPr lang="en-GB" sz="1200" spc="-1" dirty="0" smtClean="0">
                <a:latin typeface="+mn-lt"/>
              </a:rPr>
              <a:t>.</a:t>
            </a:r>
          </a:p>
          <a:p>
            <a:pPr lvl="3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spc="-1" dirty="0" smtClean="0">
                <a:latin typeface="+mn-lt"/>
              </a:rPr>
              <a:t>Less material and electronics on the detector</a:t>
            </a:r>
            <a:endParaRPr lang="en-GB" sz="1400" spc="-1" dirty="0">
              <a:latin typeface="+mn-lt"/>
            </a:endParaRPr>
          </a:p>
          <a:p>
            <a:pPr marL="1143008" lvl="2" indent="-285750">
              <a:lnSpc>
                <a:spcPct val="90000"/>
              </a:lnSpc>
              <a:buSzPct val="45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We have to stick to </a:t>
            </a:r>
            <a:r>
              <a:rPr lang="en-GB" sz="1200" spc="-1" dirty="0" smtClean="0">
                <a:latin typeface="+mn-lt"/>
              </a:rPr>
              <a:t>the production </a:t>
            </a:r>
            <a:r>
              <a:rPr lang="en-GB" sz="1200" spc="-1" dirty="0" smtClean="0">
                <a:latin typeface="+mn-lt"/>
              </a:rPr>
              <a:t>of the CERN components :</a:t>
            </a:r>
          </a:p>
          <a:p>
            <a:pPr marL="1600215" lvl="3" indent="-285750">
              <a:lnSpc>
                <a:spcPct val="90000"/>
              </a:lnSpc>
              <a:buSzPct val="45000"/>
              <a:buFont typeface="Wingdings" panose="05000000000000000000" pitchFamily="2" charset="2"/>
              <a:buChar char="Ø"/>
              <a:defRPr/>
            </a:pPr>
            <a:r>
              <a:rPr lang="en-GB" sz="1200" spc="-1" dirty="0" smtClean="0">
                <a:latin typeface="+mn-lt"/>
              </a:rPr>
              <a:t> </a:t>
            </a:r>
            <a:r>
              <a:rPr lang="en-GB" sz="1200" spc="-1" dirty="0">
                <a:latin typeface="+mn-lt"/>
              </a:rPr>
              <a:t>~ 2 steps for the developments </a:t>
            </a:r>
            <a:r>
              <a:rPr lang="en-GB" sz="1200" spc="-1" dirty="0" smtClean="0">
                <a:latin typeface="+mn-lt"/>
              </a:rPr>
              <a:t>according to the LHC schedule</a:t>
            </a:r>
          </a:p>
          <a:p>
            <a:pPr marL="1600215" lvl="3" indent="-285750">
              <a:lnSpc>
                <a:spcPct val="90000"/>
              </a:lnSpc>
              <a:buSzPct val="45000"/>
              <a:buFont typeface="Wingdings" panose="05000000000000000000" pitchFamily="2" charset="2"/>
              <a:buChar char="Ø"/>
              <a:defRPr/>
            </a:pPr>
            <a:endParaRPr lang="en-GB" sz="1200" spc="-1" dirty="0">
              <a:latin typeface="+mn-lt"/>
            </a:endParaRPr>
          </a:p>
          <a:p>
            <a:pPr lvl="3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endParaRPr lang="en-GB" sz="1200" dirty="0">
              <a:latin typeface="+mn-lt"/>
            </a:endParaRPr>
          </a:p>
          <a:p>
            <a:endParaRPr lang="en-GB" sz="1200" dirty="0">
              <a:latin typeface="+mn-lt"/>
            </a:endParaRPr>
          </a:p>
        </p:txBody>
      </p:sp>
      <p:sp>
        <p:nvSpPr>
          <p:cNvPr id="4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7766431" y="295736"/>
            <a:ext cx="628813" cy="767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4988824-4A63-42DB-BEB1-B2E9A87DD085}" type="slidenum">
              <a:rPr lang="fr-FR" alt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fr-FR" altLang="fr-F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lectronics for the upgrade1b&amp;2 </a:t>
            </a:r>
            <a:endParaRPr lang="en-US" sz="28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15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4C525CD4-0F5C-406C-88B1-1B36B11768EF}"/>
              </a:ext>
            </a:extLst>
          </p:cNvPr>
          <p:cNvSpPr txBox="1">
            <a:spLocks/>
          </p:cNvSpPr>
          <p:nvPr/>
        </p:nvSpPr>
        <p:spPr>
          <a:xfrm>
            <a:off x="107504" y="1124744"/>
            <a:ext cx="8932045" cy="5112567"/>
          </a:xfrm>
          <a:prstGeom prst="rect">
            <a:avLst/>
          </a:prstGeom>
        </p:spPr>
        <p:txBody>
          <a:bodyPr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fontAlgn="auto">
              <a:buClr>
                <a:schemeClr val="tx1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600" spc="-1" dirty="0" smtClean="0">
                <a:latin typeface="+mn-lt"/>
              </a:rPr>
              <a:t>Chosen architecture</a:t>
            </a:r>
            <a:endParaRPr lang="en-GB" sz="1600" dirty="0" smtClean="0">
              <a:latin typeface="+mn-lt"/>
            </a:endParaRPr>
          </a:p>
          <a:p>
            <a:pPr fontAlgn="auto"/>
            <a:endParaRPr lang="en-GB" sz="1200" dirty="0"/>
          </a:p>
        </p:txBody>
      </p:sp>
      <p:sp>
        <p:nvSpPr>
          <p:cNvPr id="3" name="Rectangle 2"/>
          <p:cNvSpPr/>
          <p:nvPr/>
        </p:nvSpPr>
        <p:spPr>
          <a:xfrm>
            <a:off x="224421" y="3924241"/>
            <a:ext cx="8815128" cy="243072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dirty="0" smtClean="0">
              <a:latin typeface="+mn-lt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  <a:ea typeface="+mj-ea"/>
                <a:cs typeface="+mj-cs"/>
              </a:rPr>
              <a:t>Two </a:t>
            </a:r>
            <a:r>
              <a:rPr lang="en-US" sz="1200" dirty="0">
                <a:latin typeface="+mn-lt"/>
                <a:ea typeface="+mj-ea"/>
                <a:cs typeface="+mj-cs"/>
              </a:rPr>
              <a:t>separate processing 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paths </a:t>
            </a:r>
            <a:r>
              <a:rPr lang="en-US" sz="1200" dirty="0">
                <a:latin typeface="+mn-lt"/>
                <a:ea typeface="+mj-ea"/>
                <a:cs typeface="+mj-cs"/>
              </a:rPr>
              <a:t>with dedicated 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Asics in the same techno 65 nm :</a:t>
            </a:r>
            <a:endParaRPr lang="en-US" sz="1200" dirty="0">
              <a:latin typeface="+mn-lt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dirty="0">
              <a:latin typeface="+mn-lt"/>
              <a:ea typeface="+mj-ea"/>
              <a:cs typeface="+mj-cs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+mn-lt"/>
                <a:ea typeface="+mj-ea"/>
                <a:cs typeface="+mj-cs"/>
              </a:rPr>
              <a:t>Energy path 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close to the </a:t>
            </a:r>
            <a:r>
              <a:rPr lang="en-US" sz="1200" dirty="0">
                <a:latin typeface="+mn-lt"/>
                <a:ea typeface="+mj-ea"/>
                <a:cs typeface="+mj-cs"/>
              </a:rPr>
              <a:t>current ICECAL scheme (mostly analog processing)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200" dirty="0">
              <a:latin typeface="+mn-lt"/>
              <a:ea typeface="+mj-ea"/>
              <a:cs typeface="+mj-cs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+mn-lt"/>
                <a:ea typeface="+mj-ea"/>
                <a:cs typeface="+mj-cs"/>
              </a:rPr>
              <a:t>Timing path based on 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a waveform TDC. </a:t>
            </a:r>
            <a:endParaRPr lang="en-US" sz="1200" dirty="0">
              <a:latin typeface="+mn-lt"/>
              <a:ea typeface="+mj-ea"/>
              <a:cs typeface="+mj-cs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200" dirty="0">
              <a:latin typeface="+mn-lt"/>
              <a:ea typeface="+mj-ea"/>
              <a:cs typeface="+mj-cs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+mn-lt"/>
                <a:ea typeface="+mj-ea"/>
                <a:cs typeface="+mj-cs"/>
              </a:rPr>
              <a:t>For dynamic range compatibilities, cable attenuation, 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Signal range  Gain , noise, BW requirements: </a:t>
            </a:r>
            <a:endParaRPr lang="en-US" sz="1200" dirty="0" smtClean="0">
              <a:latin typeface="+mn-lt"/>
              <a:ea typeface="+mj-ea"/>
              <a:cs typeface="+mj-cs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+mn-lt"/>
                <a:ea typeface="+mj-ea"/>
                <a:cs typeface="+mj-cs"/>
              </a:rPr>
              <a:t>Amplification and shaping either at the PM level or on the FEB  </a:t>
            </a:r>
            <a:endParaRPr lang="en-US" sz="1200" dirty="0" smtClean="0">
              <a:latin typeface="+mn-lt"/>
              <a:ea typeface="+mj-ea"/>
              <a:cs typeface="+mj-cs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200" dirty="0" err="1" smtClean="0">
                <a:latin typeface="+mn-lt"/>
                <a:ea typeface="+mj-ea"/>
                <a:cs typeface="+mj-cs"/>
              </a:rPr>
              <a:t>Opamp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 </a:t>
            </a:r>
            <a:r>
              <a:rPr lang="en-US" sz="1200" dirty="0">
                <a:latin typeface="+mn-lt"/>
                <a:ea typeface="+mj-ea"/>
                <a:cs typeface="+mj-cs"/>
              </a:rPr>
              <a:t>stage + dedicated passive attenuator for each ASIC 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could </a:t>
            </a:r>
            <a:r>
              <a:rPr lang="en-US" sz="1200" dirty="0">
                <a:latin typeface="+mn-lt"/>
                <a:ea typeface="+mj-ea"/>
                <a:cs typeface="+mj-cs"/>
              </a:rPr>
              <a:t>provide the optimal signal conditioning </a:t>
            </a:r>
            <a:r>
              <a:rPr lang="en-US" sz="1200" dirty="0" smtClean="0">
                <a:latin typeface="+mn-lt"/>
                <a:ea typeface="+mj-ea"/>
                <a:cs typeface="+mj-cs"/>
              </a:rPr>
              <a:t>  ( </a:t>
            </a:r>
            <a:r>
              <a:rPr lang="en-US" sz="1200" dirty="0">
                <a:latin typeface="+mn-lt"/>
                <a:ea typeface="+mj-ea"/>
                <a:cs typeface="+mj-cs"/>
              </a:rPr>
              <a:t>see Edu’s talk)</a:t>
            </a:r>
            <a:endParaRPr lang="en-GB" sz="1200" dirty="0">
              <a:latin typeface="+mn-lt"/>
              <a:ea typeface="+mj-ea"/>
              <a:cs typeface="+mj-cs"/>
            </a:endParaRPr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7766431" y="295736"/>
            <a:ext cx="628813" cy="767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4988824-4A63-42DB-BEB1-B2E9A87DD085}" type="slidenum">
              <a:rPr lang="fr-FR" alt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fr-FR" altLang="fr-F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upo 255">
            <a:extLst>
              <a:ext uri="{FF2B5EF4-FFF2-40B4-BE49-F238E27FC236}">
                <a16:creationId xmlns:a16="http://schemas.microsoft.com/office/drawing/2014/main" id="{0DDBD7BE-D347-4196-8EAE-19D10A76DF05}"/>
              </a:ext>
            </a:extLst>
          </p:cNvPr>
          <p:cNvGrpSpPr/>
          <p:nvPr/>
        </p:nvGrpSpPr>
        <p:grpSpPr>
          <a:xfrm>
            <a:off x="179512" y="1741822"/>
            <a:ext cx="8531756" cy="2345213"/>
            <a:chOff x="1524684" y="4320940"/>
            <a:chExt cx="8531756" cy="2345213"/>
          </a:xfrm>
        </p:grpSpPr>
        <p:sp>
          <p:nvSpPr>
            <p:cNvPr id="10" name="Rectangle à coins arrondis 231">
              <a:extLst>
                <a:ext uri="{FF2B5EF4-FFF2-40B4-BE49-F238E27FC236}">
                  <a16:creationId xmlns:a16="http://schemas.microsoft.com/office/drawing/2014/main" id="{167B5FBA-7C6A-4335-8A1D-536507ACCDDC}"/>
                </a:ext>
              </a:extLst>
            </p:cNvPr>
            <p:cNvSpPr/>
            <p:nvPr/>
          </p:nvSpPr>
          <p:spPr bwMode="auto">
            <a:xfrm flipH="1">
              <a:off x="3847397" y="4320940"/>
              <a:ext cx="6209043" cy="2078211"/>
            </a:xfrm>
            <a:prstGeom prst="roundRect">
              <a:avLst>
                <a:gd name="adj" fmla="val 9410"/>
              </a:avLst>
            </a:prstGeom>
            <a:solidFill>
              <a:srgbClr val="339933">
                <a:alpha val="50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64" tIns="46032" rIns="92064" bIns="46032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>
                <a:buNone/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11" name="10 Rectángulo">
              <a:extLst>
                <a:ext uri="{FF2B5EF4-FFF2-40B4-BE49-F238E27FC236}">
                  <a16:creationId xmlns:a16="http://schemas.microsoft.com/office/drawing/2014/main" id="{D8574F26-8CFD-40BC-9569-30BF32BE1963}"/>
                </a:ext>
              </a:extLst>
            </p:cNvPr>
            <p:cNvSpPr/>
            <p:nvPr/>
          </p:nvSpPr>
          <p:spPr bwMode="auto">
            <a:xfrm>
              <a:off x="1524684" y="4647556"/>
              <a:ext cx="1353592" cy="1470057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11 Cubo">
              <a:extLst>
                <a:ext uri="{FF2B5EF4-FFF2-40B4-BE49-F238E27FC236}">
                  <a16:creationId xmlns:a16="http://schemas.microsoft.com/office/drawing/2014/main" id="{BCCEA4BD-69E0-4508-B108-2069C1C87D98}"/>
                </a:ext>
              </a:extLst>
            </p:cNvPr>
            <p:cNvSpPr/>
            <p:nvPr/>
          </p:nvSpPr>
          <p:spPr bwMode="auto">
            <a:xfrm>
              <a:off x="1659991" y="5266036"/>
              <a:ext cx="578296" cy="332374"/>
            </a:xfrm>
            <a:prstGeom prst="cube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12 Cilindro">
              <a:extLst>
                <a:ext uri="{FF2B5EF4-FFF2-40B4-BE49-F238E27FC236}">
                  <a16:creationId xmlns:a16="http://schemas.microsoft.com/office/drawing/2014/main" id="{F457324B-4A41-4552-B2A7-08C0D2AC5C36}"/>
                </a:ext>
              </a:extLst>
            </p:cNvPr>
            <p:cNvSpPr/>
            <p:nvPr/>
          </p:nvSpPr>
          <p:spPr bwMode="auto">
            <a:xfrm rot="5400000" flipH="1">
              <a:off x="2203650" y="5321486"/>
              <a:ext cx="195665" cy="202863"/>
            </a:xfrm>
            <a:prstGeom prst="can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4" name="13 Conector recto">
              <a:extLst>
                <a:ext uri="{FF2B5EF4-FFF2-40B4-BE49-F238E27FC236}">
                  <a16:creationId xmlns:a16="http://schemas.microsoft.com/office/drawing/2014/main" id="{D73AEF79-F8D6-4482-8607-68E9020FF98D}"/>
                </a:ext>
              </a:extLst>
            </p:cNvPr>
            <p:cNvCxnSpPr>
              <a:stCxn id="13" idx="1"/>
            </p:cNvCxnSpPr>
            <p:nvPr/>
          </p:nvCxnSpPr>
          <p:spPr bwMode="auto">
            <a:xfrm>
              <a:off x="2402914" y="5422917"/>
              <a:ext cx="759206" cy="28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ZoneTexte 406">
              <a:extLst>
                <a:ext uri="{FF2B5EF4-FFF2-40B4-BE49-F238E27FC236}">
                  <a16:creationId xmlns:a16="http://schemas.microsoft.com/office/drawing/2014/main" id="{5512F611-5DB6-4EC7-A5C6-537693E4962A}"/>
                </a:ext>
              </a:extLst>
            </p:cNvPr>
            <p:cNvSpPr txBox="1"/>
            <p:nvPr/>
          </p:nvSpPr>
          <p:spPr>
            <a:xfrm flipH="1">
              <a:off x="1547662" y="4743499"/>
              <a:ext cx="961549" cy="480121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400" i="1" u="none" dirty="0">
                  <a:solidFill>
                    <a:schemeClr val="bg1"/>
                  </a:solidFill>
                </a:rPr>
                <a:t>Detector </a:t>
              </a:r>
              <a:r>
                <a:rPr lang="fr-FR" sz="1400" i="1" u="none" dirty="0" err="1">
                  <a:solidFill>
                    <a:schemeClr val="bg1"/>
                  </a:solidFill>
                </a:rPr>
                <a:t>cells</a:t>
              </a:r>
              <a:endParaRPr lang="fr-FR" sz="1400" i="1" u="none" dirty="0">
                <a:solidFill>
                  <a:schemeClr val="bg1"/>
                </a:solidFill>
              </a:endParaRPr>
            </a:p>
          </p:txBody>
        </p:sp>
        <p:sp>
          <p:nvSpPr>
            <p:cNvPr id="16" name="ZoneTexte 406">
              <a:extLst>
                <a:ext uri="{FF2B5EF4-FFF2-40B4-BE49-F238E27FC236}">
                  <a16:creationId xmlns:a16="http://schemas.microsoft.com/office/drawing/2014/main" id="{98CFB163-8E58-4B4D-A127-076DD271D72B}"/>
                </a:ext>
              </a:extLst>
            </p:cNvPr>
            <p:cNvSpPr txBox="1"/>
            <p:nvPr/>
          </p:nvSpPr>
          <p:spPr>
            <a:xfrm flipH="1">
              <a:off x="2020031" y="5733610"/>
              <a:ext cx="565506" cy="28622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400" i="1" u="none" dirty="0">
                  <a:solidFill>
                    <a:schemeClr val="bg1"/>
                  </a:solidFill>
                </a:rPr>
                <a:t>PMT</a:t>
              </a:r>
            </a:p>
          </p:txBody>
        </p:sp>
        <p:sp>
          <p:nvSpPr>
            <p:cNvPr id="17" name="ZoneTexte 406">
              <a:extLst>
                <a:ext uri="{FF2B5EF4-FFF2-40B4-BE49-F238E27FC236}">
                  <a16:creationId xmlns:a16="http://schemas.microsoft.com/office/drawing/2014/main" id="{AF6D437B-4495-4766-98E1-EA4957CC7A4D}"/>
                </a:ext>
              </a:extLst>
            </p:cNvPr>
            <p:cNvSpPr txBox="1"/>
            <p:nvPr/>
          </p:nvSpPr>
          <p:spPr>
            <a:xfrm flipH="1">
              <a:off x="2743672" y="5478743"/>
              <a:ext cx="1102012" cy="42472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200" i="1" u="none" dirty="0">
                  <a:solidFill>
                    <a:schemeClr val="tx1"/>
                  </a:solidFill>
                </a:rPr>
                <a:t>12-20m </a:t>
              </a:r>
              <a:r>
                <a:rPr lang="fr-FR" sz="1200" i="1" u="none" dirty="0" err="1">
                  <a:solidFill>
                    <a:schemeClr val="tx1"/>
                  </a:solidFill>
                </a:rPr>
                <a:t>cable</a:t>
              </a:r>
              <a:endParaRPr lang="fr-FR" sz="12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8" name="42 Cilindro">
              <a:extLst>
                <a:ext uri="{FF2B5EF4-FFF2-40B4-BE49-F238E27FC236}">
                  <a16:creationId xmlns:a16="http://schemas.microsoft.com/office/drawing/2014/main" id="{B004F404-EC2C-402B-91BC-7F8DF51C6AD3}"/>
                </a:ext>
              </a:extLst>
            </p:cNvPr>
            <p:cNvSpPr/>
            <p:nvPr/>
          </p:nvSpPr>
          <p:spPr bwMode="auto">
            <a:xfrm rot="16200000" flipH="1">
              <a:off x="3258741" y="5014247"/>
              <a:ext cx="144015" cy="830884"/>
            </a:xfrm>
            <a:prstGeom prst="can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9" name="43 Grupo">
              <a:extLst>
                <a:ext uri="{FF2B5EF4-FFF2-40B4-BE49-F238E27FC236}">
                  <a16:creationId xmlns:a16="http://schemas.microsoft.com/office/drawing/2014/main" id="{B2AA9ABA-8128-45CC-9FEA-29C8F40687E7}"/>
                </a:ext>
              </a:extLst>
            </p:cNvPr>
            <p:cNvGrpSpPr/>
            <p:nvPr/>
          </p:nvGrpSpPr>
          <p:grpSpPr>
            <a:xfrm>
              <a:off x="3645248" y="5503797"/>
              <a:ext cx="156710" cy="150380"/>
              <a:chOff x="2219064" y="2954838"/>
              <a:chExt cx="156710" cy="150380"/>
            </a:xfrm>
          </p:grpSpPr>
          <p:cxnSp>
            <p:nvCxnSpPr>
              <p:cNvPr id="53" name="Straight Connector 422">
                <a:extLst>
                  <a:ext uri="{FF2B5EF4-FFF2-40B4-BE49-F238E27FC236}">
                    <a16:creationId xmlns:a16="http://schemas.microsoft.com/office/drawing/2014/main" id="{A27767DA-3350-4EE2-90DE-5B4C3AB94571}"/>
                  </a:ext>
                </a:extLst>
              </p:cNvPr>
              <p:cNvCxnSpPr/>
              <p:nvPr/>
            </p:nvCxnSpPr>
            <p:spPr bwMode="auto">
              <a:xfrm>
                <a:off x="2291679" y="2954838"/>
                <a:ext cx="0" cy="955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423">
                <a:extLst>
                  <a:ext uri="{FF2B5EF4-FFF2-40B4-BE49-F238E27FC236}">
                    <a16:creationId xmlns:a16="http://schemas.microsoft.com/office/drawing/2014/main" id="{8DA33149-7873-4726-970F-14FBE098AE23}"/>
                  </a:ext>
                </a:extLst>
              </p:cNvPr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423">
                <a:extLst>
                  <a:ext uri="{FF2B5EF4-FFF2-40B4-BE49-F238E27FC236}">
                    <a16:creationId xmlns:a16="http://schemas.microsoft.com/office/drawing/2014/main" id="{E98F395B-6BAD-47B6-87F0-A28D7A926777}"/>
                  </a:ext>
                </a:extLst>
              </p:cNvPr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423">
                <a:extLst>
                  <a:ext uri="{FF2B5EF4-FFF2-40B4-BE49-F238E27FC236}">
                    <a16:creationId xmlns:a16="http://schemas.microsoft.com/office/drawing/2014/main" id="{CF95584F-89E9-4DAE-9091-7248F2C938A5}"/>
                  </a:ext>
                </a:extLst>
              </p:cNvPr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423">
                <a:extLst>
                  <a:ext uri="{FF2B5EF4-FFF2-40B4-BE49-F238E27FC236}">
                    <a16:creationId xmlns:a16="http://schemas.microsoft.com/office/drawing/2014/main" id="{6372C2E2-AE70-4606-B9A1-47F4400BF00F}"/>
                  </a:ext>
                </a:extLst>
              </p:cNvPr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423">
                <a:extLst>
                  <a:ext uri="{FF2B5EF4-FFF2-40B4-BE49-F238E27FC236}">
                    <a16:creationId xmlns:a16="http://schemas.microsoft.com/office/drawing/2014/main" id="{7C7AC093-AA5A-424D-892E-249CB356FD95}"/>
                  </a:ext>
                </a:extLst>
              </p:cNvPr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ZoneTexte 406">
              <a:extLst>
                <a:ext uri="{FF2B5EF4-FFF2-40B4-BE49-F238E27FC236}">
                  <a16:creationId xmlns:a16="http://schemas.microsoft.com/office/drawing/2014/main" id="{30DE2C98-BD5C-47FF-AE8D-EA3DEC1B7A5A}"/>
                </a:ext>
              </a:extLst>
            </p:cNvPr>
            <p:cNvSpPr txBox="1"/>
            <p:nvPr/>
          </p:nvSpPr>
          <p:spPr>
            <a:xfrm flipH="1">
              <a:off x="3016396" y="5154215"/>
              <a:ext cx="514096" cy="261600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100" i="1" u="none" dirty="0">
                  <a:solidFill>
                    <a:schemeClr val="tx1"/>
                  </a:solidFill>
                </a:rPr>
                <a:t>50</a:t>
              </a:r>
              <a:r>
                <a:rPr lang="el-GR" sz="1100" i="1" u="none" dirty="0">
                  <a:solidFill>
                    <a:schemeClr val="tx1"/>
                  </a:solidFill>
                </a:rPr>
                <a:t>Ω</a:t>
              </a:r>
              <a:endParaRPr lang="fr-FR" sz="11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21" name="ZoneTexte 632">
              <a:extLst>
                <a:ext uri="{FF2B5EF4-FFF2-40B4-BE49-F238E27FC236}">
                  <a16:creationId xmlns:a16="http://schemas.microsoft.com/office/drawing/2014/main" id="{14C3873B-6B17-4017-9273-9399986FDD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471104" y="6019832"/>
              <a:ext cx="2446435" cy="646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sz="1800" i="1" u="none" dirty="0">
                  <a:solidFill>
                    <a:schemeClr val="tx1"/>
                  </a:solidFill>
                </a:rPr>
                <a:t>Front End </a:t>
              </a:r>
              <a:r>
                <a:rPr lang="fr-FR" sz="1800" i="1" u="none" dirty="0" smtClean="0">
                  <a:solidFill>
                    <a:schemeClr val="tx1"/>
                  </a:solidFill>
                </a:rPr>
                <a:t>Board</a:t>
              </a:r>
            </a:p>
            <a:p>
              <a:pPr algn="ctr">
                <a:buNone/>
              </a:pPr>
              <a:endParaRPr lang="fr-FR" sz="18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60 Conector recto">
              <a:extLst>
                <a:ext uri="{FF2B5EF4-FFF2-40B4-BE49-F238E27FC236}">
                  <a16:creationId xmlns:a16="http://schemas.microsoft.com/office/drawing/2014/main" id="{B54479D5-9A73-441A-A8D0-998487681607}"/>
                </a:ext>
              </a:extLst>
            </p:cNvPr>
            <p:cNvCxnSpPr/>
            <p:nvPr/>
          </p:nvCxnSpPr>
          <p:spPr bwMode="auto">
            <a:xfrm>
              <a:off x="3734536" y="5441885"/>
              <a:ext cx="54644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61 CuadroTexto">
              <a:extLst>
                <a:ext uri="{FF2B5EF4-FFF2-40B4-BE49-F238E27FC236}">
                  <a16:creationId xmlns:a16="http://schemas.microsoft.com/office/drawing/2014/main" id="{0EAFEE96-8D25-4DE0-9A9D-F45A8B004BB4}"/>
                </a:ext>
              </a:extLst>
            </p:cNvPr>
            <p:cNvSpPr txBox="1"/>
            <p:nvPr/>
          </p:nvSpPr>
          <p:spPr>
            <a:xfrm>
              <a:off x="3852247" y="5199577"/>
              <a:ext cx="190701" cy="258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200" i="1" u="none" dirty="0">
                  <a:solidFill>
                    <a:schemeClr val="tx1"/>
                  </a:solidFill>
                </a:rPr>
                <a:t>I</a:t>
              </a:r>
            </a:p>
          </p:txBody>
        </p:sp>
        <p:cxnSp>
          <p:nvCxnSpPr>
            <p:cNvPr id="24" name="106 Conector recto">
              <a:extLst>
                <a:ext uri="{FF2B5EF4-FFF2-40B4-BE49-F238E27FC236}">
                  <a16:creationId xmlns:a16="http://schemas.microsoft.com/office/drawing/2014/main" id="{C82CCC9C-943F-4524-8B22-8CC9077B3D0C}"/>
                </a:ext>
              </a:extLst>
            </p:cNvPr>
            <p:cNvCxnSpPr>
              <a:cxnSpLocks noChangeShapeType="1"/>
              <a:stCxn id="29" idx="3"/>
              <a:endCxn id="49" idx="2"/>
            </p:cNvCxnSpPr>
            <p:nvPr/>
          </p:nvCxnSpPr>
          <p:spPr bwMode="auto">
            <a:xfrm flipH="1" flipV="1">
              <a:off x="2664542" y="5642374"/>
              <a:ext cx="287400" cy="598525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25" name="7 Rectángulo redondeado">
              <a:extLst>
                <a:ext uri="{FF2B5EF4-FFF2-40B4-BE49-F238E27FC236}">
                  <a16:creationId xmlns:a16="http://schemas.microsoft.com/office/drawing/2014/main" id="{02FB0425-34BD-4260-BCF6-A716C41068AF}"/>
                </a:ext>
              </a:extLst>
            </p:cNvPr>
            <p:cNvSpPr/>
            <p:nvPr/>
          </p:nvSpPr>
          <p:spPr bwMode="auto">
            <a:xfrm>
              <a:off x="4979226" y="4593277"/>
              <a:ext cx="785221" cy="542991"/>
            </a:xfrm>
            <a:prstGeom prst="roundRect">
              <a:avLst>
                <a:gd name="adj" fmla="val 20423"/>
              </a:avLst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ca-ES" sz="1200" i="1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Energy</a:t>
              </a:r>
              <a:r>
                <a:rPr kumimoji="0" lang="ca-ES" sz="1200" i="1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/>
              </a:r>
              <a:br>
                <a:rPr kumimoji="0" lang="ca-ES" sz="1200" i="1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</a:br>
              <a:r>
                <a:rPr kumimoji="0" lang="ca-ES" sz="1200" i="1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ASIC</a:t>
              </a:r>
              <a:endParaRPr kumimoji="0" lang="es-ES" sz="1200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7 Rectángulo redondeado">
              <a:extLst>
                <a:ext uri="{FF2B5EF4-FFF2-40B4-BE49-F238E27FC236}">
                  <a16:creationId xmlns:a16="http://schemas.microsoft.com/office/drawing/2014/main" id="{0BE471D2-B683-4E64-B888-00536311CF7B}"/>
                </a:ext>
              </a:extLst>
            </p:cNvPr>
            <p:cNvSpPr/>
            <p:nvPr/>
          </p:nvSpPr>
          <p:spPr bwMode="auto">
            <a:xfrm>
              <a:off x="5015407" y="5737837"/>
              <a:ext cx="1480086" cy="542991"/>
            </a:xfrm>
            <a:prstGeom prst="roundRect">
              <a:avLst>
                <a:gd name="adj" fmla="val 20423"/>
              </a:avLst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ca-ES" sz="1200" i="1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Time</a:t>
              </a:r>
              <a:br>
                <a:rPr kumimoji="0" lang="ca-ES" sz="1200" i="1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</a:br>
              <a:r>
                <a:rPr kumimoji="0" lang="ca-ES" sz="1200" i="1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ASIC</a:t>
              </a:r>
              <a:endParaRPr kumimoji="0" lang="es-ES" sz="1200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7" name="Grupo 6">
              <a:extLst>
                <a:ext uri="{FF2B5EF4-FFF2-40B4-BE49-F238E27FC236}">
                  <a16:creationId xmlns:a16="http://schemas.microsoft.com/office/drawing/2014/main" id="{295E027D-9ADF-4444-965B-B74A13616D96}"/>
                </a:ext>
              </a:extLst>
            </p:cNvPr>
            <p:cNvGrpSpPr/>
            <p:nvPr/>
          </p:nvGrpSpPr>
          <p:grpSpPr>
            <a:xfrm>
              <a:off x="4252070" y="5266037"/>
              <a:ext cx="333164" cy="376628"/>
              <a:chOff x="5735751" y="2531189"/>
              <a:chExt cx="333164" cy="376628"/>
            </a:xfrm>
          </p:grpSpPr>
          <p:sp>
            <p:nvSpPr>
              <p:cNvPr id="51" name="Rectángulo 2">
                <a:extLst>
                  <a:ext uri="{FF2B5EF4-FFF2-40B4-BE49-F238E27FC236}">
                    <a16:creationId xmlns:a16="http://schemas.microsoft.com/office/drawing/2014/main" id="{610ED2F9-8892-403C-AEF0-DF8619DA000D}"/>
                  </a:ext>
                </a:extLst>
              </p:cNvPr>
              <p:cNvSpPr/>
              <p:nvPr/>
            </p:nvSpPr>
            <p:spPr bwMode="auto">
              <a:xfrm>
                <a:off x="5735751" y="2531189"/>
                <a:ext cx="333164" cy="376628"/>
              </a:xfrm>
              <a:prstGeom prst="rect">
                <a:avLst/>
              </a:prstGeom>
              <a:solidFill>
                <a:schemeClr val="bg2"/>
              </a:solidFill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s-ES" sz="2400" b="0" i="0" u="none" strike="noStrike" cap="none" normalizeH="0" baseline="0">
                  <a:ln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52" name="Triángulo isósceles 4">
                <a:extLst>
                  <a:ext uri="{FF2B5EF4-FFF2-40B4-BE49-F238E27FC236}">
                    <a16:creationId xmlns:a16="http://schemas.microsoft.com/office/drawing/2014/main" id="{A6D3DA39-3494-4C3D-97DD-94967AF2D097}"/>
                  </a:ext>
                </a:extLst>
              </p:cNvPr>
              <p:cNvSpPr/>
              <p:nvPr/>
            </p:nvSpPr>
            <p:spPr bwMode="auto">
              <a:xfrm rot="5400000">
                <a:off x="5807958" y="2628194"/>
                <a:ext cx="216675" cy="180555"/>
              </a:xfrm>
              <a:prstGeom prst="triangl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s-ES" sz="24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28" name="Grupo 204">
              <a:extLst>
                <a:ext uri="{FF2B5EF4-FFF2-40B4-BE49-F238E27FC236}">
                  <a16:creationId xmlns:a16="http://schemas.microsoft.com/office/drawing/2014/main" id="{BE61F749-A7B1-4612-8D85-D2601C3A02B1}"/>
                </a:ext>
              </a:extLst>
            </p:cNvPr>
            <p:cNvGrpSpPr/>
            <p:nvPr/>
          </p:nvGrpSpPr>
          <p:grpSpPr>
            <a:xfrm>
              <a:off x="2497960" y="5265746"/>
              <a:ext cx="333164" cy="376628"/>
              <a:chOff x="5735751" y="2531189"/>
              <a:chExt cx="333164" cy="376628"/>
            </a:xfrm>
          </p:grpSpPr>
          <p:sp>
            <p:nvSpPr>
              <p:cNvPr id="49" name="Rectángulo 205">
                <a:extLst>
                  <a:ext uri="{FF2B5EF4-FFF2-40B4-BE49-F238E27FC236}">
                    <a16:creationId xmlns:a16="http://schemas.microsoft.com/office/drawing/2014/main" id="{978845D4-980C-486C-98A8-ABEFA53531E9}"/>
                  </a:ext>
                </a:extLst>
              </p:cNvPr>
              <p:cNvSpPr/>
              <p:nvPr/>
            </p:nvSpPr>
            <p:spPr bwMode="auto">
              <a:xfrm>
                <a:off x="5735751" y="2531189"/>
                <a:ext cx="333164" cy="376628"/>
              </a:xfrm>
              <a:prstGeom prst="rect">
                <a:avLst/>
              </a:prstGeom>
              <a:solidFill>
                <a:schemeClr val="bg2"/>
              </a:solidFill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s-ES" sz="2400" b="0" i="0" u="none" strike="noStrike" cap="none" normalizeH="0" baseline="0">
                  <a:ln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50" name="Triángulo isósceles 206">
                <a:extLst>
                  <a:ext uri="{FF2B5EF4-FFF2-40B4-BE49-F238E27FC236}">
                    <a16:creationId xmlns:a16="http://schemas.microsoft.com/office/drawing/2014/main" id="{75C34CDE-368C-44B9-8753-67CB0CAEBA03}"/>
                  </a:ext>
                </a:extLst>
              </p:cNvPr>
              <p:cNvSpPr/>
              <p:nvPr/>
            </p:nvSpPr>
            <p:spPr bwMode="auto">
              <a:xfrm rot="5400000">
                <a:off x="5807958" y="2628194"/>
                <a:ext cx="216675" cy="180555"/>
              </a:xfrm>
              <a:prstGeom prst="triangl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s-ES" sz="24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9" name="ZoneTexte 406">
              <a:extLst>
                <a:ext uri="{FF2B5EF4-FFF2-40B4-BE49-F238E27FC236}">
                  <a16:creationId xmlns:a16="http://schemas.microsoft.com/office/drawing/2014/main" id="{5C2B8A04-A5C4-4AAE-9769-1855F21038D0}"/>
                </a:ext>
              </a:extLst>
            </p:cNvPr>
            <p:cNvSpPr txBox="1"/>
            <p:nvPr/>
          </p:nvSpPr>
          <p:spPr>
            <a:xfrm flipH="1">
              <a:off x="2951942" y="6091840"/>
              <a:ext cx="764604" cy="298118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400" i="1" u="none" dirty="0" err="1">
                  <a:solidFill>
                    <a:schemeClr val="tx1"/>
                  </a:solidFill>
                </a:rPr>
                <a:t>opamp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106 Conector recto">
              <a:extLst>
                <a:ext uri="{FF2B5EF4-FFF2-40B4-BE49-F238E27FC236}">
                  <a16:creationId xmlns:a16="http://schemas.microsoft.com/office/drawing/2014/main" id="{8AAAFA3D-8A63-40AE-B2FD-43793E6AAB26}"/>
                </a:ext>
              </a:extLst>
            </p:cNvPr>
            <p:cNvCxnSpPr>
              <a:cxnSpLocks noChangeShapeType="1"/>
              <a:stCxn id="29" idx="1"/>
              <a:endCxn id="51" idx="2"/>
            </p:cNvCxnSpPr>
            <p:nvPr/>
          </p:nvCxnSpPr>
          <p:spPr bwMode="auto">
            <a:xfrm flipV="1">
              <a:off x="3716546" y="5642665"/>
              <a:ext cx="702106" cy="598234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31" name="Conector: angular 215">
              <a:extLst>
                <a:ext uri="{FF2B5EF4-FFF2-40B4-BE49-F238E27FC236}">
                  <a16:creationId xmlns:a16="http://schemas.microsoft.com/office/drawing/2014/main" id="{C3493AF3-D158-4EDB-9BAA-893D1FB1B8C2}"/>
                </a:ext>
              </a:extLst>
            </p:cNvPr>
            <p:cNvCxnSpPr>
              <a:stCxn id="51" idx="3"/>
            </p:cNvCxnSpPr>
            <p:nvPr/>
          </p:nvCxnSpPr>
          <p:spPr bwMode="auto">
            <a:xfrm>
              <a:off x="4585234" y="5453028"/>
              <a:ext cx="914400" cy="914400"/>
            </a:xfrm>
            <a:prstGeom prst="bentConnector3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Conector: angular 217">
              <a:extLst>
                <a:ext uri="{FF2B5EF4-FFF2-40B4-BE49-F238E27FC236}">
                  <a16:creationId xmlns:a16="http://schemas.microsoft.com/office/drawing/2014/main" id="{D7B0D8A5-015F-47EB-A59C-C93A6F1F0D27}"/>
                </a:ext>
              </a:extLst>
            </p:cNvPr>
            <p:cNvCxnSpPr/>
            <p:nvPr/>
          </p:nvCxnSpPr>
          <p:spPr bwMode="auto">
            <a:xfrm>
              <a:off x="4612319" y="5453028"/>
              <a:ext cx="914400" cy="914400"/>
            </a:xfrm>
            <a:prstGeom prst="bentConnector3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ZoneTexte 632">
              <a:extLst>
                <a:ext uri="{FF2B5EF4-FFF2-40B4-BE49-F238E27FC236}">
                  <a16:creationId xmlns:a16="http://schemas.microsoft.com/office/drawing/2014/main" id="{85CA3A85-004C-4199-9F9A-0DE82EC752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4260773" y="5276785"/>
              <a:ext cx="307600" cy="347535"/>
            </a:xfrm>
            <a:prstGeom prst="rect">
              <a:avLst/>
            </a:prstGeom>
            <a:solidFill>
              <a:schemeClr val="bg2">
                <a:lumMod val="20000"/>
                <a:lumOff val="80000"/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i="1" u="none" dirty="0">
                  <a:solidFill>
                    <a:srgbClr val="FF0000"/>
                  </a:solidFill>
                  <a:effectLst>
                    <a:outerShdw blurRad="101600" dist="50800" dir="5400000" algn="ctr" rotWithShape="0">
                      <a:schemeClr val="tx1"/>
                    </a:outerShdw>
                  </a:effectLst>
                </a:rPr>
                <a:t>?</a:t>
              </a:r>
            </a:p>
          </p:txBody>
        </p:sp>
        <p:sp>
          <p:nvSpPr>
            <p:cNvPr id="36" name="ZoneTexte 632">
              <a:extLst>
                <a:ext uri="{FF2B5EF4-FFF2-40B4-BE49-F238E27FC236}">
                  <a16:creationId xmlns:a16="http://schemas.microsoft.com/office/drawing/2014/main" id="{F802A9F9-B23C-4218-AF1F-5465A53E81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512439" y="5275899"/>
              <a:ext cx="307600" cy="347535"/>
            </a:xfrm>
            <a:prstGeom prst="rect">
              <a:avLst/>
            </a:prstGeom>
            <a:solidFill>
              <a:schemeClr val="bg2">
                <a:lumMod val="20000"/>
                <a:lumOff val="80000"/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i="1" u="none" dirty="0">
                  <a:solidFill>
                    <a:srgbClr val="FF0000"/>
                  </a:solidFill>
                  <a:effectLst>
                    <a:outerShdw blurRad="101600" dist="50800" dir="5400000" algn="ctr" rotWithShape="0">
                      <a:schemeClr val="tx1"/>
                    </a:outerShdw>
                  </a:effectLst>
                </a:rPr>
                <a:t>?</a:t>
              </a:r>
            </a:p>
          </p:txBody>
        </p:sp>
        <p:sp>
          <p:nvSpPr>
            <p:cNvPr id="39" name="Rectángulo: esquinas redondeadas 237">
              <a:extLst>
                <a:ext uri="{FF2B5EF4-FFF2-40B4-BE49-F238E27FC236}">
                  <a16:creationId xmlns:a16="http://schemas.microsoft.com/office/drawing/2014/main" id="{4C90E3EB-7FFA-4990-810A-5289E23D3170}"/>
                </a:ext>
              </a:extLst>
            </p:cNvPr>
            <p:cNvSpPr/>
            <p:nvPr/>
          </p:nvSpPr>
          <p:spPr bwMode="auto">
            <a:xfrm>
              <a:off x="7141308" y="4985322"/>
              <a:ext cx="1155841" cy="838360"/>
            </a:xfrm>
            <a:prstGeom prst="roundRect">
              <a:avLst/>
            </a:prstGeom>
            <a:solidFill>
              <a:srgbClr val="FFCC99"/>
            </a:solidFill>
            <a:ln w="19050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ca-ES" sz="16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FPGA</a:t>
              </a:r>
              <a:endParaRPr kumimoji="0" lang="es-ES" sz="16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" name="Rectángulo: esquinas redondeadas 239">
              <a:extLst>
                <a:ext uri="{FF2B5EF4-FFF2-40B4-BE49-F238E27FC236}">
                  <a16:creationId xmlns:a16="http://schemas.microsoft.com/office/drawing/2014/main" id="{35DA1524-E766-4C56-A3BC-25CEEC1F1086}"/>
                </a:ext>
              </a:extLst>
            </p:cNvPr>
            <p:cNvSpPr/>
            <p:nvPr/>
          </p:nvSpPr>
          <p:spPr bwMode="auto">
            <a:xfrm>
              <a:off x="8721771" y="4984459"/>
              <a:ext cx="1155841" cy="838360"/>
            </a:xfrm>
            <a:prstGeom prst="roundRect">
              <a:avLst/>
            </a:prstGeom>
            <a:solidFill>
              <a:srgbClr val="FFCC99"/>
            </a:solidFill>
            <a:ln w="19050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ca-ES" sz="16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GBT</a:t>
              </a:r>
              <a:endParaRPr kumimoji="0" lang="es-ES" sz="16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" name="ZoneTexte 632">
              <a:extLst>
                <a:ext uri="{FF2B5EF4-FFF2-40B4-BE49-F238E27FC236}">
                  <a16:creationId xmlns:a16="http://schemas.microsoft.com/office/drawing/2014/main" id="{B915E12E-128F-414C-8916-85FA90985F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6925284" y="4717672"/>
              <a:ext cx="1606508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sz="1400" i="1" u="none" dirty="0">
                  <a:solidFill>
                    <a:schemeClr val="tx1"/>
                  </a:solidFill>
                </a:rPr>
                <a:t>Digital </a:t>
              </a:r>
              <a:r>
                <a:rPr lang="fr-FR" sz="1400" i="1" u="none" dirty="0" err="1">
                  <a:solidFill>
                    <a:schemeClr val="tx1"/>
                  </a:solidFill>
                </a:rPr>
                <a:t>Back-End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3" name="ZoneTexte 632">
              <a:extLst>
                <a:ext uri="{FF2B5EF4-FFF2-40B4-BE49-F238E27FC236}">
                  <a16:creationId xmlns:a16="http://schemas.microsoft.com/office/drawing/2014/main" id="{9421B1B9-6C85-4D69-8FB2-513907B407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8670252" y="4734135"/>
              <a:ext cx="1207360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sz="1400" i="1" u="none" dirty="0">
                  <a:solidFill>
                    <a:schemeClr val="tx1"/>
                  </a:solidFill>
                </a:rPr>
                <a:t>Optical Link</a:t>
              </a:r>
            </a:p>
          </p:txBody>
        </p:sp>
        <p:sp>
          <p:nvSpPr>
            <p:cNvPr id="45" name="Flecha: pentágono 246">
              <a:extLst>
                <a:ext uri="{FF2B5EF4-FFF2-40B4-BE49-F238E27FC236}">
                  <a16:creationId xmlns:a16="http://schemas.microsoft.com/office/drawing/2014/main" id="{8AE622B9-E26B-4A31-884D-FAADEB067C56}"/>
                </a:ext>
              </a:extLst>
            </p:cNvPr>
            <p:cNvSpPr/>
            <p:nvPr/>
          </p:nvSpPr>
          <p:spPr bwMode="auto">
            <a:xfrm flipH="1">
              <a:off x="5988462" y="4621004"/>
              <a:ext cx="672059" cy="498011"/>
            </a:xfrm>
            <a:prstGeom prst="homePlat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ca-ES" sz="12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ADC</a:t>
              </a:r>
              <a:endParaRPr kumimoji="0" lang="es-ES" sz="12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46" name="60 Conector recto">
              <a:extLst>
                <a:ext uri="{FF2B5EF4-FFF2-40B4-BE49-F238E27FC236}">
                  <a16:creationId xmlns:a16="http://schemas.microsoft.com/office/drawing/2014/main" id="{7F1FE52C-24C0-41BD-B7B7-AD61E9E236CF}"/>
                </a:ext>
              </a:extLst>
            </p:cNvPr>
            <p:cNvCxnSpPr>
              <a:cxnSpLocks/>
              <a:stCxn id="25" idx="3"/>
              <a:endCxn id="45" idx="3"/>
            </p:cNvCxnSpPr>
            <p:nvPr/>
          </p:nvCxnSpPr>
          <p:spPr bwMode="auto">
            <a:xfrm>
              <a:off x="5764447" y="4864773"/>
              <a:ext cx="224015" cy="523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Conector: angular 248">
              <a:extLst>
                <a:ext uri="{FF2B5EF4-FFF2-40B4-BE49-F238E27FC236}">
                  <a16:creationId xmlns:a16="http://schemas.microsoft.com/office/drawing/2014/main" id="{991D418C-88EA-48CD-9398-D72E00B554C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60521" y="4843110"/>
              <a:ext cx="480787" cy="534492"/>
            </a:xfrm>
            <a:prstGeom prst="bentConnector3">
              <a:avLst>
                <a:gd name="adj1" fmla="val 55187"/>
              </a:avLst>
            </a:prstGeom>
            <a:ln w="190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60 Conector recto">
              <a:extLst>
                <a:ext uri="{FF2B5EF4-FFF2-40B4-BE49-F238E27FC236}">
                  <a16:creationId xmlns:a16="http://schemas.microsoft.com/office/drawing/2014/main" id="{D2BFE9AF-7C90-4014-AE8D-CF6DEA843D96}"/>
                </a:ext>
              </a:extLst>
            </p:cNvPr>
            <p:cNvCxnSpPr>
              <a:cxnSpLocks/>
              <a:stCxn id="39" idx="3"/>
              <a:endCxn id="40" idx="1"/>
            </p:cNvCxnSpPr>
            <p:nvPr/>
          </p:nvCxnSpPr>
          <p:spPr bwMode="auto">
            <a:xfrm flipV="1">
              <a:off x="8297149" y="5403639"/>
              <a:ext cx="424622" cy="86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67" name="Connecteur droit 66"/>
          <p:cNvCxnSpPr/>
          <p:nvPr/>
        </p:nvCxnSpPr>
        <p:spPr>
          <a:xfrm flipH="1">
            <a:off x="5150286" y="3440714"/>
            <a:ext cx="429826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>
            <a:off x="5580112" y="2720634"/>
            <a:ext cx="0" cy="720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Connecteur en angle 76"/>
          <p:cNvCxnSpPr>
            <a:endCxn id="26" idx="1"/>
          </p:cNvCxnSpPr>
          <p:nvPr/>
        </p:nvCxnSpPr>
        <p:spPr>
          <a:xfrm rot="16200000" flipH="1">
            <a:off x="3302904" y="3062884"/>
            <a:ext cx="556306" cy="178355"/>
          </a:xfrm>
          <a:prstGeom prst="bentConnector2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Connecteur en angle 81"/>
          <p:cNvCxnSpPr>
            <a:stCxn id="51" idx="3"/>
          </p:cNvCxnSpPr>
          <p:nvPr/>
        </p:nvCxnSpPr>
        <p:spPr>
          <a:xfrm flipV="1">
            <a:off x="3240062" y="2320342"/>
            <a:ext cx="251817" cy="554891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/>
          <p:cNvCxnSpPr>
            <a:endCxn id="25" idx="1"/>
          </p:cNvCxnSpPr>
          <p:nvPr/>
        </p:nvCxnSpPr>
        <p:spPr>
          <a:xfrm>
            <a:off x="3491879" y="2285655"/>
            <a:ext cx="14217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" name="Titre 1"/>
          <p:cNvSpPr txBox="1">
            <a:spLocks/>
          </p:cNvSpPr>
          <p:nvPr/>
        </p:nvSpPr>
        <p:spPr>
          <a:xfrm>
            <a:off x="1763688" y="147054"/>
            <a:ext cx="5832648" cy="90872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l" defTabSz="457207" eaLnBrk="1" hangingPunct="1">
              <a:defRPr/>
            </a:pPr>
            <a:r>
              <a:rPr 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lectronics for the upgrade1b&amp;2 </a:t>
            </a:r>
            <a:endParaRPr lang="en-US" sz="28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34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b="1" i="1" u="sng" dirty="0" smtClean="0">
            <a:solidFill>
              <a:srgbClr val="FF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on">
    <a:dk1>
      <a:sysClr val="windowText" lastClr="000000"/>
    </a:dk1>
    <a:lt1>
      <a:sysClr val="window" lastClr="FFFFFF"/>
    </a:lt1>
    <a:dk2>
      <a:srgbClr val="1E5155"/>
    </a:dk2>
    <a:lt2>
      <a:srgbClr val="EBEBEB"/>
    </a:lt2>
    <a:accent1>
      <a:srgbClr val="B01513"/>
    </a:accent1>
    <a:accent2>
      <a:srgbClr val="EA6312"/>
    </a:accent2>
    <a:accent3>
      <a:srgbClr val="E6B729"/>
    </a:accent3>
    <a:accent4>
      <a:srgbClr val="6AAC90"/>
    </a:accent4>
    <a:accent5>
      <a:srgbClr val="5F9C9D"/>
    </a:accent5>
    <a:accent6>
      <a:srgbClr val="9E5E9B"/>
    </a:accent6>
    <a:hlink>
      <a:srgbClr val="58C1BA"/>
    </a:hlink>
    <a:folHlink>
      <a:srgbClr val="9DD0CB"/>
    </a:folHlink>
  </a:clrScheme>
</a:themeOverride>
</file>

<file path=ppt/theme/themeOverride2.xml><?xml version="1.0" encoding="utf-8"?>
<a:themeOverride xmlns:a="http://schemas.openxmlformats.org/drawingml/2006/main">
  <a:clrScheme name="Ion">
    <a:dk1>
      <a:sysClr val="windowText" lastClr="000000"/>
    </a:dk1>
    <a:lt1>
      <a:sysClr val="window" lastClr="FFFFFF"/>
    </a:lt1>
    <a:dk2>
      <a:srgbClr val="1E5155"/>
    </a:dk2>
    <a:lt2>
      <a:srgbClr val="EBEBEB"/>
    </a:lt2>
    <a:accent1>
      <a:srgbClr val="B01513"/>
    </a:accent1>
    <a:accent2>
      <a:srgbClr val="EA6312"/>
    </a:accent2>
    <a:accent3>
      <a:srgbClr val="E6B729"/>
    </a:accent3>
    <a:accent4>
      <a:srgbClr val="6AAC90"/>
    </a:accent4>
    <a:accent5>
      <a:srgbClr val="5F9C9D"/>
    </a:accent5>
    <a:accent6>
      <a:srgbClr val="9E5E9B"/>
    </a:accent6>
    <a:hlink>
      <a:srgbClr val="58C1BA"/>
    </a:hlink>
    <a:folHlink>
      <a:srgbClr val="9DD0C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45986</TotalTime>
  <Words>1747</Words>
  <Application>Microsoft Office PowerPoint</Application>
  <PresentationFormat>Affichage à l'écran (4:3)</PresentationFormat>
  <Paragraphs>301</Paragraphs>
  <Slides>17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Century Gothic</vt:lpstr>
      <vt:lpstr>Symbol</vt:lpstr>
      <vt:lpstr>Times New Roman</vt:lpstr>
      <vt:lpstr>Wingdings</vt:lpstr>
      <vt:lpstr>Wingdings 3</vt:lpstr>
      <vt:lpstr>1_Conception personnalisée</vt:lpstr>
      <vt:lpstr>Conception personnalisée</vt:lpstr>
      <vt:lpstr>2_Conception personnalisée</vt:lpstr>
      <vt:lpstr>Ion</vt:lpstr>
      <vt:lpstr>Présentation PowerPoint</vt:lpstr>
      <vt:lpstr>Outlook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LAL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</dc:title>
  <dc:creator>Administrateur</dc:creator>
  <cp:lastModifiedBy>Christophe Beigbeder</cp:lastModifiedBy>
  <cp:revision>870</cp:revision>
  <cp:lastPrinted>1601-01-01T00:00:00Z</cp:lastPrinted>
  <dcterms:created xsi:type="dcterms:W3CDTF">2005-12-06T13:14:54Z</dcterms:created>
  <dcterms:modified xsi:type="dcterms:W3CDTF">2022-12-13T11:34:33Z</dcterms:modified>
</cp:coreProperties>
</file>