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763" r:id="rId2"/>
    <p:sldId id="1255" r:id="rId3"/>
    <p:sldId id="1263" r:id="rId4"/>
    <p:sldId id="1262" r:id="rId5"/>
    <p:sldId id="1267" r:id="rId6"/>
    <p:sldId id="1266" r:id="rId7"/>
    <p:sldId id="1264" r:id="rId8"/>
    <p:sldId id="1265" r:id="rId9"/>
    <p:sldId id="1261" r:id="rId10"/>
    <p:sldId id="1278" r:id="rId11"/>
    <p:sldId id="1269" r:id="rId12"/>
    <p:sldId id="1272" r:id="rId13"/>
    <p:sldId id="1270" r:id="rId14"/>
    <p:sldId id="1271" r:id="rId15"/>
    <p:sldId id="1273" r:id="rId16"/>
    <p:sldId id="1246" r:id="rId17"/>
    <p:sldId id="1251" r:id="rId18"/>
    <p:sldId id="1254" r:id="rId19"/>
    <p:sldId id="1274" r:id="rId20"/>
    <p:sldId id="1275" r:id="rId21"/>
    <p:sldId id="1276" r:id="rId22"/>
    <p:sldId id="1253" r:id="rId23"/>
    <p:sldId id="1277" r:id="rId24"/>
    <p:sldId id="1256" r:id="rId25"/>
    <p:sldId id="1244" r:id="rId26"/>
  </p:sldIdLst>
  <p:sldSz cx="12192000" cy="6858000"/>
  <p:notesSz cx="10234613" cy="7104063"/>
  <p:defaultTextStyle>
    <a:defPPr>
      <a:defRPr lang="en-GB"/>
    </a:defPPr>
    <a:lvl1pPr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har char="•"/>
      <a:defRPr sz="2400"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8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9" userDrawn="1">
          <p15:clr>
            <a:srgbClr val="A4A3A4"/>
          </p15:clr>
        </p15:guide>
        <p15:guide id="2" pos="32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CC"/>
    <a:srgbClr val="FF9966"/>
    <a:srgbClr val="996633"/>
    <a:srgbClr val="C0E54D"/>
    <a:srgbClr val="99CC00"/>
    <a:srgbClr val="FFCCCC"/>
    <a:srgbClr val="EA224D"/>
    <a:srgbClr val="0000FF"/>
    <a:srgbClr val="0033CC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57" autoAdjust="0"/>
  </p:normalViewPr>
  <p:slideViewPr>
    <p:cSldViewPr>
      <p:cViewPr varScale="1">
        <p:scale>
          <a:sx n="82" d="100"/>
          <a:sy n="82" d="100"/>
        </p:scale>
        <p:origin x="643" y="72"/>
      </p:cViewPr>
      <p:guideLst>
        <p:guide orient="horz" pos="3748"/>
        <p:guide pos="3840"/>
        <p:guide orient="horz" pos="3974"/>
      </p:guideLst>
    </p:cSldViewPr>
  </p:slideViewPr>
  <p:outlineViewPr>
    <p:cViewPr>
      <p:scale>
        <a:sx n="33" d="100"/>
        <a:sy n="33" d="100"/>
      </p:scale>
      <p:origin x="0" y="-487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75" d="100"/>
          <a:sy n="75" d="100"/>
        </p:scale>
        <p:origin x="2069" y="192"/>
      </p:cViewPr>
      <p:guideLst>
        <p:guide orient="horz" pos="2239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La%20meva%20unitat\CALO%20II\PMTs\Measurements\Gain\20210922\Copia%20de%20PMT%20Measuremen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445603674540683"/>
          <c:y val="5.0925925925925923E-2"/>
          <c:w val="0.80937270341207335"/>
          <c:h val="0.74350320793234181"/>
        </c:manualLayout>
      </c:layout>
      <c:scatterChart>
        <c:scatterStyle val="lineMarker"/>
        <c:varyColors val="0"/>
        <c:ser>
          <c:idx val="0"/>
          <c:order val="0"/>
          <c:tx>
            <c:strRef>
              <c:f>T_resolution!$A$2</c:f>
              <c:strCache>
                <c:ptCount val="1"/>
                <c:pt idx="0">
                  <c:v>R11187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8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T_resolution!$A$4:$A$11</c:f>
              <c:numCache>
                <c:formatCode>General</c:formatCode>
                <c:ptCount val="8"/>
                <c:pt idx="0">
                  <c:v>345</c:v>
                </c:pt>
                <c:pt idx="1">
                  <c:v>375</c:v>
                </c:pt>
                <c:pt idx="2">
                  <c:v>400</c:v>
                </c:pt>
                <c:pt idx="3">
                  <c:v>450</c:v>
                </c:pt>
                <c:pt idx="4">
                  <c:v>500</c:v>
                </c:pt>
                <c:pt idx="5">
                  <c:v>550</c:v>
                </c:pt>
                <c:pt idx="6">
                  <c:v>650</c:v>
                </c:pt>
                <c:pt idx="7">
                  <c:v>750</c:v>
                </c:pt>
              </c:numCache>
            </c:numRef>
          </c:xVal>
          <c:yVal>
            <c:numRef>
              <c:f>T_resolution!$B$4:$B$11</c:f>
              <c:numCache>
                <c:formatCode>General</c:formatCode>
                <c:ptCount val="8"/>
                <c:pt idx="0">
                  <c:v>5.2663000000000001E-2</c:v>
                </c:pt>
                <c:pt idx="1">
                  <c:v>3.0460000000000001E-2</c:v>
                </c:pt>
                <c:pt idx="2">
                  <c:v>2.1933000000000001E-2</c:v>
                </c:pt>
                <c:pt idx="3">
                  <c:v>1.528E-2</c:v>
                </c:pt>
                <c:pt idx="4">
                  <c:v>2.0424999999999999E-2</c:v>
                </c:pt>
                <c:pt idx="5">
                  <c:v>1.3426E-2</c:v>
                </c:pt>
                <c:pt idx="6">
                  <c:v>1.4539E-2</c:v>
                </c:pt>
                <c:pt idx="7">
                  <c:v>2.0516E-2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9E-4114-BEBF-A342CBD9A6B0}"/>
            </c:ext>
          </c:extLst>
        </c:ser>
        <c:ser>
          <c:idx val="1"/>
          <c:order val="1"/>
          <c:tx>
            <c:strRef>
              <c:f>T_resolution!$D$2</c:f>
              <c:strCache>
                <c:ptCount val="1"/>
                <c:pt idx="0">
                  <c:v>R14755U-100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8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T_resolution!$D$4:$D$11</c:f>
              <c:numCache>
                <c:formatCode>General</c:formatCode>
                <c:ptCount val="8"/>
                <c:pt idx="0">
                  <c:v>700</c:v>
                </c:pt>
                <c:pt idx="1">
                  <c:v>600</c:v>
                </c:pt>
                <c:pt idx="2">
                  <c:v>550</c:v>
                </c:pt>
                <c:pt idx="3">
                  <c:v>500</c:v>
                </c:pt>
                <c:pt idx="4">
                  <c:v>450</c:v>
                </c:pt>
                <c:pt idx="5">
                  <c:v>400</c:v>
                </c:pt>
                <c:pt idx="6">
                  <c:v>375</c:v>
                </c:pt>
                <c:pt idx="7">
                  <c:v>350</c:v>
                </c:pt>
              </c:numCache>
            </c:numRef>
          </c:xVal>
          <c:yVal>
            <c:numRef>
              <c:f>T_resolution!$E$4:$E$11</c:f>
              <c:numCache>
                <c:formatCode>General</c:formatCode>
                <c:ptCount val="8"/>
                <c:pt idx="0">
                  <c:v>1.1207999999999999E-2</c:v>
                </c:pt>
                <c:pt idx="1">
                  <c:v>1.1358E-2</c:v>
                </c:pt>
                <c:pt idx="2">
                  <c:v>1.3653E-2</c:v>
                </c:pt>
                <c:pt idx="3">
                  <c:v>1.6011999999999998E-2</c:v>
                </c:pt>
                <c:pt idx="4">
                  <c:v>2.1305000000000001E-2</c:v>
                </c:pt>
                <c:pt idx="5">
                  <c:v>4.3532000000000001E-2</c:v>
                </c:pt>
                <c:pt idx="6">
                  <c:v>5.5592999999999997E-2</c:v>
                </c:pt>
                <c:pt idx="7">
                  <c:v>7.6868000000000006E-2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99E-4114-BEBF-A342CBD9A6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3878792"/>
        <c:axId val="553873544"/>
      </c:scatterChart>
      <c:valAx>
        <c:axId val="553878792"/>
        <c:scaling>
          <c:orientation val="minMax"/>
          <c:min val="300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V bias (V)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53873544"/>
        <c:crosses val="autoZero"/>
        <c:crossBetween val="midCat"/>
      </c:valAx>
      <c:valAx>
        <c:axId val="553873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2">
                  <a:lumMod val="7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σ_</a:t>
                </a:r>
                <a:r>
                  <a:rPr lang="es-ES"/>
                  <a:t>t (ns)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s-E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2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5538787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343086049484083"/>
          <c:y val="3.8394574553490157E-2"/>
          <c:w val="0.26278906300482108"/>
          <c:h val="0.19637153125361573"/>
        </c:manualLayout>
      </c:layout>
      <c:overlay val="0"/>
      <c:spPr>
        <a:solidFill>
          <a:schemeClr val="bg1"/>
        </a:solidFill>
        <a:ln>
          <a:solidFill>
            <a:schemeClr val="bg2">
              <a:lumMod val="75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435475" cy="3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67" tIns="47534" rIns="95067" bIns="47534" numCol="1" anchor="t" anchorCtr="0" compatLnSpc="1">
            <a:prstTxWarp prst="textNoShape">
              <a:avLst/>
            </a:prstTxWarp>
          </a:bodyPr>
          <a:lstStyle>
            <a:lvl1pPr defTabSz="951080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9140" y="1"/>
            <a:ext cx="4435475" cy="3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67" tIns="47534" rIns="95067" bIns="47534" numCol="1" anchor="t" anchorCtr="0" compatLnSpc="1">
            <a:prstTxWarp prst="textNoShape">
              <a:avLst/>
            </a:prstTxWarp>
          </a:bodyPr>
          <a:lstStyle>
            <a:lvl1pPr algn="r" defTabSz="951080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749814"/>
            <a:ext cx="4435475" cy="35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67" tIns="47534" rIns="95067" bIns="47534" numCol="1" anchor="b" anchorCtr="0" compatLnSpc="1">
            <a:prstTxWarp prst="textNoShape">
              <a:avLst/>
            </a:prstTxWarp>
          </a:bodyPr>
          <a:lstStyle>
            <a:lvl1pPr defTabSz="951080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9140" y="6749814"/>
            <a:ext cx="4435475" cy="35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67" tIns="47534" rIns="95067" bIns="47534" numCol="1" anchor="b" anchorCtr="0" compatLnSpc="1">
            <a:prstTxWarp prst="textNoShape">
              <a:avLst/>
            </a:prstTxWarp>
          </a:bodyPr>
          <a:lstStyle>
            <a:lvl1pPr algn="r" defTabSz="951080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835550BD-2A56-48DE-BD00-2AF60EE2E266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500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435475" cy="3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67" tIns="47534" rIns="95067" bIns="47534" numCol="1" anchor="t" anchorCtr="0" compatLnSpc="1">
            <a:prstTxWarp prst="textNoShape">
              <a:avLst/>
            </a:prstTxWarp>
          </a:bodyPr>
          <a:lstStyle>
            <a:lvl1pPr defTabSz="951080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9140" y="1"/>
            <a:ext cx="4435475" cy="3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67" tIns="47534" rIns="95067" bIns="47534" numCol="1" anchor="t" anchorCtr="0" compatLnSpc="1">
            <a:prstTxWarp prst="textNoShape">
              <a:avLst/>
            </a:prstTxWarp>
          </a:bodyPr>
          <a:lstStyle>
            <a:lvl1pPr algn="r" defTabSz="951080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52725" y="534988"/>
            <a:ext cx="4732338" cy="2662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3663" y="3374112"/>
            <a:ext cx="7507287" cy="3196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67" tIns="47534" rIns="95067" bIns="475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Haga clic para modificar el estilo de texto del patrón</a:t>
            </a:r>
          </a:p>
          <a:p>
            <a:pPr lvl="1"/>
            <a:r>
              <a:rPr lang="en-GB" noProof="0"/>
              <a:t>Segundo nivel</a:t>
            </a:r>
          </a:p>
          <a:p>
            <a:pPr lvl="2"/>
            <a:r>
              <a:rPr lang="en-GB" noProof="0"/>
              <a:t>Tercer nivel</a:t>
            </a:r>
          </a:p>
          <a:p>
            <a:pPr lvl="3"/>
            <a:r>
              <a:rPr lang="en-GB" noProof="0"/>
              <a:t>Cuarto nivel</a:t>
            </a:r>
          </a:p>
          <a:p>
            <a:pPr lvl="4"/>
            <a:r>
              <a:rPr lang="en-GB" noProof="0"/>
              <a:t>Quinto nivel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749814"/>
            <a:ext cx="4435475" cy="35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67" tIns="47534" rIns="95067" bIns="47534" numCol="1" anchor="b" anchorCtr="0" compatLnSpc="1">
            <a:prstTxWarp prst="textNoShape">
              <a:avLst/>
            </a:prstTxWarp>
          </a:bodyPr>
          <a:lstStyle>
            <a:lvl1pPr defTabSz="951080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9140" y="6749814"/>
            <a:ext cx="4435475" cy="354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67" tIns="47534" rIns="95067" bIns="47534" numCol="1" anchor="b" anchorCtr="0" compatLnSpc="1">
            <a:prstTxWarp prst="textNoShape">
              <a:avLst/>
            </a:prstTxWarp>
          </a:bodyPr>
          <a:lstStyle>
            <a:lvl1pPr algn="r" defTabSz="951080">
              <a:lnSpc>
                <a:spcPct val="100000"/>
              </a:lnSpc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94236D72-6696-407D-811B-DD716750105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829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527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2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1772819"/>
            <a:ext cx="10363200" cy="1470025"/>
          </a:xfrm>
        </p:spPr>
        <p:txBody>
          <a:bodyPr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925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Haga clic </a:t>
            </a:r>
            <a:r>
              <a:rPr lang="es-ES" dirty="0" err="1"/>
              <a:t>parHaga</a:t>
            </a:r>
            <a:r>
              <a:rPr lang="es-ES" dirty="0"/>
              <a:t> clic para modificar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 sz="1800" i="1">
                <a:solidFill>
                  <a:schemeClr val="tx1"/>
                </a:solidFill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s-ES" dirty="0"/>
              <a:t>Haga clic para modificar el estilo de subtítulo del patrón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0A784-8827-4BD5-8DFE-FB527A4B3D45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SPACAL meeting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D5E48-8F6E-4780-A72E-92DD52780E58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81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84" y="-59"/>
            <a:ext cx="10474251" cy="86295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SPACAL meeting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8DAF2-2C4D-4961-ABA0-D37600ACF1D7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692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78" y="10139"/>
            <a:ext cx="10465163" cy="85934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0"/>
            <a:ext cx="5232400" cy="4572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0000" y="1447800"/>
            <a:ext cx="5232400" cy="4572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CFAC4-C1FA-4A7D-8D2B-AE65C0D63129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SPACAL meeting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AA8BD-4E6E-4458-82B4-6851A7E5C423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406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77" y="8623"/>
            <a:ext cx="10561173" cy="858753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CC09F-E85F-4CDA-A6B3-EE976EA52701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SPACAL meeting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C919E-2EB8-43F0-8914-44EDEFF2E82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178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C975C-7C56-47EC-8366-1055E7FA388B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SPACAL meeting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C0046-88C2-4AEA-A74A-F23B60E755A0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361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BEAF6-831B-4B4C-B20B-5090FA25E0A9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SPACAL meeting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5A909-01B3-4EBE-AB5E-5FE93572418B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019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k object 16">
            <a:extLst>
              <a:ext uri="{FF2B5EF4-FFF2-40B4-BE49-F238E27FC236}">
                <a16:creationId xmlns:a16="http://schemas.microsoft.com/office/drawing/2014/main" id="{5BAC7FDB-FB5B-4AE7-A68F-7904771A3BF2}"/>
              </a:ext>
            </a:extLst>
          </p:cNvPr>
          <p:cNvSpPr/>
          <p:nvPr/>
        </p:nvSpPr>
        <p:spPr>
          <a:xfrm>
            <a:off x="0" y="0"/>
            <a:ext cx="12192000" cy="10556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>
              <a:latin typeface="+mn-lt"/>
            </a:endParaRPr>
          </a:p>
        </p:txBody>
      </p:sp>
      <p:sp>
        <p:nvSpPr>
          <p:cNvPr id="3" name="bk object 17">
            <a:extLst>
              <a:ext uri="{FF2B5EF4-FFF2-40B4-BE49-F238E27FC236}">
                <a16:creationId xmlns:a16="http://schemas.microsoft.com/office/drawing/2014/main" id="{5FA39652-9B21-47BB-AC9C-9196E9592B74}"/>
              </a:ext>
            </a:extLst>
          </p:cNvPr>
          <p:cNvSpPr/>
          <p:nvPr/>
        </p:nvSpPr>
        <p:spPr>
          <a:xfrm>
            <a:off x="9169402" y="6308728"/>
            <a:ext cx="2434167" cy="36036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>
              <a:latin typeface="+mn-lt"/>
            </a:endParaRPr>
          </a:p>
        </p:txBody>
      </p:sp>
      <p:sp>
        <p:nvSpPr>
          <p:cNvPr id="4" name="bk object 18">
            <a:extLst>
              <a:ext uri="{FF2B5EF4-FFF2-40B4-BE49-F238E27FC236}">
                <a16:creationId xmlns:a16="http://schemas.microsoft.com/office/drawing/2014/main" id="{60F341D3-A545-4C09-9A07-CD12426340F2}"/>
              </a:ext>
            </a:extLst>
          </p:cNvPr>
          <p:cNvSpPr/>
          <p:nvPr/>
        </p:nvSpPr>
        <p:spPr>
          <a:xfrm>
            <a:off x="0" y="-26890"/>
            <a:ext cx="12192000" cy="1417638"/>
          </a:xfrm>
          <a:custGeom>
            <a:avLst/>
            <a:gdLst/>
            <a:ahLst/>
            <a:cxnLst/>
            <a:rect l="l" t="t" r="r" b="b"/>
            <a:pathLst>
              <a:path w="9144000" h="1417320">
                <a:moveTo>
                  <a:pt x="0" y="1417320"/>
                </a:moveTo>
                <a:lnTo>
                  <a:pt x="9144000" y="1417320"/>
                </a:lnTo>
                <a:lnTo>
                  <a:pt x="9144000" y="0"/>
                </a:lnTo>
                <a:lnTo>
                  <a:pt x="0" y="0"/>
                </a:lnTo>
                <a:lnTo>
                  <a:pt x="0" y="141732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>
              <a:latin typeface="+mn-lt"/>
            </a:endParaRPr>
          </a:p>
        </p:txBody>
      </p:sp>
      <p:sp>
        <p:nvSpPr>
          <p:cNvPr id="8" name="bk object 22">
            <a:extLst>
              <a:ext uri="{FF2B5EF4-FFF2-40B4-BE49-F238E27FC236}">
                <a16:creationId xmlns:a16="http://schemas.microsoft.com/office/drawing/2014/main" id="{76F7E97E-91A2-47B9-ADA6-792563970517}"/>
              </a:ext>
            </a:extLst>
          </p:cNvPr>
          <p:cNvSpPr/>
          <p:nvPr/>
        </p:nvSpPr>
        <p:spPr>
          <a:xfrm>
            <a:off x="0" y="6191250"/>
            <a:ext cx="12192000" cy="666750"/>
          </a:xfrm>
          <a:custGeom>
            <a:avLst/>
            <a:gdLst/>
            <a:ahLst/>
            <a:cxnLst/>
            <a:rect l="l" t="t" r="r" b="b"/>
            <a:pathLst>
              <a:path w="9144000" h="666115">
                <a:moveTo>
                  <a:pt x="0" y="665988"/>
                </a:moveTo>
                <a:lnTo>
                  <a:pt x="9144000" y="665988"/>
                </a:lnTo>
                <a:lnTo>
                  <a:pt x="9144000" y="0"/>
                </a:lnTo>
                <a:lnTo>
                  <a:pt x="0" y="0"/>
                </a:lnTo>
                <a:lnTo>
                  <a:pt x="0" y="665988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>
              <a:latin typeface="+mn-lt"/>
            </a:endParaRPr>
          </a:p>
        </p:txBody>
      </p:sp>
      <p:sp>
        <p:nvSpPr>
          <p:cNvPr id="9" name="bk object 23">
            <a:extLst>
              <a:ext uri="{FF2B5EF4-FFF2-40B4-BE49-F238E27FC236}">
                <a16:creationId xmlns:a16="http://schemas.microsoft.com/office/drawing/2014/main" id="{49E5834A-82D4-4088-A1AD-F0CDA3049A6F}"/>
              </a:ext>
            </a:extLst>
          </p:cNvPr>
          <p:cNvSpPr/>
          <p:nvPr userDrawn="1"/>
        </p:nvSpPr>
        <p:spPr>
          <a:xfrm>
            <a:off x="264586" y="3141663"/>
            <a:ext cx="11662833" cy="33845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>
              <a:latin typeface="+mn-lt"/>
            </a:endParaRPr>
          </a:p>
        </p:txBody>
      </p:sp>
      <p:sp>
        <p:nvSpPr>
          <p:cNvPr id="10" name="bk object 24">
            <a:extLst>
              <a:ext uri="{FF2B5EF4-FFF2-40B4-BE49-F238E27FC236}">
                <a16:creationId xmlns:a16="http://schemas.microsoft.com/office/drawing/2014/main" id="{A0C7D634-A91B-4CD9-B79C-91E70783741D}"/>
              </a:ext>
            </a:extLst>
          </p:cNvPr>
          <p:cNvSpPr/>
          <p:nvPr userDrawn="1"/>
        </p:nvSpPr>
        <p:spPr>
          <a:xfrm>
            <a:off x="406400" y="3184525"/>
            <a:ext cx="11785600" cy="35306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>
              <a:latin typeface="+mn-lt"/>
            </a:endParaRPr>
          </a:p>
        </p:txBody>
      </p:sp>
      <p:sp>
        <p:nvSpPr>
          <p:cNvPr id="11" name="bk object 25">
            <a:extLst>
              <a:ext uri="{FF2B5EF4-FFF2-40B4-BE49-F238E27FC236}">
                <a16:creationId xmlns:a16="http://schemas.microsoft.com/office/drawing/2014/main" id="{49C353A8-1E9F-4E8D-B8C2-F56651FE6A58}"/>
              </a:ext>
            </a:extLst>
          </p:cNvPr>
          <p:cNvSpPr/>
          <p:nvPr/>
        </p:nvSpPr>
        <p:spPr>
          <a:xfrm>
            <a:off x="270935" y="3141663"/>
            <a:ext cx="11660717" cy="33845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 dirty="0">
              <a:latin typeface="+mn-lt"/>
            </a:endParaRPr>
          </a:p>
        </p:txBody>
      </p:sp>
      <p:sp>
        <p:nvSpPr>
          <p:cNvPr id="12" name="bk object 26">
            <a:extLst>
              <a:ext uri="{FF2B5EF4-FFF2-40B4-BE49-F238E27FC236}">
                <a16:creationId xmlns:a16="http://schemas.microsoft.com/office/drawing/2014/main" id="{84FEFAA3-3ED8-4A7E-8DEE-ECB3F14EE09A}"/>
              </a:ext>
            </a:extLst>
          </p:cNvPr>
          <p:cNvSpPr/>
          <p:nvPr/>
        </p:nvSpPr>
        <p:spPr>
          <a:xfrm>
            <a:off x="6096000" y="4581528"/>
            <a:ext cx="0" cy="1584325"/>
          </a:xfrm>
          <a:custGeom>
            <a:avLst/>
            <a:gdLst/>
            <a:ahLst/>
            <a:cxnLst/>
            <a:rect l="l" t="t" r="r" b="b"/>
            <a:pathLst>
              <a:path h="1584325">
                <a:moveTo>
                  <a:pt x="0" y="0"/>
                </a:moveTo>
                <a:lnTo>
                  <a:pt x="0" y="1584172"/>
                </a:lnTo>
              </a:path>
            </a:pathLst>
          </a:custGeom>
          <a:ln w="9144">
            <a:solidFill>
              <a:srgbClr val="FFFFFF"/>
            </a:solidFill>
          </a:ln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>
              <a:latin typeface="+mn-lt"/>
            </a:endParaRPr>
          </a:p>
        </p:txBody>
      </p:sp>
      <p:sp>
        <p:nvSpPr>
          <p:cNvPr id="13" name="bk object 27">
            <a:extLst>
              <a:ext uri="{FF2B5EF4-FFF2-40B4-BE49-F238E27FC236}">
                <a16:creationId xmlns:a16="http://schemas.microsoft.com/office/drawing/2014/main" id="{86F99A44-25FF-44E5-8B96-5B635B282A02}"/>
              </a:ext>
            </a:extLst>
          </p:cNvPr>
          <p:cNvSpPr/>
          <p:nvPr/>
        </p:nvSpPr>
        <p:spPr>
          <a:xfrm>
            <a:off x="10168467" y="6237291"/>
            <a:ext cx="1953684" cy="460375"/>
          </a:xfrm>
          <a:custGeom>
            <a:avLst/>
            <a:gdLst/>
            <a:ahLst/>
            <a:cxnLst/>
            <a:rect l="l" t="t" r="r" b="b"/>
            <a:pathLst>
              <a:path w="1464945" h="460375">
                <a:moveTo>
                  <a:pt x="1464564" y="0"/>
                </a:moveTo>
                <a:lnTo>
                  <a:pt x="732282" y="0"/>
                </a:lnTo>
                <a:lnTo>
                  <a:pt x="672223" y="762"/>
                </a:lnTo>
                <a:lnTo>
                  <a:pt x="613501" y="3012"/>
                </a:lnTo>
                <a:lnTo>
                  <a:pt x="556305" y="6688"/>
                </a:lnTo>
                <a:lnTo>
                  <a:pt x="500822" y="11732"/>
                </a:lnTo>
                <a:lnTo>
                  <a:pt x="447243" y="18084"/>
                </a:lnTo>
                <a:lnTo>
                  <a:pt x="395754" y="25686"/>
                </a:lnTo>
                <a:lnTo>
                  <a:pt x="346545" y="34479"/>
                </a:lnTo>
                <a:lnTo>
                  <a:pt x="299804" y="44402"/>
                </a:lnTo>
                <a:lnTo>
                  <a:pt x="255719" y="55396"/>
                </a:lnTo>
                <a:lnTo>
                  <a:pt x="214479" y="67403"/>
                </a:lnTo>
                <a:lnTo>
                  <a:pt x="176272" y="80363"/>
                </a:lnTo>
                <a:lnTo>
                  <a:pt x="109711" y="108906"/>
                </a:lnTo>
                <a:lnTo>
                  <a:pt x="57545" y="140551"/>
                </a:lnTo>
                <a:lnTo>
                  <a:pt x="21281" y="174824"/>
                </a:lnTo>
                <a:lnTo>
                  <a:pt x="2427" y="211250"/>
                </a:lnTo>
                <a:lnTo>
                  <a:pt x="0" y="230124"/>
                </a:lnTo>
                <a:lnTo>
                  <a:pt x="2427" y="248997"/>
                </a:lnTo>
                <a:lnTo>
                  <a:pt x="21281" y="285423"/>
                </a:lnTo>
                <a:lnTo>
                  <a:pt x="57545" y="319696"/>
                </a:lnTo>
                <a:lnTo>
                  <a:pt x="109711" y="351341"/>
                </a:lnTo>
                <a:lnTo>
                  <a:pt x="176272" y="379884"/>
                </a:lnTo>
                <a:lnTo>
                  <a:pt x="214479" y="392844"/>
                </a:lnTo>
                <a:lnTo>
                  <a:pt x="255719" y="404851"/>
                </a:lnTo>
                <a:lnTo>
                  <a:pt x="299804" y="415845"/>
                </a:lnTo>
                <a:lnTo>
                  <a:pt x="346545" y="425768"/>
                </a:lnTo>
                <a:lnTo>
                  <a:pt x="395754" y="434561"/>
                </a:lnTo>
                <a:lnTo>
                  <a:pt x="447243" y="442163"/>
                </a:lnTo>
                <a:lnTo>
                  <a:pt x="500822" y="448515"/>
                </a:lnTo>
                <a:lnTo>
                  <a:pt x="556305" y="453559"/>
                </a:lnTo>
                <a:lnTo>
                  <a:pt x="613501" y="457235"/>
                </a:lnTo>
                <a:lnTo>
                  <a:pt x="672223" y="459485"/>
                </a:lnTo>
                <a:lnTo>
                  <a:pt x="732282" y="460248"/>
                </a:lnTo>
                <a:lnTo>
                  <a:pt x="792340" y="459485"/>
                </a:lnTo>
                <a:lnTo>
                  <a:pt x="851062" y="457235"/>
                </a:lnTo>
                <a:lnTo>
                  <a:pt x="908258" y="453559"/>
                </a:lnTo>
                <a:lnTo>
                  <a:pt x="963741" y="448515"/>
                </a:lnTo>
                <a:lnTo>
                  <a:pt x="1017320" y="442163"/>
                </a:lnTo>
                <a:lnTo>
                  <a:pt x="1068809" y="434561"/>
                </a:lnTo>
                <a:lnTo>
                  <a:pt x="1118018" y="425768"/>
                </a:lnTo>
                <a:lnTo>
                  <a:pt x="1164759" y="415845"/>
                </a:lnTo>
                <a:lnTo>
                  <a:pt x="1208844" y="404851"/>
                </a:lnTo>
                <a:lnTo>
                  <a:pt x="1250084" y="392844"/>
                </a:lnTo>
                <a:lnTo>
                  <a:pt x="1288291" y="379884"/>
                </a:lnTo>
                <a:lnTo>
                  <a:pt x="1354852" y="351341"/>
                </a:lnTo>
                <a:lnTo>
                  <a:pt x="1407018" y="319696"/>
                </a:lnTo>
                <a:lnTo>
                  <a:pt x="1443282" y="285423"/>
                </a:lnTo>
                <a:lnTo>
                  <a:pt x="1462136" y="248997"/>
                </a:lnTo>
                <a:lnTo>
                  <a:pt x="1464564" y="230124"/>
                </a:lnTo>
                <a:lnTo>
                  <a:pt x="1464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>
              <a:latin typeface="+mn-lt"/>
            </a:endParaRPr>
          </a:p>
        </p:txBody>
      </p:sp>
      <p:sp>
        <p:nvSpPr>
          <p:cNvPr id="15" name="Holder 2">
            <a:extLst>
              <a:ext uri="{FF2B5EF4-FFF2-40B4-BE49-F238E27FC236}">
                <a16:creationId xmlns:a16="http://schemas.microsoft.com/office/drawing/2014/main" id="{D300E8AB-2643-43A0-9ACD-55BAB4E241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altLang="es-ES"/>
              <a:t>First Barcelona Techno Week, </a:t>
            </a:r>
            <a:r>
              <a:rPr lang="es-ES" altLang="es-ES" b="0"/>
              <a:t>Lluís Garrido</a:t>
            </a:r>
          </a:p>
        </p:txBody>
      </p:sp>
      <p:sp>
        <p:nvSpPr>
          <p:cNvPr id="16" name="Holder 3">
            <a:extLst>
              <a:ext uri="{FF2B5EF4-FFF2-40B4-BE49-F238E27FC236}">
                <a16:creationId xmlns:a16="http://schemas.microsoft.com/office/drawing/2014/main" id="{041D7DB7-EC9A-432A-9227-B8DA6E0C05E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4696104-8150-4940-A97B-8EAC87E51763}" type="datetimeFigureOut">
              <a:rPr lang="en-US"/>
              <a:pPr>
                <a:defRPr/>
              </a:pPr>
              <a:t>12/13/2022</a:t>
            </a:fld>
            <a:endParaRPr lang="en-US"/>
          </a:p>
        </p:txBody>
      </p:sp>
      <p:sp>
        <p:nvSpPr>
          <p:cNvPr id="17" name="Holder 4">
            <a:extLst>
              <a:ext uri="{FF2B5EF4-FFF2-40B4-BE49-F238E27FC236}">
                <a16:creationId xmlns:a16="http://schemas.microsoft.com/office/drawing/2014/main" id="{CEEBD5BD-D20D-4432-8F9B-61340B6D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941EA-8902-4FEF-97BF-CB1A6E8589B3}" type="slidenum">
              <a:rPr lang="es-ES" altLang="es-ES"/>
              <a:pPr/>
              <a:t>‹Nº›</a:t>
            </a:fld>
            <a:endParaRPr lang="es-ES" altLang="es-ES"/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29E7A41E-3264-4192-A662-6F9FAEFF0846}"/>
              </a:ext>
            </a:extLst>
          </p:cNvPr>
          <p:cNvSpPr/>
          <p:nvPr userDrawn="1"/>
        </p:nvSpPr>
        <p:spPr bwMode="auto">
          <a:xfrm>
            <a:off x="1803641" y="1934462"/>
            <a:ext cx="1099840" cy="4320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18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5" name="bk object 27">
            <a:extLst>
              <a:ext uri="{FF2B5EF4-FFF2-40B4-BE49-F238E27FC236}">
                <a16:creationId xmlns:a16="http://schemas.microsoft.com/office/drawing/2014/main" id="{25DBEED1-F660-48F9-A940-99538A9D5492}"/>
              </a:ext>
            </a:extLst>
          </p:cNvPr>
          <p:cNvSpPr/>
          <p:nvPr userDrawn="1"/>
        </p:nvSpPr>
        <p:spPr>
          <a:xfrm rot="10800000" flipV="1">
            <a:off x="239351" y="6205100"/>
            <a:ext cx="1953684" cy="524755"/>
          </a:xfrm>
          <a:custGeom>
            <a:avLst/>
            <a:gdLst/>
            <a:ahLst/>
            <a:cxnLst/>
            <a:rect l="l" t="t" r="r" b="b"/>
            <a:pathLst>
              <a:path w="1464945" h="460375">
                <a:moveTo>
                  <a:pt x="1464564" y="0"/>
                </a:moveTo>
                <a:lnTo>
                  <a:pt x="732282" y="0"/>
                </a:lnTo>
                <a:lnTo>
                  <a:pt x="672223" y="762"/>
                </a:lnTo>
                <a:lnTo>
                  <a:pt x="613501" y="3012"/>
                </a:lnTo>
                <a:lnTo>
                  <a:pt x="556305" y="6688"/>
                </a:lnTo>
                <a:lnTo>
                  <a:pt x="500822" y="11732"/>
                </a:lnTo>
                <a:lnTo>
                  <a:pt x="447243" y="18084"/>
                </a:lnTo>
                <a:lnTo>
                  <a:pt x="395754" y="25686"/>
                </a:lnTo>
                <a:lnTo>
                  <a:pt x="346545" y="34479"/>
                </a:lnTo>
                <a:lnTo>
                  <a:pt x="299804" y="44402"/>
                </a:lnTo>
                <a:lnTo>
                  <a:pt x="255719" y="55396"/>
                </a:lnTo>
                <a:lnTo>
                  <a:pt x="214479" y="67403"/>
                </a:lnTo>
                <a:lnTo>
                  <a:pt x="176272" y="80363"/>
                </a:lnTo>
                <a:lnTo>
                  <a:pt x="109711" y="108906"/>
                </a:lnTo>
                <a:lnTo>
                  <a:pt x="57545" y="140551"/>
                </a:lnTo>
                <a:lnTo>
                  <a:pt x="21281" y="174824"/>
                </a:lnTo>
                <a:lnTo>
                  <a:pt x="2427" y="211250"/>
                </a:lnTo>
                <a:lnTo>
                  <a:pt x="0" y="230124"/>
                </a:lnTo>
                <a:lnTo>
                  <a:pt x="2427" y="248997"/>
                </a:lnTo>
                <a:lnTo>
                  <a:pt x="21281" y="285423"/>
                </a:lnTo>
                <a:lnTo>
                  <a:pt x="57545" y="319696"/>
                </a:lnTo>
                <a:lnTo>
                  <a:pt x="109711" y="351341"/>
                </a:lnTo>
                <a:lnTo>
                  <a:pt x="176272" y="379884"/>
                </a:lnTo>
                <a:lnTo>
                  <a:pt x="214479" y="392844"/>
                </a:lnTo>
                <a:lnTo>
                  <a:pt x="255719" y="404851"/>
                </a:lnTo>
                <a:lnTo>
                  <a:pt x="299804" y="415845"/>
                </a:lnTo>
                <a:lnTo>
                  <a:pt x="346545" y="425768"/>
                </a:lnTo>
                <a:lnTo>
                  <a:pt x="395754" y="434561"/>
                </a:lnTo>
                <a:lnTo>
                  <a:pt x="447243" y="442163"/>
                </a:lnTo>
                <a:lnTo>
                  <a:pt x="500822" y="448515"/>
                </a:lnTo>
                <a:lnTo>
                  <a:pt x="556305" y="453559"/>
                </a:lnTo>
                <a:lnTo>
                  <a:pt x="613501" y="457235"/>
                </a:lnTo>
                <a:lnTo>
                  <a:pt x="672223" y="459485"/>
                </a:lnTo>
                <a:lnTo>
                  <a:pt x="732282" y="460248"/>
                </a:lnTo>
                <a:lnTo>
                  <a:pt x="792340" y="459485"/>
                </a:lnTo>
                <a:lnTo>
                  <a:pt x="851062" y="457235"/>
                </a:lnTo>
                <a:lnTo>
                  <a:pt x="908258" y="453559"/>
                </a:lnTo>
                <a:lnTo>
                  <a:pt x="963741" y="448515"/>
                </a:lnTo>
                <a:lnTo>
                  <a:pt x="1017320" y="442163"/>
                </a:lnTo>
                <a:lnTo>
                  <a:pt x="1068809" y="434561"/>
                </a:lnTo>
                <a:lnTo>
                  <a:pt x="1118018" y="425768"/>
                </a:lnTo>
                <a:lnTo>
                  <a:pt x="1164759" y="415845"/>
                </a:lnTo>
                <a:lnTo>
                  <a:pt x="1208844" y="404851"/>
                </a:lnTo>
                <a:lnTo>
                  <a:pt x="1250084" y="392844"/>
                </a:lnTo>
                <a:lnTo>
                  <a:pt x="1288291" y="379884"/>
                </a:lnTo>
                <a:lnTo>
                  <a:pt x="1354852" y="351341"/>
                </a:lnTo>
                <a:lnTo>
                  <a:pt x="1407018" y="319696"/>
                </a:lnTo>
                <a:lnTo>
                  <a:pt x="1443282" y="285423"/>
                </a:lnTo>
                <a:lnTo>
                  <a:pt x="1462136" y="248997"/>
                </a:lnTo>
                <a:lnTo>
                  <a:pt x="1464564" y="230124"/>
                </a:lnTo>
                <a:lnTo>
                  <a:pt x="146456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>
              <a:latin typeface="+mn-lt"/>
            </a:endParaRPr>
          </a:p>
        </p:txBody>
      </p:sp>
      <p:sp>
        <p:nvSpPr>
          <p:cNvPr id="20" name="bk object 28">
            <a:extLst>
              <a:ext uri="{FF2B5EF4-FFF2-40B4-BE49-F238E27FC236}">
                <a16:creationId xmlns:a16="http://schemas.microsoft.com/office/drawing/2014/main" id="{22AD5EA0-F84E-410D-97CD-A0F1C37261E3}"/>
              </a:ext>
            </a:extLst>
          </p:cNvPr>
          <p:cNvSpPr/>
          <p:nvPr userDrawn="1"/>
        </p:nvSpPr>
        <p:spPr>
          <a:xfrm>
            <a:off x="10490041" y="6271556"/>
            <a:ext cx="1417606" cy="4283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lIns="0" tIns="0" rIns="0" bIns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sz="1800">
              <a:latin typeface="+mn-lt"/>
            </a:endParaRPr>
          </a:p>
        </p:txBody>
      </p:sp>
      <p:pic>
        <p:nvPicPr>
          <p:cNvPr id="21" name="Picture 2" descr="5th Workshop on LHCb upgrade II">
            <a:extLst>
              <a:ext uri="{FF2B5EF4-FFF2-40B4-BE49-F238E27FC236}">
                <a16:creationId xmlns:a16="http://schemas.microsoft.com/office/drawing/2014/main" id="{8CA21E6A-95C4-4EBE-B899-7A2112F68EC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918"/>
          <a:stretch/>
        </p:blipFill>
        <p:spPr bwMode="auto">
          <a:xfrm>
            <a:off x="3503712" y="42746"/>
            <a:ext cx="5181265" cy="301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https://indico.icc.ub.edu/event/48/images/64-logo-300dpi.jpg">
            <a:extLst>
              <a:ext uri="{FF2B5EF4-FFF2-40B4-BE49-F238E27FC236}">
                <a16:creationId xmlns:a16="http://schemas.microsoft.com/office/drawing/2014/main" id="{852C2A24-4F12-4C71-ABAD-E6FEEE56634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196035"/>
            <a:ext cx="1104735" cy="754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https://icc.ub.edu/media/intranet/logos/Marca_ICCUB_MdM.png">
            <a:extLst>
              <a:ext uri="{FF2B5EF4-FFF2-40B4-BE49-F238E27FC236}">
                <a16:creationId xmlns:a16="http://schemas.microsoft.com/office/drawing/2014/main" id="{23B441F4-D3F4-4F16-AF46-8B5D4E4D03C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77"/>
          <a:stretch/>
        </p:blipFill>
        <p:spPr bwMode="auto">
          <a:xfrm>
            <a:off x="265444" y="6296449"/>
            <a:ext cx="1510076" cy="37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186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k object 17"/>
          <p:cNvSpPr/>
          <p:nvPr userDrawn="1"/>
        </p:nvSpPr>
        <p:spPr>
          <a:xfrm>
            <a:off x="8127" y="0"/>
            <a:ext cx="12183872" cy="105308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0">
              <a:solidFill>
                <a:schemeClr val="bg1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2" y="-59"/>
            <a:ext cx="10221589" cy="862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Haga</a:t>
            </a:r>
            <a:r>
              <a:rPr lang="en-GB" dirty="0"/>
              <a:t> </a:t>
            </a:r>
            <a:r>
              <a:rPr lang="en-GB" dirty="0" err="1"/>
              <a:t>clic</a:t>
            </a:r>
            <a:r>
              <a:rPr lang="en-GB" dirty="0"/>
              <a:t> para </a:t>
            </a:r>
            <a:r>
              <a:rPr lang="en-GB" dirty="0" err="1"/>
              <a:t>modificar</a:t>
            </a:r>
            <a:r>
              <a:rPr lang="en-GB" dirty="0"/>
              <a:t> el </a:t>
            </a:r>
            <a:r>
              <a:rPr lang="en-GB" dirty="0" err="1"/>
              <a:t>estilo</a:t>
            </a:r>
            <a:r>
              <a:rPr lang="en-GB" dirty="0"/>
              <a:t> de </a:t>
            </a:r>
            <a:r>
              <a:rPr lang="en-GB" dirty="0" err="1"/>
              <a:t>título</a:t>
            </a:r>
            <a:r>
              <a:rPr lang="en-GB" dirty="0"/>
              <a:t> del </a:t>
            </a:r>
            <a:r>
              <a:rPr lang="en-GB" dirty="0" err="1"/>
              <a:t>patrón</a:t>
            </a:r>
            <a:endParaRPr lang="en-GB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42" y="1089248"/>
            <a:ext cx="12137231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Haga</a:t>
            </a:r>
            <a:r>
              <a:rPr lang="en-GB" dirty="0"/>
              <a:t> </a:t>
            </a:r>
            <a:r>
              <a:rPr lang="en-GB" dirty="0" err="1"/>
              <a:t>clic</a:t>
            </a:r>
            <a:r>
              <a:rPr lang="en-GB" dirty="0"/>
              <a:t> para </a:t>
            </a:r>
            <a:r>
              <a:rPr lang="en-GB" dirty="0" err="1"/>
              <a:t>modificar</a:t>
            </a:r>
            <a:r>
              <a:rPr lang="en-GB" dirty="0"/>
              <a:t> el </a:t>
            </a:r>
            <a:r>
              <a:rPr lang="en-GB" dirty="0" err="1"/>
              <a:t>estilo</a:t>
            </a:r>
            <a:r>
              <a:rPr lang="en-GB" dirty="0"/>
              <a:t> de </a:t>
            </a:r>
            <a:r>
              <a:rPr lang="en-GB" dirty="0" err="1"/>
              <a:t>texto</a:t>
            </a:r>
            <a:r>
              <a:rPr lang="en-GB" dirty="0"/>
              <a:t> del </a:t>
            </a:r>
            <a:r>
              <a:rPr lang="en-GB" dirty="0" err="1"/>
              <a:t>patrón</a:t>
            </a:r>
            <a:endParaRPr lang="en-GB" dirty="0"/>
          </a:p>
          <a:p>
            <a:pPr lvl="1"/>
            <a:r>
              <a:rPr lang="en-GB" dirty="0"/>
              <a:t>Segundo </a:t>
            </a:r>
            <a:r>
              <a:rPr lang="en-GB" dirty="0" err="1"/>
              <a:t>nivel</a:t>
            </a:r>
            <a:endParaRPr lang="en-GB" dirty="0"/>
          </a:p>
          <a:p>
            <a:pPr lvl="2"/>
            <a:r>
              <a:rPr lang="en-GB" dirty="0" err="1"/>
              <a:t>Tercer</a:t>
            </a:r>
            <a:r>
              <a:rPr lang="en-GB" dirty="0"/>
              <a:t> </a:t>
            </a:r>
            <a:r>
              <a:rPr lang="en-GB" dirty="0" err="1"/>
              <a:t>nivel</a:t>
            </a:r>
            <a:endParaRPr lang="en-GB" dirty="0"/>
          </a:p>
          <a:p>
            <a:pPr lvl="3"/>
            <a:r>
              <a:rPr lang="en-GB" dirty="0"/>
              <a:t>Cuarto </a:t>
            </a:r>
            <a:r>
              <a:rPr lang="en-GB" dirty="0" err="1"/>
              <a:t>nivel</a:t>
            </a:r>
            <a:endParaRPr lang="en-GB" dirty="0"/>
          </a:p>
          <a:p>
            <a:pPr lvl="4"/>
            <a:r>
              <a:rPr lang="en-GB" dirty="0" err="1"/>
              <a:t>Quinto</a:t>
            </a:r>
            <a:r>
              <a:rPr lang="en-GB" dirty="0"/>
              <a:t> </a:t>
            </a:r>
            <a:r>
              <a:rPr lang="en-GB" dirty="0" err="1"/>
              <a:t>nivel</a:t>
            </a:r>
            <a:endParaRPr lang="en-GB" dirty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39349" y="6521220"/>
            <a:ext cx="2540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sz="105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509DF92-259A-482E-95D4-714C64C72D64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47435" y="6525347"/>
            <a:ext cx="386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105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dirty="0"/>
              <a:t>SPACAL meeting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96533" y="3"/>
            <a:ext cx="1248139" cy="32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FontTx/>
              <a:buNone/>
              <a:defRPr sz="1050" b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14B82EF-9FE2-46A8-83CE-779EF030B8DD}" type="slidenum">
              <a:rPr lang="en-GB" smtClean="0"/>
              <a:pPr>
                <a:defRPr/>
              </a:pPr>
              <a:t>‹Nº›</a:t>
            </a:fld>
            <a:endParaRPr lang="en-GB" dirty="0"/>
          </a:p>
        </p:txBody>
      </p:sp>
      <p:pic>
        <p:nvPicPr>
          <p:cNvPr id="9" name="Picture 10" descr="https://icc.ub.edu/media/intranet/logos/Marca_ICCUB_MdM.png">
            <a:extLst>
              <a:ext uri="{FF2B5EF4-FFF2-40B4-BE49-F238E27FC236}">
                <a16:creationId xmlns:a16="http://schemas.microsoft.com/office/drawing/2014/main" id="{C65FF5DA-D1FF-450C-8A01-5358C958CEE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377"/>
          <a:stretch/>
        </p:blipFill>
        <p:spPr bwMode="auto">
          <a:xfrm>
            <a:off x="10629351" y="6424534"/>
            <a:ext cx="1510076" cy="37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15" r:id="rId3"/>
    <p:sldLayoutId id="2147483716" r:id="rId4"/>
    <p:sldLayoutId id="2147483717" r:id="rId5"/>
    <p:sldLayoutId id="2147483718" r:id="rId6"/>
    <p:sldLayoutId id="2147483725" r:id="rId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pitchFamily="34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100">
          <a:solidFill>
            <a:schemeClr val="tx2"/>
          </a:solidFill>
          <a:latin typeface="Arial" pitchFamily="34" charset="0"/>
        </a:defRPr>
      </a:lvl9pPr>
    </p:titleStyle>
    <p:bodyStyle>
      <a:lvl1pPr marL="257175" indent="-257175" algn="l" rtl="0" eaLnBrk="1" fontAlgn="base" hangingPunct="1">
        <a:spcBef>
          <a:spcPts val="450"/>
        </a:spcBef>
        <a:spcAft>
          <a:spcPct val="0"/>
        </a:spcAft>
        <a:buChar char="•"/>
        <a:defRPr sz="21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ts val="45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857250" indent="-171450" algn="l" rtl="0" eaLnBrk="1" fontAlgn="base" hangingPunct="1">
        <a:spcBef>
          <a:spcPts val="450"/>
        </a:spcBef>
        <a:spcAft>
          <a:spcPct val="0"/>
        </a:spcAft>
        <a:buFont typeface="Wingdings" panose="05000000000000000000" pitchFamily="2" charset="2"/>
        <a:buChar char="§"/>
        <a:defRPr sz="1500">
          <a:solidFill>
            <a:schemeClr val="bg2">
              <a:lumMod val="50000"/>
            </a:schemeClr>
          </a:solidFill>
          <a:latin typeface="+mn-lt"/>
        </a:defRPr>
      </a:lvl3pPr>
      <a:lvl4pPr marL="1200150" indent="-171450" algn="l" rtl="0" eaLnBrk="1" fontAlgn="base" hangingPunct="1">
        <a:spcBef>
          <a:spcPts val="450"/>
        </a:spcBef>
        <a:spcAft>
          <a:spcPct val="0"/>
        </a:spcAft>
        <a:buFont typeface="Courier New" panose="02070309020205020404" pitchFamily="49" charset="0"/>
        <a:buChar char="o"/>
        <a:defRPr sz="1350">
          <a:solidFill>
            <a:schemeClr val="accent1">
              <a:lumMod val="75000"/>
            </a:schemeClr>
          </a:solidFill>
          <a:latin typeface="+mn-lt"/>
        </a:defRPr>
      </a:lvl4pPr>
      <a:lvl5pPr marL="1543050" indent="-171450" algn="l" rtl="0" eaLnBrk="1" fontAlgn="base" hangingPunct="1">
        <a:spcBef>
          <a:spcPts val="450"/>
        </a:spcBef>
        <a:spcAft>
          <a:spcPct val="0"/>
        </a:spcAft>
        <a:buSzPct val="85000"/>
        <a:buFont typeface="Wingdings" panose="05000000000000000000" pitchFamily="2" charset="2"/>
        <a:buChar char="Ø"/>
        <a:defRPr sz="1200">
          <a:solidFill>
            <a:schemeClr val="accent6">
              <a:lumMod val="50000"/>
            </a:schemeClr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accent2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accent2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accent2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2.wdp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4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microsoft.com/office/2007/relationships/hdphoto" Target="../media/hdphoto3.wdp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microsoft.com/office/2007/relationships/hdphoto" Target="../media/hdphoto4.wdp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47.jpeg"/><Relationship Id="rId5" Type="http://schemas.openxmlformats.org/officeDocument/2006/relationships/image" Target="../media/image12.png"/><Relationship Id="rId15" Type="http://schemas.microsoft.com/office/2007/relationships/hdphoto" Target="../media/hdphoto5.wdp"/><Relationship Id="rId10" Type="http://schemas.openxmlformats.org/officeDocument/2006/relationships/image" Target="../media/image46.svg"/><Relationship Id="rId4" Type="http://schemas.openxmlformats.org/officeDocument/2006/relationships/image" Target="../media/image41.png"/><Relationship Id="rId9" Type="http://schemas.openxmlformats.org/officeDocument/2006/relationships/image" Target="../media/image45.png"/><Relationship Id="rId1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2.wdp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06420962-F481-4CD1-A80E-7904BAD9EFCD}"/>
              </a:ext>
            </a:extLst>
          </p:cNvPr>
          <p:cNvSpPr txBox="1"/>
          <p:nvPr/>
        </p:nvSpPr>
        <p:spPr>
          <a:xfrm>
            <a:off x="1703512" y="4599537"/>
            <a:ext cx="2646294" cy="413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ts val="225"/>
              </a:spcBef>
              <a:buNone/>
            </a:pPr>
            <a:r>
              <a:rPr lang="es-ES" altLang="es-ES" dirty="0">
                <a:solidFill>
                  <a:srgbClr val="FFFFFF"/>
                </a:solidFill>
              </a:rPr>
              <a:t>E. Picatoste</a:t>
            </a: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ADCB7883-E2E3-43C3-8501-34818D6E6BB3}"/>
              </a:ext>
            </a:extLst>
          </p:cNvPr>
          <p:cNvSpPr/>
          <p:nvPr/>
        </p:nvSpPr>
        <p:spPr>
          <a:xfrm>
            <a:off x="1055441" y="3421143"/>
            <a:ext cx="10081119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36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</a:rPr>
              <a:t>PMTs Photon detectors and cables</a:t>
            </a:r>
            <a:endParaRPr lang="es-ES" sz="36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Marcador de fecha 3">
            <a:extLst>
              <a:ext uri="{FF2B5EF4-FFF2-40B4-BE49-F238E27FC236}">
                <a16:creationId xmlns:a16="http://schemas.microsoft.com/office/drawing/2014/main" id="{3C4B7848-53A1-448E-A665-739C3D990634}"/>
              </a:ext>
            </a:extLst>
          </p:cNvPr>
          <p:cNvSpPr txBox="1">
            <a:spLocks/>
          </p:cNvSpPr>
          <p:nvPr/>
        </p:nvSpPr>
        <p:spPr bwMode="auto">
          <a:xfrm>
            <a:off x="7032104" y="5445224"/>
            <a:ext cx="316835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05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b="1" i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13/12/2022</a:t>
            </a:r>
          </a:p>
        </p:txBody>
      </p:sp>
      <p:sp>
        <p:nvSpPr>
          <p:cNvPr id="7" name="Marcador de fecha 3">
            <a:extLst>
              <a:ext uri="{FF2B5EF4-FFF2-40B4-BE49-F238E27FC236}">
                <a16:creationId xmlns:a16="http://schemas.microsoft.com/office/drawing/2014/main" id="{651E7A07-2FD5-4890-87D5-FD6EEC240749}"/>
              </a:ext>
            </a:extLst>
          </p:cNvPr>
          <p:cNvSpPr txBox="1">
            <a:spLocks/>
          </p:cNvSpPr>
          <p:nvPr/>
        </p:nvSpPr>
        <p:spPr bwMode="auto">
          <a:xfrm>
            <a:off x="6579750" y="4489420"/>
            <a:ext cx="4217077" cy="8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050" b="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400" b="1" i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ECAL Upgrade II Workshop at </a:t>
            </a:r>
            <a:r>
              <a:rPr lang="en-US" sz="2400" b="1" i="1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ICJLab</a:t>
            </a:r>
            <a:r>
              <a:rPr lang="en-US" sz="2400" b="1" i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(Orsay)</a:t>
            </a:r>
          </a:p>
        </p:txBody>
      </p:sp>
    </p:spTree>
    <p:extLst>
      <p:ext uri="{BB962C8B-B14F-4D97-AF65-F5344CB8AC3E}">
        <p14:creationId xmlns:p14="http://schemas.microsoft.com/office/powerpoint/2010/main" val="2394104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Linearity</a:t>
            </a:r>
            <a:r>
              <a:rPr lang="ca-ES" dirty="0"/>
              <a:t> </a:t>
            </a:r>
            <a:r>
              <a:rPr lang="ca-ES" dirty="0" err="1"/>
              <a:t>Measurements</a:t>
            </a:r>
            <a:r>
              <a:rPr lang="ca-ES" dirty="0"/>
              <a:t> </a:t>
            </a:r>
            <a:r>
              <a:rPr lang="ca-ES" dirty="0" err="1"/>
              <a:t>at</a:t>
            </a:r>
            <a:r>
              <a:rPr lang="ca-ES" dirty="0"/>
              <a:t> SPS Test </a:t>
            </a:r>
            <a:r>
              <a:rPr lang="ca-ES" dirty="0" err="1"/>
              <a:t>Beam</a:t>
            </a:r>
            <a:r>
              <a:rPr lang="ca-ES" dirty="0"/>
              <a:t> (2022)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E730B-8732-4C3C-B69B-72A3C4701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0056" y="1310380"/>
            <a:ext cx="5480250" cy="5070948"/>
          </a:xfrm>
        </p:spPr>
        <p:txBody>
          <a:bodyPr/>
          <a:lstStyle/>
          <a:p>
            <a:r>
              <a:rPr lang="en-US" sz="2000" dirty="0"/>
              <a:t>R11187 (</a:t>
            </a:r>
            <a:r>
              <a:rPr lang="en-US" sz="2000" dirty="0" err="1"/>
              <a:t>Tilecal</a:t>
            </a:r>
            <a:r>
              <a:rPr lang="en-US" sz="2000" dirty="0"/>
              <a:t>)</a:t>
            </a:r>
          </a:p>
          <a:p>
            <a:pPr lvl="1"/>
            <a:r>
              <a:rPr lang="en-US" sz="1700" dirty="0"/>
              <a:t>Max/Min response ~1% in the 20-100 GeV range</a:t>
            </a:r>
          </a:p>
          <a:p>
            <a:pPr lvl="1"/>
            <a:r>
              <a:rPr lang="en-US" sz="1700" dirty="0"/>
              <a:t>8 dynodes, tapered board to help against space-charge effects</a:t>
            </a:r>
          </a:p>
          <a:p>
            <a:pPr lvl="1"/>
            <a:r>
              <a:rPr lang="en-US" sz="1700" dirty="0"/>
              <a:t>More linear than Round MCD</a:t>
            </a:r>
          </a:p>
          <a:p>
            <a:r>
              <a:rPr lang="en-US" sz="2000" dirty="0"/>
              <a:t>R14755U-100 (Round MCD)</a:t>
            </a:r>
          </a:p>
          <a:p>
            <a:pPr lvl="1"/>
            <a:r>
              <a:rPr lang="en-US" sz="1700" dirty="0"/>
              <a:t>Max/Min response significantly worse than </a:t>
            </a:r>
            <a:r>
              <a:rPr lang="en-US" sz="1700" dirty="0" err="1"/>
              <a:t>Tilecal</a:t>
            </a:r>
            <a:endParaRPr lang="en-US" sz="1700" dirty="0"/>
          </a:p>
          <a:p>
            <a:pPr lvl="2"/>
            <a:r>
              <a:rPr lang="en-US" sz="1400" dirty="0"/>
              <a:t>10-30% in the 20-100 GeV range at the useful HVs</a:t>
            </a:r>
          </a:p>
          <a:p>
            <a:pPr lvl="1"/>
            <a:r>
              <a:rPr lang="en-US" sz="1700" dirty="0"/>
              <a:t>Max/Min response ~2.5% even in the 20-40 GeV range at reasonable voltages.</a:t>
            </a:r>
          </a:p>
          <a:p>
            <a:pPr lvl="1"/>
            <a:r>
              <a:rPr lang="en-US" sz="1700" dirty="0"/>
              <a:t>6 dynodes</a:t>
            </a:r>
          </a:p>
          <a:p>
            <a:pPr lvl="1"/>
            <a:r>
              <a:rPr lang="en-US" sz="1700" dirty="0"/>
              <a:t>R&amp;D needed</a:t>
            </a:r>
          </a:p>
          <a:p>
            <a:pPr lvl="2"/>
            <a:r>
              <a:rPr lang="en-US" sz="1400" dirty="0"/>
              <a:t>Tapered board?</a:t>
            </a:r>
          </a:p>
          <a:p>
            <a:pPr lvl="2"/>
            <a:r>
              <a:rPr lang="en-US" sz="1400" dirty="0"/>
              <a:t>Transistorized base?</a:t>
            </a:r>
          </a:p>
          <a:p>
            <a:pPr lvl="2"/>
            <a:r>
              <a:rPr lang="en-US" sz="1400" dirty="0"/>
              <a:t>Asking some more dynodes?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9AF4917-6065-40AD-9AC9-13E2CBCD0D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67" t="6961" r="9003" b="2545"/>
          <a:stretch/>
        </p:blipFill>
        <p:spPr>
          <a:xfrm>
            <a:off x="-24680" y="2054302"/>
            <a:ext cx="6546182" cy="425501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Marcador de contenido 2">
                <a:extLst>
                  <a:ext uri="{FF2B5EF4-FFF2-40B4-BE49-F238E27FC236}">
                    <a16:creationId xmlns:a16="http://schemas.microsoft.com/office/drawing/2014/main" id="{E9CBD471-ACBE-4BFA-BC34-00E453DFD47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71734" y="1268760"/>
                <a:ext cx="5480250" cy="68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57175" indent="-257175" algn="l" rtl="0" eaLnBrk="1" fontAlgn="base" hangingPunct="1">
                  <a:spcBef>
                    <a:spcPts val="450"/>
                  </a:spcBef>
                  <a:spcAft>
                    <a:spcPct val="0"/>
                  </a:spcAft>
                  <a:buChar char="•"/>
                  <a:defRPr sz="210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57213" indent="-214313" algn="l" rtl="0" eaLnBrk="1" fontAlgn="base" hangingPunct="1">
                  <a:spcBef>
                    <a:spcPts val="45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857250" indent="-171450" algn="l" rtl="0" eaLnBrk="1" fontAlgn="base" hangingPunct="1">
                  <a:spcBef>
                    <a:spcPts val="45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  <a:defRPr sz="1500">
                    <a:solidFill>
                      <a:schemeClr val="bg2">
                        <a:lumMod val="50000"/>
                      </a:schemeClr>
                    </a:solidFill>
                    <a:latin typeface="+mn-lt"/>
                  </a:defRPr>
                </a:lvl3pPr>
                <a:lvl4pPr marL="1200150" indent="-171450" algn="l" rtl="0" eaLnBrk="1" fontAlgn="base" hangingPunct="1">
                  <a:spcBef>
                    <a:spcPts val="450"/>
                  </a:spcBef>
                  <a:spcAft>
                    <a:spcPct val="0"/>
                  </a:spcAft>
                  <a:buFont typeface="Courier New" panose="02070309020205020404" pitchFamily="49" charset="0"/>
                  <a:buChar char="o"/>
                  <a:defRPr sz="1350">
                    <a:solidFill>
                      <a:schemeClr val="accent1">
                        <a:lumMod val="75000"/>
                      </a:schemeClr>
                    </a:solidFill>
                    <a:latin typeface="+mn-lt"/>
                  </a:defRPr>
                </a:lvl4pPr>
                <a:lvl5pPr marL="1543050" indent="-171450" algn="l" rtl="0" eaLnBrk="1" fontAlgn="base" hangingPunct="1">
                  <a:spcBef>
                    <a:spcPts val="450"/>
                  </a:spcBef>
                  <a:spcAft>
                    <a:spcPct val="0"/>
                  </a:spcAft>
                  <a:buSzPct val="85000"/>
                  <a:buFont typeface="Wingdings" panose="05000000000000000000" pitchFamily="2" charset="2"/>
                  <a:buChar char="Ø"/>
                  <a:defRPr sz="1200">
                    <a:solidFill>
                      <a:schemeClr val="accent6">
                        <a:lumMod val="50000"/>
                      </a:schemeClr>
                    </a:solidFill>
                    <a:latin typeface="+mn-lt"/>
                  </a:defRPr>
                </a:lvl5pPr>
                <a:lvl6pPr marL="1885950" indent="-1714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500">
                    <a:solidFill>
                      <a:schemeClr val="accent2"/>
                    </a:solidFill>
                    <a:latin typeface="+mn-lt"/>
                  </a:defRPr>
                </a:lvl6pPr>
                <a:lvl7pPr marL="2228850" indent="-1714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500">
                    <a:solidFill>
                      <a:schemeClr val="accent2"/>
                    </a:solidFill>
                    <a:latin typeface="+mn-lt"/>
                  </a:defRPr>
                </a:lvl7pPr>
                <a:lvl8pPr marL="2571750" indent="-1714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500">
                    <a:solidFill>
                      <a:schemeClr val="accent2"/>
                    </a:solidFill>
                    <a:latin typeface="+mn-lt"/>
                  </a:defRPr>
                </a:lvl8pPr>
                <a:lvl9pPr marL="2914650" indent="-1714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500">
                    <a:solidFill>
                      <a:schemeClr val="accent2"/>
                    </a:solidFill>
                    <a:latin typeface="+mn-lt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ca-ES" sz="2400" b="0" i="1" kern="0" smtClean="0">
                        <a:latin typeface="Cambria Math" panose="02040503050406030204" pitchFamily="18" charset="0"/>
                      </a:rPr>
                      <m:t>𝑁𝐿</m:t>
                    </m:r>
                    <m:r>
                      <a:rPr lang="ca-ES" sz="2400" b="0" i="1" kern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a-ES" sz="2400" b="0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  <m:r>
                      <a:rPr lang="ca-ES" sz="2400" b="0" i="1" kern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0" kern="0" dirty="0"/>
                  <a:t>, where </a:t>
                </a:r>
                <a14:m>
                  <m:oMath xmlns:m="http://schemas.openxmlformats.org/officeDocument/2006/math">
                    <m:r>
                      <a:rPr lang="ca-ES" sz="2400" b="0" i="1" kern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ca-ES" sz="2400" b="0" i="1" kern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a-ES" sz="2400" b="0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a-ES" sz="2400" b="0" i="1" kern="0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ca-ES" sz="2400" b="0" i="1" kern="0" smtClean="0">
                            <a:latin typeface="Cambria Math" panose="02040503050406030204" pitchFamily="18" charset="0"/>
                          </a:rPr>
                          <m:t>𝐴𝑚𝑝𝑙</m:t>
                        </m:r>
                        <m:r>
                          <a:rPr lang="ca-ES" sz="2400" b="0" i="1" kern="0" smtClean="0">
                            <a:latin typeface="Cambria Math" panose="02040503050406030204" pitchFamily="18" charset="0"/>
                          </a:rPr>
                          <m:t>&gt;</m:t>
                        </m:r>
                      </m:num>
                      <m:den>
                        <m:sSub>
                          <m:sSubPr>
                            <m:ctrlP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𝑏𝑒𝑎𝑚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kern="0" dirty="0"/>
              </a:p>
            </p:txBody>
          </p:sp>
        </mc:Choice>
        <mc:Fallback>
          <p:sp>
            <p:nvSpPr>
              <p:cNvPr id="18" name="Marcador de contenido 2">
                <a:extLst>
                  <a:ext uri="{FF2B5EF4-FFF2-40B4-BE49-F238E27FC236}">
                    <a16:creationId xmlns:a16="http://schemas.microsoft.com/office/drawing/2014/main" id="{E9CBD471-ACBE-4BFA-BC34-00E453DFD4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1734" y="1268760"/>
                <a:ext cx="5480250" cy="6852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2" descr="https://www.hamamatsu.com/eu/en/product/type/H13226A_series/index.html&#10;https://www.hamamatsu.com/eu/en/product/type/H14220B/index.html">
            <a:extLst>
              <a:ext uri="{FF2B5EF4-FFF2-40B4-BE49-F238E27FC236}">
                <a16:creationId xmlns:a16="http://schemas.microsoft.com/office/drawing/2014/main" id="{970D6559-B3E2-486B-9EE1-FE15075D3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16270" y1="81349" x2="61905" y2="85714"/>
                        <a14:foregroundMark x1="15873" y1="82143" x2="61508" y2="85714"/>
                        <a14:foregroundMark x1="33730" y1="14286" x2="73413" y2="1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610">
            <a:off x="8836918" y="1140261"/>
            <a:ext cx="627941" cy="62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F86862B8-8697-4D81-A3FF-A4BAD7EF0B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629" y="2918109"/>
            <a:ext cx="366875" cy="366875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DE46AB6C-C974-4146-BFCC-2F0060EB8E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5920" y="3796356"/>
            <a:ext cx="366875" cy="366875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795A3818-4721-4312-A54D-42945BD61530}"/>
              </a:ext>
            </a:extLst>
          </p:cNvPr>
          <p:cNvSpPr txBox="1"/>
          <p:nvPr/>
        </p:nvSpPr>
        <p:spPr>
          <a:xfrm>
            <a:off x="4743672" y="4084388"/>
            <a:ext cx="1208312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0" i="1" dirty="0"/>
              <a:t>Round</a:t>
            </a:r>
            <a:endParaRPr lang="es-ES" b="0" i="1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310E07A-4025-4C49-A8FB-49A3CCC835F2}"/>
              </a:ext>
            </a:extLst>
          </p:cNvPr>
          <p:cNvSpPr txBox="1"/>
          <p:nvPr/>
        </p:nvSpPr>
        <p:spPr>
          <a:xfrm>
            <a:off x="119336" y="6067396"/>
            <a:ext cx="1977984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1600" dirty="0">
                <a:solidFill>
                  <a:schemeClr val="tx1"/>
                </a:solidFill>
              </a:rPr>
              <a:t>Loris </a:t>
            </a:r>
            <a:r>
              <a:rPr lang="es-ES" sz="1600" dirty="0" err="1">
                <a:solidFill>
                  <a:schemeClr val="tx1"/>
                </a:solidFill>
              </a:rPr>
              <a:t>Martinazzoli</a:t>
            </a:r>
            <a:endParaRPr lang="es-E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738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D834A1DF-0EF3-4E4A-90F2-0E3518D44D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02"/>
          <a:stretch/>
        </p:blipFill>
        <p:spPr bwMode="auto">
          <a:xfrm>
            <a:off x="-24680" y="1707001"/>
            <a:ext cx="6524781" cy="4602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Linearity</a:t>
            </a:r>
            <a:r>
              <a:rPr lang="ca-ES" dirty="0"/>
              <a:t> </a:t>
            </a:r>
            <a:r>
              <a:rPr lang="ca-ES" dirty="0" err="1"/>
              <a:t>Measurements</a:t>
            </a:r>
            <a:r>
              <a:rPr lang="ca-ES" dirty="0"/>
              <a:t> </a:t>
            </a:r>
            <a:r>
              <a:rPr lang="ca-ES" dirty="0" err="1"/>
              <a:t>at</a:t>
            </a:r>
            <a:r>
              <a:rPr lang="ca-ES" dirty="0"/>
              <a:t> SPS Test </a:t>
            </a:r>
            <a:r>
              <a:rPr lang="ca-ES" dirty="0" err="1"/>
              <a:t>Beam</a:t>
            </a:r>
            <a:r>
              <a:rPr lang="ca-ES" dirty="0"/>
              <a:t> (2022)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E730B-8732-4C3C-B69B-72A3C4701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6040" y="1268760"/>
            <a:ext cx="5793053" cy="4824536"/>
          </a:xfrm>
        </p:spPr>
        <p:txBody>
          <a:bodyPr/>
          <a:lstStyle/>
          <a:p>
            <a:r>
              <a:rPr lang="en-US" sz="2000" dirty="0"/>
              <a:t>Round PMT non-linearity causes?</a:t>
            </a:r>
          </a:p>
          <a:p>
            <a:r>
              <a:rPr lang="en-US" sz="2000" dirty="0"/>
              <a:t>PMT DC output current should be lower than 1/100 the voltage divider current (</a:t>
            </a:r>
            <a:r>
              <a:rPr lang="en-US" sz="2000" dirty="0" err="1"/>
              <a:t>I</a:t>
            </a:r>
            <a:r>
              <a:rPr lang="en-US" sz="2000" baseline="-25000" dirty="0" err="1"/>
              <a:t>bias</a:t>
            </a:r>
            <a:r>
              <a:rPr lang="en-US" sz="2000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err="1"/>
              <a:t>I</a:t>
            </a:r>
            <a:r>
              <a:rPr lang="en-US" sz="2000" baseline="-25000" dirty="0" err="1"/>
              <a:t>bias</a:t>
            </a:r>
            <a:r>
              <a:rPr lang="en-US" sz="2000" baseline="-25000" dirty="0"/>
              <a:t> </a:t>
            </a:r>
            <a:r>
              <a:rPr lang="en-US" sz="2000" dirty="0"/>
              <a:t>= 30-100µA</a:t>
            </a:r>
          </a:p>
          <a:p>
            <a:r>
              <a:rPr lang="en-US" sz="2000" dirty="0"/>
              <a:t>Estimate PMT </a:t>
            </a:r>
            <a:r>
              <a:rPr lang="en-US" sz="2000" dirty="0" err="1"/>
              <a:t>I</a:t>
            </a:r>
            <a:r>
              <a:rPr lang="en-US" sz="2000" baseline="-25000" dirty="0" err="1"/>
              <a:t>out,DC</a:t>
            </a:r>
            <a:r>
              <a:rPr lang="en-US" sz="2000" dirty="0"/>
              <a:t> from</a:t>
            </a:r>
          </a:p>
          <a:p>
            <a:pPr lvl="1"/>
            <a:r>
              <a:rPr lang="en-US" sz="2000" dirty="0"/>
              <a:t>Amplitudes</a:t>
            </a:r>
          </a:p>
          <a:p>
            <a:pPr lvl="1"/>
            <a:r>
              <a:rPr lang="en-US" sz="2000" dirty="0"/>
              <a:t>Rates: 10kHz to ~200Hz (at different E)</a:t>
            </a:r>
          </a:p>
          <a:p>
            <a:r>
              <a:rPr lang="en-US" sz="2000" dirty="0" err="1"/>
              <a:t>I</a:t>
            </a:r>
            <a:r>
              <a:rPr lang="en-US" sz="2000" baseline="-25000" dirty="0" err="1"/>
              <a:t>out,DC</a:t>
            </a:r>
            <a:r>
              <a:rPr lang="en-US" sz="2000" dirty="0"/>
              <a:t> ≥ </a:t>
            </a:r>
            <a:r>
              <a:rPr lang="en-US" sz="2000" dirty="0" err="1"/>
              <a:t>I</a:t>
            </a:r>
            <a:r>
              <a:rPr lang="en-US" sz="2000" baseline="-25000" dirty="0" err="1"/>
              <a:t>bias</a:t>
            </a:r>
            <a:r>
              <a:rPr lang="en-US" sz="2000" dirty="0"/>
              <a:t>/100 for </a:t>
            </a:r>
            <a:r>
              <a:rPr lang="en-US" sz="2000" dirty="0" err="1"/>
              <a:t>V</a:t>
            </a:r>
            <a:r>
              <a:rPr lang="en-US" sz="2000" baseline="-25000" dirty="0" err="1"/>
              <a:t>bias</a:t>
            </a:r>
            <a:r>
              <a:rPr lang="en-US" sz="2000" dirty="0"/>
              <a:t> ≥ 600V</a:t>
            </a:r>
          </a:p>
          <a:p>
            <a:r>
              <a:rPr lang="en-US" sz="2000" dirty="0"/>
              <a:t>Plan: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Reduce base resistors (2M</a:t>
            </a:r>
            <a:r>
              <a:rPr lang="el-GR" dirty="0"/>
              <a:t>Ω</a:t>
            </a:r>
            <a:r>
              <a:rPr lang="ca-ES" dirty="0"/>
              <a:t> to 470k</a:t>
            </a:r>
            <a:r>
              <a:rPr lang="el-GR" dirty="0"/>
              <a:t>Ω</a:t>
            </a:r>
            <a:r>
              <a:rPr lang="ca-ES" dirty="0"/>
              <a:t> or </a:t>
            </a:r>
            <a:r>
              <a:rPr lang="ca-ES" dirty="0" err="1"/>
              <a:t>lower</a:t>
            </a:r>
            <a:r>
              <a:rPr lang="ca-ES" dirty="0"/>
              <a:t>)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Test transistorized base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DE46AB6C-C974-4146-BFCC-2F0060EB8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1314000"/>
            <a:ext cx="366875" cy="366875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795A3818-4721-4312-A54D-42945BD61530}"/>
              </a:ext>
            </a:extLst>
          </p:cNvPr>
          <p:cNvSpPr txBox="1"/>
          <p:nvPr/>
        </p:nvSpPr>
        <p:spPr>
          <a:xfrm>
            <a:off x="846251" y="1287961"/>
            <a:ext cx="5552161" cy="412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0" i="1" dirty="0"/>
              <a:t>Round PMT </a:t>
            </a:r>
            <a:r>
              <a:rPr lang="en-US" sz="2400" b="0" i="1" dirty="0" err="1"/>
              <a:t>ampliudes</a:t>
            </a:r>
            <a:r>
              <a:rPr lang="en-US" sz="2400" b="0" i="1" dirty="0"/>
              <a:t> Vs. HV Vs. E</a:t>
            </a:r>
            <a:endParaRPr lang="es-ES" b="0" i="1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ACAA4D2-1EB2-4C06-8EB5-F3653FF2C66B}"/>
              </a:ext>
            </a:extLst>
          </p:cNvPr>
          <p:cNvSpPr txBox="1"/>
          <p:nvPr/>
        </p:nvSpPr>
        <p:spPr>
          <a:xfrm>
            <a:off x="119336" y="6067396"/>
            <a:ext cx="1977984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1600" dirty="0">
                <a:solidFill>
                  <a:schemeClr val="tx1"/>
                </a:solidFill>
              </a:rPr>
              <a:t>Loris </a:t>
            </a:r>
            <a:r>
              <a:rPr lang="es-ES" sz="1600" dirty="0" err="1">
                <a:solidFill>
                  <a:schemeClr val="tx1"/>
                </a:solidFill>
              </a:rPr>
              <a:t>Martinazzoli</a:t>
            </a:r>
            <a:endParaRPr lang="es-E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171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Linearity</a:t>
            </a:r>
            <a:r>
              <a:rPr lang="ca-ES" dirty="0"/>
              <a:t> </a:t>
            </a:r>
            <a:r>
              <a:rPr lang="ca-ES" dirty="0" err="1"/>
              <a:t>Measurements</a:t>
            </a:r>
            <a:r>
              <a:rPr lang="ca-ES" dirty="0"/>
              <a:t> </a:t>
            </a:r>
            <a:r>
              <a:rPr lang="ca-ES" dirty="0" err="1"/>
              <a:t>at</a:t>
            </a:r>
            <a:r>
              <a:rPr lang="ca-ES" dirty="0"/>
              <a:t> SPS Test </a:t>
            </a:r>
            <a:r>
              <a:rPr lang="ca-ES" dirty="0" err="1"/>
              <a:t>Beam</a:t>
            </a:r>
            <a:r>
              <a:rPr lang="ca-ES" dirty="0"/>
              <a:t> (2022)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554EF72-0666-4E33-9014-887075DC6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26" y="1064858"/>
            <a:ext cx="4673356" cy="548765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48FA8D6-A931-412F-8626-2B5CBCB881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519" y="5432809"/>
            <a:ext cx="6840007" cy="876511"/>
          </a:xfrm>
          <a:prstGeom prst="rect">
            <a:avLst/>
          </a:prstGeom>
        </p:spPr>
      </p:pic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D2E20C34-7E20-447E-83DB-DD0017EDD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6040" y="1268760"/>
            <a:ext cx="5793053" cy="4824536"/>
          </a:xfrm>
        </p:spPr>
        <p:txBody>
          <a:bodyPr/>
          <a:lstStyle/>
          <a:p>
            <a:r>
              <a:rPr lang="en-US" sz="2000" dirty="0"/>
              <a:t>Round PMT non-linearity causes?</a:t>
            </a:r>
          </a:p>
          <a:p>
            <a:r>
              <a:rPr lang="en-US" sz="2000" dirty="0"/>
              <a:t>PMT DC output current should be lower than 1/100 the voltage divider current (</a:t>
            </a:r>
            <a:r>
              <a:rPr lang="en-US" sz="2000" dirty="0" err="1"/>
              <a:t>I</a:t>
            </a:r>
            <a:r>
              <a:rPr lang="en-US" sz="2000" baseline="-25000" dirty="0" err="1"/>
              <a:t>bias</a:t>
            </a:r>
            <a:r>
              <a:rPr lang="en-US" sz="2000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err="1"/>
              <a:t>I</a:t>
            </a:r>
            <a:r>
              <a:rPr lang="en-US" sz="2000" baseline="-25000" dirty="0" err="1"/>
              <a:t>bias</a:t>
            </a:r>
            <a:r>
              <a:rPr lang="en-US" sz="2000" baseline="-25000" dirty="0"/>
              <a:t> </a:t>
            </a:r>
            <a:r>
              <a:rPr lang="en-US" sz="2000" dirty="0"/>
              <a:t>= 30-100µA</a:t>
            </a:r>
          </a:p>
          <a:p>
            <a:r>
              <a:rPr lang="en-US" sz="2000" dirty="0"/>
              <a:t>Estimate PMT </a:t>
            </a:r>
            <a:r>
              <a:rPr lang="en-US" sz="2000" dirty="0" err="1"/>
              <a:t>I</a:t>
            </a:r>
            <a:r>
              <a:rPr lang="en-US" sz="2000" baseline="-25000" dirty="0" err="1"/>
              <a:t>out,DC</a:t>
            </a:r>
            <a:r>
              <a:rPr lang="en-US" sz="2000" dirty="0"/>
              <a:t> from</a:t>
            </a:r>
          </a:p>
          <a:p>
            <a:pPr lvl="1"/>
            <a:r>
              <a:rPr lang="en-US" sz="2000" dirty="0"/>
              <a:t>Amplitudes</a:t>
            </a:r>
          </a:p>
          <a:p>
            <a:pPr lvl="1"/>
            <a:r>
              <a:rPr lang="en-US" sz="2000" dirty="0"/>
              <a:t>Rates: 10kHz to ~200Hz (at different E)</a:t>
            </a:r>
          </a:p>
          <a:p>
            <a:r>
              <a:rPr lang="en-US" sz="2000" dirty="0" err="1"/>
              <a:t>I</a:t>
            </a:r>
            <a:r>
              <a:rPr lang="en-US" sz="2000" baseline="-25000" dirty="0" err="1"/>
              <a:t>out,DC</a:t>
            </a:r>
            <a:r>
              <a:rPr lang="en-US" sz="2000" dirty="0"/>
              <a:t> ≥ </a:t>
            </a:r>
            <a:r>
              <a:rPr lang="en-US" sz="2000" dirty="0" err="1"/>
              <a:t>I</a:t>
            </a:r>
            <a:r>
              <a:rPr lang="en-US" sz="2000" baseline="-25000" dirty="0" err="1"/>
              <a:t>bias</a:t>
            </a:r>
            <a:r>
              <a:rPr lang="en-US" sz="2000" dirty="0"/>
              <a:t>/100 for </a:t>
            </a:r>
            <a:r>
              <a:rPr lang="en-US" sz="2000" dirty="0" err="1"/>
              <a:t>V</a:t>
            </a:r>
            <a:r>
              <a:rPr lang="en-US" sz="2000" baseline="-25000" dirty="0" err="1"/>
              <a:t>bias</a:t>
            </a:r>
            <a:r>
              <a:rPr lang="en-US" sz="2000" dirty="0"/>
              <a:t> ≥ 600V</a:t>
            </a:r>
          </a:p>
          <a:p>
            <a:r>
              <a:rPr lang="en-US" sz="2000" dirty="0"/>
              <a:t>Plan: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Reduce base resistors (2M</a:t>
            </a:r>
            <a:r>
              <a:rPr lang="el-GR" dirty="0"/>
              <a:t>Ω</a:t>
            </a:r>
            <a:r>
              <a:rPr lang="ca-ES" dirty="0"/>
              <a:t> to 470M or </a:t>
            </a:r>
            <a:r>
              <a:rPr lang="ca-ES" dirty="0" err="1"/>
              <a:t>lower</a:t>
            </a:r>
            <a:r>
              <a:rPr lang="ca-ES" dirty="0"/>
              <a:t>)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Test transistorized base</a:t>
            </a:r>
          </a:p>
        </p:txBody>
      </p:sp>
      <p:cxnSp>
        <p:nvCxnSpPr>
          <p:cNvPr id="18" name="106 Conector recto">
            <a:extLst>
              <a:ext uri="{FF2B5EF4-FFF2-40B4-BE49-F238E27FC236}">
                <a16:creationId xmlns:a16="http://schemas.microsoft.com/office/drawing/2014/main" id="{10B7361E-7FFC-4881-B791-3FDD90FE93E7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073712" y="5733256"/>
            <a:ext cx="504056" cy="216694"/>
          </a:xfrm>
          <a:prstGeom prst="line">
            <a:avLst/>
          </a:prstGeom>
          <a:noFill/>
          <a:ln w="19050" algn="ctr">
            <a:solidFill>
              <a:srgbClr val="FF0000"/>
            </a:solidFill>
            <a:round/>
            <a:headEnd type="none" w="med" len="med"/>
            <a:tailEnd type="triangle" w="med" len="med"/>
          </a:ln>
        </p:spPr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AA07DD8-8F61-40FB-B1D0-714FFB9B895D}"/>
              </a:ext>
            </a:extLst>
          </p:cNvPr>
          <p:cNvSpPr txBox="1"/>
          <p:nvPr/>
        </p:nvSpPr>
        <p:spPr>
          <a:xfrm>
            <a:off x="191344" y="5606665"/>
            <a:ext cx="1977984" cy="630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b="0" i="1" dirty="0">
                <a:solidFill>
                  <a:srgbClr val="FF0000"/>
                </a:solidFill>
              </a:rPr>
              <a:t>Only if resistive divider</a:t>
            </a:r>
            <a:endParaRPr lang="es-ES" sz="2000" b="0" i="1" dirty="0">
              <a:solidFill>
                <a:srgbClr val="FF0000"/>
              </a:solidFill>
            </a:endParaRP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03AE23E2-5FA3-4AF4-8AAD-E073FC7E7AAB}"/>
              </a:ext>
            </a:extLst>
          </p:cNvPr>
          <p:cNvSpPr txBox="1"/>
          <p:nvPr/>
        </p:nvSpPr>
        <p:spPr>
          <a:xfrm>
            <a:off x="695400" y="6178078"/>
            <a:ext cx="263269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b="0" i="1" dirty="0">
                <a:solidFill>
                  <a:srgbClr val="00B050"/>
                </a:solidFill>
              </a:rPr>
              <a:t>Only if transistorized divider</a:t>
            </a:r>
            <a:endParaRPr lang="es-ES" sz="2000" b="0" i="1" dirty="0">
              <a:solidFill>
                <a:srgbClr val="00B050"/>
              </a:solidFill>
            </a:endParaRPr>
          </a:p>
        </p:txBody>
      </p:sp>
      <p:cxnSp>
        <p:nvCxnSpPr>
          <p:cNvPr id="25" name="106 Conector recto">
            <a:extLst>
              <a:ext uri="{FF2B5EF4-FFF2-40B4-BE49-F238E27FC236}">
                <a16:creationId xmlns:a16="http://schemas.microsoft.com/office/drawing/2014/main" id="{047B5C7B-AE15-4E4E-9625-06BC0A244E95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783632" y="6020618"/>
            <a:ext cx="504056" cy="216694"/>
          </a:xfrm>
          <a:prstGeom prst="line">
            <a:avLst/>
          </a:prstGeom>
          <a:noFill/>
          <a:ln w="19050" algn="ctr">
            <a:solidFill>
              <a:srgbClr val="00B050"/>
            </a:solidFill>
            <a:round/>
            <a:headEnd type="none" w="med" len="med"/>
            <a:tailEnd type="triangle" w="med" len="med"/>
          </a:ln>
        </p:spPr>
      </p:cxnSp>
      <p:pic>
        <p:nvPicPr>
          <p:cNvPr id="26" name="Imagen 25">
            <a:extLst>
              <a:ext uri="{FF2B5EF4-FFF2-40B4-BE49-F238E27FC236}">
                <a16:creationId xmlns:a16="http://schemas.microsoft.com/office/drawing/2014/main" id="{97B0BF95-0187-42DD-AFDC-683B3C4231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9444" y="2603381"/>
            <a:ext cx="4315954" cy="67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523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Signal</a:t>
            </a:r>
            <a:r>
              <a:rPr lang="ca-ES" dirty="0"/>
              <a:t> Conditioning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id="{F6CA8021-F425-4C06-ACC6-6D22C71952FF}"/>
              </a:ext>
            </a:extLst>
          </p:cNvPr>
          <p:cNvSpPr txBox="1">
            <a:spLocks/>
          </p:cNvSpPr>
          <p:nvPr/>
        </p:nvSpPr>
        <p:spPr bwMode="auto">
          <a:xfrm>
            <a:off x="183796" y="4898406"/>
            <a:ext cx="11568091" cy="1338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ts val="450"/>
              </a:spcBef>
              <a:spcAft>
                <a:spcPct val="0"/>
              </a:spcAft>
              <a:buChar char="•"/>
              <a:defRPr sz="21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ts val="45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5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2001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35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1543050" indent="-171450" algn="l" rtl="0" eaLnBrk="1" fontAlgn="base" hangingPunct="1">
              <a:spcBef>
                <a:spcPts val="45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0" kern="0" dirty="0"/>
              <a:t>Amplifier + Shaper circuit included on the PMT base or FEB under consideration</a:t>
            </a:r>
          </a:p>
          <a:p>
            <a:pPr lvl="1">
              <a:lnSpc>
                <a:spcPct val="100000"/>
              </a:lnSpc>
            </a:pPr>
            <a:r>
              <a:rPr lang="en-US" sz="1700" b="0" kern="0" dirty="0"/>
              <a:t>To compensate cable attenuation, improve SNR, if necessary, and reduce spill-over effort </a:t>
            </a:r>
          </a:p>
          <a:p>
            <a:pPr lvl="1">
              <a:lnSpc>
                <a:spcPct val="100000"/>
              </a:lnSpc>
            </a:pPr>
            <a:r>
              <a:rPr lang="en-US" sz="1700" b="0" kern="0" dirty="0"/>
              <a:t>To act as a buffer to help split the signal between paths</a:t>
            </a:r>
          </a:p>
          <a:p>
            <a:pPr lvl="1">
              <a:lnSpc>
                <a:spcPct val="100000"/>
              </a:lnSpc>
            </a:pPr>
            <a:r>
              <a:rPr lang="en-US" sz="1700" b="0" kern="0" dirty="0"/>
              <a:t>Different ASIC requirements (signal range, gain, noise, BW): add dedicated passive attenuator for each path.</a:t>
            </a:r>
          </a:p>
          <a:p>
            <a:pPr lvl="1">
              <a:lnSpc>
                <a:spcPct val="100000"/>
              </a:lnSpc>
            </a:pPr>
            <a:r>
              <a:rPr lang="en-US" sz="1700" b="0" kern="0" dirty="0"/>
              <a:t>If at FEB, use differential outputs to ASICs</a:t>
            </a:r>
          </a:p>
        </p:txBody>
      </p:sp>
      <p:grpSp>
        <p:nvGrpSpPr>
          <p:cNvPr id="20" name="Grupo 19">
            <a:extLst>
              <a:ext uri="{FF2B5EF4-FFF2-40B4-BE49-F238E27FC236}">
                <a16:creationId xmlns:a16="http://schemas.microsoft.com/office/drawing/2014/main" id="{D3245DC5-9C6A-48C8-B144-7ACD6644B334}"/>
              </a:ext>
            </a:extLst>
          </p:cNvPr>
          <p:cNvGrpSpPr/>
          <p:nvPr/>
        </p:nvGrpSpPr>
        <p:grpSpPr>
          <a:xfrm>
            <a:off x="1524684" y="2780928"/>
            <a:ext cx="8531756" cy="2132396"/>
            <a:chOff x="1524684" y="4320940"/>
            <a:chExt cx="8531756" cy="2132396"/>
          </a:xfrm>
        </p:grpSpPr>
        <p:sp>
          <p:nvSpPr>
            <p:cNvPr id="21" name="Rectangle à coins arrondis 231">
              <a:extLst>
                <a:ext uri="{FF2B5EF4-FFF2-40B4-BE49-F238E27FC236}">
                  <a16:creationId xmlns:a16="http://schemas.microsoft.com/office/drawing/2014/main" id="{898E168C-D7B7-409D-BEB9-D92B2A4E6F79}"/>
                </a:ext>
              </a:extLst>
            </p:cNvPr>
            <p:cNvSpPr/>
            <p:nvPr/>
          </p:nvSpPr>
          <p:spPr bwMode="auto">
            <a:xfrm flipH="1">
              <a:off x="3847397" y="4320940"/>
              <a:ext cx="6209043" cy="2078211"/>
            </a:xfrm>
            <a:prstGeom prst="roundRect">
              <a:avLst>
                <a:gd name="adj" fmla="val 9410"/>
              </a:avLst>
            </a:prstGeom>
            <a:solidFill>
              <a:srgbClr val="339933">
                <a:alpha val="50000"/>
              </a:srgb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wrap="none" lIns="92064" tIns="46032" rIns="92064" bIns="46032" anchor="ctr"/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0" hangingPunct="0">
                <a:buNone/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22" name="10 Rectángulo">
              <a:extLst>
                <a:ext uri="{FF2B5EF4-FFF2-40B4-BE49-F238E27FC236}">
                  <a16:creationId xmlns:a16="http://schemas.microsoft.com/office/drawing/2014/main" id="{FD2BD217-111D-4194-B6D0-460F5523947E}"/>
                </a:ext>
              </a:extLst>
            </p:cNvPr>
            <p:cNvSpPr/>
            <p:nvPr/>
          </p:nvSpPr>
          <p:spPr bwMode="auto">
            <a:xfrm>
              <a:off x="1524684" y="4647556"/>
              <a:ext cx="1353592" cy="1470057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11 Cubo">
              <a:extLst>
                <a:ext uri="{FF2B5EF4-FFF2-40B4-BE49-F238E27FC236}">
                  <a16:creationId xmlns:a16="http://schemas.microsoft.com/office/drawing/2014/main" id="{56887752-3DA8-4094-951A-A84BB2B0FE5F}"/>
                </a:ext>
              </a:extLst>
            </p:cNvPr>
            <p:cNvSpPr/>
            <p:nvPr/>
          </p:nvSpPr>
          <p:spPr bwMode="auto">
            <a:xfrm>
              <a:off x="1659991" y="5266036"/>
              <a:ext cx="578296" cy="332374"/>
            </a:xfrm>
            <a:prstGeom prst="cube">
              <a:avLst/>
            </a:prstGeom>
            <a:solidFill>
              <a:schemeClr val="bg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12 Cilindro">
              <a:extLst>
                <a:ext uri="{FF2B5EF4-FFF2-40B4-BE49-F238E27FC236}">
                  <a16:creationId xmlns:a16="http://schemas.microsoft.com/office/drawing/2014/main" id="{662B8611-317F-40CC-A0E9-7DF0CCDE842C}"/>
                </a:ext>
              </a:extLst>
            </p:cNvPr>
            <p:cNvSpPr/>
            <p:nvPr/>
          </p:nvSpPr>
          <p:spPr bwMode="auto">
            <a:xfrm rot="5400000" flipH="1">
              <a:off x="2203650" y="5321486"/>
              <a:ext cx="195665" cy="202863"/>
            </a:xfrm>
            <a:prstGeom prst="can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5" name="13 Conector recto">
              <a:extLst>
                <a:ext uri="{FF2B5EF4-FFF2-40B4-BE49-F238E27FC236}">
                  <a16:creationId xmlns:a16="http://schemas.microsoft.com/office/drawing/2014/main" id="{215BE68E-78A2-4846-B7C2-BCEB895ACA66}"/>
                </a:ext>
              </a:extLst>
            </p:cNvPr>
            <p:cNvCxnSpPr>
              <a:stCxn id="24" idx="1"/>
            </p:cNvCxnSpPr>
            <p:nvPr/>
          </p:nvCxnSpPr>
          <p:spPr bwMode="auto">
            <a:xfrm>
              <a:off x="2402914" y="5422917"/>
              <a:ext cx="759206" cy="28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6" name="ZoneTexte 406">
              <a:extLst>
                <a:ext uri="{FF2B5EF4-FFF2-40B4-BE49-F238E27FC236}">
                  <a16:creationId xmlns:a16="http://schemas.microsoft.com/office/drawing/2014/main" id="{6EF4755E-1E94-403A-99DB-8EE84B9FB9A9}"/>
                </a:ext>
              </a:extLst>
            </p:cNvPr>
            <p:cNvSpPr txBox="1"/>
            <p:nvPr/>
          </p:nvSpPr>
          <p:spPr>
            <a:xfrm flipH="1">
              <a:off x="1547662" y="4743499"/>
              <a:ext cx="961549" cy="480121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400" i="1" u="none" dirty="0">
                  <a:solidFill>
                    <a:schemeClr val="tx1"/>
                  </a:solidFill>
                </a:rPr>
                <a:t>Detector </a:t>
              </a:r>
              <a:r>
                <a:rPr lang="fr-FR" sz="1400" i="1" u="none" dirty="0" err="1">
                  <a:solidFill>
                    <a:schemeClr val="tx1"/>
                  </a:solidFill>
                </a:rPr>
                <a:t>cells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27" name="ZoneTexte 406">
              <a:extLst>
                <a:ext uri="{FF2B5EF4-FFF2-40B4-BE49-F238E27FC236}">
                  <a16:creationId xmlns:a16="http://schemas.microsoft.com/office/drawing/2014/main" id="{D236FAA8-63ED-4089-B24A-7C52B6FD349C}"/>
                </a:ext>
              </a:extLst>
            </p:cNvPr>
            <p:cNvSpPr txBox="1"/>
            <p:nvPr/>
          </p:nvSpPr>
          <p:spPr>
            <a:xfrm flipH="1">
              <a:off x="2020031" y="5733610"/>
              <a:ext cx="565506" cy="28622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400" i="1" u="none" dirty="0">
                  <a:solidFill>
                    <a:schemeClr val="tx1"/>
                  </a:solidFill>
                </a:rPr>
                <a:t>PMT</a:t>
              </a:r>
            </a:p>
          </p:txBody>
        </p:sp>
        <p:sp>
          <p:nvSpPr>
            <p:cNvPr id="28" name="ZoneTexte 406">
              <a:extLst>
                <a:ext uri="{FF2B5EF4-FFF2-40B4-BE49-F238E27FC236}">
                  <a16:creationId xmlns:a16="http://schemas.microsoft.com/office/drawing/2014/main" id="{39B58EB6-1596-4C78-A68E-16AF3EB77D06}"/>
                </a:ext>
              </a:extLst>
            </p:cNvPr>
            <p:cNvSpPr txBox="1"/>
            <p:nvPr/>
          </p:nvSpPr>
          <p:spPr>
            <a:xfrm flipH="1">
              <a:off x="2743672" y="5478743"/>
              <a:ext cx="1102012" cy="424722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200" i="1" u="none" dirty="0">
                  <a:solidFill>
                    <a:schemeClr val="tx1"/>
                  </a:solidFill>
                </a:rPr>
                <a:t>12-20m </a:t>
              </a:r>
              <a:r>
                <a:rPr lang="fr-FR" sz="1200" i="1" u="none" dirty="0" err="1">
                  <a:solidFill>
                    <a:schemeClr val="tx1"/>
                  </a:solidFill>
                </a:rPr>
                <a:t>cable</a:t>
              </a:r>
              <a:endParaRPr lang="fr-FR" sz="12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29" name="42 Cilindro">
              <a:extLst>
                <a:ext uri="{FF2B5EF4-FFF2-40B4-BE49-F238E27FC236}">
                  <a16:creationId xmlns:a16="http://schemas.microsoft.com/office/drawing/2014/main" id="{2CD42FFF-A996-4BB0-A803-4C5A3F83317A}"/>
                </a:ext>
              </a:extLst>
            </p:cNvPr>
            <p:cNvSpPr/>
            <p:nvPr/>
          </p:nvSpPr>
          <p:spPr bwMode="auto">
            <a:xfrm rot="16200000" flipH="1">
              <a:off x="3258741" y="5014247"/>
              <a:ext cx="144015" cy="830884"/>
            </a:xfrm>
            <a:prstGeom prst="can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30" name="43 Grupo">
              <a:extLst>
                <a:ext uri="{FF2B5EF4-FFF2-40B4-BE49-F238E27FC236}">
                  <a16:creationId xmlns:a16="http://schemas.microsoft.com/office/drawing/2014/main" id="{6D018925-1398-4E94-BEFD-5B9F638D6D17}"/>
                </a:ext>
              </a:extLst>
            </p:cNvPr>
            <p:cNvGrpSpPr/>
            <p:nvPr/>
          </p:nvGrpSpPr>
          <p:grpSpPr>
            <a:xfrm>
              <a:off x="3645248" y="5503797"/>
              <a:ext cx="156710" cy="150380"/>
              <a:chOff x="2219064" y="2954838"/>
              <a:chExt cx="156710" cy="150380"/>
            </a:xfrm>
          </p:grpSpPr>
          <p:cxnSp>
            <p:nvCxnSpPr>
              <p:cNvPr id="64" name="Straight Connector 422">
                <a:extLst>
                  <a:ext uri="{FF2B5EF4-FFF2-40B4-BE49-F238E27FC236}">
                    <a16:creationId xmlns:a16="http://schemas.microsoft.com/office/drawing/2014/main" id="{67FA01DC-5BA4-4966-AB74-FBBDFB525064}"/>
                  </a:ext>
                </a:extLst>
              </p:cNvPr>
              <p:cNvCxnSpPr/>
              <p:nvPr/>
            </p:nvCxnSpPr>
            <p:spPr bwMode="auto">
              <a:xfrm>
                <a:off x="2291679" y="2954838"/>
                <a:ext cx="0" cy="955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423">
                <a:extLst>
                  <a:ext uri="{FF2B5EF4-FFF2-40B4-BE49-F238E27FC236}">
                    <a16:creationId xmlns:a16="http://schemas.microsoft.com/office/drawing/2014/main" id="{427B9EC6-D439-4240-86BD-1F1E972F629D}"/>
                  </a:ext>
                </a:extLst>
              </p:cNvPr>
              <p:cNvCxnSpPr/>
              <p:nvPr/>
            </p:nvCxnSpPr>
            <p:spPr bwMode="auto">
              <a:xfrm>
                <a:off x="2219064" y="3049041"/>
                <a:ext cx="147211" cy="37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423">
                <a:extLst>
                  <a:ext uri="{FF2B5EF4-FFF2-40B4-BE49-F238E27FC236}">
                    <a16:creationId xmlns:a16="http://schemas.microsoft.com/office/drawing/2014/main" id="{2C183894-A9A3-4398-97E5-42ED9682A0FA}"/>
                  </a:ext>
                </a:extLst>
              </p:cNvPr>
              <p:cNvCxnSpPr/>
              <p:nvPr/>
            </p:nvCxnSpPr>
            <p:spPr bwMode="auto">
              <a:xfrm flipH="1" flipV="1">
                <a:off x="2234121" y="3049623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423">
                <a:extLst>
                  <a:ext uri="{FF2B5EF4-FFF2-40B4-BE49-F238E27FC236}">
                    <a16:creationId xmlns:a16="http://schemas.microsoft.com/office/drawing/2014/main" id="{D24332E9-53CF-4C18-91A7-90B980C1956B}"/>
                  </a:ext>
                </a:extLst>
              </p:cNvPr>
              <p:cNvCxnSpPr/>
              <p:nvPr/>
            </p:nvCxnSpPr>
            <p:spPr bwMode="auto">
              <a:xfrm flipH="1" flipV="1">
                <a:off x="2267744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423">
                <a:extLst>
                  <a:ext uri="{FF2B5EF4-FFF2-40B4-BE49-F238E27FC236}">
                    <a16:creationId xmlns:a16="http://schemas.microsoft.com/office/drawing/2014/main" id="{7B79948D-1751-42BF-8C7F-5588192A946A}"/>
                  </a:ext>
                </a:extLst>
              </p:cNvPr>
              <p:cNvCxnSpPr/>
              <p:nvPr/>
            </p:nvCxnSpPr>
            <p:spPr bwMode="auto">
              <a:xfrm flipH="1" flipV="1">
                <a:off x="2303748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423">
                <a:extLst>
                  <a:ext uri="{FF2B5EF4-FFF2-40B4-BE49-F238E27FC236}">
                    <a16:creationId xmlns:a16="http://schemas.microsoft.com/office/drawing/2014/main" id="{F89FF9D2-C0F4-4809-B334-7B39D0A1FD62}"/>
                  </a:ext>
                </a:extLst>
              </p:cNvPr>
              <p:cNvCxnSpPr/>
              <p:nvPr/>
            </p:nvCxnSpPr>
            <p:spPr bwMode="auto">
              <a:xfrm flipH="1" flipV="1">
                <a:off x="2337371" y="3049369"/>
                <a:ext cx="38403" cy="5559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ZoneTexte 406">
              <a:extLst>
                <a:ext uri="{FF2B5EF4-FFF2-40B4-BE49-F238E27FC236}">
                  <a16:creationId xmlns:a16="http://schemas.microsoft.com/office/drawing/2014/main" id="{4ACE96B6-31E6-42C0-A187-29A23D0A9A5A}"/>
                </a:ext>
              </a:extLst>
            </p:cNvPr>
            <p:cNvSpPr txBox="1"/>
            <p:nvPr/>
          </p:nvSpPr>
          <p:spPr>
            <a:xfrm flipH="1">
              <a:off x="3016396" y="5154215"/>
              <a:ext cx="514096" cy="261600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100" i="1" u="none" dirty="0">
                  <a:solidFill>
                    <a:schemeClr val="tx1"/>
                  </a:solidFill>
                </a:rPr>
                <a:t>50</a:t>
              </a:r>
              <a:r>
                <a:rPr lang="el-GR" sz="1100" i="1" u="none" dirty="0">
                  <a:solidFill>
                    <a:schemeClr val="tx1"/>
                  </a:solidFill>
                </a:rPr>
                <a:t>Ω</a:t>
              </a:r>
              <a:endParaRPr lang="fr-FR" sz="11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32" name="ZoneTexte 632">
              <a:extLst>
                <a:ext uri="{FF2B5EF4-FFF2-40B4-BE49-F238E27FC236}">
                  <a16:creationId xmlns:a16="http://schemas.microsoft.com/office/drawing/2014/main" id="{97401813-FA25-4612-9554-EB0D1FE4CA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7645364" y="6111714"/>
              <a:ext cx="2005655" cy="341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sz="1800" i="1" u="none" dirty="0">
                  <a:solidFill>
                    <a:schemeClr val="tx1"/>
                  </a:solidFill>
                </a:rPr>
                <a:t>Front End </a:t>
              </a:r>
              <a:r>
                <a:rPr lang="fr-FR" sz="1800" i="1" u="none" dirty="0" err="1">
                  <a:solidFill>
                    <a:schemeClr val="tx1"/>
                  </a:solidFill>
                </a:rPr>
                <a:t>Board</a:t>
              </a:r>
              <a:endParaRPr lang="fr-FR" sz="18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33" name="60 Conector recto">
              <a:extLst>
                <a:ext uri="{FF2B5EF4-FFF2-40B4-BE49-F238E27FC236}">
                  <a16:creationId xmlns:a16="http://schemas.microsoft.com/office/drawing/2014/main" id="{33C6D155-D2CA-4340-B101-D1D4E6EB15BB}"/>
                </a:ext>
              </a:extLst>
            </p:cNvPr>
            <p:cNvCxnSpPr/>
            <p:nvPr/>
          </p:nvCxnSpPr>
          <p:spPr bwMode="auto">
            <a:xfrm>
              <a:off x="3734536" y="5441885"/>
              <a:ext cx="546445" cy="1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4" name="61 CuadroTexto">
              <a:extLst>
                <a:ext uri="{FF2B5EF4-FFF2-40B4-BE49-F238E27FC236}">
                  <a16:creationId xmlns:a16="http://schemas.microsoft.com/office/drawing/2014/main" id="{FEE5D6A0-DF8C-4B98-9D15-530D2420D8A6}"/>
                </a:ext>
              </a:extLst>
            </p:cNvPr>
            <p:cNvSpPr txBox="1"/>
            <p:nvPr/>
          </p:nvSpPr>
          <p:spPr>
            <a:xfrm>
              <a:off x="3852247" y="5199577"/>
              <a:ext cx="190701" cy="258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buNone/>
              </a:pPr>
              <a:r>
                <a:rPr lang="es-ES" sz="1200" i="1" u="none" dirty="0">
                  <a:solidFill>
                    <a:schemeClr val="tx1"/>
                  </a:solidFill>
                </a:rPr>
                <a:t>I</a:t>
              </a:r>
            </a:p>
          </p:txBody>
        </p:sp>
        <p:cxnSp>
          <p:nvCxnSpPr>
            <p:cNvPr id="35" name="106 Conector recto">
              <a:extLst>
                <a:ext uri="{FF2B5EF4-FFF2-40B4-BE49-F238E27FC236}">
                  <a16:creationId xmlns:a16="http://schemas.microsoft.com/office/drawing/2014/main" id="{052E3EE7-9416-4F98-B3B2-3EDB5BB8A816}"/>
                </a:ext>
              </a:extLst>
            </p:cNvPr>
            <p:cNvCxnSpPr>
              <a:cxnSpLocks noChangeShapeType="1"/>
              <a:stCxn id="40" idx="3"/>
              <a:endCxn id="60" idx="2"/>
            </p:cNvCxnSpPr>
            <p:nvPr/>
          </p:nvCxnSpPr>
          <p:spPr bwMode="auto">
            <a:xfrm flipH="1" flipV="1">
              <a:off x="2664542" y="5642374"/>
              <a:ext cx="287400" cy="598525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med" len="med"/>
              <a:tailEnd type="triangle" w="med" len="med"/>
            </a:ln>
          </p:spPr>
        </p:cxnSp>
        <p:sp>
          <p:nvSpPr>
            <p:cNvPr id="36" name="7 Rectángulo redondeado">
              <a:extLst>
                <a:ext uri="{FF2B5EF4-FFF2-40B4-BE49-F238E27FC236}">
                  <a16:creationId xmlns:a16="http://schemas.microsoft.com/office/drawing/2014/main" id="{7E857F1D-ADE4-47D9-BAC5-E492A3EA08B6}"/>
                </a:ext>
              </a:extLst>
            </p:cNvPr>
            <p:cNvSpPr/>
            <p:nvPr/>
          </p:nvSpPr>
          <p:spPr bwMode="auto">
            <a:xfrm>
              <a:off x="4979226" y="4593277"/>
              <a:ext cx="785221" cy="54299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ca-ES" sz="1200" i="1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Energy</a:t>
              </a:r>
              <a:br>
                <a:rPr kumimoji="0" lang="ca-ES" sz="1200" i="1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</a:br>
              <a:r>
                <a:rPr kumimoji="0" lang="ca-ES" sz="1200" i="1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ASIC</a:t>
              </a:r>
              <a:endParaRPr kumimoji="0" lang="es-ES" sz="1200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7" name="7 Rectángulo redondeado">
              <a:extLst>
                <a:ext uri="{FF2B5EF4-FFF2-40B4-BE49-F238E27FC236}">
                  <a16:creationId xmlns:a16="http://schemas.microsoft.com/office/drawing/2014/main" id="{2380AE94-245E-4B49-BBE6-DFC90D408BBF}"/>
                </a:ext>
              </a:extLst>
            </p:cNvPr>
            <p:cNvSpPr/>
            <p:nvPr/>
          </p:nvSpPr>
          <p:spPr bwMode="auto">
            <a:xfrm>
              <a:off x="5398929" y="5730132"/>
              <a:ext cx="985103" cy="542991"/>
            </a:xfrm>
            <a:prstGeom prst="roundRect">
              <a:avLst>
                <a:gd name="adj" fmla="val 20423"/>
              </a:avLst>
            </a:prstGeom>
            <a:solidFill>
              <a:schemeClr val="bg2">
                <a:lumMod val="20000"/>
                <a:lumOff val="80000"/>
              </a:schemeClr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marL="0" marR="0" indent="0" algn="ctr" defTabSz="449263" rtl="0" eaLnBrk="1" fontAlgn="base" latinLnBrk="0" hangingPunct="1">
                <a:lnSpc>
                  <a:spcPct val="100000"/>
                </a:lnSpc>
                <a:spcBef>
                  <a:spcPts val="60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r>
                <a:rPr kumimoji="0" lang="ca-ES" sz="1200" i="1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Time</a:t>
              </a:r>
              <a:br>
                <a:rPr kumimoji="0" lang="ca-ES" sz="1200" i="1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</a:br>
              <a:r>
                <a:rPr kumimoji="0" lang="ca-ES" sz="1200" i="1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ASIC</a:t>
              </a:r>
              <a:endParaRPr kumimoji="0" lang="es-ES" sz="1200" i="1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38" name="Grupo 37">
              <a:extLst>
                <a:ext uri="{FF2B5EF4-FFF2-40B4-BE49-F238E27FC236}">
                  <a16:creationId xmlns:a16="http://schemas.microsoft.com/office/drawing/2014/main" id="{185B6490-71E5-410F-886C-BF0FAF140560}"/>
                </a:ext>
              </a:extLst>
            </p:cNvPr>
            <p:cNvGrpSpPr/>
            <p:nvPr/>
          </p:nvGrpSpPr>
          <p:grpSpPr>
            <a:xfrm>
              <a:off x="4252070" y="5266037"/>
              <a:ext cx="333164" cy="376628"/>
              <a:chOff x="5735751" y="2531189"/>
              <a:chExt cx="333164" cy="376628"/>
            </a:xfrm>
          </p:grpSpPr>
          <p:sp>
            <p:nvSpPr>
              <p:cNvPr id="62" name="Rectángulo 61">
                <a:extLst>
                  <a:ext uri="{FF2B5EF4-FFF2-40B4-BE49-F238E27FC236}">
                    <a16:creationId xmlns:a16="http://schemas.microsoft.com/office/drawing/2014/main" id="{94AA24F4-BF37-40FB-9E45-469963B39BC8}"/>
                  </a:ext>
                </a:extLst>
              </p:cNvPr>
              <p:cNvSpPr/>
              <p:nvPr/>
            </p:nvSpPr>
            <p:spPr bwMode="auto">
              <a:xfrm>
                <a:off x="5735751" y="2531189"/>
                <a:ext cx="333164" cy="376628"/>
              </a:xfrm>
              <a:prstGeom prst="rect">
                <a:avLst/>
              </a:prstGeom>
              <a:solidFill>
                <a:schemeClr val="bg2"/>
              </a:solidFill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s-ES" sz="2400" b="0" i="0" u="none" strike="noStrike" cap="none" normalizeH="0" baseline="0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63" name="Triángulo isósceles 62">
                <a:extLst>
                  <a:ext uri="{FF2B5EF4-FFF2-40B4-BE49-F238E27FC236}">
                    <a16:creationId xmlns:a16="http://schemas.microsoft.com/office/drawing/2014/main" id="{ABB6EAB6-847D-453B-AEAB-C3F7F268995F}"/>
                  </a:ext>
                </a:extLst>
              </p:cNvPr>
              <p:cNvSpPr/>
              <p:nvPr/>
            </p:nvSpPr>
            <p:spPr bwMode="auto">
              <a:xfrm rot="5400000">
                <a:off x="5807958" y="2628194"/>
                <a:ext cx="216675" cy="180555"/>
              </a:xfrm>
              <a:prstGeom prst="triangl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s-ES" sz="24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39" name="Grupo 38">
              <a:extLst>
                <a:ext uri="{FF2B5EF4-FFF2-40B4-BE49-F238E27FC236}">
                  <a16:creationId xmlns:a16="http://schemas.microsoft.com/office/drawing/2014/main" id="{DFB67FDC-02FF-4C88-919C-C02B3203B75A}"/>
                </a:ext>
              </a:extLst>
            </p:cNvPr>
            <p:cNvGrpSpPr/>
            <p:nvPr/>
          </p:nvGrpSpPr>
          <p:grpSpPr>
            <a:xfrm>
              <a:off x="2497960" y="5265746"/>
              <a:ext cx="333164" cy="376628"/>
              <a:chOff x="5735751" y="2531189"/>
              <a:chExt cx="333164" cy="376628"/>
            </a:xfrm>
          </p:grpSpPr>
          <p:sp>
            <p:nvSpPr>
              <p:cNvPr id="60" name="Rectángulo 59">
                <a:extLst>
                  <a:ext uri="{FF2B5EF4-FFF2-40B4-BE49-F238E27FC236}">
                    <a16:creationId xmlns:a16="http://schemas.microsoft.com/office/drawing/2014/main" id="{F8589FE2-4398-48CC-95AD-BB3B8EC1F6DD}"/>
                  </a:ext>
                </a:extLst>
              </p:cNvPr>
              <p:cNvSpPr/>
              <p:nvPr/>
            </p:nvSpPr>
            <p:spPr bwMode="auto">
              <a:xfrm>
                <a:off x="5735751" y="2531189"/>
                <a:ext cx="333164" cy="376628"/>
              </a:xfrm>
              <a:prstGeom prst="rect">
                <a:avLst/>
              </a:prstGeom>
              <a:solidFill>
                <a:schemeClr val="bg2"/>
              </a:solidFill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s-ES" sz="2400" b="0" i="0" u="none" strike="noStrike" cap="none" normalizeH="0" baseline="0">
                  <a:ln>
                    <a:solidFill>
                      <a:sysClr val="windowText" lastClr="000000"/>
                    </a:solidFill>
                  </a:ln>
                  <a:solidFill>
                    <a:sysClr val="windowText" lastClr="000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61" name="Triángulo isósceles 60">
                <a:extLst>
                  <a:ext uri="{FF2B5EF4-FFF2-40B4-BE49-F238E27FC236}">
                    <a16:creationId xmlns:a16="http://schemas.microsoft.com/office/drawing/2014/main" id="{4224D39A-A1B0-4167-A436-8E1AA18FF14D}"/>
                  </a:ext>
                </a:extLst>
              </p:cNvPr>
              <p:cNvSpPr/>
              <p:nvPr/>
            </p:nvSpPr>
            <p:spPr bwMode="auto">
              <a:xfrm rot="5400000">
                <a:off x="5807958" y="2628194"/>
                <a:ext cx="216675" cy="180555"/>
              </a:xfrm>
              <a:prstGeom prst="triangle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s-ES" sz="2400" b="0" i="0" u="none" strike="noStrike" cap="none" normalizeH="0" baseline="0">
                  <a:ln>
                    <a:noFill/>
                  </a:ln>
                  <a:solidFill>
                    <a:schemeClr val="accent2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40" name="ZoneTexte 406">
              <a:extLst>
                <a:ext uri="{FF2B5EF4-FFF2-40B4-BE49-F238E27FC236}">
                  <a16:creationId xmlns:a16="http://schemas.microsoft.com/office/drawing/2014/main" id="{E2AB7E04-C2DE-40BA-ADB9-FFE11DE0696C}"/>
                </a:ext>
              </a:extLst>
            </p:cNvPr>
            <p:cNvSpPr txBox="1"/>
            <p:nvPr/>
          </p:nvSpPr>
          <p:spPr>
            <a:xfrm flipH="1">
              <a:off x="2951942" y="6091840"/>
              <a:ext cx="764604" cy="298118"/>
            </a:xfrm>
            <a:prstGeom prst="rect">
              <a:avLst/>
            </a:prstGeom>
            <a:noFill/>
          </p:spPr>
          <p:txBody>
            <a:bodyPr wrap="squar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  <a:defRPr/>
              </a:pPr>
              <a:r>
                <a:rPr lang="fr-FR" sz="1400" i="1" u="none" dirty="0" err="1">
                  <a:solidFill>
                    <a:schemeClr val="tx1"/>
                  </a:solidFill>
                </a:rPr>
                <a:t>opamp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cxnSp>
          <p:nvCxnSpPr>
            <p:cNvPr id="41" name="106 Conector recto">
              <a:extLst>
                <a:ext uri="{FF2B5EF4-FFF2-40B4-BE49-F238E27FC236}">
                  <a16:creationId xmlns:a16="http://schemas.microsoft.com/office/drawing/2014/main" id="{E75438C2-4AF5-4FE4-B7BF-59EE69E5B813}"/>
                </a:ext>
              </a:extLst>
            </p:cNvPr>
            <p:cNvCxnSpPr>
              <a:cxnSpLocks noChangeShapeType="1"/>
              <a:stCxn id="40" idx="1"/>
              <a:endCxn id="62" idx="2"/>
            </p:cNvCxnSpPr>
            <p:nvPr/>
          </p:nvCxnSpPr>
          <p:spPr bwMode="auto">
            <a:xfrm flipV="1">
              <a:off x="3716546" y="5642665"/>
              <a:ext cx="702106" cy="598234"/>
            </a:xfrm>
            <a:prstGeom prst="line">
              <a:avLst/>
            </a:prstGeom>
            <a:noFill/>
            <a:ln w="19050" algn="ctr">
              <a:solidFill>
                <a:srgbClr val="FF0000"/>
              </a:solidFill>
              <a:round/>
              <a:headEnd type="none" w="med" len="med"/>
              <a:tailEnd type="triangle" w="med" len="med"/>
            </a:ln>
          </p:spPr>
        </p:cxnSp>
        <p:cxnSp>
          <p:nvCxnSpPr>
            <p:cNvPr id="42" name="Conector: angular 41">
              <a:extLst>
                <a:ext uri="{FF2B5EF4-FFF2-40B4-BE49-F238E27FC236}">
                  <a16:creationId xmlns:a16="http://schemas.microsoft.com/office/drawing/2014/main" id="{56487A8A-A44B-484D-B7CF-864296388AC1}"/>
                </a:ext>
              </a:extLst>
            </p:cNvPr>
            <p:cNvCxnSpPr>
              <a:stCxn id="62" idx="3"/>
            </p:cNvCxnSpPr>
            <p:nvPr/>
          </p:nvCxnSpPr>
          <p:spPr bwMode="auto">
            <a:xfrm>
              <a:off x="4585234" y="5453028"/>
              <a:ext cx="914400" cy="914400"/>
            </a:xfrm>
            <a:prstGeom prst="bentConnector3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Conector: angular 42">
              <a:extLst>
                <a:ext uri="{FF2B5EF4-FFF2-40B4-BE49-F238E27FC236}">
                  <a16:creationId xmlns:a16="http://schemas.microsoft.com/office/drawing/2014/main" id="{B6F2D02C-F46B-45E9-A887-9F71AFE8DA52}"/>
                </a:ext>
              </a:extLst>
            </p:cNvPr>
            <p:cNvCxnSpPr/>
            <p:nvPr/>
          </p:nvCxnSpPr>
          <p:spPr bwMode="auto">
            <a:xfrm>
              <a:off x="4612319" y="5453028"/>
              <a:ext cx="914400" cy="914400"/>
            </a:xfrm>
            <a:prstGeom prst="bentConnector3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4" name="Conector: angular 43">
              <a:extLst>
                <a:ext uri="{FF2B5EF4-FFF2-40B4-BE49-F238E27FC236}">
                  <a16:creationId xmlns:a16="http://schemas.microsoft.com/office/drawing/2014/main" id="{DB96FB0C-D9C4-4F56-ACDC-6A9EE7B97713}"/>
                </a:ext>
              </a:extLst>
            </p:cNvPr>
            <p:cNvCxnSpPr>
              <a:cxnSpLocks/>
              <a:stCxn id="62" idx="3"/>
              <a:endCxn id="36" idx="1"/>
            </p:cNvCxnSpPr>
            <p:nvPr/>
          </p:nvCxnSpPr>
          <p:spPr bwMode="auto">
            <a:xfrm flipV="1">
              <a:off x="4585234" y="4864773"/>
              <a:ext cx="393992" cy="589578"/>
            </a:xfrm>
            <a:prstGeom prst="bentConnector3">
              <a:avLst>
                <a:gd name="adj1" fmla="val 50000"/>
              </a:avLst>
            </a:prstGeom>
            <a:ln w="190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ector: angular 44">
              <a:extLst>
                <a:ext uri="{FF2B5EF4-FFF2-40B4-BE49-F238E27FC236}">
                  <a16:creationId xmlns:a16="http://schemas.microsoft.com/office/drawing/2014/main" id="{DD4E4E61-CF58-43E2-93ED-6ED94F865502}"/>
                </a:ext>
              </a:extLst>
            </p:cNvPr>
            <p:cNvCxnSpPr>
              <a:cxnSpLocks/>
              <a:stCxn id="62" idx="3"/>
              <a:endCxn id="37" idx="1"/>
            </p:cNvCxnSpPr>
            <p:nvPr/>
          </p:nvCxnSpPr>
          <p:spPr bwMode="auto">
            <a:xfrm>
              <a:off x="4585234" y="5454351"/>
              <a:ext cx="813695" cy="547277"/>
            </a:xfrm>
            <a:prstGeom prst="bentConnector3">
              <a:avLst>
                <a:gd name="adj1" fmla="val 23626"/>
              </a:avLst>
            </a:prstGeom>
            <a:ln w="190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ZoneTexte 632">
              <a:extLst>
                <a:ext uri="{FF2B5EF4-FFF2-40B4-BE49-F238E27FC236}">
                  <a16:creationId xmlns:a16="http://schemas.microsoft.com/office/drawing/2014/main" id="{4B61C515-7EA1-4D36-8089-6958988154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4260773" y="5276785"/>
              <a:ext cx="307600" cy="347535"/>
            </a:xfrm>
            <a:prstGeom prst="rect">
              <a:avLst/>
            </a:prstGeom>
            <a:solidFill>
              <a:schemeClr val="bg2">
                <a:lumMod val="20000"/>
                <a:lumOff val="80000"/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i="1" u="none" dirty="0">
                  <a:solidFill>
                    <a:srgbClr val="FF0000"/>
                  </a:solidFill>
                  <a:effectLst>
                    <a:outerShdw blurRad="101600" dist="50800" dir="5400000" algn="ctr" rotWithShape="0">
                      <a:schemeClr val="tx1"/>
                    </a:outerShdw>
                  </a:effectLst>
                </a:rPr>
                <a:t>?</a:t>
              </a:r>
            </a:p>
          </p:txBody>
        </p:sp>
        <p:sp>
          <p:nvSpPr>
            <p:cNvPr id="47" name="ZoneTexte 632">
              <a:extLst>
                <a:ext uri="{FF2B5EF4-FFF2-40B4-BE49-F238E27FC236}">
                  <a16:creationId xmlns:a16="http://schemas.microsoft.com/office/drawing/2014/main" id="{C5416918-8415-4EEA-8072-2257C89D7D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2512439" y="5275899"/>
              <a:ext cx="307600" cy="347535"/>
            </a:xfrm>
            <a:prstGeom prst="rect">
              <a:avLst/>
            </a:prstGeom>
            <a:solidFill>
              <a:schemeClr val="bg2">
                <a:lumMod val="20000"/>
                <a:lumOff val="80000"/>
                <a:alpha val="5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i="1" u="none" dirty="0">
                  <a:solidFill>
                    <a:srgbClr val="FF0000"/>
                  </a:solidFill>
                  <a:effectLst>
                    <a:outerShdw blurRad="101600" dist="50800" dir="5400000" algn="ctr" rotWithShape="0">
                      <a:schemeClr val="tx1"/>
                    </a:outerShdw>
                  </a:effectLst>
                </a:rPr>
                <a:t>?</a:t>
              </a:r>
            </a:p>
          </p:txBody>
        </p:sp>
        <p:sp>
          <p:nvSpPr>
            <p:cNvPr id="50" name="Rectángulo: esquinas redondeadas 49">
              <a:extLst>
                <a:ext uri="{FF2B5EF4-FFF2-40B4-BE49-F238E27FC236}">
                  <a16:creationId xmlns:a16="http://schemas.microsoft.com/office/drawing/2014/main" id="{A5E3F200-FBD7-4493-8632-6FF29125C4F6}"/>
                </a:ext>
              </a:extLst>
            </p:cNvPr>
            <p:cNvSpPr/>
            <p:nvPr/>
          </p:nvSpPr>
          <p:spPr bwMode="auto">
            <a:xfrm>
              <a:off x="7141308" y="4985322"/>
              <a:ext cx="1155841" cy="838360"/>
            </a:xfrm>
            <a:prstGeom prst="roundRect">
              <a:avLst/>
            </a:prstGeom>
            <a:solidFill>
              <a:srgbClr val="FFCC99"/>
            </a:solidFill>
            <a:ln w="19050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ca-ES" sz="16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FPGA</a:t>
              </a:r>
              <a:endParaRPr kumimoji="0" lang="es-ES" sz="16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" name="Rectángulo: esquinas redondeadas 50">
              <a:extLst>
                <a:ext uri="{FF2B5EF4-FFF2-40B4-BE49-F238E27FC236}">
                  <a16:creationId xmlns:a16="http://schemas.microsoft.com/office/drawing/2014/main" id="{5601CE9E-013E-480D-913D-55B85807F263}"/>
                </a:ext>
              </a:extLst>
            </p:cNvPr>
            <p:cNvSpPr/>
            <p:nvPr/>
          </p:nvSpPr>
          <p:spPr bwMode="auto">
            <a:xfrm>
              <a:off x="8721771" y="4984459"/>
              <a:ext cx="1155841" cy="838360"/>
            </a:xfrm>
            <a:prstGeom prst="roundRect">
              <a:avLst/>
            </a:prstGeom>
            <a:solidFill>
              <a:srgbClr val="FFCC99"/>
            </a:solidFill>
            <a:ln w="19050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ca-ES" sz="16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GBT</a:t>
              </a:r>
              <a:endParaRPr kumimoji="0" lang="es-ES" sz="16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2" name="ZoneTexte 632">
              <a:extLst>
                <a:ext uri="{FF2B5EF4-FFF2-40B4-BE49-F238E27FC236}">
                  <a16:creationId xmlns:a16="http://schemas.microsoft.com/office/drawing/2014/main" id="{8F91329F-28C4-49F8-A65B-F258F20757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5004759" y="4320941"/>
              <a:ext cx="1511674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sz="1400" i="1" u="none" dirty="0" err="1">
                  <a:solidFill>
                    <a:schemeClr val="tx1"/>
                  </a:solidFill>
                </a:rPr>
                <a:t>Front-End</a:t>
              </a:r>
              <a:r>
                <a:rPr lang="fr-FR" sz="1400" i="1" u="none" dirty="0">
                  <a:solidFill>
                    <a:schemeClr val="tx1"/>
                  </a:solidFill>
                </a:rPr>
                <a:t> ASIC</a:t>
              </a:r>
            </a:p>
          </p:txBody>
        </p:sp>
        <p:sp>
          <p:nvSpPr>
            <p:cNvPr id="53" name="ZoneTexte 632">
              <a:extLst>
                <a:ext uri="{FF2B5EF4-FFF2-40B4-BE49-F238E27FC236}">
                  <a16:creationId xmlns:a16="http://schemas.microsoft.com/office/drawing/2014/main" id="{7F78B732-7C54-4EBD-80A1-1F92045088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6925284" y="4717672"/>
              <a:ext cx="1606508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sz="1400" i="1" u="none" dirty="0">
                  <a:solidFill>
                    <a:schemeClr val="tx1"/>
                  </a:solidFill>
                </a:rPr>
                <a:t>Digital </a:t>
              </a:r>
              <a:r>
                <a:rPr lang="fr-FR" sz="1400" i="1" u="none" dirty="0" err="1">
                  <a:solidFill>
                    <a:schemeClr val="tx1"/>
                  </a:solidFill>
                </a:rPr>
                <a:t>Back-End</a:t>
              </a:r>
              <a:endParaRPr lang="fr-FR" sz="1400" i="1" u="none" dirty="0">
                <a:solidFill>
                  <a:schemeClr val="tx1"/>
                </a:solidFill>
              </a:endParaRPr>
            </a:p>
          </p:txBody>
        </p:sp>
        <p:sp>
          <p:nvSpPr>
            <p:cNvPr id="54" name="ZoneTexte 632">
              <a:extLst>
                <a:ext uri="{FF2B5EF4-FFF2-40B4-BE49-F238E27FC236}">
                  <a16:creationId xmlns:a16="http://schemas.microsoft.com/office/drawing/2014/main" id="{E2206418-DDCA-4D25-B8F9-C6C6939274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8670252" y="4734135"/>
              <a:ext cx="1207360" cy="286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29" tIns="45715" rIns="91429" bIns="45715">
              <a:spAutoFit/>
            </a:bodyPr>
            <a:lstStyle>
              <a:defPPr>
                <a:defRPr lang="en-GB"/>
              </a:defPPr>
              <a:lvl1pPr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har char="•"/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b="1" kern="1200">
                  <a:solidFill>
                    <a:schemeClr val="accent2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fr-FR" sz="1400" i="1" u="none" dirty="0">
                  <a:solidFill>
                    <a:schemeClr val="tx1"/>
                  </a:solidFill>
                </a:rPr>
                <a:t>Optical Link</a:t>
              </a:r>
            </a:p>
          </p:txBody>
        </p:sp>
        <p:cxnSp>
          <p:nvCxnSpPr>
            <p:cNvPr id="55" name="Conector: angular 54">
              <a:extLst>
                <a:ext uri="{FF2B5EF4-FFF2-40B4-BE49-F238E27FC236}">
                  <a16:creationId xmlns:a16="http://schemas.microsoft.com/office/drawing/2014/main" id="{3A2D6DCE-A06B-4648-9E10-7E5701EFE427}"/>
                </a:ext>
              </a:extLst>
            </p:cNvPr>
            <p:cNvCxnSpPr>
              <a:cxnSpLocks/>
              <a:stCxn id="37" idx="3"/>
              <a:endCxn id="50" idx="1"/>
            </p:cNvCxnSpPr>
            <p:nvPr/>
          </p:nvCxnSpPr>
          <p:spPr bwMode="auto">
            <a:xfrm flipV="1">
              <a:off x="6384032" y="5404502"/>
              <a:ext cx="757276" cy="597126"/>
            </a:xfrm>
            <a:prstGeom prst="bentConnector3">
              <a:avLst>
                <a:gd name="adj1" fmla="val 68482"/>
              </a:avLst>
            </a:prstGeom>
            <a:ln w="190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Flecha: pentágono 55">
              <a:extLst>
                <a:ext uri="{FF2B5EF4-FFF2-40B4-BE49-F238E27FC236}">
                  <a16:creationId xmlns:a16="http://schemas.microsoft.com/office/drawing/2014/main" id="{F601738F-F77A-48E5-B803-BE145F249989}"/>
                </a:ext>
              </a:extLst>
            </p:cNvPr>
            <p:cNvSpPr/>
            <p:nvPr/>
          </p:nvSpPr>
          <p:spPr bwMode="auto">
            <a:xfrm flipH="1">
              <a:off x="5988462" y="4621004"/>
              <a:ext cx="672059" cy="498011"/>
            </a:xfrm>
            <a:prstGeom prst="homePlat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ca-ES" sz="120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ADC</a:t>
              </a:r>
              <a:endParaRPr kumimoji="0" lang="es-ES" sz="120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7" name="60 Conector recto">
              <a:extLst>
                <a:ext uri="{FF2B5EF4-FFF2-40B4-BE49-F238E27FC236}">
                  <a16:creationId xmlns:a16="http://schemas.microsoft.com/office/drawing/2014/main" id="{BB99C180-D4C9-430B-A074-EC164EEA8F32}"/>
                </a:ext>
              </a:extLst>
            </p:cNvPr>
            <p:cNvCxnSpPr>
              <a:cxnSpLocks/>
              <a:stCxn id="36" idx="3"/>
              <a:endCxn id="56" idx="3"/>
            </p:cNvCxnSpPr>
            <p:nvPr/>
          </p:nvCxnSpPr>
          <p:spPr bwMode="auto">
            <a:xfrm>
              <a:off x="5764447" y="4864773"/>
              <a:ext cx="224015" cy="523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Conector: angular 57">
              <a:extLst>
                <a:ext uri="{FF2B5EF4-FFF2-40B4-BE49-F238E27FC236}">
                  <a16:creationId xmlns:a16="http://schemas.microsoft.com/office/drawing/2014/main" id="{4F83C0DC-F7C6-498F-894B-B3C06DECC49C}"/>
                </a:ext>
              </a:extLst>
            </p:cNvPr>
            <p:cNvCxnSpPr>
              <a:cxnSpLocks/>
              <a:stCxn id="56" idx="1"/>
              <a:endCxn id="50" idx="1"/>
            </p:cNvCxnSpPr>
            <p:nvPr/>
          </p:nvCxnSpPr>
          <p:spPr bwMode="auto">
            <a:xfrm>
              <a:off x="6660521" y="4870010"/>
              <a:ext cx="480787" cy="534492"/>
            </a:xfrm>
            <a:prstGeom prst="bentConnector3">
              <a:avLst>
                <a:gd name="adj1" fmla="val 50000"/>
              </a:avLst>
            </a:prstGeom>
            <a:ln w="19050"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60 Conector recto">
              <a:extLst>
                <a:ext uri="{FF2B5EF4-FFF2-40B4-BE49-F238E27FC236}">
                  <a16:creationId xmlns:a16="http://schemas.microsoft.com/office/drawing/2014/main" id="{D04D6AFC-BC53-4DF6-98DB-6B4E2EAC078A}"/>
                </a:ext>
              </a:extLst>
            </p:cNvPr>
            <p:cNvCxnSpPr>
              <a:cxnSpLocks/>
              <a:stCxn id="50" idx="3"/>
              <a:endCxn id="51" idx="1"/>
            </p:cNvCxnSpPr>
            <p:nvPr/>
          </p:nvCxnSpPr>
          <p:spPr bwMode="auto">
            <a:xfrm flipV="1">
              <a:off x="8297149" y="5403639"/>
              <a:ext cx="424622" cy="863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0" name="Marcador de contenido 2">
            <a:extLst>
              <a:ext uri="{FF2B5EF4-FFF2-40B4-BE49-F238E27FC236}">
                <a16:creationId xmlns:a16="http://schemas.microsoft.com/office/drawing/2014/main" id="{EE5E0365-FB34-476A-A771-856AD1782942}"/>
              </a:ext>
            </a:extLst>
          </p:cNvPr>
          <p:cNvSpPr txBox="1">
            <a:spLocks/>
          </p:cNvSpPr>
          <p:nvPr/>
        </p:nvSpPr>
        <p:spPr bwMode="auto">
          <a:xfrm>
            <a:off x="187060" y="1052736"/>
            <a:ext cx="11453555" cy="2180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ts val="450"/>
              </a:spcBef>
              <a:spcAft>
                <a:spcPct val="0"/>
              </a:spcAft>
              <a:buChar char="•"/>
              <a:defRPr sz="21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ts val="45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5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2001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35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1543050" indent="-171450" algn="l" rtl="0" eaLnBrk="1" fontAlgn="base" hangingPunct="1">
              <a:spcBef>
                <a:spcPts val="45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0" kern="0" dirty="0"/>
              <a:t>Photodetectors readout solution follows the same scheme as in current ECAL:</a:t>
            </a:r>
          </a:p>
          <a:p>
            <a:pPr lvl="1">
              <a:lnSpc>
                <a:spcPct val="100000"/>
              </a:lnSpc>
            </a:pPr>
            <a:r>
              <a:rPr lang="en-US" sz="1600" b="0" kern="0" dirty="0"/>
              <a:t>Minimal light transport with PMT sensors near modules,</a:t>
            </a:r>
          </a:p>
          <a:p>
            <a:pPr lvl="1">
              <a:lnSpc>
                <a:spcPct val="100000"/>
              </a:lnSpc>
            </a:pPr>
            <a:r>
              <a:rPr lang="en-US" sz="1600" b="0" kern="0" dirty="0"/>
              <a:t>All electronics in crates on top of the detector (reduced radiation),</a:t>
            </a:r>
          </a:p>
          <a:p>
            <a:pPr lvl="1">
              <a:lnSpc>
                <a:spcPct val="100000"/>
              </a:lnSpc>
            </a:pPr>
            <a:r>
              <a:rPr lang="en-US" sz="1600" b="0" kern="0" dirty="0"/>
              <a:t>Connection via analog link (coaxial) ~12m long (up to 20m considered).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ASIC/chipset in TSMC 65nm with separate energy and timing processing paths</a:t>
            </a:r>
          </a:p>
        </p:txBody>
      </p:sp>
    </p:spTree>
    <p:extLst>
      <p:ext uri="{BB962C8B-B14F-4D97-AF65-F5344CB8AC3E}">
        <p14:creationId xmlns:p14="http://schemas.microsoft.com/office/powerpoint/2010/main" val="888689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signal</a:t>
            </a:r>
            <a:r>
              <a:rPr lang="ca-ES" dirty="0"/>
              <a:t> Conditioning: </a:t>
            </a:r>
            <a:r>
              <a:rPr lang="ca-ES" dirty="0" err="1"/>
              <a:t>Opamp</a:t>
            </a:r>
            <a:r>
              <a:rPr lang="ca-ES" dirty="0"/>
              <a:t> Circuit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E730B-8732-4C3C-B69B-72A3C4701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977" y="1234492"/>
            <a:ext cx="7279175" cy="2338524"/>
          </a:xfrm>
        </p:spPr>
        <p:txBody>
          <a:bodyPr/>
          <a:lstStyle/>
          <a:p>
            <a:r>
              <a:rPr lang="en-US" sz="2000" dirty="0"/>
              <a:t>Two stage </a:t>
            </a:r>
            <a:r>
              <a:rPr lang="en-US" sz="2000" dirty="0" err="1"/>
              <a:t>OpAmp</a:t>
            </a:r>
            <a:r>
              <a:rPr lang="en-US" sz="2000" dirty="0"/>
              <a:t> based circuit on PMT divider:</a:t>
            </a:r>
          </a:p>
          <a:p>
            <a:pPr lvl="1"/>
            <a:r>
              <a:rPr lang="en-US" dirty="0"/>
              <a:t>Transimpedance amplifier(OPA847) boost SNR.</a:t>
            </a:r>
          </a:p>
          <a:p>
            <a:pPr lvl="1"/>
            <a:r>
              <a:rPr lang="en-US" dirty="0"/>
              <a:t>PZ cancellation network reduce pulse width.</a:t>
            </a:r>
          </a:p>
          <a:p>
            <a:pPr lvl="1"/>
            <a:r>
              <a:rPr lang="en-US" dirty="0"/>
              <a:t>High slew rate coaxial cable driver(OPA695).</a:t>
            </a:r>
          </a:p>
          <a:p>
            <a:r>
              <a:rPr lang="en-US" sz="2000" dirty="0"/>
              <a:t>Radiation damage limits available commercial components: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design dedicated ASIC or integrate in front-end board.</a:t>
            </a:r>
            <a:endParaRPr lang="en-US" sz="1600" i="1" dirty="0"/>
          </a:p>
          <a:p>
            <a:r>
              <a:rPr lang="en-US" sz="2000" dirty="0"/>
              <a:t>Board designed and produced, now under test.</a:t>
            </a:r>
            <a:r>
              <a:rPr lang="en-US" dirty="0"/>
              <a:t> </a:t>
            </a:r>
            <a:endParaRPr lang="en-US" sz="1600" i="1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D3CDEBF3-BE10-4A6D-8F90-0773CEBBD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903" y="3730334"/>
            <a:ext cx="7570273" cy="284669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2A247340-EE4D-4480-9D23-B96640E282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2241" y="1196752"/>
            <a:ext cx="5026869" cy="319930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B7EBA6D-355C-49FE-AF7D-4A31E3D51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8208" y="4543429"/>
            <a:ext cx="2617643" cy="2125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418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err="1"/>
              <a:t>Summary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E730B-8732-4C3C-B69B-72A3C4701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977" y="1234492"/>
            <a:ext cx="11743671" cy="4930812"/>
          </a:xfrm>
        </p:spPr>
        <p:txBody>
          <a:bodyPr/>
          <a:lstStyle/>
          <a:p>
            <a:r>
              <a:rPr lang="en-US" dirty="0"/>
              <a:t>Different detector zones, different needs (gain, ageing)</a:t>
            </a:r>
          </a:p>
          <a:p>
            <a:r>
              <a:rPr lang="en-US" dirty="0"/>
              <a:t>Main PMTs under study: R11187 (</a:t>
            </a:r>
            <a:r>
              <a:rPr lang="en-US" dirty="0" err="1"/>
              <a:t>Tilecal</a:t>
            </a:r>
            <a:r>
              <a:rPr lang="en-US" dirty="0"/>
              <a:t>) and R14755U-100 (round)</a:t>
            </a:r>
          </a:p>
          <a:p>
            <a:r>
              <a:rPr lang="en-US" dirty="0"/>
              <a:t>PMT tests</a:t>
            </a:r>
          </a:p>
          <a:p>
            <a:pPr lvl="1"/>
            <a:r>
              <a:rPr lang="en-US" dirty="0"/>
              <a:t>Laboratory: gain, linearity, time resolution</a:t>
            </a:r>
          </a:p>
          <a:p>
            <a:pPr lvl="2"/>
            <a:r>
              <a:rPr lang="en-US" dirty="0"/>
              <a:t>Gain has been measured with 1-Phe method with reasonable results </a:t>
            </a:r>
          </a:p>
          <a:p>
            <a:pPr lvl="2"/>
            <a:r>
              <a:rPr lang="en-US" dirty="0"/>
              <a:t>Need to define a method to define the </a:t>
            </a:r>
            <a:r>
              <a:rPr lang="en-US" dirty="0" err="1"/>
              <a:t>N</a:t>
            </a:r>
            <a:r>
              <a:rPr lang="en-US" baseline="-25000" dirty="0" err="1"/>
              <a:t>phe</a:t>
            </a:r>
            <a:r>
              <a:rPr lang="en-US" dirty="0"/>
              <a:t> to be able to compare results</a:t>
            </a:r>
            <a:endParaRPr lang="en-US" baseline="-25000" dirty="0"/>
          </a:p>
          <a:p>
            <a:pPr lvl="1"/>
            <a:r>
              <a:rPr lang="en-US" dirty="0"/>
              <a:t>TB: energy resolution, time resolution, linearity, gain</a:t>
            </a:r>
          </a:p>
          <a:p>
            <a:pPr lvl="2"/>
            <a:r>
              <a:rPr lang="en-US" dirty="0"/>
              <a:t>Energy and time resolution routinely measured at TB</a:t>
            </a:r>
          </a:p>
          <a:p>
            <a:pPr lvl="2"/>
            <a:r>
              <a:rPr lang="en-US" dirty="0"/>
              <a:t>Linearity problems with R14755U-100 → review PMT base</a:t>
            </a:r>
          </a:p>
          <a:p>
            <a:pPr lvl="1"/>
            <a:r>
              <a:rPr lang="en-US" dirty="0"/>
              <a:t>Other: ageing, radiation hardness</a:t>
            </a:r>
          </a:p>
          <a:p>
            <a:r>
              <a:rPr lang="en-US" dirty="0"/>
              <a:t>PMT signal conditioning is considered with operational amplifier-based circuit</a:t>
            </a:r>
          </a:p>
          <a:p>
            <a:pPr lvl="1"/>
            <a:r>
              <a:rPr lang="en-US" dirty="0"/>
              <a:t>To compensate cable attenuation, improve SNR and reduce spill-over effort </a:t>
            </a:r>
          </a:p>
          <a:p>
            <a:pPr lvl="1"/>
            <a:r>
              <a:rPr lang="en-US" dirty="0"/>
              <a:t>To act as a buffer to help split the signal between paths</a:t>
            </a:r>
          </a:p>
          <a:p>
            <a:pPr lvl="1"/>
            <a:endParaRPr lang="en-U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</p:spTree>
    <p:extLst>
      <p:ext uri="{BB962C8B-B14F-4D97-AF65-F5344CB8AC3E}">
        <p14:creationId xmlns:p14="http://schemas.microsoft.com/office/powerpoint/2010/main" val="460137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02BE054B-2553-492E-8764-931A1A45E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584" y="-59"/>
            <a:ext cx="10474251" cy="862956"/>
          </a:xfrm>
        </p:spPr>
        <p:txBody>
          <a:bodyPr/>
          <a:lstStyle/>
          <a:p>
            <a:r>
              <a:rPr lang="en-US" dirty="0"/>
              <a:t>Thank you for your attention!</a:t>
            </a:r>
          </a:p>
        </p:txBody>
      </p:sp>
      <p:sp>
        <p:nvSpPr>
          <p:cNvPr id="10" name="Marcador de pie de página 4">
            <a:extLst>
              <a:ext uri="{FF2B5EF4-FFF2-40B4-BE49-F238E27FC236}">
                <a16:creationId xmlns:a16="http://schemas.microsoft.com/office/drawing/2014/main" id="{72AC86C9-9E60-4B13-A8F1-D02B17F93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</p:spTree>
    <p:extLst>
      <p:ext uri="{BB962C8B-B14F-4D97-AF65-F5344CB8AC3E}">
        <p14:creationId xmlns:p14="http://schemas.microsoft.com/office/powerpoint/2010/main" val="4154788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characteristics</a:t>
            </a:r>
            <a:r>
              <a:rPr lang="ca-ES" dirty="0"/>
              <a:t> </a:t>
            </a:r>
            <a:r>
              <a:rPr lang="ca-ES" dirty="0" err="1"/>
              <a:t>summary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A0169DC0-D73C-457F-AF5E-A204278E3652}"/>
              </a:ext>
            </a:extLst>
          </p:cNvPr>
          <p:cNvSpPr/>
          <p:nvPr/>
        </p:nvSpPr>
        <p:spPr>
          <a:xfrm>
            <a:off x="530965" y="4344318"/>
            <a:ext cx="112323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900"/>
              </a:spcBef>
              <a:buNone/>
            </a:pPr>
            <a:r>
              <a:rPr lang="en-GB" sz="1600" b="0" kern="0" dirty="0">
                <a:solidFill>
                  <a:schemeClr val="accent1">
                    <a:lumMod val="50000"/>
                  </a:schemeClr>
                </a:solidFill>
              </a:rPr>
              <a:t>(1) SBA: Super </a:t>
            </a:r>
            <a:r>
              <a:rPr lang="en-GB" sz="1600" b="0" kern="0" dirty="0" err="1">
                <a:solidFill>
                  <a:schemeClr val="accent1">
                    <a:lumMod val="50000"/>
                  </a:schemeClr>
                </a:solidFill>
              </a:rPr>
              <a:t>bialkali</a:t>
            </a:r>
            <a:r>
              <a:rPr lang="en-GB" sz="1600" b="0" kern="0" dirty="0">
                <a:solidFill>
                  <a:schemeClr val="accent1">
                    <a:lumMod val="50000"/>
                  </a:schemeClr>
                </a:solidFill>
              </a:rPr>
              <a:t>, BI: </a:t>
            </a:r>
            <a:r>
              <a:rPr lang="en-GB" sz="1600" b="0" kern="0" dirty="0" err="1">
                <a:solidFill>
                  <a:schemeClr val="accent1">
                    <a:lumMod val="50000"/>
                  </a:schemeClr>
                </a:solidFill>
              </a:rPr>
              <a:t>bialkali</a:t>
            </a:r>
            <a:r>
              <a:rPr lang="en-GB" sz="1600" b="0" kern="0" dirty="0">
                <a:solidFill>
                  <a:schemeClr val="accent1">
                    <a:lumMod val="50000"/>
                  </a:schemeClr>
                </a:solidFill>
              </a:rPr>
              <a:t>, ERMA: Extended red </a:t>
            </a:r>
            <a:r>
              <a:rPr lang="en-GB" sz="1600" b="0" kern="0" dirty="0" err="1">
                <a:solidFill>
                  <a:schemeClr val="accent1">
                    <a:lumMod val="50000"/>
                  </a:schemeClr>
                </a:solidFill>
              </a:rPr>
              <a:t>multialkali</a:t>
            </a:r>
            <a:r>
              <a:rPr lang="en-GB" sz="1600" b="0" kern="0" dirty="0">
                <a:solidFill>
                  <a:schemeClr val="accent1">
                    <a:lumMod val="50000"/>
                  </a:schemeClr>
                </a:solidFill>
              </a:rPr>
              <a:t>, EGBI: Extended green </a:t>
            </a:r>
            <a:r>
              <a:rPr lang="en-GB" sz="1600" b="0" kern="0" dirty="0" err="1">
                <a:solidFill>
                  <a:schemeClr val="accent1">
                    <a:lumMod val="50000"/>
                  </a:schemeClr>
                </a:solidFill>
              </a:rPr>
              <a:t>bialkali</a:t>
            </a:r>
            <a:endParaRPr lang="en-GB" sz="1600" b="0" kern="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9" name="Tabla 6">
            <a:extLst>
              <a:ext uri="{FF2B5EF4-FFF2-40B4-BE49-F238E27FC236}">
                <a16:creationId xmlns:a16="http://schemas.microsoft.com/office/drawing/2014/main" id="{72B3C3E5-4C2C-482E-A7AA-A6093B5ED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33743"/>
              </p:ext>
            </p:extLst>
          </p:nvPr>
        </p:nvGraphicFramePr>
        <p:xfrm>
          <a:off x="530965" y="848472"/>
          <a:ext cx="11356235" cy="347592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5881">
                  <a:extLst>
                    <a:ext uri="{9D8B030D-6E8A-4147-A177-3AD203B41FA5}">
                      <a16:colId xmlns:a16="http://schemas.microsoft.com/office/drawing/2014/main" val="1607146450"/>
                    </a:ext>
                  </a:extLst>
                </a:gridCol>
                <a:gridCol w="1027611">
                  <a:extLst>
                    <a:ext uri="{9D8B030D-6E8A-4147-A177-3AD203B41FA5}">
                      <a16:colId xmlns:a16="http://schemas.microsoft.com/office/drawing/2014/main" val="3255745262"/>
                    </a:ext>
                  </a:extLst>
                </a:gridCol>
                <a:gridCol w="775063">
                  <a:extLst>
                    <a:ext uri="{9D8B030D-6E8A-4147-A177-3AD203B41FA5}">
                      <a16:colId xmlns:a16="http://schemas.microsoft.com/office/drawing/2014/main" val="652264681"/>
                    </a:ext>
                  </a:extLst>
                </a:gridCol>
                <a:gridCol w="775063">
                  <a:extLst>
                    <a:ext uri="{9D8B030D-6E8A-4147-A177-3AD203B41FA5}">
                      <a16:colId xmlns:a16="http://schemas.microsoft.com/office/drawing/2014/main" val="3911015741"/>
                    </a:ext>
                  </a:extLst>
                </a:gridCol>
                <a:gridCol w="992777">
                  <a:extLst>
                    <a:ext uri="{9D8B030D-6E8A-4147-A177-3AD203B41FA5}">
                      <a16:colId xmlns:a16="http://schemas.microsoft.com/office/drawing/2014/main" val="216765262"/>
                    </a:ext>
                  </a:extLst>
                </a:gridCol>
                <a:gridCol w="644434">
                  <a:extLst>
                    <a:ext uri="{9D8B030D-6E8A-4147-A177-3AD203B41FA5}">
                      <a16:colId xmlns:a16="http://schemas.microsoft.com/office/drawing/2014/main" val="3434769393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081300380"/>
                    </a:ext>
                  </a:extLst>
                </a:gridCol>
                <a:gridCol w="984069">
                  <a:extLst>
                    <a:ext uri="{9D8B030D-6E8A-4147-A177-3AD203B41FA5}">
                      <a16:colId xmlns:a16="http://schemas.microsoft.com/office/drawing/2014/main" val="437844109"/>
                    </a:ext>
                  </a:extLst>
                </a:gridCol>
                <a:gridCol w="678629">
                  <a:extLst>
                    <a:ext uri="{9D8B030D-6E8A-4147-A177-3AD203B41FA5}">
                      <a16:colId xmlns:a16="http://schemas.microsoft.com/office/drawing/2014/main" val="2996793341"/>
                    </a:ext>
                  </a:extLst>
                </a:gridCol>
                <a:gridCol w="880205">
                  <a:extLst>
                    <a:ext uri="{9D8B030D-6E8A-4147-A177-3AD203B41FA5}">
                      <a16:colId xmlns:a16="http://schemas.microsoft.com/office/drawing/2014/main" val="1006531735"/>
                    </a:ext>
                  </a:extLst>
                </a:gridCol>
                <a:gridCol w="612543">
                  <a:extLst>
                    <a:ext uri="{9D8B030D-6E8A-4147-A177-3AD203B41FA5}">
                      <a16:colId xmlns:a16="http://schemas.microsoft.com/office/drawing/2014/main" val="3079260892"/>
                    </a:ext>
                  </a:extLst>
                </a:gridCol>
                <a:gridCol w="668159">
                  <a:extLst>
                    <a:ext uri="{9D8B030D-6E8A-4147-A177-3AD203B41FA5}">
                      <a16:colId xmlns:a16="http://schemas.microsoft.com/office/drawing/2014/main" val="1981498551"/>
                    </a:ext>
                  </a:extLst>
                </a:gridCol>
                <a:gridCol w="774521">
                  <a:extLst>
                    <a:ext uri="{9D8B030D-6E8A-4147-A177-3AD203B41FA5}">
                      <a16:colId xmlns:a16="http://schemas.microsoft.com/office/drawing/2014/main" val="2330392185"/>
                    </a:ext>
                  </a:extLst>
                </a:gridCol>
              </a:tblGrid>
              <a:tr h="1133437"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PMT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Ø outer</a:t>
                      </a:r>
                      <a:r>
                        <a:rPr lang="ca-ES" sz="1400" dirty="0"/>
                        <a:t> (mm)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Ø </a:t>
                      </a:r>
                      <a:r>
                        <a:rPr lang="ca-ES" sz="1400" dirty="0" err="1"/>
                        <a:t>Eff</a:t>
                      </a:r>
                      <a:r>
                        <a:rPr lang="ca-ES" sz="1400" dirty="0"/>
                        <a:t> </a:t>
                      </a:r>
                      <a:r>
                        <a:rPr lang="ca-ES" sz="1400" dirty="0" err="1"/>
                        <a:t>area</a:t>
                      </a:r>
                      <a:r>
                        <a:rPr lang="ca-ES" sz="1400" dirty="0"/>
                        <a:t> (mm)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 err="1"/>
                        <a:t>Photo</a:t>
                      </a:r>
                      <a:br>
                        <a:rPr lang="ca-ES" sz="1400" dirty="0"/>
                      </a:br>
                      <a:r>
                        <a:rPr lang="ca-ES" sz="1400" dirty="0" err="1"/>
                        <a:t>cathode</a:t>
                      </a:r>
                      <a:r>
                        <a:rPr lang="ca-ES" sz="1400" dirty="0"/>
                        <a:t> </a:t>
                      </a:r>
                      <a:r>
                        <a:rPr lang="ca-ES" sz="1400" baseline="30000" dirty="0"/>
                        <a:t>(1)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/>
                        <a:t>λ</a:t>
                      </a:r>
                      <a:r>
                        <a:rPr lang="ca-ES" sz="1400" dirty="0"/>
                        <a:t> </a:t>
                      </a:r>
                      <a:r>
                        <a:rPr lang="ca-ES" sz="1400" dirty="0" err="1"/>
                        <a:t>range</a:t>
                      </a:r>
                      <a:r>
                        <a:rPr lang="ca-ES" sz="1400" dirty="0"/>
                        <a:t> (</a:t>
                      </a:r>
                      <a:r>
                        <a:rPr lang="ca-ES" sz="1400" dirty="0" err="1"/>
                        <a:t>nm</a:t>
                      </a:r>
                      <a:r>
                        <a:rPr lang="ca-ES" sz="1400" dirty="0"/>
                        <a:t>)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/>
                        <a:t>λ</a:t>
                      </a:r>
                      <a:r>
                        <a:rPr lang="ca-ES" sz="1400" dirty="0"/>
                        <a:t> </a:t>
                      </a:r>
                      <a:r>
                        <a:rPr lang="ca-ES" sz="1400" dirty="0" err="1"/>
                        <a:t>peak</a:t>
                      </a:r>
                      <a:r>
                        <a:rPr lang="ca-ES" sz="1400" dirty="0"/>
                        <a:t> (</a:t>
                      </a:r>
                      <a:r>
                        <a:rPr lang="ca-ES" sz="1400" dirty="0" err="1"/>
                        <a:t>nm</a:t>
                      </a:r>
                      <a:r>
                        <a:rPr lang="ca-ES" sz="1400" dirty="0"/>
                        <a:t>)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&lt;QE&gt; </a:t>
                      </a:r>
                      <a:r>
                        <a:rPr lang="ca-ES" sz="1200" dirty="0"/>
                        <a:t>PMT*GFAG</a:t>
                      </a:r>
                      <a:br>
                        <a:rPr lang="ca-ES" sz="1200" dirty="0"/>
                      </a:br>
                      <a:r>
                        <a:rPr lang="ca-ES" sz="1400" dirty="0"/>
                        <a:t>(%)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 err="1"/>
                        <a:t>Gain</a:t>
                      </a:r>
                      <a:r>
                        <a:rPr lang="ca-ES" sz="1400" dirty="0"/>
                        <a:t> ~800V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 err="1"/>
                        <a:t>Dynodes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 err="1"/>
                        <a:t>Dark</a:t>
                      </a:r>
                      <a:r>
                        <a:rPr lang="ca-ES" sz="1400" dirty="0"/>
                        <a:t> </a:t>
                      </a:r>
                      <a:r>
                        <a:rPr lang="ca-ES" sz="1400" dirty="0" err="1"/>
                        <a:t>Current</a:t>
                      </a:r>
                      <a:r>
                        <a:rPr lang="ca-ES" sz="1400" dirty="0"/>
                        <a:t> ~800V (</a:t>
                      </a:r>
                      <a:r>
                        <a:rPr lang="ca-ES" sz="1400" dirty="0" err="1"/>
                        <a:t>nA</a:t>
                      </a:r>
                      <a:r>
                        <a:rPr lang="ca-ES" sz="1400" dirty="0"/>
                        <a:t>)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t </a:t>
                      </a:r>
                      <a:r>
                        <a:rPr lang="ca-ES" sz="1400" dirty="0" err="1"/>
                        <a:t>rise</a:t>
                      </a:r>
                      <a:r>
                        <a:rPr lang="ca-ES" sz="1400" dirty="0"/>
                        <a:t> (</a:t>
                      </a:r>
                      <a:r>
                        <a:rPr lang="ca-ES" sz="1400" dirty="0" err="1"/>
                        <a:t>ns</a:t>
                      </a:r>
                      <a:r>
                        <a:rPr lang="ca-ES" sz="1400" dirty="0"/>
                        <a:t>)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T.T.S. (</a:t>
                      </a:r>
                      <a:r>
                        <a:rPr lang="ca-ES" sz="1400" dirty="0" err="1"/>
                        <a:t>ns</a:t>
                      </a:r>
                      <a:r>
                        <a:rPr lang="ca-ES" sz="1400" dirty="0"/>
                        <a:t>)</a:t>
                      </a:r>
                      <a:endParaRPr lang="es-ES" sz="1400" dirty="0"/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 err="1"/>
                        <a:t>Price</a:t>
                      </a:r>
                      <a:r>
                        <a:rPr lang="ca-ES" sz="1400" dirty="0"/>
                        <a:t> (€)</a:t>
                      </a:r>
                      <a:endParaRPr lang="es-ES" sz="1400" dirty="0"/>
                    </a:p>
                  </a:txBody>
                  <a:tcPr marL="98602" marR="98602" anchor="ctr"/>
                </a:tc>
                <a:extLst>
                  <a:ext uri="{0D108BD9-81ED-4DB2-BD59-A6C34878D82A}">
                    <a16:rowId xmlns:a16="http://schemas.microsoft.com/office/drawing/2014/main" val="2953484374"/>
                  </a:ext>
                </a:extLst>
              </a:tr>
              <a:tr h="394004">
                <a:tc>
                  <a:txBody>
                    <a:bodyPr/>
                    <a:lstStyle/>
                    <a:p>
                      <a:r>
                        <a:rPr lang="es-ES" sz="1400" kern="1200" dirty="0">
                          <a:solidFill>
                            <a:schemeClr val="dk1"/>
                          </a:solidFill>
                          <a:effectLst/>
                        </a:rPr>
                        <a:t>R14755U-100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16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8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SBA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300-650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400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9.5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2.5 x 10</a:t>
                      </a:r>
                      <a:r>
                        <a:rPr lang="ca-ES" sz="1400" baseline="30000" dirty="0"/>
                        <a:t>4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6</a:t>
                      </a:r>
                      <a:endParaRPr kumimoji="0" lang="es-E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0.1</a:t>
                      </a:r>
                      <a:endParaRPr kumimoji="0" lang="es-E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0.4</a:t>
                      </a:r>
                      <a:endParaRPr kumimoji="0" lang="es-ES" sz="14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?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798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extLst>
                  <a:ext uri="{0D108BD9-81ED-4DB2-BD59-A6C34878D82A}">
                    <a16:rowId xmlns:a16="http://schemas.microsoft.com/office/drawing/2014/main" val="472435727"/>
                  </a:ext>
                </a:extLst>
              </a:tr>
              <a:tr h="394004">
                <a:tc>
                  <a:txBody>
                    <a:bodyPr/>
                    <a:lstStyle/>
                    <a:p>
                      <a:r>
                        <a:rPr lang="ca-ES" sz="1400" dirty="0">
                          <a:solidFill>
                            <a:schemeClr val="tx1"/>
                          </a:solidFill>
                        </a:rPr>
                        <a:t>R11187 </a:t>
                      </a:r>
                      <a:r>
                        <a:rPr lang="ca-E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(TILECAL)</a:t>
                      </a:r>
                      <a:endParaRPr lang="es-E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25.7x25.7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18x18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BI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300-650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420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</a:rPr>
                        <a:t>1.0 x 10</a:t>
                      </a:r>
                      <a:r>
                        <a:rPr lang="ca-ES" sz="1400" kern="1200" baseline="30000" dirty="0">
                          <a:solidFill>
                            <a:schemeClr val="dk1"/>
                          </a:solidFill>
                        </a:rPr>
                        <a:t>5</a:t>
                      </a:r>
                      <a:endParaRPr lang="ca-ES" sz="1400" kern="1200" baseline="30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</a:rPr>
                        <a:t>8</a:t>
                      </a:r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</a:rPr>
                        <a:t>0.25</a:t>
                      </a:r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400" kern="1200" noProof="0" dirty="0">
                          <a:solidFill>
                            <a:schemeClr val="dk1"/>
                          </a:solidFill>
                        </a:rPr>
                        <a:t>1.5</a:t>
                      </a:r>
                      <a:endParaRPr lang="es-E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400" kern="1200" noProof="0" dirty="0">
                          <a:solidFill>
                            <a:schemeClr val="dk1"/>
                          </a:solidFill>
                        </a:rPr>
                        <a:t>?</a:t>
                      </a:r>
                      <a:endParaRPr lang="es-E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extLst>
                  <a:ext uri="{0D108BD9-81ED-4DB2-BD59-A6C34878D82A}">
                    <a16:rowId xmlns:a16="http://schemas.microsoft.com/office/drawing/2014/main" val="2072685796"/>
                  </a:ext>
                </a:extLst>
              </a:tr>
              <a:tr h="394004">
                <a:tc>
                  <a:txBody>
                    <a:bodyPr/>
                    <a:lstStyle/>
                    <a:p>
                      <a:r>
                        <a:rPr lang="ca-ES" sz="1400" dirty="0"/>
                        <a:t>R7600U-20 </a:t>
                      </a:r>
                      <a:br>
                        <a:rPr lang="ca-ES" sz="1400" dirty="0"/>
                      </a:br>
                      <a:r>
                        <a:rPr lang="ca-E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(MCD 2020)</a:t>
                      </a:r>
                      <a:endParaRPr lang="es-E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30x30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18x18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ERMA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300-920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530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400" b="1" dirty="0"/>
                        <a:t>15.3</a:t>
                      </a:r>
                      <a:endParaRPr lang="es-ES" sz="1400" b="1" dirty="0">
                        <a:latin typeface="+mn-lt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</a:rPr>
                        <a:t>1.0 x 10</a:t>
                      </a:r>
                      <a:r>
                        <a:rPr lang="ca-ES" sz="1400" kern="1200" baseline="30000" dirty="0">
                          <a:solidFill>
                            <a:schemeClr val="dk1"/>
                          </a:solidFill>
                        </a:rPr>
                        <a:t>6</a:t>
                      </a:r>
                      <a:endParaRPr lang="es-ES" sz="1400" kern="1200" baseline="30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</a:rPr>
                        <a:t>10</a:t>
                      </a:r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</a:rPr>
                        <a:t>20</a:t>
                      </a:r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400" kern="1200" noProof="0" dirty="0">
                          <a:solidFill>
                            <a:schemeClr val="dk1"/>
                          </a:solidFill>
                        </a:rPr>
                        <a:t>1.6</a:t>
                      </a:r>
                      <a:endParaRPr lang="es-E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400" kern="1200" noProof="0" dirty="0">
                          <a:solidFill>
                            <a:schemeClr val="dk1"/>
                          </a:solidFill>
                        </a:rPr>
                        <a:t>0.35</a:t>
                      </a:r>
                      <a:endParaRPr lang="es-E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</a:rPr>
                        <a:t>1750</a:t>
                      </a:r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extLst>
                  <a:ext uri="{0D108BD9-81ED-4DB2-BD59-A6C34878D82A}">
                    <a16:rowId xmlns:a16="http://schemas.microsoft.com/office/drawing/2014/main" val="2766151761"/>
                  </a:ext>
                </a:extLst>
              </a:tr>
              <a:tr h="394004">
                <a:tc>
                  <a:txBody>
                    <a:bodyPr/>
                    <a:lstStyle/>
                    <a:p>
                      <a:r>
                        <a:rPr lang="ca-ES" sz="1400" dirty="0"/>
                        <a:t>R12421 </a:t>
                      </a:r>
                      <a:r>
                        <a:rPr lang="ca-E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(2018)</a:t>
                      </a:r>
                      <a:endParaRPr lang="es-E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13.5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10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</a:rPr>
                        <a:t>EGBI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300-700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/>
                        <a:t>420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400" dirty="0"/>
                        <a:t>10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</a:rPr>
                        <a:t>2.0 x 10</a:t>
                      </a:r>
                      <a:r>
                        <a:rPr lang="ca-ES" sz="1400" kern="1200" baseline="30000" dirty="0">
                          <a:solidFill>
                            <a:schemeClr val="dk1"/>
                          </a:solidFill>
                        </a:rPr>
                        <a:t>6</a:t>
                      </a:r>
                      <a:endParaRPr lang="es-ES" sz="1400" kern="1200" baseline="30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</a:rPr>
                        <a:t>10</a:t>
                      </a:r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</a:rPr>
                        <a:t>1</a:t>
                      </a:r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400" kern="1200" noProof="0" dirty="0">
                          <a:solidFill>
                            <a:schemeClr val="dk1"/>
                          </a:solidFill>
                        </a:rPr>
                        <a:t>1.2</a:t>
                      </a:r>
                      <a:endParaRPr lang="es-E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400" kern="1200" noProof="0" dirty="0">
                          <a:solidFill>
                            <a:schemeClr val="dk1"/>
                          </a:solidFill>
                        </a:rPr>
                        <a:t>1.4</a:t>
                      </a:r>
                      <a:endParaRPr lang="es-E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 anchor="ctr"/>
                </a:tc>
                <a:extLst>
                  <a:ext uri="{0D108BD9-81ED-4DB2-BD59-A6C34878D82A}">
                    <a16:rowId xmlns:a16="http://schemas.microsoft.com/office/drawing/2014/main" val="1930882981"/>
                  </a:ext>
                </a:extLst>
              </a:tr>
              <a:tr h="394004">
                <a:tc>
                  <a:txBody>
                    <a:bodyPr/>
                    <a:lstStyle/>
                    <a:p>
                      <a:r>
                        <a:rPr lang="ca-ES" sz="1400" dirty="0">
                          <a:latin typeface="+mn-lt"/>
                        </a:rPr>
                        <a:t>R7899-20 </a:t>
                      </a:r>
                      <a:r>
                        <a:rPr lang="ca-E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</a:rPr>
                        <a:t>(ECAL)</a:t>
                      </a:r>
                      <a:endParaRPr lang="es-E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a-E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BI</a:t>
                      </a:r>
                      <a:endParaRPr kumimoji="0" lang="es-E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400" dirty="0">
                          <a:latin typeface="+mn-lt"/>
                        </a:rPr>
                        <a:t>300-650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400" dirty="0">
                          <a:latin typeface="+mn-lt"/>
                        </a:rPr>
                        <a:t>10.3</a:t>
                      </a:r>
                      <a:endParaRPr lang="es-ES" sz="1400" dirty="0">
                        <a:latin typeface="+mn-lt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2.0 x 10</a:t>
                      </a:r>
                      <a:r>
                        <a:rPr lang="ca-ES" sz="14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ca-E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1.6</a:t>
                      </a:r>
                      <a:endParaRPr lang="es-E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4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</a:t>
                      </a:r>
                      <a:endParaRPr lang="es-ES" sz="14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s-E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8602" marR="98602"/>
                </a:tc>
                <a:extLst>
                  <a:ext uri="{0D108BD9-81ED-4DB2-BD59-A6C34878D82A}">
                    <a16:rowId xmlns:a16="http://schemas.microsoft.com/office/drawing/2014/main" val="2651182999"/>
                  </a:ext>
                </a:extLst>
              </a:tr>
            </a:tbl>
          </a:graphicData>
        </a:graphic>
      </p:graphicFrame>
      <p:pic>
        <p:nvPicPr>
          <p:cNvPr id="10" name="Picture 2" descr="https://www.hamamatsu.com/eu/en/product/type/H13226A_series/index.html&#10;https://www.hamamatsu.com/eu/en/product/type/H14220B/index.html">
            <a:extLst>
              <a:ext uri="{FF2B5EF4-FFF2-40B4-BE49-F238E27FC236}">
                <a16:creationId xmlns:a16="http://schemas.microsoft.com/office/drawing/2014/main" id="{0E37C739-0637-4A90-B177-8998B9685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16270" y1="81349" x2="61905" y2="85714"/>
                        <a14:foregroundMark x1="15873" y1="82143" x2="61508" y2="85714"/>
                        <a14:foregroundMark x1="33730" y1="14286" x2="73413" y2="1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610">
            <a:off x="3331959" y="4951874"/>
            <a:ext cx="1791591" cy="179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B5F4F4FF-7E7A-4919-BDB6-31C91EDCE4EC}"/>
              </a:ext>
            </a:extLst>
          </p:cNvPr>
          <p:cNvSpPr txBox="1"/>
          <p:nvPr/>
        </p:nvSpPr>
        <p:spPr>
          <a:xfrm>
            <a:off x="3535090" y="4844705"/>
            <a:ext cx="1148319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100" b="1" dirty="0">
                <a:solidFill>
                  <a:schemeClr val="tx1"/>
                </a:solidFill>
              </a:rPr>
              <a:t>PMT: R11187,</a:t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1100" b="1" dirty="0">
                <a:solidFill>
                  <a:schemeClr val="tx1"/>
                </a:solidFill>
              </a:rPr>
              <a:t>R7600U-100</a:t>
            </a:r>
          </a:p>
        </p:txBody>
      </p:sp>
      <p:pic>
        <p:nvPicPr>
          <p:cNvPr id="12" name="Imagen 11" descr="Imagen en blanco y negro&#10;&#10;Descripción generada automáticamente con confianza baja">
            <a:extLst>
              <a:ext uri="{FF2B5EF4-FFF2-40B4-BE49-F238E27FC236}">
                <a16:creationId xmlns:a16="http://schemas.microsoft.com/office/drawing/2014/main" id="{47D9252F-850B-44B3-A00D-D36D1EE33D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5241737"/>
            <a:ext cx="1165213" cy="1165213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0219C57F-5851-4CC4-AD1D-2A2E58948A23}"/>
              </a:ext>
            </a:extLst>
          </p:cNvPr>
          <p:cNvSpPr txBox="1"/>
          <p:nvPr/>
        </p:nvSpPr>
        <p:spPr>
          <a:xfrm>
            <a:off x="1059249" y="4869160"/>
            <a:ext cx="1148319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100" b="1" dirty="0">
                <a:solidFill>
                  <a:schemeClr val="tx1"/>
                </a:solidFill>
              </a:rPr>
              <a:t>PMT: R14755U-100</a:t>
            </a:r>
          </a:p>
        </p:txBody>
      </p:sp>
      <p:pic>
        <p:nvPicPr>
          <p:cNvPr id="15" name="Picture 7" descr="CW4">
            <a:extLst>
              <a:ext uri="{FF2B5EF4-FFF2-40B4-BE49-F238E27FC236}">
                <a16:creationId xmlns:a16="http://schemas.microsoft.com/office/drawing/2014/main" id="{76696AED-8EDE-4CA8-AA36-D4476346FA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72064" y="4978775"/>
            <a:ext cx="1994256" cy="1619417"/>
          </a:xfrm>
          <a:prstGeom prst="rect">
            <a:avLst/>
          </a:prstGeom>
          <a:noFill/>
          <a:ln w="28575">
            <a:solidFill>
              <a:srgbClr val="FC0128"/>
            </a:solidFill>
            <a:miter lim="800000"/>
            <a:headEnd/>
            <a:tailEnd/>
          </a:ln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57A42C59-4A4D-4CD1-AA1E-108489AE1D9F}"/>
              </a:ext>
            </a:extLst>
          </p:cNvPr>
          <p:cNvSpPr txBox="1"/>
          <p:nvPr/>
        </p:nvSpPr>
        <p:spPr>
          <a:xfrm>
            <a:off x="6873183" y="4725144"/>
            <a:ext cx="1389466" cy="24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100" b="1" dirty="0">
                <a:solidFill>
                  <a:schemeClr val="tx1"/>
                </a:solidFill>
              </a:rPr>
              <a:t>PMT: R7899-20</a:t>
            </a:r>
          </a:p>
        </p:txBody>
      </p:sp>
      <p:sp>
        <p:nvSpPr>
          <p:cNvPr id="14" name="Marcador de pie de página 4">
            <a:extLst>
              <a:ext uri="{FF2B5EF4-FFF2-40B4-BE49-F238E27FC236}">
                <a16:creationId xmlns:a16="http://schemas.microsoft.com/office/drawing/2014/main" id="{5CD38DD1-4BC8-4067-86E5-13B0CDCB1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C946ADEF-352B-49C7-977E-921EE49ACB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81019" y="5002920"/>
            <a:ext cx="1436732" cy="1450416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C4B8B63D-706E-41C1-B417-A401A7F61905}"/>
              </a:ext>
            </a:extLst>
          </p:cNvPr>
          <p:cNvSpPr txBox="1"/>
          <p:nvPr/>
        </p:nvSpPr>
        <p:spPr>
          <a:xfrm>
            <a:off x="10060249" y="4984518"/>
            <a:ext cx="1148319" cy="244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100" b="1" dirty="0">
                <a:solidFill>
                  <a:schemeClr val="tx1"/>
                </a:solidFill>
              </a:rPr>
              <a:t>PMT: R12421</a:t>
            </a:r>
          </a:p>
        </p:txBody>
      </p:sp>
    </p:spTree>
    <p:extLst>
      <p:ext uri="{BB962C8B-B14F-4D97-AF65-F5344CB8AC3E}">
        <p14:creationId xmlns:p14="http://schemas.microsoft.com/office/powerpoint/2010/main" val="885542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F3B8183A-02F2-46E9-BE2A-9EE294FB0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err="1"/>
              <a:t>PMTs</a:t>
            </a:r>
            <a:r>
              <a:rPr lang="ca-ES" dirty="0"/>
              <a:t> </a:t>
            </a:r>
            <a:r>
              <a:rPr lang="ca-ES" dirty="0" err="1"/>
              <a:t>being</a:t>
            </a:r>
            <a:r>
              <a:rPr lang="ca-ES" dirty="0"/>
              <a:t> </a:t>
            </a:r>
            <a:r>
              <a:rPr lang="ca-ES" dirty="0" err="1"/>
              <a:t>studied</a:t>
            </a:r>
            <a:endParaRPr lang="es-ES" dirty="0"/>
          </a:p>
        </p:txBody>
      </p:sp>
      <p:pic>
        <p:nvPicPr>
          <p:cNvPr id="15" name="Picture 2" descr="https://www.hamamatsu.com/eu/en/product/type/H13226A_series/index.html&#10;https://www.hamamatsu.com/eu/en/product/type/H14220B/index.html">
            <a:extLst>
              <a:ext uri="{FF2B5EF4-FFF2-40B4-BE49-F238E27FC236}">
                <a16:creationId xmlns:a16="http://schemas.microsoft.com/office/drawing/2014/main" id="{EACC1C06-AE7B-4BDC-A2D6-571F77BDB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16270" y1="81349" x2="61905" y2="85714"/>
                        <a14:foregroundMark x1="15873" y1="82143" x2="61508" y2="85714"/>
                        <a14:foregroundMark x1="33730" y1="14286" x2="73413" y2="1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610">
            <a:off x="6376840" y="1261568"/>
            <a:ext cx="2623068" cy="262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uadroTexto 15">
            <a:extLst>
              <a:ext uri="{FF2B5EF4-FFF2-40B4-BE49-F238E27FC236}">
                <a16:creationId xmlns:a16="http://schemas.microsoft.com/office/drawing/2014/main" id="{99A51C63-53C1-41A5-833F-340CC1373525}"/>
              </a:ext>
            </a:extLst>
          </p:cNvPr>
          <p:cNvSpPr txBox="1"/>
          <p:nvPr/>
        </p:nvSpPr>
        <p:spPr>
          <a:xfrm>
            <a:off x="6878621" y="1225360"/>
            <a:ext cx="2186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>
                <a:solidFill>
                  <a:schemeClr val="tx1"/>
                </a:solidFill>
              </a:rPr>
              <a:t>PMT: R11187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9A558D28-D80D-488F-B76D-6EC645A83F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4432" y="1675753"/>
            <a:ext cx="1393207" cy="1393207"/>
          </a:xfrm>
          <a:prstGeom prst="rect">
            <a:avLst/>
          </a:prstGeom>
        </p:spPr>
      </p:pic>
      <p:pic>
        <p:nvPicPr>
          <p:cNvPr id="18" name="Picture 2" descr="https://www.hamamatsu.com/eu/en/product/type/H13226A_series/index.html&#10;https://www.hamamatsu.com/eu/en/product/type/H14220B/index.html">
            <a:extLst>
              <a:ext uri="{FF2B5EF4-FFF2-40B4-BE49-F238E27FC236}">
                <a16:creationId xmlns:a16="http://schemas.microsoft.com/office/drawing/2014/main" id="{C6FBCEFB-7B57-4289-B810-82296B195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16270" y1="81349" x2="61905" y2="85714"/>
                        <a14:foregroundMark x1="15873" y1="82143" x2="61508" y2="85714"/>
                        <a14:foregroundMark x1="33730" y1="14286" x2="73413" y2="1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610">
            <a:off x="3352504" y="1261568"/>
            <a:ext cx="2623068" cy="262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32CE6C47-A7BD-4F73-9ABE-F033C2D094E2}"/>
              </a:ext>
            </a:extLst>
          </p:cNvPr>
          <p:cNvSpPr txBox="1"/>
          <p:nvPr/>
        </p:nvSpPr>
        <p:spPr>
          <a:xfrm>
            <a:off x="3575720" y="1225360"/>
            <a:ext cx="2186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>
                <a:solidFill>
                  <a:schemeClr val="tx1"/>
                </a:solidFill>
              </a:rPr>
              <a:t>PMT: </a:t>
            </a:r>
            <a:r>
              <a:rPr lang="en-US" sz="2000" dirty="0">
                <a:solidFill>
                  <a:schemeClr val="tx1"/>
                </a:solidFill>
              </a:rPr>
              <a:t>7600U-20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191E1C0A-AD5F-4A24-B9D6-D9F56FAB8F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99" y="1524384"/>
            <a:ext cx="2752700" cy="2752700"/>
          </a:xfrm>
          <a:prstGeom prst="rect">
            <a:avLst/>
          </a:prstGeom>
        </p:spPr>
      </p:pic>
      <p:sp>
        <p:nvSpPr>
          <p:cNvPr id="25" name="CuadroTexto 24">
            <a:extLst>
              <a:ext uri="{FF2B5EF4-FFF2-40B4-BE49-F238E27FC236}">
                <a16:creationId xmlns:a16="http://schemas.microsoft.com/office/drawing/2014/main" id="{B98BBB2C-45A5-4F56-9361-71372D882AEC}"/>
              </a:ext>
            </a:extLst>
          </p:cNvPr>
          <p:cNvSpPr txBox="1"/>
          <p:nvPr/>
        </p:nvSpPr>
        <p:spPr>
          <a:xfrm>
            <a:off x="381505" y="1187460"/>
            <a:ext cx="2186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>
                <a:solidFill>
                  <a:schemeClr val="tx1"/>
                </a:solidFill>
              </a:rPr>
              <a:t>PMT: </a:t>
            </a:r>
            <a:r>
              <a:rPr lang="en-US" sz="2000" dirty="0">
                <a:solidFill>
                  <a:schemeClr val="tx1"/>
                </a:solidFill>
              </a:rPr>
              <a:t>R7899-20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26" name="Marcador de contenido 2">
            <a:extLst>
              <a:ext uri="{FF2B5EF4-FFF2-40B4-BE49-F238E27FC236}">
                <a16:creationId xmlns:a16="http://schemas.microsoft.com/office/drawing/2014/main" id="{895A6F02-2D54-457B-9116-39A6028015C9}"/>
              </a:ext>
            </a:extLst>
          </p:cNvPr>
          <p:cNvSpPr txBox="1">
            <a:spLocks/>
          </p:cNvSpPr>
          <p:nvPr/>
        </p:nvSpPr>
        <p:spPr bwMode="auto">
          <a:xfrm>
            <a:off x="172295" y="4172622"/>
            <a:ext cx="2607054" cy="212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ts val="450"/>
              </a:spcBef>
              <a:spcAft>
                <a:spcPct val="0"/>
              </a:spcAft>
              <a:buChar char="•"/>
              <a:defRPr sz="21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ts val="45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5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2001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35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1543050" indent="-171450" algn="l" rtl="0" eaLnBrk="1" fontAlgn="base" hangingPunct="1">
              <a:spcBef>
                <a:spcPts val="45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0" kern="0"/>
              <a:t>Used on ECAL/HCAL runs ½</a:t>
            </a:r>
          </a:p>
          <a:p>
            <a:pPr>
              <a:lnSpc>
                <a:spcPct val="100000"/>
              </a:lnSpc>
            </a:pPr>
            <a:r>
              <a:rPr lang="en-US" sz="1800" b="0" kern="0"/>
              <a:t>Low timing uniformity over photocathode</a:t>
            </a:r>
          </a:p>
          <a:p>
            <a:pPr>
              <a:lnSpc>
                <a:spcPct val="100000"/>
              </a:lnSpc>
            </a:pPr>
            <a:r>
              <a:rPr lang="es-ES" sz="1800" b="0" kern="0"/>
              <a:t>10 dynodes</a:t>
            </a:r>
            <a:endParaRPr lang="es-ES" sz="1800" b="0" kern="0" dirty="0"/>
          </a:p>
        </p:txBody>
      </p:sp>
      <p:sp>
        <p:nvSpPr>
          <p:cNvPr id="27" name="Marcador de contenido 2">
            <a:extLst>
              <a:ext uri="{FF2B5EF4-FFF2-40B4-BE49-F238E27FC236}">
                <a16:creationId xmlns:a16="http://schemas.microsoft.com/office/drawing/2014/main" id="{711EBE5D-C0AB-4E21-A34B-39DEA57ACDC7}"/>
              </a:ext>
            </a:extLst>
          </p:cNvPr>
          <p:cNvSpPr txBox="1">
            <a:spLocks/>
          </p:cNvSpPr>
          <p:nvPr/>
        </p:nvSpPr>
        <p:spPr bwMode="auto">
          <a:xfrm>
            <a:off x="3359696" y="3953576"/>
            <a:ext cx="2607054" cy="257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ts val="450"/>
              </a:spcBef>
              <a:spcAft>
                <a:spcPct val="0"/>
              </a:spcAft>
              <a:buChar char="•"/>
              <a:defRPr sz="21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ts val="45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5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2001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35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1543050" indent="-171450" algn="l" rtl="0" eaLnBrk="1" fontAlgn="base" hangingPunct="1">
              <a:spcBef>
                <a:spcPts val="45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0" kern="0" dirty="0"/>
              <a:t>MCD 2020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Good timing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Relatively high gain (10 dynodes)</a:t>
            </a:r>
          </a:p>
          <a:p>
            <a:pPr>
              <a:lnSpc>
                <a:spcPct val="100000"/>
              </a:lnSpc>
            </a:pPr>
            <a:endParaRPr lang="es-ES" sz="1800" b="0" kern="0" dirty="0"/>
          </a:p>
        </p:txBody>
      </p:sp>
      <p:sp>
        <p:nvSpPr>
          <p:cNvPr id="28" name="Marcador de contenido 2">
            <a:extLst>
              <a:ext uri="{FF2B5EF4-FFF2-40B4-BE49-F238E27FC236}">
                <a16:creationId xmlns:a16="http://schemas.microsoft.com/office/drawing/2014/main" id="{B3EC126E-5F87-428E-99CB-F73A826494BB}"/>
              </a:ext>
            </a:extLst>
          </p:cNvPr>
          <p:cNvSpPr txBox="1">
            <a:spLocks/>
          </p:cNvSpPr>
          <p:nvPr/>
        </p:nvSpPr>
        <p:spPr bwMode="auto">
          <a:xfrm>
            <a:off x="6657298" y="3949452"/>
            <a:ext cx="2607054" cy="257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ts val="450"/>
              </a:spcBef>
              <a:spcAft>
                <a:spcPct val="0"/>
              </a:spcAft>
              <a:buChar char="•"/>
              <a:defRPr sz="21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ts val="45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5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2001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35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1543050" indent="-171450" algn="l" rtl="0" eaLnBrk="1" fontAlgn="base" hangingPunct="1">
              <a:spcBef>
                <a:spcPts val="45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0" kern="0" dirty="0"/>
              <a:t>TILECAL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Good timing 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Lower gain (8 dynodes)</a:t>
            </a:r>
          </a:p>
          <a:p>
            <a:pPr>
              <a:lnSpc>
                <a:spcPct val="100000"/>
              </a:lnSpc>
            </a:pPr>
            <a:endParaRPr lang="es-ES" sz="1800" b="0" kern="0" dirty="0"/>
          </a:p>
        </p:txBody>
      </p:sp>
      <p:sp>
        <p:nvSpPr>
          <p:cNvPr id="29" name="Marcador de contenido 2">
            <a:extLst>
              <a:ext uri="{FF2B5EF4-FFF2-40B4-BE49-F238E27FC236}">
                <a16:creationId xmlns:a16="http://schemas.microsoft.com/office/drawing/2014/main" id="{62491741-23C8-472B-997A-E7F617FB7125}"/>
              </a:ext>
            </a:extLst>
          </p:cNvPr>
          <p:cNvSpPr txBox="1">
            <a:spLocks/>
          </p:cNvSpPr>
          <p:nvPr/>
        </p:nvSpPr>
        <p:spPr bwMode="auto">
          <a:xfrm>
            <a:off x="9465610" y="3949452"/>
            <a:ext cx="2607054" cy="257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ts val="450"/>
              </a:spcBef>
              <a:spcAft>
                <a:spcPct val="0"/>
              </a:spcAft>
              <a:buChar char="•"/>
              <a:defRPr sz="21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ts val="45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5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2001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35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1543050" indent="-171450" algn="l" rtl="0" eaLnBrk="1" fontAlgn="base" hangingPunct="1">
              <a:spcBef>
                <a:spcPts val="45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0" kern="0" dirty="0"/>
              <a:t>Lower gain (6 dynodes)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Good timing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Smaller but still 1-2 mm large</a:t>
            </a:r>
          </a:p>
          <a:p>
            <a:pPr>
              <a:lnSpc>
                <a:spcPct val="100000"/>
              </a:lnSpc>
            </a:pPr>
            <a:endParaRPr lang="es-ES" sz="1800" b="0" kern="0" dirty="0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9CBEB8A5-B975-4B48-B060-851D0056D6B2}"/>
              </a:ext>
            </a:extLst>
          </p:cNvPr>
          <p:cNvSpPr txBox="1"/>
          <p:nvPr/>
        </p:nvSpPr>
        <p:spPr>
          <a:xfrm>
            <a:off x="9585012" y="1155471"/>
            <a:ext cx="2645184" cy="401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>
                <a:solidFill>
                  <a:schemeClr val="tx1"/>
                </a:solidFill>
              </a:rPr>
              <a:t>PMT: R14755U-100</a:t>
            </a:r>
          </a:p>
        </p:txBody>
      </p:sp>
      <p:sp>
        <p:nvSpPr>
          <p:cNvPr id="19" name="Marcador de pie de página 4">
            <a:extLst>
              <a:ext uri="{FF2B5EF4-FFF2-40B4-BE49-F238E27FC236}">
                <a16:creationId xmlns:a16="http://schemas.microsoft.com/office/drawing/2014/main" id="{F02CEE75-A2D0-42E9-B31E-72C11B28A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</p:spTree>
    <p:extLst>
      <p:ext uri="{BB962C8B-B14F-4D97-AF65-F5344CB8AC3E}">
        <p14:creationId xmlns:p14="http://schemas.microsoft.com/office/powerpoint/2010/main" val="3121636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E53F1D-7F25-44EE-931F-8BD2901B2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PMT gain calculation for test beam at CERN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207681-A5DD-40D0-9F6A-041B5B792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414AF0-206C-4D4B-9FB5-02DBE1F83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SPACAL meeting</a:t>
            </a:r>
            <a:endParaRPr lang="en-GB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F7B5ED1-9C23-4646-A74B-84A5D94DF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0">
                <a:extLst>
                  <a:ext uri="{FF2B5EF4-FFF2-40B4-BE49-F238E27FC236}">
                    <a16:creationId xmlns:a16="http://schemas.microsoft.com/office/drawing/2014/main" id="{AA7A9F59-F9C2-43E7-9FE5-7954664755CF}"/>
                  </a:ext>
                </a:extLst>
              </p:cNvPr>
              <p:cNvSpPr txBox="1"/>
              <p:nvPr/>
            </p:nvSpPr>
            <p:spPr>
              <a:xfrm>
                <a:off x="628153" y="1375576"/>
                <a:ext cx="5338000" cy="50513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for digitizer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E is the beam energy (E=150 GeV)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l-GR" sz="1800" b="0" dirty="0">
                    <a:solidFill>
                      <a:prstClr val="black"/>
                    </a:solidFill>
                    <a:latin typeface="Calibri" panose="020F0502020204030204"/>
                  </a:rPr>
                  <a:t>ξ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is the max fraction of energy in one cell (</a:t>
                </a:r>
                <a:r>
                  <a:rPr lang="el-GR" sz="1800" b="0" dirty="0">
                    <a:solidFill>
                      <a:prstClr val="black"/>
                    </a:solidFill>
                    <a:latin typeface="Calibri" panose="020F0502020204030204"/>
                  </a:rPr>
                  <a:t>ξ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=0.4)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Y is the photoelectron yield (Y=20000 GeV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-1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τ is the effective decay time of scintillation (</a:t>
                </a:r>
                <a:r>
                  <a:rPr lang="el-GR" sz="1800" b="0" dirty="0">
                    <a:solidFill>
                      <a:prstClr val="black"/>
                    </a:solidFill>
                    <a:latin typeface="Calibri" panose="020F0502020204030204"/>
                  </a:rPr>
                  <a:t>τ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=60 ns)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U is the signal amplitude (U=1V)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R is the digitizer input impedance (R=50 Ohm)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e is the electron charge (e=1.6</a:t>
                </a:r>
                <a:r>
                  <a:rPr lang="en-CH" sz="1800" b="0" dirty="0">
                    <a:solidFill>
                      <a:prstClr val="black"/>
                    </a:solidFill>
                    <a:latin typeface="Calibri" panose="020F0502020204030204"/>
                  </a:rPr>
                  <a:t>·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10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-19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C)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G is the PMT gain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 signal charge </a:t>
                </a:r>
                <a:endParaRPr lang="en-US" sz="1800" b="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CH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𝐸𝐺𝑒</m:t>
                      </m:r>
                    </m:oMath>
                  </m:oMathPara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then</a:t>
                </a: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  <m: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𝑌𝐸𝑒</m:t>
                          </m:r>
                        </m:den>
                      </m:f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=6250</m:t>
                      </m:r>
                    </m:oMath>
                  </m:oMathPara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then, V</a:t>
                </a:r>
                <a:r>
                  <a:rPr lang="en-US" sz="1800" b="0" baseline="-25000" dirty="0">
                    <a:solidFill>
                      <a:prstClr val="black"/>
                    </a:solidFill>
                    <a:latin typeface="Calibri" panose="020F0502020204030204"/>
                  </a:rPr>
                  <a:t>R7600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= 410V  (750V if -40dB attenuation)</a:t>
                </a:r>
              </a:p>
            </p:txBody>
          </p:sp>
        </mc:Choice>
        <mc:Fallback xmlns="">
          <p:sp>
            <p:nvSpPr>
              <p:cNvPr id="14" name="TextBox 10">
                <a:extLst>
                  <a:ext uri="{FF2B5EF4-FFF2-40B4-BE49-F238E27FC236}">
                    <a16:creationId xmlns:a16="http://schemas.microsoft.com/office/drawing/2014/main" id="{AA7A9F59-F9C2-43E7-9FE5-7954664755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153" y="1375576"/>
                <a:ext cx="5338000" cy="5051319"/>
              </a:xfrm>
              <a:prstGeom prst="rect">
                <a:avLst/>
              </a:prstGeom>
              <a:blipFill>
                <a:blip r:embed="rId2"/>
                <a:stretch>
                  <a:fillRect l="-913" t="-725" r="-114" b="-108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1">
                <a:extLst>
                  <a:ext uri="{FF2B5EF4-FFF2-40B4-BE49-F238E27FC236}">
                    <a16:creationId xmlns:a16="http://schemas.microsoft.com/office/drawing/2014/main" id="{FFE07D41-4447-4CF0-A599-971513901B1C}"/>
                  </a:ext>
                </a:extLst>
              </p:cNvPr>
              <p:cNvSpPr txBox="1"/>
              <p:nvPr/>
            </p:nvSpPr>
            <p:spPr>
              <a:xfrm>
                <a:off x="6123829" y="2336156"/>
                <a:ext cx="5505866" cy="4272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for integrating ADC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E is the beam energy (E=150 GeV)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l-GR" sz="1800" b="0" dirty="0">
                    <a:solidFill>
                      <a:prstClr val="black"/>
                    </a:solidFill>
                    <a:latin typeface="Calibri" panose="020F0502020204030204"/>
                  </a:rPr>
                  <a:t>ξ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is the max fraction of energy in one cell (</a:t>
                </a:r>
                <a:r>
                  <a:rPr lang="el-GR" sz="1800" b="0" dirty="0">
                    <a:solidFill>
                      <a:prstClr val="black"/>
                    </a:solidFill>
                    <a:latin typeface="Calibri" panose="020F0502020204030204"/>
                  </a:rPr>
                  <a:t>ξ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=0.4)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Y is the photoelectron yield (Y=20000 GeV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-1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 err="1">
                    <a:solidFill>
                      <a:prstClr val="black"/>
                    </a:solidFill>
                    <a:latin typeface="Calibri" panose="020F0502020204030204"/>
                  </a:rPr>
                  <a:t>Q</a:t>
                </a:r>
                <a:r>
                  <a:rPr lang="en-US" sz="1800" b="0" baseline="30000" dirty="0" err="1">
                    <a:solidFill>
                      <a:prstClr val="black"/>
                    </a:solidFill>
                    <a:latin typeface="Calibri" panose="020F0502020204030204"/>
                  </a:rPr>
                  <a:t>max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is the max input charge (200 </a:t>
                </a:r>
                <a:r>
                  <a:rPr lang="en-US" sz="1800" b="0" dirty="0" err="1">
                    <a:solidFill>
                      <a:prstClr val="black"/>
                    </a:solidFill>
                    <a:latin typeface="Calibri" panose="020F0502020204030204"/>
                  </a:rPr>
                  <a:t>pC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for </a:t>
                </a:r>
                <a:r>
                  <a:rPr lang="en-US" sz="1800" b="0" dirty="0" err="1">
                    <a:solidFill>
                      <a:prstClr val="black"/>
                    </a:solidFill>
                    <a:latin typeface="Calibri" panose="020F0502020204030204"/>
                  </a:rPr>
                  <a:t>LeCroy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1182)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e is the electron charge (e=1.6</a:t>
                </a:r>
                <a:r>
                  <a:rPr lang="en-CH" sz="1800" b="0" dirty="0">
                    <a:solidFill>
                      <a:prstClr val="black"/>
                    </a:solidFill>
                    <a:latin typeface="Calibri" panose="020F0502020204030204"/>
                  </a:rPr>
                  <a:t>·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10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-19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C)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G is the PMT gain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 signal charge </a:t>
                </a:r>
                <a:endParaRPr lang="en-US" sz="1800" b="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CH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𝐸𝐺𝑒</m:t>
                      </m:r>
                    </m:oMath>
                  </m:oMathPara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then</a:t>
                </a: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CH" sz="1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p>
                          </m:sSup>
                        </m:num>
                        <m:den>
                          <m: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𝑌𝐸𝑒</m:t>
                          </m:r>
                        </m:den>
                      </m:f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=1042</m:t>
                      </m:r>
                    </m:oMath>
                  </m:oMathPara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then, V</a:t>
                </a:r>
                <a:r>
                  <a:rPr lang="en-US" sz="1800" b="0" baseline="-25000" dirty="0">
                    <a:solidFill>
                      <a:prstClr val="black"/>
                    </a:solidFill>
                    <a:latin typeface="Calibri" panose="020F0502020204030204"/>
                  </a:rPr>
                  <a:t>R7600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= 290V  (530V if -40dB attenuation)</a:t>
                </a: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15" name="TextBox 11">
                <a:extLst>
                  <a:ext uri="{FF2B5EF4-FFF2-40B4-BE49-F238E27FC236}">
                    <a16:creationId xmlns:a16="http://schemas.microsoft.com/office/drawing/2014/main" id="{FFE07D41-4447-4CF0-A599-971513901B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3829" y="2336156"/>
                <a:ext cx="5505866" cy="4272260"/>
              </a:xfrm>
              <a:prstGeom prst="rect">
                <a:avLst/>
              </a:prstGeom>
              <a:blipFill>
                <a:blip r:embed="rId3"/>
                <a:stretch>
                  <a:fillRect l="-997" t="-71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upo 15">
            <a:extLst>
              <a:ext uri="{FF2B5EF4-FFF2-40B4-BE49-F238E27FC236}">
                <a16:creationId xmlns:a16="http://schemas.microsoft.com/office/drawing/2014/main" id="{230E69E3-BBE2-41B4-B267-95A4F2044228}"/>
              </a:ext>
            </a:extLst>
          </p:cNvPr>
          <p:cNvGrpSpPr/>
          <p:nvPr/>
        </p:nvGrpSpPr>
        <p:grpSpPr>
          <a:xfrm>
            <a:off x="7971232" y="1170146"/>
            <a:ext cx="3597376" cy="1322750"/>
            <a:chOff x="170638" y="1122721"/>
            <a:chExt cx="3597376" cy="1322750"/>
          </a:xfrm>
        </p:grpSpPr>
        <p:sp>
          <p:nvSpPr>
            <p:cNvPr id="17" name="Forma libre: forma 16">
              <a:extLst>
                <a:ext uri="{FF2B5EF4-FFF2-40B4-BE49-F238E27FC236}">
                  <a16:creationId xmlns:a16="http://schemas.microsoft.com/office/drawing/2014/main" id="{B56D4E1F-1F35-4BF2-8905-9874CC412AE3}"/>
                </a:ext>
              </a:extLst>
            </p:cNvPr>
            <p:cNvSpPr/>
            <p:nvPr/>
          </p:nvSpPr>
          <p:spPr>
            <a:xfrm>
              <a:off x="1194318" y="1122721"/>
              <a:ext cx="2388637" cy="1321832"/>
            </a:xfrm>
            <a:custGeom>
              <a:avLst/>
              <a:gdLst>
                <a:gd name="connsiteX0" fmla="*/ 0 w 2388637"/>
                <a:gd name="connsiteY0" fmla="*/ 6285 h 1321832"/>
                <a:gd name="connsiteX1" fmla="*/ 335902 w 2388637"/>
                <a:gd name="connsiteY1" fmla="*/ 6285 h 1321832"/>
                <a:gd name="connsiteX2" fmla="*/ 401217 w 2388637"/>
                <a:gd name="connsiteY2" fmla="*/ 71600 h 1321832"/>
                <a:gd name="connsiteX3" fmla="*/ 438539 w 2388637"/>
                <a:gd name="connsiteY3" fmla="*/ 314195 h 1321832"/>
                <a:gd name="connsiteX4" fmla="*/ 531845 w 2388637"/>
                <a:gd name="connsiteY4" fmla="*/ 1219265 h 1321832"/>
                <a:gd name="connsiteX5" fmla="*/ 746449 w 2388637"/>
                <a:gd name="connsiteY5" fmla="*/ 1181942 h 1321832"/>
                <a:gd name="connsiteX6" fmla="*/ 1651519 w 2388637"/>
                <a:gd name="connsiteY6" fmla="*/ 155575 h 1321832"/>
                <a:gd name="connsiteX7" fmla="*/ 2388637 w 2388637"/>
                <a:gd name="connsiteY7" fmla="*/ 24946 h 1321832"/>
                <a:gd name="connsiteX8" fmla="*/ 2388637 w 2388637"/>
                <a:gd name="connsiteY8" fmla="*/ 24946 h 132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88637" h="1321832">
                  <a:moveTo>
                    <a:pt x="0" y="6285"/>
                  </a:moveTo>
                  <a:cubicBezTo>
                    <a:pt x="134516" y="842"/>
                    <a:pt x="269033" y="-4601"/>
                    <a:pt x="335902" y="6285"/>
                  </a:cubicBezTo>
                  <a:cubicBezTo>
                    <a:pt x="402772" y="17171"/>
                    <a:pt x="384111" y="20282"/>
                    <a:pt x="401217" y="71600"/>
                  </a:cubicBezTo>
                  <a:cubicBezTo>
                    <a:pt x="418323" y="122918"/>
                    <a:pt x="416768" y="122918"/>
                    <a:pt x="438539" y="314195"/>
                  </a:cubicBezTo>
                  <a:cubicBezTo>
                    <a:pt x="460310" y="505473"/>
                    <a:pt x="480527" y="1074641"/>
                    <a:pt x="531845" y="1219265"/>
                  </a:cubicBezTo>
                  <a:cubicBezTo>
                    <a:pt x="583163" y="1363889"/>
                    <a:pt x="559837" y="1359224"/>
                    <a:pt x="746449" y="1181942"/>
                  </a:cubicBezTo>
                  <a:cubicBezTo>
                    <a:pt x="933061" y="1004660"/>
                    <a:pt x="1377821" y="348408"/>
                    <a:pt x="1651519" y="155575"/>
                  </a:cubicBezTo>
                  <a:cubicBezTo>
                    <a:pt x="1925217" y="-37258"/>
                    <a:pt x="2388637" y="24946"/>
                    <a:pt x="2388637" y="24946"/>
                  </a:cubicBezTo>
                  <a:lnTo>
                    <a:pt x="2388637" y="24946"/>
                  </a:lnTo>
                </a:path>
              </a:pathLst>
            </a:custGeom>
            <a:noFill/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03499379-890C-4F60-AACE-6592AFE528A4}"/>
                </a:ext>
              </a:extLst>
            </p:cNvPr>
            <p:cNvCxnSpPr/>
            <p:nvPr/>
          </p:nvCxnSpPr>
          <p:spPr>
            <a:xfrm>
              <a:off x="1379377" y="1156150"/>
              <a:ext cx="0" cy="1289321"/>
            </a:xfrm>
            <a:prstGeom prst="straightConnector1">
              <a:avLst/>
            </a:prstGeom>
            <a:noFill/>
            <a:ln w="6350" cap="flat" cmpd="sng" algn="ctr">
              <a:solidFill>
                <a:sysClr val="windowText" lastClr="000000"/>
              </a:solidFill>
              <a:prstDash val="solid"/>
              <a:miter lim="800000"/>
              <a:headEnd type="triangle" w="med" len="med"/>
              <a:tailEnd type="triangle" w="med" len="med"/>
            </a:ln>
            <a:effectLst/>
          </p:spPr>
        </p:cxnSp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A2ED4ACC-F3FB-41F1-BD5E-4CA1637C2C18}"/>
                </a:ext>
              </a:extLst>
            </p:cNvPr>
            <p:cNvSpPr txBox="1"/>
            <p:nvPr/>
          </p:nvSpPr>
          <p:spPr>
            <a:xfrm>
              <a:off x="170638" y="1499277"/>
              <a:ext cx="12865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a-E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u &lt; 1 V</a:t>
              </a:r>
              <a:endParaRPr kumimoji="0" lang="es-E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ECF4FAC0-F5E0-457E-9926-B3E6F1F2F6FA}"/>
                </a:ext>
              </a:extLst>
            </p:cNvPr>
            <p:cNvSpPr txBox="1"/>
            <p:nvPr/>
          </p:nvSpPr>
          <p:spPr>
            <a:xfrm>
              <a:off x="2598408" y="1572382"/>
              <a:ext cx="11696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τ</a:t>
              </a:r>
              <a:r>
                <a:rPr kumimoji="0" lang="ca-E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 = 60 </a:t>
              </a:r>
              <a:r>
                <a:rPr kumimoji="0" lang="ca-ES" sz="18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ns</a:t>
              </a:r>
              <a:endParaRPr kumimoji="0" lang="es-E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7269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 err="1"/>
              <a:t>PMTs</a:t>
            </a:r>
            <a:r>
              <a:rPr lang="ca-ES" dirty="0"/>
              <a:t> for </a:t>
            </a:r>
            <a:r>
              <a:rPr lang="ca-ES" dirty="0" err="1"/>
              <a:t>the</a:t>
            </a:r>
            <a:r>
              <a:rPr lang="ca-ES" dirty="0"/>
              <a:t> </a:t>
            </a:r>
            <a:r>
              <a:rPr lang="ca-ES" dirty="0" err="1"/>
              <a:t>Calorimeter</a:t>
            </a:r>
            <a:r>
              <a:rPr lang="ca-ES" dirty="0"/>
              <a:t> </a:t>
            </a:r>
            <a:r>
              <a:rPr lang="ca-ES" dirty="0" err="1"/>
              <a:t>Upgrade</a:t>
            </a:r>
            <a:r>
              <a:rPr lang="ca-ES" dirty="0"/>
              <a:t> II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E730B-8732-4C3C-B69B-72A3C4701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5331" y="1070903"/>
            <a:ext cx="6028275" cy="5400600"/>
          </a:xfrm>
        </p:spPr>
        <p:txBody>
          <a:bodyPr/>
          <a:lstStyle/>
          <a:p>
            <a:r>
              <a:rPr lang="en-US" sz="2000" dirty="0"/>
              <a:t>Different detector zones, different needs (gain, ageing, geometry)</a:t>
            </a:r>
          </a:p>
          <a:p>
            <a:pPr lvl="1"/>
            <a:r>
              <a:rPr lang="en-US" sz="1700" dirty="0"/>
              <a:t>Inner part:</a:t>
            </a:r>
          </a:p>
          <a:p>
            <a:pPr lvl="2"/>
            <a:r>
              <a:rPr lang="en-US" sz="1700" dirty="0"/>
              <a:t>High doses </a:t>
            </a:r>
          </a:p>
          <a:p>
            <a:pPr lvl="2"/>
            <a:r>
              <a:rPr lang="en-US" sz="1700" dirty="0"/>
              <a:t>2 channel technologies: SPACAL-W, SPACAL-Pb</a:t>
            </a:r>
          </a:p>
          <a:p>
            <a:pPr lvl="1"/>
            <a:r>
              <a:rPr lang="en-US" sz="1700" dirty="0"/>
              <a:t>Outer zone</a:t>
            </a:r>
          </a:p>
          <a:p>
            <a:pPr lvl="2"/>
            <a:r>
              <a:rPr lang="en-US" sz="1700" dirty="0"/>
              <a:t>Shashlik technology</a:t>
            </a:r>
          </a:p>
          <a:p>
            <a:pPr lvl="2"/>
            <a:r>
              <a:rPr lang="en-US" sz="1700" dirty="0"/>
              <a:t>Somehow more relaxed requirements due to lower radiation doses</a:t>
            </a:r>
          </a:p>
          <a:p>
            <a:r>
              <a:rPr lang="en-US" sz="2000" dirty="0"/>
              <a:t>Stringent geometry in the innermost zone (15mm)</a:t>
            </a:r>
          </a:p>
          <a:p>
            <a:r>
              <a:rPr lang="en-US" sz="2000" dirty="0"/>
              <a:t>Ageing is an important limit</a:t>
            </a:r>
          </a:p>
          <a:p>
            <a:pPr lvl="1"/>
            <a:r>
              <a:rPr lang="en-US" sz="1700" dirty="0"/>
              <a:t>Needs of high number of photoelectrons → maximum amount of integrated charge before degrading the device characteristics</a:t>
            </a:r>
          </a:p>
          <a:p>
            <a:pPr lvl="1"/>
            <a:r>
              <a:rPr lang="en-US" sz="1700" dirty="0"/>
              <a:t>Total integrated charge ≥ 10</a:t>
            </a:r>
            <a:r>
              <a:rPr lang="en-US" sz="1700" baseline="30000" dirty="0"/>
              <a:t>3</a:t>
            </a:r>
            <a:r>
              <a:rPr lang="en-US" sz="1700" dirty="0"/>
              <a:t> C (to be confirmed/evaluated for MCD)</a:t>
            </a:r>
          </a:p>
          <a:p>
            <a:pPr lvl="1"/>
            <a:endParaRPr lang="en-US" sz="160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7" name="Marcador de pie de página 4">
            <a:extLst>
              <a:ext uri="{FF2B5EF4-FFF2-40B4-BE49-F238E27FC236}">
                <a16:creationId xmlns:a16="http://schemas.microsoft.com/office/drawing/2014/main" id="{15E12CB0-7451-4608-BF00-728C8A083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graphicFrame>
        <p:nvGraphicFramePr>
          <p:cNvPr id="19" name="Tabla 12">
            <a:extLst>
              <a:ext uri="{FF2B5EF4-FFF2-40B4-BE49-F238E27FC236}">
                <a16:creationId xmlns:a16="http://schemas.microsoft.com/office/drawing/2014/main" id="{E99B1373-C71B-4B8B-A972-BB9FE5C339F3}"/>
              </a:ext>
            </a:extLst>
          </p:cNvPr>
          <p:cNvGraphicFramePr>
            <a:graphicFrameLocks noGrp="1"/>
          </p:cNvGraphicFramePr>
          <p:nvPr/>
        </p:nvGraphicFramePr>
        <p:xfrm>
          <a:off x="551384" y="4785082"/>
          <a:ext cx="5040560" cy="17402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60140">
                  <a:extLst>
                    <a:ext uri="{9D8B030D-6E8A-4147-A177-3AD203B41FA5}">
                      <a16:colId xmlns:a16="http://schemas.microsoft.com/office/drawing/2014/main" val="557963029"/>
                    </a:ext>
                  </a:extLst>
                </a:gridCol>
                <a:gridCol w="1260140">
                  <a:extLst>
                    <a:ext uri="{9D8B030D-6E8A-4147-A177-3AD203B41FA5}">
                      <a16:colId xmlns:a16="http://schemas.microsoft.com/office/drawing/2014/main" val="840387092"/>
                    </a:ext>
                  </a:extLst>
                </a:gridCol>
                <a:gridCol w="1260140">
                  <a:extLst>
                    <a:ext uri="{9D8B030D-6E8A-4147-A177-3AD203B41FA5}">
                      <a16:colId xmlns:a16="http://schemas.microsoft.com/office/drawing/2014/main" val="3867304112"/>
                    </a:ext>
                  </a:extLst>
                </a:gridCol>
                <a:gridCol w="1260140">
                  <a:extLst>
                    <a:ext uri="{9D8B030D-6E8A-4147-A177-3AD203B41FA5}">
                      <a16:colId xmlns:a16="http://schemas.microsoft.com/office/drawing/2014/main" val="3355175445"/>
                    </a:ext>
                  </a:extLst>
                </a:gridCol>
              </a:tblGrid>
              <a:tr h="367211">
                <a:tc>
                  <a:txBody>
                    <a:bodyPr/>
                    <a:lstStyle/>
                    <a:p>
                      <a:pPr algn="ctr"/>
                      <a:r>
                        <a:rPr lang="ca-ES" b="1" dirty="0"/>
                        <a:t>Cell </a:t>
                      </a:r>
                      <a:r>
                        <a:rPr lang="ca-ES" b="1" dirty="0" err="1"/>
                        <a:t>size</a:t>
                      </a:r>
                      <a:r>
                        <a:rPr lang="ca-ES" b="1" dirty="0"/>
                        <a:t> </a:t>
                      </a:r>
                      <a:r>
                        <a:rPr lang="ca-ES" b="1" dirty="0" err="1"/>
                        <a:t>case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b="1" dirty="0" err="1"/>
                        <a:t>Channel</a:t>
                      </a:r>
                      <a:r>
                        <a:rPr lang="ca-ES" b="1" dirty="0"/>
                        <a:t> </a:t>
                      </a:r>
                      <a:r>
                        <a:rPr lang="ca-ES" b="1" dirty="0" err="1"/>
                        <a:t>technology</a:t>
                      </a:r>
                      <a:endParaRPr lang="es-ES" b="1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35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</a:t>
                      </a:r>
                      <a:r>
                        <a:rPr lang="ca-ES" sz="135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G</a:t>
                      </a:r>
                      <a:br>
                        <a:rPr lang="ca-ES" sz="135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a-ES" sz="135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ca-ES" sz="135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Imax</a:t>
                      </a:r>
                      <a:r>
                        <a:rPr lang="ca-ES" sz="135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a-ES" sz="135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lim</a:t>
                      </a:r>
                      <a:r>
                        <a:rPr lang="ca-ES" sz="135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  <a:endParaRPr lang="es-ES" sz="135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sz="135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Low</a:t>
                      </a:r>
                      <a:r>
                        <a:rPr lang="ca-ES" sz="135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G</a:t>
                      </a:r>
                      <a:br>
                        <a:rPr lang="ca-ES" sz="135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ca-ES" sz="135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ca-ES" sz="135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Imax</a:t>
                      </a:r>
                      <a:r>
                        <a:rPr lang="ca-ES" sz="135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a-ES" sz="1350" b="1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lim</a:t>
                      </a:r>
                      <a:r>
                        <a:rPr lang="ca-ES" sz="135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.)</a:t>
                      </a:r>
                      <a:endParaRPr lang="es-ES" sz="135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9703707"/>
                  </a:ext>
                </a:extLst>
              </a:tr>
              <a:tr h="367211"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15 mm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SPACAL W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4k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1k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3902307"/>
                  </a:ext>
                </a:extLst>
              </a:tr>
              <a:tr h="367211"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30 mm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SPACAL Pb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4k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500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4152675"/>
                  </a:ext>
                </a:extLst>
              </a:tr>
              <a:tr h="367211">
                <a:tc>
                  <a:txBody>
                    <a:bodyPr/>
                    <a:lstStyle/>
                    <a:p>
                      <a:pPr algn="ctr"/>
                      <a:r>
                        <a:rPr lang="ca-ES" dirty="0"/>
                        <a:t>40, 60, 120 mm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dirty="0" err="1"/>
                        <a:t>Shashlik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dirty="0"/>
                        <a:t>100k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a-ES" dirty="0"/>
                        <a:t>11k</a:t>
                      </a:r>
                      <a:endParaRPr lang="es-ES" dirty="0"/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7707004"/>
                  </a:ext>
                </a:extLst>
              </a:tr>
            </a:tbl>
          </a:graphicData>
        </a:graphic>
      </p:graphicFrame>
      <p:pic>
        <p:nvPicPr>
          <p:cNvPr id="22" name="Picture 2">
            <a:extLst>
              <a:ext uri="{FF2B5EF4-FFF2-40B4-BE49-F238E27FC236}">
                <a16:creationId xmlns:a16="http://schemas.microsoft.com/office/drawing/2014/main" id="{38706713-2D0D-4A52-8C3D-0AF53E3409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72" y="1052736"/>
            <a:ext cx="4407230" cy="3394139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70C9D3E6-B05B-4DAC-9801-65CC71F1BDCD}"/>
              </a:ext>
            </a:extLst>
          </p:cNvPr>
          <p:cNvSpPr txBox="1"/>
          <p:nvPr/>
        </p:nvSpPr>
        <p:spPr>
          <a:xfrm>
            <a:off x="559106" y="4453173"/>
            <a:ext cx="51048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000" dirty="0">
                <a:solidFill>
                  <a:schemeClr val="tx1"/>
                </a:solidFill>
              </a:rPr>
              <a:t>Gain values expected from ageing</a:t>
            </a:r>
          </a:p>
        </p:txBody>
      </p:sp>
    </p:spTree>
    <p:extLst>
      <p:ext uri="{BB962C8B-B14F-4D97-AF65-F5344CB8AC3E}">
        <p14:creationId xmlns:p14="http://schemas.microsoft.com/office/powerpoint/2010/main" val="39561282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E53F1D-7F25-44EE-931F-8BD2901B2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PMT gain calculation for the </a:t>
            </a:r>
            <a:r>
              <a:rPr lang="en-US" dirty="0" err="1"/>
              <a:t>LHCb</a:t>
            </a:r>
            <a:r>
              <a:rPr lang="en-US" dirty="0"/>
              <a:t> operation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207681-A5DD-40D0-9F6A-041B5B792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414AF0-206C-4D4B-9FB5-02DBE1F83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SPACAL meeting</a:t>
            </a:r>
            <a:endParaRPr lang="en-GB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F7B5ED1-9C23-4646-A74B-84A5D94DF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1">
                <a:extLst>
                  <a:ext uri="{FF2B5EF4-FFF2-40B4-BE49-F238E27FC236}">
                    <a16:creationId xmlns:a16="http://schemas.microsoft.com/office/drawing/2014/main" id="{1BB50C2F-F20D-4A41-AA32-5DDB9499FD09}"/>
                  </a:ext>
                </a:extLst>
              </p:cNvPr>
              <p:cNvSpPr txBox="1"/>
              <p:nvPr/>
            </p:nvSpPr>
            <p:spPr>
              <a:xfrm>
                <a:off x="492981" y="1033670"/>
                <a:ext cx="5363263" cy="55576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gain is limited by maximum anode current</a:t>
                </a: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considering the very central </a:t>
                </a:r>
                <a:r>
                  <a:rPr lang="en-US" sz="1800" b="0" dirty="0" err="1">
                    <a:solidFill>
                      <a:prstClr val="black"/>
                    </a:solidFill>
                    <a:latin typeface="Calibri" panose="020F0502020204030204"/>
                  </a:rPr>
                  <a:t>spacal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cells (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CH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US" sz="1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=0.03</m:t>
                    </m:r>
                  </m:oMath>
                </a14:m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I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max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is the max anode current (Imax=100 </a:t>
                </a:r>
                <a:r>
                  <a:rPr lang="el-GR" sz="1800" b="0" dirty="0">
                    <a:solidFill>
                      <a:prstClr val="black"/>
                    </a:solidFill>
                    <a:latin typeface="Calibri" panose="020F0502020204030204"/>
                  </a:rPr>
                  <a:t>μ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A)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CH" sz="1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𝕃</m:t>
                    </m:r>
                  </m:oMath>
                </a14:m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is the total integrated luminosity (</a:t>
                </a:r>
                <a14:m>
                  <m:oMath xmlns:m="http://schemas.openxmlformats.org/officeDocument/2006/math">
                    <m:r>
                      <a:rPr lang="en-CH" sz="1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𝕃</m:t>
                    </m:r>
                  </m:oMath>
                </a14:m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=300 fb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-1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L is the instantaneous luminosity (L=1.5</a:t>
                </a:r>
                <a:r>
                  <a:rPr lang="en-CH" sz="1800" b="0" dirty="0">
                    <a:solidFill>
                      <a:prstClr val="black"/>
                    </a:solidFill>
                    <a:latin typeface="Calibri" panose="020F0502020204030204"/>
                  </a:rPr>
                  <a:t>·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10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34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cm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-2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s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-1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D is the TID dose for 300 fb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-1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(D=1 </a:t>
                </a:r>
                <a:r>
                  <a:rPr lang="en-US" sz="1800" b="0" dirty="0" err="1">
                    <a:solidFill>
                      <a:prstClr val="black"/>
                    </a:solidFill>
                    <a:latin typeface="Calibri" panose="020F0502020204030204"/>
                  </a:rPr>
                  <a:t>MGy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M is the cell weight (M=0.5 kg)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Y is the photoelectron yield (Y=20000 GeV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-1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e is the electron charge (e=1.6</a:t>
                </a:r>
                <a:r>
                  <a:rPr lang="en-CH" sz="1800" b="0" dirty="0">
                    <a:solidFill>
                      <a:prstClr val="black"/>
                    </a:solidFill>
                    <a:latin typeface="Calibri" panose="020F0502020204030204"/>
                  </a:rPr>
                  <a:t>·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10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-19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C)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G is the PMT gain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 dose rate</a:t>
                </a:r>
                <a:endParaRPr lang="en-US" sz="1800" b="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𝑑𝐷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𝕃</m:t>
                          </m:r>
                        </m:den>
                      </m:f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=0.05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𝑘𝑔</m:t>
                          </m:r>
                          <m: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n-CH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f>
                        <m:f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𝑘𝑔</m:t>
                          </m:r>
                          <m: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den>
                      </m:f>
                    </m:oMath>
                  </m:oMathPara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then</a:t>
                </a: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𝑚𝑎𝑥</m:t>
                          </m:r>
                        </m:sup>
                      </m:sSup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𝑑𝐷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CH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𝑀𝑌𝐺𝑒</m:t>
                      </m:r>
                    </m:oMath>
                  </m:oMathPara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  <a:ea typeface="Cambria Math" panose="02040503050406030204" pitchFamily="18" charset="0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CH" sz="1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sz="1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p>
                          </m:sSup>
                        </m:num>
                        <m:den>
                          <m:f>
                            <m:fPr>
                              <m:ctrlPr>
                                <a:rPr lang="en-CH" sz="1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𝑑𝐷</m:t>
                              </m:r>
                            </m:num>
                            <m:den>
                              <m:r>
                                <a:rPr lang="en-US" sz="1800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𝑀𝑌𝑒</m:t>
                          </m:r>
                        </m:den>
                      </m:f>
                    </m:oMath>
                  </m:oMathPara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>
          <p:sp>
            <p:nvSpPr>
              <p:cNvPr id="13" name="TextBox 11">
                <a:extLst>
                  <a:ext uri="{FF2B5EF4-FFF2-40B4-BE49-F238E27FC236}">
                    <a16:creationId xmlns:a16="http://schemas.microsoft.com/office/drawing/2014/main" id="{1BB50C2F-F20D-4A41-AA32-5DDB9499FD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981" y="1033670"/>
                <a:ext cx="5363263" cy="5557675"/>
              </a:xfrm>
              <a:prstGeom prst="rect">
                <a:avLst/>
              </a:prstGeom>
              <a:blipFill>
                <a:blip r:embed="rId2"/>
                <a:stretch>
                  <a:fillRect l="-1023" t="-659" r="-22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2">
                <a:extLst>
                  <a:ext uri="{FF2B5EF4-FFF2-40B4-BE49-F238E27FC236}">
                    <a16:creationId xmlns:a16="http://schemas.microsoft.com/office/drawing/2014/main" id="{392EC8CD-DECA-4EE2-AC14-247A22DEA949}"/>
                  </a:ext>
                </a:extLst>
              </p:cNvPr>
              <p:cNvSpPr txBox="1"/>
              <p:nvPr/>
            </p:nvSpPr>
            <p:spPr>
              <a:xfrm>
                <a:off x="6155913" y="1096670"/>
                <a:ext cx="5338000" cy="4235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 max transverse energy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CH" sz="18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8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8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p>
                    </m:sSubSup>
                    <m:r>
                      <a:rPr lang="en-US" sz="1800" b="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=20 </m:t>
                    </m:r>
                    <m:r>
                      <a:rPr lang="en-US" sz="1800" b="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at the very central cell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CH" sz="18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  <m:r>
                      <a:rPr lang="en-US" sz="1800" b="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=0.03</m:t>
                    </m:r>
                  </m:oMath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H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p>
                    </m:sSup>
                    <m:r>
                      <a:rPr lang="en-US" sz="1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CH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p>
                    </m:sSubSup>
                    <m:r>
                      <a:rPr lang="en-US" sz="1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/</m:t>
                    </m:r>
                    <m:func>
                      <m:funcPr>
                        <m:ctrlPr>
                          <a:rPr lang="en-US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CH" sz="1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func>
                  </m:oMath>
                </a14:m>
                <a:r>
                  <a:rPr lang="en-CH" sz="1800" b="0" dirty="0">
                    <a:solidFill>
                      <a:prstClr val="black"/>
                    </a:solidFill>
                    <a:latin typeface="Calibri" panose="020F0502020204030204"/>
                  </a:rPr>
                  <a:t>≈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600 GeV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l-GR" sz="1800" b="0" dirty="0">
                    <a:solidFill>
                      <a:prstClr val="black"/>
                    </a:solidFill>
                    <a:latin typeface="Calibri" panose="020F0502020204030204"/>
                  </a:rPr>
                  <a:t>ξ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is the max fraction of energy in one cell (</a:t>
                </a:r>
                <a:r>
                  <a:rPr lang="el-GR" sz="1800" b="0" dirty="0">
                    <a:solidFill>
                      <a:prstClr val="black"/>
                    </a:solidFill>
                    <a:latin typeface="Calibri" panose="020F0502020204030204"/>
                  </a:rPr>
                  <a:t>ξ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=0.4)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Y is the photoelectron yield (Y=20000 GeV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-1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τ is the effective decay time of scintillation (</a:t>
                </a:r>
                <a:r>
                  <a:rPr lang="el-GR" sz="1800" b="0" dirty="0">
                    <a:solidFill>
                      <a:prstClr val="black"/>
                    </a:solidFill>
                    <a:latin typeface="Calibri" panose="020F0502020204030204"/>
                  </a:rPr>
                  <a:t>τ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=60 ns)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R is the input impedance (R=50 Ohm)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e is the electron charge (e=1.6</a:t>
                </a:r>
                <a:r>
                  <a:rPr lang="en-CH" sz="1800" b="0" dirty="0">
                    <a:solidFill>
                      <a:prstClr val="black"/>
                    </a:solidFill>
                    <a:latin typeface="Calibri" panose="020F0502020204030204"/>
                  </a:rPr>
                  <a:t>·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10</a:t>
                </a:r>
                <a:r>
                  <a:rPr lang="en-US" sz="1800" b="0" baseline="30000" dirty="0">
                    <a:solidFill>
                      <a:prstClr val="black"/>
                    </a:solidFill>
                    <a:latin typeface="Calibri" panose="020F0502020204030204"/>
                  </a:rPr>
                  <a:t>-19</a:t>
                </a: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 C)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G is the PMT gain</a:t>
                </a:r>
              </a:p>
              <a:p>
                <a:pPr marL="285750" indent="-28575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 signal charge </a:t>
                </a:r>
                <a:endParaRPr lang="en-US" sz="1800" b="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CH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𝐸𝐺𝑒</m:t>
                      </m:r>
                      <m:r>
                        <a:rPr lang="en-CH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12 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𝑝𝐶</m:t>
                      </m:r>
                    </m:oMath>
                  </m:oMathPara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 signal amplitude:</a:t>
                </a: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𝑄𝑅</m:t>
                          </m:r>
                        </m:num>
                        <m:den>
                          <m: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=0.01 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21" name="TextBox 12">
                <a:extLst>
                  <a:ext uri="{FF2B5EF4-FFF2-40B4-BE49-F238E27FC236}">
                    <a16:creationId xmlns:a16="http://schemas.microsoft.com/office/drawing/2014/main" id="{392EC8CD-DECA-4EE2-AC14-247A22DEA9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5913" y="1096670"/>
                <a:ext cx="5338000" cy="4235775"/>
              </a:xfrm>
              <a:prstGeom prst="rect">
                <a:avLst/>
              </a:prstGeom>
              <a:blipFill>
                <a:blip r:embed="rId3"/>
                <a:stretch>
                  <a:fillRect l="-1029" t="-863" r="-11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8">
            <a:extLst>
              <a:ext uri="{FF2B5EF4-FFF2-40B4-BE49-F238E27FC236}">
                <a16:creationId xmlns:a16="http://schemas.microsoft.com/office/drawing/2014/main" id="{9E7AB896-619B-495F-911C-57FDD6629651}"/>
              </a:ext>
            </a:extLst>
          </p:cNvPr>
          <p:cNvSpPr txBox="1"/>
          <p:nvPr/>
        </p:nvSpPr>
        <p:spPr>
          <a:xfrm>
            <a:off x="5263764" y="5445224"/>
            <a:ext cx="51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800" dirty="0">
                <a:solidFill>
                  <a:srgbClr val="C00000"/>
                </a:solidFill>
                <a:latin typeface="Calibri" panose="020F0502020204030204"/>
              </a:rPr>
              <a:t>Then, within the </a:t>
            </a:r>
            <a:r>
              <a:rPr lang="en-US" sz="1800" dirty="0" err="1">
                <a:solidFill>
                  <a:srgbClr val="C00000"/>
                </a:solidFill>
                <a:latin typeface="Calibri" panose="020F0502020204030204"/>
              </a:rPr>
              <a:t>Spacal</a:t>
            </a:r>
            <a:r>
              <a:rPr lang="en-US" sz="1800" dirty="0">
                <a:solidFill>
                  <a:srgbClr val="C00000"/>
                </a:solidFill>
                <a:latin typeface="Calibri" panose="020F0502020204030204"/>
              </a:rPr>
              <a:t> section, the PMT gain should scale proportionally to sin</a:t>
            </a:r>
            <a:r>
              <a:rPr lang="el-GR" sz="1800" dirty="0">
                <a:solidFill>
                  <a:srgbClr val="C00000"/>
                </a:solidFill>
                <a:latin typeface="Calibri" panose="020F0502020204030204"/>
              </a:rPr>
              <a:t>θ</a:t>
            </a:r>
            <a:r>
              <a:rPr lang="en-US" sz="1800" dirty="0">
                <a:solidFill>
                  <a:srgbClr val="C00000"/>
                </a:solidFill>
                <a:latin typeface="Calibri" panose="020F0502020204030204"/>
              </a:rPr>
              <a:t>.</a:t>
            </a:r>
            <a:endParaRPr lang="en-GB" sz="1800" dirty="0">
              <a:solidFill>
                <a:srgbClr val="C00000"/>
              </a:solidFill>
              <a:latin typeface="Calibri" panose="020F0502020204030204"/>
            </a:endParaRPr>
          </a:p>
        </p:txBody>
      </p:sp>
      <p:sp>
        <p:nvSpPr>
          <p:cNvPr id="23" name="TextBox 13">
            <a:extLst>
              <a:ext uri="{FF2B5EF4-FFF2-40B4-BE49-F238E27FC236}">
                <a16:creationId xmlns:a16="http://schemas.microsoft.com/office/drawing/2014/main" id="{FA570686-1CCE-46C9-97BD-131864929E02}"/>
              </a:ext>
            </a:extLst>
          </p:cNvPr>
          <p:cNvSpPr txBox="1"/>
          <p:nvPr/>
        </p:nvSpPr>
        <p:spPr>
          <a:xfrm>
            <a:off x="6531038" y="6123844"/>
            <a:ext cx="2135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i.e. G=156*sin</a:t>
            </a:r>
            <a:r>
              <a:rPr lang="el-GR" sz="1800" b="0" dirty="0">
                <a:solidFill>
                  <a:prstClr val="black"/>
                </a:solidFill>
                <a:latin typeface="Calibri" panose="020F0502020204030204"/>
              </a:rPr>
              <a:t>θ</a:t>
            </a: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/0.03</a:t>
            </a:r>
            <a:endParaRPr lang="en-GB" sz="1800" b="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375314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E53F1D-7F25-44EE-931F-8BD2901B2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584" y="-59"/>
            <a:ext cx="11067136" cy="862956"/>
          </a:xfrm>
        </p:spPr>
        <p:txBody>
          <a:bodyPr/>
          <a:lstStyle/>
          <a:p>
            <a:r>
              <a:rPr lang="en-US" dirty="0"/>
              <a:t>The Upgrade-2 FTDR configuration: gain limited by ageing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E207681-A5DD-40D0-9F6A-041B5B792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414AF0-206C-4D4B-9FB5-02DBE1F83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SPACAL meeting</a:t>
            </a:r>
            <a:endParaRPr lang="en-GB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F7B5ED1-9C23-4646-A74B-84A5D94DF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graphicFrame>
        <p:nvGraphicFramePr>
          <p:cNvPr id="24" name="Tabla 23">
            <a:extLst>
              <a:ext uri="{FF2B5EF4-FFF2-40B4-BE49-F238E27FC236}">
                <a16:creationId xmlns:a16="http://schemas.microsoft.com/office/drawing/2014/main" id="{48295C5D-F893-4202-A225-70CE46986F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98786"/>
              </p:ext>
            </p:extLst>
          </p:nvPr>
        </p:nvGraphicFramePr>
        <p:xfrm>
          <a:off x="7243144" y="1510045"/>
          <a:ext cx="3857118" cy="1493520"/>
        </p:xfrm>
        <a:graphic>
          <a:graphicData uri="http://schemas.openxmlformats.org/drawingml/2006/table">
            <a:tbl>
              <a:tblPr firstRow="1" bandRow="1"/>
              <a:tblGrid>
                <a:gridCol w="952754">
                  <a:extLst>
                    <a:ext uri="{9D8B030D-6E8A-4147-A177-3AD203B41FA5}">
                      <a16:colId xmlns:a16="http://schemas.microsoft.com/office/drawing/2014/main" val="3522597132"/>
                    </a:ext>
                  </a:extLst>
                </a:gridCol>
                <a:gridCol w="952754">
                  <a:extLst>
                    <a:ext uri="{9D8B030D-6E8A-4147-A177-3AD203B41FA5}">
                      <a16:colId xmlns:a16="http://schemas.microsoft.com/office/drawing/2014/main" val="1041579069"/>
                    </a:ext>
                  </a:extLst>
                </a:gridCol>
                <a:gridCol w="998856">
                  <a:extLst>
                    <a:ext uri="{9D8B030D-6E8A-4147-A177-3AD203B41FA5}">
                      <a16:colId xmlns:a16="http://schemas.microsoft.com/office/drawing/2014/main" val="449861466"/>
                    </a:ext>
                  </a:extLst>
                </a:gridCol>
                <a:gridCol w="952754">
                  <a:extLst>
                    <a:ext uri="{9D8B030D-6E8A-4147-A177-3AD203B41FA5}">
                      <a16:colId xmlns:a16="http://schemas.microsoft.com/office/drawing/2014/main" val="3995151454"/>
                    </a:ext>
                  </a:extLst>
                </a:gridCol>
              </a:tblGrid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err="1">
                          <a:effectLst/>
                        </a:rPr>
                        <a:t>cell</a:t>
                      </a:r>
                      <a:r>
                        <a:rPr lang="es-ES" sz="1400" u="none" strike="noStrike" dirty="0">
                          <a:effectLst/>
                        </a:rPr>
                        <a:t> </a:t>
                      </a:r>
                      <a:r>
                        <a:rPr lang="es-ES" sz="1400" u="none" strike="noStrike" dirty="0" err="1">
                          <a:effectLst/>
                        </a:rPr>
                        <a:t>size</a:t>
                      </a:r>
                      <a:r>
                        <a:rPr lang="es-ES" sz="1400" u="none" strike="noStrike" dirty="0">
                          <a:effectLst/>
                        </a:rPr>
                        <a:t> (mm)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G</a:t>
                      </a:r>
                      <a:r>
                        <a:rPr lang="es-ES" sz="1400" u="none" strike="noStrike" baseline="-25000" dirty="0">
                          <a:effectLst/>
                        </a:rPr>
                        <a:t>PMT </a:t>
                      </a:r>
                      <a:br>
                        <a:rPr lang="es-ES" sz="1400" u="none" strike="noStrike" baseline="-25000" dirty="0">
                          <a:effectLst/>
                        </a:rPr>
                      </a:br>
                      <a:r>
                        <a:rPr lang="es-ES" sz="1400" u="none" strike="noStrike" baseline="0" dirty="0" err="1">
                          <a:effectLst/>
                        </a:rPr>
                        <a:t>channel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G</a:t>
                      </a:r>
                      <a:r>
                        <a:rPr lang="es-ES" sz="1400" u="none" strike="noStrike" baseline="-25000" dirty="0">
                          <a:effectLst/>
                        </a:rPr>
                        <a:t>PMT </a:t>
                      </a:r>
                      <a:br>
                        <a:rPr lang="es-ES" sz="1400" u="none" strike="noStrike" baseline="-25000" dirty="0">
                          <a:effectLst/>
                        </a:rPr>
                      </a:br>
                      <a:r>
                        <a:rPr lang="es-ES" sz="1400" u="none" strike="noStrike" baseline="0" dirty="0">
                          <a:effectLst/>
                        </a:rPr>
                        <a:t>REAR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dirty="0">
                          <a:effectLst/>
                        </a:rPr>
                        <a:t>G</a:t>
                      </a:r>
                      <a:r>
                        <a:rPr lang="es-ES" sz="1400" u="none" strike="noStrike" baseline="-25000" dirty="0">
                          <a:effectLst/>
                        </a:rPr>
                        <a:t>PMT </a:t>
                      </a:r>
                      <a:br>
                        <a:rPr lang="es-ES" sz="1400" u="none" strike="noStrike" baseline="-25000" dirty="0">
                          <a:effectLst/>
                        </a:rPr>
                      </a:br>
                      <a:r>
                        <a:rPr lang="es-ES" sz="1400" u="none" strike="noStrike" baseline="0" dirty="0">
                          <a:effectLst/>
                        </a:rPr>
                        <a:t>FRONT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840272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568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812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1894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858053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30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381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544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1270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328438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>
                          <a:effectLst/>
                        </a:rPr>
                        <a:t>40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8210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11729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27367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29571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>
                          <a:effectLst/>
                        </a:rPr>
                        <a:t>60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21868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31240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72893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081711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>
                          <a:effectLst/>
                        </a:rPr>
                        <a:t>120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21367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30524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71223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997922"/>
                  </a:ext>
                </a:extLst>
              </a:tr>
            </a:tbl>
          </a:graphicData>
        </a:graphic>
      </p:graphicFrame>
      <p:graphicFrame>
        <p:nvGraphicFramePr>
          <p:cNvPr id="25" name="Tabla 24">
            <a:extLst>
              <a:ext uri="{FF2B5EF4-FFF2-40B4-BE49-F238E27FC236}">
                <a16:creationId xmlns:a16="http://schemas.microsoft.com/office/drawing/2014/main" id="{DA0E36BA-785B-4595-AADC-F81A7F2C2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028366"/>
              </p:ext>
            </p:extLst>
          </p:nvPr>
        </p:nvGraphicFramePr>
        <p:xfrm>
          <a:off x="7243144" y="3128173"/>
          <a:ext cx="3857118" cy="1493520"/>
        </p:xfrm>
        <a:graphic>
          <a:graphicData uri="http://schemas.openxmlformats.org/drawingml/2006/table">
            <a:tbl>
              <a:tblPr firstRow="1" bandRow="1"/>
              <a:tblGrid>
                <a:gridCol w="952754">
                  <a:extLst>
                    <a:ext uri="{9D8B030D-6E8A-4147-A177-3AD203B41FA5}">
                      <a16:colId xmlns:a16="http://schemas.microsoft.com/office/drawing/2014/main" val="3522597132"/>
                    </a:ext>
                  </a:extLst>
                </a:gridCol>
                <a:gridCol w="952754">
                  <a:extLst>
                    <a:ext uri="{9D8B030D-6E8A-4147-A177-3AD203B41FA5}">
                      <a16:colId xmlns:a16="http://schemas.microsoft.com/office/drawing/2014/main" val="1041579069"/>
                    </a:ext>
                  </a:extLst>
                </a:gridCol>
                <a:gridCol w="998856">
                  <a:extLst>
                    <a:ext uri="{9D8B030D-6E8A-4147-A177-3AD203B41FA5}">
                      <a16:colId xmlns:a16="http://schemas.microsoft.com/office/drawing/2014/main" val="449861466"/>
                    </a:ext>
                  </a:extLst>
                </a:gridCol>
                <a:gridCol w="952754">
                  <a:extLst>
                    <a:ext uri="{9D8B030D-6E8A-4147-A177-3AD203B41FA5}">
                      <a16:colId xmlns:a16="http://schemas.microsoft.com/office/drawing/2014/main" val="3995151454"/>
                    </a:ext>
                  </a:extLst>
                </a:gridCol>
              </a:tblGrid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err="1">
                          <a:effectLst/>
                        </a:rPr>
                        <a:t>cell</a:t>
                      </a:r>
                      <a:r>
                        <a:rPr lang="es-ES" sz="1400" u="none" strike="noStrike" dirty="0">
                          <a:effectLst/>
                        </a:rPr>
                        <a:t> </a:t>
                      </a:r>
                      <a:r>
                        <a:rPr lang="es-ES" sz="1400" u="none" strike="noStrike" dirty="0" err="1">
                          <a:effectLst/>
                        </a:rPr>
                        <a:t>size</a:t>
                      </a:r>
                      <a:r>
                        <a:rPr lang="es-ES" sz="1400" u="none" strike="noStrike" dirty="0">
                          <a:effectLst/>
                        </a:rPr>
                        <a:t> (mm)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U (V) </a:t>
                      </a:r>
                      <a:r>
                        <a:rPr lang="es-ES" sz="1400" u="none" strike="noStrike" dirty="0" err="1">
                          <a:effectLst/>
                        </a:rPr>
                        <a:t>channel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U (V)</a:t>
                      </a:r>
                      <a:r>
                        <a:rPr lang="es-ES" sz="1400" u="none" strike="noStrike" baseline="-25000" dirty="0">
                          <a:effectLst/>
                        </a:rPr>
                        <a:t> </a:t>
                      </a:r>
                      <a:br>
                        <a:rPr lang="es-ES" sz="1400" u="none" strike="noStrike" baseline="0" dirty="0">
                          <a:effectLst/>
                        </a:rPr>
                      </a:br>
                      <a:r>
                        <a:rPr lang="es-ES" sz="1400" u="none" strike="noStrike" baseline="0" dirty="0">
                          <a:effectLst/>
                        </a:rPr>
                        <a:t>REAR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baseline="0" dirty="0">
                          <a:effectLst/>
                        </a:rPr>
                        <a:t>U(V) </a:t>
                      </a:r>
                      <a:r>
                        <a:rPr lang="es-ES" sz="1400" u="none" strike="noStrike" baseline="-25000" dirty="0">
                          <a:effectLst/>
                        </a:rPr>
                        <a:t> </a:t>
                      </a:r>
                      <a:br>
                        <a:rPr lang="es-ES" sz="1400" u="none" strike="noStrike" baseline="-25000" dirty="0">
                          <a:effectLst/>
                        </a:rPr>
                      </a:br>
                      <a:r>
                        <a:rPr lang="es-ES" sz="1400" u="none" strike="noStrike" baseline="0" dirty="0">
                          <a:effectLst/>
                        </a:rPr>
                        <a:t>FRONT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840272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1.41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858053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30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2.76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3.95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9.21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328438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>
                          <a:effectLst/>
                        </a:rPr>
                        <a:t>40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3.28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7.66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29571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>
                          <a:effectLst/>
                        </a:rPr>
                        <a:t>60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7.39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10.56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ca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4.63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081711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>
                          <a:effectLst/>
                        </a:rPr>
                        <a:t>120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4.63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ca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997922"/>
                  </a:ext>
                </a:extLst>
              </a:tr>
            </a:tbl>
          </a:graphicData>
        </a:graphic>
      </p:graphicFrame>
      <p:graphicFrame>
        <p:nvGraphicFramePr>
          <p:cNvPr id="26" name="Tabla 25">
            <a:extLst>
              <a:ext uri="{FF2B5EF4-FFF2-40B4-BE49-F238E27FC236}">
                <a16:creationId xmlns:a16="http://schemas.microsoft.com/office/drawing/2014/main" id="{DEDF3D03-3294-4BBE-81DB-ECC1603124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631080"/>
              </p:ext>
            </p:extLst>
          </p:nvPr>
        </p:nvGraphicFramePr>
        <p:xfrm>
          <a:off x="7243143" y="4722391"/>
          <a:ext cx="3857118" cy="1493520"/>
        </p:xfrm>
        <a:graphic>
          <a:graphicData uri="http://schemas.openxmlformats.org/drawingml/2006/table">
            <a:tbl>
              <a:tblPr firstRow="1" bandRow="1"/>
              <a:tblGrid>
                <a:gridCol w="952754">
                  <a:extLst>
                    <a:ext uri="{9D8B030D-6E8A-4147-A177-3AD203B41FA5}">
                      <a16:colId xmlns:a16="http://schemas.microsoft.com/office/drawing/2014/main" val="3522597132"/>
                    </a:ext>
                  </a:extLst>
                </a:gridCol>
                <a:gridCol w="952754">
                  <a:extLst>
                    <a:ext uri="{9D8B030D-6E8A-4147-A177-3AD203B41FA5}">
                      <a16:colId xmlns:a16="http://schemas.microsoft.com/office/drawing/2014/main" val="1041579069"/>
                    </a:ext>
                  </a:extLst>
                </a:gridCol>
                <a:gridCol w="998856">
                  <a:extLst>
                    <a:ext uri="{9D8B030D-6E8A-4147-A177-3AD203B41FA5}">
                      <a16:colId xmlns:a16="http://schemas.microsoft.com/office/drawing/2014/main" val="449861466"/>
                    </a:ext>
                  </a:extLst>
                </a:gridCol>
                <a:gridCol w="952754">
                  <a:extLst>
                    <a:ext uri="{9D8B030D-6E8A-4147-A177-3AD203B41FA5}">
                      <a16:colId xmlns:a16="http://schemas.microsoft.com/office/drawing/2014/main" val="3995151454"/>
                    </a:ext>
                  </a:extLst>
                </a:gridCol>
              </a:tblGrid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 err="1">
                          <a:effectLst/>
                        </a:rPr>
                        <a:t>cell</a:t>
                      </a:r>
                      <a:r>
                        <a:rPr lang="es-ES" sz="1400" u="none" strike="noStrike" dirty="0">
                          <a:effectLst/>
                        </a:rPr>
                        <a:t> </a:t>
                      </a:r>
                      <a:r>
                        <a:rPr lang="es-ES" sz="1400" u="none" strike="noStrike" dirty="0" err="1">
                          <a:effectLst/>
                        </a:rPr>
                        <a:t>size</a:t>
                      </a:r>
                      <a:r>
                        <a:rPr lang="es-ES" sz="1400" u="none" strike="noStrike" dirty="0">
                          <a:effectLst/>
                        </a:rPr>
                        <a:t> (mm)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LSB (V) </a:t>
                      </a:r>
                      <a:r>
                        <a:rPr lang="es-ES" sz="1400" u="none" strike="noStrike" dirty="0" err="1">
                          <a:effectLst/>
                        </a:rPr>
                        <a:t>channel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LSB (V)</a:t>
                      </a:r>
                      <a:r>
                        <a:rPr lang="es-ES" sz="1400" u="none" strike="noStrike" baseline="-25000" dirty="0">
                          <a:effectLst/>
                        </a:rPr>
                        <a:t> </a:t>
                      </a:r>
                      <a:br>
                        <a:rPr lang="es-ES" sz="1400" u="none" strike="noStrike" baseline="-25000" dirty="0">
                          <a:effectLst/>
                        </a:rPr>
                      </a:br>
                      <a:r>
                        <a:rPr lang="es-ES" sz="1400" u="none" strike="noStrike" baseline="0" dirty="0">
                          <a:effectLst/>
                        </a:rPr>
                        <a:t>REAR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u="none" strike="noStrike" baseline="0" dirty="0">
                          <a:effectLst/>
                        </a:rPr>
                        <a:t>LSB (V) </a:t>
                      </a:r>
                      <a:r>
                        <a:rPr lang="es-ES" sz="1400" u="none" strike="noStrike" baseline="-25000" dirty="0">
                          <a:effectLst/>
                        </a:rPr>
                        <a:t> </a:t>
                      </a:r>
                      <a:r>
                        <a:rPr lang="es-ES" sz="1400" u="none" strike="noStrike" baseline="0" dirty="0">
                          <a:effectLst/>
                        </a:rPr>
                        <a:t>FRONT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840272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15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1.03x10</a:t>
                      </a:r>
                      <a:r>
                        <a:rPr lang="es-ES" sz="1400" b="0" i="0" u="none" strike="noStrike" baseline="300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1.48x10</a:t>
                      </a:r>
                      <a:r>
                        <a:rPr lang="es-ES" sz="1400" b="0" i="0" u="none" strike="noStrike" baseline="300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3.44x10</a:t>
                      </a:r>
                      <a:r>
                        <a:rPr lang="es-ES" sz="1400" b="0" i="0" u="none" strike="noStrike" baseline="300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858053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 dirty="0">
                          <a:effectLst/>
                        </a:rPr>
                        <a:t>30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6.75x10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9.64x10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2.25x10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328438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>
                          <a:effectLst/>
                        </a:rPr>
                        <a:t>40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5.61x10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8.01x10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1.87x10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29571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>
                          <a:effectLst/>
                        </a:rPr>
                        <a:t>60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1.80x10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2.58x10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6.01x10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081711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u="none" strike="noStrike">
                          <a:effectLst/>
                        </a:rPr>
                        <a:t>120</a:t>
                      </a:r>
                      <a:endParaRPr lang="es-E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7.91x10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2.64x10</a:t>
                      </a:r>
                      <a:r>
                        <a:rPr lang="es-ES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997922"/>
                  </a:ext>
                </a:extLst>
              </a:tr>
            </a:tbl>
          </a:graphicData>
        </a:graphic>
      </p:graphicFrame>
      <p:sp>
        <p:nvSpPr>
          <p:cNvPr id="27" name="TextBox 5">
            <a:extLst>
              <a:ext uri="{FF2B5EF4-FFF2-40B4-BE49-F238E27FC236}">
                <a16:creationId xmlns:a16="http://schemas.microsoft.com/office/drawing/2014/main" id="{B6BF91AE-B7C6-45CD-AF50-CEAD8399A10F}"/>
              </a:ext>
            </a:extLst>
          </p:cNvPr>
          <p:cNvSpPr txBox="1"/>
          <p:nvPr/>
        </p:nvSpPr>
        <p:spPr>
          <a:xfrm rot="16200000">
            <a:off x="6661357" y="1931806"/>
            <a:ext cx="67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GAIN</a:t>
            </a:r>
            <a:endParaRPr lang="en-GB" sz="1800" b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8" name="TextBox 5">
            <a:extLst>
              <a:ext uri="{FF2B5EF4-FFF2-40B4-BE49-F238E27FC236}">
                <a16:creationId xmlns:a16="http://schemas.microsoft.com/office/drawing/2014/main" id="{F0C9E589-FC4F-440F-8987-0B3BFD85E289}"/>
              </a:ext>
            </a:extLst>
          </p:cNvPr>
          <p:cNvSpPr txBox="1"/>
          <p:nvPr/>
        </p:nvSpPr>
        <p:spPr>
          <a:xfrm rot="16200000">
            <a:off x="6406738" y="3626680"/>
            <a:ext cx="11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Max signal</a:t>
            </a:r>
            <a:endParaRPr lang="en-GB" sz="1800" b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TextBox 5">
            <a:extLst>
              <a:ext uri="{FF2B5EF4-FFF2-40B4-BE49-F238E27FC236}">
                <a16:creationId xmlns:a16="http://schemas.microsoft.com/office/drawing/2014/main" id="{95014055-7073-4C74-BE04-3BF215CA44BD}"/>
              </a:ext>
            </a:extLst>
          </p:cNvPr>
          <p:cNvSpPr txBox="1"/>
          <p:nvPr/>
        </p:nvSpPr>
        <p:spPr>
          <a:xfrm rot="16200000">
            <a:off x="6739904" y="5321555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LSB</a:t>
            </a:r>
            <a:endParaRPr lang="en-GB" sz="1800" b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" name="TextBox 5">
            <a:extLst>
              <a:ext uri="{FF2B5EF4-FFF2-40B4-BE49-F238E27FC236}">
                <a16:creationId xmlns:a16="http://schemas.microsoft.com/office/drawing/2014/main" id="{54DFD474-AFAE-4AC9-8291-CCF0B2A0DEF4}"/>
              </a:ext>
            </a:extLst>
          </p:cNvPr>
          <p:cNvSpPr txBox="1"/>
          <p:nvPr/>
        </p:nvSpPr>
        <p:spPr>
          <a:xfrm>
            <a:off x="7916238" y="1040015"/>
            <a:ext cx="2414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PMT gain limited by I</a:t>
            </a:r>
            <a:r>
              <a:rPr lang="en-US" sz="1800" b="0" baseline="30000" dirty="0">
                <a:solidFill>
                  <a:prstClr val="black"/>
                </a:solidFill>
                <a:latin typeface="Calibri" panose="020F0502020204030204"/>
              </a:rPr>
              <a:t>max</a:t>
            </a:r>
            <a:endParaRPr lang="en-GB" sz="1800" b="0" dirty="0">
              <a:solidFill>
                <a:prstClr val="black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12">
                <a:extLst>
                  <a:ext uri="{FF2B5EF4-FFF2-40B4-BE49-F238E27FC236}">
                    <a16:creationId xmlns:a16="http://schemas.microsoft.com/office/drawing/2014/main" id="{E62A6002-B797-4DBF-87A4-3B8B330E6AA3}"/>
                  </a:ext>
                </a:extLst>
              </p:cNvPr>
              <p:cNvSpPr txBox="1"/>
              <p:nvPr/>
            </p:nvSpPr>
            <p:spPr>
              <a:xfrm>
                <a:off x="235407" y="2383904"/>
                <a:ext cx="2198038" cy="14437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 signal charge:</a:t>
                </a:r>
                <a:endParaRPr lang="en-US" sz="1800" b="0" i="1" dirty="0">
                  <a:solidFill>
                    <a:prstClr val="black"/>
                  </a:solidFill>
                  <a:latin typeface="Cambria Math" panose="02040503050406030204" pitchFamily="18" charset="0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CH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𝜉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𝐸𝐺𝑒</m:t>
                      </m:r>
                    </m:oMath>
                  </m:oMathPara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:r>
                  <a:rPr lang="en-US" sz="1800" b="0" dirty="0">
                    <a:solidFill>
                      <a:prstClr val="black"/>
                    </a:solidFill>
                    <a:latin typeface="Calibri" panose="020F0502020204030204"/>
                  </a:rPr>
                  <a:t>The signal amplitude:</a:t>
                </a:r>
              </a:p>
              <a:p>
                <a:pPr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18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𝑄𝑅</m:t>
                          </m:r>
                        </m:num>
                        <m:den>
                          <m:r>
                            <a:rPr lang="en-CH" sz="18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</m:oMath>
                  </m:oMathPara>
                </a14:m>
                <a:endParaRPr lang="en-US" sz="1800" b="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31" name="TextBox 12">
                <a:extLst>
                  <a:ext uri="{FF2B5EF4-FFF2-40B4-BE49-F238E27FC236}">
                    <a16:creationId xmlns:a16="http://schemas.microsoft.com/office/drawing/2014/main" id="{E62A6002-B797-4DBF-87A4-3B8B330E6A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407" y="2383904"/>
                <a:ext cx="2198038" cy="1443793"/>
              </a:xfrm>
              <a:prstGeom prst="rect">
                <a:avLst/>
              </a:prstGeom>
              <a:blipFill>
                <a:blip r:embed="rId2"/>
                <a:stretch>
                  <a:fillRect l="-2500" t="-2110" r="-194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2" name="Tabla 31">
            <a:extLst>
              <a:ext uri="{FF2B5EF4-FFF2-40B4-BE49-F238E27FC236}">
                <a16:creationId xmlns:a16="http://schemas.microsoft.com/office/drawing/2014/main" id="{D3212B9F-76F2-4240-937D-A3A797F9B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387005"/>
              </p:ext>
            </p:extLst>
          </p:nvPr>
        </p:nvGraphicFramePr>
        <p:xfrm>
          <a:off x="2589864" y="2359040"/>
          <a:ext cx="3857120" cy="1493520"/>
        </p:xfrm>
        <a:graphic>
          <a:graphicData uri="http://schemas.openxmlformats.org/drawingml/2006/table">
            <a:tbl>
              <a:tblPr firstRow="1" bandRow="1"/>
              <a:tblGrid>
                <a:gridCol w="764030">
                  <a:extLst>
                    <a:ext uri="{9D8B030D-6E8A-4147-A177-3AD203B41FA5}">
                      <a16:colId xmlns:a16="http://schemas.microsoft.com/office/drawing/2014/main" val="3522597132"/>
                    </a:ext>
                  </a:extLst>
                </a:gridCol>
                <a:gridCol w="892064">
                  <a:extLst>
                    <a:ext uri="{9D8B030D-6E8A-4147-A177-3AD203B41FA5}">
                      <a16:colId xmlns:a16="http://schemas.microsoft.com/office/drawing/2014/main" val="1041579069"/>
                    </a:ext>
                  </a:extLst>
                </a:gridCol>
                <a:gridCol w="600364">
                  <a:extLst>
                    <a:ext uri="{9D8B030D-6E8A-4147-A177-3AD203B41FA5}">
                      <a16:colId xmlns:a16="http://schemas.microsoft.com/office/drawing/2014/main" val="449861466"/>
                    </a:ext>
                  </a:extLst>
                </a:gridCol>
                <a:gridCol w="836632">
                  <a:extLst>
                    <a:ext uri="{9D8B030D-6E8A-4147-A177-3AD203B41FA5}">
                      <a16:colId xmlns:a16="http://schemas.microsoft.com/office/drawing/2014/main" val="3995151454"/>
                    </a:ext>
                  </a:extLst>
                </a:gridCol>
                <a:gridCol w="764030">
                  <a:extLst>
                    <a:ext uri="{9D8B030D-6E8A-4147-A177-3AD203B41FA5}">
                      <a16:colId xmlns:a16="http://schemas.microsoft.com/office/drawing/2014/main" val="4294683073"/>
                    </a:ext>
                  </a:extLst>
                </a:gridCol>
              </a:tblGrid>
              <a:tr h="271196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cell</a:t>
                      </a:r>
                      <a:r>
                        <a:rPr lang="es-E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4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size</a:t>
                      </a:r>
                      <a:r>
                        <a:rPr lang="es-E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(mm)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Y (</a:t>
                      </a:r>
                      <a:r>
                        <a:rPr lang="es-ES" sz="14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phe</a:t>
                      </a:r>
                      <a:r>
                        <a:rPr lang="es-E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s-ES" sz="14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GeV</a:t>
                      </a:r>
                      <a:r>
                        <a:rPr lang="es-E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l-G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ξ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s-ES" sz="14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Emax</a:t>
                      </a:r>
                      <a:r>
                        <a:rPr lang="es-E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s-ES" sz="14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GeV</a:t>
                      </a:r>
                      <a:r>
                        <a:rPr lang="es-E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l-GR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τ (</a:t>
                      </a:r>
                      <a:r>
                        <a:rPr lang="ca-E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  <a:r>
                        <a:rPr lang="es-ES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s)</a:t>
                      </a:r>
                    </a:p>
                  </a:txBody>
                  <a:tcPr marL="0" marR="0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840272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698.4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es-E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858053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453.1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s-E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328438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291.5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s-E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629571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140.8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s-E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081711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3000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63.2</a:t>
                      </a: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 fontAlgn="b"/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s-ES" sz="14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2997922"/>
                  </a:ext>
                </a:extLst>
              </a:tr>
            </a:tbl>
          </a:graphicData>
        </a:graphic>
      </p:graphicFrame>
      <p:sp>
        <p:nvSpPr>
          <p:cNvPr id="33" name="TextBox 12">
            <a:extLst>
              <a:ext uri="{FF2B5EF4-FFF2-40B4-BE49-F238E27FC236}">
                <a16:creationId xmlns:a16="http://schemas.microsoft.com/office/drawing/2014/main" id="{480E9B1B-456E-4FDC-A5FD-917E57E00083}"/>
              </a:ext>
            </a:extLst>
          </p:cNvPr>
          <p:cNvSpPr txBox="1"/>
          <p:nvPr/>
        </p:nvSpPr>
        <p:spPr>
          <a:xfrm>
            <a:off x="439414" y="4277995"/>
            <a:ext cx="539763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Maximum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signal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amplitudes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are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orientative</a:t>
            </a:r>
            <a:endParaRPr lang="ca-ES" sz="1800" b="0" dirty="0">
              <a:solidFill>
                <a:prstClr val="black"/>
              </a:solidFill>
              <a:latin typeface="Calibri" panose="020F0502020204030204"/>
            </a:endParaRPr>
          </a:p>
          <a:p>
            <a:pPr marL="74295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If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too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high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,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gain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of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PMT can be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lowered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br>
              <a:rPr lang="ca-ES" sz="1800" b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and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PMT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lifetime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extended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LSB is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calculated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dividint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maximum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signals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by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the</a:t>
            </a:r>
            <a:br>
              <a:rPr lang="ca-ES" sz="1800" b="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minimum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ADC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step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(4096 for 12 bit)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LSB in Calo I is 4.9·10</a:t>
            </a:r>
            <a:r>
              <a:rPr lang="ca-ES" sz="1800" b="0" baseline="30000" dirty="0">
                <a:solidFill>
                  <a:prstClr val="black"/>
                </a:solidFill>
                <a:latin typeface="Calibri" panose="020F0502020204030204"/>
              </a:rPr>
              <a:t>-4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V </a:t>
            </a:r>
          </a:p>
          <a:p>
            <a:pPr marL="742950" lvl="1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and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noise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is </a:t>
            </a:r>
            <a:r>
              <a:rPr lang="ca-ES" sz="1800" b="0" dirty="0" err="1">
                <a:solidFill>
                  <a:prstClr val="black"/>
                </a:solidFill>
                <a:latin typeface="Calibri" panose="020F0502020204030204"/>
              </a:rPr>
              <a:t>about</a:t>
            </a:r>
            <a:r>
              <a:rPr lang="ca-ES" sz="1800" b="0" dirty="0">
                <a:solidFill>
                  <a:prstClr val="black"/>
                </a:solidFill>
                <a:latin typeface="Calibri" panose="020F0502020204030204"/>
              </a:rPr>
              <a:t> 1-2 LSB</a:t>
            </a:r>
            <a:endParaRPr lang="en-US" sz="1800" b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5" name="TextBox 5">
            <a:extLst>
              <a:ext uri="{FF2B5EF4-FFF2-40B4-BE49-F238E27FC236}">
                <a16:creationId xmlns:a16="http://schemas.microsoft.com/office/drawing/2014/main" id="{E10DD64B-515E-4BF9-A1E2-50ADAEF4A373}"/>
              </a:ext>
            </a:extLst>
          </p:cNvPr>
          <p:cNvSpPr txBox="1"/>
          <p:nvPr/>
        </p:nvSpPr>
        <p:spPr>
          <a:xfrm>
            <a:off x="418162" y="1221062"/>
            <a:ext cx="56058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Lumi=1.5·10</a:t>
            </a:r>
            <a:r>
              <a:rPr lang="en-US" sz="1800" b="0" baseline="30000" dirty="0">
                <a:solidFill>
                  <a:prstClr val="black"/>
                </a:solidFill>
                <a:latin typeface="Calibri" panose="020F0502020204030204"/>
              </a:rPr>
              <a:t>34</a:t>
            </a: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 cm</a:t>
            </a:r>
            <a:r>
              <a:rPr lang="en-US" sz="1800" b="0" baseline="30000" dirty="0">
                <a:solidFill>
                  <a:prstClr val="black"/>
                </a:solidFill>
                <a:latin typeface="Calibri" panose="020F0502020204030204"/>
              </a:rPr>
              <a:t>-2</a:t>
            </a: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s</a:t>
            </a:r>
            <a:r>
              <a:rPr lang="en-US" sz="1800" b="0" baseline="30000" dirty="0">
                <a:solidFill>
                  <a:prstClr val="black"/>
                </a:solidFill>
                <a:latin typeface="Calibri" panose="020F0502020204030204"/>
              </a:rPr>
              <a:t>-1</a:t>
            </a: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.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SPACAL light yield (zone 15mm and 30mm): 20 </a:t>
            </a:r>
            <a:r>
              <a:rPr lang="en-US" sz="1800" b="0" dirty="0" err="1">
                <a:solidFill>
                  <a:prstClr val="black"/>
                </a:solidFill>
                <a:latin typeface="Calibri" panose="020F0502020204030204"/>
              </a:rPr>
              <a:t>ph.el</a:t>
            </a: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/MeV</a:t>
            </a: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Shashlik light yield: 3 </a:t>
            </a:r>
            <a:r>
              <a:rPr lang="en-US" sz="1800" b="0" dirty="0" err="1">
                <a:solidFill>
                  <a:prstClr val="black"/>
                </a:solidFill>
                <a:latin typeface="Calibri" panose="020F0502020204030204"/>
              </a:rPr>
              <a:t>ph.el</a:t>
            </a:r>
            <a:r>
              <a:rPr lang="en-US" sz="1800" b="0" dirty="0">
                <a:solidFill>
                  <a:prstClr val="black"/>
                </a:solidFill>
                <a:latin typeface="Calibri" panose="020F0502020204030204"/>
              </a:rPr>
              <a:t>./MeV</a:t>
            </a:r>
            <a:endParaRPr lang="en-GB" sz="1800" b="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337748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W/</a:t>
            </a:r>
            <a:r>
              <a:rPr lang="ca-ES" dirty="0" err="1"/>
              <a:t>Poly</a:t>
            </a:r>
            <a:r>
              <a:rPr lang="ca-ES" dirty="0"/>
              <a:t> - </a:t>
            </a:r>
            <a:r>
              <a:rPr lang="ca-ES" dirty="0" err="1"/>
              <a:t>Pulse</a:t>
            </a:r>
            <a:r>
              <a:rPr lang="ca-ES" dirty="0"/>
              <a:t> </a:t>
            </a:r>
            <a:r>
              <a:rPr lang="ca-ES" dirty="0" err="1"/>
              <a:t>shape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E730B-8732-4C3C-B69B-72A3C4701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1944" y="1484785"/>
            <a:ext cx="6336704" cy="4464495"/>
          </a:xfrm>
        </p:spPr>
        <p:txBody>
          <a:bodyPr/>
          <a:lstStyle/>
          <a:p>
            <a:r>
              <a:rPr lang="en-US" sz="2400" dirty="0"/>
              <a:t>Studied the average pulse at 60 GeV</a:t>
            </a:r>
          </a:p>
          <a:p>
            <a:pPr lvl="1"/>
            <a:r>
              <a:rPr lang="en-US" dirty="0"/>
              <a:t>R14755U pulses are shorter than </a:t>
            </a:r>
            <a:r>
              <a:rPr lang="en-US" dirty="0" err="1"/>
              <a:t>TileCal’s</a:t>
            </a:r>
            <a:r>
              <a:rPr lang="en-US" dirty="0"/>
              <a:t> with faster rise and decay time</a:t>
            </a:r>
          </a:p>
          <a:p>
            <a:pPr lvl="2"/>
            <a:r>
              <a:rPr lang="en-US" sz="1600" dirty="0"/>
              <a:t>Better containment within the bunch crossing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Average pulse shape affected by the readout configuration</a:t>
            </a:r>
          </a:p>
          <a:p>
            <a:pPr lvl="2"/>
            <a:r>
              <a:rPr lang="en-US" sz="1600" dirty="0"/>
              <a:t>Slower pulse in single side readout due to the light reflected by the mirror in front</a:t>
            </a:r>
          </a:p>
          <a:p>
            <a:pPr lvl="2"/>
            <a:r>
              <a:rPr lang="en-US" sz="1600" dirty="0"/>
              <a:t>Studies ongoing with Monte Carlo simulations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sp>
        <p:nvSpPr>
          <p:cNvPr id="30" name="Marcador de pie de página 4">
            <a:extLst>
              <a:ext uri="{FF2B5EF4-FFF2-40B4-BE49-F238E27FC236}">
                <a16:creationId xmlns:a16="http://schemas.microsoft.com/office/drawing/2014/main" id="{B6675B9E-7F09-4666-B433-D107E3A1E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C6E8307-D9DE-4FE2-8D4D-8573D89175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97" y="1090060"/>
            <a:ext cx="4784360" cy="2686532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41AD73D0-8B48-4574-AC41-99BD39D723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344" y="3838812"/>
            <a:ext cx="4784360" cy="2686532"/>
          </a:xfrm>
          <a:prstGeom prst="rect">
            <a:avLst/>
          </a:prstGeom>
        </p:spPr>
      </p:pic>
      <p:graphicFrame>
        <p:nvGraphicFramePr>
          <p:cNvPr id="11" name="Tabla 12">
            <a:extLst>
              <a:ext uri="{FF2B5EF4-FFF2-40B4-BE49-F238E27FC236}">
                <a16:creationId xmlns:a16="http://schemas.microsoft.com/office/drawing/2014/main" id="{7029E770-E1CB-427C-BBF9-BA782986EB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832081"/>
              </p:ext>
            </p:extLst>
          </p:nvPr>
        </p:nvGraphicFramePr>
        <p:xfrm>
          <a:off x="6184548" y="2996952"/>
          <a:ext cx="5096028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48014">
                  <a:extLst>
                    <a:ext uri="{9D8B030D-6E8A-4147-A177-3AD203B41FA5}">
                      <a16:colId xmlns:a16="http://schemas.microsoft.com/office/drawing/2014/main" val="2985823374"/>
                    </a:ext>
                  </a:extLst>
                </a:gridCol>
                <a:gridCol w="2548014">
                  <a:extLst>
                    <a:ext uri="{9D8B030D-6E8A-4147-A177-3AD203B41FA5}">
                      <a16:colId xmlns:a16="http://schemas.microsoft.com/office/drawing/2014/main" val="32674392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Single </a:t>
                      </a:r>
                      <a:r>
                        <a:rPr lang="ca-ES" sz="1600" dirty="0" err="1"/>
                        <a:t>side</a:t>
                      </a:r>
                      <a:r>
                        <a:rPr lang="ca-ES" sz="1600" dirty="0"/>
                        <a:t> </a:t>
                      </a:r>
                      <a:r>
                        <a:rPr lang="ca-ES" sz="1600" dirty="0" err="1"/>
                        <a:t>readout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 err="1"/>
                        <a:t>Rise</a:t>
                      </a:r>
                      <a:r>
                        <a:rPr lang="ca-ES" sz="1600" dirty="0"/>
                        <a:t> </a:t>
                      </a:r>
                      <a:r>
                        <a:rPr lang="ca-ES" sz="1600" dirty="0" err="1"/>
                        <a:t>time</a:t>
                      </a:r>
                      <a:r>
                        <a:rPr lang="ca-ES" sz="1600" dirty="0"/>
                        <a:t> (10-90%) [</a:t>
                      </a:r>
                      <a:r>
                        <a:rPr lang="ca-ES" sz="1600" dirty="0" err="1"/>
                        <a:t>ns</a:t>
                      </a:r>
                      <a:r>
                        <a:rPr lang="ca-ES" sz="1600" dirty="0"/>
                        <a:t>]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135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R11187 (TILECAL)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3.6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0002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R14755U-100 (round)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a-ES" sz="1600" dirty="0"/>
                        <a:t>1.8</a:t>
                      </a:r>
                      <a:endParaRPr lang="es-E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772943"/>
                  </a:ext>
                </a:extLst>
              </a:tr>
            </a:tbl>
          </a:graphicData>
        </a:graphic>
      </p:graphicFrame>
      <p:sp>
        <p:nvSpPr>
          <p:cNvPr id="13" name="CuadroTexto 12">
            <a:extLst>
              <a:ext uri="{FF2B5EF4-FFF2-40B4-BE49-F238E27FC236}">
                <a16:creationId xmlns:a16="http://schemas.microsoft.com/office/drawing/2014/main" id="{F37266F1-D80F-45B6-ADED-CAACEC957982}"/>
              </a:ext>
            </a:extLst>
          </p:cNvPr>
          <p:cNvSpPr txBox="1"/>
          <p:nvPr/>
        </p:nvSpPr>
        <p:spPr>
          <a:xfrm>
            <a:off x="3143672" y="1979548"/>
            <a:ext cx="2084322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a-ES" sz="1800" i="1" dirty="0">
                <a:solidFill>
                  <a:srgbClr val="CC00CC"/>
                </a:solidFill>
              </a:rPr>
              <a:t>PRELIMINARY</a:t>
            </a:r>
            <a:endParaRPr lang="es-ES" sz="1800" i="1" dirty="0">
              <a:solidFill>
                <a:srgbClr val="CC00CC"/>
              </a:solidFill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EE811FD-87F6-4517-B2DA-C015C8BA7EE4}"/>
              </a:ext>
            </a:extLst>
          </p:cNvPr>
          <p:cNvSpPr txBox="1"/>
          <p:nvPr/>
        </p:nvSpPr>
        <p:spPr>
          <a:xfrm>
            <a:off x="3143672" y="5013176"/>
            <a:ext cx="2084322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a-ES" sz="1800" i="1" dirty="0">
                <a:solidFill>
                  <a:srgbClr val="CC00CC"/>
                </a:solidFill>
              </a:rPr>
              <a:t>PRELIMINARY</a:t>
            </a:r>
            <a:endParaRPr lang="es-ES" sz="1800" i="1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714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Transient </a:t>
            </a:r>
            <a:r>
              <a:rPr lang="ca-ES" dirty="0" err="1"/>
              <a:t>time</a:t>
            </a:r>
            <a:r>
              <a:rPr lang="ca-ES" dirty="0"/>
              <a:t> </a:t>
            </a:r>
            <a:r>
              <a:rPr lang="ca-ES" dirty="0" err="1"/>
              <a:t>measurements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E730B-8732-4C3C-B69B-72A3C4701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3" y="1196753"/>
            <a:ext cx="5342720" cy="5128570"/>
          </a:xfrm>
        </p:spPr>
        <p:txBody>
          <a:bodyPr/>
          <a:lstStyle/>
          <a:p>
            <a:r>
              <a:rPr lang="en-US" sz="2000" dirty="0"/>
              <a:t>Objective: study the transient time uniformity over the photocathode of R7600U-20</a:t>
            </a:r>
          </a:p>
          <a:p>
            <a:endParaRPr lang="en-US" sz="2000" dirty="0"/>
          </a:p>
          <a:p>
            <a:r>
              <a:rPr lang="en-US" sz="2000" dirty="0"/>
              <a:t>Measurements:</a:t>
            </a:r>
          </a:p>
          <a:p>
            <a:pPr lvl="1"/>
            <a:r>
              <a:rPr lang="en-US" sz="1700" dirty="0"/>
              <a:t>PMT signal output amplitude</a:t>
            </a:r>
          </a:p>
          <a:p>
            <a:pPr lvl="1"/>
            <a:r>
              <a:rPr lang="en-US" sz="1700" dirty="0"/>
              <a:t>Transient time: time between laser trigger and PMT output pulse</a:t>
            </a:r>
          </a:p>
          <a:p>
            <a:pPr lvl="1"/>
            <a:r>
              <a:rPr lang="en-US" sz="1700" dirty="0"/>
              <a:t>Transient time spread: standard deviation at a given photocathode position</a:t>
            </a:r>
          </a:p>
          <a:p>
            <a:endParaRPr lang="en-US" sz="2000" dirty="0"/>
          </a:p>
          <a:p>
            <a:r>
              <a:rPr lang="en-US" sz="2000" dirty="0"/>
              <a:t>PMTs: </a:t>
            </a:r>
          </a:p>
          <a:p>
            <a:pPr lvl="1"/>
            <a:r>
              <a:rPr lang="en-US" sz="1700" dirty="0"/>
              <a:t>R7600U-20: ZF0002, TS0340</a:t>
            </a:r>
          </a:p>
          <a:p>
            <a:pPr lvl="1"/>
            <a:r>
              <a:rPr lang="en-US" sz="1700" dirty="0"/>
              <a:t>ECAL R7899-20</a:t>
            </a:r>
          </a:p>
          <a:p>
            <a:pPr lvl="1"/>
            <a:endParaRPr lang="en-US" sz="200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68FDBC1D-1E32-4C95-B6A7-C2D8773DC66B}"/>
              </a:ext>
            </a:extLst>
          </p:cNvPr>
          <p:cNvSpPr/>
          <p:nvPr/>
        </p:nvSpPr>
        <p:spPr bwMode="auto">
          <a:xfrm>
            <a:off x="8151112" y="1916832"/>
            <a:ext cx="1296144" cy="1296144"/>
          </a:xfrm>
          <a:prstGeom prst="round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8A8BD046-90AE-4E46-A89D-A78957A433A9}"/>
              </a:ext>
            </a:extLst>
          </p:cNvPr>
          <p:cNvGrpSpPr/>
          <p:nvPr/>
        </p:nvGrpSpPr>
        <p:grpSpPr>
          <a:xfrm>
            <a:off x="8939670" y="1321741"/>
            <a:ext cx="3173912" cy="3329076"/>
            <a:chOff x="1402672" y="1841746"/>
            <a:chExt cx="4224476" cy="4431000"/>
          </a:xfrm>
        </p:grpSpPr>
        <p:pic>
          <p:nvPicPr>
            <p:cNvPr id="15" name="Picture 2" descr="https://www.hamamatsu.com/eu/en/product/type/H13226A_series/index.html&#10;https://www.hamamatsu.com/eu/en/product/type/H14220B/index.html">
              <a:extLst>
                <a:ext uri="{FF2B5EF4-FFF2-40B4-BE49-F238E27FC236}">
                  <a16:creationId xmlns:a16="http://schemas.microsoft.com/office/drawing/2014/main" id="{112DE900-D31F-45BD-92AD-E36D29215A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0000" r="90000">
                          <a14:foregroundMark x1="16270" y1="81349" x2="61905" y2="85714"/>
                          <a14:foregroundMark x1="15873" y1="82143" x2="61508" y2="85714"/>
                          <a14:foregroundMark x1="33730" y1="14286" x2="73413" y2="1785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425610">
              <a:off x="1402672" y="1841746"/>
              <a:ext cx="4224476" cy="4224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Red White Grid Chess Board Background Royalty Free Vector">
              <a:extLst>
                <a:ext uri="{FF2B5EF4-FFF2-40B4-BE49-F238E27FC236}">
                  <a16:creationId xmlns:a16="http://schemas.microsoft.com/office/drawing/2014/main" id="{5F85B935-DB9E-4D53-AE28-2D4804520A2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741" b="90000" l="3500" r="99000">
                          <a14:foregroundMark x1="33400" y1="31204" x2="33000" y2="37130"/>
                          <a14:foregroundMark x1="9500" y1="31111" x2="3500" y2="31111"/>
                          <a14:foregroundMark x1="16500" y1="11111" x2="17300" y2="741"/>
                          <a14:foregroundMark x1="89300" y1="31111" x2="99000" y2="3111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477"/>
            <a:stretch/>
          </p:blipFill>
          <p:spPr bwMode="auto">
            <a:xfrm>
              <a:off x="1767919" y="2967630"/>
              <a:ext cx="2592033" cy="2590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CuadroTexto 16">
              <a:extLst>
                <a:ext uri="{FF2B5EF4-FFF2-40B4-BE49-F238E27FC236}">
                  <a16:creationId xmlns:a16="http://schemas.microsoft.com/office/drawing/2014/main" id="{AE0F7501-2F74-4E01-AD8E-C2D6CEB752A8}"/>
                </a:ext>
              </a:extLst>
            </p:cNvPr>
            <p:cNvSpPr txBox="1"/>
            <p:nvPr/>
          </p:nvSpPr>
          <p:spPr>
            <a:xfrm>
              <a:off x="2500934" y="2105782"/>
              <a:ext cx="2186103" cy="413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800" b="1" dirty="0">
                  <a:solidFill>
                    <a:schemeClr val="tx1"/>
                  </a:solidFill>
                </a:rPr>
                <a:t>PMT: R11187</a:t>
              </a:r>
            </a:p>
          </p:txBody>
        </p:sp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079EBEC8-7352-49DF-98B5-4D5447C2865A}"/>
                </a:ext>
              </a:extLst>
            </p:cNvPr>
            <p:cNvSpPr txBox="1"/>
            <p:nvPr/>
          </p:nvSpPr>
          <p:spPr>
            <a:xfrm>
              <a:off x="1767919" y="5557720"/>
              <a:ext cx="2972757" cy="7150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800" b="1" dirty="0">
                  <a:solidFill>
                    <a:schemeClr val="tx1"/>
                  </a:solidFill>
                </a:rPr>
                <a:t>Grid of points, (laser)</a:t>
              </a:r>
            </a:p>
          </p:txBody>
        </p:sp>
      </p:grp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0366E64-1F81-4EE3-B6EA-5B00F0B5BBC0}"/>
              </a:ext>
            </a:extLst>
          </p:cNvPr>
          <p:cNvSpPr txBox="1"/>
          <p:nvPr/>
        </p:nvSpPr>
        <p:spPr>
          <a:xfrm>
            <a:off x="9011822" y="4758150"/>
            <a:ext cx="3132850" cy="151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accent2">
                    <a:lumMod val="75000"/>
                  </a:schemeClr>
                </a:solidFill>
              </a:rPr>
              <a:t>12x12 matrix, 1.5mm separation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accent2">
                    <a:lumMod val="75000"/>
                  </a:schemeClr>
                </a:solidFill>
              </a:rPr>
              <a:t>500 waveforms per 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accent2">
                    <a:lumMod val="75000"/>
                  </a:schemeClr>
                </a:solidFill>
              </a:rPr>
              <a:t>Bias voltage = 800V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accent2">
                    <a:lumMod val="75000"/>
                  </a:schemeClr>
                </a:solidFill>
              </a:rPr>
              <a:t>‘Cardboard’ collimator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A37D0E76-91EE-4AA4-9513-9F3E3811B123}"/>
              </a:ext>
            </a:extLst>
          </p:cNvPr>
          <p:cNvGrpSpPr/>
          <p:nvPr/>
        </p:nvGrpSpPr>
        <p:grpSpPr>
          <a:xfrm>
            <a:off x="5226907" y="1832740"/>
            <a:ext cx="3965437" cy="4044532"/>
            <a:chOff x="5226907" y="1832740"/>
            <a:chExt cx="3965437" cy="4044532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05C820E2-38D3-40D4-AC35-2F803C3281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20148" b="22518"/>
            <a:stretch/>
          </p:blipFill>
          <p:spPr>
            <a:xfrm>
              <a:off x="5377012" y="2302799"/>
              <a:ext cx="3503989" cy="3574473"/>
            </a:xfrm>
            <a:prstGeom prst="rect">
              <a:avLst/>
            </a:prstGeom>
          </p:spPr>
        </p:pic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D8DEA067-1B7A-4A32-A0CC-2CE382504B83}"/>
                </a:ext>
              </a:extLst>
            </p:cNvPr>
            <p:cNvSpPr/>
            <p:nvPr/>
          </p:nvSpPr>
          <p:spPr>
            <a:xfrm rot="21185202">
              <a:off x="5779602" y="2730210"/>
              <a:ext cx="1192971" cy="1154898"/>
            </a:xfrm>
            <a:prstGeom prst="rect">
              <a:avLst/>
            </a:prstGeom>
            <a:blipFill dpi="0" rotWithShape="1">
              <a:blip r:embed="rId7">
                <a:alphaModFix amt="72000"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cxnSp>
          <p:nvCxnSpPr>
            <p:cNvPr id="23" name="Conector recto de flecha 22">
              <a:extLst>
                <a:ext uri="{FF2B5EF4-FFF2-40B4-BE49-F238E27FC236}">
                  <a16:creationId xmlns:a16="http://schemas.microsoft.com/office/drawing/2014/main" id="{92050F18-20E2-401F-817B-EAA57F53B526}"/>
                </a:ext>
              </a:extLst>
            </p:cNvPr>
            <p:cNvCxnSpPr>
              <a:cxnSpLocks/>
              <a:endCxn id="26" idx="2"/>
            </p:cNvCxnSpPr>
            <p:nvPr/>
          </p:nvCxnSpPr>
          <p:spPr>
            <a:xfrm flipV="1">
              <a:off x="6860988" y="2202072"/>
              <a:ext cx="232792" cy="46054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Conector recto de flecha 23">
              <a:extLst>
                <a:ext uri="{FF2B5EF4-FFF2-40B4-BE49-F238E27FC236}">
                  <a16:creationId xmlns:a16="http://schemas.microsoft.com/office/drawing/2014/main" id="{3A23741B-9C71-41EE-9FE2-1DD936C1E5B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714432" y="2218860"/>
              <a:ext cx="689674" cy="90592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25DB6C8E-6464-4F45-A718-37A34E5ED0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56613" y="2289538"/>
              <a:ext cx="720080" cy="121522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6FBF6361-4A25-4B7E-9879-C657987ED2C8}"/>
                </a:ext>
              </a:extLst>
            </p:cNvPr>
            <p:cNvSpPr txBox="1"/>
            <p:nvPr/>
          </p:nvSpPr>
          <p:spPr>
            <a:xfrm>
              <a:off x="6205397" y="1832740"/>
              <a:ext cx="17767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solidFill>
                    <a:schemeClr val="tx1"/>
                  </a:solidFill>
                </a:rPr>
                <a:t>Collimator</a:t>
              </a:r>
            </a:p>
          </p:txBody>
        </p:sp>
        <p:sp>
          <p:nvSpPr>
            <p:cNvPr id="27" name="CuadroTexto 26">
              <a:extLst>
                <a:ext uri="{FF2B5EF4-FFF2-40B4-BE49-F238E27FC236}">
                  <a16:creationId xmlns:a16="http://schemas.microsoft.com/office/drawing/2014/main" id="{A3EDA36A-D003-4ECB-A860-CBE8CFB446CE}"/>
                </a:ext>
              </a:extLst>
            </p:cNvPr>
            <p:cNvSpPr txBox="1"/>
            <p:nvPr/>
          </p:nvSpPr>
          <p:spPr>
            <a:xfrm>
              <a:off x="5226907" y="1916679"/>
              <a:ext cx="8510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solidFill>
                    <a:schemeClr val="tx1"/>
                  </a:solidFill>
                </a:rPr>
                <a:t>PMT</a:t>
              </a:r>
            </a:p>
          </p:txBody>
        </p: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25016B5E-E5B7-4F14-90DF-9B4F561A4D78}"/>
                </a:ext>
              </a:extLst>
            </p:cNvPr>
            <p:cNvSpPr txBox="1"/>
            <p:nvPr/>
          </p:nvSpPr>
          <p:spPr>
            <a:xfrm>
              <a:off x="8090049" y="1903418"/>
              <a:ext cx="110229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solidFill>
                    <a:schemeClr val="tx1"/>
                  </a:solidFill>
                </a:rPr>
                <a:t>Laser</a:t>
              </a:r>
            </a:p>
          </p:txBody>
        </p:sp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B59A418C-6B12-4708-9D0B-46411C726809}"/>
                </a:ext>
              </a:extLst>
            </p:cNvPr>
            <p:cNvSpPr/>
            <p:nvPr/>
          </p:nvSpPr>
          <p:spPr>
            <a:xfrm>
              <a:off x="6406406" y="3239202"/>
              <a:ext cx="55841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EDBAFF5-8C54-456F-8F3A-513C818EC8F8}"/>
              </a:ext>
            </a:extLst>
          </p:cNvPr>
          <p:cNvSpPr txBox="1"/>
          <p:nvPr/>
        </p:nvSpPr>
        <p:spPr>
          <a:xfrm>
            <a:off x="5663952" y="1124744"/>
            <a:ext cx="5388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EXPERIMENTAL SETUP</a:t>
            </a:r>
          </a:p>
        </p:txBody>
      </p:sp>
      <p:sp>
        <p:nvSpPr>
          <p:cNvPr id="30" name="Marcador de pie de página 4">
            <a:extLst>
              <a:ext uri="{FF2B5EF4-FFF2-40B4-BE49-F238E27FC236}">
                <a16:creationId xmlns:a16="http://schemas.microsoft.com/office/drawing/2014/main" id="{B6675B9E-7F09-4666-B433-D107E3A1E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</p:spTree>
    <p:extLst>
      <p:ext uri="{BB962C8B-B14F-4D97-AF65-F5344CB8AC3E}">
        <p14:creationId xmlns:p14="http://schemas.microsoft.com/office/powerpoint/2010/main" val="9297358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C47713EA-F212-4461-AC7B-950F206A4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584" y="-59"/>
            <a:ext cx="10474251" cy="862956"/>
          </a:xfrm>
        </p:spPr>
        <p:txBody>
          <a:bodyPr/>
          <a:lstStyle/>
          <a:p>
            <a:r>
              <a:rPr lang="ca-ES" dirty="0"/>
              <a:t>Light </a:t>
            </a:r>
            <a:r>
              <a:rPr lang="ca-ES" dirty="0" err="1"/>
              <a:t>readout</a:t>
            </a:r>
            <a:r>
              <a:rPr lang="ca-ES" dirty="0"/>
              <a:t>: </a:t>
            </a:r>
            <a:r>
              <a:rPr lang="ca-ES" dirty="0" err="1"/>
              <a:t>PMTs</a:t>
            </a:r>
            <a:r>
              <a:rPr lang="ca-ES" dirty="0"/>
              <a:t> </a:t>
            </a:r>
            <a:r>
              <a:rPr lang="ca-ES" dirty="0" err="1"/>
              <a:t>time</a:t>
            </a:r>
            <a:r>
              <a:rPr lang="ca-ES" dirty="0"/>
              <a:t> </a:t>
            </a:r>
            <a:r>
              <a:rPr lang="ca-ES" dirty="0" err="1"/>
              <a:t>resolution</a:t>
            </a:r>
            <a:r>
              <a:rPr lang="ca-ES" dirty="0"/>
              <a:t> </a:t>
            </a:r>
            <a:r>
              <a:rPr lang="ca-ES" dirty="0" err="1"/>
              <a:t>and</a:t>
            </a:r>
            <a:r>
              <a:rPr lang="ca-ES" dirty="0"/>
              <a:t> TTS </a:t>
            </a:r>
            <a:r>
              <a:rPr lang="ca-ES" dirty="0" err="1"/>
              <a:t>uniformity</a:t>
            </a:r>
            <a:endParaRPr lang="es-ES" dirty="0"/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2B2CE4ED-B010-4DBB-9493-EED934E72A17}"/>
              </a:ext>
            </a:extLst>
          </p:cNvPr>
          <p:cNvGrpSpPr/>
          <p:nvPr/>
        </p:nvGrpSpPr>
        <p:grpSpPr>
          <a:xfrm>
            <a:off x="8801491" y="1052736"/>
            <a:ext cx="3282611" cy="2782639"/>
            <a:chOff x="8801491" y="1170813"/>
            <a:chExt cx="3282611" cy="2782639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9A43AACF-408E-4383-904B-632E90CECE7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9"/>
            <a:stretch/>
          </p:blipFill>
          <p:spPr>
            <a:xfrm>
              <a:off x="9001286" y="1521220"/>
              <a:ext cx="3082816" cy="2432232"/>
            </a:xfrm>
            <a:prstGeom prst="rect">
              <a:avLst/>
            </a:prstGeom>
          </p:spPr>
        </p:pic>
        <p:sp>
          <p:nvSpPr>
            <p:cNvPr id="13" name="Rectángulo 12">
              <a:extLst>
                <a:ext uri="{FF2B5EF4-FFF2-40B4-BE49-F238E27FC236}">
                  <a16:creationId xmlns:a16="http://schemas.microsoft.com/office/drawing/2014/main" id="{61D9AD5C-7B62-44DB-A52A-91B31F6B18A7}"/>
                </a:ext>
              </a:extLst>
            </p:cNvPr>
            <p:cNvSpPr/>
            <p:nvPr/>
          </p:nvSpPr>
          <p:spPr>
            <a:xfrm>
              <a:off x="8801491" y="1170813"/>
              <a:ext cx="3268844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marL="0" lvl="1">
                <a:buNone/>
              </a:pPr>
              <a:r>
                <a:rPr lang="ca-ES" sz="1400" b="0" dirty="0" err="1">
                  <a:solidFill>
                    <a:schemeClr val="tx1"/>
                  </a:solidFill>
                </a:rPr>
                <a:t>Arrival</a:t>
              </a:r>
              <a:r>
                <a:rPr lang="ca-ES" sz="1400" b="0" dirty="0">
                  <a:solidFill>
                    <a:schemeClr val="tx1"/>
                  </a:solidFill>
                </a:rPr>
                <a:t> </a:t>
              </a:r>
              <a:r>
                <a:rPr lang="ca-ES" sz="1400" b="0" dirty="0" err="1">
                  <a:solidFill>
                    <a:schemeClr val="tx1"/>
                  </a:solidFill>
                </a:rPr>
                <a:t>time</a:t>
              </a:r>
              <a:r>
                <a:rPr lang="ca-ES" sz="1400" b="0" dirty="0">
                  <a:solidFill>
                    <a:schemeClr val="tx1"/>
                  </a:solidFill>
                </a:rPr>
                <a:t> </a:t>
              </a:r>
              <a:r>
                <a:rPr lang="ca-ES" sz="1400" b="0" dirty="0" err="1">
                  <a:solidFill>
                    <a:schemeClr val="tx1"/>
                  </a:solidFill>
                </a:rPr>
                <a:t>uniformity</a:t>
              </a:r>
              <a:r>
                <a:rPr lang="ca-ES" sz="1400" b="0" dirty="0">
                  <a:solidFill>
                    <a:schemeClr val="tx1"/>
                  </a:solidFill>
                </a:rPr>
                <a:t> over R7600U-20</a:t>
              </a:r>
            </a:p>
            <a:p>
              <a:pPr marL="444500" lvl="1" indent="-285750">
                <a:buFont typeface="Wingdings" panose="05000000000000000000" pitchFamily="2" charset="2"/>
                <a:buChar char="ü"/>
              </a:pPr>
              <a:r>
                <a:rPr lang="ca-ES" sz="1400" b="0" dirty="0">
                  <a:solidFill>
                    <a:schemeClr val="tx1"/>
                  </a:solidFill>
                </a:rPr>
                <a:t>CFD 0.5 → total </a:t>
              </a:r>
              <a:r>
                <a:rPr lang="ca-ES" sz="1400" b="0" dirty="0" err="1">
                  <a:solidFill>
                    <a:schemeClr val="tx1"/>
                  </a:solidFill>
                </a:rPr>
                <a:t>std</a:t>
              </a:r>
              <a:r>
                <a:rPr lang="ca-ES" sz="1400" b="0" dirty="0">
                  <a:solidFill>
                    <a:schemeClr val="tx1"/>
                  </a:solidFill>
                </a:rPr>
                <a:t> = 41 </a:t>
              </a:r>
              <a:r>
                <a:rPr lang="ca-ES" sz="1400" b="0" dirty="0" err="1">
                  <a:solidFill>
                    <a:schemeClr val="tx1"/>
                  </a:solidFill>
                </a:rPr>
                <a:t>ps</a:t>
              </a:r>
              <a:endParaRPr lang="ca-ES" sz="1400" b="0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Marcador de contenido 4">
            <a:extLst>
              <a:ext uri="{FF2B5EF4-FFF2-40B4-BE49-F238E27FC236}">
                <a16:creationId xmlns:a16="http://schemas.microsoft.com/office/drawing/2014/main" id="{4782C6C8-E15F-494D-86DE-818EABB5B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36" y="1052736"/>
            <a:ext cx="4711612" cy="1095001"/>
          </a:xfrm>
        </p:spPr>
        <p:txBody>
          <a:bodyPr/>
          <a:lstStyle/>
          <a:p>
            <a:pPr marL="214313" lvl="1">
              <a:lnSpc>
                <a:spcPct val="100000"/>
              </a:lnSpc>
            </a:pPr>
            <a:r>
              <a:rPr lang="en-US" sz="1600" b="0" kern="0" dirty="0"/>
              <a:t>Non uniformity may increase the time resolution</a:t>
            </a:r>
          </a:p>
          <a:p>
            <a:pPr marL="214313" lvl="1">
              <a:lnSpc>
                <a:spcPct val="100000"/>
              </a:lnSpc>
            </a:pPr>
            <a:r>
              <a:rPr lang="en-US" sz="1600" b="0" kern="0" dirty="0"/>
              <a:t>The use of light guides would reduce the uniformity requirement</a:t>
            </a:r>
          </a:p>
          <a:p>
            <a:pPr marL="214313" lvl="1">
              <a:lnSpc>
                <a:spcPct val="100000"/>
              </a:lnSpc>
            </a:pPr>
            <a:r>
              <a:rPr lang="en-US" sz="1600" dirty="0"/>
              <a:t>Scan over photocathode with laser light</a:t>
            </a:r>
            <a:endParaRPr lang="es-ES" dirty="0"/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32A5C608-B455-431E-83A2-3B64EC394B31}"/>
              </a:ext>
            </a:extLst>
          </p:cNvPr>
          <p:cNvGrpSpPr/>
          <p:nvPr/>
        </p:nvGrpSpPr>
        <p:grpSpPr>
          <a:xfrm>
            <a:off x="66255" y="2336796"/>
            <a:ext cx="3935459" cy="4044532"/>
            <a:chOff x="4818332" y="1572631"/>
            <a:chExt cx="3935459" cy="4044532"/>
          </a:xfrm>
        </p:grpSpPr>
        <p:sp>
          <p:nvSpPr>
            <p:cNvPr id="16" name="Rectángulo: esquinas redondeadas 15">
              <a:extLst>
                <a:ext uri="{FF2B5EF4-FFF2-40B4-BE49-F238E27FC236}">
                  <a16:creationId xmlns:a16="http://schemas.microsoft.com/office/drawing/2014/main" id="{4533EA93-D88D-4527-8060-85B0FD6261F9}"/>
                </a:ext>
              </a:extLst>
            </p:cNvPr>
            <p:cNvSpPr/>
            <p:nvPr/>
          </p:nvSpPr>
          <p:spPr bwMode="auto">
            <a:xfrm>
              <a:off x="4956875" y="2069383"/>
              <a:ext cx="1178313" cy="1178313"/>
            </a:xfrm>
            <a:prstGeom prst="round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0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132C032B-678C-4BBD-8542-6089EC1E00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0148" b="22518"/>
            <a:stretch/>
          </p:blipFill>
          <p:spPr>
            <a:xfrm>
              <a:off x="4968437" y="2042690"/>
              <a:ext cx="3503990" cy="3574473"/>
            </a:xfrm>
            <a:prstGeom prst="rect">
              <a:avLst/>
            </a:prstGeom>
          </p:spPr>
        </p:pic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14600989-D41F-4F14-8492-4EE8F94F4A5A}"/>
                </a:ext>
              </a:extLst>
            </p:cNvPr>
            <p:cNvSpPr/>
            <p:nvPr/>
          </p:nvSpPr>
          <p:spPr>
            <a:xfrm rot="21185202">
              <a:off x="5371027" y="2470101"/>
              <a:ext cx="1192971" cy="1154898"/>
            </a:xfrm>
            <a:prstGeom prst="rect">
              <a:avLst/>
            </a:prstGeom>
            <a:blipFill dpi="0" rotWithShape="1">
              <a:blip r:embed="rId4">
                <a:alphaModFix amt="72000"/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19" name="Elipse 18">
              <a:extLst>
                <a:ext uri="{FF2B5EF4-FFF2-40B4-BE49-F238E27FC236}">
                  <a16:creationId xmlns:a16="http://schemas.microsoft.com/office/drawing/2014/main" id="{7A417D4C-D4A8-481E-B7F9-03008328FC0E}"/>
                </a:ext>
              </a:extLst>
            </p:cNvPr>
            <p:cNvSpPr/>
            <p:nvPr/>
          </p:nvSpPr>
          <p:spPr>
            <a:xfrm>
              <a:off x="5995530" y="2967914"/>
              <a:ext cx="50765" cy="41563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78CCAAFF-3E99-4C20-8AE2-7FB3F15467CB}"/>
                </a:ext>
              </a:extLst>
            </p:cNvPr>
            <p:cNvCxnSpPr>
              <a:cxnSpLocks/>
              <a:endCxn id="23" idx="2"/>
            </p:cNvCxnSpPr>
            <p:nvPr/>
          </p:nvCxnSpPr>
          <p:spPr>
            <a:xfrm flipV="1">
              <a:off x="6452413" y="1941963"/>
              <a:ext cx="232793" cy="46054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Conector recto de flecha 20">
              <a:extLst>
                <a:ext uri="{FF2B5EF4-FFF2-40B4-BE49-F238E27FC236}">
                  <a16:creationId xmlns:a16="http://schemas.microsoft.com/office/drawing/2014/main" id="{79E89A84-9D3D-45ED-9512-4CEB4D9CCA3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05857" y="1958751"/>
              <a:ext cx="689674" cy="905922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ector recto de flecha 21">
              <a:extLst>
                <a:ext uri="{FF2B5EF4-FFF2-40B4-BE49-F238E27FC236}">
                  <a16:creationId xmlns:a16="http://schemas.microsoft.com/office/drawing/2014/main" id="{F90EF9BF-1476-4869-A1F2-41043D193E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48039" y="2029429"/>
              <a:ext cx="720080" cy="1215224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E05006DC-57FE-4DC9-88BA-6B6F71C6A4CA}"/>
                </a:ext>
              </a:extLst>
            </p:cNvPr>
            <p:cNvSpPr txBox="1"/>
            <p:nvPr/>
          </p:nvSpPr>
          <p:spPr>
            <a:xfrm>
              <a:off x="5796822" y="1572631"/>
              <a:ext cx="17767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solidFill>
                    <a:schemeClr val="tx1"/>
                  </a:solidFill>
                </a:rPr>
                <a:t>Collimator</a:t>
              </a: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FD5C4106-1A7D-4DF6-B7DE-D5E4A643E766}"/>
                </a:ext>
              </a:extLst>
            </p:cNvPr>
            <p:cNvSpPr txBox="1"/>
            <p:nvPr/>
          </p:nvSpPr>
          <p:spPr>
            <a:xfrm>
              <a:off x="4818332" y="1656570"/>
              <a:ext cx="8510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solidFill>
                    <a:schemeClr val="tx1"/>
                  </a:solidFill>
                </a:rPr>
                <a:t>PMT</a:t>
              </a:r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E948C284-F102-4DE1-BDF0-8E90747D04F0}"/>
                </a:ext>
              </a:extLst>
            </p:cNvPr>
            <p:cNvSpPr txBox="1"/>
            <p:nvPr/>
          </p:nvSpPr>
          <p:spPr>
            <a:xfrm>
              <a:off x="7541266" y="1604697"/>
              <a:ext cx="12125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000" dirty="0">
                  <a:solidFill>
                    <a:schemeClr val="tx1"/>
                  </a:solidFill>
                </a:rPr>
                <a:t>Laser</a:t>
              </a:r>
            </a:p>
          </p:txBody>
        </p:sp>
      </p:grpSp>
      <p:pic>
        <p:nvPicPr>
          <p:cNvPr id="26" name="Picture 2" descr="https://www.hamamatsu.com/eu/en/product/type/H13226A_series/index.html&#10;https://www.hamamatsu.com/eu/en/product/type/H14220B/index.html">
            <a:extLst>
              <a:ext uri="{FF2B5EF4-FFF2-40B4-BE49-F238E27FC236}">
                <a16:creationId xmlns:a16="http://schemas.microsoft.com/office/drawing/2014/main" id="{1F74195C-567D-4DD6-8D7C-2544A59F9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>
                        <a14:foregroundMark x1="16270" y1="81349" x2="61905" y2="85714"/>
                        <a14:foregroundMark x1="15873" y1="82143" x2="61508" y2="85714"/>
                        <a14:foregroundMark x1="33730" y1="14286" x2="73413" y2="1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610">
            <a:off x="7255288" y="1725536"/>
            <a:ext cx="1791591" cy="179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3D6023EE-6181-4A64-88CD-9835CEE40BBB}"/>
              </a:ext>
            </a:extLst>
          </p:cNvPr>
          <p:cNvSpPr txBox="1"/>
          <p:nvPr/>
        </p:nvSpPr>
        <p:spPr>
          <a:xfrm>
            <a:off x="7305943" y="1554738"/>
            <a:ext cx="1723352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b="1" dirty="0">
                <a:solidFill>
                  <a:schemeClr val="tx1"/>
                </a:solidFill>
              </a:rPr>
              <a:t>PMT: R7600U-20 or R11187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7DD4B27-4110-4233-80EE-4BCCDECAC936}"/>
              </a:ext>
            </a:extLst>
          </p:cNvPr>
          <p:cNvSpPr txBox="1"/>
          <p:nvPr/>
        </p:nvSpPr>
        <p:spPr>
          <a:xfrm>
            <a:off x="7248509" y="3317564"/>
            <a:ext cx="1648307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b="1" dirty="0">
                <a:solidFill>
                  <a:schemeClr val="tx1"/>
                </a:solidFill>
              </a:rPr>
              <a:t>Grid of points, (laser)</a:t>
            </a:r>
          </a:p>
        </p:txBody>
      </p:sp>
      <p:pic>
        <p:nvPicPr>
          <p:cNvPr id="29" name="Imagen 28" descr="Gráfico&#10;&#10;Descripción generada automáticamente">
            <a:extLst>
              <a:ext uri="{FF2B5EF4-FFF2-40B4-BE49-F238E27FC236}">
                <a16:creationId xmlns:a16="http://schemas.microsoft.com/office/drawing/2014/main" id="{777858C1-768E-4370-BB07-67B5A0302F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463" y="4181783"/>
            <a:ext cx="3303398" cy="2477549"/>
          </a:xfrm>
          <a:prstGeom prst="rect">
            <a:avLst/>
          </a:prstGeom>
        </p:spPr>
      </p:pic>
      <p:sp>
        <p:nvSpPr>
          <p:cNvPr id="30" name="Rectángulo 29">
            <a:extLst>
              <a:ext uri="{FF2B5EF4-FFF2-40B4-BE49-F238E27FC236}">
                <a16:creationId xmlns:a16="http://schemas.microsoft.com/office/drawing/2014/main" id="{E1BA3D20-3F62-460D-8D67-B2EC97C66605}"/>
              </a:ext>
            </a:extLst>
          </p:cNvPr>
          <p:cNvSpPr/>
          <p:nvPr/>
        </p:nvSpPr>
        <p:spPr>
          <a:xfrm>
            <a:off x="8903011" y="3843630"/>
            <a:ext cx="2953629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0" lvl="1">
              <a:buNone/>
            </a:pPr>
            <a:r>
              <a:rPr lang="ca-ES" sz="1400" b="0" dirty="0" err="1">
                <a:solidFill>
                  <a:schemeClr val="tx1"/>
                </a:solidFill>
              </a:rPr>
              <a:t>Arrival</a:t>
            </a:r>
            <a:r>
              <a:rPr lang="ca-ES" sz="1400" b="0" dirty="0">
                <a:solidFill>
                  <a:schemeClr val="tx1"/>
                </a:solidFill>
              </a:rPr>
              <a:t> </a:t>
            </a:r>
            <a:r>
              <a:rPr lang="ca-ES" sz="1400" b="0" dirty="0" err="1">
                <a:solidFill>
                  <a:schemeClr val="tx1"/>
                </a:solidFill>
              </a:rPr>
              <a:t>time</a:t>
            </a:r>
            <a:r>
              <a:rPr lang="ca-ES" sz="1400" b="0" dirty="0">
                <a:solidFill>
                  <a:schemeClr val="tx1"/>
                </a:solidFill>
              </a:rPr>
              <a:t> </a:t>
            </a:r>
            <a:r>
              <a:rPr lang="ca-ES" sz="1400" b="0" dirty="0" err="1">
                <a:solidFill>
                  <a:schemeClr val="tx1"/>
                </a:solidFill>
              </a:rPr>
              <a:t>uniformity</a:t>
            </a:r>
            <a:r>
              <a:rPr lang="ca-ES" sz="1400" b="0" dirty="0">
                <a:solidFill>
                  <a:schemeClr val="tx1"/>
                </a:solidFill>
              </a:rPr>
              <a:t> over R11187</a:t>
            </a:r>
          </a:p>
          <a:p>
            <a:pPr marL="444500" lvl="1" indent="-285750">
              <a:buFont typeface="Wingdings" panose="05000000000000000000" pitchFamily="2" charset="2"/>
              <a:buChar char="ü"/>
            </a:pPr>
            <a:r>
              <a:rPr lang="ca-ES" sz="1400" b="0" dirty="0">
                <a:solidFill>
                  <a:schemeClr val="tx1"/>
                </a:solidFill>
              </a:rPr>
              <a:t>CFD 0.5 → total </a:t>
            </a:r>
            <a:r>
              <a:rPr lang="ca-ES" sz="1400" b="0" dirty="0" err="1">
                <a:solidFill>
                  <a:schemeClr val="tx1"/>
                </a:solidFill>
              </a:rPr>
              <a:t>std</a:t>
            </a:r>
            <a:r>
              <a:rPr lang="ca-ES" sz="1400" b="0" dirty="0">
                <a:solidFill>
                  <a:schemeClr val="tx1"/>
                </a:solidFill>
              </a:rPr>
              <a:t> = 32 </a:t>
            </a:r>
            <a:r>
              <a:rPr lang="ca-ES" sz="1400" b="0" dirty="0" err="1">
                <a:solidFill>
                  <a:schemeClr val="tx1"/>
                </a:solidFill>
              </a:rPr>
              <a:t>ps</a:t>
            </a:r>
            <a:endParaRPr lang="ca-ES" sz="1400" b="0" dirty="0">
              <a:solidFill>
                <a:schemeClr val="tx1"/>
              </a:solidFill>
            </a:endParaRPr>
          </a:p>
        </p:txBody>
      </p:sp>
      <p:grpSp>
        <p:nvGrpSpPr>
          <p:cNvPr id="31" name="Grupo 30">
            <a:extLst>
              <a:ext uri="{FF2B5EF4-FFF2-40B4-BE49-F238E27FC236}">
                <a16:creationId xmlns:a16="http://schemas.microsoft.com/office/drawing/2014/main" id="{D3B381A4-22C6-449D-BFED-16126C213BF0}"/>
              </a:ext>
            </a:extLst>
          </p:cNvPr>
          <p:cNvGrpSpPr/>
          <p:nvPr/>
        </p:nvGrpSpPr>
        <p:grpSpPr>
          <a:xfrm>
            <a:off x="3997035" y="3822020"/>
            <a:ext cx="3324949" cy="2754577"/>
            <a:chOff x="5552054" y="3842775"/>
            <a:chExt cx="3324949" cy="2754577"/>
          </a:xfrm>
        </p:grpSpPr>
        <p:pic>
          <p:nvPicPr>
            <p:cNvPr id="32" name="Imagen 31" descr="Imagen que contiene dibujo&#10;&#10;Descripción generada automáticamente">
              <a:extLst>
                <a:ext uri="{FF2B5EF4-FFF2-40B4-BE49-F238E27FC236}">
                  <a16:creationId xmlns:a16="http://schemas.microsoft.com/office/drawing/2014/main" id="{A3F9C656-F3D0-4118-84FE-374C23A96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2054" y="4191170"/>
              <a:ext cx="3208242" cy="2406182"/>
            </a:xfrm>
            <a:prstGeom prst="rect">
              <a:avLst/>
            </a:prstGeom>
          </p:spPr>
        </p:pic>
        <p:sp>
          <p:nvSpPr>
            <p:cNvPr id="33" name="Rectángulo 32">
              <a:extLst>
                <a:ext uri="{FF2B5EF4-FFF2-40B4-BE49-F238E27FC236}">
                  <a16:creationId xmlns:a16="http://schemas.microsoft.com/office/drawing/2014/main" id="{EB052A33-129F-4D09-9B0D-EA1C218CA03E}"/>
                </a:ext>
              </a:extLst>
            </p:cNvPr>
            <p:cNvSpPr/>
            <p:nvPr/>
          </p:nvSpPr>
          <p:spPr>
            <a:xfrm>
              <a:off x="5738002" y="3842775"/>
              <a:ext cx="313900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marL="0" lvl="1">
                <a:buNone/>
              </a:pPr>
              <a:r>
                <a:rPr lang="ca-ES" sz="1400" b="0" dirty="0" err="1">
                  <a:solidFill>
                    <a:schemeClr val="tx1"/>
                  </a:solidFill>
                </a:rPr>
                <a:t>Arrival</a:t>
              </a:r>
              <a:r>
                <a:rPr lang="ca-ES" sz="1400" b="0" dirty="0">
                  <a:solidFill>
                    <a:schemeClr val="tx1"/>
                  </a:solidFill>
                </a:rPr>
                <a:t> </a:t>
              </a:r>
              <a:r>
                <a:rPr lang="ca-ES" sz="1400" b="0" dirty="0" err="1">
                  <a:solidFill>
                    <a:schemeClr val="tx1"/>
                  </a:solidFill>
                </a:rPr>
                <a:t>time</a:t>
              </a:r>
              <a:r>
                <a:rPr lang="ca-ES" sz="1400" b="0" dirty="0">
                  <a:solidFill>
                    <a:schemeClr val="tx1"/>
                  </a:solidFill>
                </a:rPr>
                <a:t> </a:t>
              </a:r>
              <a:r>
                <a:rPr lang="ca-ES" sz="1400" b="0" dirty="0" err="1">
                  <a:solidFill>
                    <a:schemeClr val="tx1"/>
                  </a:solidFill>
                </a:rPr>
                <a:t>uniformity</a:t>
              </a:r>
              <a:r>
                <a:rPr lang="ca-ES" sz="1400" b="0" dirty="0">
                  <a:solidFill>
                    <a:schemeClr val="tx1"/>
                  </a:solidFill>
                </a:rPr>
                <a:t> over R7899-20</a:t>
              </a:r>
            </a:p>
            <a:p>
              <a:pPr marL="444500" lvl="1" indent="-285750">
                <a:buBlip>
                  <a:blip r:embed="rId9">
                    <a:extLst>
                      <a:ext uri="{96DAC541-7B7A-43D3-8B79-37D633B846F1}">
                        <asvg:svgBlip xmlns:asvg="http://schemas.microsoft.com/office/drawing/2016/SVG/main" r:embed="rId10"/>
                      </a:ext>
                    </a:extLst>
                  </a:blip>
                </a:buBlip>
              </a:pPr>
              <a:r>
                <a:rPr lang="ca-ES" sz="1400" b="0" dirty="0">
                  <a:solidFill>
                    <a:schemeClr val="tx1"/>
                  </a:solidFill>
                </a:rPr>
                <a:t>CFD 0.5 → total </a:t>
              </a:r>
              <a:r>
                <a:rPr lang="ca-ES" sz="1400" b="0" dirty="0" err="1">
                  <a:solidFill>
                    <a:schemeClr val="tx1"/>
                  </a:solidFill>
                </a:rPr>
                <a:t>std</a:t>
              </a:r>
              <a:r>
                <a:rPr lang="ca-ES" sz="1400" b="0" dirty="0">
                  <a:solidFill>
                    <a:schemeClr val="tx1"/>
                  </a:solidFill>
                </a:rPr>
                <a:t> = 1.36 </a:t>
              </a:r>
              <a:r>
                <a:rPr lang="ca-ES" sz="1400" b="0" dirty="0" err="1">
                  <a:solidFill>
                    <a:schemeClr val="tx1"/>
                  </a:solidFill>
                </a:rPr>
                <a:t>ns</a:t>
              </a:r>
              <a:endParaRPr lang="ca-ES" sz="1400" b="0" dirty="0">
                <a:solidFill>
                  <a:schemeClr val="tx1"/>
                </a:solidFill>
              </a:endParaRPr>
            </a:p>
          </p:txBody>
        </p:sp>
      </p:grpSp>
      <p:pic>
        <p:nvPicPr>
          <p:cNvPr id="34" name="Imagen 33" descr="Imagen que contiene interior, viendo, metal, cerca&#10;&#10;Descripción generada automáticamente">
            <a:extLst>
              <a:ext uri="{FF2B5EF4-FFF2-40B4-BE49-F238E27FC236}">
                <a16:creationId xmlns:a16="http://schemas.microsoft.com/office/drawing/2014/main" id="{878CE858-2668-44AF-A785-3FE5167CA80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87" t="4243" r="14743" b="22843"/>
          <a:stretch/>
        </p:blipFill>
        <p:spPr>
          <a:xfrm>
            <a:off x="4881953" y="1724564"/>
            <a:ext cx="1604464" cy="1593276"/>
          </a:xfrm>
          <a:prstGeom prst="rect">
            <a:avLst/>
          </a:prstGeom>
        </p:spPr>
      </p:pic>
      <p:sp>
        <p:nvSpPr>
          <p:cNvPr id="35" name="CuadroTexto 34">
            <a:extLst>
              <a:ext uri="{FF2B5EF4-FFF2-40B4-BE49-F238E27FC236}">
                <a16:creationId xmlns:a16="http://schemas.microsoft.com/office/drawing/2014/main" id="{56931B3C-0F53-4F2D-8664-CCD9FE0B0D11}"/>
              </a:ext>
            </a:extLst>
          </p:cNvPr>
          <p:cNvSpPr txBox="1"/>
          <p:nvPr/>
        </p:nvSpPr>
        <p:spPr>
          <a:xfrm>
            <a:off x="4930117" y="1480415"/>
            <a:ext cx="156175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b="1" dirty="0">
                <a:solidFill>
                  <a:schemeClr val="tx1"/>
                </a:solidFill>
              </a:rPr>
              <a:t>PMT: R7899-20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3D7A490-C9F2-461D-8945-20784850EC71}"/>
              </a:ext>
            </a:extLst>
          </p:cNvPr>
          <p:cNvSpPr txBox="1"/>
          <p:nvPr/>
        </p:nvSpPr>
        <p:spPr>
          <a:xfrm>
            <a:off x="4683881" y="3286784"/>
            <a:ext cx="1988183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400" b="1" dirty="0">
                <a:solidFill>
                  <a:schemeClr val="tx1"/>
                </a:solidFill>
              </a:rPr>
              <a:t>Grid of points, (laser)</a:t>
            </a:r>
          </a:p>
        </p:txBody>
      </p:sp>
      <p:pic>
        <p:nvPicPr>
          <p:cNvPr id="37" name="Picture 6" descr="Red White Grid Chess Board Background Royalty Free Vector">
            <a:extLst>
              <a:ext uri="{FF2B5EF4-FFF2-40B4-BE49-F238E27FC236}">
                <a16:creationId xmlns:a16="http://schemas.microsoft.com/office/drawing/2014/main" id="{2A0F52E8-7AEF-4DB8-8415-250B78FC91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741" b="90000" l="3500" r="99000">
                        <a14:foregroundMark x1="33400" y1="31204" x2="33000" y2="37130"/>
                        <a14:foregroundMark x1="9500" y1="31111" x2="3500" y2="31111"/>
                        <a14:foregroundMark x1="16500" y1="11111" x2="17300" y2="741"/>
                        <a14:foregroundMark x1="89300" y1="31111" x2="99000" y2="31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477"/>
          <a:stretch/>
        </p:blipFill>
        <p:spPr bwMode="auto">
          <a:xfrm>
            <a:off x="5087888" y="1988840"/>
            <a:ext cx="1099275" cy="109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6" descr="Red White Grid Chess Board Background Royalty Free Vector">
            <a:extLst>
              <a:ext uri="{FF2B5EF4-FFF2-40B4-BE49-F238E27FC236}">
                <a16:creationId xmlns:a16="http://schemas.microsoft.com/office/drawing/2014/main" id="{63F5B30E-11D9-46C0-ADC7-84171635AF7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741" b="90000" l="3500" r="99000">
                        <a14:foregroundMark x1="33400" y1="31204" x2="33000" y2="37130"/>
                        <a14:foregroundMark x1="9500" y1="31111" x2="3500" y2="31111"/>
                        <a14:foregroundMark x1="16500" y1="11111" x2="17300" y2="741"/>
                        <a14:foregroundMark x1="89300" y1="31111" x2="99000" y2="31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7477"/>
          <a:stretch/>
        </p:blipFill>
        <p:spPr bwMode="auto">
          <a:xfrm>
            <a:off x="7491764" y="2305166"/>
            <a:ext cx="908492" cy="90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Marcador de pie de página 4">
            <a:extLst>
              <a:ext uri="{FF2B5EF4-FFF2-40B4-BE49-F238E27FC236}">
                <a16:creationId xmlns:a16="http://schemas.microsoft.com/office/drawing/2014/main" id="{E8B8BB1A-C23D-4252-8B85-4794E78DD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</p:spTree>
    <p:extLst>
      <p:ext uri="{BB962C8B-B14F-4D97-AF65-F5344CB8AC3E}">
        <p14:creationId xmlns:p14="http://schemas.microsoft.com/office/powerpoint/2010/main" val="4177587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78" y="10139"/>
            <a:ext cx="10465163" cy="859345"/>
          </a:xfrm>
        </p:spPr>
        <p:txBody>
          <a:bodyPr wrap="square" anchor="ctr">
            <a:normAutofit/>
          </a:bodyPr>
          <a:lstStyle/>
          <a:p>
            <a:r>
              <a:rPr lang="ca-ES" dirty="0" err="1"/>
              <a:t>Timing</a:t>
            </a:r>
            <a:r>
              <a:rPr lang="ca-ES" dirty="0"/>
              <a:t> </a:t>
            </a:r>
            <a:r>
              <a:rPr lang="ca-ES" dirty="0" err="1"/>
              <a:t>and</a:t>
            </a:r>
            <a:r>
              <a:rPr lang="ca-ES" dirty="0"/>
              <a:t> </a:t>
            </a:r>
            <a:r>
              <a:rPr lang="ca-ES" dirty="0" err="1"/>
              <a:t>amplifier</a:t>
            </a:r>
            <a:r>
              <a:rPr lang="ca-ES" dirty="0"/>
              <a:t> </a:t>
            </a:r>
            <a:r>
              <a:rPr lang="ca-ES" dirty="0" err="1"/>
              <a:t>at</a:t>
            </a:r>
            <a:r>
              <a:rPr lang="ca-ES" dirty="0"/>
              <a:t> PMT base</a:t>
            </a:r>
            <a:endParaRPr lang="es-ES" dirty="0"/>
          </a:p>
        </p:txBody>
      </p:sp>
      <p:pic>
        <p:nvPicPr>
          <p:cNvPr id="10" name="Google Shape;159;gf59818c845_0_11">
            <a:extLst>
              <a:ext uri="{FF2B5EF4-FFF2-40B4-BE49-F238E27FC236}">
                <a16:creationId xmlns:a16="http://schemas.microsoft.com/office/drawing/2014/main" id="{4D41A533-7917-4850-8197-F1F77F667FD3}"/>
              </a:ext>
            </a:extLst>
          </p:cNvPr>
          <p:cNvPicPr preferRelativeResize="0"/>
          <p:nvPr/>
        </p:nvPicPr>
        <p:blipFill>
          <a:blip r:embed="rId2"/>
          <a:stretch>
            <a:fillRect/>
          </a:stretch>
        </p:blipFill>
        <p:spPr>
          <a:xfrm>
            <a:off x="6888088" y="2875562"/>
            <a:ext cx="5232400" cy="372179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39349" y="6521220"/>
            <a:ext cx="2540000" cy="2762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fld id="{B2A45797-5F34-403F-9E83-4E7DEE82EDCC}" type="datetime3">
              <a:rPr lang="en-US" smtClean="0"/>
              <a:pPr>
                <a:spcAft>
                  <a:spcPts val="600"/>
                </a:spcAft>
                <a:defRPr/>
              </a:pPr>
              <a:t>13 December 2022</a:t>
            </a:fld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96533" y="3"/>
            <a:ext cx="1248139" cy="320849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  <a:defRPr/>
            </a:pPr>
            <a:fld id="{1178DAF2-2C4D-4961-ABA0-D37600ACF1D7}" type="slidenum">
              <a:rPr lang="en-GB" smtClean="0"/>
              <a:pPr>
                <a:spcAft>
                  <a:spcPts val="600"/>
                </a:spcAft>
                <a:defRPr/>
              </a:pPr>
              <a:t>25</a:t>
            </a:fld>
            <a:endParaRPr lang="en-GB"/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D5D4D3F4-DCFC-4A21-958D-BB7B550F75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9349" y="1124744"/>
            <a:ext cx="10105123" cy="5396476"/>
          </a:xfrm>
        </p:spPr>
        <p:txBody>
          <a:bodyPr/>
          <a:lstStyle/>
          <a:p>
            <a:pPr marL="257175" lvl="0" indent="-263525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900"/>
              <a:buChar char="•"/>
            </a:pPr>
            <a:r>
              <a:rPr lang="en-US" sz="1800" dirty="0"/>
              <a:t>20 </a:t>
            </a:r>
            <a:r>
              <a:rPr lang="en-US" sz="1800" dirty="0" err="1"/>
              <a:t>ps</a:t>
            </a:r>
            <a:r>
              <a:rPr lang="en-US" sz="1800" dirty="0"/>
              <a:t> time resolution is mandatory to distinguish interactions → maintain physics performance.</a:t>
            </a:r>
          </a:p>
          <a:p>
            <a:pPr marL="257175" lvl="0" indent="-263525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900"/>
              <a:buChar char="•"/>
            </a:pPr>
            <a:r>
              <a:rPr lang="en-US" sz="1800" dirty="0"/>
              <a:t>Time path self-trigger threshold could be set for 5GeV depositions in channel.</a:t>
            </a:r>
          </a:p>
          <a:p>
            <a:pPr marL="557212" lvl="1" indent="-201612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600"/>
              <a:buChar char="–"/>
            </a:pPr>
            <a:r>
              <a:rPr lang="en-US" sz="1400" dirty="0" err="1"/>
              <a:t>Testbeam</a:t>
            </a:r>
            <a:r>
              <a:rPr lang="en-US" sz="1400" dirty="0"/>
              <a:t> 2020 results assure 20 </a:t>
            </a:r>
            <a:r>
              <a:rPr lang="en-US" sz="1400" dirty="0" err="1"/>
              <a:t>ps</a:t>
            </a:r>
            <a:r>
              <a:rPr lang="en-US" sz="1400" dirty="0"/>
              <a:t> time resolution above 5GeV of beam energy (E</a:t>
            </a:r>
            <a:r>
              <a:rPr lang="en-US" sz="1400" baseline="-25000" dirty="0"/>
              <a:t>T</a:t>
            </a:r>
            <a:r>
              <a:rPr lang="en-US" sz="1400" dirty="0"/>
              <a:t> = 2GeV).</a:t>
            </a:r>
          </a:p>
          <a:p>
            <a:pPr marL="557212" lvl="1" indent="-201612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600"/>
              <a:buChar char="–"/>
            </a:pPr>
            <a:r>
              <a:rPr lang="en-US" sz="1400" dirty="0"/>
              <a:t>Time measurement for 2x2 cluster or each channel, depending on occupancy.</a:t>
            </a:r>
          </a:p>
          <a:p>
            <a:pPr marL="257175" lvl="0" indent="-263525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900"/>
              <a:buChar char="•"/>
            </a:pPr>
            <a:r>
              <a:rPr lang="en-US" sz="1800" dirty="0"/>
              <a:t>Theoretically, time jitter above time resolution for smaller signals.</a:t>
            </a:r>
          </a:p>
          <a:p>
            <a:pPr marL="557212" lvl="1" indent="-201612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600"/>
              <a:buChar char="–"/>
            </a:pPr>
            <a:r>
              <a:rPr lang="en-US" sz="1400" dirty="0"/>
              <a:t>Assume </a:t>
            </a:r>
          </a:p>
          <a:p>
            <a:pPr marL="1014412" lvl="2" indent="-201612">
              <a:buSzPts val="1600"/>
            </a:pPr>
            <a:r>
              <a:rPr lang="en-US" sz="1200" dirty="0"/>
              <a:t>Dynamic Range=1V, for </a:t>
            </a:r>
            <a:r>
              <a:rPr lang="en-US" sz="1200" dirty="0" err="1"/>
              <a:t>E</a:t>
            </a:r>
            <a:r>
              <a:rPr lang="en-US" sz="1200" baseline="-25000" dirty="0" err="1"/>
              <a:t>T,max</a:t>
            </a:r>
            <a:r>
              <a:rPr lang="en-US" sz="1200" dirty="0"/>
              <a:t> = 40GeV and </a:t>
            </a:r>
            <a:r>
              <a:rPr lang="en-US" sz="1200" dirty="0" err="1"/>
              <a:t>E</a:t>
            </a:r>
            <a:r>
              <a:rPr lang="en-US" sz="1200" baseline="-25000" dirty="0" err="1"/>
              <a:t>T,max</a:t>
            </a:r>
            <a:r>
              <a:rPr lang="en-US" sz="1200" dirty="0"/>
              <a:t> = 2GeV → min signal 50mV ;</a:t>
            </a:r>
          </a:p>
          <a:p>
            <a:pPr marL="1014412" lvl="2" indent="-201612">
              <a:buSzPts val="1600"/>
            </a:pPr>
            <a:r>
              <a:rPr lang="en-US" sz="1200" dirty="0"/>
              <a:t>Rise time (10%-90%) of SPACAL GFAG and MCD: 5ns ; </a:t>
            </a:r>
          </a:p>
          <a:p>
            <a:pPr marL="1014412" lvl="2" indent="-201612">
              <a:buSzPts val="1600"/>
            </a:pPr>
            <a:r>
              <a:rPr lang="en-US" sz="1200" dirty="0"/>
              <a:t>noise = 1mV,</a:t>
            </a:r>
          </a:p>
          <a:p>
            <a:pPr marL="557212" lvl="1" indent="-201612">
              <a:buSzPts val="1600"/>
            </a:pPr>
            <a:r>
              <a:rPr lang="en-US" sz="1400" dirty="0"/>
              <a:t>therefore → jitter = noise/slope = 1mV/(50mV/5ns) = </a:t>
            </a:r>
            <a:r>
              <a:rPr lang="en-US" sz="1400" b="1" dirty="0"/>
              <a:t>100ps rms</a:t>
            </a:r>
          </a:p>
          <a:p>
            <a:pPr marL="257175" lvl="0" indent="-2571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96"/>
              </a:buClr>
              <a:buSzPts val="1900"/>
              <a:buFont typeface="Arial"/>
              <a:buChar char="•"/>
            </a:pPr>
            <a:r>
              <a:rPr lang="en-US" sz="1800" dirty="0"/>
              <a:t>Can we increase the Slope by a factor 5 to achieve 20ps?</a:t>
            </a:r>
          </a:p>
          <a:p>
            <a:pPr marL="557212" lvl="1" indent="-2016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96"/>
              </a:buClr>
              <a:buSzPts val="1600"/>
              <a:buFont typeface="Arial"/>
              <a:buChar char="–"/>
            </a:pPr>
            <a:r>
              <a:rPr lang="en-US" sz="1400" dirty="0"/>
              <a:t>reduce scintillator rising time?</a:t>
            </a:r>
          </a:p>
          <a:p>
            <a:pPr marL="557212" lvl="1" indent="-2016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596"/>
              </a:buClr>
              <a:buSzPts val="1600"/>
              <a:buFont typeface="Arial"/>
              <a:buChar char="–"/>
            </a:pPr>
            <a:r>
              <a:rPr lang="en-US" sz="1400" dirty="0"/>
              <a:t>increase gain, but then pulse saturates at SCA so no CFD correction.</a:t>
            </a:r>
          </a:p>
          <a:p>
            <a:pPr marL="88900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</a:pPr>
            <a:r>
              <a:rPr lang="en-US" sz="1200" dirty="0"/>
              <a:t>external time walk correction using energy path measurement?</a:t>
            </a:r>
          </a:p>
          <a:p>
            <a:pPr marL="88900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</a:pPr>
            <a:r>
              <a:rPr lang="en-US" sz="1200" dirty="0"/>
              <a:t>external baseline correction with initial SCA samples/event</a:t>
            </a:r>
          </a:p>
          <a:p>
            <a:pPr marL="257175" lvl="0" indent="-257175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004596"/>
              </a:buClr>
              <a:buSzPts val="1900"/>
              <a:buFont typeface="Arial"/>
              <a:buChar char="•"/>
            </a:pPr>
            <a:r>
              <a:rPr lang="en-US" sz="1800" dirty="0"/>
              <a:t>Alternative to measure time with MCP-PMT layer</a:t>
            </a:r>
            <a:r>
              <a:rPr lang="en-US" sz="1400" dirty="0"/>
              <a:t>.</a:t>
            </a:r>
          </a:p>
          <a:p>
            <a:pPr marL="557212" lvl="1" indent="-201612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600"/>
              <a:buChar char="–"/>
            </a:pPr>
            <a:r>
              <a:rPr lang="en-US" sz="1400" dirty="0"/>
              <a:t>Sampling rate specification would increase by some factor.</a:t>
            </a:r>
          </a:p>
          <a:p>
            <a:pPr marL="557212" lvl="1" indent="-201612" algn="l" rtl="0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SzPts val="1600"/>
              <a:buChar char="–"/>
            </a:pPr>
            <a:r>
              <a:rPr lang="en-US" sz="1400" dirty="0"/>
              <a:t>Sample pattern for digitization may change </a:t>
            </a:r>
            <a:r>
              <a:rPr lang="en-US" sz="1400" dirty="0" err="1"/>
              <a:t>wrt</a:t>
            </a:r>
            <a:r>
              <a:rPr lang="en-US" sz="1400" dirty="0"/>
              <a:t> module </a:t>
            </a:r>
            <a:r>
              <a:rPr lang="en-US" sz="1400" dirty="0" err="1"/>
              <a:t>PMTs.</a:t>
            </a:r>
            <a:endParaRPr lang="en-US" sz="1400" dirty="0"/>
          </a:p>
        </p:txBody>
      </p:sp>
      <p:sp>
        <p:nvSpPr>
          <p:cNvPr id="9" name="Marcador de pie de página 4">
            <a:extLst>
              <a:ext uri="{FF2B5EF4-FFF2-40B4-BE49-F238E27FC236}">
                <a16:creationId xmlns:a16="http://schemas.microsoft.com/office/drawing/2014/main" id="{08F3624D-08F7-434C-B597-3066656B0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</p:spTree>
    <p:extLst>
      <p:ext uri="{BB962C8B-B14F-4D97-AF65-F5344CB8AC3E}">
        <p14:creationId xmlns:p14="http://schemas.microsoft.com/office/powerpoint/2010/main" val="1312654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Measurements</a:t>
            </a:r>
            <a:r>
              <a:rPr lang="ca-ES" dirty="0"/>
              <a:t> 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E730B-8732-4C3C-B69B-72A3C4701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25" y="1700808"/>
            <a:ext cx="6028275" cy="4190866"/>
          </a:xfrm>
        </p:spPr>
        <p:txBody>
          <a:bodyPr/>
          <a:lstStyle/>
          <a:p>
            <a:r>
              <a:rPr lang="en-US" sz="2000" dirty="0"/>
              <a:t>PMTs?</a:t>
            </a:r>
          </a:p>
          <a:p>
            <a:pPr lvl="1"/>
            <a:r>
              <a:rPr lang="en-US" sz="2000" dirty="0"/>
              <a:t>R11187 (TILECAL), R14755U-100, R7600U-20 (MCD), FEU115M,…</a:t>
            </a:r>
          </a:p>
          <a:p>
            <a:r>
              <a:rPr lang="en-US" sz="2000" dirty="0"/>
              <a:t>Perform measurements to check PMT characteristics at detector expected gains</a:t>
            </a:r>
          </a:p>
          <a:p>
            <a:pPr lvl="1"/>
            <a:r>
              <a:rPr lang="en-US" sz="2000" dirty="0"/>
              <a:t>Time resolution ~20 </a:t>
            </a:r>
            <a:r>
              <a:rPr lang="en-US" sz="2000" dirty="0" err="1"/>
              <a:t>ps</a:t>
            </a:r>
            <a:endParaRPr lang="en-US" sz="2000" dirty="0"/>
          </a:p>
          <a:p>
            <a:pPr lvl="1"/>
            <a:r>
              <a:rPr lang="en-US" sz="2000" dirty="0"/>
              <a:t>Energy resolution</a:t>
            </a:r>
          </a:p>
          <a:p>
            <a:pPr lvl="1"/>
            <a:r>
              <a:rPr lang="en-US" sz="2000" dirty="0"/>
              <a:t>Signal linearity</a:t>
            </a:r>
          </a:p>
          <a:p>
            <a:r>
              <a:rPr lang="en-US" sz="1900" dirty="0"/>
              <a:t>Other measurements</a:t>
            </a:r>
          </a:p>
          <a:p>
            <a:pPr lvl="1"/>
            <a:r>
              <a:rPr lang="en-US" sz="2000" dirty="0"/>
              <a:t>Ageing</a:t>
            </a:r>
          </a:p>
          <a:p>
            <a:pPr lvl="1"/>
            <a:r>
              <a:rPr lang="en-US" sz="2000" dirty="0"/>
              <a:t>Radiation hardness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pic>
        <p:nvPicPr>
          <p:cNvPr id="12" name="Picture 2" descr="https://www.hamamatsu.com/eu/en/product/type/H13226A_series/index.html&#10;https://www.hamamatsu.com/eu/en/product/type/H14220B/index.html">
            <a:extLst>
              <a:ext uri="{FF2B5EF4-FFF2-40B4-BE49-F238E27FC236}">
                <a16:creationId xmlns:a16="http://schemas.microsoft.com/office/drawing/2014/main" id="{53B99E6F-5ABF-41EF-BB58-BC34FDFC4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16270" y1="81349" x2="61905" y2="85714"/>
                        <a14:foregroundMark x1="15873" y1="82143" x2="61508" y2="85714"/>
                        <a14:foregroundMark x1="33730" y1="14286" x2="73413" y2="1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610">
            <a:off x="6376840" y="1261568"/>
            <a:ext cx="2623068" cy="262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C1D0F0C8-2E74-49BE-A7BA-960AE99C186A}"/>
              </a:ext>
            </a:extLst>
          </p:cNvPr>
          <p:cNvSpPr txBox="1"/>
          <p:nvPr/>
        </p:nvSpPr>
        <p:spPr>
          <a:xfrm>
            <a:off x="6878621" y="1225360"/>
            <a:ext cx="2186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>
                <a:solidFill>
                  <a:schemeClr val="tx1"/>
                </a:solidFill>
              </a:rPr>
              <a:t>PMT: R11187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D3ED08D0-7986-462F-8135-3A76ECF004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4432" y="1675753"/>
            <a:ext cx="1393207" cy="1393207"/>
          </a:xfrm>
          <a:prstGeom prst="rect">
            <a:avLst/>
          </a:prstGeom>
        </p:spPr>
      </p:pic>
      <p:sp>
        <p:nvSpPr>
          <p:cNvPr id="15" name="Marcador de contenido 2">
            <a:extLst>
              <a:ext uri="{FF2B5EF4-FFF2-40B4-BE49-F238E27FC236}">
                <a16:creationId xmlns:a16="http://schemas.microsoft.com/office/drawing/2014/main" id="{121DC115-77A5-4513-8D46-E462BF4D8C6A}"/>
              </a:ext>
            </a:extLst>
          </p:cNvPr>
          <p:cNvSpPr txBox="1">
            <a:spLocks/>
          </p:cNvSpPr>
          <p:nvPr/>
        </p:nvSpPr>
        <p:spPr bwMode="auto">
          <a:xfrm>
            <a:off x="6657298" y="3949452"/>
            <a:ext cx="2607054" cy="257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ts val="450"/>
              </a:spcBef>
              <a:spcAft>
                <a:spcPct val="0"/>
              </a:spcAft>
              <a:buChar char="•"/>
              <a:defRPr sz="21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ts val="45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5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2001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35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1543050" indent="-171450" algn="l" rtl="0" eaLnBrk="1" fontAlgn="base" hangingPunct="1">
              <a:spcBef>
                <a:spcPts val="45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0" kern="0" dirty="0"/>
              <a:t>TILECAL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Good timing 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Lower gain (8 dynodes)</a:t>
            </a:r>
          </a:p>
          <a:p>
            <a:pPr>
              <a:lnSpc>
                <a:spcPct val="100000"/>
              </a:lnSpc>
            </a:pPr>
            <a:endParaRPr lang="es-ES" sz="1800" b="0" kern="0" dirty="0"/>
          </a:p>
        </p:txBody>
      </p:sp>
      <p:sp>
        <p:nvSpPr>
          <p:cNvPr id="16" name="Marcador de contenido 2">
            <a:extLst>
              <a:ext uri="{FF2B5EF4-FFF2-40B4-BE49-F238E27FC236}">
                <a16:creationId xmlns:a16="http://schemas.microsoft.com/office/drawing/2014/main" id="{47DAEC07-8045-42D4-88C9-3D596D5C45E7}"/>
              </a:ext>
            </a:extLst>
          </p:cNvPr>
          <p:cNvSpPr txBox="1">
            <a:spLocks/>
          </p:cNvSpPr>
          <p:nvPr/>
        </p:nvSpPr>
        <p:spPr bwMode="auto">
          <a:xfrm>
            <a:off x="9465610" y="3949452"/>
            <a:ext cx="2607054" cy="257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rtl="0" eaLnBrk="1" fontAlgn="base" hangingPunct="1">
              <a:spcBef>
                <a:spcPts val="450"/>
              </a:spcBef>
              <a:spcAft>
                <a:spcPct val="0"/>
              </a:spcAft>
              <a:buChar char="•"/>
              <a:defRPr sz="21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1" fontAlgn="base" hangingPunct="1">
              <a:spcBef>
                <a:spcPts val="45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500">
                <a:solidFill>
                  <a:schemeClr val="bg2">
                    <a:lumMod val="50000"/>
                  </a:schemeClr>
                </a:solidFill>
                <a:latin typeface="+mn-lt"/>
              </a:defRPr>
            </a:lvl3pPr>
            <a:lvl4pPr marL="1200150" indent="-171450" algn="l" rtl="0" eaLnBrk="1" fontAlgn="base" hangingPunct="1">
              <a:spcBef>
                <a:spcPts val="45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350">
                <a:solidFill>
                  <a:schemeClr val="accent1">
                    <a:lumMod val="75000"/>
                  </a:schemeClr>
                </a:solidFill>
                <a:latin typeface="+mn-lt"/>
              </a:defRPr>
            </a:lvl4pPr>
            <a:lvl5pPr marL="1543050" indent="-171450" algn="l" rtl="0" eaLnBrk="1" fontAlgn="base" hangingPunct="1">
              <a:spcBef>
                <a:spcPts val="450"/>
              </a:spcBef>
              <a:spcAft>
                <a:spcPct val="0"/>
              </a:spcAft>
              <a:buSzPct val="85000"/>
              <a:buFont typeface="Wingdings" panose="05000000000000000000" pitchFamily="2" charset="2"/>
              <a:buChar char="Ø"/>
              <a:defRPr sz="120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 marL="18859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6pPr>
            <a:lvl7pPr marL="22288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7pPr>
            <a:lvl8pPr marL="25717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8pPr>
            <a:lvl9pPr marL="29146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accent2"/>
                </a:solidFill>
                <a:latin typeface="+mn-lt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b="0" kern="0" dirty="0"/>
              <a:t>Lower gain (6 dynodes)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Good timing</a:t>
            </a:r>
          </a:p>
          <a:p>
            <a:pPr>
              <a:lnSpc>
                <a:spcPct val="100000"/>
              </a:lnSpc>
            </a:pPr>
            <a:r>
              <a:rPr lang="en-US" sz="1800" b="0" kern="0" dirty="0"/>
              <a:t>Smaller but still 1-2 mm large</a:t>
            </a:r>
          </a:p>
          <a:p>
            <a:pPr>
              <a:lnSpc>
                <a:spcPct val="100000"/>
              </a:lnSpc>
            </a:pPr>
            <a:endParaRPr lang="es-ES" sz="1800" b="0" kern="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B2FFBF8A-8F8A-403F-AB38-5C17F5B2A241}"/>
              </a:ext>
            </a:extLst>
          </p:cNvPr>
          <p:cNvSpPr txBox="1"/>
          <p:nvPr/>
        </p:nvSpPr>
        <p:spPr>
          <a:xfrm>
            <a:off x="9585012" y="1155471"/>
            <a:ext cx="2645184" cy="401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1" dirty="0">
                <a:solidFill>
                  <a:schemeClr val="tx1"/>
                </a:solidFill>
              </a:rPr>
              <a:t>PMT: R14755U-100</a:t>
            </a:r>
          </a:p>
        </p:txBody>
      </p:sp>
    </p:spTree>
    <p:extLst>
      <p:ext uri="{BB962C8B-B14F-4D97-AF65-F5344CB8AC3E}">
        <p14:creationId xmlns:p14="http://schemas.microsoft.com/office/powerpoint/2010/main" val="1066868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Laboratory</a:t>
            </a:r>
            <a:r>
              <a:rPr lang="ca-ES" dirty="0"/>
              <a:t> </a:t>
            </a:r>
            <a:r>
              <a:rPr lang="ca-ES" dirty="0" err="1"/>
              <a:t>Setup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B36E6CC-FA6A-4C5F-8EA7-804F893B654F}"/>
              </a:ext>
            </a:extLst>
          </p:cNvPr>
          <p:cNvSpPr/>
          <p:nvPr/>
        </p:nvSpPr>
        <p:spPr bwMode="auto">
          <a:xfrm>
            <a:off x="1366412" y="5019852"/>
            <a:ext cx="1181638" cy="83985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611FE448-E5AC-4563-9A3F-41FC220CEAAE}"/>
              </a:ext>
            </a:extLst>
          </p:cNvPr>
          <p:cNvSpPr/>
          <p:nvPr/>
        </p:nvSpPr>
        <p:spPr bwMode="auto">
          <a:xfrm>
            <a:off x="1534804" y="5620856"/>
            <a:ext cx="119022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03DCB7BB-37D7-411D-B283-D9113BECA3FD}"/>
              </a:ext>
            </a:extLst>
          </p:cNvPr>
          <p:cNvSpPr/>
          <p:nvPr/>
        </p:nvSpPr>
        <p:spPr bwMode="auto">
          <a:xfrm>
            <a:off x="983432" y="1269518"/>
            <a:ext cx="7693901" cy="2845716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pic>
        <p:nvPicPr>
          <p:cNvPr id="21" name="Picture 2" descr="https://www.hamamatsu.com/eu/en/product/type/H13226A_series/index.html&#10;https://www.hamamatsu.com/eu/en/product/type/H14220B/index.html">
            <a:extLst>
              <a:ext uri="{FF2B5EF4-FFF2-40B4-BE49-F238E27FC236}">
                <a16:creationId xmlns:a16="http://schemas.microsoft.com/office/drawing/2014/main" id="{5C79CF96-3F48-43FB-B02C-D0A1505BB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16270" y1="81349" x2="61905" y2="85714"/>
                        <a14:foregroundMark x1="15873" y1="82143" x2="61508" y2="85714"/>
                        <a14:foregroundMark x1="33730" y1="14286" x2="73413" y2="1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994" y="1897978"/>
            <a:ext cx="1223681" cy="122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5B3EE105-AFF0-4160-A419-DC7C710E4858}"/>
              </a:ext>
            </a:extLst>
          </p:cNvPr>
          <p:cNvSpPr/>
          <p:nvPr/>
        </p:nvSpPr>
        <p:spPr bwMode="auto">
          <a:xfrm>
            <a:off x="5797013" y="2114002"/>
            <a:ext cx="178532" cy="839856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288851B4-38C8-4FF2-91BE-435EE70C0EDB}"/>
              </a:ext>
            </a:extLst>
          </p:cNvPr>
          <p:cNvSpPr/>
          <p:nvPr/>
        </p:nvSpPr>
        <p:spPr bwMode="auto">
          <a:xfrm>
            <a:off x="5580989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BFD908BD-1158-42FF-9D80-834E6BA8CB3A}"/>
              </a:ext>
            </a:extLst>
          </p:cNvPr>
          <p:cNvSpPr/>
          <p:nvPr/>
        </p:nvSpPr>
        <p:spPr bwMode="auto">
          <a:xfrm>
            <a:off x="5364965" y="2411461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F08DACDD-6136-43E6-8AD0-BE7657195158}"/>
              </a:ext>
            </a:extLst>
          </p:cNvPr>
          <p:cNvSpPr/>
          <p:nvPr/>
        </p:nvSpPr>
        <p:spPr bwMode="auto">
          <a:xfrm>
            <a:off x="5148941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1BCD3CD5-6D73-46FD-B053-C8183996B099}"/>
              </a:ext>
            </a:extLst>
          </p:cNvPr>
          <p:cNvSpPr/>
          <p:nvPr/>
        </p:nvSpPr>
        <p:spPr bwMode="auto">
          <a:xfrm>
            <a:off x="4932917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1B328D3F-2079-46D4-A75C-FEFCCCE326A9}"/>
              </a:ext>
            </a:extLst>
          </p:cNvPr>
          <p:cNvSpPr/>
          <p:nvPr/>
        </p:nvSpPr>
        <p:spPr bwMode="auto">
          <a:xfrm>
            <a:off x="4716893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F4AF488E-59CB-46AA-9E92-E87E301F60FB}"/>
              </a:ext>
            </a:extLst>
          </p:cNvPr>
          <p:cNvSpPr/>
          <p:nvPr/>
        </p:nvSpPr>
        <p:spPr bwMode="auto">
          <a:xfrm>
            <a:off x="4500869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1C5DC68E-471E-4632-A32A-D6BF3EC1D9E9}"/>
              </a:ext>
            </a:extLst>
          </p:cNvPr>
          <p:cNvSpPr/>
          <p:nvPr/>
        </p:nvSpPr>
        <p:spPr bwMode="auto">
          <a:xfrm>
            <a:off x="4284845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0" name="Trapecio 29">
            <a:extLst>
              <a:ext uri="{FF2B5EF4-FFF2-40B4-BE49-F238E27FC236}">
                <a16:creationId xmlns:a16="http://schemas.microsoft.com/office/drawing/2014/main" id="{843A95DD-B826-4493-9791-2DB534845B98}"/>
              </a:ext>
            </a:extLst>
          </p:cNvPr>
          <p:cNvSpPr/>
          <p:nvPr/>
        </p:nvSpPr>
        <p:spPr bwMode="auto">
          <a:xfrm rot="16200000">
            <a:off x="6040997" y="2278916"/>
            <a:ext cx="624548" cy="567344"/>
          </a:xfrm>
          <a:prstGeom prst="trapezoid">
            <a:avLst/>
          </a:prstGeom>
          <a:solidFill>
            <a:srgbClr val="FFCC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1A00A5D-13B0-4533-AE77-6EB847CF6DA3}"/>
              </a:ext>
            </a:extLst>
          </p:cNvPr>
          <p:cNvSpPr/>
          <p:nvPr/>
        </p:nvSpPr>
        <p:spPr bwMode="auto">
          <a:xfrm>
            <a:off x="3909384" y="2123429"/>
            <a:ext cx="287528" cy="83985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2" name="Trapecio 31">
            <a:extLst>
              <a:ext uri="{FF2B5EF4-FFF2-40B4-BE49-F238E27FC236}">
                <a16:creationId xmlns:a16="http://schemas.microsoft.com/office/drawing/2014/main" id="{6ACB6BA2-BF30-409D-B441-4A08833518CA}"/>
              </a:ext>
            </a:extLst>
          </p:cNvPr>
          <p:cNvSpPr/>
          <p:nvPr/>
        </p:nvSpPr>
        <p:spPr bwMode="auto">
          <a:xfrm rot="16200000">
            <a:off x="3509550" y="2481409"/>
            <a:ext cx="624548" cy="149399"/>
          </a:xfrm>
          <a:prstGeom prst="trapezoid">
            <a:avLst/>
          </a:prstGeom>
          <a:solidFill>
            <a:schemeClr val="bg2">
              <a:lumMod val="75000"/>
            </a:schemeClr>
          </a:solidFill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2375946E-E35B-445F-9753-2610F341D27E}"/>
              </a:ext>
            </a:extLst>
          </p:cNvPr>
          <p:cNvSpPr/>
          <p:nvPr/>
        </p:nvSpPr>
        <p:spPr bwMode="auto">
          <a:xfrm>
            <a:off x="3655627" y="2281455"/>
            <a:ext cx="83287" cy="542659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2251B51-7C11-4CCF-BA8B-3AA054B5DCB3}"/>
              </a:ext>
            </a:extLst>
          </p:cNvPr>
          <p:cNvSpPr txBox="1"/>
          <p:nvPr/>
        </p:nvSpPr>
        <p:spPr>
          <a:xfrm>
            <a:off x="3185026" y="1434455"/>
            <a:ext cx="162357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chemeClr val="tx1"/>
                </a:solidFill>
              </a:rPr>
              <a:t>Optical </a:t>
            </a:r>
            <a:r>
              <a:rPr lang="ca-ES" sz="1600" dirty="0" err="1">
                <a:solidFill>
                  <a:schemeClr val="tx1"/>
                </a:solidFill>
              </a:rPr>
              <a:t>Beam</a:t>
            </a:r>
            <a:br>
              <a:rPr lang="ca-ES" sz="1600" dirty="0">
                <a:solidFill>
                  <a:schemeClr val="tx1"/>
                </a:solidFill>
              </a:rPr>
            </a:br>
            <a:r>
              <a:rPr lang="ca-ES" sz="1600" dirty="0" err="1">
                <a:solidFill>
                  <a:schemeClr val="tx1"/>
                </a:solidFill>
              </a:rPr>
              <a:t>Attenuator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5772C4F1-6276-4C92-95F6-D78761AC52C4}"/>
              </a:ext>
            </a:extLst>
          </p:cNvPr>
          <p:cNvSpPr txBox="1"/>
          <p:nvPr/>
        </p:nvSpPr>
        <p:spPr>
          <a:xfrm>
            <a:off x="5384664" y="3024206"/>
            <a:ext cx="1008112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 err="1">
                <a:solidFill>
                  <a:schemeClr val="tx1"/>
                </a:solidFill>
              </a:rPr>
              <a:t>Diffuser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0810B6E-7DB9-4710-AFC2-240637AB9EC8}"/>
              </a:ext>
            </a:extLst>
          </p:cNvPr>
          <p:cNvSpPr txBox="1"/>
          <p:nvPr/>
        </p:nvSpPr>
        <p:spPr>
          <a:xfrm>
            <a:off x="6873196" y="1800070"/>
            <a:ext cx="688554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chemeClr val="tx1"/>
                </a:solidFill>
              </a:rPr>
              <a:t>PMT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2DFB7E4-A86B-41BB-84CA-7E767F9A3A4C}"/>
              </a:ext>
            </a:extLst>
          </p:cNvPr>
          <p:cNvSpPr txBox="1"/>
          <p:nvPr/>
        </p:nvSpPr>
        <p:spPr>
          <a:xfrm>
            <a:off x="7063185" y="1268760"/>
            <a:ext cx="162357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chemeClr val="tx1"/>
                </a:solidFill>
              </a:rPr>
              <a:t>Light </a:t>
            </a:r>
            <a:r>
              <a:rPr lang="ca-ES" sz="1600" dirty="0" err="1">
                <a:solidFill>
                  <a:schemeClr val="tx1"/>
                </a:solidFill>
              </a:rPr>
              <a:t>tight</a:t>
            </a:r>
            <a:r>
              <a:rPr lang="ca-ES" sz="1600" dirty="0">
                <a:solidFill>
                  <a:schemeClr val="tx1"/>
                </a:solidFill>
              </a:rPr>
              <a:t> box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367843CC-04CF-48DD-AF58-51AB35B234AD}"/>
              </a:ext>
            </a:extLst>
          </p:cNvPr>
          <p:cNvSpPr txBox="1"/>
          <p:nvPr/>
        </p:nvSpPr>
        <p:spPr>
          <a:xfrm>
            <a:off x="2700669" y="2906090"/>
            <a:ext cx="121981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 err="1">
                <a:solidFill>
                  <a:schemeClr val="tx1"/>
                </a:solidFill>
              </a:rPr>
              <a:t>Collimator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E911FAF9-3470-47CC-8CAC-AB99F1D3C1B4}"/>
              </a:ext>
            </a:extLst>
          </p:cNvPr>
          <p:cNvSpPr txBox="1"/>
          <p:nvPr/>
        </p:nvSpPr>
        <p:spPr>
          <a:xfrm>
            <a:off x="2378337" y="3708488"/>
            <a:ext cx="196452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rgbClr val="00B050"/>
                </a:solidFill>
              </a:rPr>
              <a:t>Single Mode </a:t>
            </a:r>
            <a:r>
              <a:rPr lang="ca-ES" sz="1600" dirty="0" err="1">
                <a:solidFill>
                  <a:srgbClr val="00B050"/>
                </a:solidFill>
              </a:rPr>
              <a:t>Fiber</a:t>
            </a:r>
            <a:endParaRPr lang="es-ES" sz="1600" dirty="0">
              <a:solidFill>
                <a:srgbClr val="00B050"/>
              </a:solidFill>
            </a:endParaRPr>
          </a:p>
        </p:txBody>
      </p: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AC247C51-540C-44C0-9EC3-C916FA5FB74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403211" y="2534058"/>
            <a:ext cx="17636" cy="2244239"/>
          </a:xfrm>
          <a:prstGeom prst="lin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BFB4EF6E-C67B-481B-99F7-525B999D024C}"/>
              </a:ext>
            </a:extLst>
          </p:cNvPr>
          <p:cNvCxnSpPr>
            <a:cxnSpLocks/>
          </p:cNvCxnSpPr>
          <p:nvPr/>
        </p:nvCxnSpPr>
        <p:spPr bwMode="auto">
          <a:xfrm flipH="1">
            <a:off x="2403210" y="2534058"/>
            <a:ext cx="1239557" cy="0"/>
          </a:xfrm>
          <a:prstGeom prst="lin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6CC49B79-038C-4A58-AC8D-82DC0F762220}"/>
              </a:ext>
            </a:extLst>
          </p:cNvPr>
          <p:cNvCxnSpPr>
            <a:cxnSpLocks/>
          </p:cNvCxnSpPr>
          <p:nvPr/>
        </p:nvCxnSpPr>
        <p:spPr bwMode="auto">
          <a:xfrm flipV="1">
            <a:off x="2428083" y="4767623"/>
            <a:ext cx="454455" cy="1"/>
          </a:xfrm>
          <a:prstGeom prst="lin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3" name="Grupo 42">
            <a:extLst>
              <a:ext uri="{FF2B5EF4-FFF2-40B4-BE49-F238E27FC236}">
                <a16:creationId xmlns:a16="http://schemas.microsoft.com/office/drawing/2014/main" id="{260EA5C5-ED6B-43D1-A0E4-FB896CA7FB0E}"/>
              </a:ext>
            </a:extLst>
          </p:cNvPr>
          <p:cNvGrpSpPr/>
          <p:nvPr/>
        </p:nvGrpSpPr>
        <p:grpSpPr>
          <a:xfrm>
            <a:off x="2878133" y="4487266"/>
            <a:ext cx="2054784" cy="584092"/>
            <a:chOff x="3440279" y="4659563"/>
            <a:chExt cx="2054784" cy="584092"/>
          </a:xfrm>
        </p:grpSpPr>
        <p:sp>
          <p:nvSpPr>
            <p:cNvPr id="44" name="Rectángulo: esquinas redondeadas 43">
              <a:extLst>
                <a:ext uri="{FF2B5EF4-FFF2-40B4-BE49-F238E27FC236}">
                  <a16:creationId xmlns:a16="http://schemas.microsoft.com/office/drawing/2014/main" id="{A3F3AC60-6447-4554-9A68-B5795F9FE386}"/>
                </a:ext>
              </a:extLst>
            </p:cNvPr>
            <p:cNvSpPr/>
            <p:nvPr/>
          </p:nvSpPr>
          <p:spPr bwMode="auto">
            <a:xfrm>
              <a:off x="3568685" y="4659563"/>
              <a:ext cx="1926378" cy="584092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ca-ES" sz="14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Picosecond</a:t>
              </a:r>
              <a:r>
                <a:rPr kumimoji="0" lang="ca-ES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ca-ES" sz="14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pulsed</a:t>
              </a:r>
              <a:r>
                <a:rPr kumimoji="0" lang="ca-ES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ca-ES" sz="14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Diode</a:t>
              </a:r>
              <a:r>
                <a:rPr kumimoji="0" lang="ca-ES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ca-ES" sz="14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L</a:t>
              </a:r>
              <a:r>
                <a:rPr lang="ca-ES" sz="1400" dirty="0" err="1">
                  <a:solidFill>
                    <a:schemeClr val="tx1"/>
                  </a:solidFill>
                  <a:latin typeface="Arial" pitchFamily="34" charset="0"/>
                </a:rPr>
                <a:t>aser</a:t>
              </a:r>
              <a:endParaRPr kumimoji="0" lang="es-E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:a16="http://schemas.microsoft.com/office/drawing/2014/main" id="{C3BDA159-1B6F-4A2D-95D3-DDAF4260645C}"/>
                </a:ext>
              </a:extLst>
            </p:cNvPr>
            <p:cNvSpPr/>
            <p:nvPr/>
          </p:nvSpPr>
          <p:spPr bwMode="auto">
            <a:xfrm>
              <a:off x="3520390" y="4844287"/>
              <a:ext cx="64757" cy="190812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" name="Rectángulo 45">
              <a:extLst>
                <a:ext uri="{FF2B5EF4-FFF2-40B4-BE49-F238E27FC236}">
                  <a16:creationId xmlns:a16="http://schemas.microsoft.com/office/drawing/2014/main" id="{6E474AB3-CF97-4533-A314-5B76813F7CBD}"/>
                </a:ext>
              </a:extLst>
            </p:cNvPr>
            <p:cNvSpPr/>
            <p:nvPr/>
          </p:nvSpPr>
          <p:spPr bwMode="auto">
            <a:xfrm>
              <a:off x="3440279" y="4889689"/>
              <a:ext cx="94811" cy="97915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AB1DD56-972A-4CD1-B25D-36943E8C52EA}"/>
              </a:ext>
            </a:extLst>
          </p:cNvPr>
          <p:cNvSpPr txBox="1"/>
          <p:nvPr/>
        </p:nvSpPr>
        <p:spPr>
          <a:xfrm>
            <a:off x="6667258" y="4941168"/>
            <a:ext cx="1964526" cy="302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 err="1">
                <a:solidFill>
                  <a:schemeClr val="tx1"/>
                </a:solidFill>
              </a:rPr>
              <a:t>Wavecatcher</a:t>
            </a:r>
            <a:r>
              <a:rPr lang="ca-ES" sz="1600" dirty="0">
                <a:solidFill>
                  <a:schemeClr val="tx1"/>
                </a:solidFill>
              </a:rPr>
              <a:t> 8ch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46F5CC87-D394-4907-85EB-0ED651452598}"/>
              </a:ext>
            </a:extLst>
          </p:cNvPr>
          <p:cNvSpPr/>
          <p:nvPr/>
        </p:nvSpPr>
        <p:spPr bwMode="auto">
          <a:xfrm>
            <a:off x="6532993" y="5272938"/>
            <a:ext cx="2225773" cy="441464"/>
          </a:xfrm>
          <a:prstGeom prst="rect">
            <a:avLst/>
          </a:prstGeom>
          <a:solidFill>
            <a:srgbClr val="C0E54D"/>
          </a:solidFill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04503DE9-EB38-4A08-A308-8AB79323158E}"/>
              </a:ext>
            </a:extLst>
          </p:cNvPr>
          <p:cNvSpPr/>
          <p:nvPr/>
        </p:nvSpPr>
        <p:spPr bwMode="auto">
          <a:xfrm>
            <a:off x="6752006" y="5463549"/>
            <a:ext cx="98365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BE71D404-676F-46C5-B82C-8CAD5ADDE999}"/>
              </a:ext>
            </a:extLst>
          </p:cNvPr>
          <p:cNvSpPr/>
          <p:nvPr/>
        </p:nvSpPr>
        <p:spPr bwMode="auto">
          <a:xfrm>
            <a:off x="6920552" y="5466629"/>
            <a:ext cx="89423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F475AC09-EEAE-45D5-B235-D63A98C97274}"/>
              </a:ext>
            </a:extLst>
          </p:cNvPr>
          <p:cNvCxnSpPr>
            <a:cxnSpLocks/>
            <a:endCxn id="44" idx="2"/>
          </p:cNvCxnSpPr>
          <p:nvPr/>
        </p:nvCxnSpPr>
        <p:spPr bwMode="auto">
          <a:xfrm flipV="1">
            <a:off x="3969728" y="5071358"/>
            <a:ext cx="0" cy="863467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06350716-A6F2-438E-B801-8F0026BDC2B4}"/>
              </a:ext>
            </a:extLst>
          </p:cNvPr>
          <p:cNvCxnSpPr>
            <a:cxnSpLocks/>
          </p:cNvCxnSpPr>
          <p:nvPr/>
        </p:nvCxnSpPr>
        <p:spPr bwMode="auto">
          <a:xfrm flipH="1">
            <a:off x="3969728" y="5930426"/>
            <a:ext cx="2830210" cy="4399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Conector recto 52">
            <a:extLst>
              <a:ext uri="{FF2B5EF4-FFF2-40B4-BE49-F238E27FC236}">
                <a16:creationId xmlns:a16="http://schemas.microsoft.com/office/drawing/2014/main" id="{B44AA26A-4C55-465D-8FDB-EBD63266D6B1}"/>
              </a:ext>
            </a:extLst>
          </p:cNvPr>
          <p:cNvCxnSpPr>
            <a:cxnSpLocks/>
            <a:endCxn id="49" idx="4"/>
          </p:cNvCxnSpPr>
          <p:nvPr/>
        </p:nvCxnSpPr>
        <p:spPr bwMode="auto">
          <a:xfrm flipH="1" flipV="1">
            <a:off x="6801189" y="5551504"/>
            <a:ext cx="3938" cy="378925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Conector recto 53">
            <a:extLst>
              <a:ext uri="{FF2B5EF4-FFF2-40B4-BE49-F238E27FC236}">
                <a16:creationId xmlns:a16="http://schemas.microsoft.com/office/drawing/2014/main" id="{FBCF6302-205F-4DDB-B069-02153B4B7AC7}"/>
              </a:ext>
            </a:extLst>
          </p:cNvPr>
          <p:cNvCxnSpPr>
            <a:cxnSpLocks/>
          </p:cNvCxnSpPr>
          <p:nvPr/>
        </p:nvCxnSpPr>
        <p:spPr bwMode="auto">
          <a:xfrm flipV="1">
            <a:off x="9268843" y="2543386"/>
            <a:ext cx="0" cy="339646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A0155863-7414-4949-8D50-F04DF5E1878F}"/>
              </a:ext>
            </a:extLst>
          </p:cNvPr>
          <p:cNvCxnSpPr>
            <a:cxnSpLocks/>
          </p:cNvCxnSpPr>
          <p:nvPr/>
        </p:nvCxnSpPr>
        <p:spPr bwMode="auto">
          <a:xfrm>
            <a:off x="6960096" y="5934825"/>
            <a:ext cx="2314494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9BDAC9BC-42CD-41B5-8374-CCA01CD4D923}"/>
              </a:ext>
            </a:extLst>
          </p:cNvPr>
          <p:cNvCxnSpPr>
            <a:cxnSpLocks/>
          </p:cNvCxnSpPr>
          <p:nvPr/>
        </p:nvCxnSpPr>
        <p:spPr bwMode="auto">
          <a:xfrm flipV="1">
            <a:off x="6960096" y="5582752"/>
            <a:ext cx="3580" cy="352074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53399DDF-659B-47E9-BAC4-79D6319C5275}"/>
              </a:ext>
            </a:extLst>
          </p:cNvPr>
          <p:cNvCxnSpPr>
            <a:cxnSpLocks/>
          </p:cNvCxnSpPr>
          <p:nvPr/>
        </p:nvCxnSpPr>
        <p:spPr bwMode="auto">
          <a:xfrm>
            <a:off x="7534404" y="2543386"/>
            <a:ext cx="1734439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CuadroTexto 57">
            <a:extLst>
              <a:ext uri="{FF2B5EF4-FFF2-40B4-BE49-F238E27FC236}">
                <a16:creationId xmlns:a16="http://schemas.microsoft.com/office/drawing/2014/main" id="{F172694C-EE88-439C-85F2-64CF2B01F034}"/>
              </a:ext>
            </a:extLst>
          </p:cNvPr>
          <p:cNvSpPr txBox="1"/>
          <p:nvPr/>
        </p:nvSpPr>
        <p:spPr>
          <a:xfrm>
            <a:off x="4606788" y="5651821"/>
            <a:ext cx="1623575" cy="274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 err="1">
                <a:solidFill>
                  <a:schemeClr val="tx1"/>
                </a:solidFill>
              </a:rPr>
              <a:t>Laser</a:t>
            </a:r>
            <a:r>
              <a:rPr lang="ca-ES" sz="1600" dirty="0">
                <a:solidFill>
                  <a:schemeClr val="tx1"/>
                </a:solidFill>
              </a:rPr>
              <a:t> </a:t>
            </a:r>
            <a:r>
              <a:rPr lang="ca-ES" sz="1600" dirty="0" err="1">
                <a:solidFill>
                  <a:schemeClr val="tx1"/>
                </a:solidFill>
              </a:rPr>
              <a:t>trigger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202DC58C-F10D-46DE-AD87-DF0B4AEF4E76}"/>
              </a:ext>
            </a:extLst>
          </p:cNvPr>
          <p:cNvSpPr txBox="1"/>
          <p:nvPr/>
        </p:nvSpPr>
        <p:spPr>
          <a:xfrm>
            <a:off x="482993" y="5032097"/>
            <a:ext cx="9437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 err="1">
                <a:solidFill>
                  <a:schemeClr val="tx1"/>
                </a:solidFill>
              </a:rPr>
              <a:t>Power</a:t>
            </a:r>
            <a:r>
              <a:rPr lang="ca-ES" sz="1600" dirty="0">
                <a:solidFill>
                  <a:schemeClr val="tx1"/>
                </a:solidFill>
              </a:rPr>
              <a:t> </a:t>
            </a:r>
            <a:r>
              <a:rPr lang="ca-ES" sz="1600" dirty="0" err="1">
                <a:solidFill>
                  <a:schemeClr val="tx1"/>
                </a:solidFill>
              </a:rPr>
              <a:t>Supply</a:t>
            </a:r>
            <a:r>
              <a:rPr lang="ca-ES" sz="1600" dirty="0">
                <a:solidFill>
                  <a:schemeClr val="tx1"/>
                </a:solidFill>
              </a:rPr>
              <a:t> (0-5V)</a:t>
            </a:r>
            <a:endParaRPr lang="es-ES" sz="1600" dirty="0">
              <a:solidFill>
                <a:schemeClr val="tx1"/>
              </a:solidFill>
            </a:endParaRPr>
          </a:p>
        </p:txBody>
      </p:sp>
      <p:cxnSp>
        <p:nvCxnSpPr>
          <p:cNvPr id="60" name="Conector recto 59">
            <a:extLst>
              <a:ext uri="{FF2B5EF4-FFF2-40B4-BE49-F238E27FC236}">
                <a16:creationId xmlns:a16="http://schemas.microsoft.com/office/drawing/2014/main" id="{6C4B9BA7-FAF5-4B4F-B4D6-293AD5DDFD45}"/>
              </a:ext>
            </a:extLst>
          </p:cNvPr>
          <p:cNvCxnSpPr>
            <a:cxnSpLocks/>
            <a:stCxn id="19" idx="0"/>
          </p:cNvCxnSpPr>
          <p:nvPr/>
        </p:nvCxnSpPr>
        <p:spPr bwMode="auto">
          <a:xfrm flipV="1">
            <a:off x="1594315" y="1969986"/>
            <a:ext cx="6170" cy="365087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E15AAA1A-46CF-41D4-A8CA-76154B852EB1}"/>
              </a:ext>
            </a:extLst>
          </p:cNvPr>
          <p:cNvCxnSpPr>
            <a:cxnSpLocks/>
          </p:cNvCxnSpPr>
          <p:nvPr/>
        </p:nvCxnSpPr>
        <p:spPr bwMode="auto">
          <a:xfrm flipH="1">
            <a:off x="1594315" y="1969986"/>
            <a:ext cx="2440539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Conector recto 61">
            <a:extLst>
              <a:ext uri="{FF2B5EF4-FFF2-40B4-BE49-F238E27FC236}">
                <a16:creationId xmlns:a16="http://schemas.microsoft.com/office/drawing/2014/main" id="{F834E9BE-14A7-4339-A941-74858264FDCA}"/>
              </a:ext>
            </a:extLst>
          </p:cNvPr>
          <p:cNvCxnSpPr>
            <a:cxnSpLocks/>
          </p:cNvCxnSpPr>
          <p:nvPr/>
        </p:nvCxnSpPr>
        <p:spPr bwMode="auto">
          <a:xfrm flipV="1">
            <a:off x="4034137" y="1984039"/>
            <a:ext cx="0" cy="142169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Elipse 62">
            <a:extLst>
              <a:ext uri="{FF2B5EF4-FFF2-40B4-BE49-F238E27FC236}">
                <a16:creationId xmlns:a16="http://schemas.microsoft.com/office/drawing/2014/main" id="{DAB5775B-6A3C-44C8-B4B0-B38B1BB45556}"/>
              </a:ext>
            </a:extLst>
          </p:cNvPr>
          <p:cNvSpPr/>
          <p:nvPr/>
        </p:nvSpPr>
        <p:spPr bwMode="auto">
          <a:xfrm>
            <a:off x="1747084" y="5619892"/>
            <a:ext cx="108202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64" name="CuadroTexto 63">
            <a:extLst>
              <a:ext uri="{FF2B5EF4-FFF2-40B4-BE49-F238E27FC236}">
                <a16:creationId xmlns:a16="http://schemas.microsoft.com/office/drawing/2014/main" id="{45964B07-55FF-4F08-B51A-C9D911915BE9}"/>
              </a:ext>
            </a:extLst>
          </p:cNvPr>
          <p:cNvSpPr txBox="1"/>
          <p:nvPr/>
        </p:nvSpPr>
        <p:spPr>
          <a:xfrm>
            <a:off x="9225017" y="3667712"/>
            <a:ext cx="851954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chemeClr val="tx1"/>
                </a:solidFill>
              </a:rPr>
              <a:t>Output</a:t>
            </a:r>
            <a:endParaRPr lang="es-ES" sz="1600" dirty="0">
              <a:solidFill>
                <a:schemeClr val="tx1"/>
              </a:solidFill>
            </a:endParaRPr>
          </a:p>
        </p:txBody>
      </p:sp>
      <p:grpSp>
        <p:nvGrpSpPr>
          <p:cNvPr id="65" name="Grupo 64">
            <a:extLst>
              <a:ext uri="{FF2B5EF4-FFF2-40B4-BE49-F238E27FC236}">
                <a16:creationId xmlns:a16="http://schemas.microsoft.com/office/drawing/2014/main" id="{C002137E-1526-4A14-9287-6D9B6B05EFE1}"/>
              </a:ext>
            </a:extLst>
          </p:cNvPr>
          <p:cNvGrpSpPr/>
          <p:nvPr/>
        </p:nvGrpSpPr>
        <p:grpSpPr>
          <a:xfrm>
            <a:off x="9685298" y="4361526"/>
            <a:ext cx="1823819" cy="1070879"/>
            <a:chOff x="9685298" y="4361526"/>
            <a:chExt cx="1823819" cy="1070879"/>
          </a:xfrm>
        </p:grpSpPr>
        <p:grpSp>
          <p:nvGrpSpPr>
            <p:cNvPr id="66" name="Gráfico 43" descr="Ordenador contorno">
              <a:extLst>
                <a:ext uri="{FF2B5EF4-FFF2-40B4-BE49-F238E27FC236}">
                  <a16:creationId xmlns:a16="http://schemas.microsoft.com/office/drawing/2014/main" id="{0C9BE4F1-D70E-44E8-95EC-DDF78A087321}"/>
                </a:ext>
              </a:extLst>
            </p:cNvPr>
            <p:cNvGrpSpPr/>
            <p:nvPr/>
          </p:nvGrpSpPr>
          <p:grpSpPr>
            <a:xfrm>
              <a:off x="9685298" y="4361526"/>
              <a:ext cx="1823819" cy="1070879"/>
              <a:chOff x="9685298" y="4361526"/>
              <a:chExt cx="1823819" cy="1070879"/>
            </a:xfrm>
            <a:solidFill>
              <a:srgbClr val="000000"/>
            </a:solidFill>
          </p:grpSpPr>
          <p:sp>
            <p:nvSpPr>
              <p:cNvPr id="68" name="Forma libre: forma 67">
                <a:extLst>
                  <a:ext uri="{FF2B5EF4-FFF2-40B4-BE49-F238E27FC236}">
                    <a16:creationId xmlns:a16="http://schemas.microsoft.com/office/drawing/2014/main" id="{E434568B-F51C-4A37-A2F3-4A8AB9BB7DAC}"/>
                  </a:ext>
                </a:extLst>
              </p:cNvPr>
              <p:cNvSpPr/>
              <p:nvPr/>
            </p:nvSpPr>
            <p:spPr>
              <a:xfrm>
                <a:off x="9784418" y="4460766"/>
                <a:ext cx="951558" cy="674258"/>
              </a:xfrm>
              <a:custGeom>
                <a:avLst/>
                <a:gdLst>
                  <a:gd name="connsiteX0" fmla="*/ 39648 w 951558"/>
                  <a:gd name="connsiteY0" fmla="*/ 0 h 674258"/>
                  <a:gd name="connsiteX1" fmla="*/ 0 w 951558"/>
                  <a:gd name="connsiteY1" fmla="*/ 0 h 674258"/>
                  <a:gd name="connsiteX2" fmla="*/ 0 w 951558"/>
                  <a:gd name="connsiteY2" fmla="*/ 674258 h 674258"/>
                  <a:gd name="connsiteX3" fmla="*/ 951558 w 951558"/>
                  <a:gd name="connsiteY3" fmla="*/ 674258 h 674258"/>
                  <a:gd name="connsiteX4" fmla="*/ 951558 w 951558"/>
                  <a:gd name="connsiteY4" fmla="*/ 0 h 674258"/>
                  <a:gd name="connsiteX5" fmla="*/ 39648 w 951558"/>
                  <a:gd name="connsiteY5" fmla="*/ 0 h 674258"/>
                  <a:gd name="connsiteX6" fmla="*/ 911910 w 951558"/>
                  <a:gd name="connsiteY6" fmla="*/ 634610 h 674258"/>
                  <a:gd name="connsiteX7" fmla="*/ 39648 w 951558"/>
                  <a:gd name="connsiteY7" fmla="*/ 634610 h 674258"/>
                  <a:gd name="connsiteX8" fmla="*/ 39648 w 951558"/>
                  <a:gd name="connsiteY8" fmla="*/ 39648 h 674258"/>
                  <a:gd name="connsiteX9" fmla="*/ 911910 w 951558"/>
                  <a:gd name="connsiteY9" fmla="*/ 39648 h 674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1558" h="674258">
                    <a:moveTo>
                      <a:pt x="39648" y="0"/>
                    </a:moveTo>
                    <a:lnTo>
                      <a:pt x="0" y="0"/>
                    </a:lnTo>
                    <a:lnTo>
                      <a:pt x="0" y="674258"/>
                    </a:lnTo>
                    <a:lnTo>
                      <a:pt x="951558" y="674258"/>
                    </a:lnTo>
                    <a:lnTo>
                      <a:pt x="951558" y="0"/>
                    </a:lnTo>
                    <a:lnTo>
                      <a:pt x="39648" y="0"/>
                    </a:lnTo>
                    <a:close/>
                    <a:moveTo>
                      <a:pt x="911910" y="634610"/>
                    </a:moveTo>
                    <a:lnTo>
                      <a:pt x="39648" y="634610"/>
                    </a:lnTo>
                    <a:lnTo>
                      <a:pt x="39648" y="39648"/>
                    </a:lnTo>
                    <a:lnTo>
                      <a:pt x="911910" y="39648"/>
                    </a:ln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buNone/>
                </a:pPr>
                <a:endParaRPr lang="es-ES" dirty="0"/>
              </a:p>
            </p:txBody>
          </p:sp>
          <p:sp>
            <p:nvSpPr>
              <p:cNvPr id="69" name="Forma libre: forma 68">
                <a:extLst>
                  <a:ext uri="{FF2B5EF4-FFF2-40B4-BE49-F238E27FC236}">
                    <a16:creationId xmlns:a16="http://schemas.microsoft.com/office/drawing/2014/main" id="{A64248A4-AB36-4BB4-8457-5E0DF1420B9F}"/>
                  </a:ext>
                </a:extLst>
              </p:cNvPr>
              <p:cNvSpPr/>
              <p:nvPr/>
            </p:nvSpPr>
            <p:spPr>
              <a:xfrm>
                <a:off x="9685298" y="4361526"/>
                <a:ext cx="1149799" cy="1070879"/>
              </a:xfrm>
              <a:custGeom>
                <a:avLst/>
                <a:gdLst>
                  <a:gd name="connsiteX0" fmla="*/ 1070503 w 1149799"/>
                  <a:gd name="connsiteY0" fmla="*/ 0 h 1070879"/>
                  <a:gd name="connsiteX1" fmla="*/ 79297 w 1149799"/>
                  <a:gd name="connsiteY1" fmla="*/ 0 h 1070879"/>
                  <a:gd name="connsiteX2" fmla="*/ 0 w 1149799"/>
                  <a:gd name="connsiteY2" fmla="*/ 79297 h 1070879"/>
                  <a:gd name="connsiteX3" fmla="*/ 0 w 1149799"/>
                  <a:gd name="connsiteY3" fmla="*/ 793342 h 1070879"/>
                  <a:gd name="connsiteX4" fmla="*/ 79297 w 1149799"/>
                  <a:gd name="connsiteY4" fmla="*/ 872638 h 1070879"/>
                  <a:gd name="connsiteX5" fmla="*/ 475779 w 1149799"/>
                  <a:gd name="connsiteY5" fmla="*/ 872638 h 1070879"/>
                  <a:gd name="connsiteX6" fmla="*/ 475779 w 1149799"/>
                  <a:gd name="connsiteY6" fmla="*/ 1031231 h 1070879"/>
                  <a:gd name="connsiteX7" fmla="*/ 277538 w 1149799"/>
                  <a:gd name="connsiteY7" fmla="*/ 1031231 h 1070879"/>
                  <a:gd name="connsiteX8" fmla="*/ 277538 w 1149799"/>
                  <a:gd name="connsiteY8" fmla="*/ 1070879 h 1070879"/>
                  <a:gd name="connsiteX9" fmla="*/ 872262 w 1149799"/>
                  <a:gd name="connsiteY9" fmla="*/ 1070879 h 1070879"/>
                  <a:gd name="connsiteX10" fmla="*/ 872262 w 1149799"/>
                  <a:gd name="connsiteY10" fmla="*/ 1031231 h 1070879"/>
                  <a:gd name="connsiteX11" fmla="*/ 674020 w 1149799"/>
                  <a:gd name="connsiteY11" fmla="*/ 1031231 h 1070879"/>
                  <a:gd name="connsiteX12" fmla="*/ 674020 w 1149799"/>
                  <a:gd name="connsiteY12" fmla="*/ 872638 h 1070879"/>
                  <a:gd name="connsiteX13" fmla="*/ 1070503 w 1149799"/>
                  <a:gd name="connsiteY13" fmla="*/ 872638 h 1070879"/>
                  <a:gd name="connsiteX14" fmla="*/ 1149799 w 1149799"/>
                  <a:gd name="connsiteY14" fmla="*/ 793342 h 1070879"/>
                  <a:gd name="connsiteX15" fmla="*/ 1149799 w 1149799"/>
                  <a:gd name="connsiteY15" fmla="*/ 79396 h 1070879"/>
                  <a:gd name="connsiteX16" fmla="*/ 1070503 w 1149799"/>
                  <a:gd name="connsiteY16" fmla="*/ 0 h 1070879"/>
                  <a:gd name="connsiteX17" fmla="*/ 634372 w 1149799"/>
                  <a:gd name="connsiteY17" fmla="*/ 1031311 h 1070879"/>
                  <a:gd name="connsiteX18" fmla="*/ 515427 w 1149799"/>
                  <a:gd name="connsiteY18" fmla="*/ 1031311 h 1070879"/>
                  <a:gd name="connsiteX19" fmla="*/ 515427 w 1149799"/>
                  <a:gd name="connsiteY19" fmla="*/ 872718 h 1070879"/>
                  <a:gd name="connsiteX20" fmla="*/ 634372 w 1149799"/>
                  <a:gd name="connsiteY20" fmla="*/ 872718 h 1070879"/>
                  <a:gd name="connsiteX21" fmla="*/ 1110151 w 1149799"/>
                  <a:gd name="connsiteY21" fmla="*/ 793421 h 1070879"/>
                  <a:gd name="connsiteX22" fmla="*/ 1070503 w 1149799"/>
                  <a:gd name="connsiteY22" fmla="*/ 833069 h 1070879"/>
                  <a:gd name="connsiteX23" fmla="*/ 79297 w 1149799"/>
                  <a:gd name="connsiteY23" fmla="*/ 833069 h 1070879"/>
                  <a:gd name="connsiteX24" fmla="*/ 39648 w 1149799"/>
                  <a:gd name="connsiteY24" fmla="*/ 793421 h 1070879"/>
                  <a:gd name="connsiteX25" fmla="*/ 39648 w 1149799"/>
                  <a:gd name="connsiteY25" fmla="*/ 79396 h 1070879"/>
                  <a:gd name="connsiteX26" fmla="*/ 79297 w 1149799"/>
                  <a:gd name="connsiteY26" fmla="*/ 39747 h 1070879"/>
                  <a:gd name="connsiteX27" fmla="*/ 1070503 w 1149799"/>
                  <a:gd name="connsiteY27" fmla="*/ 39747 h 1070879"/>
                  <a:gd name="connsiteX28" fmla="*/ 1110151 w 1149799"/>
                  <a:gd name="connsiteY28" fmla="*/ 79396 h 1070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49799" h="1070879">
                    <a:moveTo>
                      <a:pt x="1070503" y="0"/>
                    </a:moveTo>
                    <a:lnTo>
                      <a:pt x="79297" y="0"/>
                    </a:lnTo>
                    <a:cubicBezTo>
                      <a:pt x="35557" y="131"/>
                      <a:pt x="131" y="35557"/>
                      <a:pt x="0" y="79297"/>
                    </a:cubicBezTo>
                    <a:lnTo>
                      <a:pt x="0" y="793342"/>
                    </a:lnTo>
                    <a:cubicBezTo>
                      <a:pt x="142" y="837078"/>
                      <a:pt x="35561" y="872497"/>
                      <a:pt x="79297" y="872638"/>
                    </a:cubicBezTo>
                    <a:lnTo>
                      <a:pt x="475779" y="872638"/>
                    </a:lnTo>
                    <a:lnTo>
                      <a:pt x="475779" y="1031231"/>
                    </a:lnTo>
                    <a:lnTo>
                      <a:pt x="277538" y="1031231"/>
                    </a:lnTo>
                    <a:lnTo>
                      <a:pt x="277538" y="1070879"/>
                    </a:lnTo>
                    <a:lnTo>
                      <a:pt x="872262" y="1070879"/>
                    </a:lnTo>
                    <a:lnTo>
                      <a:pt x="872262" y="1031231"/>
                    </a:lnTo>
                    <a:lnTo>
                      <a:pt x="674020" y="1031231"/>
                    </a:lnTo>
                    <a:lnTo>
                      <a:pt x="674020" y="872638"/>
                    </a:lnTo>
                    <a:lnTo>
                      <a:pt x="1070503" y="872638"/>
                    </a:lnTo>
                    <a:cubicBezTo>
                      <a:pt x="1114239" y="872497"/>
                      <a:pt x="1149659" y="837078"/>
                      <a:pt x="1149799" y="793342"/>
                    </a:cubicBezTo>
                    <a:lnTo>
                      <a:pt x="1149799" y="79396"/>
                    </a:lnTo>
                    <a:cubicBezTo>
                      <a:pt x="1149724" y="35616"/>
                      <a:pt x="1114282" y="131"/>
                      <a:pt x="1070503" y="0"/>
                    </a:cubicBezTo>
                    <a:close/>
                    <a:moveTo>
                      <a:pt x="634372" y="1031311"/>
                    </a:moveTo>
                    <a:lnTo>
                      <a:pt x="515427" y="1031311"/>
                    </a:lnTo>
                    <a:lnTo>
                      <a:pt x="515427" y="872718"/>
                    </a:lnTo>
                    <a:lnTo>
                      <a:pt x="634372" y="872718"/>
                    </a:lnTo>
                    <a:close/>
                    <a:moveTo>
                      <a:pt x="1110151" y="793421"/>
                    </a:moveTo>
                    <a:cubicBezTo>
                      <a:pt x="1110151" y="815319"/>
                      <a:pt x="1092401" y="833069"/>
                      <a:pt x="1070503" y="833069"/>
                    </a:cubicBezTo>
                    <a:lnTo>
                      <a:pt x="79297" y="833069"/>
                    </a:lnTo>
                    <a:cubicBezTo>
                      <a:pt x="57399" y="833069"/>
                      <a:pt x="39648" y="815319"/>
                      <a:pt x="39648" y="793421"/>
                    </a:cubicBezTo>
                    <a:lnTo>
                      <a:pt x="39648" y="79396"/>
                    </a:lnTo>
                    <a:cubicBezTo>
                      <a:pt x="39648" y="57498"/>
                      <a:pt x="57399" y="39747"/>
                      <a:pt x="79297" y="39747"/>
                    </a:cubicBezTo>
                    <a:lnTo>
                      <a:pt x="1070503" y="39747"/>
                    </a:lnTo>
                    <a:cubicBezTo>
                      <a:pt x="1092401" y="39747"/>
                      <a:pt x="1110151" y="57498"/>
                      <a:pt x="1110151" y="79396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ES"/>
              </a:p>
            </p:txBody>
          </p:sp>
          <p:sp>
            <p:nvSpPr>
              <p:cNvPr id="70" name="Forma libre: forma 69">
                <a:extLst>
                  <a:ext uri="{FF2B5EF4-FFF2-40B4-BE49-F238E27FC236}">
                    <a16:creationId xmlns:a16="http://schemas.microsoft.com/office/drawing/2014/main" id="{68DA4F60-4032-42D8-8911-D820C8A6BC04}"/>
                  </a:ext>
                </a:extLst>
              </p:cNvPr>
              <p:cNvSpPr/>
              <p:nvPr/>
            </p:nvSpPr>
            <p:spPr>
              <a:xfrm>
                <a:off x="10954042" y="4361526"/>
                <a:ext cx="555075" cy="1070502"/>
              </a:xfrm>
              <a:custGeom>
                <a:avLst/>
                <a:gdLst>
                  <a:gd name="connsiteX0" fmla="*/ 475779 w 555075"/>
                  <a:gd name="connsiteY0" fmla="*/ 0 h 1070502"/>
                  <a:gd name="connsiteX1" fmla="*/ 79297 w 555075"/>
                  <a:gd name="connsiteY1" fmla="*/ 0 h 1070502"/>
                  <a:gd name="connsiteX2" fmla="*/ 0 w 555075"/>
                  <a:gd name="connsiteY2" fmla="*/ 79297 h 1070502"/>
                  <a:gd name="connsiteX3" fmla="*/ 0 w 555075"/>
                  <a:gd name="connsiteY3" fmla="*/ 991206 h 1070502"/>
                  <a:gd name="connsiteX4" fmla="*/ 79297 w 555075"/>
                  <a:gd name="connsiteY4" fmla="*/ 1070503 h 1070502"/>
                  <a:gd name="connsiteX5" fmla="*/ 475779 w 555075"/>
                  <a:gd name="connsiteY5" fmla="*/ 1070503 h 1070502"/>
                  <a:gd name="connsiteX6" fmla="*/ 555076 w 555075"/>
                  <a:gd name="connsiteY6" fmla="*/ 991206 h 1070502"/>
                  <a:gd name="connsiteX7" fmla="*/ 555076 w 555075"/>
                  <a:gd name="connsiteY7" fmla="*/ 79297 h 1070502"/>
                  <a:gd name="connsiteX8" fmla="*/ 475779 w 555075"/>
                  <a:gd name="connsiteY8" fmla="*/ 0 h 1070502"/>
                  <a:gd name="connsiteX9" fmla="*/ 515427 w 555075"/>
                  <a:gd name="connsiteY9" fmla="*/ 991206 h 1070502"/>
                  <a:gd name="connsiteX10" fmla="*/ 475779 w 555075"/>
                  <a:gd name="connsiteY10" fmla="*/ 1030855 h 1070502"/>
                  <a:gd name="connsiteX11" fmla="*/ 79297 w 555075"/>
                  <a:gd name="connsiteY11" fmla="*/ 1030855 h 1070502"/>
                  <a:gd name="connsiteX12" fmla="*/ 39648 w 555075"/>
                  <a:gd name="connsiteY12" fmla="*/ 991206 h 1070502"/>
                  <a:gd name="connsiteX13" fmla="*/ 39648 w 555075"/>
                  <a:gd name="connsiteY13" fmla="*/ 79297 h 1070502"/>
                  <a:gd name="connsiteX14" fmla="*/ 79297 w 555075"/>
                  <a:gd name="connsiteY14" fmla="*/ 39648 h 1070502"/>
                  <a:gd name="connsiteX15" fmla="*/ 475779 w 555075"/>
                  <a:gd name="connsiteY15" fmla="*/ 39648 h 1070502"/>
                  <a:gd name="connsiteX16" fmla="*/ 515427 w 555075"/>
                  <a:gd name="connsiteY16" fmla="*/ 79297 h 107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5075" h="1070502">
                    <a:moveTo>
                      <a:pt x="475779" y="0"/>
                    </a:moveTo>
                    <a:lnTo>
                      <a:pt x="79297" y="0"/>
                    </a:lnTo>
                    <a:cubicBezTo>
                      <a:pt x="35503" y="0"/>
                      <a:pt x="0" y="35503"/>
                      <a:pt x="0" y="79297"/>
                    </a:cubicBezTo>
                    <a:lnTo>
                      <a:pt x="0" y="991206"/>
                    </a:lnTo>
                    <a:cubicBezTo>
                      <a:pt x="0" y="1035000"/>
                      <a:pt x="35503" y="1070503"/>
                      <a:pt x="79297" y="1070503"/>
                    </a:cubicBezTo>
                    <a:lnTo>
                      <a:pt x="475779" y="1070503"/>
                    </a:lnTo>
                    <a:cubicBezTo>
                      <a:pt x="519572" y="1070503"/>
                      <a:pt x="555076" y="1035000"/>
                      <a:pt x="555076" y="991206"/>
                    </a:cubicBezTo>
                    <a:lnTo>
                      <a:pt x="555076" y="79297"/>
                    </a:lnTo>
                    <a:cubicBezTo>
                      <a:pt x="555076" y="35503"/>
                      <a:pt x="519572" y="0"/>
                      <a:pt x="475779" y="0"/>
                    </a:cubicBezTo>
                    <a:close/>
                    <a:moveTo>
                      <a:pt x="515427" y="991206"/>
                    </a:moveTo>
                    <a:cubicBezTo>
                      <a:pt x="515427" y="1013104"/>
                      <a:pt x="497677" y="1030855"/>
                      <a:pt x="475779" y="1030855"/>
                    </a:cubicBezTo>
                    <a:lnTo>
                      <a:pt x="79297" y="1030855"/>
                    </a:lnTo>
                    <a:cubicBezTo>
                      <a:pt x="57399" y="1030855"/>
                      <a:pt x="39648" y="1013104"/>
                      <a:pt x="39648" y="991206"/>
                    </a:cubicBezTo>
                    <a:lnTo>
                      <a:pt x="39648" y="79297"/>
                    </a:lnTo>
                    <a:cubicBezTo>
                      <a:pt x="39648" y="57399"/>
                      <a:pt x="57399" y="39648"/>
                      <a:pt x="79297" y="39648"/>
                    </a:cubicBezTo>
                    <a:lnTo>
                      <a:pt x="475779" y="39648"/>
                    </a:lnTo>
                    <a:cubicBezTo>
                      <a:pt x="497677" y="39648"/>
                      <a:pt x="515427" y="57399"/>
                      <a:pt x="515427" y="792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ES"/>
              </a:p>
            </p:txBody>
          </p:sp>
          <p:sp>
            <p:nvSpPr>
              <p:cNvPr id="71" name="Forma libre: forma 70">
                <a:extLst>
                  <a:ext uri="{FF2B5EF4-FFF2-40B4-BE49-F238E27FC236}">
                    <a16:creationId xmlns:a16="http://schemas.microsoft.com/office/drawing/2014/main" id="{9639D8C7-786E-4652-B424-45D60EC292DE}"/>
                  </a:ext>
                </a:extLst>
              </p:cNvPr>
              <p:cNvSpPr/>
              <p:nvPr/>
            </p:nvSpPr>
            <p:spPr>
              <a:xfrm>
                <a:off x="11072987" y="4520119"/>
                <a:ext cx="317186" cy="39648"/>
              </a:xfrm>
              <a:custGeom>
                <a:avLst/>
                <a:gdLst>
                  <a:gd name="connsiteX0" fmla="*/ 0 w 317186"/>
                  <a:gd name="connsiteY0" fmla="*/ 0 h 39648"/>
                  <a:gd name="connsiteX1" fmla="*/ 317186 w 317186"/>
                  <a:gd name="connsiteY1" fmla="*/ 0 h 39648"/>
                  <a:gd name="connsiteX2" fmla="*/ 317186 w 317186"/>
                  <a:gd name="connsiteY2" fmla="*/ 39648 h 39648"/>
                  <a:gd name="connsiteX3" fmla="*/ 0 w 317186"/>
                  <a:gd name="connsiteY3" fmla="*/ 39648 h 3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7186" h="39648">
                    <a:moveTo>
                      <a:pt x="0" y="0"/>
                    </a:moveTo>
                    <a:lnTo>
                      <a:pt x="317186" y="0"/>
                    </a:lnTo>
                    <a:lnTo>
                      <a:pt x="317186" y="39648"/>
                    </a:lnTo>
                    <a:lnTo>
                      <a:pt x="0" y="39648"/>
                    </a:ln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ES"/>
              </a:p>
            </p:txBody>
          </p:sp>
          <p:sp>
            <p:nvSpPr>
              <p:cNvPr id="72" name="Forma libre: forma 71">
                <a:extLst>
                  <a:ext uri="{FF2B5EF4-FFF2-40B4-BE49-F238E27FC236}">
                    <a16:creationId xmlns:a16="http://schemas.microsoft.com/office/drawing/2014/main" id="{A8684E9C-26A4-43B4-B528-12C67328151E}"/>
                  </a:ext>
                </a:extLst>
              </p:cNvPr>
              <p:cNvSpPr/>
              <p:nvPr/>
            </p:nvSpPr>
            <p:spPr>
              <a:xfrm>
                <a:off x="11072987" y="4639064"/>
                <a:ext cx="317186" cy="39648"/>
              </a:xfrm>
              <a:custGeom>
                <a:avLst/>
                <a:gdLst>
                  <a:gd name="connsiteX0" fmla="*/ 0 w 317186"/>
                  <a:gd name="connsiteY0" fmla="*/ 0 h 39648"/>
                  <a:gd name="connsiteX1" fmla="*/ 317186 w 317186"/>
                  <a:gd name="connsiteY1" fmla="*/ 0 h 39648"/>
                  <a:gd name="connsiteX2" fmla="*/ 317186 w 317186"/>
                  <a:gd name="connsiteY2" fmla="*/ 39648 h 39648"/>
                  <a:gd name="connsiteX3" fmla="*/ 0 w 317186"/>
                  <a:gd name="connsiteY3" fmla="*/ 39648 h 3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7186" h="39648">
                    <a:moveTo>
                      <a:pt x="0" y="0"/>
                    </a:moveTo>
                    <a:lnTo>
                      <a:pt x="317186" y="0"/>
                    </a:lnTo>
                    <a:lnTo>
                      <a:pt x="317186" y="39648"/>
                    </a:lnTo>
                    <a:lnTo>
                      <a:pt x="0" y="39648"/>
                    </a:ln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ES"/>
              </a:p>
            </p:txBody>
          </p:sp>
          <p:sp>
            <p:nvSpPr>
              <p:cNvPr id="73" name="Forma libre: forma 72">
                <a:extLst>
                  <a:ext uri="{FF2B5EF4-FFF2-40B4-BE49-F238E27FC236}">
                    <a16:creationId xmlns:a16="http://schemas.microsoft.com/office/drawing/2014/main" id="{34091A49-500F-45FA-8674-551BEC284752}"/>
                  </a:ext>
                </a:extLst>
              </p:cNvPr>
              <p:cNvSpPr/>
              <p:nvPr/>
            </p:nvSpPr>
            <p:spPr>
              <a:xfrm>
                <a:off x="11201843" y="5213963"/>
                <a:ext cx="59472" cy="59472"/>
              </a:xfrm>
              <a:custGeom>
                <a:avLst/>
                <a:gdLst>
                  <a:gd name="connsiteX0" fmla="*/ 59472 w 59472"/>
                  <a:gd name="connsiteY0" fmla="*/ 29736 h 59472"/>
                  <a:gd name="connsiteX1" fmla="*/ 29736 w 59472"/>
                  <a:gd name="connsiteY1" fmla="*/ 59472 h 59472"/>
                  <a:gd name="connsiteX2" fmla="*/ 0 w 59472"/>
                  <a:gd name="connsiteY2" fmla="*/ 29736 h 59472"/>
                  <a:gd name="connsiteX3" fmla="*/ 29736 w 59472"/>
                  <a:gd name="connsiteY3" fmla="*/ 0 h 59472"/>
                  <a:gd name="connsiteX4" fmla="*/ 59472 w 59472"/>
                  <a:gd name="connsiteY4" fmla="*/ 29736 h 5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472" h="59472">
                    <a:moveTo>
                      <a:pt x="59472" y="29736"/>
                    </a:moveTo>
                    <a:cubicBezTo>
                      <a:pt x="59472" y="46159"/>
                      <a:pt x="46159" y="59472"/>
                      <a:pt x="29736" y="59472"/>
                    </a:cubicBezTo>
                    <a:cubicBezTo>
                      <a:pt x="13313" y="59472"/>
                      <a:pt x="0" y="46159"/>
                      <a:pt x="0" y="29736"/>
                    </a:cubicBezTo>
                    <a:cubicBezTo>
                      <a:pt x="0" y="13313"/>
                      <a:pt x="13313" y="0"/>
                      <a:pt x="29736" y="0"/>
                    </a:cubicBezTo>
                    <a:cubicBezTo>
                      <a:pt x="46159" y="0"/>
                      <a:pt x="59472" y="13313"/>
                      <a:pt x="59472" y="29736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ES"/>
              </a:p>
            </p:txBody>
          </p:sp>
        </p:grpSp>
        <p:pic>
          <p:nvPicPr>
            <p:cNvPr id="67" name="Imagen 66" descr="Gráfico&#10;&#10;Descripción generada automáticamente">
              <a:extLst>
                <a:ext uri="{FF2B5EF4-FFF2-40B4-BE49-F238E27FC236}">
                  <a16:creationId xmlns:a16="http://schemas.microsoft.com/office/drawing/2014/main" id="{F4A0C7B1-25F1-41B4-AA2C-5874220AD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24484" y="4457491"/>
              <a:ext cx="889359" cy="666382"/>
            </a:xfrm>
            <a:prstGeom prst="rect">
              <a:avLst/>
            </a:prstGeom>
          </p:spPr>
        </p:pic>
      </p:grpSp>
      <p:sp>
        <p:nvSpPr>
          <p:cNvPr id="74" name="Rectángulo 73">
            <a:extLst>
              <a:ext uri="{FF2B5EF4-FFF2-40B4-BE49-F238E27FC236}">
                <a16:creationId xmlns:a16="http://schemas.microsoft.com/office/drawing/2014/main" id="{A5DF0D79-7D9F-4F72-8B23-F37FAECE707A}"/>
              </a:ext>
            </a:extLst>
          </p:cNvPr>
          <p:cNvSpPr/>
          <p:nvPr/>
        </p:nvSpPr>
        <p:spPr bwMode="auto">
          <a:xfrm>
            <a:off x="9873666" y="1700810"/>
            <a:ext cx="528059" cy="133462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75" name="Elipse 74">
            <a:extLst>
              <a:ext uri="{FF2B5EF4-FFF2-40B4-BE49-F238E27FC236}">
                <a16:creationId xmlns:a16="http://schemas.microsoft.com/office/drawing/2014/main" id="{28ED62CC-EB9E-4DA1-8F29-B5635460B0E2}"/>
              </a:ext>
            </a:extLst>
          </p:cNvPr>
          <p:cNvSpPr/>
          <p:nvPr/>
        </p:nvSpPr>
        <p:spPr bwMode="auto">
          <a:xfrm>
            <a:off x="10048004" y="2796581"/>
            <a:ext cx="107131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8048AEEC-A8DD-4C0F-901E-2B455895D3A5}"/>
              </a:ext>
            </a:extLst>
          </p:cNvPr>
          <p:cNvSpPr txBox="1"/>
          <p:nvPr/>
        </p:nvSpPr>
        <p:spPr>
          <a:xfrm>
            <a:off x="9446099" y="1138045"/>
            <a:ext cx="13417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chemeClr val="tx1"/>
                </a:solidFill>
              </a:rPr>
              <a:t>HV </a:t>
            </a:r>
            <a:r>
              <a:rPr lang="ca-ES" sz="1600" dirty="0" err="1">
                <a:solidFill>
                  <a:schemeClr val="tx1"/>
                </a:solidFill>
              </a:rPr>
              <a:t>Power</a:t>
            </a:r>
            <a:r>
              <a:rPr lang="ca-ES" sz="1600" dirty="0">
                <a:solidFill>
                  <a:schemeClr val="tx1"/>
                </a:solidFill>
              </a:rPr>
              <a:t> </a:t>
            </a:r>
            <a:r>
              <a:rPr lang="ca-ES" sz="1600" dirty="0" err="1">
                <a:solidFill>
                  <a:schemeClr val="tx1"/>
                </a:solidFill>
              </a:rPr>
              <a:t>Supply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77" name="Elipse 76">
            <a:extLst>
              <a:ext uri="{FF2B5EF4-FFF2-40B4-BE49-F238E27FC236}">
                <a16:creationId xmlns:a16="http://schemas.microsoft.com/office/drawing/2014/main" id="{10D23777-B756-4D37-B92F-F2073281176F}"/>
              </a:ext>
            </a:extLst>
          </p:cNvPr>
          <p:cNvSpPr/>
          <p:nvPr/>
        </p:nvSpPr>
        <p:spPr bwMode="auto">
          <a:xfrm>
            <a:off x="10046491" y="2494250"/>
            <a:ext cx="119022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78" name="Elipse 77">
            <a:extLst>
              <a:ext uri="{FF2B5EF4-FFF2-40B4-BE49-F238E27FC236}">
                <a16:creationId xmlns:a16="http://schemas.microsoft.com/office/drawing/2014/main" id="{83405566-7EA2-459C-A9AB-41A80954BE1E}"/>
              </a:ext>
            </a:extLst>
          </p:cNvPr>
          <p:cNvSpPr/>
          <p:nvPr/>
        </p:nvSpPr>
        <p:spPr bwMode="auto">
          <a:xfrm>
            <a:off x="10048004" y="2188787"/>
            <a:ext cx="107131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79" name="Elipse 78">
            <a:extLst>
              <a:ext uri="{FF2B5EF4-FFF2-40B4-BE49-F238E27FC236}">
                <a16:creationId xmlns:a16="http://schemas.microsoft.com/office/drawing/2014/main" id="{72B2F368-8B00-4B28-B191-D9EC4A0BFAF1}"/>
              </a:ext>
            </a:extLst>
          </p:cNvPr>
          <p:cNvSpPr/>
          <p:nvPr/>
        </p:nvSpPr>
        <p:spPr bwMode="auto">
          <a:xfrm>
            <a:off x="10046491" y="1886456"/>
            <a:ext cx="119022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80" name="Conector recto 79">
            <a:extLst>
              <a:ext uri="{FF2B5EF4-FFF2-40B4-BE49-F238E27FC236}">
                <a16:creationId xmlns:a16="http://schemas.microsoft.com/office/drawing/2014/main" id="{21454E76-604D-4B27-BB4D-5EB5A413E116}"/>
              </a:ext>
            </a:extLst>
          </p:cNvPr>
          <p:cNvCxnSpPr>
            <a:cxnSpLocks/>
          </p:cNvCxnSpPr>
          <p:nvPr/>
        </p:nvCxnSpPr>
        <p:spPr bwMode="auto">
          <a:xfrm>
            <a:off x="7561750" y="2250313"/>
            <a:ext cx="2484508" cy="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Conector recto 80">
            <a:extLst>
              <a:ext uri="{FF2B5EF4-FFF2-40B4-BE49-F238E27FC236}">
                <a16:creationId xmlns:a16="http://schemas.microsoft.com/office/drawing/2014/main" id="{8FCA00E3-6C36-4A1F-951D-869FDFBAAE3B}"/>
              </a:ext>
            </a:extLst>
          </p:cNvPr>
          <p:cNvCxnSpPr>
            <a:cxnSpLocks/>
          </p:cNvCxnSpPr>
          <p:nvPr/>
        </p:nvCxnSpPr>
        <p:spPr bwMode="auto">
          <a:xfrm>
            <a:off x="2272723" y="6165304"/>
            <a:ext cx="9544202" cy="0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Conector recto 81">
            <a:extLst>
              <a:ext uri="{FF2B5EF4-FFF2-40B4-BE49-F238E27FC236}">
                <a16:creationId xmlns:a16="http://schemas.microsoft.com/office/drawing/2014/main" id="{1955B629-8A52-4875-A776-6D0C4832BC11}"/>
              </a:ext>
            </a:extLst>
          </p:cNvPr>
          <p:cNvCxnSpPr>
            <a:cxnSpLocks/>
          </p:cNvCxnSpPr>
          <p:nvPr/>
        </p:nvCxnSpPr>
        <p:spPr bwMode="auto">
          <a:xfrm>
            <a:off x="11261315" y="5432028"/>
            <a:ext cx="0" cy="733276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Conector recto 82">
            <a:extLst>
              <a:ext uri="{FF2B5EF4-FFF2-40B4-BE49-F238E27FC236}">
                <a16:creationId xmlns:a16="http://schemas.microsoft.com/office/drawing/2014/main" id="{ED667D57-8E3D-4A1D-8497-1D551C465B37}"/>
              </a:ext>
            </a:extLst>
          </p:cNvPr>
          <p:cNvCxnSpPr>
            <a:cxnSpLocks/>
          </p:cNvCxnSpPr>
          <p:nvPr/>
        </p:nvCxnSpPr>
        <p:spPr bwMode="auto">
          <a:xfrm>
            <a:off x="8400256" y="5714402"/>
            <a:ext cx="0" cy="441463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Conector recto 83">
            <a:extLst>
              <a:ext uri="{FF2B5EF4-FFF2-40B4-BE49-F238E27FC236}">
                <a16:creationId xmlns:a16="http://schemas.microsoft.com/office/drawing/2014/main" id="{FB1890AE-678E-4FD7-8311-8F2932DC7582}"/>
              </a:ext>
            </a:extLst>
          </p:cNvPr>
          <p:cNvCxnSpPr>
            <a:cxnSpLocks/>
          </p:cNvCxnSpPr>
          <p:nvPr/>
        </p:nvCxnSpPr>
        <p:spPr bwMode="auto">
          <a:xfrm>
            <a:off x="2279576" y="5859708"/>
            <a:ext cx="0" cy="310973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Elipse 84">
            <a:extLst>
              <a:ext uri="{FF2B5EF4-FFF2-40B4-BE49-F238E27FC236}">
                <a16:creationId xmlns:a16="http://schemas.microsoft.com/office/drawing/2014/main" id="{A62BE28E-6EF5-47D5-97E2-67962B2B2DC3}"/>
              </a:ext>
            </a:extLst>
          </p:cNvPr>
          <p:cNvSpPr/>
          <p:nvPr/>
        </p:nvSpPr>
        <p:spPr bwMode="auto">
          <a:xfrm>
            <a:off x="7105650" y="5467713"/>
            <a:ext cx="89423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86" name="Elipse 85">
            <a:extLst>
              <a:ext uri="{FF2B5EF4-FFF2-40B4-BE49-F238E27FC236}">
                <a16:creationId xmlns:a16="http://schemas.microsoft.com/office/drawing/2014/main" id="{C82BFE1C-4A7D-4109-9335-12790BDFDB4A}"/>
              </a:ext>
            </a:extLst>
          </p:cNvPr>
          <p:cNvSpPr/>
          <p:nvPr/>
        </p:nvSpPr>
        <p:spPr bwMode="auto">
          <a:xfrm>
            <a:off x="7297718" y="5461462"/>
            <a:ext cx="89423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87" name="Elipse 86">
            <a:extLst>
              <a:ext uri="{FF2B5EF4-FFF2-40B4-BE49-F238E27FC236}">
                <a16:creationId xmlns:a16="http://schemas.microsoft.com/office/drawing/2014/main" id="{DD9695E6-594A-4F7C-B894-FEDE5E94D123}"/>
              </a:ext>
            </a:extLst>
          </p:cNvPr>
          <p:cNvSpPr/>
          <p:nvPr/>
        </p:nvSpPr>
        <p:spPr bwMode="auto">
          <a:xfrm>
            <a:off x="7726696" y="5460310"/>
            <a:ext cx="98365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88" name="Elipse 87">
            <a:extLst>
              <a:ext uri="{FF2B5EF4-FFF2-40B4-BE49-F238E27FC236}">
                <a16:creationId xmlns:a16="http://schemas.microsoft.com/office/drawing/2014/main" id="{D01C6B98-A946-4CAF-BE0C-699E097501B2}"/>
              </a:ext>
            </a:extLst>
          </p:cNvPr>
          <p:cNvSpPr/>
          <p:nvPr/>
        </p:nvSpPr>
        <p:spPr bwMode="auto">
          <a:xfrm>
            <a:off x="7890771" y="5463390"/>
            <a:ext cx="98365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89" name="Elipse 88">
            <a:extLst>
              <a:ext uri="{FF2B5EF4-FFF2-40B4-BE49-F238E27FC236}">
                <a16:creationId xmlns:a16="http://schemas.microsoft.com/office/drawing/2014/main" id="{C1FFD1E3-EB83-47DC-A8F4-A888737905A1}"/>
              </a:ext>
            </a:extLst>
          </p:cNvPr>
          <p:cNvSpPr/>
          <p:nvPr/>
        </p:nvSpPr>
        <p:spPr bwMode="auto">
          <a:xfrm>
            <a:off x="8103862" y="5455143"/>
            <a:ext cx="98365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90" name="Elipse 89">
            <a:extLst>
              <a:ext uri="{FF2B5EF4-FFF2-40B4-BE49-F238E27FC236}">
                <a16:creationId xmlns:a16="http://schemas.microsoft.com/office/drawing/2014/main" id="{58AC6381-0F46-424D-BC6D-F1EEFEE79E28}"/>
              </a:ext>
            </a:extLst>
          </p:cNvPr>
          <p:cNvSpPr/>
          <p:nvPr/>
        </p:nvSpPr>
        <p:spPr bwMode="auto">
          <a:xfrm>
            <a:off x="8267937" y="5458223"/>
            <a:ext cx="98365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1B2B0E5C-E6A1-4862-B5CA-0C96FF8C7EB3}"/>
              </a:ext>
            </a:extLst>
          </p:cNvPr>
          <p:cNvSpPr txBox="1"/>
          <p:nvPr/>
        </p:nvSpPr>
        <p:spPr>
          <a:xfrm>
            <a:off x="9287503" y="1988840"/>
            <a:ext cx="480905" cy="3139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rgbClr val="C00000"/>
                </a:solidFill>
              </a:rPr>
              <a:t>HV</a:t>
            </a:r>
            <a:endParaRPr lang="es-ES" sz="1600" dirty="0">
              <a:solidFill>
                <a:srgbClr val="C00000"/>
              </a:solidFill>
            </a:endParaRP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756A72D2-44C1-43DF-A559-3CE46A96EDE5}"/>
              </a:ext>
            </a:extLst>
          </p:cNvPr>
          <p:cNvSpPr txBox="1"/>
          <p:nvPr/>
        </p:nvSpPr>
        <p:spPr>
          <a:xfrm>
            <a:off x="9353706" y="5895934"/>
            <a:ext cx="166021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chemeClr val="accent6">
                    <a:lumMod val="75000"/>
                  </a:schemeClr>
                </a:solidFill>
              </a:rPr>
              <a:t>Control + data</a:t>
            </a:r>
            <a:endParaRPr lang="es-E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93" name="Conector recto 92">
            <a:extLst>
              <a:ext uri="{FF2B5EF4-FFF2-40B4-BE49-F238E27FC236}">
                <a16:creationId xmlns:a16="http://schemas.microsoft.com/office/drawing/2014/main" id="{D354C19F-3293-4EB2-9DEA-6861DD88DA3D}"/>
              </a:ext>
            </a:extLst>
          </p:cNvPr>
          <p:cNvCxnSpPr>
            <a:cxnSpLocks/>
          </p:cNvCxnSpPr>
          <p:nvPr/>
        </p:nvCxnSpPr>
        <p:spPr bwMode="auto">
          <a:xfrm>
            <a:off x="11812625" y="2302772"/>
            <a:ext cx="0" cy="3875728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Conector recto 93">
            <a:extLst>
              <a:ext uri="{FF2B5EF4-FFF2-40B4-BE49-F238E27FC236}">
                <a16:creationId xmlns:a16="http://schemas.microsoft.com/office/drawing/2014/main" id="{EA958B32-17BC-4290-8468-7573094DE194}"/>
              </a:ext>
            </a:extLst>
          </p:cNvPr>
          <p:cNvCxnSpPr>
            <a:cxnSpLocks/>
          </p:cNvCxnSpPr>
          <p:nvPr/>
        </p:nvCxnSpPr>
        <p:spPr bwMode="auto">
          <a:xfrm>
            <a:off x="10423605" y="2302772"/>
            <a:ext cx="1383717" cy="0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04680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Measurements</a:t>
            </a:r>
            <a:r>
              <a:rPr lang="ca-ES" dirty="0"/>
              <a:t> </a:t>
            </a:r>
            <a:r>
              <a:rPr lang="ca-ES" dirty="0" err="1"/>
              <a:t>at</a:t>
            </a:r>
            <a:r>
              <a:rPr lang="ca-ES" dirty="0"/>
              <a:t> </a:t>
            </a:r>
            <a:r>
              <a:rPr lang="ca-ES" dirty="0" err="1"/>
              <a:t>the</a:t>
            </a:r>
            <a:r>
              <a:rPr lang="ca-ES" dirty="0"/>
              <a:t> </a:t>
            </a:r>
            <a:r>
              <a:rPr lang="ca-ES" dirty="0" err="1"/>
              <a:t>Laboratory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E730B-8732-4C3C-B69B-72A3C4701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25" y="1483343"/>
            <a:ext cx="6028275" cy="4609953"/>
          </a:xfrm>
        </p:spPr>
        <p:txBody>
          <a:bodyPr/>
          <a:lstStyle/>
          <a:p>
            <a:r>
              <a:rPr lang="en-US" sz="2000" dirty="0"/>
              <a:t>First good results on time resolution, BUT</a:t>
            </a:r>
          </a:p>
          <a:p>
            <a:r>
              <a:rPr lang="en-US" sz="2000" dirty="0"/>
              <a:t>Gain at laboratory using statistics and pulsed light method is not well understood</a:t>
            </a:r>
          </a:p>
          <a:p>
            <a:pPr lvl="1"/>
            <a:r>
              <a:rPr lang="en-US" sz="2000" dirty="0"/>
              <a:t>Need to use same </a:t>
            </a:r>
            <a:r>
              <a:rPr lang="en-US" sz="2000" dirty="0" err="1"/>
              <a:t>Nphe</a:t>
            </a:r>
            <a:r>
              <a:rPr lang="en-US" sz="2000" dirty="0"/>
              <a:t> and PMT bias voltage (HV) as test beam for comparison</a:t>
            </a:r>
          </a:p>
          <a:p>
            <a:pPr lvl="2"/>
            <a:r>
              <a:rPr lang="en-US" sz="1700" dirty="0"/>
              <a:t>Higher </a:t>
            </a:r>
            <a:r>
              <a:rPr lang="en-US" sz="1700" dirty="0" err="1"/>
              <a:t>Nphe</a:t>
            </a:r>
            <a:r>
              <a:rPr lang="en-US" sz="1700" dirty="0"/>
              <a:t> reduce time resolution!</a:t>
            </a:r>
          </a:p>
          <a:p>
            <a:r>
              <a:rPr lang="en-US" sz="2000" dirty="0"/>
              <a:t>Try 1-Phe method</a:t>
            </a:r>
          </a:p>
          <a:p>
            <a:pPr lvl="1"/>
            <a:r>
              <a:rPr lang="en-US" sz="2000" dirty="0"/>
              <a:t>Use PACTA transimpedance amplifier (from CTA) to amplify PMT signal</a:t>
            </a:r>
          </a:p>
          <a:p>
            <a:pPr lvl="1"/>
            <a:r>
              <a:rPr lang="en-US" sz="2000" dirty="0"/>
              <a:t>Analyze data with double Gaussian fit or </a:t>
            </a:r>
            <a:r>
              <a:rPr lang="en-US" sz="2000" i="1" dirty="0"/>
              <a:t>Bellamy</a:t>
            </a:r>
            <a:r>
              <a:rPr lang="en-US" sz="2000" dirty="0"/>
              <a:t> function (</a:t>
            </a:r>
            <a:r>
              <a:rPr lang="en-US" sz="1800" b="0" i="0" u="none" strike="noStrike" baseline="0" dirty="0">
                <a:latin typeface="Arial" panose="020B0604020202020204" pitchFamily="34" charset="0"/>
              </a:rPr>
              <a:t>E.H. Bellamy et </a:t>
            </a:r>
            <a:r>
              <a:rPr lang="en-US" sz="1800" b="0" i="0" u="none" strike="noStrike" baseline="0" dirty="0" err="1">
                <a:latin typeface="Arial" panose="020B0604020202020204" pitchFamily="34" charset="0"/>
              </a:rPr>
              <a:t>al.INucl</a:t>
            </a:r>
            <a:r>
              <a:rPr lang="en-US" sz="1800" b="0" i="0" u="none" strike="noStrike" baseline="0" dirty="0">
                <a:latin typeface="Arial" panose="020B0604020202020204" pitchFamily="34" charset="0"/>
              </a:rPr>
              <a:t>. Instr. and Meth. </a:t>
            </a:r>
            <a:r>
              <a:rPr lang="en-US" sz="1800" b="0" i="0" u="none" strike="noStrike" baseline="0" dirty="0" err="1">
                <a:latin typeface="Arial" panose="020B0604020202020204" pitchFamily="34" charset="0"/>
              </a:rPr>
              <a:t>inPhys</a:t>
            </a:r>
            <a:r>
              <a:rPr lang="en-US" sz="1800" b="0" i="0" u="none" strike="noStrike" baseline="0" dirty="0">
                <a:latin typeface="Arial" panose="020B0604020202020204" pitchFamily="34" charset="0"/>
              </a:rPr>
              <a:t> . Res. A 339 (1994) 468-476)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Estimate </a:t>
            </a:r>
            <a:r>
              <a:rPr lang="en-US" dirty="0" err="1">
                <a:latin typeface="Arial" panose="020B0604020202020204" pitchFamily="34" charset="0"/>
              </a:rPr>
              <a:t>N</a:t>
            </a:r>
            <a:r>
              <a:rPr lang="en-US" baseline="-25000" dirty="0" err="1">
                <a:latin typeface="Arial" panose="020B0604020202020204" pitchFamily="34" charset="0"/>
              </a:rPr>
              <a:t>phe</a:t>
            </a:r>
            <a:r>
              <a:rPr lang="en-US" dirty="0">
                <a:latin typeface="Arial" panose="020B0604020202020204" pitchFamily="34" charset="0"/>
              </a:rPr>
              <a:t> from the measured (1-Phe) gain?  </a:t>
            </a:r>
            <a:endParaRPr lang="en-US" sz="1700" i="1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F9FF421E-8790-49A8-9589-DBBDA5AAA5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773044"/>
              </p:ext>
            </p:extLst>
          </p:nvPr>
        </p:nvGraphicFramePr>
        <p:xfrm>
          <a:off x="6672064" y="1808099"/>
          <a:ext cx="5076056" cy="3960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88640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Laboratory</a:t>
            </a:r>
            <a:r>
              <a:rPr lang="ca-ES" dirty="0"/>
              <a:t> </a:t>
            </a:r>
            <a:r>
              <a:rPr lang="ca-ES" dirty="0" err="1"/>
              <a:t>Setup</a:t>
            </a:r>
            <a:r>
              <a:rPr lang="ca-ES" dirty="0"/>
              <a:t>  1-Phe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9B36E6CC-FA6A-4C5F-8EA7-804F893B654F}"/>
              </a:ext>
            </a:extLst>
          </p:cNvPr>
          <p:cNvSpPr/>
          <p:nvPr/>
        </p:nvSpPr>
        <p:spPr bwMode="auto">
          <a:xfrm>
            <a:off x="1366412" y="5019852"/>
            <a:ext cx="1181638" cy="83985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611FE448-E5AC-4563-9A3F-41FC220CEAAE}"/>
              </a:ext>
            </a:extLst>
          </p:cNvPr>
          <p:cNvSpPr/>
          <p:nvPr/>
        </p:nvSpPr>
        <p:spPr bwMode="auto">
          <a:xfrm>
            <a:off x="1534804" y="5620856"/>
            <a:ext cx="119022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03DCB7BB-37D7-411D-B283-D9113BECA3FD}"/>
              </a:ext>
            </a:extLst>
          </p:cNvPr>
          <p:cNvSpPr/>
          <p:nvPr/>
        </p:nvSpPr>
        <p:spPr bwMode="auto">
          <a:xfrm>
            <a:off x="983432" y="1269518"/>
            <a:ext cx="7693901" cy="2845716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pic>
        <p:nvPicPr>
          <p:cNvPr id="21" name="Picture 2" descr="https://www.hamamatsu.com/eu/en/product/type/H13226A_series/index.html&#10;https://www.hamamatsu.com/eu/en/product/type/H14220B/index.html">
            <a:extLst>
              <a:ext uri="{FF2B5EF4-FFF2-40B4-BE49-F238E27FC236}">
                <a16:creationId xmlns:a16="http://schemas.microsoft.com/office/drawing/2014/main" id="{5C79CF96-3F48-43FB-B02C-D0A1505BB1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16270" y1="81349" x2="61905" y2="85714"/>
                        <a14:foregroundMark x1="15873" y1="82143" x2="61508" y2="85714"/>
                        <a14:foregroundMark x1="33730" y1="14286" x2="73413" y2="1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994" y="1897978"/>
            <a:ext cx="1223681" cy="122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ángulo 21">
            <a:extLst>
              <a:ext uri="{FF2B5EF4-FFF2-40B4-BE49-F238E27FC236}">
                <a16:creationId xmlns:a16="http://schemas.microsoft.com/office/drawing/2014/main" id="{5B3EE105-AFF0-4160-A419-DC7C710E4858}"/>
              </a:ext>
            </a:extLst>
          </p:cNvPr>
          <p:cNvSpPr/>
          <p:nvPr/>
        </p:nvSpPr>
        <p:spPr bwMode="auto">
          <a:xfrm>
            <a:off x="5797013" y="2114002"/>
            <a:ext cx="178532" cy="839856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288851B4-38C8-4FF2-91BE-435EE70C0EDB}"/>
              </a:ext>
            </a:extLst>
          </p:cNvPr>
          <p:cNvSpPr/>
          <p:nvPr/>
        </p:nvSpPr>
        <p:spPr bwMode="auto">
          <a:xfrm>
            <a:off x="5580989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BFD908BD-1158-42FF-9D80-834E6BA8CB3A}"/>
              </a:ext>
            </a:extLst>
          </p:cNvPr>
          <p:cNvSpPr/>
          <p:nvPr/>
        </p:nvSpPr>
        <p:spPr bwMode="auto">
          <a:xfrm>
            <a:off x="5364965" y="2411461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F08DACDD-6136-43E6-8AD0-BE7657195158}"/>
              </a:ext>
            </a:extLst>
          </p:cNvPr>
          <p:cNvSpPr/>
          <p:nvPr/>
        </p:nvSpPr>
        <p:spPr bwMode="auto">
          <a:xfrm>
            <a:off x="5148941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1BCD3CD5-6D73-46FD-B053-C8183996B099}"/>
              </a:ext>
            </a:extLst>
          </p:cNvPr>
          <p:cNvSpPr/>
          <p:nvPr/>
        </p:nvSpPr>
        <p:spPr bwMode="auto">
          <a:xfrm>
            <a:off x="4932917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1B328D3F-2079-46D4-A75C-FEFCCCE326A9}"/>
              </a:ext>
            </a:extLst>
          </p:cNvPr>
          <p:cNvSpPr/>
          <p:nvPr/>
        </p:nvSpPr>
        <p:spPr bwMode="auto">
          <a:xfrm>
            <a:off x="4716893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F4AF488E-59CB-46AA-9E92-E87E301F60FB}"/>
              </a:ext>
            </a:extLst>
          </p:cNvPr>
          <p:cNvSpPr/>
          <p:nvPr/>
        </p:nvSpPr>
        <p:spPr bwMode="auto">
          <a:xfrm>
            <a:off x="4500869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29" name="Elipse 28">
            <a:extLst>
              <a:ext uri="{FF2B5EF4-FFF2-40B4-BE49-F238E27FC236}">
                <a16:creationId xmlns:a16="http://schemas.microsoft.com/office/drawing/2014/main" id="{1C5DC68E-471E-4632-A32A-D6BF3EC1D9E9}"/>
              </a:ext>
            </a:extLst>
          </p:cNvPr>
          <p:cNvSpPr/>
          <p:nvPr/>
        </p:nvSpPr>
        <p:spPr bwMode="auto">
          <a:xfrm>
            <a:off x="4284845" y="2402034"/>
            <a:ext cx="144016" cy="27604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0" name="Trapecio 29">
            <a:extLst>
              <a:ext uri="{FF2B5EF4-FFF2-40B4-BE49-F238E27FC236}">
                <a16:creationId xmlns:a16="http://schemas.microsoft.com/office/drawing/2014/main" id="{843A95DD-B826-4493-9791-2DB534845B98}"/>
              </a:ext>
            </a:extLst>
          </p:cNvPr>
          <p:cNvSpPr/>
          <p:nvPr/>
        </p:nvSpPr>
        <p:spPr bwMode="auto">
          <a:xfrm rot="16200000">
            <a:off x="6040997" y="2278916"/>
            <a:ext cx="624548" cy="567344"/>
          </a:xfrm>
          <a:prstGeom prst="trapezoid">
            <a:avLst/>
          </a:prstGeom>
          <a:solidFill>
            <a:srgbClr val="FFCCCC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21A00A5D-13B0-4533-AE77-6EB847CF6DA3}"/>
              </a:ext>
            </a:extLst>
          </p:cNvPr>
          <p:cNvSpPr/>
          <p:nvPr/>
        </p:nvSpPr>
        <p:spPr bwMode="auto">
          <a:xfrm>
            <a:off x="3909384" y="2123429"/>
            <a:ext cx="287528" cy="83985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2" name="Trapecio 31">
            <a:extLst>
              <a:ext uri="{FF2B5EF4-FFF2-40B4-BE49-F238E27FC236}">
                <a16:creationId xmlns:a16="http://schemas.microsoft.com/office/drawing/2014/main" id="{6ACB6BA2-BF30-409D-B441-4A08833518CA}"/>
              </a:ext>
            </a:extLst>
          </p:cNvPr>
          <p:cNvSpPr/>
          <p:nvPr/>
        </p:nvSpPr>
        <p:spPr bwMode="auto">
          <a:xfrm rot="16200000">
            <a:off x="3509550" y="2481409"/>
            <a:ext cx="624548" cy="149399"/>
          </a:xfrm>
          <a:prstGeom prst="trapezoid">
            <a:avLst/>
          </a:prstGeom>
          <a:solidFill>
            <a:schemeClr val="bg2">
              <a:lumMod val="75000"/>
            </a:schemeClr>
          </a:solidFill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2375946E-E35B-445F-9753-2610F341D27E}"/>
              </a:ext>
            </a:extLst>
          </p:cNvPr>
          <p:cNvSpPr/>
          <p:nvPr/>
        </p:nvSpPr>
        <p:spPr bwMode="auto">
          <a:xfrm>
            <a:off x="3655627" y="2281455"/>
            <a:ext cx="83287" cy="542659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72251B51-7C11-4CCF-BA8B-3AA054B5DCB3}"/>
              </a:ext>
            </a:extLst>
          </p:cNvPr>
          <p:cNvSpPr txBox="1"/>
          <p:nvPr/>
        </p:nvSpPr>
        <p:spPr>
          <a:xfrm>
            <a:off x="3185026" y="1434455"/>
            <a:ext cx="162357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chemeClr val="tx1"/>
                </a:solidFill>
              </a:rPr>
              <a:t>Optical </a:t>
            </a:r>
            <a:r>
              <a:rPr lang="ca-ES" sz="1600" dirty="0" err="1">
                <a:solidFill>
                  <a:schemeClr val="tx1"/>
                </a:solidFill>
              </a:rPr>
              <a:t>Beam</a:t>
            </a:r>
            <a:br>
              <a:rPr lang="ca-ES" sz="1600" dirty="0">
                <a:solidFill>
                  <a:schemeClr val="tx1"/>
                </a:solidFill>
              </a:rPr>
            </a:br>
            <a:r>
              <a:rPr lang="ca-ES" sz="1600" dirty="0" err="1">
                <a:solidFill>
                  <a:schemeClr val="tx1"/>
                </a:solidFill>
              </a:rPr>
              <a:t>Attenuator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5772C4F1-6276-4C92-95F6-D78761AC52C4}"/>
              </a:ext>
            </a:extLst>
          </p:cNvPr>
          <p:cNvSpPr txBox="1"/>
          <p:nvPr/>
        </p:nvSpPr>
        <p:spPr>
          <a:xfrm>
            <a:off x="5384664" y="3024206"/>
            <a:ext cx="1008112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 err="1">
                <a:solidFill>
                  <a:schemeClr val="tx1"/>
                </a:solidFill>
              </a:rPr>
              <a:t>Diffuser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0810B6E-7DB9-4710-AFC2-240637AB9EC8}"/>
              </a:ext>
            </a:extLst>
          </p:cNvPr>
          <p:cNvSpPr txBox="1"/>
          <p:nvPr/>
        </p:nvSpPr>
        <p:spPr>
          <a:xfrm>
            <a:off x="6873196" y="1800070"/>
            <a:ext cx="688554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chemeClr val="tx1"/>
                </a:solidFill>
              </a:rPr>
              <a:t>PMT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2DFB7E4-A86B-41BB-84CA-7E767F9A3A4C}"/>
              </a:ext>
            </a:extLst>
          </p:cNvPr>
          <p:cNvSpPr txBox="1"/>
          <p:nvPr/>
        </p:nvSpPr>
        <p:spPr>
          <a:xfrm>
            <a:off x="7063185" y="1268760"/>
            <a:ext cx="162357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chemeClr val="tx1"/>
                </a:solidFill>
              </a:rPr>
              <a:t>Light </a:t>
            </a:r>
            <a:r>
              <a:rPr lang="ca-ES" sz="1600" dirty="0" err="1">
                <a:solidFill>
                  <a:schemeClr val="tx1"/>
                </a:solidFill>
              </a:rPr>
              <a:t>tight</a:t>
            </a:r>
            <a:r>
              <a:rPr lang="ca-ES" sz="1600" dirty="0">
                <a:solidFill>
                  <a:schemeClr val="tx1"/>
                </a:solidFill>
              </a:rPr>
              <a:t> box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367843CC-04CF-48DD-AF58-51AB35B234AD}"/>
              </a:ext>
            </a:extLst>
          </p:cNvPr>
          <p:cNvSpPr txBox="1"/>
          <p:nvPr/>
        </p:nvSpPr>
        <p:spPr>
          <a:xfrm>
            <a:off x="2700669" y="2906090"/>
            <a:ext cx="121981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 err="1">
                <a:solidFill>
                  <a:schemeClr val="tx1"/>
                </a:solidFill>
              </a:rPr>
              <a:t>Collimator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E911FAF9-3470-47CC-8CAC-AB99F1D3C1B4}"/>
              </a:ext>
            </a:extLst>
          </p:cNvPr>
          <p:cNvSpPr txBox="1"/>
          <p:nvPr/>
        </p:nvSpPr>
        <p:spPr>
          <a:xfrm>
            <a:off x="2378337" y="3708488"/>
            <a:ext cx="196452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rgbClr val="00B050"/>
                </a:solidFill>
              </a:rPr>
              <a:t>Single Mode </a:t>
            </a:r>
            <a:r>
              <a:rPr lang="ca-ES" sz="1600" dirty="0" err="1">
                <a:solidFill>
                  <a:srgbClr val="00B050"/>
                </a:solidFill>
              </a:rPr>
              <a:t>Fiber</a:t>
            </a:r>
            <a:endParaRPr lang="es-ES" sz="1600" dirty="0">
              <a:solidFill>
                <a:srgbClr val="00B050"/>
              </a:solidFill>
            </a:endParaRPr>
          </a:p>
        </p:txBody>
      </p: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AC247C51-540C-44C0-9EC3-C916FA5FB74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403211" y="2534058"/>
            <a:ext cx="17636" cy="2244239"/>
          </a:xfrm>
          <a:prstGeom prst="lin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BFB4EF6E-C67B-481B-99F7-525B999D024C}"/>
              </a:ext>
            </a:extLst>
          </p:cNvPr>
          <p:cNvCxnSpPr>
            <a:cxnSpLocks/>
          </p:cNvCxnSpPr>
          <p:nvPr/>
        </p:nvCxnSpPr>
        <p:spPr bwMode="auto">
          <a:xfrm flipH="1">
            <a:off x="2403210" y="2534058"/>
            <a:ext cx="1239557" cy="0"/>
          </a:xfrm>
          <a:prstGeom prst="lin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6CC49B79-038C-4A58-AC8D-82DC0F762220}"/>
              </a:ext>
            </a:extLst>
          </p:cNvPr>
          <p:cNvCxnSpPr>
            <a:cxnSpLocks/>
          </p:cNvCxnSpPr>
          <p:nvPr/>
        </p:nvCxnSpPr>
        <p:spPr bwMode="auto">
          <a:xfrm flipV="1">
            <a:off x="2428083" y="4767623"/>
            <a:ext cx="454455" cy="1"/>
          </a:xfrm>
          <a:prstGeom prst="lin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3" name="Grupo 42">
            <a:extLst>
              <a:ext uri="{FF2B5EF4-FFF2-40B4-BE49-F238E27FC236}">
                <a16:creationId xmlns:a16="http://schemas.microsoft.com/office/drawing/2014/main" id="{260EA5C5-ED6B-43D1-A0E4-FB896CA7FB0E}"/>
              </a:ext>
            </a:extLst>
          </p:cNvPr>
          <p:cNvGrpSpPr/>
          <p:nvPr/>
        </p:nvGrpSpPr>
        <p:grpSpPr>
          <a:xfrm>
            <a:off x="2878133" y="4487266"/>
            <a:ext cx="2054784" cy="584092"/>
            <a:chOff x="3440279" y="4659563"/>
            <a:chExt cx="2054784" cy="584092"/>
          </a:xfrm>
        </p:grpSpPr>
        <p:sp>
          <p:nvSpPr>
            <p:cNvPr id="44" name="Rectángulo: esquinas redondeadas 43">
              <a:extLst>
                <a:ext uri="{FF2B5EF4-FFF2-40B4-BE49-F238E27FC236}">
                  <a16:creationId xmlns:a16="http://schemas.microsoft.com/office/drawing/2014/main" id="{A3F3AC60-6447-4554-9A68-B5795F9FE386}"/>
                </a:ext>
              </a:extLst>
            </p:cNvPr>
            <p:cNvSpPr/>
            <p:nvPr/>
          </p:nvSpPr>
          <p:spPr bwMode="auto">
            <a:xfrm>
              <a:off x="3568685" y="4659563"/>
              <a:ext cx="1926378" cy="584092"/>
            </a:xfrm>
            <a:prstGeom prst="roundRect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r>
                <a:rPr kumimoji="0" lang="ca-ES" sz="14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Picosecond</a:t>
              </a:r>
              <a:r>
                <a:rPr kumimoji="0" lang="ca-ES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ca-ES" sz="14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pulsed</a:t>
              </a:r>
              <a:r>
                <a:rPr kumimoji="0" lang="ca-ES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ca-ES" sz="14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Diode</a:t>
              </a:r>
              <a:r>
                <a:rPr kumimoji="0" lang="ca-ES" sz="14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ca-ES" sz="140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L</a:t>
              </a:r>
              <a:r>
                <a:rPr lang="ca-ES" sz="1400" dirty="0" err="1">
                  <a:solidFill>
                    <a:schemeClr val="tx1"/>
                  </a:solidFill>
                  <a:latin typeface="Arial" pitchFamily="34" charset="0"/>
                </a:rPr>
                <a:t>aser</a:t>
              </a:r>
              <a:endParaRPr kumimoji="0" lang="es-ES" sz="14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" name="Rectángulo 44">
              <a:extLst>
                <a:ext uri="{FF2B5EF4-FFF2-40B4-BE49-F238E27FC236}">
                  <a16:creationId xmlns:a16="http://schemas.microsoft.com/office/drawing/2014/main" id="{C3BDA159-1B6F-4A2D-95D3-DDAF4260645C}"/>
                </a:ext>
              </a:extLst>
            </p:cNvPr>
            <p:cNvSpPr/>
            <p:nvPr/>
          </p:nvSpPr>
          <p:spPr bwMode="auto">
            <a:xfrm>
              <a:off x="3520390" y="4844287"/>
              <a:ext cx="64757" cy="190812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" name="Rectángulo 45">
              <a:extLst>
                <a:ext uri="{FF2B5EF4-FFF2-40B4-BE49-F238E27FC236}">
                  <a16:creationId xmlns:a16="http://schemas.microsoft.com/office/drawing/2014/main" id="{6E474AB3-CF97-4533-A314-5B76813F7CBD}"/>
                </a:ext>
              </a:extLst>
            </p:cNvPr>
            <p:cNvSpPr/>
            <p:nvPr/>
          </p:nvSpPr>
          <p:spPr bwMode="auto">
            <a:xfrm>
              <a:off x="3440279" y="4889689"/>
              <a:ext cx="94811" cy="97915"/>
            </a:xfrm>
            <a:prstGeom prst="rect">
              <a:avLst/>
            </a:prstGeom>
            <a:solidFill>
              <a:srgbClr val="C00000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s-ES" sz="24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47" name="CuadroTexto 46">
            <a:extLst>
              <a:ext uri="{FF2B5EF4-FFF2-40B4-BE49-F238E27FC236}">
                <a16:creationId xmlns:a16="http://schemas.microsoft.com/office/drawing/2014/main" id="{BAB1DD56-972A-4CD1-B25D-36943E8C52EA}"/>
              </a:ext>
            </a:extLst>
          </p:cNvPr>
          <p:cNvSpPr txBox="1"/>
          <p:nvPr/>
        </p:nvSpPr>
        <p:spPr>
          <a:xfrm>
            <a:off x="6667258" y="4941168"/>
            <a:ext cx="1964526" cy="302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 err="1">
                <a:solidFill>
                  <a:schemeClr val="tx1"/>
                </a:solidFill>
              </a:rPr>
              <a:t>Wavecatcher</a:t>
            </a:r>
            <a:r>
              <a:rPr lang="ca-ES" sz="1600" dirty="0">
                <a:solidFill>
                  <a:schemeClr val="tx1"/>
                </a:solidFill>
              </a:rPr>
              <a:t> 8ch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46F5CC87-D394-4907-85EB-0ED651452598}"/>
              </a:ext>
            </a:extLst>
          </p:cNvPr>
          <p:cNvSpPr/>
          <p:nvPr/>
        </p:nvSpPr>
        <p:spPr bwMode="auto">
          <a:xfrm>
            <a:off x="6532993" y="5272938"/>
            <a:ext cx="2225773" cy="441464"/>
          </a:xfrm>
          <a:prstGeom prst="rect">
            <a:avLst/>
          </a:prstGeom>
          <a:solidFill>
            <a:srgbClr val="C0E54D"/>
          </a:solidFill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49" name="Elipse 48">
            <a:extLst>
              <a:ext uri="{FF2B5EF4-FFF2-40B4-BE49-F238E27FC236}">
                <a16:creationId xmlns:a16="http://schemas.microsoft.com/office/drawing/2014/main" id="{04503DE9-EB38-4A08-A308-8AB79323158E}"/>
              </a:ext>
            </a:extLst>
          </p:cNvPr>
          <p:cNvSpPr/>
          <p:nvPr/>
        </p:nvSpPr>
        <p:spPr bwMode="auto">
          <a:xfrm>
            <a:off x="6752006" y="5463549"/>
            <a:ext cx="98365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50" name="Elipse 49">
            <a:extLst>
              <a:ext uri="{FF2B5EF4-FFF2-40B4-BE49-F238E27FC236}">
                <a16:creationId xmlns:a16="http://schemas.microsoft.com/office/drawing/2014/main" id="{BE71D404-676F-46C5-B82C-8CAD5ADDE999}"/>
              </a:ext>
            </a:extLst>
          </p:cNvPr>
          <p:cNvSpPr/>
          <p:nvPr/>
        </p:nvSpPr>
        <p:spPr bwMode="auto">
          <a:xfrm>
            <a:off x="6920552" y="5466629"/>
            <a:ext cx="89423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F475AC09-EEAE-45D5-B235-D63A98C97274}"/>
              </a:ext>
            </a:extLst>
          </p:cNvPr>
          <p:cNvCxnSpPr>
            <a:cxnSpLocks/>
            <a:endCxn id="44" idx="2"/>
          </p:cNvCxnSpPr>
          <p:nvPr/>
        </p:nvCxnSpPr>
        <p:spPr bwMode="auto">
          <a:xfrm flipV="1">
            <a:off x="3969728" y="5071358"/>
            <a:ext cx="0" cy="863467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06350716-A6F2-438E-B801-8F0026BDC2B4}"/>
              </a:ext>
            </a:extLst>
          </p:cNvPr>
          <p:cNvCxnSpPr>
            <a:cxnSpLocks/>
          </p:cNvCxnSpPr>
          <p:nvPr/>
        </p:nvCxnSpPr>
        <p:spPr bwMode="auto">
          <a:xfrm flipH="1">
            <a:off x="3969728" y="5930426"/>
            <a:ext cx="2830210" cy="4399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Conector recto 52">
            <a:extLst>
              <a:ext uri="{FF2B5EF4-FFF2-40B4-BE49-F238E27FC236}">
                <a16:creationId xmlns:a16="http://schemas.microsoft.com/office/drawing/2014/main" id="{B44AA26A-4C55-465D-8FDB-EBD63266D6B1}"/>
              </a:ext>
            </a:extLst>
          </p:cNvPr>
          <p:cNvCxnSpPr>
            <a:cxnSpLocks/>
            <a:endCxn id="49" idx="4"/>
          </p:cNvCxnSpPr>
          <p:nvPr/>
        </p:nvCxnSpPr>
        <p:spPr bwMode="auto">
          <a:xfrm flipH="1" flipV="1">
            <a:off x="6801189" y="5551504"/>
            <a:ext cx="3938" cy="378925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Conector recto 54">
            <a:extLst>
              <a:ext uri="{FF2B5EF4-FFF2-40B4-BE49-F238E27FC236}">
                <a16:creationId xmlns:a16="http://schemas.microsoft.com/office/drawing/2014/main" id="{A0155863-7414-4949-8D50-F04DF5E1878F}"/>
              </a:ext>
            </a:extLst>
          </p:cNvPr>
          <p:cNvCxnSpPr>
            <a:cxnSpLocks/>
          </p:cNvCxnSpPr>
          <p:nvPr/>
        </p:nvCxnSpPr>
        <p:spPr bwMode="auto">
          <a:xfrm>
            <a:off x="6949011" y="5934825"/>
            <a:ext cx="2471067" cy="0"/>
          </a:xfrm>
          <a:prstGeom prst="line">
            <a:avLst/>
          </a:prstGeom>
          <a:noFill/>
          <a:ln w="28575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Conector recto 55">
            <a:extLst>
              <a:ext uri="{FF2B5EF4-FFF2-40B4-BE49-F238E27FC236}">
                <a16:creationId xmlns:a16="http://schemas.microsoft.com/office/drawing/2014/main" id="{9BDAC9BC-42CD-41B5-8374-CCA01CD4D923}"/>
              </a:ext>
            </a:extLst>
          </p:cNvPr>
          <p:cNvCxnSpPr>
            <a:cxnSpLocks/>
          </p:cNvCxnSpPr>
          <p:nvPr/>
        </p:nvCxnSpPr>
        <p:spPr bwMode="auto">
          <a:xfrm flipV="1">
            <a:off x="6960096" y="5582752"/>
            <a:ext cx="3580" cy="352074"/>
          </a:xfrm>
          <a:prstGeom prst="line">
            <a:avLst/>
          </a:prstGeom>
          <a:noFill/>
          <a:ln w="28575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Conector recto 56">
            <a:extLst>
              <a:ext uri="{FF2B5EF4-FFF2-40B4-BE49-F238E27FC236}">
                <a16:creationId xmlns:a16="http://schemas.microsoft.com/office/drawing/2014/main" id="{53399DDF-659B-47E9-BAC4-79D6319C5275}"/>
              </a:ext>
            </a:extLst>
          </p:cNvPr>
          <p:cNvCxnSpPr>
            <a:cxnSpLocks/>
          </p:cNvCxnSpPr>
          <p:nvPr/>
        </p:nvCxnSpPr>
        <p:spPr bwMode="auto">
          <a:xfrm>
            <a:off x="7534404" y="2543386"/>
            <a:ext cx="1734439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CuadroTexto 57">
            <a:extLst>
              <a:ext uri="{FF2B5EF4-FFF2-40B4-BE49-F238E27FC236}">
                <a16:creationId xmlns:a16="http://schemas.microsoft.com/office/drawing/2014/main" id="{F172694C-EE88-439C-85F2-64CF2B01F034}"/>
              </a:ext>
            </a:extLst>
          </p:cNvPr>
          <p:cNvSpPr txBox="1"/>
          <p:nvPr/>
        </p:nvSpPr>
        <p:spPr>
          <a:xfrm>
            <a:off x="4606788" y="5651821"/>
            <a:ext cx="1623575" cy="274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 err="1">
                <a:solidFill>
                  <a:schemeClr val="tx1"/>
                </a:solidFill>
              </a:rPr>
              <a:t>Laser</a:t>
            </a:r>
            <a:r>
              <a:rPr lang="ca-ES" sz="1600" dirty="0">
                <a:solidFill>
                  <a:schemeClr val="tx1"/>
                </a:solidFill>
              </a:rPr>
              <a:t> </a:t>
            </a:r>
            <a:r>
              <a:rPr lang="ca-ES" sz="1600" dirty="0" err="1">
                <a:solidFill>
                  <a:schemeClr val="tx1"/>
                </a:solidFill>
              </a:rPr>
              <a:t>trigger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59" name="CuadroTexto 58">
            <a:extLst>
              <a:ext uri="{FF2B5EF4-FFF2-40B4-BE49-F238E27FC236}">
                <a16:creationId xmlns:a16="http://schemas.microsoft.com/office/drawing/2014/main" id="{202DC58C-F10D-46DE-AD87-DF0B4AEF4E76}"/>
              </a:ext>
            </a:extLst>
          </p:cNvPr>
          <p:cNvSpPr txBox="1"/>
          <p:nvPr/>
        </p:nvSpPr>
        <p:spPr>
          <a:xfrm>
            <a:off x="482993" y="5032097"/>
            <a:ext cx="94375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 err="1">
                <a:solidFill>
                  <a:schemeClr val="tx1"/>
                </a:solidFill>
              </a:rPr>
              <a:t>Power</a:t>
            </a:r>
            <a:r>
              <a:rPr lang="ca-ES" sz="1600" dirty="0">
                <a:solidFill>
                  <a:schemeClr val="tx1"/>
                </a:solidFill>
              </a:rPr>
              <a:t> </a:t>
            </a:r>
            <a:r>
              <a:rPr lang="ca-ES" sz="1600" dirty="0" err="1">
                <a:solidFill>
                  <a:schemeClr val="tx1"/>
                </a:solidFill>
              </a:rPr>
              <a:t>Supply</a:t>
            </a:r>
            <a:r>
              <a:rPr lang="ca-ES" sz="1600" dirty="0">
                <a:solidFill>
                  <a:schemeClr val="tx1"/>
                </a:solidFill>
              </a:rPr>
              <a:t> (0-5V)</a:t>
            </a:r>
            <a:endParaRPr lang="es-ES" sz="1600" dirty="0">
              <a:solidFill>
                <a:schemeClr val="tx1"/>
              </a:solidFill>
            </a:endParaRPr>
          </a:p>
        </p:txBody>
      </p:sp>
      <p:cxnSp>
        <p:nvCxnSpPr>
          <p:cNvPr id="60" name="Conector recto 59">
            <a:extLst>
              <a:ext uri="{FF2B5EF4-FFF2-40B4-BE49-F238E27FC236}">
                <a16:creationId xmlns:a16="http://schemas.microsoft.com/office/drawing/2014/main" id="{6C4B9BA7-FAF5-4B4F-B4D6-293AD5DDFD45}"/>
              </a:ext>
            </a:extLst>
          </p:cNvPr>
          <p:cNvCxnSpPr>
            <a:cxnSpLocks/>
            <a:stCxn id="19" idx="0"/>
          </p:cNvCxnSpPr>
          <p:nvPr/>
        </p:nvCxnSpPr>
        <p:spPr bwMode="auto">
          <a:xfrm flipV="1">
            <a:off x="1594315" y="1969986"/>
            <a:ext cx="6170" cy="365087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E15AAA1A-46CF-41D4-A8CA-76154B852EB1}"/>
              </a:ext>
            </a:extLst>
          </p:cNvPr>
          <p:cNvCxnSpPr>
            <a:cxnSpLocks/>
          </p:cNvCxnSpPr>
          <p:nvPr/>
        </p:nvCxnSpPr>
        <p:spPr bwMode="auto">
          <a:xfrm flipH="1">
            <a:off x="1594315" y="1969986"/>
            <a:ext cx="2440539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Conector recto 61">
            <a:extLst>
              <a:ext uri="{FF2B5EF4-FFF2-40B4-BE49-F238E27FC236}">
                <a16:creationId xmlns:a16="http://schemas.microsoft.com/office/drawing/2014/main" id="{F834E9BE-14A7-4339-A941-74858264FDCA}"/>
              </a:ext>
            </a:extLst>
          </p:cNvPr>
          <p:cNvCxnSpPr>
            <a:cxnSpLocks/>
          </p:cNvCxnSpPr>
          <p:nvPr/>
        </p:nvCxnSpPr>
        <p:spPr bwMode="auto">
          <a:xfrm flipV="1">
            <a:off x="4034137" y="1984039"/>
            <a:ext cx="0" cy="142169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Elipse 62">
            <a:extLst>
              <a:ext uri="{FF2B5EF4-FFF2-40B4-BE49-F238E27FC236}">
                <a16:creationId xmlns:a16="http://schemas.microsoft.com/office/drawing/2014/main" id="{DAB5775B-6A3C-44C8-B4B0-B38B1BB45556}"/>
              </a:ext>
            </a:extLst>
          </p:cNvPr>
          <p:cNvSpPr/>
          <p:nvPr/>
        </p:nvSpPr>
        <p:spPr bwMode="auto">
          <a:xfrm>
            <a:off x="1747084" y="5619892"/>
            <a:ext cx="108202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grpSp>
        <p:nvGrpSpPr>
          <p:cNvPr id="65" name="Grupo 64">
            <a:extLst>
              <a:ext uri="{FF2B5EF4-FFF2-40B4-BE49-F238E27FC236}">
                <a16:creationId xmlns:a16="http://schemas.microsoft.com/office/drawing/2014/main" id="{C002137E-1526-4A14-9287-6D9B6B05EFE1}"/>
              </a:ext>
            </a:extLst>
          </p:cNvPr>
          <p:cNvGrpSpPr/>
          <p:nvPr/>
        </p:nvGrpSpPr>
        <p:grpSpPr>
          <a:xfrm>
            <a:off x="9685298" y="4361526"/>
            <a:ext cx="1823819" cy="1070879"/>
            <a:chOff x="9685298" y="4361526"/>
            <a:chExt cx="1823819" cy="1070879"/>
          </a:xfrm>
        </p:grpSpPr>
        <p:grpSp>
          <p:nvGrpSpPr>
            <p:cNvPr id="66" name="Gráfico 43" descr="Ordenador contorno">
              <a:extLst>
                <a:ext uri="{FF2B5EF4-FFF2-40B4-BE49-F238E27FC236}">
                  <a16:creationId xmlns:a16="http://schemas.microsoft.com/office/drawing/2014/main" id="{0C9BE4F1-D70E-44E8-95EC-DDF78A087321}"/>
                </a:ext>
              </a:extLst>
            </p:cNvPr>
            <p:cNvGrpSpPr/>
            <p:nvPr/>
          </p:nvGrpSpPr>
          <p:grpSpPr>
            <a:xfrm>
              <a:off x="9685298" y="4361526"/>
              <a:ext cx="1823819" cy="1070879"/>
              <a:chOff x="9685298" y="4361526"/>
              <a:chExt cx="1823819" cy="1070879"/>
            </a:xfrm>
            <a:solidFill>
              <a:srgbClr val="000000"/>
            </a:solidFill>
          </p:grpSpPr>
          <p:sp>
            <p:nvSpPr>
              <p:cNvPr id="68" name="Forma libre: forma 67">
                <a:extLst>
                  <a:ext uri="{FF2B5EF4-FFF2-40B4-BE49-F238E27FC236}">
                    <a16:creationId xmlns:a16="http://schemas.microsoft.com/office/drawing/2014/main" id="{E434568B-F51C-4A37-A2F3-4A8AB9BB7DAC}"/>
                  </a:ext>
                </a:extLst>
              </p:cNvPr>
              <p:cNvSpPr/>
              <p:nvPr/>
            </p:nvSpPr>
            <p:spPr>
              <a:xfrm>
                <a:off x="9784418" y="4460766"/>
                <a:ext cx="951558" cy="674258"/>
              </a:xfrm>
              <a:custGeom>
                <a:avLst/>
                <a:gdLst>
                  <a:gd name="connsiteX0" fmla="*/ 39648 w 951558"/>
                  <a:gd name="connsiteY0" fmla="*/ 0 h 674258"/>
                  <a:gd name="connsiteX1" fmla="*/ 0 w 951558"/>
                  <a:gd name="connsiteY1" fmla="*/ 0 h 674258"/>
                  <a:gd name="connsiteX2" fmla="*/ 0 w 951558"/>
                  <a:gd name="connsiteY2" fmla="*/ 674258 h 674258"/>
                  <a:gd name="connsiteX3" fmla="*/ 951558 w 951558"/>
                  <a:gd name="connsiteY3" fmla="*/ 674258 h 674258"/>
                  <a:gd name="connsiteX4" fmla="*/ 951558 w 951558"/>
                  <a:gd name="connsiteY4" fmla="*/ 0 h 674258"/>
                  <a:gd name="connsiteX5" fmla="*/ 39648 w 951558"/>
                  <a:gd name="connsiteY5" fmla="*/ 0 h 674258"/>
                  <a:gd name="connsiteX6" fmla="*/ 911910 w 951558"/>
                  <a:gd name="connsiteY6" fmla="*/ 634610 h 674258"/>
                  <a:gd name="connsiteX7" fmla="*/ 39648 w 951558"/>
                  <a:gd name="connsiteY7" fmla="*/ 634610 h 674258"/>
                  <a:gd name="connsiteX8" fmla="*/ 39648 w 951558"/>
                  <a:gd name="connsiteY8" fmla="*/ 39648 h 674258"/>
                  <a:gd name="connsiteX9" fmla="*/ 911910 w 951558"/>
                  <a:gd name="connsiteY9" fmla="*/ 39648 h 674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1558" h="674258">
                    <a:moveTo>
                      <a:pt x="39648" y="0"/>
                    </a:moveTo>
                    <a:lnTo>
                      <a:pt x="0" y="0"/>
                    </a:lnTo>
                    <a:lnTo>
                      <a:pt x="0" y="674258"/>
                    </a:lnTo>
                    <a:lnTo>
                      <a:pt x="951558" y="674258"/>
                    </a:lnTo>
                    <a:lnTo>
                      <a:pt x="951558" y="0"/>
                    </a:lnTo>
                    <a:lnTo>
                      <a:pt x="39648" y="0"/>
                    </a:lnTo>
                    <a:close/>
                    <a:moveTo>
                      <a:pt x="911910" y="634610"/>
                    </a:moveTo>
                    <a:lnTo>
                      <a:pt x="39648" y="634610"/>
                    </a:lnTo>
                    <a:lnTo>
                      <a:pt x="39648" y="39648"/>
                    </a:lnTo>
                    <a:lnTo>
                      <a:pt x="911910" y="39648"/>
                    </a:ln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buNone/>
                </a:pPr>
                <a:endParaRPr lang="es-ES" dirty="0"/>
              </a:p>
            </p:txBody>
          </p:sp>
          <p:sp>
            <p:nvSpPr>
              <p:cNvPr id="69" name="Forma libre: forma 68">
                <a:extLst>
                  <a:ext uri="{FF2B5EF4-FFF2-40B4-BE49-F238E27FC236}">
                    <a16:creationId xmlns:a16="http://schemas.microsoft.com/office/drawing/2014/main" id="{A64248A4-AB36-4BB4-8457-5E0DF1420B9F}"/>
                  </a:ext>
                </a:extLst>
              </p:cNvPr>
              <p:cNvSpPr/>
              <p:nvPr/>
            </p:nvSpPr>
            <p:spPr>
              <a:xfrm>
                <a:off x="9685298" y="4361526"/>
                <a:ext cx="1149799" cy="1070879"/>
              </a:xfrm>
              <a:custGeom>
                <a:avLst/>
                <a:gdLst>
                  <a:gd name="connsiteX0" fmla="*/ 1070503 w 1149799"/>
                  <a:gd name="connsiteY0" fmla="*/ 0 h 1070879"/>
                  <a:gd name="connsiteX1" fmla="*/ 79297 w 1149799"/>
                  <a:gd name="connsiteY1" fmla="*/ 0 h 1070879"/>
                  <a:gd name="connsiteX2" fmla="*/ 0 w 1149799"/>
                  <a:gd name="connsiteY2" fmla="*/ 79297 h 1070879"/>
                  <a:gd name="connsiteX3" fmla="*/ 0 w 1149799"/>
                  <a:gd name="connsiteY3" fmla="*/ 793342 h 1070879"/>
                  <a:gd name="connsiteX4" fmla="*/ 79297 w 1149799"/>
                  <a:gd name="connsiteY4" fmla="*/ 872638 h 1070879"/>
                  <a:gd name="connsiteX5" fmla="*/ 475779 w 1149799"/>
                  <a:gd name="connsiteY5" fmla="*/ 872638 h 1070879"/>
                  <a:gd name="connsiteX6" fmla="*/ 475779 w 1149799"/>
                  <a:gd name="connsiteY6" fmla="*/ 1031231 h 1070879"/>
                  <a:gd name="connsiteX7" fmla="*/ 277538 w 1149799"/>
                  <a:gd name="connsiteY7" fmla="*/ 1031231 h 1070879"/>
                  <a:gd name="connsiteX8" fmla="*/ 277538 w 1149799"/>
                  <a:gd name="connsiteY8" fmla="*/ 1070879 h 1070879"/>
                  <a:gd name="connsiteX9" fmla="*/ 872262 w 1149799"/>
                  <a:gd name="connsiteY9" fmla="*/ 1070879 h 1070879"/>
                  <a:gd name="connsiteX10" fmla="*/ 872262 w 1149799"/>
                  <a:gd name="connsiteY10" fmla="*/ 1031231 h 1070879"/>
                  <a:gd name="connsiteX11" fmla="*/ 674020 w 1149799"/>
                  <a:gd name="connsiteY11" fmla="*/ 1031231 h 1070879"/>
                  <a:gd name="connsiteX12" fmla="*/ 674020 w 1149799"/>
                  <a:gd name="connsiteY12" fmla="*/ 872638 h 1070879"/>
                  <a:gd name="connsiteX13" fmla="*/ 1070503 w 1149799"/>
                  <a:gd name="connsiteY13" fmla="*/ 872638 h 1070879"/>
                  <a:gd name="connsiteX14" fmla="*/ 1149799 w 1149799"/>
                  <a:gd name="connsiteY14" fmla="*/ 793342 h 1070879"/>
                  <a:gd name="connsiteX15" fmla="*/ 1149799 w 1149799"/>
                  <a:gd name="connsiteY15" fmla="*/ 79396 h 1070879"/>
                  <a:gd name="connsiteX16" fmla="*/ 1070503 w 1149799"/>
                  <a:gd name="connsiteY16" fmla="*/ 0 h 1070879"/>
                  <a:gd name="connsiteX17" fmla="*/ 634372 w 1149799"/>
                  <a:gd name="connsiteY17" fmla="*/ 1031311 h 1070879"/>
                  <a:gd name="connsiteX18" fmla="*/ 515427 w 1149799"/>
                  <a:gd name="connsiteY18" fmla="*/ 1031311 h 1070879"/>
                  <a:gd name="connsiteX19" fmla="*/ 515427 w 1149799"/>
                  <a:gd name="connsiteY19" fmla="*/ 872718 h 1070879"/>
                  <a:gd name="connsiteX20" fmla="*/ 634372 w 1149799"/>
                  <a:gd name="connsiteY20" fmla="*/ 872718 h 1070879"/>
                  <a:gd name="connsiteX21" fmla="*/ 1110151 w 1149799"/>
                  <a:gd name="connsiteY21" fmla="*/ 793421 h 1070879"/>
                  <a:gd name="connsiteX22" fmla="*/ 1070503 w 1149799"/>
                  <a:gd name="connsiteY22" fmla="*/ 833069 h 1070879"/>
                  <a:gd name="connsiteX23" fmla="*/ 79297 w 1149799"/>
                  <a:gd name="connsiteY23" fmla="*/ 833069 h 1070879"/>
                  <a:gd name="connsiteX24" fmla="*/ 39648 w 1149799"/>
                  <a:gd name="connsiteY24" fmla="*/ 793421 h 1070879"/>
                  <a:gd name="connsiteX25" fmla="*/ 39648 w 1149799"/>
                  <a:gd name="connsiteY25" fmla="*/ 79396 h 1070879"/>
                  <a:gd name="connsiteX26" fmla="*/ 79297 w 1149799"/>
                  <a:gd name="connsiteY26" fmla="*/ 39747 h 1070879"/>
                  <a:gd name="connsiteX27" fmla="*/ 1070503 w 1149799"/>
                  <a:gd name="connsiteY27" fmla="*/ 39747 h 1070879"/>
                  <a:gd name="connsiteX28" fmla="*/ 1110151 w 1149799"/>
                  <a:gd name="connsiteY28" fmla="*/ 79396 h 1070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149799" h="1070879">
                    <a:moveTo>
                      <a:pt x="1070503" y="0"/>
                    </a:moveTo>
                    <a:lnTo>
                      <a:pt x="79297" y="0"/>
                    </a:lnTo>
                    <a:cubicBezTo>
                      <a:pt x="35557" y="131"/>
                      <a:pt x="131" y="35557"/>
                      <a:pt x="0" y="79297"/>
                    </a:cubicBezTo>
                    <a:lnTo>
                      <a:pt x="0" y="793342"/>
                    </a:lnTo>
                    <a:cubicBezTo>
                      <a:pt x="142" y="837078"/>
                      <a:pt x="35561" y="872497"/>
                      <a:pt x="79297" y="872638"/>
                    </a:cubicBezTo>
                    <a:lnTo>
                      <a:pt x="475779" y="872638"/>
                    </a:lnTo>
                    <a:lnTo>
                      <a:pt x="475779" y="1031231"/>
                    </a:lnTo>
                    <a:lnTo>
                      <a:pt x="277538" y="1031231"/>
                    </a:lnTo>
                    <a:lnTo>
                      <a:pt x="277538" y="1070879"/>
                    </a:lnTo>
                    <a:lnTo>
                      <a:pt x="872262" y="1070879"/>
                    </a:lnTo>
                    <a:lnTo>
                      <a:pt x="872262" y="1031231"/>
                    </a:lnTo>
                    <a:lnTo>
                      <a:pt x="674020" y="1031231"/>
                    </a:lnTo>
                    <a:lnTo>
                      <a:pt x="674020" y="872638"/>
                    </a:lnTo>
                    <a:lnTo>
                      <a:pt x="1070503" y="872638"/>
                    </a:lnTo>
                    <a:cubicBezTo>
                      <a:pt x="1114239" y="872497"/>
                      <a:pt x="1149659" y="837078"/>
                      <a:pt x="1149799" y="793342"/>
                    </a:cubicBezTo>
                    <a:lnTo>
                      <a:pt x="1149799" y="79396"/>
                    </a:lnTo>
                    <a:cubicBezTo>
                      <a:pt x="1149724" y="35616"/>
                      <a:pt x="1114282" y="131"/>
                      <a:pt x="1070503" y="0"/>
                    </a:cubicBezTo>
                    <a:close/>
                    <a:moveTo>
                      <a:pt x="634372" y="1031311"/>
                    </a:moveTo>
                    <a:lnTo>
                      <a:pt x="515427" y="1031311"/>
                    </a:lnTo>
                    <a:lnTo>
                      <a:pt x="515427" y="872718"/>
                    </a:lnTo>
                    <a:lnTo>
                      <a:pt x="634372" y="872718"/>
                    </a:lnTo>
                    <a:close/>
                    <a:moveTo>
                      <a:pt x="1110151" y="793421"/>
                    </a:moveTo>
                    <a:cubicBezTo>
                      <a:pt x="1110151" y="815319"/>
                      <a:pt x="1092401" y="833069"/>
                      <a:pt x="1070503" y="833069"/>
                    </a:cubicBezTo>
                    <a:lnTo>
                      <a:pt x="79297" y="833069"/>
                    </a:lnTo>
                    <a:cubicBezTo>
                      <a:pt x="57399" y="833069"/>
                      <a:pt x="39648" y="815319"/>
                      <a:pt x="39648" y="793421"/>
                    </a:cubicBezTo>
                    <a:lnTo>
                      <a:pt x="39648" y="79396"/>
                    </a:lnTo>
                    <a:cubicBezTo>
                      <a:pt x="39648" y="57498"/>
                      <a:pt x="57399" y="39747"/>
                      <a:pt x="79297" y="39747"/>
                    </a:cubicBezTo>
                    <a:lnTo>
                      <a:pt x="1070503" y="39747"/>
                    </a:lnTo>
                    <a:cubicBezTo>
                      <a:pt x="1092401" y="39747"/>
                      <a:pt x="1110151" y="57498"/>
                      <a:pt x="1110151" y="79396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ES"/>
              </a:p>
            </p:txBody>
          </p:sp>
          <p:sp>
            <p:nvSpPr>
              <p:cNvPr id="70" name="Forma libre: forma 69">
                <a:extLst>
                  <a:ext uri="{FF2B5EF4-FFF2-40B4-BE49-F238E27FC236}">
                    <a16:creationId xmlns:a16="http://schemas.microsoft.com/office/drawing/2014/main" id="{68DA4F60-4032-42D8-8911-D820C8A6BC04}"/>
                  </a:ext>
                </a:extLst>
              </p:cNvPr>
              <p:cNvSpPr/>
              <p:nvPr/>
            </p:nvSpPr>
            <p:spPr>
              <a:xfrm>
                <a:off x="10954042" y="4361526"/>
                <a:ext cx="555075" cy="1070502"/>
              </a:xfrm>
              <a:custGeom>
                <a:avLst/>
                <a:gdLst>
                  <a:gd name="connsiteX0" fmla="*/ 475779 w 555075"/>
                  <a:gd name="connsiteY0" fmla="*/ 0 h 1070502"/>
                  <a:gd name="connsiteX1" fmla="*/ 79297 w 555075"/>
                  <a:gd name="connsiteY1" fmla="*/ 0 h 1070502"/>
                  <a:gd name="connsiteX2" fmla="*/ 0 w 555075"/>
                  <a:gd name="connsiteY2" fmla="*/ 79297 h 1070502"/>
                  <a:gd name="connsiteX3" fmla="*/ 0 w 555075"/>
                  <a:gd name="connsiteY3" fmla="*/ 991206 h 1070502"/>
                  <a:gd name="connsiteX4" fmla="*/ 79297 w 555075"/>
                  <a:gd name="connsiteY4" fmla="*/ 1070503 h 1070502"/>
                  <a:gd name="connsiteX5" fmla="*/ 475779 w 555075"/>
                  <a:gd name="connsiteY5" fmla="*/ 1070503 h 1070502"/>
                  <a:gd name="connsiteX6" fmla="*/ 555076 w 555075"/>
                  <a:gd name="connsiteY6" fmla="*/ 991206 h 1070502"/>
                  <a:gd name="connsiteX7" fmla="*/ 555076 w 555075"/>
                  <a:gd name="connsiteY7" fmla="*/ 79297 h 1070502"/>
                  <a:gd name="connsiteX8" fmla="*/ 475779 w 555075"/>
                  <a:gd name="connsiteY8" fmla="*/ 0 h 1070502"/>
                  <a:gd name="connsiteX9" fmla="*/ 515427 w 555075"/>
                  <a:gd name="connsiteY9" fmla="*/ 991206 h 1070502"/>
                  <a:gd name="connsiteX10" fmla="*/ 475779 w 555075"/>
                  <a:gd name="connsiteY10" fmla="*/ 1030855 h 1070502"/>
                  <a:gd name="connsiteX11" fmla="*/ 79297 w 555075"/>
                  <a:gd name="connsiteY11" fmla="*/ 1030855 h 1070502"/>
                  <a:gd name="connsiteX12" fmla="*/ 39648 w 555075"/>
                  <a:gd name="connsiteY12" fmla="*/ 991206 h 1070502"/>
                  <a:gd name="connsiteX13" fmla="*/ 39648 w 555075"/>
                  <a:gd name="connsiteY13" fmla="*/ 79297 h 1070502"/>
                  <a:gd name="connsiteX14" fmla="*/ 79297 w 555075"/>
                  <a:gd name="connsiteY14" fmla="*/ 39648 h 1070502"/>
                  <a:gd name="connsiteX15" fmla="*/ 475779 w 555075"/>
                  <a:gd name="connsiteY15" fmla="*/ 39648 h 1070502"/>
                  <a:gd name="connsiteX16" fmla="*/ 515427 w 555075"/>
                  <a:gd name="connsiteY16" fmla="*/ 79297 h 1070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5075" h="1070502">
                    <a:moveTo>
                      <a:pt x="475779" y="0"/>
                    </a:moveTo>
                    <a:lnTo>
                      <a:pt x="79297" y="0"/>
                    </a:lnTo>
                    <a:cubicBezTo>
                      <a:pt x="35503" y="0"/>
                      <a:pt x="0" y="35503"/>
                      <a:pt x="0" y="79297"/>
                    </a:cubicBezTo>
                    <a:lnTo>
                      <a:pt x="0" y="991206"/>
                    </a:lnTo>
                    <a:cubicBezTo>
                      <a:pt x="0" y="1035000"/>
                      <a:pt x="35503" y="1070503"/>
                      <a:pt x="79297" y="1070503"/>
                    </a:cubicBezTo>
                    <a:lnTo>
                      <a:pt x="475779" y="1070503"/>
                    </a:lnTo>
                    <a:cubicBezTo>
                      <a:pt x="519572" y="1070503"/>
                      <a:pt x="555076" y="1035000"/>
                      <a:pt x="555076" y="991206"/>
                    </a:cubicBezTo>
                    <a:lnTo>
                      <a:pt x="555076" y="79297"/>
                    </a:lnTo>
                    <a:cubicBezTo>
                      <a:pt x="555076" y="35503"/>
                      <a:pt x="519572" y="0"/>
                      <a:pt x="475779" y="0"/>
                    </a:cubicBezTo>
                    <a:close/>
                    <a:moveTo>
                      <a:pt x="515427" y="991206"/>
                    </a:moveTo>
                    <a:cubicBezTo>
                      <a:pt x="515427" y="1013104"/>
                      <a:pt x="497677" y="1030855"/>
                      <a:pt x="475779" y="1030855"/>
                    </a:cubicBezTo>
                    <a:lnTo>
                      <a:pt x="79297" y="1030855"/>
                    </a:lnTo>
                    <a:cubicBezTo>
                      <a:pt x="57399" y="1030855"/>
                      <a:pt x="39648" y="1013104"/>
                      <a:pt x="39648" y="991206"/>
                    </a:cubicBezTo>
                    <a:lnTo>
                      <a:pt x="39648" y="79297"/>
                    </a:lnTo>
                    <a:cubicBezTo>
                      <a:pt x="39648" y="57399"/>
                      <a:pt x="57399" y="39648"/>
                      <a:pt x="79297" y="39648"/>
                    </a:cubicBezTo>
                    <a:lnTo>
                      <a:pt x="475779" y="39648"/>
                    </a:lnTo>
                    <a:cubicBezTo>
                      <a:pt x="497677" y="39648"/>
                      <a:pt x="515427" y="57399"/>
                      <a:pt x="515427" y="79297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ES"/>
              </a:p>
            </p:txBody>
          </p:sp>
          <p:sp>
            <p:nvSpPr>
              <p:cNvPr id="71" name="Forma libre: forma 70">
                <a:extLst>
                  <a:ext uri="{FF2B5EF4-FFF2-40B4-BE49-F238E27FC236}">
                    <a16:creationId xmlns:a16="http://schemas.microsoft.com/office/drawing/2014/main" id="{9639D8C7-786E-4652-B424-45D60EC292DE}"/>
                  </a:ext>
                </a:extLst>
              </p:cNvPr>
              <p:cNvSpPr/>
              <p:nvPr/>
            </p:nvSpPr>
            <p:spPr>
              <a:xfrm>
                <a:off x="11072987" y="4520119"/>
                <a:ext cx="317186" cy="39648"/>
              </a:xfrm>
              <a:custGeom>
                <a:avLst/>
                <a:gdLst>
                  <a:gd name="connsiteX0" fmla="*/ 0 w 317186"/>
                  <a:gd name="connsiteY0" fmla="*/ 0 h 39648"/>
                  <a:gd name="connsiteX1" fmla="*/ 317186 w 317186"/>
                  <a:gd name="connsiteY1" fmla="*/ 0 h 39648"/>
                  <a:gd name="connsiteX2" fmla="*/ 317186 w 317186"/>
                  <a:gd name="connsiteY2" fmla="*/ 39648 h 39648"/>
                  <a:gd name="connsiteX3" fmla="*/ 0 w 317186"/>
                  <a:gd name="connsiteY3" fmla="*/ 39648 h 3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7186" h="39648">
                    <a:moveTo>
                      <a:pt x="0" y="0"/>
                    </a:moveTo>
                    <a:lnTo>
                      <a:pt x="317186" y="0"/>
                    </a:lnTo>
                    <a:lnTo>
                      <a:pt x="317186" y="39648"/>
                    </a:lnTo>
                    <a:lnTo>
                      <a:pt x="0" y="39648"/>
                    </a:ln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ES"/>
              </a:p>
            </p:txBody>
          </p:sp>
          <p:sp>
            <p:nvSpPr>
              <p:cNvPr id="72" name="Forma libre: forma 71">
                <a:extLst>
                  <a:ext uri="{FF2B5EF4-FFF2-40B4-BE49-F238E27FC236}">
                    <a16:creationId xmlns:a16="http://schemas.microsoft.com/office/drawing/2014/main" id="{A8684E9C-26A4-43B4-B528-12C67328151E}"/>
                  </a:ext>
                </a:extLst>
              </p:cNvPr>
              <p:cNvSpPr/>
              <p:nvPr/>
            </p:nvSpPr>
            <p:spPr>
              <a:xfrm>
                <a:off x="11072987" y="4639064"/>
                <a:ext cx="317186" cy="39648"/>
              </a:xfrm>
              <a:custGeom>
                <a:avLst/>
                <a:gdLst>
                  <a:gd name="connsiteX0" fmla="*/ 0 w 317186"/>
                  <a:gd name="connsiteY0" fmla="*/ 0 h 39648"/>
                  <a:gd name="connsiteX1" fmla="*/ 317186 w 317186"/>
                  <a:gd name="connsiteY1" fmla="*/ 0 h 39648"/>
                  <a:gd name="connsiteX2" fmla="*/ 317186 w 317186"/>
                  <a:gd name="connsiteY2" fmla="*/ 39648 h 39648"/>
                  <a:gd name="connsiteX3" fmla="*/ 0 w 317186"/>
                  <a:gd name="connsiteY3" fmla="*/ 39648 h 39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7186" h="39648">
                    <a:moveTo>
                      <a:pt x="0" y="0"/>
                    </a:moveTo>
                    <a:lnTo>
                      <a:pt x="317186" y="0"/>
                    </a:lnTo>
                    <a:lnTo>
                      <a:pt x="317186" y="39648"/>
                    </a:lnTo>
                    <a:lnTo>
                      <a:pt x="0" y="39648"/>
                    </a:ln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ES"/>
              </a:p>
            </p:txBody>
          </p:sp>
          <p:sp>
            <p:nvSpPr>
              <p:cNvPr id="73" name="Forma libre: forma 72">
                <a:extLst>
                  <a:ext uri="{FF2B5EF4-FFF2-40B4-BE49-F238E27FC236}">
                    <a16:creationId xmlns:a16="http://schemas.microsoft.com/office/drawing/2014/main" id="{34091A49-500F-45FA-8674-551BEC284752}"/>
                  </a:ext>
                </a:extLst>
              </p:cNvPr>
              <p:cNvSpPr/>
              <p:nvPr/>
            </p:nvSpPr>
            <p:spPr>
              <a:xfrm>
                <a:off x="11201843" y="5213963"/>
                <a:ext cx="59472" cy="59472"/>
              </a:xfrm>
              <a:custGeom>
                <a:avLst/>
                <a:gdLst>
                  <a:gd name="connsiteX0" fmla="*/ 59472 w 59472"/>
                  <a:gd name="connsiteY0" fmla="*/ 29736 h 59472"/>
                  <a:gd name="connsiteX1" fmla="*/ 29736 w 59472"/>
                  <a:gd name="connsiteY1" fmla="*/ 59472 h 59472"/>
                  <a:gd name="connsiteX2" fmla="*/ 0 w 59472"/>
                  <a:gd name="connsiteY2" fmla="*/ 29736 h 59472"/>
                  <a:gd name="connsiteX3" fmla="*/ 29736 w 59472"/>
                  <a:gd name="connsiteY3" fmla="*/ 0 h 59472"/>
                  <a:gd name="connsiteX4" fmla="*/ 59472 w 59472"/>
                  <a:gd name="connsiteY4" fmla="*/ 29736 h 59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9472" h="59472">
                    <a:moveTo>
                      <a:pt x="59472" y="29736"/>
                    </a:moveTo>
                    <a:cubicBezTo>
                      <a:pt x="59472" y="46159"/>
                      <a:pt x="46159" y="59472"/>
                      <a:pt x="29736" y="59472"/>
                    </a:cubicBezTo>
                    <a:cubicBezTo>
                      <a:pt x="13313" y="59472"/>
                      <a:pt x="0" y="46159"/>
                      <a:pt x="0" y="29736"/>
                    </a:cubicBezTo>
                    <a:cubicBezTo>
                      <a:pt x="0" y="13313"/>
                      <a:pt x="13313" y="0"/>
                      <a:pt x="29736" y="0"/>
                    </a:cubicBezTo>
                    <a:cubicBezTo>
                      <a:pt x="46159" y="0"/>
                      <a:pt x="59472" y="13313"/>
                      <a:pt x="59472" y="29736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7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s-ES"/>
              </a:p>
            </p:txBody>
          </p:sp>
        </p:grpSp>
        <p:pic>
          <p:nvPicPr>
            <p:cNvPr id="67" name="Imagen 66" descr="Gráfico&#10;&#10;Descripción generada automáticamente">
              <a:extLst>
                <a:ext uri="{FF2B5EF4-FFF2-40B4-BE49-F238E27FC236}">
                  <a16:creationId xmlns:a16="http://schemas.microsoft.com/office/drawing/2014/main" id="{F4A0C7B1-25F1-41B4-AA2C-5874220AD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24484" y="4457491"/>
              <a:ext cx="889359" cy="666382"/>
            </a:xfrm>
            <a:prstGeom prst="rect">
              <a:avLst/>
            </a:prstGeom>
          </p:spPr>
        </p:pic>
      </p:grpSp>
      <p:sp>
        <p:nvSpPr>
          <p:cNvPr id="74" name="Rectángulo 73">
            <a:extLst>
              <a:ext uri="{FF2B5EF4-FFF2-40B4-BE49-F238E27FC236}">
                <a16:creationId xmlns:a16="http://schemas.microsoft.com/office/drawing/2014/main" id="{A5DF0D79-7D9F-4F72-8B23-F37FAECE707A}"/>
              </a:ext>
            </a:extLst>
          </p:cNvPr>
          <p:cNvSpPr/>
          <p:nvPr/>
        </p:nvSpPr>
        <p:spPr bwMode="auto">
          <a:xfrm>
            <a:off x="9873666" y="1700810"/>
            <a:ext cx="528059" cy="1334623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75" name="Elipse 74">
            <a:extLst>
              <a:ext uri="{FF2B5EF4-FFF2-40B4-BE49-F238E27FC236}">
                <a16:creationId xmlns:a16="http://schemas.microsoft.com/office/drawing/2014/main" id="{28ED62CC-EB9E-4DA1-8F29-B5635460B0E2}"/>
              </a:ext>
            </a:extLst>
          </p:cNvPr>
          <p:cNvSpPr/>
          <p:nvPr/>
        </p:nvSpPr>
        <p:spPr bwMode="auto">
          <a:xfrm>
            <a:off x="10048004" y="2796581"/>
            <a:ext cx="107131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8048AEEC-A8DD-4C0F-901E-2B455895D3A5}"/>
              </a:ext>
            </a:extLst>
          </p:cNvPr>
          <p:cNvSpPr txBox="1"/>
          <p:nvPr/>
        </p:nvSpPr>
        <p:spPr>
          <a:xfrm>
            <a:off x="9446099" y="1138045"/>
            <a:ext cx="13417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chemeClr val="tx1"/>
                </a:solidFill>
              </a:rPr>
              <a:t>HV </a:t>
            </a:r>
            <a:r>
              <a:rPr lang="ca-ES" sz="1600" dirty="0" err="1">
                <a:solidFill>
                  <a:schemeClr val="tx1"/>
                </a:solidFill>
              </a:rPr>
              <a:t>Power</a:t>
            </a:r>
            <a:r>
              <a:rPr lang="ca-ES" sz="1600" dirty="0">
                <a:solidFill>
                  <a:schemeClr val="tx1"/>
                </a:solidFill>
              </a:rPr>
              <a:t> </a:t>
            </a:r>
            <a:r>
              <a:rPr lang="ca-ES" sz="1600" dirty="0" err="1">
                <a:solidFill>
                  <a:schemeClr val="tx1"/>
                </a:solidFill>
              </a:rPr>
              <a:t>Supply</a:t>
            </a:r>
            <a:endParaRPr lang="es-ES" sz="1600" dirty="0">
              <a:solidFill>
                <a:schemeClr val="tx1"/>
              </a:solidFill>
            </a:endParaRPr>
          </a:p>
        </p:txBody>
      </p:sp>
      <p:sp>
        <p:nvSpPr>
          <p:cNvPr id="77" name="Elipse 76">
            <a:extLst>
              <a:ext uri="{FF2B5EF4-FFF2-40B4-BE49-F238E27FC236}">
                <a16:creationId xmlns:a16="http://schemas.microsoft.com/office/drawing/2014/main" id="{10D23777-B756-4D37-B92F-F2073281176F}"/>
              </a:ext>
            </a:extLst>
          </p:cNvPr>
          <p:cNvSpPr/>
          <p:nvPr/>
        </p:nvSpPr>
        <p:spPr bwMode="auto">
          <a:xfrm>
            <a:off x="10046491" y="2494250"/>
            <a:ext cx="119022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78" name="Elipse 77">
            <a:extLst>
              <a:ext uri="{FF2B5EF4-FFF2-40B4-BE49-F238E27FC236}">
                <a16:creationId xmlns:a16="http://schemas.microsoft.com/office/drawing/2014/main" id="{83405566-7EA2-459C-A9AB-41A80954BE1E}"/>
              </a:ext>
            </a:extLst>
          </p:cNvPr>
          <p:cNvSpPr/>
          <p:nvPr/>
        </p:nvSpPr>
        <p:spPr bwMode="auto">
          <a:xfrm>
            <a:off x="10048004" y="2188787"/>
            <a:ext cx="107131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79" name="Elipse 78">
            <a:extLst>
              <a:ext uri="{FF2B5EF4-FFF2-40B4-BE49-F238E27FC236}">
                <a16:creationId xmlns:a16="http://schemas.microsoft.com/office/drawing/2014/main" id="{72B2F368-8B00-4B28-B191-D9EC4A0BFAF1}"/>
              </a:ext>
            </a:extLst>
          </p:cNvPr>
          <p:cNvSpPr/>
          <p:nvPr/>
        </p:nvSpPr>
        <p:spPr bwMode="auto">
          <a:xfrm>
            <a:off x="10046491" y="1886456"/>
            <a:ext cx="119022" cy="11706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cxnSp>
        <p:nvCxnSpPr>
          <p:cNvPr id="80" name="Conector recto 79">
            <a:extLst>
              <a:ext uri="{FF2B5EF4-FFF2-40B4-BE49-F238E27FC236}">
                <a16:creationId xmlns:a16="http://schemas.microsoft.com/office/drawing/2014/main" id="{21454E76-604D-4B27-BB4D-5EB5A413E116}"/>
              </a:ext>
            </a:extLst>
          </p:cNvPr>
          <p:cNvCxnSpPr>
            <a:cxnSpLocks/>
          </p:cNvCxnSpPr>
          <p:nvPr/>
        </p:nvCxnSpPr>
        <p:spPr bwMode="auto">
          <a:xfrm>
            <a:off x="7561750" y="2250313"/>
            <a:ext cx="2484508" cy="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1" name="Conector recto 80">
            <a:extLst>
              <a:ext uri="{FF2B5EF4-FFF2-40B4-BE49-F238E27FC236}">
                <a16:creationId xmlns:a16="http://schemas.microsoft.com/office/drawing/2014/main" id="{8FCA00E3-6C36-4A1F-951D-869FDFBAAE3B}"/>
              </a:ext>
            </a:extLst>
          </p:cNvPr>
          <p:cNvCxnSpPr>
            <a:cxnSpLocks/>
          </p:cNvCxnSpPr>
          <p:nvPr/>
        </p:nvCxnSpPr>
        <p:spPr bwMode="auto">
          <a:xfrm>
            <a:off x="2272723" y="6165304"/>
            <a:ext cx="9544202" cy="0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Conector recto 81">
            <a:extLst>
              <a:ext uri="{FF2B5EF4-FFF2-40B4-BE49-F238E27FC236}">
                <a16:creationId xmlns:a16="http://schemas.microsoft.com/office/drawing/2014/main" id="{1955B629-8A52-4875-A776-6D0C4832BC11}"/>
              </a:ext>
            </a:extLst>
          </p:cNvPr>
          <p:cNvCxnSpPr>
            <a:cxnSpLocks/>
          </p:cNvCxnSpPr>
          <p:nvPr/>
        </p:nvCxnSpPr>
        <p:spPr bwMode="auto">
          <a:xfrm>
            <a:off x="11261315" y="5432028"/>
            <a:ext cx="0" cy="733276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Conector recto 82">
            <a:extLst>
              <a:ext uri="{FF2B5EF4-FFF2-40B4-BE49-F238E27FC236}">
                <a16:creationId xmlns:a16="http://schemas.microsoft.com/office/drawing/2014/main" id="{ED667D57-8E3D-4A1D-8497-1D551C465B37}"/>
              </a:ext>
            </a:extLst>
          </p:cNvPr>
          <p:cNvCxnSpPr>
            <a:cxnSpLocks/>
          </p:cNvCxnSpPr>
          <p:nvPr/>
        </p:nvCxnSpPr>
        <p:spPr bwMode="auto">
          <a:xfrm>
            <a:off x="8400256" y="5714402"/>
            <a:ext cx="0" cy="441463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Conector recto 83">
            <a:extLst>
              <a:ext uri="{FF2B5EF4-FFF2-40B4-BE49-F238E27FC236}">
                <a16:creationId xmlns:a16="http://schemas.microsoft.com/office/drawing/2014/main" id="{FB1890AE-678E-4FD7-8311-8F2932DC7582}"/>
              </a:ext>
            </a:extLst>
          </p:cNvPr>
          <p:cNvCxnSpPr>
            <a:cxnSpLocks/>
          </p:cNvCxnSpPr>
          <p:nvPr/>
        </p:nvCxnSpPr>
        <p:spPr bwMode="auto">
          <a:xfrm>
            <a:off x="2279576" y="5859708"/>
            <a:ext cx="0" cy="310973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5" name="Elipse 84">
            <a:extLst>
              <a:ext uri="{FF2B5EF4-FFF2-40B4-BE49-F238E27FC236}">
                <a16:creationId xmlns:a16="http://schemas.microsoft.com/office/drawing/2014/main" id="{A62BE28E-6EF5-47D5-97E2-67962B2B2DC3}"/>
              </a:ext>
            </a:extLst>
          </p:cNvPr>
          <p:cNvSpPr/>
          <p:nvPr/>
        </p:nvSpPr>
        <p:spPr bwMode="auto">
          <a:xfrm>
            <a:off x="7105650" y="5467713"/>
            <a:ext cx="89423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86" name="Elipse 85">
            <a:extLst>
              <a:ext uri="{FF2B5EF4-FFF2-40B4-BE49-F238E27FC236}">
                <a16:creationId xmlns:a16="http://schemas.microsoft.com/office/drawing/2014/main" id="{C82BFE1C-4A7D-4109-9335-12790BDFDB4A}"/>
              </a:ext>
            </a:extLst>
          </p:cNvPr>
          <p:cNvSpPr/>
          <p:nvPr/>
        </p:nvSpPr>
        <p:spPr bwMode="auto">
          <a:xfrm>
            <a:off x="7297718" y="5461462"/>
            <a:ext cx="89423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87" name="Elipse 86">
            <a:extLst>
              <a:ext uri="{FF2B5EF4-FFF2-40B4-BE49-F238E27FC236}">
                <a16:creationId xmlns:a16="http://schemas.microsoft.com/office/drawing/2014/main" id="{DD9695E6-594A-4F7C-B894-FEDE5E94D123}"/>
              </a:ext>
            </a:extLst>
          </p:cNvPr>
          <p:cNvSpPr/>
          <p:nvPr/>
        </p:nvSpPr>
        <p:spPr bwMode="auto">
          <a:xfrm>
            <a:off x="7726696" y="5460310"/>
            <a:ext cx="98365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88" name="Elipse 87">
            <a:extLst>
              <a:ext uri="{FF2B5EF4-FFF2-40B4-BE49-F238E27FC236}">
                <a16:creationId xmlns:a16="http://schemas.microsoft.com/office/drawing/2014/main" id="{D01C6B98-A946-4CAF-BE0C-699E097501B2}"/>
              </a:ext>
            </a:extLst>
          </p:cNvPr>
          <p:cNvSpPr/>
          <p:nvPr/>
        </p:nvSpPr>
        <p:spPr bwMode="auto">
          <a:xfrm>
            <a:off x="7890771" y="5463390"/>
            <a:ext cx="98365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89" name="Elipse 88">
            <a:extLst>
              <a:ext uri="{FF2B5EF4-FFF2-40B4-BE49-F238E27FC236}">
                <a16:creationId xmlns:a16="http://schemas.microsoft.com/office/drawing/2014/main" id="{C1FFD1E3-EB83-47DC-A8F4-A888737905A1}"/>
              </a:ext>
            </a:extLst>
          </p:cNvPr>
          <p:cNvSpPr/>
          <p:nvPr/>
        </p:nvSpPr>
        <p:spPr bwMode="auto">
          <a:xfrm>
            <a:off x="8103862" y="5455143"/>
            <a:ext cx="98365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90" name="Elipse 89">
            <a:extLst>
              <a:ext uri="{FF2B5EF4-FFF2-40B4-BE49-F238E27FC236}">
                <a16:creationId xmlns:a16="http://schemas.microsoft.com/office/drawing/2014/main" id="{58AC6381-0F46-424D-BC6D-F1EEFEE79E28}"/>
              </a:ext>
            </a:extLst>
          </p:cNvPr>
          <p:cNvSpPr/>
          <p:nvPr/>
        </p:nvSpPr>
        <p:spPr bwMode="auto">
          <a:xfrm>
            <a:off x="8267937" y="5458223"/>
            <a:ext cx="98365" cy="87955"/>
          </a:xfrm>
          <a:prstGeom prst="ellipse">
            <a:avLst/>
          </a:prstGeom>
          <a:solidFill>
            <a:schemeClr val="bg2"/>
          </a:solidFill>
          <a:ln w="28575" cap="flat" cmpd="sng" algn="ctr">
            <a:solidFill>
              <a:srgbClr val="9966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1B2B0E5C-E6A1-4862-B5CA-0C96FF8C7EB3}"/>
              </a:ext>
            </a:extLst>
          </p:cNvPr>
          <p:cNvSpPr txBox="1"/>
          <p:nvPr/>
        </p:nvSpPr>
        <p:spPr>
          <a:xfrm>
            <a:off x="9287503" y="1988840"/>
            <a:ext cx="480905" cy="3139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rgbClr val="C00000"/>
                </a:solidFill>
              </a:rPr>
              <a:t>HV</a:t>
            </a:r>
            <a:endParaRPr lang="es-ES" sz="1600" dirty="0">
              <a:solidFill>
                <a:srgbClr val="C00000"/>
              </a:solidFill>
            </a:endParaRP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756A72D2-44C1-43DF-A559-3CE46A96EDE5}"/>
              </a:ext>
            </a:extLst>
          </p:cNvPr>
          <p:cNvSpPr txBox="1"/>
          <p:nvPr/>
        </p:nvSpPr>
        <p:spPr>
          <a:xfrm>
            <a:off x="9353706" y="5895934"/>
            <a:ext cx="166021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>
                <a:solidFill>
                  <a:schemeClr val="accent6">
                    <a:lumMod val="75000"/>
                  </a:schemeClr>
                </a:solidFill>
              </a:rPr>
              <a:t>Control + data</a:t>
            </a:r>
            <a:endParaRPr lang="es-E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93" name="Conector recto 92">
            <a:extLst>
              <a:ext uri="{FF2B5EF4-FFF2-40B4-BE49-F238E27FC236}">
                <a16:creationId xmlns:a16="http://schemas.microsoft.com/office/drawing/2014/main" id="{D354C19F-3293-4EB2-9DEA-6861DD88DA3D}"/>
              </a:ext>
            </a:extLst>
          </p:cNvPr>
          <p:cNvCxnSpPr>
            <a:cxnSpLocks/>
          </p:cNvCxnSpPr>
          <p:nvPr/>
        </p:nvCxnSpPr>
        <p:spPr bwMode="auto">
          <a:xfrm>
            <a:off x="11812625" y="2302772"/>
            <a:ext cx="0" cy="3875728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Conector recto 93">
            <a:extLst>
              <a:ext uri="{FF2B5EF4-FFF2-40B4-BE49-F238E27FC236}">
                <a16:creationId xmlns:a16="http://schemas.microsoft.com/office/drawing/2014/main" id="{EA958B32-17BC-4290-8468-7573094DE194}"/>
              </a:ext>
            </a:extLst>
          </p:cNvPr>
          <p:cNvCxnSpPr>
            <a:cxnSpLocks/>
          </p:cNvCxnSpPr>
          <p:nvPr/>
        </p:nvCxnSpPr>
        <p:spPr bwMode="auto">
          <a:xfrm>
            <a:off x="10423605" y="2302772"/>
            <a:ext cx="1383717" cy="0"/>
          </a:xfrm>
          <a:prstGeom prst="line">
            <a:avLst/>
          </a:prstGeom>
          <a:noFill/>
          <a:ln w="2857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Conector recto 94">
            <a:extLst>
              <a:ext uri="{FF2B5EF4-FFF2-40B4-BE49-F238E27FC236}">
                <a16:creationId xmlns:a16="http://schemas.microsoft.com/office/drawing/2014/main" id="{B5ED17E1-08D7-4C3D-A714-15D07DD8C6F5}"/>
              </a:ext>
            </a:extLst>
          </p:cNvPr>
          <p:cNvCxnSpPr>
            <a:cxnSpLocks/>
          </p:cNvCxnSpPr>
          <p:nvPr/>
        </p:nvCxnSpPr>
        <p:spPr bwMode="auto">
          <a:xfrm flipV="1">
            <a:off x="9324829" y="2543386"/>
            <a:ext cx="0" cy="676636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Conector recto 95">
            <a:extLst>
              <a:ext uri="{FF2B5EF4-FFF2-40B4-BE49-F238E27FC236}">
                <a16:creationId xmlns:a16="http://schemas.microsoft.com/office/drawing/2014/main" id="{84351211-E4B5-4C4D-9E02-A50E71CB1F16}"/>
              </a:ext>
            </a:extLst>
          </p:cNvPr>
          <p:cNvCxnSpPr>
            <a:cxnSpLocks/>
          </p:cNvCxnSpPr>
          <p:nvPr/>
        </p:nvCxnSpPr>
        <p:spPr bwMode="auto">
          <a:xfrm>
            <a:off x="7155830" y="5851005"/>
            <a:ext cx="2174746" cy="0"/>
          </a:xfrm>
          <a:prstGeom prst="line">
            <a:avLst/>
          </a:prstGeom>
          <a:noFill/>
          <a:ln w="28575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Conector recto 96">
            <a:extLst>
              <a:ext uri="{FF2B5EF4-FFF2-40B4-BE49-F238E27FC236}">
                <a16:creationId xmlns:a16="http://schemas.microsoft.com/office/drawing/2014/main" id="{ADC3157D-FA47-4699-8C42-8E7F7E4E2AF6}"/>
              </a:ext>
            </a:extLst>
          </p:cNvPr>
          <p:cNvCxnSpPr>
            <a:cxnSpLocks/>
          </p:cNvCxnSpPr>
          <p:nvPr/>
        </p:nvCxnSpPr>
        <p:spPr bwMode="auto">
          <a:xfrm flipV="1">
            <a:off x="7162508" y="5582752"/>
            <a:ext cx="0" cy="276956"/>
          </a:xfrm>
          <a:prstGeom prst="line">
            <a:avLst/>
          </a:prstGeom>
          <a:noFill/>
          <a:ln w="28575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Conector recto 97">
            <a:extLst>
              <a:ext uri="{FF2B5EF4-FFF2-40B4-BE49-F238E27FC236}">
                <a16:creationId xmlns:a16="http://schemas.microsoft.com/office/drawing/2014/main" id="{70C116D3-7C0D-4A2A-811E-F82A5DE806F3}"/>
              </a:ext>
            </a:extLst>
          </p:cNvPr>
          <p:cNvCxnSpPr>
            <a:cxnSpLocks/>
          </p:cNvCxnSpPr>
          <p:nvPr/>
        </p:nvCxnSpPr>
        <p:spPr bwMode="auto">
          <a:xfrm>
            <a:off x="7590390" y="2543386"/>
            <a:ext cx="1734439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9" name="CuadroTexto 98">
            <a:extLst>
              <a:ext uri="{FF2B5EF4-FFF2-40B4-BE49-F238E27FC236}">
                <a16:creationId xmlns:a16="http://schemas.microsoft.com/office/drawing/2014/main" id="{CB52D07C-962D-4BC4-988B-621EAA1C20B5}"/>
              </a:ext>
            </a:extLst>
          </p:cNvPr>
          <p:cNvSpPr txBox="1"/>
          <p:nvPr/>
        </p:nvSpPr>
        <p:spPr>
          <a:xfrm>
            <a:off x="8529032" y="4221088"/>
            <a:ext cx="85195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600" dirty="0" err="1">
                <a:solidFill>
                  <a:schemeClr val="tx1"/>
                </a:solidFill>
              </a:rPr>
              <a:t>Diff</a:t>
            </a:r>
            <a:br>
              <a:rPr lang="ca-ES" sz="1600" dirty="0">
                <a:solidFill>
                  <a:schemeClr val="tx1"/>
                </a:solidFill>
              </a:rPr>
            </a:br>
            <a:r>
              <a:rPr lang="ca-ES" sz="1600" dirty="0">
                <a:solidFill>
                  <a:schemeClr val="tx1"/>
                </a:solidFill>
              </a:rPr>
              <a:t>Output</a:t>
            </a:r>
            <a:endParaRPr lang="es-ES" sz="1600" dirty="0">
              <a:solidFill>
                <a:schemeClr val="tx1"/>
              </a:solidFill>
            </a:endParaRPr>
          </a:p>
        </p:txBody>
      </p:sp>
      <p:cxnSp>
        <p:nvCxnSpPr>
          <p:cNvPr id="100" name="Conector recto 69">
            <a:extLst>
              <a:ext uri="{FF2B5EF4-FFF2-40B4-BE49-F238E27FC236}">
                <a16:creationId xmlns:a16="http://schemas.microsoft.com/office/drawing/2014/main" id="{B1193310-4E7D-436D-91A6-85BD7832105C}"/>
              </a:ext>
            </a:extLst>
          </p:cNvPr>
          <p:cNvCxnSpPr>
            <a:cxnSpLocks/>
          </p:cNvCxnSpPr>
          <p:nvPr/>
        </p:nvCxnSpPr>
        <p:spPr bwMode="auto">
          <a:xfrm flipV="1">
            <a:off x="9324829" y="4149080"/>
            <a:ext cx="0" cy="1701925"/>
          </a:xfrm>
          <a:prstGeom prst="line">
            <a:avLst/>
          </a:prstGeom>
          <a:noFill/>
          <a:ln w="28575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1" name="Rectángulo 85">
            <a:extLst>
              <a:ext uri="{FF2B5EF4-FFF2-40B4-BE49-F238E27FC236}">
                <a16:creationId xmlns:a16="http://schemas.microsoft.com/office/drawing/2014/main" id="{F144F769-9BBC-42F9-85CE-C047B8071105}"/>
              </a:ext>
            </a:extLst>
          </p:cNvPr>
          <p:cNvSpPr/>
          <p:nvPr/>
        </p:nvSpPr>
        <p:spPr bwMode="auto">
          <a:xfrm>
            <a:off x="8972772" y="3220022"/>
            <a:ext cx="768512" cy="91118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02" name="Rectángulo 67">
            <a:extLst>
              <a:ext uri="{FF2B5EF4-FFF2-40B4-BE49-F238E27FC236}">
                <a16:creationId xmlns:a16="http://schemas.microsoft.com/office/drawing/2014/main" id="{426CD48E-0E5B-409F-945A-B7AC7A284064}"/>
              </a:ext>
            </a:extLst>
          </p:cNvPr>
          <p:cNvSpPr/>
          <p:nvPr/>
        </p:nvSpPr>
        <p:spPr bwMode="auto">
          <a:xfrm>
            <a:off x="10006473" y="3344776"/>
            <a:ext cx="837409" cy="63083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85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03" name="Elipse 68">
            <a:extLst>
              <a:ext uri="{FF2B5EF4-FFF2-40B4-BE49-F238E27FC236}">
                <a16:creationId xmlns:a16="http://schemas.microsoft.com/office/drawing/2014/main" id="{16F54686-8A07-4448-844F-F65B21E892F5}"/>
              </a:ext>
            </a:extLst>
          </p:cNvPr>
          <p:cNvSpPr/>
          <p:nvPr/>
        </p:nvSpPr>
        <p:spPr bwMode="auto">
          <a:xfrm>
            <a:off x="10105193" y="3429000"/>
            <a:ext cx="84349" cy="87933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04" name="Elipse 68">
            <a:extLst>
              <a:ext uri="{FF2B5EF4-FFF2-40B4-BE49-F238E27FC236}">
                <a16:creationId xmlns:a16="http://schemas.microsoft.com/office/drawing/2014/main" id="{65B18AA3-ACA0-40B8-AE99-5CD4665E1134}"/>
              </a:ext>
            </a:extLst>
          </p:cNvPr>
          <p:cNvSpPr/>
          <p:nvPr/>
        </p:nvSpPr>
        <p:spPr bwMode="auto">
          <a:xfrm>
            <a:off x="10305491" y="3429000"/>
            <a:ext cx="84349" cy="87933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  <p:sp>
        <p:nvSpPr>
          <p:cNvPr id="105" name="CuadroTexto 88">
            <a:extLst>
              <a:ext uri="{FF2B5EF4-FFF2-40B4-BE49-F238E27FC236}">
                <a16:creationId xmlns:a16="http://schemas.microsoft.com/office/drawing/2014/main" id="{81D7F60C-A7F9-48B3-84F8-CC9C36C6AECA}"/>
              </a:ext>
            </a:extLst>
          </p:cNvPr>
          <p:cNvSpPr txBox="1"/>
          <p:nvPr/>
        </p:nvSpPr>
        <p:spPr>
          <a:xfrm>
            <a:off x="9976213" y="3564307"/>
            <a:ext cx="90045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200" dirty="0">
                <a:solidFill>
                  <a:schemeClr val="tx1"/>
                </a:solidFill>
              </a:rPr>
              <a:t>LV </a:t>
            </a:r>
            <a:r>
              <a:rPr lang="ca-ES" sz="1200" dirty="0" err="1">
                <a:solidFill>
                  <a:schemeClr val="tx1"/>
                </a:solidFill>
              </a:rPr>
              <a:t>Power</a:t>
            </a:r>
            <a:r>
              <a:rPr lang="ca-ES" sz="1200" dirty="0">
                <a:solidFill>
                  <a:schemeClr val="tx1"/>
                </a:solidFill>
              </a:rPr>
              <a:t> </a:t>
            </a:r>
            <a:r>
              <a:rPr lang="ca-ES" sz="1200" dirty="0" err="1">
                <a:solidFill>
                  <a:schemeClr val="tx1"/>
                </a:solidFill>
              </a:rPr>
              <a:t>Supply</a:t>
            </a:r>
            <a:endParaRPr lang="es-ES" sz="1200" dirty="0">
              <a:solidFill>
                <a:schemeClr val="tx1"/>
              </a:solidFill>
            </a:endParaRPr>
          </a:p>
        </p:txBody>
      </p:sp>
      <p:sp>
        <p:nvSpPr>
          <p:cNvPr id="106" name="CuadroTexto 88">
            <a:extLst>
              <a:ext uri="{FF2B5EF4-FFF2-40B4-BE49-F238E27FC236}">
                <a16:creationId xmlns:a16="http://schemas.microsoft.com/office/drawing/2014/main" id="{9D3491F3-B1C3-4C55-B6B7-542055C93C2F}"/>
              </a:ext>
            </a:extLst>
          </p:cNvPr>
          <p:cNvSpPr txBox="1"/>
          <p:nvPr/>
        </p:nvSpPr>
        <p:spPr>
          <a:xfrm>
            <a:off x="8831592" y="3455292"/>
            <a:ext cx="1073519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ca-ES" sz="1200" dirty="0">
                <a:solidFill>
                  <a:schemeClr val="tx1"/>
                </a:solidFill>
              </a:rPr>
              <a:t>PACTA</a:t>
            </a:r>
            <a:endParaRPr lang="es-ES" sz="1200" dirty="0">
              <a:solidFill>
                <a:schemeClr val="tx1"/>
              </a:solidFill>
            </a:endParaRPr>
          </a:p>
        </p:txBody>
      </p:sp>
      <p:cxnSp>
        <p:nvCxnSpPr>
          <p:cNvPr id="107" name="Conector recto 69">
            <a:extLst>
              <a:ext uri="{FF2B5EF4-FFF2-40B4-BE49-F238E27FC236}">
                <a16:creationId xmlns:a16="http://schemas.microsoft.com/office/drawing/2014/main" id="{D4229F5D-0E0B-4EC8-8584-CC024691D0A8}"/>
              </a:ext>
            </a:extLst>
          </p:cNvPr>
          <p:cNvCxnSpPr>
            <a:cxnSpLocks/>
          </p:cNvCxnSpPr>
          <p:nvPr/>
        </p:nvCxnSpPr>
        <p:spPr bwMode="auto">
          <a:xfrm flipV="1">
            <a:off x="9420078" y="4133819"/>
            <a:ext cx="3530" cy="1792815"/>
          </a:xfrm>
          <a:prstGeom prst="line">
            <a:avLst/>
          </a:prstGeom>
          <a:noFill/>
          <a:ln w="28575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Conector recto 69">
            <a:extLst>
              <a:ext uri="{FF2B5EF4-FFF2-40B4-BE49-F238E27FC236}">
                <a16:creationId xmlns:a16="http://schemas.microsoft.com/office/drawing/2014/main" id="{38947D9C-B665-41C7-B396-DB733863BD69}"/>
              </a:ext>
            </a:extLst>
          </p:cNvPr>
          <p:cNvCxnSpPr>
            <a:cxnSpLocks/>
          </p:cNvCxnSpPr>
          <p:nvPr/>
        </p:nvCxnSpPr>
        <p:spPr bwMode="auto">
          <a:xfrm flipH="1">
            <a:off x="9721588" y="3468616"/>
            <a:ext cx="370390" cy="1"/>
          </a:xfrm>
          <a:prstGeom prst="line">
            <a:avLst/>
          </a:prstGeom>
          <a:noFill/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9" name="Elipse 68">
            <a:extLst>
              <a:ext uri="{FF2B5EF4-FFF2-40B4-BE49-F238E27FC236}">
                <a16:creationId xmlns:a16="http://schemas.microsoft.com/office/drawing/2014/main" id="{E13750ED-0B48-4EC6-8067-3278FB41EECC}"/>
              </a:ext>
            </a:extLst>
          </p:cNvPr>
          <p:cNvSpPr/>
          <p:nvPr/>
        </p:nvSpPr>
        <p:spPr bwMode="auto">
          <a:xfrm>
            <a:off x="10498531" y="3429000"/>
            <a:ext cx="84349" cy="87933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s-ES" sz="24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996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Measurements</a:t>
            </a:r>
            <a:r>
              <a:rPr lang="ca-ES" dirty="0"/>
              <a:t>: 1-Phe </a:t>
            </a:r>
            <a:r>
              <a:rPr lang="ca-ES" dirty="0" err="1"/>
              <a:t>Gain</a:t>
            </a:r>
            <a:r>
              <a:rPr lang="ca-ES" dirty="0"/>
              <a:t>  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pic>
        <p:nvPicPr>
          <p:cNvPr id="18" name="Picture 2" descr="C:\Users\marta\Desktop\Documents\UB\TFGs\Física\Presentació de resultats\Hamamatsu  R11187 (bellamy vs gauss).png">
            <a:extLst>
              <a:ext uri="{FF2B5EF4-FFF2-40B4-BE49-F238E27FC236}">
                <a16:creationId xmlns:a16="http://schemas.microsoft.com/office/drawing/2014/main" id="{25689664-331E-478A-A5A9-D10131572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8" y="1268760"/>
            <a:ext cx="7131050" cy="5040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F622814B-30AD-42BE-8AC2-0546951AB545}"/>
              </a:ext>
            </a:extLst>
          </p:cNvPr>
          <p:cNvSpPr txBox="1"/>
          <p:nvPr/>
        </p:nvSpPr>
        <p:spPr>
          <a:xfrm>
            <a:off x="4695329" y="1306084"/>
            <a:ext cx="17980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(TILECAL)</a:t>
            </a:r>
            <a:endParaRPr lang="es-ES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grpSp>
        <p:nvGrpSpPr>
          <p:cNvPr id="24" name="7 Grupo">
            <a:extLst>
              <a:ext uri="{FF2B5EF4-FFF2-40B4-BE49-F238E27FC236}">
                <a16:creationId xmlns:a16="http://schemas.microsoft.com/office/drawing/2014/main" id="{1AE4C0B3-94DC-437A-8F64-A5F81B62422E}"/>
              </a:ext>
            </a:extLst>
          </p:cNvPr>
          <p:cNvGrpSpPr/>
          <p:nvPr/>
        </p:nvGrpSpPr>
        <p:grpSpPr>
          <a:xfrm>
            <a:off x="7204617" y="3772584"/>
            <a:ext cx="4940055" cy="2536736"/>
            <a:chOff x="43136" y="2447781"/>
            <a:chExt cx="5977467" cy="3069451"/>
          </a:xfrm>
        </p:grpSpPr>
        <p:pic>
          <p:nvPicPr>
            <p:cNvPr id="25" name="Picture 3">
              <a:extLst>
                <a:ext uri="{FF2B5EF4-FFF2-40B4-BE49-F238E27FC236}">
                  <a16:creationId xmlns:a16="http://schemas.microsoft.com/office/drawing/2014/main" id="{63794C27-6F06-45CA-BEED-90472DEAB75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52" r="1510"/>
            <a:stretch/>
          </p:blipFill>
          <p:spPr bwMode="auto">
            <a:xfrm>
              <a:off x="119336" y="2447781"/>
              <a:ext cx="5901267" cy="3069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3">
              <a:extLst>
                <a:ext uri="{FF2B5EF4-FFF2-40B4-BE49-F238E27FC236}">
                  <a16:creationId xmlns:a16="http://schemas.microsoft.com/office/drawing/2014/main" id="{4B0BBB6D-C9A6-431B-91AF-F39EF249CA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9" t="9073" r="94623" b="76584"/>
            <a:stretch/>
          </p:blipFill>
          <p:spPr bwMode="auto">
            <a:xfrm>
              <a:off x="43136" y="3645023"/>
              <a:ext cx="152400" cy="440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" name="Picture 3" descr="E:\TFG física\Codi\pmt_meas\src\Hamamatsu-R11187 measurements\Single Phe\Double Gaussian\800V_2.2_zoom_in.png">
            <a:extLst>
              <a:ext uri="{FF2B5EF4-FFF2-40B4-BE49-F238E27FC236}">
                <a16:creationId xmlns:a16="http://schemas.microsoft.com/office/drawing/2014/main" id="{EF92FDCF-56EA-4500-A799-F1E5478022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" t="10426" r="5813"/>
          <a:stretch/>
        </p:blipFill>
        <p:spPr bwMode="auto">
          <a:xfrm>
            <a:off x="7800734" y="1450100"/>
            <a:ext cx="3767874" cy="2446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uadroTexto 15">
            <a:extLst>
              <a:ext uri="{FF2B5EF4-FFF2-40B4-BE49-F238E27FC236}">
                <a16:creationId xmlns:a16="http://schemas.microsoft.com/office/drawing/2014/main" id="{010CC3BE-DDE3-4D29-B5CC-8197DA3A394C}"/>
              </a:ext>
            </a:extLst>
          </p:cNvPr>
          <p:cNvSpPr txBox="1"/>
          <p:nvPr/>
        </p:nvSpPr>
        <p:spPr>
          <a:xfrm>
            <a:off x="8091414" y="1080729"/>
            <a:ext cx="36420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b="1" dirty="0">
                <a:solidFill>
                  <a:schemeClr val="tx1"/>
                </a:solidFill>
              </a:rPr>
              <a:t>PMT R11187</a:t>
            </a:r>
            <a:r>
              <a:rPr lang="en-US" sz="2000" b="0" dirty="0">
                <a:solidFill>
                  <a:schemeClr val="tx1"/>
                </a:solidFill>
              </a:rPr>
              <a:t> – 800 V (HV)</a:t>
            </a:r>
          </a:p>
        </p:txBody>
      </p:sp>
    </p:spTree>
    <p:extLst>
      <p:ext uri="{BB962C8B-B14F-4D97-AF65-F5344CB8AC3E}">
        <p14:creationId xmlns:p14="http://schemas.microsoft.com/office/powerpoint/2010/main" val="932016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marta\Desktop\Documents\UB\TFGs\Física\Presentació de resultats\Hamamatsu  R14755U (bellamy vs gauss).png">
            <a:extLst>
              <a:ext uri="{FF2B5EF4-FFF2-40B4-BE49-F238E27FC236}">
                <a16:creationId xmlns:a16="http://schemas.microsoft.com/office/drawing/2014/main" id="{C1A4D689-C40F-414F-895B-11A75B309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8" y="1268760"/>
            <a:ext cx="7308850" cy="510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6 Grupo">
            <a:extLst>
              <a:ext uri="{FF2B5EF4-FFF2-40B4-BE49-F238E27FC236}">
                <a16:creationId xmlns:a16="http://schemas.microsoft.com/office/drawing/2014/main" id="{C18E3A2B-A230-4D22-A96A-5DB5453E8DB6}"/>
              </a:ext>
            </a:extLst>
          </p:cNvPr>
          <p:cNvGrpSpPr/>
          <p:nvPr/>
        </p:nvGrpSpPr>
        <p:grpSpPr>
          <a:xfrm>
            <a:off x="7127147" y="3948865"/>
            <a:ext cx="4970816" cy="2564901"/>
            <a:chOff x="6048229" y="2426689"/>
            <a:chExt cx="6109907" cy="3090543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79A9BD98-4484-4EE5-B745-7DACDEF7C8F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69" r="1713"/>
            <a:stretch/>
          </p:blipFill>
          <p:spPr bwMode="auto">
            <a:xfrm>
              <a:off x="6146803" y="2426689"/>
              <a:ext cx="6011333" cy="3090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42A0B8FA-443D-4E68-9CFD-F4E8E36DA2A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89" t="9073" r="94896" b="76584"/>
            <a:stretch/>
          </p:blipFill>
          <p:spPr bwMode="auto">
            <a:xfrm>
              <a:off x="6048229" y="3649379"/>
              <a:ext cx="134981" cy="4402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4" name="Picture 2" descr="E:\TFG física\Codi\pmt_meas\src\Hamamatsu-R14755U measurements\Single Phe\Own function\Charge substraction\n=100000\Double Gaussian\1000V_3.6_zoom_in.png">
            <a:extLst>
              <a:ext uri="{FF2B5EF4-FFF2-40B4-BE49-F238E27FC236}">
                <a16:creationId xmlns:a16="http://schemas.microsoft.com/office/drawing/2014/main" id="{E4D970B3-EDC2-41C7-892C-4B0DF3E7A0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85" r="7712"/>
          <a:stretch/>
        </p:blipFill>
        <p:spPr bwMode="auto">
          <a:xfrm>
            <a:off x="7889799" y="1354466"/>
            <a:ext cx="3588856" cy="2739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Measurements</a:t>
            </a:r>
            <a:r>
              <a:rPr lang="ca-ES" dirty="0"/>
              <a:t>: 1-Phe </a:t>
            </a:r>
            <a:r>
              <a:rPr lang="ca-ES" dirty="0" err="1"/>
              <a:t>Gain</a:t>
            </a:r>
            <a:r>
              <a:rPr lang="ca-ES" dirty="0"/>
              <a:t>  </a:t>
            </a:r>
            <a:endParaRPr lang="es-ES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622814B-30AD-42BE-8AC2-0546951AB545}"/>
              </a:ext>
            </a:extLst>
          </p:cNvPr>
          <p:cNvSpPr txBox="1"/>
          <p:nvPr/>
        </p:nvSpPr>
        <p:spPr>
          <a:xfrm>
            <a:off x="4695329" y="1296753"/>
            <a:ext cx="17980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(round)</a:t>
            </a:r>
            <a:endParaRPr lang="es-ES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CuadroTexto 29">
            <a:extLst>
              <a:ext uri="{FF2B5EF4-FFF2-40B4-BE49-F238E27FC236}">
                <a16:creationId xmlns:a16="http://schemas.microsoft.com/office/drawing/2014/main" id="{67619C1E-02BE-4D46-9F90-BE77377E4C10}"/>
              </a:ext>
            </a:extLst>
          </p:cNvPr>
          <p:cNvSpPr txBox="1"/>
          <p:nvPr/>
        </p:nvSpPr>
        <p:spPr>
          <a:xfrm>
            <a:off x="7946606" y="1142986"/>
            <a:ext cx="3643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2000" b="1" dirty="0">
                <a:solidFill>
                  <a:schemeClr val="tx1"/>
                </a:solidFill>
              </a:rPr>
              <a:t>PMT R14755U </a:t>
            </a:r>
            <a:r>
              <a:rPr lang="en-US" sz="2000" b="0" dirty="0">
                <a:solidFill>
                  <a:schemeClr val="tx1"/>
                </a:solidFill>
              </a:rPr>
              <a:t>– 1000V (HV)</a:t>
            </a:r>
          </a:p>
        </p:txBody>
      </p:sp>
    </p:spTree>
    <p:extLst>
      <p:ext uri="{BB962C8B-B14F-4D97-AF65-F5344CB8AC3E}">
        <p14:creationId xmlns:p14="http://schemas.microsoft.com/office/powerpoint/2010/main" val="1457761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993AC93-E686-4468-B4F3-5AE9E1075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688" y="1772816"/>
            <a:ext cx="7199141" cy="465544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FA29BB6-691A-483F-8137-2AEC3468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dirty="0"/>
              <a:t>PMT </a:t>
            </a:r>
            <a:r>
              <a:rPr lang="ca-ES" dirty="0" err="1"/>
              <a:t>Linearity</a:t>
            </a:r>
            <a:r>
              <a:rPr lang="ca-ES" dirty="0"/>
              <a:t> </a:t>
            </a:r>
            <a:r>
              <a:rPr lang="ca-ES" dirty="0" err="1"/>
              <a:t>Measurements</a:t>
            </a:r>
            <a:r>
              <a:rPr lang="ca-ES" dirty="0"/>
              <a:t> </a:t>
            </a:r>
            <a:r>
              <a:rPr lang="ca-ES" dirty="0" err="1"/>
              <a:t>at</a:t>
            </a:r>
            <a:r>
              <a:rPr lang="ca-ES" dirty="0"/>
              <a:t> SPS Test </a:t>
            </a:r>
            <a:r>
              <a:rPr lang="ca-ES" dirty="0" err="1"/>
              <a:t>Beam</a:t>
            </a:r>
            <a:r>
              <a:rPr lang="ca-ES" dirty="0"/>
              <a:t> (2022)</a:t>
            </a:r>
            <a:endParaRPr lang="es-ES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5CE730B-8732-4C3C-B69B-72A3C4701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0056" y="1310380"/>
            <a:ext cx="5480250" cy="5070948"/>
          </a:xfrm>
        </p:spPr>
        <p:txBody>
          <a:bodyPr/>
          <a:lstStyle/>
          <a:p>
            <a:r>
              <a:rPr lang="en-US" sz="2000" dirty="0"/>
              <a:t>R11187 (</a:t>
            </a:r>
            <a:r>
              <a:rPr lang="en-US" sz="2000" dirty="0" err="1"/>
              <a:t>Tilecal</a:t>
            </a:r>
            <a:r>
              <a:rPr lang="en-US" sz="2000" dirty="0"/>
              <a:t>)</a:t>
            </a:r>
          </a:p>
          <a:p>
            <a:pPr lvl="1"/>
            <a:r>
              <a:rPr lang="en-US" sz="1700" dirty="0"/>
              <a:t>Max/Min response ~1% in the 20-100 GeV range</a:t>
            </a:r>
          </a:p>
          <a:p>
            <a:pPr lvl="1"/>
            <a:r>
              <a:rPr lang="en-US" sz="1700" dirty="0"/>
              <a:t>8 dynodes, tapered board to help against space-charge effects</a:t>
            </a:r>
          </a:p>
          <a:p>
            <a:pPr lvl="1"/>
            <a:r>
              <a:rPr lang="en-US" sz="1700" dirty="0"/>
              <a:t>More linear than Round MCD</a:t>
            </a:r>
          </a:p>
          <a:p>
            <a:r>
              <a:rPr lang="en-US" sz="2000" dirty="0"/>
              <a:t>R14755U-100 (Round MCD)</a:t>
            </a:r>
          </a:p>
          <a:p>
            <a:pPr lvl="1"/>
            <a:r>
              <a:rPr lang="en-US" sz="1700" dirty="0"/>
              <a:t>Max/Min response significantly worse than </a:t>
            </a:r>
            <a:r>
              <a:rPr lang="en-US" sz="1700" dirty="0" err="1"/>
              <a:t>Tilecal</a:t>
            </a:r>
            <a:endParaRPr lang="en-US" sz="1700" dirty="0"/>
          </a:p>
          <a:p>
            <a:pPr lvl="2"/>
            <a:r>
              <a:rPr lang="en-US" sz="1400" dirty="0"/>
              <a:t>10-30% in the 20-100 GeV range at the useful HVs</a:t>
            </a:r>
          </a:p>
          <a:p>
            <a:pPr lvl="1"/>
            <a:r>
              <a:rPr lang="en-US" sz="1700" dirty="0"/>
              <a:t>Max/Min response ~2.5% even in the 20-40 GeV range at reasonable voltages.</a:t>
            </a:r>
          </a:p>
          <a:p>
            <a:pPr lvl="1"/>
            <a:r>
              <a:rPr lang="en-US" sz="1700" dirty="0"/>
              <a:t>6 dynodes</a:t>
            </a:r>
          </a:p>
          <a:p>
            <a:pPr lvl="1"/>
            <a:r>
              <a:rPr lang="en-US" sz="1700" dirty="0"/>
              <a:t>R&amp;D needed</a:t>
            </a:r>
          </a:p>
          <a:p>
            <a:pPr lvl="2"/>
            <a:r>
              <a:rPr lang="en-US" sz="1400" dirty="0"/>
              <a:t>Tapered board?</a:t>
            </a:r>
          </a:p>
          <a:p>
            <a:pPr lvl="2"/>
            <a:r>
              <a:rPr lang="en-US" sz="1400" dirty="0"/>
              <a:t>Transistorized base?</a:t>
            </a:r>
          </a:p>
          <a:p>
            <a:pPr lvl="2"/>
            <a:r>
              <a:rPr lang="en-US" sz="1400" dirty="0"/>
              <a:t>Asking some more dynodes?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C45660B-BAB0-49AF-985C-F4F9263F1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A45797-5F34-403F-9E83-4E7DEE82EDCC}" type="datetime3">
              <a:rPr lang="en-US" smtClean="0"/>
              <a:t>13 December 2022</a:t>
            </a:fld>
            <a:endParaRPr lang="en-U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237967-2170-4AAB-8C24-4C6623E7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78DAF2-2C4D-4961-ABA0-D37600ACF1D7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55716929-771A-4650-870C-DC8062CAD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7435" y="6525347"/>
            <a:ext cx="3860800" cy="276225"/>
          </a:xfrm>
        </p:spPr>
        <p:txBody>
          <a:bodyPr/>
          <a:lstStyle/>
          <a:p>
            <a:pPr>
              <a:defRPr/>
            </a:pPr>
            <a:r>
              <a:rPr lang="en-US" dirty="0"/>
              <a:t>ECAL Upgrade II Workshop at </a:t>
            </a:r>
            <a:r>
              <a:rPr lang="en-US" dirty="0" err="1"/>
              <a:t>ICJLab</a:t>
            </a:r>
            <a:r>
              <a:rPr lang="en-US" dirty="0"/>
              <a:t> (Orsay)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Marcador de contenido 2">
                <a:extLst>
                  <a:ext uri="{FF2B5EF4-FFF2-40B4-BE49-F238E27FC236}">
                    <a16:creationId xmlns:a16="http://schemas.microsoft.com/office/drawing/2014/main" id="{E9CBD471-ACBE-4BFA-BC34-00E453DFD47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71734" y="1268760"/>
                <a:ext cx="5480250" cy="685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57175" indent="-257175" algn="l" rtl="0" eaLnBrk="1" fontAlgn="base" hangingPunct="1">
                  <a:spcBef>
                    <a:spcPts val="450"/>
                  </a:spcBef>
                  <a:spcAft>
                    <a:spcPct val="0"/>
                  </a:spcAft>
                  <a:buChar char="•"/>
                  <a:defRPr sz="2100">
                    <a:solidFill>
                      <a:schemeClr val="accent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57213" indent="-214313" algn="l" rtl="0" eaLnBrk="1" fontAlgn="base" hangingPunct="1">
                  <a:spcBef>
                    <a:spcPts val="450"/>
                  </a:spcBef>
                  <a:spcAft>
                    <a:spcPct val="0"/>
                  </a:spcAft>
                  <a:buChar char="–"/>
                  <a:defRPr sz="1800">
                    <a:solidFill>
                      <a:schemeClr val="tx1"/>
                    </a:solidFill>
                    <a:latin typeface="+mn-lt"/>
                  </a:defRPr>
                </a:lvl2pPr>
                <a:lvl3pPr marL="857250" indent="-171450" algn="l" rtl="0" eaLnBrk="1" fontAlgn="base" hangingPunct="1">
                  <a:spcBef>
                    <a:spcPts val="450"/>
                  </a:spcBef>
                  <a:spcAft>
                    <a:spcPct val="0"/>
                  </a:spcAft>
                  <a:buFont typeface="Wingdings" panose="05000000000000000000" pitchFamily="2" charset="2"/>
                  <a:buChar char="§"/>
                  <a:defRPr sz="1500">
                    <a:solidFill>
                      <a:schemeClr val="bg2">
                        <a:lumMod val="50000"/>
                      </a:schemeClr>
                    </a:solidFill>
                    <a:latin typeface="+mn-lt"/>
                  </a:defRPr>
                </a:lvl3pPr>
                <a:lvl4pPr marL="1200150" indent="-171450" algn="l" rtl="0" eaLnBrk="1" fontAlgn="base" hangingPunct="1">
                  <a:spcBef>
                    <a:spcPts val="450"/>
                  </a:spcBef>
                  <a:spcAft>
                    <a:spcPct val="0"/>
                  </a:spcAft>
                  <a:buFont typeface="Courier New" panose="02070309020205020404" pitchFamily="49" charset="0"/>
                  <a:buChar char="o"/>
                  <a:defRPr sz="1350">
                    <a:solidFill>
                      <a:schemeClr val="accent1">
                        <a:lumMod val="75000"/>
                      </a:schemeClr>
                    </a:solidFill>
                    <a:latin typeface="+mn-lt"/>
                  </a:defRPr>
                </a:lvl4pPr>
                <a:lvl5pPr marL="1543050" indent="-171450" algn="l" rtl="0" eaLnBrk="1" fontAlgn="base" hangingPunct="1">
                  <a:spcBef>
                    <a:spcPts val="450"/>
                  </a:spcBef>
                  <a:spcAft>
                    <a:spcPct val="0"/>
                  </a:spcAft>
                  <a:buSzPct val="85000"/>
                  <a:buFont typeface="Wingdings" panose="05000000000000000000" pitchFamily="2" charset="2"/>
                  <a:buChar char="Ø"/>
                  <a:defRPr sz="1200">
                    <a:solidFill>
                      <a:schemeClr val="accent6">
                        <a:lumMod val="50000"/>
                      </a:schemeClr>
                    </a:solidFill>
                    <a:latin typeface="+mn-lt"/>
                  </a:defRPr>
                </a:lvl5pPr>
                <a:lvl6pPr marL="1885950" indent="-1714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500">
                    <a:solidFill>
                      <a:schemeClr val="accent2"/>
                    </a:solidFill>
                    <a:latin typeface="+mn-lt"/>
                  </a:defRPr>
                </a:lvl6pPr>
                <a:lvl7pPr marL="2228850" indent="-1714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500">
                    <a:solidFill>
                      <a:schemeClr val="accent2"/>
                    </a:solidFill>
                    <a:latin typeface="+mn-lt"/>
                  </a:defRPr>
                </a:lvl7pPr>
                <a:lvl8pPr marL="2571750" indent="-1714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500">
                    <a:solidFill>
                      <a:schemeClr val="accent2"/>
                    </a:solidFill>
                    <a:latin typeface="+mn-lt"/>
                  </a:defRPr>
                </a:lvl8pPr>
                <a:lvl9pPr marL="2914650" indent="-1714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500">
                    <a:solidFill>
                      <a:schemeClr val="accent2"/>
                    </a:solidFill>
                    <a:latin typeface="+mn-lt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14:m>
                  <m:oMath xmlns:m="http://schemas.openxmlformats.org/officeDocument/2006/math">
                    <m:r>
                      <a:rPr lang="ca-ES" sz="2400" b="0" i="1" kern="0" smtClean="0">
                        <a:latin typeface="Cambria Math" panose="02040503050406030204" pitchFamily="18" charset="0"/>
                      </a:rPr>
                      <m:t>𝑁𝐿</m:t>
                    </m:r>
                    <m:r>
                      <a:rPr lang="ca-ES" sz="2400" b="0" i="1" kern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a-ES" sz="2400" b="0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den>
                    </m:f>
                    <m:r>
                      <a:rPr lang="ca-ES" sz="2400" b="0" i="1" kern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0" kern="0" dirty="0"/>
                  <a:t>, where </a:t>
                </a:r>
                <a14:m>
                  <m:oMath xmlns:m="http://schemas.openxmlformats.org/officeDocument/2006/math">
                    <m:r>
                      <a:rPr lang="ca-ES" sz="2400" b="0" i="1" kern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ca-ES" sz="2400" b="0" i="1" kern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a-ES" sz="2400" b="0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a-ES" sz="2400" b="0" i="1" kern="0" smtClean="0">
                            <a:latin typeface="Cambria Math" panose="02040503050406030204" pitchFamily="18" charset="0"/>
                          </a:rPr>
                          <m:t>&lt;</m:t>
                        </m:r>
                        <m:r>
                          <a:rPr lang="ca-ES" sz="2400" b="0" i="1" kern="0" smtClean="0">
                            <a:latin typeface="Cambria Math" panose="02040503050406030204" pitchFamily="18" charset="0"/>
                          </a:rPr>
                          <m:t>𝐴𝑚𝑝𝑙</m:t>
                        </m:r>
                        <m:r>
                          <a:rPr lang="ca-ES" sz="2400" b="0" i="1" kern="0" smtClean="0">
                            <a:latin typeface="Cambria Math" panose="02040503050406030204" pitchFamily="18" charset="0"/>
                          </a:rPr>
                          <m:t>&gt;</m:t>
                        </m:r>
                      </m:num>
                      <m:den>
                        <m:sSub>
                          <m:sSubPr>
                            <m:ctrlP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ca-ES" sz="2400" b="0" i="1" kern="0" smtClean="0">
                                <a:latin typeface="Cambria Math" panose="02040503050406030204" pitchFamily="18" charset="0"/>
                              </a:rPr>
                              <m:t>𝑏𝑒𝑎𝑚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kern="0" dirty="0"/>
              </a:p>
            </p:txBody>
          </p:sp>
        </mc:Choice>
        <mc:Fallback xmlns="">
          <p:sp>
            <p:nvSpPr>
              <p:cNvPr id="18" name="Marcador de contenido 2">
                <a:extLst>
                  <a:ext uri="{FF2B5EF4-FFF2-40B4-BE49-F238E27FC236}">
                    <a16:creationId xmlns:a16="http://schemas.microsoft.com/office/drawing/2014/main" id="{E9CBD471-ACBE-4BFA-BC34-00E453DFD4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1734" y="1268760"/>
                <a:ext cx="5480250" cy="68524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2" descr="https://www.hamamatsu.com/eu/en/product/type/H13226A_series/index.html&#10;https://www.hamamatsu.com/eu/en/product/type/H14220B/index.html">
            <a:extLst>
              <a:ext uri="{FF2B5EF4-FFF2-40B4-BE49-F238E27FC236}">
                <a16:creationId xmlns:a16="http://schemas.microsoft.com/office/drawing/2014/main" id="{970D6559-B3E2-486B-9EE1-FE15075D3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16270" y1="81349" x2="61905" y2="85714"/>
                        <a14:foregroundMark x1="15873" y1="82143" x2="61508" y2="85714"/>
                        <a14:foregroundMark x1="33730" y1="14286" x2="73413" y2="1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610">
            <a:off x="8836918" y="1140261"/>
            <a:ext cx="627941" cy="62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F86862B8-8697-4D81-A3FF-A4BAD7EF0B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65629" y="2918109"/>
            <a:ext cx="366875" cy="366875"/>
          </a:xfrm>
          <a:prstGeom prst="rect">
            <a:avLst/>
          </a:prstGeom>
        </p:spPr>
      </p:pic>
      <p:pic>
        <p:nvPicPr>
          <p:cNvPr id="22" name="Picture 2" descr="https://www.hamamatsu.com/eu/en/product/type/H13226A_series/index.html&#10;https://www.hamamatsu.com/eu/en/product/type/H14220B/index.html">
            <a:extLst>
              <a:ext uri="{FF2B5EF4-FFF2-40B4-BE49-F238E27FC236}">
                <a16:creationId xmlns:a16="http://schemas.microsoft.com/office/drawing/2014/main" id="{8031C7DE-333A-4BAF-9D73-B2264EC4D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16270" y1="81349" x2="61905" y2="85714"/>
                        <a14:foregroundMark x1="15873" y1="82143" x2="61508" y2="85714"/>
                        <a14:foregroundMark x1="33730" y1="14286" x2="73413" y2="178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5610">
            <a:off x="5634376" y="4524637"/>
            <a:ext cx="627941" cy="62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93CBD4CD-9744-4EF3-AF8D-39D85613AC05}"/>
              </a:ext>
            </a:extLst>
          </p:cNvPr>
          <p:cNvSpPr txBox="1"/>
          <p:nvPr/>
        </p:nvSpPr>
        <p:spPr>
          <a:xfrm>
            <a:off x="4583832" y="4815370"/>
            <a:ext cx="1208312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0" i="1" dirty="0" err="1"/>
              <a:t>Tilecal</a:t>
            </a:r>
            <a:endParaRPr lang="es-ES" b="0" i="1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310E07A-4025-4C49-A8FB-49A3CCC835F2}"/>
              </a:ext>
            </a:extLst>
          </p:cNvPr>
          <p:cNvSpPr txBox="1"/>
          <p:nvPr/>
        </p:nvSpPr>
        <p:spPr>
          <a:xfrm>
            <a:off x="119336" y="6067396"/>
            <a:ext cx="1977984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s-ES" sz="1600" dirty="0">
                <a:solidFill>
                  <a:schemeClr val="tx1"/>
                </a:solidFill>
              </a:rPr>
              <a:t>Loris </a:t>
            </a:r>
            <a:r>
              <a:rPr lang="es-ES" sz="1600" dirty="0" err="1">
                <a:solidFill>
                  <a:schemeClr val="tx1"/>
                </a:solidFill>
              </a:rPr>
              <a:t>Martinazzoli</a:t>
            </a:r>
            <a:endParaRPr lang="es-E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83190"/>
      </p:ext>
    </p:extLst>
  </p:cSld>
  <p:clrMapOvr>
    <a:masterClrMapping/>
  </p:clrMapOvr>
</p:sld>
</file>

<file path=ppt/theme/theme1.xml><?xml version="1.0" encoding="utf-8"?>
<a:theme xmlns:a="http://schemas.openxmlformats.org/drawingml/2006/main" name="FlexToF_Evolution">
  <a:themeElements>
    <a:clrScheme name="Personaliz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005DC8"/>
      </a:accent2>
      <a:accent3>
        <a:srgbClr val="FFFFFF"/>
      </a:accent3>
      <a:accent4>
        <a:srgbClr val="000000"/>
      </a:accent4>
      <a:accent5>
        <a:srgbClr val="AAE2CA"/>
      </a:accent5>
      <a:accent6>
        <a:srgbClr val="439DFF"/>
      </a:accent6>
      <a:hlink>
        <a:srgbClr val="CCCCFF"/>
      </a:hlink>
      <a:folHlink>
        <a:srgbClr val="B2B2B2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FlexToF_Evolution</Template>
  <TotalTime>41795</TotalTime>
  <Words>2986</Words>
  <Application>Microsoft Office PowerPoint</Application>
  <PresentationFormat>Panorámica</PresentationFormat>
  <Paragraphs>639</Paragraphs>
  <Slides>25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3" baseType="lpstr">
      <vt:lpstr>Arial</vt:lpstr>
      <vt:lpstr>Calibri</vt:lpstr>
      <vt:lpstr>Cambria Math</vt:lpstr>
      <vt:lpstr>Courier New</vt:lpstr>
      <vt:lpstr>Roboto</vt:lpstr>
      <vt:lpstr>Times New Roman</vt:lpstr>
      <vt:lpstr>Wingdings</vt:lpstr>
      <vt:lpstr>FlexToF_Evolution</vt:lpstr>
      <vt:lpstr>Presentación de PowerPoint</vt:lpstr>
      <vt:lpstr>PMTs for the Calorimeter Upgrade II</vt:lpstr>
      <vt:lpstr>PMT Measurements </vt:lpstr>
      <vt:lpstr>PMT Laboratory Setup</vt:lpstr>
      <vt:lpstr>PMT Measurements at the Laboratory</vt:lpstr>
      <vt:lpstr>PMT Laboratory Setup  1-Phe</vt:lpstr>
      <vt:lpstr>PMT Measurements: 1-Phe Gain  </vt:lpstr>
      <vt:lpstr>PMT Measurements: 1-Phe Gain  </vt:lpstr>
      <vt:lpstr>PMT Linearity Measurements at SPS Test Beam (2022)</vt:lpstr>
      <vt:lpstr>PMT Linearity Measurements at SPS Test Beam (2022)</vt:lpstr>
      <vt:lpstr>PMT Linearity Measurements at SPS Test Beam (2022)</vt:lpstr>
      <vt:lpstr>PMT Linearity Measurements at SPS Test Beam (2022)</vt:lpstr>
      <vt:lpstr>PMT Signal Conditioning</vt:lpstr>
      <vt:lpstr>PMT signal Conditioning: Opamp Circuit</vt:lpstr>
      <vt:lpstr>Summary</vt:lpstr>
      <vt:lpstr>Thank you for your attention!</vt:lpstr>
      <vt:lpstr>PMT characteristics summary</vt:lpstr>
      <vt:lpstr>PMTs being studied</vt:lpstr>
      <vt:lpstr>PMT gain calculation for test beam at CERN</vt:lpstr>
      <vt:lpstr>PMT gain calculation for the LHCb operation</vt:lpstr>
      <vt:lpstr>The Upgrade-2 FTDR configuration: gain limited by ageing</vt:lpstr>
      <vt:lpstr>W/Poly - Pulse shape</vt:lpstr>
      <vt:lpstr>Transient time measurements</vt:lpstr>
      <vt:lpstr>Light readout: PMTs time resolution and TTS uniformity</vt:lpstr>
      <vt:lpstr>Timing and amplifier at PMT base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 Gascon</dc:creator>
  <cp:lastModifiedBy>Eduardo Picatoste Olloqui</cp:lastModifiedBy>
  <cp:revision>1105</cp:revision>
  <cp:lastPrinted>2018-06-22T08:54:03Z</cp:lastPrinted>
  <dcterms:created xsi:type="dcterms:W3CDTF">2014-07-02T14:16:18Z</dcterms:created>
  <dcterms:modified xsi:type="dcterms:W3CDTF">2022-12-13T16:41:31Z</dcterms:modified>
</cp:coreProperties>
</file>