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12"/>
  </p:notesMasterIdLst>
  <p:handoutMasterIdLst>
    <p:handoutMasterId r:id="rId13"/>
  </p:handoutMasterIdLst>
  <p:sldIdLst>
    <p:sldId id="381" r:id="rId3"/>
    <p:sldId id="382" r:id="rId4"/>
    <p:sldId id="360" r:id="rId5"/>
    <p:sldId id="384" r:id="rId6"/>
    <p:sldId id="387" r:id="rId7"/>
    <p:sldId id="388" r:id="rId8"/>
    <p:sldId id="386" r:id="rId9"/>
    <p:sldId id="390" r:id="rId10"/>
    <p:sldId id="391" r:id="rId11"/>
  </p:sldIdLst>
  <p:sldSz cx="12192000" cy="6858000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00FF"/>
    <a:srgbClr val="CCFFCC"/>
    <a:srgbClr val="CCFFFF"/>
    <a:srgbClr val="FE9E02"/>
    <a:srgbClr val="FFFFCC"/>
    <a:srgbClr val="CC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548" y="2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1882" y="-91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5FBF0A-0BF2-4796-ACF2-959B9FD06D31}" type="datetimeFigureOut">
              <a:rPr lang="fr-FR"/>
              <a:pPr>
                <a:defRPr/>
              </a:pPr>
              <a:t>13/12/2022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6D682B0-466E-4D83-97BC-B929157A37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777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DDC87F0-1B13-4C22-A0BC-0D2D7BBA682D}" type="datetimeFigureOut">
              <a:rPr lang="fr-FR"/>
              <a:pPr>
                <a:defRPr/>
              </a:pPr>
              <a:t>13/12/2022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8CC5A30-9BAF-4923-BE60-FBF513CD95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512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33" y="115888"/>
            <a:ext cx="233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ogo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8726"/>
            <a:ext cx="142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081283"/>
            <a:ext cx="10363200" cy="707886"/>
          </a:xfrm>
          <a:noFill/>
          <a:ln w="9525">
            <a:noFill/>
          </a:ln>
        </p:spPr>
        <p:txBody>
          <a:bodyPr anchor="ctr"/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GB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51618" y="4724401"/>
            <a:ext cx="7531100" cy="338554"/>
          </a:xfrm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 sz="1600" b="1">
                <a:solidFill>
                  <a:srgbClr val="3333CC"/>
                </a:solidFill>
                <a:latin typeface="Times New Roman" pitchFamily="18" charset="0"/>
              </a:defRPr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pic>
        <p:nvPicPr>
          <p:cNvPr id="7" name="Picture 2" descr="C:\Users\magali\Desktop\logos_LPC-complet3.jpg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5153" y="7201"/>
            <a:ext cx="3338704" cy="128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967228"/>
            <a:ext cx="73152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107721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3077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7203" y="836613"/>
            <a:ext cx="11904797" cy="18843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0530007" y="93663"/>
            <a:ext cx="1661993" cy="26273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120070" y="93663"/>
            <a:ext cx="4856714" cy="26273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33" y="115888"/>
            <a:ext cx="233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p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3485" y="115889"/>
            <a:ext cx="15367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ogo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8726"/>
            <a:ext cx="142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779589"/>
            <a:ext cx="10363200" cy="1311275"/>
          </a:xfrm>
          <a:noFill/>
          <a:ln w="9525">
            <a:noFill/>
          </a:ln>
        </p:spPr>
        <p:txBody>
          <a:bodyPr anchor="ctr"/>
          <a:lstStyle>
            <a:lvl1pPr>
              <a:defRPr sz="4000">
                <a:solidFill>
                  <a:srgbClr val="FF0000"/>
                </a:solidFill>
              </a:defRPr>
            </a:lvl1pPr>
          </a:lstStyle>
          <a:p>
            <a:r>
              <a:rPr lang="en-GB"/>
              <a:t>Cliquez pour modifier le style du titre du masque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51618" y="4724401"/>
            <a:ext cx="7531100" cy="639763"/>
          </a:xfrm>
          <a:ln>
            <a:solidFill>
              <a:schemeClr val="tx1"/>
            </a:solidFill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 sz="1600" b="1">
                <a:solidFill>
                  <a:srgbClr val="3333CC"/>
                </a:solidFill>
                <a:latin typeface="Times New Roman" pitchFamily="18" charset="0"/>
              </a:defRPr>
            </a:lvl1pPr>
          </a:lstStyle>
          <a:p>
            <a:r>
              <a:rPr lang="fr-FR"/>
              <a:t>Cliquez pour modifier le style des sous-titres du masque</a:t>
            </a:r>
          </a:p>
          <a:p>
            <a:r>
              <a:rPr lang="fr-FR"/>
              <a:t>LPC Clermont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4006790"/>
            <a:ext cx="10363200" cy="40011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934" y="836613"/>
            <a:ext cx="5922433" cy="2431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69568" y="836613"/>
            <a:ext cx="5922433" cy="2431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477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343878"/>
            <a:ext cx="5386917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21236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343878"/>
            <a:ext cx="5389033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21236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727214"/>
            <a:ext cx="4011084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277614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5232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967228"/>
            <a:ext cx="73152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5847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30777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7203" y="836613"/>
            <a:ext cx="11904797" cy="188436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0530007" y="93663"/>
            <a:ext cx="1661993" cy="2627312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120070" y="93663"/>
            <a:ext cx="4856714" cy="262731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 dirty="0"/>
          </a:p>
        </p:txBody>
      </p:sp>
      <p:sp>
        <p:nvSpPr>
          <p:cNvPr id="6" name="Espace réservé du contenu 2"/>
          <p:cNvSpPr>
            <a:spLocks noGrp="1"/>
          </p:cNvSpPr>
          <p:nvPr>
            <p:ph idx="12"/>
          </p:nvPr>
        </p:nvSpPr>
        <p:spPr>
          <a:xfrm>
            <a:off x="143976" y="2901960"/>
            <a:ext cx="12048067" cy="188436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4006790"/>
            <a:ext cx="10363200" cy="40011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/>
              <a:t>                          Pascal </a:t>
            </a:r>
            <a:r>
              <a:rPr lang="en-GB" dirty="0" err="1"/>
              <a:t>Perret</a:t>
            </a:r>
            <a:r>
              <a:rPr lang="en-GB" dirty="0"/>
              <a:t>  - LPC Clermont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934" y="836613"/>
            <a:ext cx="5922433" cy="2431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69568" y="836613"/>
            <a:ext cx="5922433" cy="2431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8477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343878"/>
            <a:ext cx="5386917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21236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343878"/>
            <a:ext cx="5389033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21236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0417" y="6584950"/>
            <a:ext cx="3657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xfrm>
            <a:off x="1640417" y="6584950"/>
            <a:ext cx="3657600" cy="228600"/>
          </a:xfrm>
        </p:spPr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baseline="0"/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727214"/>
            <a:ext cx="4011084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277614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5232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6524626"/>
            <a:ext cx="12192000" cy="333375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933" y="836613"/>
            <a:ext cx="12048067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smtClean="0"/>
              <a:t>Cliquez pour modifier les styles du texte du masqu</a:t>
            </a:r>
          </a:p>
          <a:p>
            <a:pPr lvl="1"/>
            <a:r>
              <a:rPr lang="en-GB" dirty="0" smtClean="0"/>
              <a:t>Deuxième niveau</a:t>
            </a:r>
          </a:p>
          <a:p>
            <a:pPr lvl="2"/>
            <a:r>
              <a:rPr lang="en-GB" dirty="0" smtClean="0"/>
              <a:t>Troisième niveau</a:t>
            </a:r>
          </a:p>
          <a:p>
            <a:pPr lvl="3"/>
            <a:r>
              <a:rPr lang="en-GB" dirty="0" smtClean="0"/>
              <a:t>Quatrième niveau</a:t>
            </a:r>
          </a:p>
          <a:p>
            <a:pPr lvl="4"/>
            <a:r>
              <a:rPr lang="en-GB" dirty="0" smtClean="0"/>
              <a:t>Cinquième niveau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4717" y="6524626"/>
            <a:ext cx="6144683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9347200" y="6524626"/>
            <a:ext cx="28448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4A60020E-3E29-48E7-B5D8-8D0CBCD9DD31}" type="slidenum">
              <a:rPr lang="en-GB" sz="1400">
                <a:solidFill>
                  <a:srgbClr val="9900CC"/>
                </a:solidFill>
                <a:latin typeface="Arial" charset="0"/>
              </a:rPr>
              <a:pPr algn="r">
                <a:defRPr/>
              </a:pPr>
              <a:t>‹N°›</a:t>
            </a:fld>
            <a:endParaRPr lang="en-GB" sz="140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93664"/>
            <a:ext cx="10972800" cy="598487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Cliquez pour modifier le style du titre</a:t>
            </a:r>
          </a:p>
        </p:txBody>
      </p:sp>
      <p:pic>
        <p:nvPicPr>
          <p:cNvPr id="1031" name="Picture 7" descr="logo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8726"/>
            <a:ext cx="14224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40417" y="6584950"/>
            <a:ext cx="3657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20469" y="6503738"/>
            <a:ext cx="685715" cy="3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/>
          </p:cNvPicPr>
          <p:nvPr userDrawn="1"/>
        </p:nvPicPr>
        <p:blipFill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13305" y1="40952" x2="13305" y2="40952"/>
                        <a14:foregroundMark x1="54506" y1="62857" x2="54506" y2="62857"/>
                        <a14:foregroundMark x1="62661" y1="59048" x2="62661" y2="59048"/>
                        <a14:foregroundMark x1="77682" y1="46667" x2="77682" y2="46667"/>
                        <a14:foregroundMark x1="87983" y1="40952" x2="87983" y2="40952"/>
                        <a14:foregroundMark x1="66094" y1="17143" x2="66094" y2="17143"/>
                        <a14:foregroundMark x1="84979" y1="11429" x2="84979" y2="11429"/>
                        <a14:foregroundMark x1="72532" y1="65714" x2="72532" y2="65714"/>
                        <a14:foregroundMark x1="33476" y1="43810" x2="33476" y2="43810"/>
                        <a14:foregroundMark x1="48498" y1="35238" x2="48498" y2="35238"/>
                        <a14:foregroundMark x1="45064" y1="12381" x2="45064" y2="12381"/>
                        <a14:foregroundMark x1="33047" y1="12381" x2="33047" y2="12381"/>
                        <a14:foregroundMark x1="33476" y1="64762" x2="33476" y2="64762"/>
                        <a14:foregroundMark x1="92275" y1="30476" x2="92275" y2="304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2544" y="6525344"/>
            <a:ext cx="695235" cy="3600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204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  <p:sldLayoutId id="2147484202" r:id="rId12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70000"/>
        <a:buFont typeface="Wingdings" pitchFamily="2" charset="2"/>
        <a:buChar char="u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758825" indent="-280988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n"/>
        <a:defRPr sz="2200">
          <a:solidFill>
            <a:srgbClr val="0000FF"/>
          </a:solidFill>
          <a:latin typeface="+mn-lt"/>
        </a:defRPr>
      </a:lvl2pPr>
      <a:lvl3pPr marL="1146175" indent="-196850" algn="l" rtl="0" eaLnBrk="1" fontAlgn="base" hangingPunct="1">
        <a:spcBef>
          <a:spcPct val="20000"/>
        </a:spcBef>
        <a:spcAft>
          <a:spcPct val="0"/>
        </a:spcAft>
        <a:buClr>
          <a:srgbClr val="33CC33"/>
        </a:buClr>
        <a:buSzPct val="70000"/>
        <a:buFont typeface="Wingdings" pitchFamily="2" charset="2"/>
        <a:buChar char="l"/>
        <a:defRPr sz="2000">
          <a:solidFill>
            <a:srgbClr val="0000FF"/>
          </a:solidFill>
          <a:latin typeface="+mn-lt"/>
        </a:defRPr>
      </a:lvl3pPr>
      <a:lvl4pPr marL="1525588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rgbClr val="0000FF"/>
          </a:solidFill>
          <a:latin typeface="+mn-lt"/>
        </a:defRPr>
      </a:lvl4pPr>
      <a:lvl5pPr marL="19050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rgbClr val="0000FF"/>
          </a:solidFill>
          <a:latin typeface="+mn-lt"/>
        </a:defRPr>
      </a:lvl5pPr>
      <a:lvl6pPr marL="23622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6pPr>
      <a:lvl7pPr marL="28194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7pPr>
      <a:lvl8pPr marL="32766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8pPr>
      <a:lvl9pPr marL="3733800" indent="-188913" algn="l" rtl="0" eaLnBrk="1" fontAlgn="base" hangingPunct="1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ChangeArrowheads="1"/>
          </p:cNvSpPr>
          <p:nvPr/>
        </p:nvSpPr>
        <p:spPr bwMode="auto">
          <a:xfrm>
            <a:off x="0" y="6524626"/>
            <a:ext cx="12192000" cy="333375"/>
          </a:xfrm>
          <a:prstGeom prst="rect">
            <a:avLst/>
          </a:prstGeom>
          <a:solidFill>
            <a:srgbClr val="CCFF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3933" y="836613"/>
            <a:ext cx="12048067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Cliquez pour modifier les styles du texte du masqu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6"/>
            <a:ext cx="3024717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4717" y="6524626"/>
            <a:ext cx="614468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GB"/>
              <a:t>                          Pascal Perret  - LPC Clermont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9347200" y="6524626"/>
            <a:ext cx="28448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fld id="{E3B385C1-CCFB-4A9E-86B8-F80015CE9AB8}" type="slidenum">
              <a:rPr lang="en-GB" sz="1400">
                <a:solidFill>
                  <a:srgbClr val="9900CC"/>
                </a:solidFill>
                <a:latin typeface="Arial" charset="0"/>
              </a:rPr>
              <a:pPr algn="r">
                <a:defRPr/>
              </a:pPr>
              <a:t>‹N°›</a:t>
            </a:fld>
            <a:endParaRPr lang="en-GB" sz="1400">
              <a:solidFill>
                <a:srgbClr val="9900CC"/>
              </a:solidFill>
              <a:latin typeface="Arial" charset="0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93664"/>
            <a:ext cx="10972800" cy="598487"/>
          </a:xfrm>
          <a:prstGeom prst="rect">
            <a:avLst/>
          </a:prstGeom>
          <a:solidFill>
            <a:srgbClr val="FFFF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Cliquez pour modifier le style du titre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3CC"/>
          </a:solidFill>
          <a:latin typeface="Arial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8825" indent="-280988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0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2pPr>
      <a:lvl3pPr marL="1146175" indent="-196850" algn="l" rtl="0" eaLnBrk="0" fontAlgn="base" hangingPunct="0">
        <a:spcBef>
          <a:spcPct val="20000"/>
        </a:spcBef>
        <a:spcAft>
          <a:spcPct val="0"/>
        </a:spcAft>
        <a:buClr>
          <a:srgbClr val="33CC33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525588" indent="-188913" algn="l" rtl="0" eaLnBrk="0" fontAlgn="base" hangingPunct="0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4pPr>
      <a:lvl5pPr marL="1905000" indent="-188913" algn="l" rtl="0" eaLnBrk="0" fontAlgn="base" hangingPunct="0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5pPr>
      <a:lvl6pPr marL="23622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6pPr>
      <a:lvl7pPr marL="28194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7pPr>
      <a:lvl8pPr marL="32766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8pPr>
      <a:lvl9pPr marL="3733800" indent="-188913" algn="l" rtl="0" fontAlgn="base">
        <a:spcBef>
          <a:spcPct val="20000"/>
        </a:spcBef>
        <a:spcAft>
          <a:spcPct val="0"/>
        </a:spcAft>
        <a:buSzPct val="125000"/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(PS/SPD) HV System</a:t>
            </a:r>
            <a:endParaRPr lang="fr-FR" dirty="0"/>
          </a:p>
        </p:txBody>
      </p:sp>
      <p:sp>
        <p:nvSpPr>
          <p:cNvPr id="7" name="Sous-titre 6"/>
          <p:cNvSpPr>
            <a:spLocks noGrp="1"/>
          </p:cNvSpPr>
          <p:nvPr>
            <p:ph type="subTitle" sz="quarter" idx="1"/>
          </p:nvPr>
        </p:nvSpPr>
        <p:spPr>
          <a:xfrm>
            <a:off x="2351618" y="4724401"/>
            <a:ext cx="7531100" cy="1034129"/>
          </a:xfrm>
        </p:spPr>
        <p:txBody>
          <a:bodyPr/>
          <a:lstStyle/>
          <a:p>
            <a:r>
              <a:rPr lang="fr-FR" sz="1800" dirty="0"/>
              <a:t>ECAL Upgrade II Workshop</a:t>
            </a:r>
          </a:p>
          <a:p>
            <a:r>
              <a:rPr lang="fr-FR" sz="1800" dirty="0" smtClean="0"/>
              <a:t>Orsay</a:t>
            </a:r>
          </a:p>
          <a:p>
            <a:r>
              <a:rPr lang="fr-FR" sz="1800" dirty="0" smtClean="0"/>
              <a:t>12-14 </a:t>
            </a:r>
            <a:r>
              <a:rPr lang="fr-FR" sz="1800" dirty="0" err="1" smtClean="0"/>
              <a:t>December</a:t>
            </a:r>
            <a:r>
              <a:rPr lang="fr-FR" sz="1800" dirty="0" smtClean="0"/>
              <a:t> 2022</a:t>
            </a:r>
            <a:endParaRPr lang="fr-FR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6046788" y="6524625"/>
            <a:ext cx="6145212" cy="403225"/>
          </a:xfrm>
        </p:spPr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23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PS/SPD </a:t>
            </a:r>
            <a:r>
              <a:rPr lang="fr-FR" dirty="0" err="1" smtClean="0"/>
              <a:t>MaPMT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933" y="836613"/>
            <a:ext cx="12048067" cy="2419124"/>
          </a:xfrm>
        </p:spPr>
        <p:txBody>
          <a:bodyPr/>
          <a:lstStyle/>
          <a:p>
            <a:r>
              <a:rPr lang="fr-FR" dirty="0" smtClean="0"/>
              <a:t>As a </a:t>
            </a:r>
            <a:r>
              <a:rPr lang="fr-FR" dirty="0" err="1" smtClean="0"/>
              <a:t>reminder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MaPMT</a:t>
            </a:r>
            <a:r>
              <a:rPr lang="fr-FR" dirty="0" smtClean="0"/>
              <a:t> (64-channels) </a:t>
            </a:r>
            <a:r>
              <a:rPr lang="fr-FR" dirty="0" err="1" smtClean="0"/>
              <a:t>located</a:t>
            </a:r>
            <a:r>
              <a:rPr lang="fr-FR" dirty="0" smtClean="0"/>
              <a:t> on top and </a:t>
            </a:r>
            <a:r>
              <a:rPr lang="fr-FR" dirty="0" err="1" smtClean="0"/>
              <a:t>bottom</a:t>
            </a:r>
            <a:r>
              <a:rPr lang="fr-FR" dirty="0" smtClean="0"/>
              <a:t> of the detector </a:t>
            </a:r>
            <a:r>
              <a:rPr lang="fr-FR" dirty="0" err="1" smtClean="0"/>
              <a:t>inside</a:t>
            </a:r>
            <a:r>
              <a:rPr lang="fr-FR" dirty="0" smtClean="0"/>
              <a:t> VFE boxes</a:t>
            </a:r>
          </a:p>
          <a:p>
            <a:pPr lvl="2"/>
            <a:r>
              <a:rPr lang="fr-FR" dirty="0"/>
              <a:t>200 </a:t>
            </a:r>
            <a:r>
              <a:rPr lang="fr-FR" dirty="0" err="1"/>
              <a:t>MaPMT</a:t>
            </a:r>
            <a:r>
              <a:rPr lang="fr-FR" dirty="0"/>
              <a:t> for PS and </a:t>
            </a:r>
            <a:r>
              <a:rPr lang="fr-FR" dirty="0" smtClean="0"/>
              <a:t>SPD</a:t>
            </a:r>
          </a:p>
          <a:p>
            <a:pPr lvl="1"/>
            <a:r>
              <a:rPr lang="fr-FR" dirty="0" err="1" smtClean="0"/>
              <a:t>Multistage</a:t>
            </a:r>
            <a:r>
              <a:rPr lang="fr-FR" dirty="0" smtClean="0"/>
              <a:t> </a:t>
            </a:r>
            <a:r>
              <a:rPr lang="fr-FR" dirty="0" err="1" smtClean="0"/>
              <a:t>board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PMT base, ASIC (</a:t>
            </a:r>
            <a:r>
              <a:rPr lang="fr-FR" dirty="0" err="1" smtClean="0"/>
              <a:t>analog</a:t>
            </a:r>
            <a:r>
              <a:rPr lang="fr-FR" dirty="0"/>
              <a:t> </a:t>
            </a:r>
            <a:r>
              <a:rPr lang="fr-FR" dirty="0" smtClean="0"/>
              <a:t>part), </a:t>
            </a:r>
            <a:r>
              <a:rPr lang="fr-FR" dirty="0" err="1" smtClean="0"/>
              <a:t>connectors</a:t>
            </a:r>
            <a:r>
              <a:rPr lang="fr-FR" dirty="0" smtClean="0"/>
              <a:t> (signal, </a:t>
            </a:r>
            <a:r>
              <a:rPr lang="fr-FR" dirty="0" err="1" smtClean="0"/>
              <a:t>clock</a:t>
            </a:r>
            <a:r>
              <a:rPr lang="fr-FR" dirty="0" smtClean="0"/>
              <a:t>, LV, HV and </a:t>
            </a:r>
            <a:r>
              <a:rPr lang="fr-FR" dirty="0" err="1" smtClean="0"/>
              <a:t>temperature</a:t>
            </a:r>
            <a:r>
              <a:rPr lang="fr-FR" dirty="0" smtClean="0"/>
              <a:t> probes)</a:t>
            </a:r>
          </a:p>
          <a:p>
            <a:pPr lvl="1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pic>
        <p:nvPicPr>
          <p:cNvPr id="6" name="Picture 5" descr="avec_P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400" y="2897234"/>
            <a:ext cx="3176033" cy="3241229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805428" y="6156012"/>
            <a:ext cx="1669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PS VFE </a:t>
            </a:r>
            <a:r>
              <a:rPr lang="fr-FR" dirty="0" err="1" smtClean="0"/>
              <a:t>board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60" y="3212976"/>
            <a:ext cx="5052879" cy="352945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7271075" y="6314638"/>
            <a:ext cx="4118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Transistor base </a:t>
            </a:r>
            <a:r>
              <a:rPr lang="fr-FR" dirty="0" err="1" smtClean="0">
                <a:solidFill>
                  <a:srgbClr val="0000FF"/>
                </a:solidFill>
              </a:rPr>
              <a:t>schematic</a:t>
            </a:r>
            <a:r>
              <a:rPr lang="fr-FR" dirty="0" smtClean="0">
                <a:solidFill>
                  <a:srgbClr val="0000FF"/>
                </a:solidFill>
              </a:rPr>
              <a:t>: M. </a:t>
            </a:r>
            <a:r>
              <a:rPr lang="fr-FR" dirty="0" err="1" smtClean="0">
                <a:solidFill>
                  <a:srgbClr val="0000FF"/>
                </a:solidFill>
              </a:rPr>
              <a:t>Crouau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2"/>
          </p:nvPr>
        </p:nvSpPr>
        <p:spPr>
          <a:xfrm>
            <a:off x="2423592" y="2722040"/>
            <a:ext cx="8760339" cy="2579168"/>
          </a:xfrm>
        </p:spPr>
        <p:txBody>
          <a:bodyPr/>
          <a:lstStyle/>
          <a:p>
            <a:pPr lvl="2"/>
            <a:r>
              <a:rPr lang="fr-FR" dirty="0" smtClean="0"/>
              <a:t>An active (transistor) base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chosen</a:t>
            </a:r>
            <a:r>
              <a:rPr lang="fr-FR" dirty="0" smtClean="0"/>
              <a:t>: the </a:t>
            </a:r>
            <a:r>
              <a:rPr lang="fr-FR" dirty="0" err="1" smtClean="0"/>
              <a:t>same</a:t>
            </a:r>
            <a:r>
              <a:rPr lang="fr-FR" dirty="0" smtClean="0"/>
              <a:t> for PS and SPD</a:t>
            </a:r>
          </a:p>
          <a:p>
            <a:pPr lvl="2"/>
            <a:r>
              <a:rPr lang="fr-FR" dirty="0" smtClean="0"/>
              <a:t>Compact circuit few components</a:t>
            </a:r>
          </a:p>
          <a:p>
            <a:pPr lvl="3"/>
            <a:r>
              <a:rPr lang="fr-FR" dirty="0" smtClean="0"/>
              <a:t>1 </a:t>
            </a:r>
            <a:r>
              <a:rPr lang="fr-FR" dirty="0" err="1" smtClean="0"/>
              <a:t>resistor</a:t>
            </a:r>
            <a:r>
              <a:rPr lang="fr-FR" dirty="0" smtClean="0"/>
              <a:t> and 2 transistors (2 last stages) </a:t>
            </a:r>
            <a:r>
              <a:rPr lang="fr-FR" dirty="0" err="1" smtClean="0"/>
              <a:t>tested</a:t>
            </a:r>
            <a:r>
              <a:rPr lang="fr-FR" dirty="0" smtClean="0"/>
              <a:t> in radiations</a:t>
            </a:r>
          </a:p>
          <a:p>
            <a:pPr lvl="2"/>
            <a:r>
              <a:rPr lang="fr-FR" dirty="0" err="1" smtClean="0"/>
              <a:t>Simplicity</a:t>
            </a:r>
            <a:endParaRPr lang="fr-FR" dirty="0" smtClean="0"/>
          </a:p>
          <a:p>
            <a:pPr lvl="2"/>
            <a:r>
              <a:rPr lang="fr-FR" dirty="0" smtClean="0"/>
              <a:t>HV </a:t>
            </a:r>
            <a:r>
              <a:rPr lang="fr-FR" dirty="0" err="1" smtClean="0"/>
              <a:t>between</a:t>
            </a:r>
            <a:r>
              <a:rPr lang="fr-FR" dirty="0" smtClean="0"/>
              <a:t> 500V to 900V</a:t>
            </a:r>
          </a:p>
          <a:p>
            <a:pPr lvl="2"/>
            <a:endParaRPr lang="fr-FR" dirty="0" smtClean="0"/>
          </a:p>
          <a:p>
            <a:pPr lvl="2"/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450808" y="5664627"/>
            <a:ext cx="4136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dirty="0"/>
              <a:t>https://indico.cern.ch/event/410616/contributions/1867406/attachments/832022/1151064/MAPMThighcurrentbase.pdf</a:t>
            </a:r>
          </a:p>
          <a:p>
            <a:r>
              <a:rPr lang="fr-FR" sz="1100" dirty="0" smtClean="0"/>
              <a:t>https</a:t>
            </a:r>
            <a:r>
              <a:rPr lang="fr-FR" sz="1100" dirty="0"/>
              <a:t>://indico.cern.ch/event/416146/contributions/1000561/subcontributions/80539/attachments/854825/1193198/page1.jpg</a:t>
            </a:r>
          </a:p>
        </p:txBody>
      </p:sp>
    </p:spTree>
    <p:extLst>
      <p:ext uri="{BB962C8B-B14F-4D97-AF65-F5344CB8AC3E}">
        <p14:creationId xmlns:p14="http://schemas.microsoft.com/office/powerpoint/2010/main" val="88395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r>
              <a:rPr lang="fr-FR" dirty="0" smtClean="0"/>
              <a:t> of HV system for PS/SPD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>
          <a:xfrm>
            <a:off x="6705599" y="836613"/>
            <a:ext cx="5486401" cy="867930"/>
          </a:xfrm>
        </p:spPr>
        <p:txBody>
          <a:bodyPr/>
          <a:lstStyle/>
          <a:p>
            <a:pPr lvl="1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13/12/2022</a:t>
            </a:r>
            <a:endParaRPr lang="en-GB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9396"/>
            <a:ext cx="8602475" cy="626197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859" y="5810337"/>
            <a:ext cx="118231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https://indico.cern.ch/event/421794/contributions/1023953/attachments/885514/1245087/calo_plenary_05_03.ppt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8433048" y="981213"/>
            <a:ext cx="3567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rgbClr val="0000FF"/>
                </a:solidFill>
              </a:rPr>
              <a:t>CW </a:t>
            </a:r>
            <a:r>
              <a:rPr lang="fr-FR" dirty="0" err="1" smtClean="0">
                <a:solidFill>
                  <a:srgbClr val="0000FF"/>
                </a:solidFill>
              </a:rPr>
              <a:t>Designed</a:t>
            </a:r>
            <a:r>
              <a:rPr lang="fr-FR" dirty="0" smtClean="0">
                <a:solidFill>
                  <a:srgbClr val="0000FF"/>
                </a:solidFill>
              </a:rPr>
              <a:t> made by </a:t>
            </a:r>
            <a:r>
              <a:rPr lang="fr-FR" dirty="0">
                <a:solidFill>
                  <a:srgbClr val="0000FF"/>
                </a:solidFill>
              </a:rPr>
              <a:t>Yuri </a:t>
            </a:r>
            <a:r>
              <a:rPr lang="fr-FR" dirty="0" err="1">
                <a:solidFill>
                  <a:srgbClr val="0000FF"/>
                </a:solidFill>
              </a:rPr>
              <a:t>Gilitsky</a:t>
            </a:r>
            <a:r>
              <a:rPr lang="fr-FR" dirty="0">
                <a:solidFill>
                  <a:srgbClr val="0000FF"/>
                </a:solidFill>
              </a:rPr>
              <a:t> (IHEP</a:t>
            </a:r>
            <a:r>
              <a:rPr lang="fr-FR" dirty="0" smtClean="0">
                <a:solidFill>
                  <a:srgbClr val="0000FF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rgbClr val="0000FF"/>
                </a:solidFill>
              </a:rPr>
              <a:t>Control signal distribution </a:t>
            </a:r>
            <a:r>
              <a:rPr lang="fr-FR" dirty="0" err="1" smtClean="0">
                <a:solidFill>
                  <a:srgbClr val="0000FF"/>
                </a:solidFill>
              </a:rPr>
              <a:t>board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derived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err="1" smtClean="0">
                <a:solidFill>
                  <a:srgbClr val="0000FF"/>
                </a:solidFill>
              </a:rPr>
              <a:t>from</a:t>
            </a:r>
            <a:r>
              <a:rPr lang="fr-FR" dirty="0" smtClean="0">
                <a:solidFill>
                  <a:srgbClr val="0000FF"/>
                </a:solidFill>
              </a:rPr>
              <a:t> ECAL/HCAL HV control </a:t>
            </a:r>
            <a:r>
              <a:rPr lang="fr-FR" dirty="0" err="1" smtClean="0">
                <a:solidFill>
                  <a:srgbClr val="0000FF"/>
                </a:solidFill>
              </a:rPr>
              <a:t>board</a:t>
            </a:r>
            <a:r>
              <a:rPr lang="fr-FR" dirty="0" smtClean="0">
                <a:solidFill>
                  <a:srgbClr val="0000FF"/>
                </a:solidFill>
              </a:rPr>
              <a:t> by </a:t>
            </a:r>
            <a:r>
              <a:rPr lang="fr-FR" dirty="0">
                <a:solidFill>
                  <a:srgbClr val="0000FF"/>
                </a:solidFill>
              </a:rPr>
              <a:t>Anatoli </a:t>
            </a:r>
            <a:r>
              <a:rPr lang="fr-FR" dirty="0" err="1">
                <a:solidFill>
                  <a:srgbClr val="0000FF"/>
                </a:solidFill>
              </a:rPr>
              <a:t>Konoplyannikov</a:t>
            </a:r>
            <a:r>
              <a:rPr lang="fr-FR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/>
        </p:nvSpPr>
        <p:spPr>
          <a:xfrm rot="20608158">
            <a:off x="39303" y="471994"/>
            <a:ext cx="2123741" cy="584775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/>
              <a:t>LHCb</a:t>
            </a:r>
            <a:r>
              <a:rPr lang="fr-FR" sz="1600" dirty="0" smtClean="0"/>
              <a:t> </a:t>
            </a:r>
            <a:r>
              <a:rPr lang="fr-FR" sz="1600" dirty="0" err="1" smtClean="0"/>
              <a:t>Plenary</a:t>
            </a:r>
            <a:r>
              <a:rPr lang="fr-FR" sz="1600" dirty="0" smtClean="0"/>
              <a:t> meeting 11/3/2005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8832304" y="4486953"/>
            <a:ext cx="2123741" cy="584775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Yuri </a:t>
            </a:r>
            <a:r>
              <a:rPr lang="fr-FR" sz="1600" dirty="0" err="1" smtClean="0"/>
              <a:t>Guz</a:t>
            </a:r>
            <a:r>
              <a:rPr lang="fr-FR" sz="1600" dirty="0" smtClean="0"/>
              <a:t> has the final design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60074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Overview</a:t>
            </a:r>
            <a:r>
              <a:rPr lang="fr-FR" dirty="0"/>
              <a:t> of HV system for PS/SPD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790936"/>
            <a:ext cx="8281383" cy="590432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 rot="1154860">
            <a:off x="8149254" y="945199"/>
            <a:ext cx="2123741" cy="83099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/>
              <a:t>LHCb</a:t>
            </a:r>
            <a:r>
              <a:rPr lang="fr-FR" sz="1600" dirty="0" smtClean="0"/>
              <a:t> CALO meeting 08/06/2005</a:t>
            </a:r>
          </a:p>
          <a:p>
            <a:pPr algn="ctr"/>
            <a:r>
              <a:rPr lang="fr-FR" sz="1600" dirty="0"/>
              <a:t>Anatoli</a:t>
            </a:r>
          </a:p>
        </p:txBody>
      </p:sp>
      <p:sp>
        <p:nvSpPr>
          <p:cNvPr id="9" name="Rectangle 8"/>
          <p:cNvSpPr/>
          <p:nvPr/>
        </p:nvSpPr>
        <p:spPr>
          <a:xfrm>
            <a:off x="8328248" y="3429000"/>
            <a:ext cx="38891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/>
              <a:t>D</a:t>
            </a:r>
            <a:r>
              <a:rPr lang="fr-FR" dirty="0" err="1" smtClean="0"/>
              <a:t>etails</a:t>
            </a:r>
            <a:r>
              <a:rPr lang="fr-FR" dirty="0" smtClean="0"/>
              <a:t>:</a:t>
            </a:r>
          </a:p>
          <a:p>
            <a:r>
              <a:rPr lang="fr-FR" sz="1400" dirty="0" smtClean="0"/>
              <a:t>https</a:t>
            </a:r>
            <a:r>
              <a:rPr lang="fr-FR" sz="1400" dirty="0"/>
              <a:t>://indico.cern.ch/event/423632/contributions/1907431/subcontributions/171127/attachments/895616/1261810/hvSPD_PS.ppt</a:t>
            </a:r>
          </a:p>
        </p:txBody>
      </p:sp>
      <p:sp>
        <p:nvSpPr>
          <p:cNvPr id="3" name="ZoneTexte 2"/>
          <p:cNvSpPr txBox="1"/>
          <p:nvPr/>
        </p:nvSpPr>
        <p:spPr>
          <a:xfrm rot="18784018">
            <a:off x="328435" y="3231458"/>
            <a:ext cx="1119710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ECAL </a:t>
            </a:r>
            <a:r>
              <a:rPr lang="fr-FR" dirty="0" err="1" smtClean="0">
                <a:solidFill>
                  <a:srgbClr val="0000FF"/>
                </a:solidFill>
              </a:rPr>
              <a:t>platform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 rot="19585375">
            <a:off x="5855948" y="4092287"/>
            <a:ext cx="1512168" cy="3693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~12 – 22 m</a:t>
            </a:r>
            <a:endParaRPr lang="fr-F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69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Overview</a:t>
            </a:r>
            <a:r>
              <a:rPr lang="fr-FR" dirty="0"/>
              <a:t> of HV system for PS/SPD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082" y="789038"/>
            <a:ext cx="8125174" cy="580831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 rot="1154860">
            <a:off x="8149254" y="945199"/>
            <a:ext cx="2123741" cy="83099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/>
              <a:t>LHCb</a:t>
            </a:r>
            <a:r>
              <a:rPr lang="fr-FR" sz="1600" dirty="0" smtClean="0"/>
              <a:t> CALO meeting 08/06/2005</a:t>
            </a:r>
          </a:p>
          <a:p>
            <a:pPr algn="ctr"/>
            <a:r>
              <a:rPr lang="fr-FR" sz="1600" dirty="0"/>
              <a:t>Anatoli</a:t>
            </a:r>
          </a:p>
        </p:txBody>
      </p:sp>
    </p:spTree>
    <p:extLst>
      <p:ext uri="{BB962C8B-B14F-4D97-AF65-F5344CB8AC3E}">
        <p14:creationId xmlns:p14="http://schemas.microsoft.com/office/powerpoint/2010/main" val="113720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Overview</a:t>
            </a:r>
            <a:r>
              <a:rPr lang="fr-FR" dirty="0"/>
              <a:t> of HV system for PS/SPD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sp>
        <p:nvSpPr>
          <p:cNvPr id="6" name="Text Box 164"/>
          <p:cNvSpPr txBox="1">
            <a:spLocks noChangeArrowheads="1"/>
          </p:cNvSpPr>
          <p:nvPr/>
        </p:nvSpPr>
        <p:spPr bwMode="auto">
          <a:xfrm>
            <a:off x="340445" y="2424114"/>
            <a:ext cx="3363913" cy="4191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/>
              <a:t>Maraton L3B01 (11) :+-7volts</a:t>
            </a:r>
          </a:p>
        </p:txBody>
      </p:sp>
      <p:pic>
        <p:nvPicPr>
          <p:cNvPr id="7" name="Picture 17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80" y="3009901"/>
            <a:ext cx="5257800" cy="309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171"/>
          <p:cNvSpPr>
            <a:spLocks noChangeShapeType="1"/>
          </p:cNvSpPr>
          <p:nvPr/>
        </p:nvSpPr>
        <p:spPr bwMode="auto">
          <a:xfrm>
            <a:off x="1042120" y="2857501"/>
            <a:ext cx="3200400" cy="2667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AutoShape 173"/>
          <p:cNvSpPr>
            <a:spLocks noChangeArrowheads="1"/>
          </p:cNvSpPr>
          <p:nvPr/>
        </p:nvSpPr>
        <p:spPr bwMode="auto">
          <a:xfrm>
            <a:off x="5156920" y="4914901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Text Box 174"/>
          <p:cNvSpPr txBox="1">
            <a:spLocks noChangeArrowheads="1"/>
          </p:cNvSpPr>
          <p:nvPr/>
        </p:nvSpPr>
        <p:spPr bwMode="auto">
          <a:xfrm>
            <a:off x="5161683" y="3543301"/>
            <a:ext cx="1366837" cy="12858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/>
              <a:t>&lt;700V</a:t>
            </a:r>
          </a:p>
          <a:p>
            <a:r>
              <a:rPr lang="fr-FR" altLang="fr-FR"/>
              <a:t>30 meters</a:t>
            </a:r>
          </a:p>
          <a:p>
            <a:r>
              <a:rPr lang="fr-FR" altLang="fr-FR"/>
              <a:t>Cablesx15</a:t>
            </a:r>
          </a:p>
          <a:p>
            <a:r>
              <a:rPr lang="fr-FR" altLang="fr-FR"/>
              <a:t>TK24-U</a:t>
            </a:r>
          </a:p>
        </p:txBody>
      </p:sp>
      <p:sp>
        <p:nvSpPr>
          <p:cNvPr id="11" name="Text Box 166"/>
          <p:cNvSpPr txBox="1">
            <a:spLocks noChangeArrowheads="1"/>
          </p:cNvSpPr>
          <p:nvPr/>
        </p:nvSpPr>
        <p:spPr bwMode="auto">
          <a:xfrm>
            <a:off x="231701" y="1006747"/>
            <a:ext cx="3581400" cy="4191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defTabSz="957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defTabSz="957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/>
              <a:t>From PP Agilent:150V -18V </a:t>
            </a:r>
          </a:p>
        </p:txBody>
      </p:sp>
      <p:sp>
        <p:nvSpPr>
          <p:cNvPr id="12" name="Line 172"/>
          <p:cNvSpPr>
            <a:spLocks noChangeShapeType="1"/>
          </p:cNvSpPr>
          <p:nvPr/>
        </p:nvSpPr>
        <p:spPr bwMode="auto">
          <a:xfrm>
            <a:off x="1125538" y="1456282"/>
            <a:ext cx="3314278" cy="398894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 rot="1154860">
            <a:off x="3846406" y="1256843"/>
            <a:ext cx="2123741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Final design</a:t>
            </a:r>
            <a:endParaRPr lang="fr-FR" sz="16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3992" y="1338263"/>
            <a:ext cx="6234651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1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Overview</a:t>
            </a:r>
            <a:r>
              <a:rPr lang="fr-FR" dirty="0"/>
              <a:t> of HV system for PS/SPD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003736"/>
            <a:ext cx="6401841" cy="485052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538" y="1014055"/>
            <a:ext cx="5697647" cy="436948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9336" y="6005394"/>
            <a:ext cx="1172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https://indico.cern.ch/event/16379/contributions/242632/attachments/194859/273339/PS-SPD_PP-070605c.pdf</a:t>
            </a:r>
          </a:p>
        </p:txBody>
      </p:sp>
      <p:sp>
        <p:nvSpPr>
          <p:cNvPr id="9" name="ZoneTexte 8"/>
          <p:cNvSpPr txBox="1"/>
          <p:nvPr/>
        </p:nvSpPr>
        <p:spPr>
          <a:xfrm rot="20608158">
            <a:off x="158640" y="721667"/>
            <a:ext cx="2123741" cy="584775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/>
              <a:t>LHCb</a:t>
            </a:r>
            <a:r>
              <a:rPr lang="fr-FR" sz="1600" dirty="0" smtClean="0"/>
              <a:t> CALO meeting 05/06/2007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65762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Overview</a:t>
            </a:r>
            <a:r>
              <a:rPr lang="fr-FR" dirty="0"/>
              <a:t> of HV system for PS/SPD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933" y="836613"/>
            <a:ext cx="5880059" cy="461665"/>
          </a:xfrm>
        </p:spPr>
        <p:txBody>
          <a:bodyPr/>
          <a:lstStyle/>
          <a:p>
            <a:r>
              <a:rPr lang="fr-FR" dirty="0" err="1" smtClean="0"/>
              <a:t>Connectors</a:t>
            </a:r>
            <a:r>
              <a:rPr lang="fr-FR" dirty="0" smtClean="0"/>
              <a:t> HV </a:t>
            </a:r>
            <a:r>
              <a:rPr lang="fr-FR" dirty="0" err="1" smtClean="0"/>
              <a:t>boards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700808"/>
            <a:ext cx="5570460" cy="3945438"/>
          </a:xfrm>
          <a:prstGeom prst="rect">
            <a:avLst/>
          </a:prstGeom>
        </p:spPr>
      </p:pic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6111082" y="836612"/>
            <a:ext cx="58800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287338" indent="-2873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70000"/>
              <a:buFont typeface="Wingdings" pitchFamily="2" charset="2"/>
              <a:buChar char="u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58825" indent="-2809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0000"/>
              <a:buFont typeface="Wingdings" pitchFamily="2" charset="2"/>
              <a:buChar char="n"/>
              <a:defRPr sz="2200">
                <a:solidFill>
                  <a:srgbClr val="0000FF"/>
                </a:solidFill>
                <a:latin typeface="+mn-lt"/>
              </a:defRPr>
            </a:lvl2pPr>
            <a:lvl3pPr marL="1146175" indent="-1968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3CC33"/>
              </a:buClr>
              <a:buSzPct val="70000"/>
              <a:buFont typeface="Wingdings" pitchFamily="2" charset="2"/>
              <a:buChar char="l"/>
              <a:defRPr sz="2000">
                <a:solidFill>
                  <a:srgbClr val="0000FF"/>
                </a:solidFill>
                <a:latin typeface="+mn-lt"/>
              </a:defRPr>
            </a:lvl3pPr>
            <a:lvl4pPr marL="1525588" indent="-188913" algn="l" rtl="0" eaLnBrk="1" fontAlgn="base" hangingPunct="1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rgbClr val="0000FF"/>
                </a:solidFill>
                <a:latin typeface="+mn-lt"/>
              </a:defRPr>
            </a:lvl4pPr>
            <a:lvl5pPr marL="190500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rgbClr val="0000FF"/>
                </a:solidFill>
                <a:latin typeface="+mn-lt"/>
              </a:defRPr>
            </a:lvl5pPr>
            <a:lvl6pPr marL="236220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6pPr>
            <a:lvl7pPr marL="281940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7pPr>
            <a:lvl8pPr marL="327660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8pPr>
            <a:lvl9pPr marL="3733800" indent="-188913" algn="l" rtl="0" eaLnBrk="1" fontAlgn="base" hangingPunct="1">
              <a:spcBef>
                <a:spcPct val="20000"/>
              </a:spcBef>
              <a:spcAft>
                <a:spcPct val="0"/>
              </a:spcAft>
              <a:buSzPct val="125000"/>
              <a:buChar char="•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kern="0" dirty="0" err="1" smtClean="0"/>
              <a:t>Cables</a:t>
            </a:r>
            <a:endParaRPr lang="fr-FR" kern="0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5" t="18900" b="5502"/>
          <a:stretch/>
        </p:blipFill>
        <p:spPr>
          <a:xfrm>
            <a:off x="6451225" y="4365104"/>
            <a:ext cx="2088232" cy="1680051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62" t="20635" r="17680"/>
          <a:stretch/>
        </p:blipFill>
        <p:spPr>
          <a:xfrm rot="5400000">
            <a:off x="9558874" y="4064936"/>
            <a:ext cx="1296142" cy="266429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4032" y="1510512"/>
            <a:ext cx="3413527" cy="307061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451225" y="1260624"/>
            <a:ext cx="508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solidFill>
                  <a:srgbClr val="0000FF"/>
                </a:solidFill>
              </a:rPr>
              <a:t>Draka-Fileca</a:t>
            </a:r>
            <a:r>
              <a:rPr lang="fr-FR" dirty="0">
                <a:solidFill>
                  <a:srgbClr val="0000FF"/>
                </a:solidFill>
              </a:rPr>
              <a:t> </a:t>
            </a:r>
            <a:r>
              <a:rPr lang="fr-FR" dirty="0" smtClean="0">
                <a:solidFill>
                  <a:srgbClr val="0000FF"/>
                </a:solidFill>
              </a:rPr>
              <a:t>TK24-U 4845-0001A F </a:t>
            </a:r>
            <a:r>
              <a:rPr lang="fr-FR" dirty="0">
                <a:solidFill>
                  <a:srgbClr val="0000FF"/>
                </a:solidFill>
              </a:rPr>
              <a:t>4811P002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178275" y="5949280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00FF"/>
                </a:solidFill>
              </a:rPr>
              <a:t>Connectors</a:t>
            </a:r>
            <a:r>
              <a:rPr lang="fr-FR" dirty="0" smtClean="0">
                <a:solidFill>
                  <a:srgbClr val="0000FF"/>
                </a:solidFill>
              </a:rPr>
              <a:t>: </a:t>
            </a:r>
          </a:p>
          <a:p>
            <a:r>
              <a:rPr lang="fr-FR" dirty="0" err="1" smtClean="0">
                <a:solidFill>
                  <a:srgbClr val="0000FF"/>
                </a:solidFill>
              </a:rPr>
              <a:t>Antelec</a:t>
            </a:r>
            <a:r>
              <a:rPr lang="fr-FR" dirty="0" smtClean="0">
                <a:solidFill>
                  <a:srgbClr val="0000FF"/>
                </a:solidFill>
              </a:rPr>
              <a:t> FA-S1-03                  </a:t>
            </a:r>
            <a:r>
              <a:rPr lang="fr-FR" dirty="0" err="1" smtClean="0">
                <a:solidFill>
                  <a:srgbClr val="0000FF"/>
                </a:solidFill>
              </a:rPr>
              <a:t>Molex</a:t>
            </a:r>
            <a:r>
              <a:rPr lang="fr-FR" dirty="0" smtClean="0">
                <a:solidFill>
                  <a:srgbClr val="0000FF"/>
                </a:solidFill>
              </a:rPr>
              <a:t> 3901-2025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989776" y="2404531"/>
            <a:ext cx="236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0000FF"/>
                </a:solidFill>
              </a:rPr>
              <a:t>Diameter</a:t>
            </a:r>
            <a:r>
              <a:rPr lang="fr-FR" dirty="0" smtClean="0">
                <a:solidFill>
                  <a:srgbClr val="0000FF"/>
                </a:solidFill>
              </a:rPr>
              <a:t>: 7.2 mm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 rot="20135710">
            <a:off x="17455" y="2466416"/>
            <a:ext cx="131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Final one?</a:t>
            </a:r>
            <a:endParaRPr lang="fr-F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498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HV system for ECAL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3933" y="836613"/>
            <a:ext cx="12048067" cy="5798510"/>
          </a:xfrm>
        </p:spPr>
        <p:txBody>
          <a:bodyPr/>
          <a:lstStyle/>
          <a:p>
            <a:pPr lvl="1"/>
            <a:r>
              <a:rPr lang="en-GB" dirty="0" smtClean="0"/>
              <a:t>A similar system could be used to provide HV to ECAL PMT</a:t>
            </a:r>
          </a:p>
          <a:p>
            <a:pPr lvl="2"/>
            <a:r>
              <a:rPr lang="en-GB" dirty="0" smtClean="0"/>
              <a:t>It was very robust: 1 single channel broken</a:t>
            </a:r>
          </a:p>
          <a:p>
            <a:pPr lvl="1"/>
            <a:r>
              <a:rPr lang="en-GB" dirty="0" smtClean="0"/>
              <a:t>The main challenge is the number of channels and to find a place for its location</a:t>
            </a:r>
          </a:p>
          <a:p>
            <a:pPr lvl="2"/>
            <a:r>
              <a:rPr lang="en-GB" dirty="0" smtClean="0"/>
              <a:t>PS/SPD HV system: </a:t>
            </a:r>
          </a:p>
          <a:p>
            <a:pPr lvl="3"/>
            <a:r>
              <a:rPr lang="en-GB" dirty="0" smtClean="0"/>
              <a:t>6U board, 10 channels/board + control system, 1 crate/side hosting 11 boards + control system + LED</a:t>
            </a:r>
          </a:p>
          <a:p>
            <a:pPr lvl="3"/>
            <a:r>
              <a:rPr lang="en-GB" dirty="0" smtClean="0"/>
              <a:t>Power supplies: 7V from a </a:t>
            </a:r>
            <a:r>
              <a:rPr lang="en-GB" dirty="0" err="1" smtClean="0"/>
              <a:t>Maraton</a:t>
            </a:r>
            <a:r>
              <a:rPr lang="en-GB" dirty="0" smtClean="0"/>
              <a:t> shared with LED system + 100V from Agilent PS in the barracks</a:t>
            </a:r>
          </a:p>
          <a:p>
            <a:pPr lvl="2"/>
            <a:r>
              <a:rPr lang="en-GB" dirty="0" smtClean="0"/>
              <a:t>We could have ~18-20 channels/board (given by the connector dimensions) if connections with the control board is on the backplane. A 9U board could be used if more convenient?</a:t>
            </a:r>
          </a:p>
          <a:p>
            <a:pPr lvl="2"/>
            <a:r>
              <a:rPr lang="en-GB" dirty="0" smtClean="0"/>
              <a:t>Few numbers for 30208 channels:</a:t>
            </a:r>
          </a:p>
          <a:p>
            <a:pPr lvl="3"/>
            <a:r>
              <a:rPr lang="en-GB" dirty="0" smtClean="0"/>
              <a:t>If 20 boards/crate and 20 channels/board </a:t>
            </a:r>
            <a:r>
              <a:rPr lang="en-GB" dirty="0" smtClean="0">
                <a:sym typeface="Symbol" panose="05050102010706020507" pitchFamily="18" charset="2"/>
              </a:rPr>
              <a:t> 38 crates/side (42 for 18 channels)!</a:t>
            </a:r>
          </a:p>
          <a:p>
            <a:pPr lvl="4"/>
            <a:r>
              <a:rPr lang="en-GB" dirty="0" smtClean="0">
                <a:sym typeface="Symbol" panose="05050102010706020507" pitchFamily="18" charset="2"/>
              </a:rPr>
              <a:t>+ xx </a:t>
            </a:r>
            <a:r>
              <a:rPr lang="en-GB" dirty="0" err="1" smtClean="0">
                <a:sym typeface="Symbol" panose="05050102010706020507" pitchFamily="18" charset="2"/>
              </a:rPr>
              <a:t>Maraton</a:t>
            </a:r>
            <a:endParaRPr lang="en-GB" dirty="0" smtClean="0">
              <a:sym typeface="Symbol" panose="05050102010706020507" pitchFamily="18" charset="2"/>
            </a:endParaRPr>
          </a:p>
          <a:p>
            <a:pPr lvl="3"/>
            <a:r>
              <a:rPr lang="en-GB" dirty="0" smtClean="0">
                <a:sym typeface="Symbol" panose="05050102010706020507" pitchFamily="18" charset="2"/>
              </a:rPr>
              <a:t>3776 cables (with 4 cables in one) per side to distribute HV to PMT</a:t>
            </a:r>
          </a:p>
          <a:p>
            <a:pPr lvl="1"/>
            <a:r>
              <a:rPr lang="en-GB" dirty="0" smtClean="0">
                <a:sym typeface="Symbol" panose="05050102010706020507" pitchFamily="18" charset="2"/>
              </a:rPr>
              <a:t>How to reduce the size of the system:?</a:t>
            </a:r>
          </a:p>
          <a:p>
            <a:pPr lvl="2"/>
            <a:r>
              <a:rPr lang="en-GB" dirty="0" smtClean="0">
                <a:sym typeface="Symbol" panose="05050102010706020507" pitchFamily="18" charset="2"/>
              </a:rPr>
              <a:t>Could we use part of the current CW HV system for shashlik modules (or a fraction)?</a:t>
            </a:r>
          </a:p>
          <a:p>
            <a:pPr lvl="2"/>
            <a:r>
              <a:rPr lang="en-GB" dirty="0" smtClean="0">
                <a:sym typeface="Symbol" panose="05050102010706020507" pitchFamily="18" charset="2"/>
              </a:rPr>
              <a:t>Could we deal with a common HV for few channels to reduce the size of the system?</a:t>
            </a:r>
          </a:p>
          <a:p>
            <a:pPr lvl="1"/>
            <a:r>
              <a:rPr lang="en-GB" dirty="0" smtClean="0">
                <a:sym typeface="Symbol" panose="05050102010706020507" pitchFamily="18" charset="2"/>
              </a:rPr>
              <a:t>A lot to be studied! 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                          Pascal Perret  - LPC Clermont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13/12/2022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048109"/>
      </p:ext>
    </p:extLst>
  </p:cSld>
  <p:clrMapOvr>
    <a:masterClrMapping/>
  </p:clrMapOvr>
</p:sld>
</file>

<file path=ppt/theme/theme1.xml><?xml version="1.0" encoding="utf-8"?>
<a:theme xmlns:a="http://schemas.openxmlformats.org/drawingml/2006/main" name="LHCbWeek">
  <a:themeElements>
    <a:clrScheme name="LHCbWee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HCbWee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HCbWee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Wee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Wee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alo">
  <a:themeElements>
    <a:clrScheme name="Cal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l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l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l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LHCbWeek</Template>
  <TotalTime>4289</TotalTime>
  <Words>530</Words>
  <Application>Microsoft Office PowerPoint</Application>
  <PresentationFormat>Grand écran</PresentationFormat>
  <Paragraphs>87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Wingdings</vt:lpstr>
      <vt:lpstr>LHCbWeek</vt:lpstr>
      <vt:lpstr>Calo</vt:lpstr>
      <vt:lpstr>(PS/SPD) HV System</vt:lpstr>
      <vt:lpstr>PS/SPD MaPMT</vt:lpstr>
      <vt:lpstr>Overview of HV system for PS/SPD</vt:lpstr>
      <vt:lpstr>Overview of HV system for PS/SPD</vt:lpstr>
      <vt:lpstr>Overview of HV system for PS/SPD</vt:lpstr>
      <vt:lpstr>Overview of HV system for PS/SPD</vt:lpstr>
      <vt:lpstr>Overview of HV system for PS/SPD</vt:lpstr>
      <vt:lpstr>Overview of HV system for PS/SPD</vt:lpstr>
      <vt:lpstr>HV system for ECAL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CALO  News</dc:title>
  <dc:creator>Pascal</dc:creator>
  <cp:lastModifiedBy>Pascal</cp:lastModifiedBy>
  <cp:revision>422</cp:revision>
  <dcterms:created xsi:type="dcterms:W3CDTF">2011-02-04T16:28:25Z</dcterms:created>
  <dcterms:modified xsi:type="dcterms:W3CDTF">2022-12-13T15:20:19Z</dcterms:modified>
</cp:coreProperties>
</file>