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6" r:id="rId17"/>
    <p:sldId id="277" r:id="rId18"/>
    <p:sldId id="278" r:id="rId19"/>
    <p:sldId id="275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FF"/>
    <a:srgbClr val="4F81BD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918" autoAdjust="0"/>
  </p:normalViewPr>
  <p:slideViewPr>
    <p:cSldViewPr snapToGrid="0">
      <p:cViewPr varScale="1">
        <p:scale>
          <a:sx n="89" d="100"/>
          <a:sy n="89" d="100"/>
        </p:scale>
        <p:origin x="12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M. 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fr-CH" sz="900" b="0" i="1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DGL: D. Ricci</a:t>
          </a: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</a:t>
          </a:r>
          <a:r>
            <a:rPr kumimoji="0" lang="fr-CH" sz="9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S. </a:t>
          </a:r>
          <a:r>
            <a:rPr kumimoji="0" lang="fr-CH" sz="9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Escaffre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M. 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fr-CH" sz="900" b="0" i="1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DGL: D. Ricci</a:t>
          </a: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</a:t>
          </a:r>
          <a:r>
            <a:rPr kumimoji="0" lang="fr-CH" sz="9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S. </a:t>
          </a:r>
          <a:r>
            <a:rPr kumimoji="0" lang="fr-CH" sz="9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Escaffre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15/08/2022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39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galina.gald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7.png"/><Relationship Id="rId5" Type="http://schemas.openxmlformats.org/officeDocument/2006/relationships/hyperlink" Target="mailto:anna.lambert@cern.ch" TargetMode="External"/><Relationship Id="rId10" Type="http://schemas.openxmlformats.org/officeDocument/2006/relationships/hyperlink" Target="mailto:mme.sec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arie.christine.larcher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image" Target="../media/image36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mailto:ATS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medical.Service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aps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phonebook.cern.ch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service-now.com/service-portal?id=attestation" TargetMode="External"/><Relationship Id="rId11" Type="http://schemas.openxmlformats.org/officeDocument/2006/relationships/hyperlink" Target="https://www.interieur.gouv.fr/Actualites/L-actu-du-Ministere/Attestations-de-deplacement" TargetMode="External"/><Relationship Id="rId5" Type="http://schemas.openxmlformats.org/officeDocument/2006/relationships/hyperlink" Target="https://admin-eguide.web.cern.ch/" TargetMode="External"/><Relationship Id="rId10" Type="http://schemas.openxmlformats.org/officeDocument/2006/relationships/hyperlink" Target="https://cesaam.web.cern.ch/" TargetMode="External"/><Relationship Id="rId4" Type="http://schemas.openxmlformats.org/officeDocument/2006/relationships/hyperlink" Target="https://en.web.cern.ch/" TargetMode="External"/><Relationship Id="rId9" Type="http://schemas.openxmlformats.org/officeDocument/2006/relationships/hyperlink" Target="https://hse.cern/covid-19-informatio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microsoft.com/office/2007/relationships/hdphoto" Target="../media/hdphoto1.wdp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3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482144"/>
            <a:ext cx="8077736" cy="6763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Wednesday, 22nd December 2022 to Wednesday, 4th January 2023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26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 27 May (Compensation for 1</a:t>
            </a:r>
            <a:r>
              <a:rPr lang="en-US" sz="1600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May)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June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019830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Anna Lambert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anna.lambert@cern.ch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galina.galdo@cern.ch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Valentina Casadei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4829964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357790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990280"/>
              </p:ext>
            </p:extLst>
          </p:nvPr>
        </p:nvGraphicFramePr>
        <p:xfrm>
          <a:off x="1091110" y="2396513"/>
          <a:ext cx="7152724" cy="2966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COVID-19 close contact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Medical Service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7"/>
                        </a:rPr>
                        <a:t>medical.service@cern.ch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8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5003374"/>
            <a:ext cx="332518" cy="293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253677" y="1000055"/>
            <a:ext cx="7073909" cy="54784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6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7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8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COVID-19 Information: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  <a:hlinkClick r:id="rId9"/>
              </a:rPr>
              <a:t>https://hse.cern/covid-19-information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endParaRPr lang="en-US" sz="11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CERN (if you need to come on site):</a:t>
            </a:r>
          </a:p>
          <a:p>
            <a:pPr marL="0"/>
            <a:r>
              <a:rPr lang="fr-CH" sz="1400" u="sng" dirty="0">
                <a:hlinkClick r:id="rId10"/>
              </a:rPr>
              <a:t>https://cesaam.web.cern.ch/</a:t>
            </a:r>
            <a:r>
              <a:rPr lang="fr-CH" sz="1400" dirty="0"/>
              <a:t> </a:t>
            </a: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 algn="l"/>
            <a:r>
              <a:rPr lang="en-GB" sz="1400" dirty="0">
                <a:solidFill>
                  <a:srgbClr val="0C377B"/>
                </a:solidFill>
                <a:latin typeface="Arial"/>
              </a:rPr>
              <a:t>Attestation de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déplacement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dérogatoire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(if needed): </a:t>
            </a:r>
          </a:p>
          <a:p>
            <a:pPr marL="0" algn="l"/>
            <a:r>
              <a:rPr lang="en-GB" sz="1100" dirty="0">
                <a:solidFill>
                  <a:srgbClr val="0C377B"/>
                </a:solidFill>
                <a:latin typeface="Arial"/>
              </a:rPr>
              <a:t>(pour déplacements entre le domicile et le lieu d’exercice de l’activité professionnelle)</a:t>
            </a: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GB" sz="1400" u="sng" dirty="0">
                <a:hlinkClick r:id="rId11"/>
              </a:rPr>
              <a:t>https://www.interieur.gouv.fr/Actualites/L-actu-du-Ministere/Attestations-de-deplacement</a:t>
            </a:r>
            <a:r>
              <a:rPr lang="en-GB" sz="1400" dirty="0"/>
              <a:t> 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858727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772656" y="1303904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48863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48170" y="3070407"/>
            <a:ext cx="3850569" cy="9179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>
            <a:off x="6322300" y="499974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68072"/>
                </a:moveTo>
                <a:cubicBezTo>
                  <a:pt x="421004" y="61341"/>
                  <a:pt x="380238" y="40894"/>
                  <a:pt x="332740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5" y="61341"/>
                </a:cubicBezTo>
                <a:cubicBezTo>
                  <a:pt x="47498" y="61341"/>
                  <a:pt x="20319" y="27177"/>
                  <a:pt x="0" y="54482"/>
                </a:cubicBezTo>
                <a:cubicBezTo>
                  <a:pt x="0" y="95376"/>
                  <a:pt x="47498" y="88519"/>
                  <a:pt x="74675" y="88519"/>
                </a:cubicBezTo>
                <a:cubicBezTo>
                  <a:pt x="156210" y="102107"/>
                  <a:pt x="285241" y="122554"/>
                  <a:pt x="387095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1" y="102107"/>
                </a:cubicBezTo>
                <a:cubicBezTo>
                  <a:pt x="461771" y="95376"/>
                  <a:pt x="461771" y="81660"/>
                  <a:pt x="461771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6" y="81660"/>
                </a:cubicBezTo>
                <a:cubicBezTo>
                  <a:pt x="407416" y="88519"/>
                  <a:pt x="407416" y="95376"/>
                  <a:pt x="407416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694840" y="4322080"/>
            <a:ext cx="3978653" cy="9533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22778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/>
              </a:rPr>
              <a:t>• </a:t>
            </a: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Arrivals</a:t>
            </a:r>
          </a:p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Departures</a:t>
            </a:r>
          </a:p>
          <a:p>
            <a:pPr marL="0">
              <a:lnSpc>
                <a:spcPts val="4500"/>
              </a:lnSpc>
            </a:pP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4501"/>
              </a:lnSpc>
            </a:pPr>
            <a:r>
              <a:rPr lang="en-US" sz="3000" b="0" i="0" spc="725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20035</TotalTime>
  <Words>1811</Words>
  <Application>Microsoft Office PowerPoint</Application>
  <PresentationFormat>On-screen Show (4:3)</PresentationFormat>
  <Paragraphs>427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Ubuntu</vt:lpstr>
      <vt:lpstr>Arial</vt:lpstr>
      <vt:lpstr>Wingdings</vt:lpstr>
      <vt:lpstr>Calibri</vt:lpstr>
      <vt:lpstr>PT Sans</vt:lpstr>
      <vt:lpstr>ArialMT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514</cp:revision>
  <dcterms:modified xsi:type="dcterms:W3CDTF">2022-08-15T13:28:00Z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