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4"/>
  </p:sldMasterIdLst>
  <p:notesMasterIdLst>
    <p:notesMasterId r:id="rId17"/>
  </p:notesMasterIdLst>
  <p:handoutMasterIdLst>
    <p:handoutMasterId r:id="rId18"/>
  </p:handoutMasterIdLst>
  <p:sldIdLst>
    <p:sldId id="809" r:id="rId5"/>
    <p:sldId id="816" r:id="rId6"/>
    <p:sldId id="908" r:id="rId7"/>
    <p:sldId id="928" r:id="rId8"/>
    <p:sldId id="929" r:id="rId9"/>
    <p:sldId id="930" r:id="rId10"/>
    <p:sldId id="852" r:id="rId11"/>
    <p:sldId id="912" r:id="rId12"/>
    <p:sldId id="910" r:id="rId13"/>
    <p:sldId id="927" r:id="rId14"/>
    <p:sldId id="931" r:id="rId15"/>
    <p:sldId id="820" r:id="rId16"/>
  </p:sldIdLst>
  <p:sldSz cx="9144000" cy="6858000" type="screen4x3"/>
  <p:notesSz cx="6797675" cy="9872663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rbel" panose="020B0503020204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rbel" panose="020B0503020204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rbel" panose="020B0503020204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rbel" panose="020B0503020204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rbel" panose="020B0503020204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orbel" panose="020B0503020204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orbel" panose="020B0503020204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orbel" panose="020B0503020204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orbel" panose="020B0503020204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FF0000"/>
    <a:srgbClr val="6B0002"/>
    <a:srgbClr val="A5EA5A"/>
    <a:srgbClr val="BBD3F8"/>
    <a:srgbClr val="0C377B"/>
    <a:srgbClr val="FF9933"/>
    <a:srgbClr val="E7E8EC"/>
    <a:srgbClr val="CCCED7"/>
    <a:srgbClr val="76A6F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5202B0CA-FC54-4496-8BCA-5EF66A818D29}" styleName="Dark Styl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E929F9F4-4A8F-4326-A1B4-22849713DDAB}" styleName="Dark Style 1 - Accent 4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wholeTbl>
    <a:band1H>
      <a:tcStyle>
        <a:tcBdr/>
        <a:fill>
          <a:solidFill>
            <a:schemeClr val="accent4">
              <a:shade val="60000"/>
            </a:schemeClr>
          </a:solidFill>
        </a:fill>
      </a:tcStyle>
    </a:band1H>
    <a:band1V>
      <a:tcStyle>
        <a:tcBdr/>
        <a:fill>
          <a:solidFill>
            <a:schemeClr val="accent4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4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4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4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E8034E78-7F5D-4C2E-B375-FC64B27BC917}" styleName="Dark Styl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3" autoAdjust="0"/>
    <p:restoredTop sz="94660"/>
  </p:normalViewPr>
  <p:slideViewPr>
    <p:cSldViewPr snapToGrid="0" snapToObjects="1">
      <p:cViewPr varScale="1">
        <p:scale>
          <a:sx n="128" d="100"/>
          <a:sy n="128" d="100"/>
        </p:scale>
        <p:origin x="1424" y="176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 snapToObjects="1">
      <p:cViewPr varScale="1">
        <p:scale>
          <a:sx n="109" d="100"/>
          <a:sy n="109" d="100"/>
        </p:scale>
        <p:origin x="1536" y="1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013AF2E3-CDCC-A44B-BE57-B15F2F4F513E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6275" cy="4955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4738B50-CC95-F941-84B8-69B96CDA12FD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49863" y="0"/>
            <a:ext cx="2946275" cy="4955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2F5E40-0A3F-9047-8253-184E3B36A1A8}" type="datetimeFigureOut">
              <a:rPr lang="en-US" smtClean="0"/>
              <a:t>9/21/22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EB4A987-90AA-DD40-A665-A975E9B13271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1" y="9377163"/>
            <a:ext cx="2946275" cy="4955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D6B61DB-0E25-C741-8598-C40B4F75BE57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49863" y="9377163"/>
            <a:ext cx="2946275" cy="4955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BBEC12D-1990-8548-A217-4F2E86E4AA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973346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C430B180-8248-A842-A3E2-65E862FAB26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D2A27AA-6803-2842-AB1E-474168520C52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92981FCB-51BC-4D44-AD35-C67AE62E0D4C}" type="datetimeFigureOut">
              <a:rPr lang="en-US"/>
              <a:pPr>
                <a:defRPr/>
              </a:pPr>
              <a:t>9/21/22</a:t>
            </a:fld>
            <a:endParaRPr lang="en-US" dirty="0"/>
          </a:p>
        </p:txBody>
      </p:sp>
      <p:sp>
        <p:nvSpPr>
          <p:cNvPr id="4" name="Slide Image Placeholder 3">
            <a:extLst>
              <a:ext uri="{FF2B5EF4-FFF2-40B4-BE49-F238E27FC236}">
                <a16:creationId xmlns:a16="http://schemas.microsoft.com/office/drawing/2014/main" id="{B81B9A0C-0740-4643-B9DC-6658D1361166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179513" y="1235075"/>
            <a:ext cx="4438650" cy="3330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>
            <a:extLst>
              <a:ext uri="{FF2B5EF4-FFF2-40B4-BE49-F238E27FC236}">
                <a16:creationId xmlns:a16="http://schemas.microsoft.com/office/drawing/2014/main" id="{9B53DD3C-9705-B244-BFBA-C5B3C9FF87F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79452" y="4751391"/>
            <a:ext cx="5438775" cy="38877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60B7B5F-3E28-954A-920E-A4FAA39D011D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9377365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1900A17-D600-4147-9CAE-1FC6B46CC48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49688" y="9377365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4CB1EA44-DF11-4165-BA8D-EB5CDD1B631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Fro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31800" y="2121292"/>
            <a:ext cx="8265984" cy="1826363"/>
          </a:xfrm>
        </p:spPr>
        <p:txBody>
          <a:bodyPr tIns="0" bIns="0" anchor="b">
            <a:normAutofit/>
          </a:bodyPr>
          <a:lstStyle>
            <a:lvl1pPr algn="l">
              <a:lnSpc>
                <a:spcPct val="90000"/>
              </a:lnSpc>
              <a:spcBef>
                <a:spcPts val="0"/>
              </a:spcBef>
              <a:buNone/>
              <a:defRPr kumimoji="0" lang="en-US" sz="3000" b="1" i="0" kern="1200" cap="none" spc="0" baseline="0" dirty="0">
                <a:ln w="12700">
                  <a:noFill/>
                  <a:prstDash val="solid"/>
                </a:ln>
                <a:solidFill>
                  <a:schemeClr val="accent1"/>
                </a:solidFill>
                <a:effectLst/>
                <a:latin typeface="+mj-lt"/>
                <a:ea typeface="+mj-ea"/>
                <a:cs typeface="Ubuntu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31800" y="4171952"/>
            <a:ext cx="8265984" cy="1066688"/>
          </a:xfrm>
        </p:spPr>
        <p:txBody>
          <a:bodyPr lIns="45720" tIns="0" rIns="45720" bIns="0"/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 sz="2100" b="0" i="0">
                <a:solidFill>
                  <a:schemeClr val="accent4"/>
                </a:solidFill>
                <a:effectLst/>
                <a:latin typeface="+mn-lt"/>
                <a:cs typeface="Ubuntu Light"/>
              </a:defRPr>
            </a:lvl1pPr>
            <a:lvl2pPr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472B7FA-71BB-9C4D-B673-6C77367F2F5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44474" y="5536607"/>
            <a:ext cx="4308475" cy="11706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59411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 userDrawn="1"/>
        </p:nvCxnSpPr>
        <p:spPr>
          <a:xfrm>
            <a:off x="457200" y="1060450"/>
            <a:ext cx="8226425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1" y="1245523"/>
            <a:ext cx="8226425" cy="5028279"/>
          </a:xfrm>
        </p:spPr>
        <p:txBody>
          <a:bodyPr/>
          <a:lstStyle>
            <a:lvl2pPr>
              <a:defRPr sz="1800" baseline="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Date Placeholder 2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14.09.2022</a:t>
            </a:r>
            <a:endParaRPr lang="en-US" dirty="0"/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 sz="1100"/>
            </a:lvl1pPr>
          </a:lstStyle>
          <a:p>
            <a:pPr>
              <a:defRPr/>
            </a:pPr>
            <a:r>
              <a:rPr lang="en-GB"/>
              <a:t>North Area – Decabling Working Group #13</a:t>
            </a:r>
            <a:endParaRPr lang="en-US" dirty="0"/>
          </a:p>
        </p:txBody>
      </p:sp>
      <p:sp>
        <p:nvSpPr>
          <p:cNvPr id="9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 sz="1100"/>
            </a:lvl1pPr>
          </a:lstStyle>
          <a:p>
            <a:pPr>
              <a:defRPr/>
            </a:pPr>
            <a:fld id="{5B4A8780-CD88-46D9-81C5-48CD2ABE06F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77597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 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 userDrawn="1"/>
        </p:nvCxnSpPr>
        <p:spPr>
          <a:xfrm>
            <a:off x="457200" y="1060450"/>
            <a:ext cx="8226425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24528"/>
            <a:ext cx="8226854" cy="833710"/>
          </a:xfrm>
          <a:ln>
            <a:noFill/>
          </a:ln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1" y="1260000"/>
            <a:ext cx="8226425" cy="5016068"/>
          </a:xfrm>
          <a:noFill/>
          <a:ln>
            <a:noFill/>
          </a:ln>
        </p:spPr>
        <p:txBody>
          <a:bodyPr/>
          <a:lstStyle>
            <a:lvl2pPr>
              <a:defRPr sz="2100" baseline="0"/>
            </a:lvl2pPr>
            <a:lvl3pPr>
              <a:defRPr sz="195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Date Placeholder 2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14.09.2022</a:t>
            </a:r>
            <a:endParaRPr lang="en-US" dirty="0"/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r>
              <a:rPr lang="en-GB"/>
              <a:t>North Area – Decabling Working Group #13</a:t>
            </a:r>
            <a:endParaRPr lang="en-US" dirty="0"/>
          </a:p>
        </p:txBody>
      </p:sp>
      <p:sp>
        <p:nvSpPr>
          <p:cNvPr id="9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fld id="{37BAE17A-C92C-43B6-92D4-FDFC3642904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47719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 userDrawn="1"/>
        </p:nvCxnSpPr>
        <p:spPr>
          <a:xfrm>
            <a:off x="457200" y="1060450"/>
            <a:ext cx="8226425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24528"/>
            <a:ext cx="8226854" cy="833710"/>
          </a:xfrm>
          <a:ln>
            <a:noFill/>
          </a:ln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1" y="1260000"/>
            <a:ext cx="4073702" cy="5016068"/>
          </a:xfrm>
          <a:noFill/>
          <a:ln>
            <a:noFill/>
          </a:ln>
        </p:spPr>
        <p:txBody>
          <a:bodyPr/>
          <a:lstStyle>
            <a:lvl2pPr>
              <a:defRPr sz="2100" baseline="0"/>
            </a:lvl2pPr>
            <a:lvl3pPr>
              <a:defRPr sz="195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Content Placeholder 6"/>
          <p:cNvSpPr>
            <a:spLocks noGrp="1"/>
          </p:cNvSpPr>
          <p:nvPr>
            <p:ph sz="quarter" idx="14"/>
          </p:nvPr>
        </p:nvSpPr>
        <p:spPr>
          <a:xfrm>
            <a:off x="4615666" y="1260000"/>
            <a:ext cx="4071135" cy="5016068"/>
          </a:xfrm>
          <a:noFill/>
          <a:ln>
            <a:noFill/>
          </a:ln>
        </p:spPr>
        <p:txBody>
          <a:bodyPr/>
          <a:lstStyle>
            <a:lvl2pPr>
              <a:defRPr sz="2100" baseline="0"/>
            </a:lvl2pPr>
            <a:lvl3pPr>
              <a:defRPr sz="195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14.09.2022</a:t>
            </a:r>
            <a:endParaRPr lang="en-US" dirty="0"/>
          </a:p>
        </p:txBody>
      </p:sp>
      <p:sp>
        <p:nvSpPr>
          <p:cNvPr id="10" name="Footer Placeholder 3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North Area – Decabling Working Group #13</a:t>
            </a:r>
            <a:endParaRPr lang="en-US" dirty="0"/>
          </a:p>
        </p:txBody>
      </p:sp>
      <p:sp>
        <p:nvSpPr>
          <p:cNvPr id="11" name="Slide Number Placeholder 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01A8DF-FF31-439B-A574-899FE112F57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82001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s with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 userDrawn="1"/>
        </p:nvCxnSpPr>
        <p:spPr>
          <a:xfrm>
            <a:off x="457200" y="1060450"/>
            <a:ext cx="8226425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Title 1"/>
          <p:cNvSpPr txBox="1">
            <a:spLocks/>
          </p:cNvSpPr>
          <p:nvPr userDrawn="1"/>
        </p:nvSpPr>
        <p:spPr>
          <a:xfrm>
            <a:off x="417513" y="1438275"/>
            <a:ext cx="4113212" cy="833438"/>
          </a:xfrm>
          <a:prstGeom prst="rect">
            <a:avLst/>
          </a:prstGeom>
          <a:ln>
            <a:noFill/>
          </a:ln>
        </p:spPr>
        <p:txBody>
          <a:bodyPr lIns="34290" rIns="34290" anchor="ctr"/>
          <a:lstStyle>
            <a:lvl1pPr algn="l" rtl="0" eaLnBrk="1" latinLnBrk="0" hangingPunct="1">
              <a:spcBef>
                <a:spcPct val="0"/>
              </a:spcBef>
              <a:buNone/>
              <a:defRPr kumimoji="0" sz="4800" b="1" i="0" kern="1200">
                <a:solidFill>
                  <a:srgbClr val="0C377B"/>
                </a:solidFill>
                <a:latin typeface="+mj-lt"/>
                <a:ea typeface="+mj-ea"/>
                <a:cs typeface="Ubuntu Light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x-none" sz="2700" dirty="0"/>
              <a:t>Slide Title</a:t>
            </a:r>
            <a:endParaRPr lang="en-US" sz="2700" dirty="0"/>
          </a:p>
        </p:txBody>
      </p:sp>
      <p:sp>
        <p:nvSpPr>
          <p:cNvPr id="8" name="Title 1"/>
          <p:cNvSpPr txBox="1">
            <a:spLocks/>
          </p:cNvSpPr>
          <p:nvPr userDrawn="1"/>
        </p:nvSpPr>
        <p:spPr>
          <a:xfrm>
            <a:off x="4570413" y="1438275"/>
            <a:ext cx="4113212" cy="833438"/>
          </a:xfrm>
          <a:prstGeom prst="rect">
            <a:avLst/>
          </a:prstGeom>
          <a:ln>
            <a:noFill/>
          </a:ln>
        </p:spPr>
        <p:txBody>
          <a:bodyPr lIns="34290" rIns="34290" anchor="ctr"/>
          <a:lstStyle>
            <a:lvl1pPr algn="l" rtl="0" eaLnBrk="1" latinLnBrk="0" hangingPunct="1">
              <a:spcBef>
                <a:spcPct val="0"/>
              </a:spcBef>
              <a:buNone/>
              <a:defRPr kumimoji="0" sz="4800" b="1" i="0" kern="1200">
                <a:solidFill>
                  <a:srgbClr val="0C377B"/>
                </a:solidFill>
                <a:latin typeface="+mj-lt"/>
                <a:ea typeface="+mj-ea"/>
                <a:cs typeface="Ubuntu Light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x-none" sz="2700" dirty="0"/>
              <a:t>Slide Title</a:t>
            </a:r>
            <a:endParaRPr lang="en-US" sz="27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24528"/>
            <a:ext cx="8226854" cy="833710"/>
          </a:xfrm>
          <a:ln>
            <a:noFill/>
          </a:ln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1" y="2352782"/>
            <a:ext cx="4073702" cy="3923286"/>
          </a:xfrm>
          <a:noFill/>
          <a:ln>
            <a:noFill/>
          </a:ln>
        </p:spPr>
        <p:txBody>
          <a:bodyPr/>
          <a:lstStyle>
            <a:lvl2pPr>
              <a:defRPr sz="2100" baseline="0"/>
            </a:lvl2pPr>
            <a:lvl3pPr>
              <a:defRPr sz="195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Content Placeholder 6"/>
          <p:cNvSpPr>
            <a:spLocks noGrp="1"/>
          </p:cNvSpPr>
          <p:nvPr>
            <p:ph sz="quarter" idx="14"/>
          </p:nvPr>
        </p:nvSpPr>
        <p:spPr>
          <a:xfrm>
            <a:off x="4615666" y="2352782"/>
            <a:ext cx="4071135" cy="3923286"/>
          </a:xfrm>
          <a:noFill/>
          <a:ln>
            <a:noFill/>
          </a:ln>
        </p:spPr>
        <p:txBody>
          <a:bodyPr/>
          <a:lstStyle>
            <a:lvl2pPr>
              <a:defRPr sz="2100" baseline="0"/>
            </a:lvl2pPr>
            <a:lvl3pPr>
              <a:defRPr sz="195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1" name="Date Placeholder 2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14.09.2022</a:t>
            </a:r>
            <a:endParaRPr lang="en-US" dirty="0"/>
          </a:p>
        </p:txBody>
      </p:sp>
      <p:sp>
        <p:nvSpPr>
          <p:cNvPr id="12" name="Footer Placeholder 3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North Area – Decabling Working Group #13</a:t>
            </a:r>
            <a:endParaRPr lang="en-US" dirty="0"/>
          </a:p>
        </p:txBody>
      </p:sp>
      <p:sp>
        <p:nvSpPr>
          <p:cNvPr id="13" name="Slide Number Placeholder 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E1D615-3C2A-4C54-AFA8-A3F2627FD5C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43548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ust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 userDrawn="1"/>
        </p:nvCxnSpPr>
        <p:spPr>
          <a:xfrm>
            <a:off x="457200" y="1060450"/>
            <a:ext cx="8226425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14.09.2022</a:t>
            </a:r>
            <a:endParaRPr lang="en-US" dirty="0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North Area – Decabling Working Group #13</a:t>
            </a:r>
            <a:endParaRPr lang="en-US" dirty="0"/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A3FC6F-5EE4-40B3-89C1-2ABAD8BC426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66296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14.09.2022</a:t>
            </a:r>
            <a:endParaRPr lang="en-US" dirty="0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North Area – Decabling Working Group #13</a:t>
            </a:r>
            <a:endParaRPr lang="en-US" dirty="0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ED3961-E818-48D8-B7AD-D72E0324032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42201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Very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127977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a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1314450" y="4214815"/>
            <a:ext cx="6535738" cy="1609725"/>
          </a:xfrm>
        </p:spPr>
        <p:txBody>
          <a:bodyPr anchor="ctr"/>
          <a:lstStyle>
            <a:lvl1pPr marL="0" indent="0" algn="ctr">
              <a:buNone/>
              <a:defRPr>
                <a:solidFill>
                  <a:schemeClr val="accent4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891C715-A977-C045-9107-8B3821500C4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428081" y="2768600"/>
            <a:ext cx="4308475" cy="11706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367152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emf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9503CF3-9DE3-334A-93C9-6119E5E66A1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295525" y="6356350"/>
            <a:ext cx="1371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900" b="0" i="0">
                <a:solidFill>
                  <a:srgbClr val="729FCF"/>
                </a:solidFill>
                <a:latin typeface="+mn-lt"/>
                <a:cs typeface="Ubuntu Light"/>
              </a:defRPr>
            </a:lvl1pPr>
          </a:lstStyle>
          <a:p>
            <a:pPr>
              <a:defRPr/>
            </a:pPr>
            <a:r>
              <a:rPr lang="en-US"/>
              <a:t>14.09.2022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3EEA953-9474-7747-8CC6-46286D13767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667125" y="6356350"/>
            <a:ext cx="42894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900" b="0" i="0">
                <a:solidFill>
                  <a:srgbClr val="729FCF"/>
                </a:solidFill>
                <a:latin typeface="+mn-lt"/>
                <a:cs typeface="Ubuntu Light"/>
              </a:defRPr>
            </a:lvl1pPr>
          </a:lstStyle>
          <a:p>
            <a:pPr>
              <a:defRPr/>
            </a:pPr>
            <a:r>
              <a:rPr lang="en-GB"/>
              <a:t>North Area – Decabling Working Group #13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DB20BC4-BE90-6A48-9CDF-97D1FB83E24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956550" y="6356350"/>
            <a:ext cx="7302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900" b="0" i="0">
                <a:solidFill>
                  <a:srgbClr val="729FCF"/>
                </a:solidFill>
                <a:latin typeface="+mn-lt"/>
                <a:cs typeface="Ubuntu Light"/>
              </a:defRPr>
            </a:lvl1pPr>
          </a:lstStyle>
          <a:p>
            <a:pPr>
              <a:defRPr/>
            </a:pPr>
            <a:fld id="{A6B550C3-3B4F-45E1-A770-772400B8BD4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030" name="Espace réservé du texte 29"/>
          <p:cNvSpPr>
            <a:spLocks noGrp="1"/>
          </p:cNvSpPr>
          <p:nvPr>
            <p:ph type="body" idx="1"/>
          </p:nvPr>
        </p:nvSpPr>
        <p:spPr bwMode="auto">
          <a:xfrm>
            <a:off x="457200" y="1131888"/>
            <a:ext cx="8226425" cy="515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CH" altLang="en-US" dirty="0"/>
              <a:t>Slide </a:t>
            </a:r>
            <a:r>
              <a:rPr lang="fr-CH" altLang="en-US" dirty="0" err="1"/>
              <a:t>text</a:t>
            </a:r>
            <a:r>
              <a:rPr lang="fr-CH" altLang="en-US" dirty="0"/>
              <a:t> first </a:t>
            </a:r>
            <a:r>
              <a:rPr lang="fr-CH" altLang="en-US" dirty="0" err="1"/>
              <a:t>level</a:t>
            </a:r>
            <a:endParaRPr lang="fr-CH" altLang="en-US" dirty="0"/>
          </a:p>
          <a:p>
            <a:pPr lvl="1"/>
            <a:r>
              <a:rPr lang="fr-CH" altLang="en-US" dirty="0"/>
              <a:t>Slide </a:t>
            </a:r>
            <a:r>
              <a:rPr lang="fr-CH" altLang="en-US" dirty="0" err="1"/>
              <a:t>text</a:t>
            </a:r>
            <a:r>
              <a:rPr lang="fr-CH" altLang="en-US" dirty="0"/>
              <a:t> second </a:t>
            </a:r>
            <a:r>
              <a:rPr lang="fr-CH" altLang="en-US" dirty="0" err="1"/>
              <a:t>level</a:t>
            </a:r>
            <a:endParaRPr lang="fr-CH" altLang="en-US" dirty="0"/>
          </a:p>
          <a:p>
            <a:pPr lvl="2"/>
            <a:r>
              <a:rPr lang="fr-CH" altLang="en-US" dirty="0"/>
              <a:t>Slide </a:t>
            </a:r>
            <a:r>
              <a:rPr lang="fr-CH" altLang="en-US" dirty="0" err="1"/>
              <a:t>text</a:t>
            </a:r>
            <a:r>
              <a:rPr lang="fr-CH" altLang="en-US" dirty="0"/>
              <a:t> </a:t>
            </a:r>
            <a:r>
              <a:rPr lang="fr-CH" altLang="en-US" dirty="0" err="1"/>
              <a:t>third</a:t>
            </a:r>
            <a:r>
              <a:rPr lang="fr-CH" altLang="en-US" dirty="0"/>
              <a:t> </a:t>
            </a:r>
            <a:r>
              <a:rPr lang="fr-CH" altLang="en-US" dirty="0" err="1"/>
              <a:t>level</a:t>
            </a:r>
            <a:endParaRPr lang="fr-CH" altLang="en-US" dirty="0"/>
          </a:p>
          <a:p>
            <a:pPr lvl="3"/>
            <a:r>
              <a:rPr lang="fr-CH" altLang="en-US" dirty="0"/>
              <a:t>Slide </a:t>
            </a:r>
            <a:r>
              <a:rPr lang="fr-CH" altLang="en-US" dirty="0" err="1"/>
              <a:t>text</a:t>
            </a:r>
            <a:r>
              <a:rPr lang="fr-CH" altLang="en-US" dirty="0"/>
              <a:t> </a:t>
            </a:r>
            <a:r>
              <a:rPr lang="fr-CH" altLang="en-US" dirty="0" err="1"/>
              <a:t>fourth</a:t>
            </a:r>
            <a:r>
              <a:rPr lang="fr-CH" altLang="en-US" dirty="0"/>
              <a:t> </a:t>
            </a:r>
            <a:r>
              <a:rPr lang="fr-CH" altLang="en-US" dirty="0" err="1"/>
              <a:t>level</a:t>
            </a:r>
            <a:endParaRPr lang="fr-CH" altLang="en-US" dirty="0"/>
          </a:p>
          <a:p>
            <a:pPr lvl="4"/>
            <a:r>
              <a:rPr lang="fr-CH" altLang="en-US" dirty="0"/>
              <a:t>Slide </a:t>
            </a:r>
            <a:r>
              <a:rPr lang="fr-CH" altLang="en-US" dirty="0" err="1"/>
              <a:t>text</a:t>
            </a:r>
            <a:r>
              <a:rPr lang="fr-CH" altLang="en-US" dirty="0"/>
              <a:t> </a:t>
            </a:r>
            <a:r>
              <a:rPr lang="fr-CH" altLang="en-US" dirty="0" err="1"/>
              <a:t>fifth</a:t>
            </a:r>
            <a:r>
              <a:rPr lang="fr-CH" altLang="en-US" dirty="0"/>
              <a:t> </a:t>
            </a:r>
            <a:r>
              <a:rPr lang="fr-CH" altLang="en-US" dirty="0" err="1"/>
              <a:t>level</a:t>
            </a:r>
            <a:endParaRPr lang="en-US" altLang="en-US" dirty="0"/>
          </a:p>
        </p:txBody>
      </p:sp>
      <p:sp>
        <p:nvSpPr>
          <p:cNvPr id="1031" name="Espace réservé du titre 8"/>
          <p:cNvSpPr>
            <a:spLocks noGrp="1"/>
          </p:cNvSpPr>
          <p:nvPr>
            <p:ph type="title"/>
          </p:nvPr>
        </p:nvSpPr>
        <p:spPr bwMode="auto">
          <a:xfrm>
            <a:off x="457200" y="233363"/>
            <a:ext cx="8226425" cy="811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45720" tIns="45720" rIns="4572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Slide Title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CBCA575C-E4A3-E049-B418-AA840BF44791}"/>
              </a:ext>
            </a:extLst>
          </p:cNvPr>
          <p:cNvCxnSpPr/>
          <p:nvPr/>
        </p:nvCxnSpPr>
        <p:spPr>
          <a:xfrm>
            <a:off x="457200" y="6286500"/>
            <a:ext cx="8226425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5" name="Picture 4">
            <a:extLst>
              <a:ext uri="{FF2B5EF4-FFF2-40B4-BE49-F238E27FC236}">
                <a16:creationId xmlns:a16="http://schemas.microsoft.com/office/drawing/2014/main" id="{48388E23-1F2C-464D-BA3A-ED29AC06EECB}"/>
              </a:ext>
            </a:extLst>
          </p:cNvPr>
          <p:cNvPicPr>
            <a:picLocks noChangeAspect="1"/>
          </p:cNvPicPr>
          <p:nvPr userDrawn="1"/>
        </p:nvPicPr>
        <p:blipFill>
          <a:blip r:embed="rId11"/>
          <a:stretch>
            <a:fillRect/>
          </a:stretch>
        </p:blipFill>
        <p:spPr>
          <a:xfrm>
            <a:off x="395288" y="6334126"/>
            <a:ext cx="1595437" cy="433477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549" r:id="rId1"/>
    <p:sldLayoutId id="2147484550" r:id="rId2"/>
    <p:sldLayoutId id="2147484551" r:id="rId3"/>
    <p:sldLayoutId id="2147484552" r:id="rId4"/>
    <p:sldLayoutId id="2147484553" r:id="rId5"/>
    <p:sldLayoutId id="2147484554" r:id="rId6"/>
    <p:sldLayoutId id="2147484555" r:id="rId7"/>
    <p:sldLayoutId id="2147484556" r:id="rId8"/>
    <p:sldLayoutId id="2147484557" r:id="rId9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b="1" kern="1200">
          <a:solidFill>
            <a:srgbClr val="0C377B"/>
          </a:solidFill>
          <a:latin typeface="+mj-lt"/>
          <a:ea typeface="Ubuntu Light"/>
          <a:cs typeface="Ubuntu Light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panose="020B0503020204020204" pitchFamily="34" charset="0"/>
          <a:ea typeface="Ubuntu Light"/>
          <a:cs typeface="Ubuntu Light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panose="020B0503020204020204" pitchFamily="34" charset="0"/>
          <a:ea typeface="Ubuntu Light"/>
          <a:cs typeface="Ubuntu Light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panose="020B0503020204020204" pitchFamily="34" charset="0"/>
          <a:ea typeface="Ubuntu Light"/>
          <a:cs typeface="Ubuntu Light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panose="020B0503020204020204" pitchFamily="34" charset="0"/>
          <a:ea typeface="Ubuntu Light"/>
          <a:cs typeface="Ubuntu Light"/>
        </a:defRPr>
      </a:lvl5pPr>
      <a:lvl6pPr marL="457200" algn="l" rtl="0" fontAlgn="base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panose="020B0503020204020204" pitchFamily="34" charset="0"/>
          <a:ea typeface="Ubuntu Light"/>
          <a:cs typeface="Ubuntu Light"/>
        </a:defRPr>
      </a:lvl6pPr>
      <a:lvl7pPr marL="914400" algn="l" rtl="0" fontAlgn="base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panose="020B0503020204020204" pitchFamily="34" charset="0"/>
          <a:ea typeface="Ubuntu Light"/>
          <a:cs typeface="Ubuntu Light"/>
        </a:defRPr>
      </a:lvl7pPr>
      <a:lvl8pPr marL="1371600" algn="l" rtl="0" fontAlgn="base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panose="020B0503020204020204" pitchFamily="34" charset="0"/>
          <a:ea typeface="Ubuntu Light"/>
          <a:cs typeface="Ubuntu Light"/>
        </a:defRPr>
      </a:lvl8pPr>
      <a:lvl9pPr marL="1828800" algn="l" rtl="0" fontAlgn="base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panose="020B0503020204020204" pitchFamily="34" charset="0"/>
          <a:ea typeface="Ubuntu Light"/>
          <a:cs typeface="Ubuntu Light"/>
        </a:defRPr>
      </a:lvl9pPr>
    </p:titleStyle>
    <p:bodyStyle>
      <a:lvl1pPr marL="168275" indent="-168275" algn="l" rtl="0" eaLnBrk="0" fontAlgn="base" hangingPunct="0">
        <a:spcBef>
          <a:spcPts val="675"/>
        </a:spcBef>
        <a:spcAft>
          <a:spcPct val="0"/>
        </a:spcAft>
        <a:buClr>
          <a:schemeClr val="accent1"/>
        </a:buClr>
        <a:buSzPct val="100000"/>
        <a:buFont typeface="Arial" panose="020B0604020202020204" pitchFamily="34" charset="0"/>
        <a:buChar char="•"/>
        <a:defRPr sz="2200" kern="1200">
          <a:solidFill>
            <a:srgbClr val="0C377B"/>
          </a:solidFill>
          <a:latin typeface="+mn-lt"/>
          <a:ea typeface="Ubuntu Light"/>
          <a:cs typeface="Ubuntu Light"/>
        </a:defRPr>
      </a:lvl1pPr>
      <a:lvl2pPr marL="344488" indent="-171450" algn="l" rtl="0" eaLnBrk="0" fontAlgn="base" hangingPunct="0">
        <a:spcBef>
          <a:spcPts val="675"/>
        </a:spcBef>
        <a:spcAft>
          <a:spcPct val="0"/>
        </a:spcAft>
        <a:buClr>
          <a:schemeClr val="bg2"/>
        </a:buClr>
        <a:buSzPct val="100000"/>
        <a:buFont typeface="Arial" panose="020B0604020202020204" pitchFamily="34" charset="0"/>
        <a:buChar char="•"/>
        <a:defRPr sz="2100" kern="1200">
          <a:solidFill>
            <a:srgbClr val="0C377B"/>
          </a:solidFill>
          <a:latin typeface="+mn-lt"/>
          <a:ea typeface="Ubuntu Light"/>
          <a:cs typeface="Ubuntu Light"/>
        </a:defRPr>
      </a:lvl2pPr>
      <a:lvl3pPr marL="514350" indent="-168275" algn="l" rtl="0" eaLnBrk="0" fontAlgn="base" hangingPunct="0">
        <a:spcBef>
          <a:spcPts val="675"/>
        </a:spcBef>
        <a:spcAft>
          <a:spcPct val="0"/>
        </a:spcAft>
        <a:buClr>
          <a:schemeClr val="accent2"/>
        </a:buClr>
        <a:buSzPct val="100000"/>
        <a:buFont typeface="Arial" panose="020B0604020202020204" pitchFamily="34" charset="0"/>
        <a:buChar char="•"/>
        <a:defRPr kern="1200">
          <a:solidFill>
            <a:srgbClr val="0C377B"/>
          </a:solidFill>
          <a:latin typeface="+mn-lt"/>
          <a:ea typeface="Ubuntu Light"/>
          <a:cs typeface="Ubuntu Light"/>
        </a:defRPr>
      </a:lvl3pPr>
      <a:lvl4pPr marL="681038" indent="-166688" algn="l" rtl="0" eaLnBrk="0" fontAlgn="base" hangingPunct="0">
        <a:spcBef>
          <a:spcPts val="675"/>
        </a:spcBef>
        <a:spcAft>
          <a:spcPct val="0"/>
        </a:spcAft>
        <a:buClr>
          <a:srgbClr val="4F9A06"/>
        </a:buClr>
        <a:buSzPct val="100000"/>
        <a:buFont typeface="Arial" panose="020B0604020202020204" pitchFamily="34" charset="0"/>
        <a:buChar char="•"/>
        <a:defRPr kern="1200">
          <a:solidFill>
            <a:srgbClr val="0C377B"/>
          </a:solidFill>
          <a:latin typeface="+mn-lt"/>
          <a:ea typeface="Ubuntu Light"/>
          <a:cs typeface="Ubuntu Light"/>
        </a:defRPr>
      </a:lvl4pPr>
      <a:lvl5pPr marL="858838" indent="-176213" algn="l" rtl="0" eaLnBrk="0" fontAlgn="base" hangingPunct="0">
        <a:spcBef>
          <a:spcPts val="675"/>
        </a:spcBef>
        <a:spcAft>
          <a:spcPct val="0"/>
        </a:spcAft>
        <a:buClr>
          <a:srgbClr val="5197CC"/>
        </a:buClr>
        <a:buSzPct val="100000"/>
        <a:buFont typeface="Arial" panose="020B0604020202020204" pitchFamily="34" charset="0"/>
        <a:buChar char="•"/>
        <a:defRPr kern="1200">
          <a:solidFill>
            <a:srgbClr val="0C377B"/>
          </a:solidFill>
          <a:latin typeface="+mn-lt"/>
          <a:ea typeface="Ubuntu Light"/>
          <a:cs typeface="Ubuntu Light"/>
        </a:defRPr>
      </a:lvl5pPr>
      <a:lvl6pPr marL="1275588" indent="-13716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440180" indent="-13716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35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604772" indent="-13716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1748790" indent="-13716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hyperlink" Target="https://beams.cern/" TargetMode="External"/><Relationship Id="rId4" Type="http://schemas.openxmlformats.org/officeDocument/2006/relationships/image" Target="../media/image6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hyperlink" Target="https://oss-coordination.web.cern.ch/gantt/latest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7F538C-72BF-D348-8006-F4E2857313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E3A3F7C-B8BF-2043-B9F5-EEDC2BDC6EC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C059391-C9EB-A845-95B4-B878087D8B0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itre 1">
            <a:extLst>
              <a:ext uri="{FF2B5EF4-FFF2-40B4-BE49-F238E27FC236}">
                <a16:creationId xmlns:a16="http://schemas.microsoft.com/office/drawing/2014/main" id="{E54CF480-6B2D-EC46-A20C-558CE67839A2}"/>
              </a:ext>
            </a:extLst>
          </p:cNvPr>
          <p:cNvSpPr txBox="1">
            <a:spLocks/>
          </p:cNvSpPr>
          <p:nvPr/>
        </p:nvSpPr>
        <p:spPr bwMode="auto">
          <a:xfrm>
            <a:off x="365315" y="660694"/>
            <a:ext cx="8265984" cy="3286962"/>
          </a:xfrm>
          <a:prstGeom prst="rect">
            <a:avLst/>
          </a:prstGeom>
          <a:noFill/>
          <a:ln>
            <a:noFill/>
          </a:ln>
        </p:spPr>
        <p:txBody>
          <a:bodyPr vert="horz" wrap="square" lIns="45720" tIns="0" rIns="45720" bIns="0" numCol="1" anchor="b" anchorCtr="0" compatLnSpc="1">
            <a:prstTxWarp prst="textNoShape">
              <a:avLst/>
            </a:prstTxWarp>
            <a:normAutofit fontScale="92500" lnSpcReduction="10000"/>
          </a:bodyPr>
          <a:lstStyle>
            <a:lvl1pPr algn="l" rtl="0" eaLnBrk="0" fontAlgn="base" hangingPunct="0">
              <a:lnSpc>
                <a:spcPct val="90000"/>
              </a:lnSpc>
              <a:spcBef>
                <a:spcPts val="0"/>
              </a:spcBef>
              <a:spcAft>
                <a:spcPct val="0"/>
              </a:spcAft>
              <a:buNone/>
              <a:defRPr kumimoji="0" lang="en-US" sz="4000" b="1" i="0" kern="1200" cap="none" spc="0" baseline="0" dirty="0">
                <a:ln w="12700">
                  <a:noFill/>
                  <a:prstDash val="solid"/>
                </a:ln>
                <a:solidFill>
                  <a:srgbClr val="5AA3D9"/>
                </a:solidFill>
                <a:effectLst/>
                <a:latin typeface="+mj-lt"/>
                <a:ea typeface="+mj-ea"/>
                <a:cs typeface="Ubuntu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C377B"/>
                </a:solidFill>
                <a:latin typeface="Corbel" panose="020B0503020204020204" pitchFamily="34" charset="0"/>
                <a:ea typeface="Ubuntu Light"/>
                <a:cs typeface="Ubuntu Light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C377B"/>
                </a:solidFill>
                <a:latin typeface="Corbel" panose="020B0503020204020204" pitchFamily="34" charset="0"/>
                <a:ea typeface="Ubuntu Light"/>
                <a:cs typeface="Ubuntu Light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C377B"/>
                </a:solidFill>
                <a:latin typeface="Corbel" panose="020B0503020204020204" pitchFamily="34" charset="0"/>
                <a:ea typeface="Ubuntu Light"/>
                <a:cs typeface="Ubuntu Light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C377B"/>
                </a:solidFill>
                <a:latin typeface="Corbel" panose="020B0503020204020204" pitchFamily="34" charset="0"/>
                <a:ea typeface="Ubuntu Light"/>
                <a:cs typeface="Ubuntu Light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C377B"/>
                </a:solidFill>
                <a:latin typeface="Corbel" panose="020B0503020204020204" pitchFamily="34" charset="0"/>
                <a:ea typeface="Ubuntu Light"/>
                <a:cs typeface="Ubuntu Light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C377B"/>
                </a:solidFill>
                <a:latin typeface="Corbel" panose="020B0503020204020204" pitchFamily="34" charset="0"/>
                <a:ea typeface="Ubuntu Light"/>
                <a:cs typeface="Ubuntu Light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C377B"/>
                </a:solidFill>
                <a:latin typeface="Corbel" panose="020B0503020204020204" pitchFamily="34" charset="0"/>
                <a:ea typeface="Ubuntu Light"/>
                <a:cs typeface="Ubuntu Light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C377B"/>
                </a:solidFill>
                <a:latin typeface="Corbel" panose="020B0503020204020204" pitchFamily="34" charset="0"/>
                <a:ea typeface="Ubuntu Light"/>
                <a:cs typeface="Ubuntu Light"/>
              </a:defRPr>
            </a:lvl9pPr>
          </a:lstStyle>
          <a:p>
            <a:r>
              <a:rPr lang="en-US" altLang="en-US" sz="4800" dirty="0">
                <a:ln>
                  <a:noFill/>
                </a:ln>
                <a:ea typeface="Ubuntu"/>
              </a:rPr>
              <a:t>North Area Consolidation</a:t>
            </a:r>
          </a:p>
          <a:p>
            <a:endParaRPr lang="en-US" altLang="en-US" dirty="0">
              <a:ln>
                <a:noFill/>
              </a:ln>
              <a:ea typeface="Ubuntu"/>
            </a:endParaRPr>
          </a:p>
          <a:p>
            <a:r>
              <a:rPr lang="en-US" altLang="en-US" dirty="0">
                <a:ln>
                  <a:noFill/>
                </a:ln>
                <a:latin typeface="Abadi" panose="020B0604020104020204" pitchFamily="34" charset="0"/>
                <a:ea typeface="Ubuntu"/>
              </a:rPr>
              <a:t>De-cabling Working Group</a:t>
            </a:r>
          </a:p>
          <a:p>
            <a:endParaRPr lang="en-US" altLang="en-US" dirty="0">
              <a:ln>
                <a:noFill/>
              </a:ln>
              <a:latin typeface="Abadi" panose="020B0604020104020204" pitchFamily="34" charset="0"/>
              <a:ea typeface="Ubuntu"/>
            </a:endParaRPr>
          </a:p>
          <a:p>
            <a:r>
              <a:rPr lang="en-US" altLang="en-US" dirty="0">
                <a:ln>
                  <a:noFill/>
                </a:ln>
                <a:latin typeface="Abadi" panose="020B0604020104020204" pitchFamily="34" charset="0"/>
                <a:ea typeface="Ubuntu"/>
              </a:rPr>
              <a:t>Meeting #12</a:t>
            </a:r>
          </a:p>
          <a:p>
            <a:endParaRPr lang="en-US" altLang="en-US" dirty="0">
              <a:ln>
                <a:noFill/>
              </a:ln>
              <a:latin typeface="Abadi" panose="020B0604020104020204" pitchFamily="34" charset="0"/>
              <a:ea typeface="Ubuntu"/>
            </a:endParaRPr>
          </a:p>
          <a:p>
            <a:r>
              <a:rPr lang="en-US" altLang="en-US" sz="1700" dirty="0">
                <a:ln>
                  <a:noFill/>
                </a:ln>
                <a:latin typeface="Abadi" panose="020B0604020104020204" pitchFamily="34" charset="0"/>
                <a:ea typeface="Ubuntu"/>
              </a:rPr>
              <a:t>21</a:t>
            </a:r>
            <a:r>
              <a:rPr lang="en-US" altLang="en-US" sz="1700" baseline="30000" dirty="0">
                <a:ln>
                  <a:noFill/>
                </a:ln>
                <a:latin typeface="Abadi" panose="020B0604020104020204" pitchFamily="34" charset="0"/>
                <a:ea typeface="Ubuntu"/>
              </a:rPr>
              <a:t>st</a:t>
            </a:r>
            <a:r>
              <a:rPr lang="en-US" altLang="en-US" sz="1700" dirty="0">
                <a:ln>
                  <a:noFill/>
                </a:ln>
                <a:latin typeface="Abadi" panose="020B0604020104020204" pitchFamily="34" charset="0"/>
                <a:ea typeface="Ubuntu"/>
              </a:rPr>
              <a:t> September 2022</a:t>
            </a:r>
          </a:p>
          <a:p>
            <a:endParaRPr lang="en-US" dirty="0"/>
          </a:p>
        </p:txBody>
      </p:sp>
      <p:sp>
        <p:nvSpPr>
          <p:cNvPr id="6" name="Espace réservé du texte 2">
            <a:extLst>
              <a:ext uri="{FF2B5EF4-FFF2-40B4-BE49-F238E27FC236}">
                <a16:creationId xmlns:a16="http://schemas.microsoft.com/office/drawing/2014/main" id="{19BD5942-6E67-9D49-A677-870E0764ACF8}"/>
              </a:ext>
            </a:extLst>
          </p:cNvPr>
          <p:cNvSpPr txBox="1">
            <a:spLocks/>
          </p:cNvSpPr>
          <p:nvPr/>
        </p:nvSpPr>
        <p:spPr bwMode="auto">
          <a:xfrm>
            <a:off x="365315" y="3783729"/>
            <a:ext cx="8265984" cy="1066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45720" tIns="0" rIns="45720" bIns="0" numCol="1" anchor="t" anchorCtr="0" compatLnSpc="1">
            <a:prstTxWarp prst="textNoShape">
              <a:avLst/>
            </a:prstTxWarp>
            <a:normAutofit/>
          </a:bodyPr>
          <a:lstStyle>
            <a:lvl1pPr marL="0" indent="0" algn="l" rtl="0" eaLnBrk="0" fontAlgn="base" hangingPunct="0">
              <a:lnSpc>
                <a:spcPct val="90000"/>
              </a:lnSpc>
              <a:spcBef>
                <a:spcPts val="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panose="020B0604020202020204" pitchFamily="34" charset="0"/>
              <a:buNone/>
              <a:defRPr sz="2800" b="0" i="0" kern="1200">
                <a:solidFill>
                  <a:srgbClr val="4D4D4D"/>
                </a:solidFill>
                <a:effectLst/>
                <a:latin typeface="+mn-lt"/>
                <a:ea typeface="Ubuntu Light"/>
                <a:cs typeface="Ubuntu Light"/>
              </a:defRPr>
            </a:lvl1pPr>
            <a:lvl2pPr marL="344488" indent="-171450" algn="l" rtl="0" eaLnBrk="0" fontAlgn="base" hangingPunct="0">
              <a:spcBef>
                <a:spcPts val="675"/>
              </a:spcBef>
              <a:spcAft>
                <a:spcPct val="0"/>
              </a:spcAft>
              <a:buClr>
                <a:schemeClr val="bg2"/>
              </a:buClr>
              <a:buSzPct val="100000"/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Ubuntu Light"/>
                <a:cs typeface="Ubuntu Light"/>
              </a:defRPr>
            </a:lvl2pPr>
            <a:lvl3pPr marL="514350" indent="-168275" algn="l" rtl="0" eaLnBrk="0" fontAlgn="base" hangingPunct="0">
              <a:spcBef>
                <a:spcPts val="675"/>
              </a:spcBef>
              <a:spcAft>
                <a:spcPct val="0"/>
              </a:spcAft>
              <a:buClr>
                <a:schemeClr val="accent2"/>
              </a:buClr>
              <a:buSzPct val="100000"/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Ubuntu Light"/>
                <a:cs typeface="Ubuntu Light"/>
              </a:defRPr>
            </a:lvl3pPr>
            <a:lvl4pPr marL="681038" indent="-166688" algn="l" rtl="0" eaLnBrk="0" fontAlgn="base" hangingPunct="0">
              <a:spcBef>
                <a:spcPts val="675"/>
              </a:spcBef>
              <a:spcAft>
                <a:spcPct val="0"/>
              </a:spcAft>
              <a:buClr>
                <a:srgbClr val="4F9A06"/>
              </a:buClr>
              <a:buSzPct val="100000"/>
              <a:buFont typeface="Arial" panose="020B0604020202020204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Ubuntu Light"/>
                <a:cs typeface="Ubuntu Light"/>
              </a:defRPr>
            </a:lvl4pPr>
            <a:lvl5pPr marL="858838" indent="-176213" algn="l" rtl="0" eaLnBrk="0" fontAlgn="base" hangingPunct="0">
              <a:spcBef>
                <a:spcPts val="675"/>
              </a:spcBef>
              <a:spcAft>
                <a:spcPct val="0"/>
              </a:spcAft>
              <a:buClr>
                <a:srgbClr val="5197CC"/>
              </a:buClr>
              <a:buSzPct val="100000"/>
              <a:buFont typeface="Arial" panose="020B0604020202020204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Ubuntu Light"/>
                <a:cs typeface="Ubuntu Light"/>
              </a:defRPr>
            </a:lvl5pPr>
            <a:lvl6pPr marL="1275588" indent="-13716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15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40180" indent="-13716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35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04772" indent="-13716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748790" indent="-13716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Michael JECKEL</a:t>
            </a:r>
            <a:br>
              <a:rPr 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on behalf of NA-CONS</a:t>
            </a:r>
            <a:endParaRPr lang="en-GB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Rectangle 1">
            <a:extLst>
              <a:ext uri="{FF2B5EF4-FFF2-40B4-BE49-F238E27FC236}">
                <a16:creationId xmlns:a16="http://schemas.microsoft.com/office/drawing/2014/main" id="{4539EAC7-C052-B44C-8BC4-98A858ADF390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8348663" cy="0"/>
          </a:xfrm>
          <a:prstGeom prst="rect">
            <a:avLst/>
          </a:prstGeom>
          <a:solidFill>
            <a:srgbClr val="22222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000" b="0" i="0" u="none" strike="noStrike" cap="none" normalizeH="0" baseline="0">
              <a:ln>
                <a:noFill/>
              </a:ln>
              <a:solidFill>
                <a:srgbClr val="999999"/>
              </a:solidFill>
              <a:effectLst/>
              <a:latin typeface="PT Sans" panose="020B0503020203020204" pitchFamily="34" charset="77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C155EDF-167E-6F4A-9F15-4BF62AD20A6D}"/>
              </a:ext>
            </a:extLst>
          </p:cNvPr>
          <p:cNvSpPr txBox="1"/>
          <p:nvPr/>
        </p:nvSpPr>
        <p:spPr>
          <a:xfrm>
            <a:off x="1490870" y="5469255"/>
            <a:ext cx="477078" cy="42464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362EC3CD-0C18-7246-BA66-FE68526AB6EE}"/>
              </a:ext>
            </a:extLst>
          </p:cNvPr>
          <p:cNvGrpSpPr/>
          <p:nvPr/>
        </p:nvGrpSpPr>
        <p:grpSpPr>
          <a:xfrm>
            <a:off x="170637" y="5362278"/>
            <a:ext cx="3354554" cy="911626"/>
            <a:chOff x="170637" y="5362278"/>
            <a:chExt cx="3354554" cy="911626"/>
          </a:xfrm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040B076E-96EC-3741-8E2F-43C8434FCB16}"/>
                </a:ext>
              </a:extLst>
            </p:cNvPr>
            <p:cNvPicPr/>
            <p:nvPr/>
          </p:nvPicPr>
          <p:blipFill>
            <a:blip r:embed="rId3"/>
            <a:stretch>
              <a:fillRect/>
            </a:stretch>
          </p:blipFill>
          <p:spPr>
            <a:xfrm>
              <a:off x="2415211" y="5453114"/>
              <a:ext cx="1109980" cy="717550"/>
            </a:xfrm>
            <a:prstGeom prst="rect">
              <a:avLst/>
            </a:prstGeom>
          </p:spPr>
        </p:pic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6118FB62-71E1-C744-8D63-B53E64C8501F}"/>
                </a:ext>
              </a:extLst>
            </p:cNvPr>
            <p:cNvGrpSpPr/>
            <p:nvPr/>
          </p:nvGrpSpPr>
          <p:grpSpPr>
            <a:xfrm>
              <a:off x="170637" y="5362278"/>
              <a:ext cx="2433415" cy="911626"/>
              <a:chOff x="170637" y="5362278"/>
              <a:chExt cx="2433415" cy="911626"/>
            </a:xfrm>
          </p:grpSpPr>
          <p:pic>
            <p:nvPicPr>
              <p:cNvPr id="8" name="Picture 7" descr="2015-01-13_CERN_ENdept 36% h32mm 300dpi.png">
                <a:extLst>
                  <a:ext uri="{FF2B5EF4-FFF2-40B4-BE49-F238E27FC236}">
                    <a16:creationId xmlns:a16="http://schemas.microsoft.com/office/drawing/2014/main" id="{E81167C3-035D-E045-94FB-635643ADE9C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70637" y="5362278"/>
                <a:ext cx="2433415" cy="911626"/>
              </a:xfrm>
              <a:prstGeom prst="rect">
                <a:avLst/>
              </a:prstGeom>
            </p:spPr>
          </p:pic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547EABE8-652B-CF4E-87A7-E8B9B51691EC}"/>
                  </a:ext>
                </a:extLst>
              </p:cNvPr>
              <p:cNvSpPr txBox="1"/>
              <p:nvPr/>
            </p:nvSpPr>
            <p:spPr>
              <a:xfrm>
                <a:off x="1441179" y="5887034"/>
                <a:ext cx="964092" cy="353943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US" sz="850" dirty="0">
                    <a:solidFill>
                      <a:schemeClr val="tx2">
                        <a:lumMod val="60000"/>
                        <a:lumOff val="40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BEAMS</a:t>
                </a:r>
              </a:p>
              <a:p>
                <a:r>
                  <a:rPr lang="en-US" sz="850" dirty="0">
                    <a:solidFill>
                      <a:schemeClr val="tx2">
                        <a:lumMod val="60000"/>
                        <a:lumOff val="40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DEPARTMENT</a:t>
                </a:r>
              </a:p>
            </p:txBody>
          </p:sp>
          <p:pic>
            <p:nvPicPr>
              <p:cNvPr id="1027" name="Picture 3" descr="home">
                <a:hlinkClick r:id="rId5" tooltip="Home"/>
                <a:extLst>
                  <a:ext uri="{FF2B5EF4-FFF2-40B4-BE49-F238E27FC236}">
                    <a16:creationId xmlns:a16="http://schemas.microsoft.com/office/drawing/2014/main" id="{04918606-A5C7-EF44-A62F-17D6B3377B00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542067" y="5463053"/>
                <a:ext cx="449573" cy="449573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</p:grpSp>
    </p:spTree>
    <p:extLst>
      <p:ext uri="{BB962C8B-B14F-4D97-AF65-F5344CB8AC3E}">
        <p14:creationId xmlns:p14="http://schemas.microsoft.com/office/powerpoint/2010/main" val="385799578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D853B7-CEB2-5AF0-D619-422D144D1B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Deadline for final DECs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9A8C8E-467A-0689-6840-1095741DED58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GB" dirty="0"/>
              <a:t>The final DEC is to certify, by the group link person, that the cable is disconnected and labeled with purple and the other dedicated colour tape of the different systems, </a:t>
            </a:r>
          </a:p>
          <a:p>
            <a:pPr marL="0" indent="0" algn="ctr">
              <a:buNone/>
            </a:pPr>
            <a:r>
              <a:rPr lang="en-GB" sz="3200" b="1" u="sng" dirty="0">
                <a:solidFill>
                  <a:srgbClr val="FF0000"/>
                </a:solidFill>
              </a:rPr>
              <a:t>on both ends of the cable.</a:t>
            </a:r>
          </a:p>
          <a:p>
            <a:pPr marL="0" indent="0" algn="ctr">
              <a:buNone/>
            </a:pPr>
            <a:endParaRPr lang="en-GB" sz="3200" b="1" u="sng" dirty="0">
              <a:solidFill>
                <a:srgbClr val="FF0000"/>
              </a:solidFill>
            </a:endParaRPr>
          </a:p>
          <a:p>
            <a:pPr marL="0" indent="0" algn="ctr">
              <a:buNone/>
            </a:pPr>
            <a:r>
              <a:rPr lang="en-GB" sz="3200" b="1" u="sng" dirty="0">
                <a:solidFill>
                  <a:srgbClr val="FF0000"/>
                </a:solidFill>
              </a:rPr>
              <a:t>Deadline: </a:t>
            </a:r>
            <a:r>
              <a:rPr lang="en-GB" sz="3200" b="1" u="sng" dirty="0">
                <a:solidFill>
                  <a:srgbClr val="FF0000"/>
                </a:solidFill>
                <a:latin typeface="Abadi" panose="020B0604020104020204" pitchFamily="34" charset="0"/>
              </a:rPr>
              <a:t>31</a:t>
            </a:r>
            <a:r>
              <a:rPr lang="en-GB" sz="3200" b="1" u="sng" baseline="30000" dirty="0">
                <a:solidFill>
                  <a:srgbClr val="FF0000"/>
                </a:solidFill>
                <a:latin typeface="Abadi" panose="020B0604020104020204" pitchFamily="34" charset="0"/>
              </a:rPr>
              <a:t>st</a:t>
            </a:r>
            <a:r>
              <a:rPr lang="en-GB" sz="3200" b="1" u="sng" dirty="0">
                <a:solidFill>
                  <a:srgbClr val="FF0000"/>
                </a:solidFill>
                <a:latin typeface="Abadi" panose="020B0604020104020204" pitchFamily="34" charset="0"/>
              </a:rPr>
              <a:t> of October 2022 17h30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30A487E-3196-E494-8360-F8BDCFB1600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5B4A8780-CD88-46D9-81C5-48CD2ABE06F8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9532AAC6-A5DE-9C4E-61D7-250BC4C15174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2295525" y="6356350"/>
            <a:ext cx="1371600" cy="365125"/>
          </a:xfrm>
        </p:spPr>
        <p:txBody>
          <a:bodyPr/>
          <a:lstStyle/>
          <a:p>
            <a:pPr>
              <a:defRPr/>
            </a:pPr>
            <a:r>
              <a:rPr lang="en-US" dirty="0"/>
              <a:t>21.09.2022</a:t>
            </a:r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11E79B12-25BF-612C-CE77-FD47333AEBFE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3667125" y="6356350"/>
            <a:ext cx="4289425" cy="365125"/>
          </a:xfrm>
        </p:spPr>
        <p:txBody>
          <a:bodyPr/>
          <a:lstStyle/>
          <a:p>
            <a:pPr>
              <a:defRPr/>
            </a:pPr>
            <a:r>
              <a:rPr lang="en-GB" dirty="0"/>
              <a:t>North Area – </a:t>
            </a:r>
            <a:r>
              <a:rPr lang="en-GB" dirty="0" err="1"/>
              <a:t>Decabling</a:t>
            </a:r>
            <a:r>
              <a:rPr lang="en-GB" dirty="0"/>
              <a:t> Working Group #12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131203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B914489-2829-45B5-A4B7-72FDB879194A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400763" y="1861615"/>
            <a:ext cx="8226425" cy="5028279"/>
          </a:xfrm>
        </p:spPr>
        <p:txBody>
          <a:bodyPr/>
          <a:lstStyle/>
          <a:p>
            <a:pPr marL="0" indent="0" algn="ctr">
              <a:buNone/>
            </a:pPr>
            <a:endParaRPr lang="en-GB" sz="4000" b="1" dirty="0"/>
          </a:p>
          <a:p>
            <a:pPr marL="0" indent="0" algn="ctr">
              <a:buNone/>
            </a:pPr>
            <a:endParaRPr lang="en-GB" sz="4000" b="1" dirty="0"/>
          </a:p>
          <a:p>
            <a:pPr marL="0" indent="0" algn="ctr">
              <a:buNone/>
            </a:pPr>
            <a:r>
              <a:rPr lang="en-GB" sz="4000" b="1" dirty="0"/>
              <a:t> Questions ?</a:t>
            </a:r>
          </a:p>
          <a:p>
            <a:endParaRPr lang="en-GB" dirty="0"/>
          </a:p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9A703B8-9B1B-49B6-941E-DE0C70469A88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5B4A8780-CD88-46D9-81C5-48CD2ABE06F8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62AA3F35-93CB-4CF1-89DB-0F9B2B1BE60C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57200" y="438914"/>
            <a:ext cx="15004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</p:txBody>
      </p:sp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49305884-DE1C-3064-7113-14886D8EA792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2295525" y="6356350"/>
            <a:ext cx="1371600" cy="365125"/>
          </a:xfrm>
        </p:spPr>
        <p:txBody>
          <a:bodyPr/>
          <a:lstStyle/>
          <a:p>
            <a:pPr>
              <a:defRPr/>
            </a:pPr>
            <a:r>
              <a:rPr lang="en-US" dirty="0"/>
              <a:t>21.09.2022</a:t>
            </a:r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A8F7F771-C07F-4720-B1BD-133E34F28668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3667125" y="6356350"/>
            <a:ext cx="4289425" cy="365125"/>
          </a:xfrm>
        </p:spPr>
        <p:txBody>
          <a:bodyPr/>
          <a:lstStyle/>
          <a:p>
            <a:pPr>
              <a:defRPr/>
            </a:pPr>
            <a:r>
              <a:rPr lang="en-GB"/>
              <a:t>North Area – Decabling Working Group #12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911273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5B4A8780-CD88-46D9-81C5-48CD2ABE06F8}" type="slidenum">
              <a:rPr lang="en-US" smtClean="0"/>
              <a:pPr>
                <a:defRPr/>
              </a:pPr>
              <a:t>12</a:t>
            </a:fld>
            <a:endParaRPr lang="en-US" dirty="0"/>
          </a:p>
        </p:txBody>
      </p:sp>
      <p:sp>
        <p:nvSpPr>
          <p:cNvPr id="37" name="Content Placeholder 2">
            <a:extLst>
              <a:ext uri="{FF2B5EF4-FFF2-40B4-BE49-F238E27FC236}">
                <a16:creationId xmlns:a16="http://schemas.microsoft.com/office/drawing/2014/main" id="{B5A02A72-073C-AC4A-9A4C-B55973AD6D08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09602" y="1245524"/>
            <a:ext cx="10968567" cy="5028279"/>
          </a:xfrm>
        </p:spPr>
        <p:txBody>
          <a:bodyPr/>
          <a:lstStyle/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8AF2F21-A388-4759-BD79-F644E1689CA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2954" y="1528147"/>
            <a:ext cx="7338091" cy="4463031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E0ADB76C-8B13-4482-B38A-BA6848FDA753}"/>
              </a:ext>
            </a:extLst>
          </p:cNvPr>
          <p:cNvSpPr txBox="1"/>
          <p:nvPr/>
        </p:nvSpPr>
        <p:spPr>
          <a:xfrm>
            <a:off x="476373" y="516646"/>
            <a:ext cx="579021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badi" panose="020B0604020104020204" pitchFamily="34" charset="0"/>
              </a:rPr>
              <a:t>Dankeschön !</a:t>
            </a:r>
            <a:endParaRPr lang="en-GB" dirty="0"/>
          </a:p>
        </p:txBody>
      </p:sp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88E3F5C3-6245-12F2-796A-3BF6199EDD44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2295525" y="6356350"/>
            <a:ext cx="1371600" cy="365125"/>
          </a:xfrm>
        </p:spPr>
        <p:txBody>
          <a:bodyPr/>
          <a:lstStyle/>
          <a:p>
            <a:pPr>
              <a:defRPr/>
            </a:pPr>
            <a:r>
              <a:rPr lang="en-US" dirty="0"/>
              <a:t>21.09.2022</a:t>
            </a:r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71234ED3-CC29-5D46-E067-AE3D7F5AA74D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3667125" y="6356350"/>
            <a:ext cx="4289425" cy="365125"/>
          </a:xfrm>
        </p:spPr>
        <p:txBody>
          <a:bodyPr/>
          <a:lstStyle/>
          <a:p>
            <a:pPr>
              <a:defRPr/>
            </a:pPr>
            <a:r>
              <a:rPr lang="en-GB" dirty="0"/>
              <a:t>North Area – </a:t>
            </a:r>
            <a:r>
              <a:rPr lang="en-GB" dirty="0" err="1"/>
              <a:t>Decabling</a:t>
            </a:r>
            <a:r>
              <a:rPr lang="en-GB" dirty="0"/>
              <a:t> Working Group #12</a:t>
            </a:r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7729493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0958"/>
    </mc:Choice>
    <mc:Fallback xmlns="">
      <p:transition spd="slow" advTm="40958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51D3F5-856D-4A6D-A685-6A1C839CE8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Content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4ADD3E-1E41-4532-A677-D62BCA8F0787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GB" sz="1800" dirty="0">
                <a:latin typeface="Calibri" panose="020F0502020204030204" pitchFamily="34" charset="0"/>
                <a:ea typeface="Calibri" panose="020F0502020204030204" pitchFamily="34" charset="0"/>
              </a:rPr>
              <a:t>List of actions</a:t>
            </a:r>
          </a:p>
          <a:p>
            <a:r>
              <a:rPr lang="en-GB" sz="1800" dirty="0">
                <a:latin typeface="Calibri" panose="020F0502020204030204" pitchFamily="34" charset="0"/>
                <a:ea typeface="Calibri" panose="020F0502020204030204" pitchFamily="34" charset="0"/>
              </a:rPr>
              <a:t>Planning</a:t>
            </a:r>
          </a:p>
          <a:p>
            <a:r>
              <a:rPr lang="en-GB" sz="1800" dirty="0">
                <a:latin typeface="Calibri" panose="020F0502020204030204" pitchFamily="34" charset="0"/>
                <a:ea typeface="Calibri" panose="020F0502020204030204" pitchFamily="34" charset="0"/>
              </a:rPr>
              <a:t>Lock out of EHN2 &amp; BA82 (see Marcin’s talk)</a:t>
            </a:r>
          </a:p>
          <a:p>
            <a:r>
              <a:rPr lang="fr-FR" sz="1800" dirty="0" err="1">
                <a:latin typeface="Calibri" panose="020F0502020204030204" pitchFamily="34" charset="0"/>
                <a:ea typeface="Calibri" panose="020F0502020204030204" pitchFamily="34" charset="0"/>
              </a:rPr>
              <a:t>Status</a:t>
            </a:r>
            <a:r>
              <a:rPr lang="fr-FR" sz="1800" dirty="0">
                <a:latin typeface="Calibri" panose="020F0502020204030204" pitchFamily="34" charset="0"/>
                <a:ea typeface="Calibri" panose="020F0502020204030204" pitchFamily="34" charset="0"/>
              </a:rPr>
              <a:t> DEC (Demande d’Enlèvement de Câbles) (</a:t>
            </a:r>
            <a:r>
              <a:rPr lang="fr-FR" sz="1800" dirty="0" err="1">
                <a:latin typeface="Calibri" panose="020F0502020204030204" pitchFamily="34" charset="0"/>
                <a:ea typeface="Calibri" panose="020F0502020204030204" pitchFamily="34" charset="0"/>
              </a:rPr>
              <a:t>Enguerrand’s</a:t>
            </a:r>
            <a:r>
              <a:rPr lang="fr-FR" sz="1800" dirty="0">
                <a:latin typeface="Calibri" panose="020F0502020204030204" pitchFamily="34" charset="0"/>
                <a:ea typeface="Calibri" panose="020F0502020204030204" pitchFamily="34" charset="0"/>
              </a:rPr>
              <a:t> and </a:t>
            </a:r>
            <a:r>
              <a:rPr lang="fr-FR" sz="1800" dirty="0" err="1">
                <a:latin typeface="Calibri" panose="020F0502020204030204" pitchFamily="34" charset="0"/>
                <a:ea typeface="Calibri" panose="020F0502020204030204" pitchFamily="34" charset="0"/>
              </a:rPr>
              <a:t>Francesco’s</a:t>
            </a:r>
            <a:r>
              <a:rPr lang="fr-FR" sz="1800" dirty="0">
                <a:latin typeface="Calibri" panose="020F0502020204030204" pitchFamily="34" charset="0"/>
                <a:ea typeface="Calibri" panose="020F0502020204030204" pitchFamily="34" charset="0"/>
              </a:rPr>
              <a:t> Talk)</a:t>
            </a:r>
            <a:endParaRPr lang="en-GB" sz="1800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r>
              <a:rPr lang="en-GB" sz="1800" dirty="0">
                <a:latin typeface="Calibri" panose="020F0502020204030204" pitchFamily="34" charset="0"/>
                <a:ea typeface="Calibri" panose="020F0502020204030204" pitchFamily="34" charset="0"/>
              </a:rPr>
              <a:t>Identification of cables in TT81-85 (see </a:t>
            </a:r>
            <a:r>
              <a:rPr lang="en-GB" sz="1800" dirty="0" err="1">
                <a:latin typeface="Calibri" panose="020F0502020204030204" pitchFamily="34" charset="0"/>
                <a:ea typeface="Calibri" panose="020F0502020204030204" pitchFamily="34" charset="0"/>
              </a:rPr>
              <a:t>Enguerrand’s</a:t>
            </a:r>
            <a:r>
              <a:rPr lang="en-GB" sz="1800" dirty="0">
                <a:latin typeface="Calibri" panose="020F0502020204030204" pitchFamily="34" charset="0"/>
                <a:ea typeface="Calibri" panose="020F0502020204030204" pitchFamily="34" charset="0"/>
              </a:rPr>
              <a:t> Talk)</a:t>
            </a:r>
          </a:p>
          <a:p>
            <a:r>
              <a:rPr lang="en-GB" sz="1800" dirty="0">
                <a:latin typeface="Calibri" panose="020F0502020204030204" pitchFamily="34" charset="0"/>
                <a:ea typeface="Calibri" panose="020F0502020204030204" pitchFamily="34" charset="0"/>
              </a:rPr>
              <a:t>Documents to be adapted to EHN2</a:t>
            </a:r>
          </a:p>
          <a:p>
            <a:r>
              <a:rPr lang="en-GB" sz="1800" dirty="0">
                <a:latin typeface="Calibri" panose="020F0502020204030204" pitchFamily="34" charset="0"/>
                <a:ea typeface="Calibri" panose="020F0502020204030204" pitchFamily="34" charset="0"/>
              </a:rPr>
              <a:t>Deadline for final DECs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A90C377-48F5-470A-B2CF-308A97C9C72A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21.09.2022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F374B8-D577-441B-9354-F50A29304A6B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North Area – </a:t>
            </a:r>
            <a:r>
              <a:rPr lang="en-GB" dirty="0" err="1"/>
              <a:t>Decabling</a:t>
            </a:r>
            <a:r>
              <a:rPr lang="en-GB" dirty="0"/>
              <a:t> Working Group #12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F9AFA73-BDFB-40D5-9BF4-B341E3B41A85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5B4A8780-CD88-46D9-81C5-48CD2ABE06F8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28708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98C2A1-CEDD-F47D-0B3C-D00722AA4E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List of actions from previous meetings </a:t>
            </a:r>
          </a:p>
        </p:txBody>
      </p:sp>
      <p:graphicFrame>
        <p:nvGraphicFramePr>
          <p:cNvPr id="7" name="Content Placeholder 6">
            <a:extLst>
              <a:ext uri="{FF2B5EF4-FFF2-40B4-BE49-F238E27FC236}">
                <a16:creationId xmlns:a16="http://schemas.microsoft.com/office/drawing/2014/main" id="{B01D9087-99DD-019F-409A-DBF2EA65BA33}"/>
              </a:ext>
            </a:extLst>
          </p:cNvPr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949642906"/>
              </p:ext>
            </p:extLst>
          </p:nvPr>
        </p:nvGraphicFramePr>
        <p:xfrm>
          <a:off x="1136251" y="1411276"/>
          <a:ext cx="6672139" cy="4087495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799783">
                  <a:extLst>
                    <a:ext uri="{9D8B030D-6E8A-4147-A177-3AD203B41FA5}">
                      <a16:colId xmlns:a16="http://schemas.microsoft.com/office/drawing/2014/main" val="3114888193"/>
                    </a:ext>
                  </a:extLst>
                </a:gridCol>
                <a:gridCol w="3740951">
                  <a:extLst>
                    <a:ext uri="{9D8B030D-6E8A-4147-A177-3AD203B41FA5}">
                      <a16:colId xmlns:a16="http://schemas.microsoft.com/office/drawing/2014/main" val="1975320406"/>
                    </a:ext>
                  </a:extLst>
                </a:gridCol>
                <a:gridCol w="918467">
                  <a:extLst>
                    <a:ext uri="{9D8B030D-6E8A-4147-A177-3AD203B41FA5}">
                      <a16:colId xmlns:a16="http://schemas.microsoft.com/office/drawing/2014/main" val="484046593"/>
                    </a:ext>
                  </a:extLst>
                </a:gridCol>
                <a:gridCol w="1212938">
                  <a:extLst>
                    <a:ext uri="{9D8B030D-6E8A-4147-A177-3AD203B41FA5}">
                      <a16:colId xmlns:a16="http://schemas.microsoft.com/office/drawing/2014/main" val="1458690526"/>
                    </a:ext>
                  </a:extLst>
                </a:gridCol>
              </a:tblGrid>
              <a:tr h="383540">
                <a:tc>
                  <a:txBody>
                    <a:bodyPr/>
                    <a:lstStyle/>
                    <a:p>
                      <a:pPr marL="67945" marR="50800">
                        <a:lnSpc>
                          <a:spcPts val="1400"/>
                        </a:lnSpc>
                        <a:spcBef>
                          <a:spcPts val="515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Cambria" panose="02040503050406030204" pitchFamily="18" charset="0"/>
                        </a:rPr>
                        <a:t>Action</a:t>
                      </a:r>
                      <a:r>
                        <a:rPr lang="en-US" sz="1100" b="1" spc="-255" dirty="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Cambria" panose="02040503050406030204" pitchFamily="18" charset="0"/>
                        </a:rPr>
                        <a:t> </a:t>
                      </a:r>
                      <a:r>
                        <a:rPr lang="en-US" sz="1100" b="1" dirty="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Cambria" panose="02040503050406030204" pitchFamily="18" charset="0"/>
                        </a:rPr>
                        <a:t> No.</a:t>
                      </a:r>
                      <a:endParaRPr lang="en-GB" sz="1100" dirty="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Cambria" panose="020405030504060302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6675">
                        <a:spcBef>
                          <a:spcPts val="610"/>
                        </a:spcBef>
                      </a:pPr>
                      <a:r>
                        <a:rPr lang="en-US" sz="1100" b="1" dirty="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Cambria" panose="02040503050406030204" pitchFamily="18" charset="0"/>
                        </a:rPr>
                        <a:t>Description</a:t>
                      </a:r>
                      <a:endParaRPr lang="en-GB" sz="1100" dirty="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Cambria" panose="020405030504060302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8580">
                        <a:spcBef>
                          <a:spcPts val="61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Cambria" panose="02040503050406030204" pitchFamily="18" charset="0"/>
                        </a:rPr>
                        <a:t>Responsible</a:t>
                      </a:r>
                      <a:endParaRPr lang="en-GB" sz="11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Cambria" panose="020405030504060302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9215">
                        <a:spcBef>
                          <a:spcPts val="61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Cambria" panose="02040503050406030204" pitchFamily="18" charset="0"/>
                        </a:rPr>
                        <a:t>Status</a:t>
                      </a:r>
                      <a:endParaRPr lang="en-GB" sz="11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Cambria" panose="020405030504060302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85114903"/>
                  </a:ext>
                </a:extLst>
              </a:tr>
              <a:tr h="323215">
                <a:tc>
                  <a:txBody>
                    <a:bodyPr/>
                    <a:lstStyle/>
                    <a:p>
                      <a:pPr marL="66675">
                        <a:spcBef>
                          <a:spcPts val="595"/>
                        </a:spcBef>
                      </a:pPr>
                      <a:r>
                        <a:rPr lang="en-US" sz="100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Cambria" panose="02040503050406030204" pitchFamily="18" charset="0"/>
                        </a:rPr>
                        <a:t>1</a:t>
                      </a:r>
                      <a:endParaRPr lang="en-GB" sz="11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Cambria" panose="020405030504060302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Cambria" panose="02040503050406030204" pitchFamily="18" charset="0"/>
                        </a:rPr>
                        <a:t> ECR to remove SPS INTERCOM &amp; PAGE 1 TV systems in the NA</a:t>
                      </a:r>
                      <a:endParaRPr lang="en-GB" sz="1100" dirty="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Cambria" panose="020405030504060302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6675">
                        <a:spcBef>
                          <a:spcPts val="595"/>
                        </a:spcBef>
                      </a:pPr>
                      <a:r>
                        <a:rPr lang="en-US" sz="1100" dirty="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Cambria" panose="02040503050406030204" pitchFamily="18" charset="0"/>
                        </a:rPr>
                        <a:t>I. Kozsar</a:t>
                      </a:r>
                      <a:endParaRPr lang="en-GB" sz="1100" dirty="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Cambria" panose="020405030504060302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9215">
                        <a:spcBef>
                          <a:spcPts val="595"/>
                        </a:spcBef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Cambria" panose="02040503050406030204" pitchFamily="18" charset="0"/>
                        </a:rPr>
                        <a:t>In progress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96012651"/>
                  </a:ext>
                </a:extLst>
              </a:tr>
              <a:tr h="312420">
                <a:tc>
                  <a:txBody>
                    <a:bodyPr/>
                    <a:lstStyle/>
                    <a:p>
                      <a:pPr marL="67945">
                        <a:spcBef>
                          <a:spcPts val="595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Cambria" panose="02040503050406030204" pitchFamily="18" charset="0"/>
                        </a:rPr>
                        <a:t>2</a:t>
                      </a:r>
                      <a:endParaRPr lang="en-GB" sz="11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Cambria" panose="020405030504060302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dirty="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Cambria" panose="02040503050406030204" pitchFamily="18" charset="0"/>
                        </a:rPr>
                        <a:t> Collect DECs from different groups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8580">
                        <a:spcBef>
                          <a:spcPts val="595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Cambria" panose="02040503050406030204" pitchFamily="18" charset="0"/>
                        </a:rPr>
                        <a:t>M. Jeckel</a:t>
                      </a:r>
                      <a:endParaRPr lang="en-GB" sz="1100" dirty="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Cambria" panose="020405030504060302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9215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595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dirty="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Cambria" panose="02040503050406030204" pitchFamily="18" charset="0"/>
                        </a:rPr>
                        <a:t>In progress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19328251"/>
                  </a:ext>
                </a:extLst>
              </a:tr>
              <a:tr h="383540">
                <a:tc>
                  <a:txBody>
                    <a:bodyPr/>
                    <a:lstStyle/>
                    <a:p>
                      <a:pPr marL="67945">
                        <a:spcBef>
                          <a:spcPts val="595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Cambria" panose="02040503050406030204" pitchFamily="18" charset="0"/>
                        </a:rPr>
                        <a:t>3</a:t>
                      </a:r>
                      <a:endParaRPr lang="en-GB" sz="11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Cambria" panose="020405030504060302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6675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595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Cambria" panose="02040503050406030204" pitchFamily="18" charset="0"/>
                        </a:rPr>
                        <a:t>Prepare list of systems together with corresponding electrical circuits that need to remain operational</a:t>
                      </a:r>
                      <a:endParaRPr lang="en-GB" sz="1400" dirty="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Cambria" panose="020405030504060302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858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595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Cambria" panose="02040503050406030204" pitchFamily="18" charset="0"/>
                        </a:rPr>
                        <a:t>S. Levorato</a:t>
                      </a:r>
                      <a:endParaRPr lang="en-GB" sz="1100" dirty="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Cambria" panose="020405030504060302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9215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595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dirty="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Cambria" panose="02040503050406030204" pitchFamily="18" charset="0"/>
                        </a:rPr>
                        <a:t>In progress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33101353"/>
                  </a:ext>
                </a:extLst>
              </a:tr>
              <a:tr h="383540">
                <a:tc>
                  <a:txBody>
                    <a:bodyPr/>
                    <a:lstStyle/>
                    <a:p>
                      <a:pPr marL="67945">
                        <a:spcBef>
                          <a:spcPts val="595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Cambria" panose="02040503050406030204" pitchFamily="18" charset="0"/>
                        </a:rPr>
                        <a:t>4</a:t>
                      </a:r>
                      <a:endParaRPr lang="en-GB" sz="1100" dirty="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Cambria" panose="020405030504060302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Cambria" panose="02040503050406030204" pitchFamily="18" charset="0"/>
                        </a:rPr>
                        <a:t> Prepare list of systems together with corresponding electrical      circuits that need to remain operational</a:t>
                      </a:r>
                      <a:endParaRPr lang="en-GB" sz="1400" dirty="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Cambria" panose="020405030504060302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8580">
                        <a:spcBef>
                          <a:spcPts val="595"/>
                        </a:spcBef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Cambria" panose="02040503050406030204" pitchFamily="18" charset="0"/>
                        </a:rPr>
                        <a:t>M. Szewczyk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9215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595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dirty="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Cambria" panose="02040503050406030204" pitchFamily="18" charset="0"/>
                        </a:rPr>
                        <a:t>In progress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42912410"/>
                  </a:ext>
                </a:extLst>
              </a:tr>
              <a:tr h="383540">
                <a:tc>
                  <a:txBody>
                    <a:bodyPr/>
                    <a:lstStyle/>
                    <a:p>
                      <a:pPr marL="67945">
                        <a:spcBef>
                          <a:spcPts val="595"/>
                        </a:spcBef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Cambria" panose="02040503050406030204" pitchFamily="18" charset="0"/>
                        </a:rPr>
                        <a:t>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Cambria" panose="02040503050406030204" pitchFamily="18" charset="0"/>
                        </a:rPr>
                        <a:t> Prepare list of systems together with corresponding electrical  circuits that need to remain operational</a:t>
                      </a:r>
                      <a:endParaRPr lang="en-GB" sz="1400" dirty="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Cambria" panose="020405030504060302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8580">
                        <a:spcBef>
                          <a:spcPts val="595"/>
                        </a:spcBef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Cambria" panose="02040503050406030204" pitchFamily="18" charset="0"/>
                        </a:rPr>
                        <a:t>T. Barbe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9215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595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100" dirty="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Cambria" panose="020405030504060302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58570272"/>
                  </a:ext>
                </a:extLst>
              </a:tr>
              <a:tr h="383540">
                <a:tc>
                  <a:txBody>
                    <a:bodyPr/>
                    <a:lstStyle/>
                    <a:p>
                      <a:pPr marL="67945">
                        <a:spcBef>
                          <a:spcPts val="595"/>
                        </a:spcBef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Cambria" panose="02040503050406030204" pitchFamily="18" charset="0"/>
                        </a:rPr>
                        <a:t>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dirty="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Cambria" panose="02040503050406030204" pitchFamily="18" charset="0"/>
                        </a:rPr>
                        <a:t> Prepare list of systems together with corresponding electrical       circuits that need to remain operational</a:t>
                      </a:r>
                      <a:endParaRPr lang="en-GB" sz="1400" dirty="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Cambria" panose="020405030504060302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8580">
                        <a:spcBef>
                          <a:spcPts val="595"/>
                        </a:spcBef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Cambria" panose="02040503050406030204" pitchFamily="18" charset="0"/>
                        </a:rPr>
                        <a:t>J. Ramos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9215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595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100" dirty="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Cambria" panose="020405030504060302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09252117"/>
                  </a:ext>
                </a:extLst>
              </a:tr>
              <a:tr h="383540">
                <a:tc>
                  <a:txBody>
                    <a:bodyPr/>
                    <a:lstStyle/>
                    <a:p>
                      <a:pPr marL="67945">
                        <a:spcBef>
                          <a:spcPts val="595"/>
                        </a:spcBef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Cambria" panose="02040503050406030204" pitchFamily="18" charset="0"/>
                        </a:rPr>
                        <a:t>7 (New)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dirty="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Cambria" panose="02040503050406030204" pitchFamily="18" charset="0"/>
                        </a:rPr>
                        <a:t> Prepare list of systems together with corresponding electrical       circuits that need to remain operational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8580" algn="l">
                        <a:spcBef>
                          <a:spcPts val="595"/>
                        </a:spcBef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Cambria" panose="02040503050406030204" pitchFamily="18" charset="0"/>
                        </a:rPr>
                        <a:t>F. Juban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9215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595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100" dirty="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Cambria" panose="020405030504060302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23163022"/>
                  </a:ext>
                </a:extLst>
              </a:tr>
              <a:tr h="383540">
                <a:tc>
                  <a:txBody>
                    <a:bodyPr/>
                    <a:lstStyle/>
                    <a:p>
                      <a:pPr marL="67945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595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dirty="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Cambria" panose="02040503050406030204" pitchFamily="18" charset="0"/>
                        </a:rPr>
                        <a:t>8 (New)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dirty="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Cambria" panose="02040503050406030204" pitchFamily="18" charset="0"/>
                        </a:rPr>
                        <a:t> Investigate on Liquid Krypton control cables from ECN3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8580">
                        <a:spcBef>
                          <a:spcPts val="595"/>
                        </a:spcBef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Cambria" panose="02040503050406030204" pitchFamily="18" charset="0"/>
                        </a:rPr>
                        <a:t>F. Duval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9215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595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100" dirty="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Cambria" panose="020405030504060302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75290739"/>
                  </a:ext>
                </a:extLst>
              </a:tr>
              <a:tr h="383540">
                <a:tc>
                  <a:txBody>
                    <a:bodyPr/>
                    <a:lstStyle/>
                    <a:p>
                      <a:pPr marL="67945">
                        <a:spcBef>
                          <a:spcPts val="595"/>
                        </a:spcBef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Cambria" panose="02040503050406030204" pitchFamily="18" charset="0"/>
                        </a:rPr>
                        <a:t>9 (New)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dirty="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Cambria" panose="02040503050406030204" pitchFamily="18" charset="0"/>
                        </a:rPr>
                        <a:t> Investigate on SPS-EPO DATAPLEX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8580">
                        <a:spcBef>
                          <a:spcPts val="595"/>
                        </a:spcBef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Cambria" panose="02040503050406030204" pitchFamily="18" charset="0"/>
                        </a:rPr>
                        <a:t>Y. Gaillard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9215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595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100" dirty="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Cambria" panose="020405030504060302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50155137"/>
                  </a:ext>
                </a:extLst>
              </a:tr>
              <a:tr h="383540">
                <a:tc>
                  <a:txBody>
                    <a:bodyPr/>
                    <a:lstStyle/>
                    <a:p>
                      <a:pPr marL="67945">
                        <a:spcBef>
                          <a:spcPts val="595"/>
                        </a:spcBef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Cambria" panose="02040503050406030204" pitchFamily="18" charset="0"/>
                        </a:rPr>
                        <a:t>10 (New)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dirty="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Cambria" panose="02040503050406030204" pitchFamily="18" charset="0"/>
                        </a:rPr>
                        <a:t> Investigate on power needs for the gas system (BG82)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8580">
                        <a:spcBef>
                          <a:spcPts val="595"/>
                        </a:spcBef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Cambria" panose="02040503050406030204" pitchFamily="18" charset="0"/>
                        </a:rPr>
                        <a:t>D. Jaillet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9215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595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100" dirty="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Cambria" panose="020405030504060302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7216790"/>
                  </a:ext>
                </a:extLst>
              </a:tr>
            </a:tbl>
          </a:graphicData>
        </a:graphic>
      </p:graphicFrame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11EBE2A-8EE7-AF77-4F3E-ADE03B46919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5B4A8780-CD88-46D9-81C5-48CD2ABE06F8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EC7E2E03-28DD-0249-A7DB-76DC599CA842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2295525" y="6356350"/>
            <a:ext cx="1371600" cy="365125"/>
          </a:xfrm>
        </p:spPr>
        <p:txBody>
          <a:bodyPr/>
          <a:lstStyle/>
          <a:p>
            <a:pPr>
              <a:defRPr/>
            </a:pPr>
            <a:r>
              <a:rPr lang="en-US" dirty="0"/>
              <a:t>21.09.2022</a:t>
            </a:r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42088CB8-D1E6-1941-79D7-0657E60E75F9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3667125" y="6356350"/>
            <a:ext cx="4289425" cy="365125"/>
          </a:xfrm>
        </p:spPr>
        <p:txBody>
          <a:bodyPr/>
          <a:lstStyle/>
          <a:p>
            <a:pPr>
              <a:defRPr/>
            </a:pPr>
            <a:r>
              <a:rPr lang="en-GB" dirty="0"/>
              <a:t>North Area – </a:t>
            </a:r>
            <a:r>
              <a:rPr lang="en-GB" dirty="0" err="1"/>
              <a:t>Decabling</a:t>
            </a:r>
            <a:r>
              <a:rPr lang="en-GB" dirty="0"/>
              <a:t> Working Group #12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57850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98C2A1-CEDD-F47D-0B3C-D00722AA4E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/>
              <a:t>List of recommendations from HSE unit following EHN1 de-cabling incidents</a:t>
            </a:r>
            <a:endParaRPr lang="en-GB" sz="320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11EBE2A-8EE7-AF77-4F3E-ADE03B46919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5B4A8780-CD88-46D9-81C5-48CD2ABE06F8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EC7E2E03-28DD-0249-A7DB-76DC599CA842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2295525" y="6356350"/>
            <a:ext cx="1371600" cy="365125"/>
          </a:xfrm>
        </p:spPr>
        <p:txBody>
          <a:bodyPr/>
          <a:lstStyle/>
          <a:p>
            <a:pPr>
              <a:defRPr/>
            </a:pPr>
            <a:r>
              <a:rPr lang="en-US"/>
              <a:t>21.09.2022</a:t>
            </a:r>
            <a:endParaRPr lang="en-US" dirty="0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42088CB8-D1E6-1941-79D7-0657E60E75F9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3667125" y="6356350"/>
            <a:ext cx="4289425" cy="365125"/>
          </a:xfrm>
        </p:spPr>
        <p:txBody>
          <a:bodyPr/>
          <a:lstStyle/>
          <a:p>
            <a:pPr>
              <a:defRPr/>
            </a:pPr>
            <a:r>
              <a:rPr lang="en-GB"/>
              <a:t>North Area – Decabling Working Group #12</a:t>
            </a:r>
            <a:endParaRPr lang="en-US" dirty="0"/>
          </a:p>
        </p:txBody>
      </p:sp>
      <p:sp>
        <p:nvSpPr>
          <p:cNvPr id="10" name="Rectangle 1">
            <a:extLst>
              <a:ext uri="{FF2B5EF4-FFF2-40B4-BE49-F238E27FC236}">
                <a16:creationId xmlns:a16="http://schemas.microsoft.com/office/drawing/2014/main" id="{F1FC349F-FAA3-BA2A-1B90-6AC59F9C05B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1224710"/>
            <a:ext cx="7861852" cy="12772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CH" sz="1100" b="0" i="0" u="none" strike="noStrike" cap="none" normalizeH="0" baseline="0" dirty="0">
                <a:ln>
                  <a:noFill/>
                </a:ln>
                <a:solidFill>
                  <a:srgbClr val="2F2812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Recommendations follow the S-T-O-P principle.</a:t>
            </a:r>
            <a:endParaRPr kumimoji="0" lang="en-GB" altLang="en-CH" sz="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CH" sz="1100" b="0" i="0" u="none" strike="noStrike" cap="none" normalizeH="0" baseline="0" dirty="0">
                <a:ln>
                  <a:noFill/>
                </a:ln>
                <a:solidFill>
                  <a:srgbClr val="2F2812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S = substitution (elimination of danger), T = technical measure, O = organizational measure, P = measure relating to people</a:t>
            </a:r>
            <a:endParaRPr kumimoji="0" lang="en-GB" altLang="en-CH" sz="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CH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Nature of the action.</a:t>
            </a:r>
            <a:endParaRPr kumimoji="0" lang="en-GB" altLang="en-CH" sz="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CH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 </a:t>
            </a:r>
            <a:r>
              <a:rPr kumimoji="0" lang="en-GB" altLang="en-CH" sz="1100" b="0" i="0" u="none" strike="noStrike" cap="none" normalizeH="0" baseline="0" dirty="0">
                <a:ln>
                  <a:noFill/>
                </a:ln>
                <a:solidFill>
                  <a:srgbClr val="2F2812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= </a:t>
            </a:r>
            <a:r>
              <a:rPr kumimoji="0" lang="en-US" altLang="en-CH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Immediate action, A </a:t>
            </a:r>
            <a:r>
              <a:rPr kumimoji="0" lang="en-GB" altLang="en-CH" sz="1100" b="0" i="0" u="none" strike="noStrike" cap="none" normalizeH="0" baseline="0" dirty="0">
                <a:ln>
                  <a:noFill/>
                </a:ln>
                <a:solidFill>
                  <a:srgbClr val="2F2812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= </a:t>
            </a:r>
            <a:r>
              <a:rPr kumimoji="0" lang="en-US" altLang="en-CH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Action with agreed deadline (date), SR </a:t>
            </a:r>
            <a:r>
              <a:rPr kumimoji="0" lang="en-GB" altLang="en-CH" sz="1100" b="0" i="0" u="none" strike="noStrike" cap="none" normalizeH="0" baseline="0" dirty="0">
                <a:ln>
                  <a:noFill/>
                </a:ln>
                <a:solidFill>
                  <a:srgbClr val="2F2812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= Strong </a:t>
            </a:r>
            <a:r>
              <a:rPr kumimoji="0" lang="en-US" altLang="en-CH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Recommendation, R </a:t>
            </a:r>
            <a:r>
              <a:rPr kumimoji="0" lang="en-GB" altLang="en-CH" sz="1100" b="0" i="0" u="none" strike="noStrike" cap="none" normalizeH="0" baseline="0" dirty="0">
                <a:ln>
                  <a:noFill/>
                </a:ln>
                <a:solidFill>
                  <a:srgbClr val="2F2812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= </a:t>
            </a:r>
            <a:r>
              <a:rPr kumimoji="0" lang="en-US" altLang="en-CH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Recommendation		</a:t>
            </a:r>
            <a:endParaRPr kumimoji="0" lang="en-US" altLang="en-CH" sz="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en-CH" sz="1100" b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</a:t>
            </a:r>
            <a:r>
              <a:rPr kumimoji="0" lang="en-US" altLang="en-CH" sz="11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ist of Actions sorted by the priority. 	</a:t>
            </a:r>
            <a:endParaRPr kumimoji="0" lang="en-US" altLang="en-CH" sz="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CH" sz="11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	</a:t>
            </a:r>
            <a:endParaRPr kumimoji="0" lang="en-US" altLang="en-CH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031A9EBF-EA80-203D-0EB5-63E827E7F55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2501983"/>
            <a:ext cx="8368748" cy="1708619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FEACC158-35E4-6DB8-4C5B-E1E12D78F8B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199" y="3959390"/>
            <a:ext cx="8368747" cy="14645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05327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98C2A1-CEDD-F47D-0B3C-D00722AA4E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/>
              <a:t>List of recommendations from HSE unit following EHN1 de-cabling incidents</a:t>
            </a:r>
            <a:endParaRPr lang="en-GB" sz="320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11EBE2A-8EE7-AF77-4F3E-ADE03B46919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5B4A8780-CD88-46D9-81C5-48CD2ABE06F8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EC7E2E03-28DD-0249-A7DB-76DC599CA842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2295525" y="6356350"/>
            <a:ext cx="1371600" cy="365125"/>
          </a:xfrm>
        </p:spPr>
        <p:txBody>
          <a:bodyPr/>
          <a:lstStyle/>
          <a:p>
            <a:pPr>
              <a:defRPr/>
            </a:pPr>
            <a:r>
              <a:rPr lang="en-US"/>
              <a:t>21.09.2022</a:t>
            </a:r>
            <a:endParaRPr lang="en-US" dirty="0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42088CB8-D1E6-1941-79D7-0657E60E75F9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3667125" y="6356350"/>
            <a:ext cx="4289425" cy="365125"/>
          </a:xfrm>
        </p:spPr>
        <p:txBody>
          <a:bodyPr/>
          <a:lstStyle/>
          <a:p>
            <a:pPr>
              <a:defRPr/>
            </a:pPr>
            <a:r>
              <a:rPr lang="en-GB"/>
              <a:t>North Area – Decabling Working Group #12</a:t>
            </a:r>
            <a:endParaRPr lang="en-US" dirty="0"/>
          </a:p>
        </p:txBody>
      </p:sp>
      <p:sp>
        <p:nvSpPr>
          <p:cNvPr id="10" name="Rectangle 1">
            <a:extLst>
              <a:ext uri="{FF2B5EF4-FFF2-40B4-BE49-F238E27FC236}">
                <a16:creationId xmlns:a16="http://schemas.microsoft.com/office/drawing/2014/main" id="{F1FC349F-FAA3-BA2A-1B90-6AC59F9C05B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1224710"/>
            <a:ext cx="7861852" cy="12772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CH" sz="1100" b="0" i="0" u="none" strike="noStrike" cap="none" normalizeH="0" baseline="0" dirty="0">
                <a:ln>
                  <a:noFill/>
                </a:ln>
                <a:solidFill>
                  <a:srgbClr val="2F2812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Recommendations follow the S-T-O-P principle.</a:t>
            </a:r>
            <a:endParaRPr kumimoji="0" lang="en-GB" altLang="en-CH" sz="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CH" sz="1100" b="0" i="0" u="none" strike="noStrike" cap="none" normalizeH="0" baseline="0" dirty="0">
                <a:ln>
                  <a:noFill/>
                </a:ln>
                <a:solidFill>
                  <a:srgbClr val="2F2812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S = substitution (elimination of danger), T = technical measure, O = organizational measure, P = measure relating to people</a:t>
            </a:r>
            <a:endParaRPr kumimoji="0" lang="en-GB" altLang="en-CH" sz="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CH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Nature of the action.</a:t>
            </a:r>
            <a:endParaRPr kumimoji="0" lang="en-GB" altLang="en-CH" sz="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CH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 </a:t>
            </a:r>
            <a:r>
              <a:rPr kumimoji="0" lang="en-GB" altLang="en-CH" sz="1100" b="0" i="0" u="none" strike="noStrike" cap="none" normalizeH="0" baseline="0" dirty="0">
                <a:ln>
                  <a:noFill/>
                </a:ln>
                <a:solidFill>
                  <a:srgbClr val="2F2812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= </a:t>
            </a:r>
            <a:r>
              <a:rPr kumimoji="0" lang="en-US" altLang="en-CH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Immediate action, A </a:t>
            </a:r>
            <a:r>
              <a:rPr kumimoji="0" lang="en-GB" altLang="en-CH" sz="1100" b="0" i="0" u="none" strike="noStrike" cap="none" normalizeH="0" baseline="0" dirty="0">
                <a:ln>
                  <a:noFill/>
                </a:ln>
                <a:solidFill>
                  <a:srgbClr val="2F2812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= </a:t>
            </a:r>
            <a:r>
              <a:rPr kumimoji="0" lang="en-US" altLang="en-CH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Action with agreed deadline (date), SR </a:t>
            </a:r>
            <a:r>
              <a:rPr kumimoji="0" lang="en-GB" altLang="en-CH" sz="1100" b="0" i="0" u="none" strike="noStrike" cap="none" normalizeH="0" baseline="0" dirty="0">
                <a:ln>
                  <a:noFill/>
                </a:ln>
                <a:solidFill>
                  <a:srgbClr val="2F2812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= Strong </a:t>
            </a:r>
            <a:r>
              <a:rPr kumimoji="0" lang="en-US" altLang="en-CH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Recommendation, R </a:t>
            </a:r>
            <a:r>
              <a:rPr kumimoji="0" lang="en-GB" altLang="en-CH" sz="1100" b="0" i="0" u="none" strike="noStrike" cap="none" normalizeH="0" baseline="0" dirty="0">
                <a:ln>
                  <a:noFill/>
                </a:ln>
                <a:solidFill>
                  <a:srgbClr val="2F2812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= </a:t>
            </a:r>
            <a:r>
              <a:rPr kumimoji="0" lang="en-US" altLang="en-CH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Recommendation		</a:t>
            </a:r>
            <a:endParaRPr kumimoji="0" lang="en-US" altLang="en-CH" sz="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en-CH" sz="1100" b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</a:t>
            </a:r>
            <a:r>
              <a:rPr kumimoji="0" lang="en-US" altLang="en-CH" sz="11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ist of Actions sorted by the priority. 	</a:t>
            </a:r>
            <a:endParaRPr kumimoji="0" lang="en-US" altLang="en-CH" sz="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CH" sz="11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	</a:t>
            </a:r>
            <a:endParaRPr kumimoji="0" lang="en-US" altLang="en-CH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1CB2AE2-0D2E-DAAA-EFB3-2586CD88125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2170" y="2975417"/>
            <a:ext cx="8363778" cy="193993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2C5C950C-6074-B2A6-F782-1B610359E61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199" y="2399402"/>
            <a:ext cx="8368749" cy="813628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E3C30DF0-7B19-0589-1A42-414328F5053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7138" y="4672656"/>
            <a:ext cx="8358810" cy="1718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988355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98C2A1-CEDD-F47D-0B3C-D00722AA4E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/>
              <a:t>List of recommendations from HSE unit following EHN1 de-cabling incidents</a:t>
            </a:r>
            <a:endParaRPr lang="en-GB" sz="320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11EBE2A-8EE7-AF77-4F3E-ADE03B46919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5B4A8780-CD88-46D9-81C5-48CD2ABE06F8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EC7E2E03-28DD-0249-A7DB-76DC599CA842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2295525" y="6356350"/>
            <a:ext cx="1371600" cy="365125"/>
          </a:xfrm>
        </p:spPr>
        <p:txBody>
          <a:bodyPr/>
          <a:lstStyle/>
          <a:p>
            <a:pPr>
              <a:defRPr/>
            </a:pPr>
            <a:r>
              <a:rPr lang="en-US" dirty="0"/>
              <a:t>21.09.2022</a:t>
            </a:r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42088CB8-D1E6-1941-79D7-0657E60E75F9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3667125" y="6356350"/>
            <a:ext cx="4289425" cy="365125"/>
          </a:xfrm>
        </p:spPr>
        <p:txBody>
          <a:bodyPr/>
          <a:lstStyle/>
          <a:p>
            <a:pPr>
              <a:defRPr/>
            </a:pPr>
            <a:r>
              <a:rPr lang="en-GB"/>
              <a:t>North Area – Decabling Working Group #12</a:t>
            </a:r>
            <a:endParaRPr lang="en-US" dirty="0"/>
          </a:p>
        </p:txBody>
      </p:sp>
      <p:sp>
        <p:nvSpPr>
          <p:cNvPr id="10" name="Rectangle 1">
            <a:extLst>
              <a:ext uri="{FF2B5EF4-FFF2-40B4-BE49-F238E27FC236}">
                <a16:creationId xmlns:a16="http://schemas.microsoft.com/office/drawing/2014/main" id="{F1FC349F-FAA3-BA2A-1B90-6AC59F9C05B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1224710"/>
            <a:ext cx="7861852" cy="12772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CH" sz="1100" b="0" i="0" u="none" strike="noStrike" cap="none" normalizeH="0" baseline="0" dirty="0">
                <a:ln>
                  <a:noFill/>
                </a:ln>
                <a:solidFill>
                  <a:srgbClr val="2F2812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Recommendations follow the S-T-O-P principle.</a:t>
            </a:r>
            <a:endParaRPr kumimoji="0" lang="en-GB" altLang="en-CH" sz="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CH" sz="1100" b="0" i="0" u="none" strike="noStrike" cap="none" normalizeH="0" baseline="0" dirty="0">
                <a:ln>
                  <a:noFill/>
                </a:ln>
                <a:solidFill>
                  <a:srgbClr val="2F2812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S = substitution (elimination of danger), T = technical measure, O = organizational measure, P = measure relating to people</a:t>
            </a:r>
            <a:endParaRPr kumimoji="0" lang="en-GB" altLang="en-CH" sz="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CH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Nature of the action.</a:t>
            </a:r>
            <a:endParaRPr kumimoji="0" lang="en-GB" altLang="en-CH" sz="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CH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 </a:t>
            </a:r>
            <a:r>
              <a:rPr kumimoji="0" lang="en-GB" altLang="en-CH" sz="1100" b="0" i="0" u="none" strike="noStrike" cap="none" normalizeH="0" baseline="0" dirty="0">
                <a:ln>
                  <a:noFill/>
                </a:ln>
                <a:solidFill>
                  <a:srgbClr val="2F2812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= </a:t>
            </a:r>
            <a:r>
              <a:rPr kumimoji="0" lang="en-US" altLang="en-CH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Immediate action, A </a:t>
            </a:r>
            <a:r>
              <a:rPr kumimoji="0" lang="en-GB" altLang="en-CH" sz="1100" b="0" i="0" u="none" strike="noStrike" cap="none" normalizeH="0" baseline="0" dirty="0">
                <a:ln>
                  <a:noFill/>
                </a:ln>
                <a:solidFill>
                  <a:srgbClr val="2F2812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= </a:t>
            </a:r>
            <a:r>
              <a:rPr kumimoji="0" lang="en-US" altLang="en-CH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Action with agreed deadline (date), SR </a:t>
            </a:r>
            <a:r>
              <a:rPr kumimoji="0" lang="en-GB" altLang="en-CH" sz="1100" b="0" i="0" u="none" strike="noStrike" cap="none" normalizeH="0" baseline="0" dirty="0">
                <a:ln>
                  <a:noFill/>
                </a:ln>
                <a:solidFill>
                  <a:srgbClr val="2F2812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= Strong </a:t>
            </a:r>
            <a:r>
              <a:rPr kumimoji="0" lang="en-US" altLang="en-CH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Recommendation, R </a:t>
            </a:r>
            <a:r>
              <a:rPr kumimoji="0" lang="en-GB" altLang="en-CH" sz="1100" b="0" i="0" u="none" strike="noStrike" cap="none" normalizeH="0" baseline="0" dirty="0">
                <a:ln>
                  <a:noFill/>
                </a:ln>
                <a:solidFill>
                  <a:srgbClr val="2F2812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= </a:t>
            </a:r>
            <a:r>
              <a:rPr kumimoji="0" lang="en-US" altLang="en-CH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Recommendation		</a:t>
            </a:r>
            <a:endParaRPr kumimoji="0" lang="en-US" altLang="en-CH" sz="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en-CH" sz="1100" b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</a:t>
            </a:r>
            <a:r>
              <a:rPr kumimoji="0" lang="en-US" altLang="en-CH" sz="11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ist of Actions sorted by the priority. 	</a:t>
            </a:r>
            <a:endParaRPr kumimoji="0" lang="en-US" altLang="en-CH" sz="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CH" sz="11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	</a:t>
            </a:r>
            <a:endParaRPr kumimoji="0" lang="en-US" altLang="en-CH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C5C950C-6074-B2A6-F782-1B610359E61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199" y="2399402"/>
            <a:ext cx="8368749" cy="813628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33E90BC7-C621-B8EE-0A70-2A6EABE139D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197" y="3000445"/>
            <a:ext cx="8368749" cy="25571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12239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B914489-2829-45B5-A4B7-72FDB879194A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400763" y="1861615"/>
            <a:ext cx="8226425" cy="5028279"/>
          </a:xfrm>
        </p:spPr>
        <p:txBody>
          <a:bodyPr/>
          <a:lstStyle/>
          <a:p>
            <a:pPr marL="0" indent="0" algn="ctr">
              <a:buNone/>
            </a:pPr>
            <a:endParaRPr lang="en-GB" sz="4000" b="1" dirty="0"/>
          </a:p>
          <a:p>
            <a:pPr marL="0" indent="0" algn="ctr">
              <a:buNone/>
            </a:pPr>
            <a:endParaRPr lang="en-GB" sz="4000" b="1" dirty="0"/>
          </a:p>
          <a:p>
            <a:pPr marL="0" indent="0" algn="ctr">
              <a:buNone/>
            </a:pPr>
            <a:r>
              <a:rPr lang="en-GB" sz="4000" b="1" dirty="0"/>
              <a:t> Questions ?</a:t>
            </a:r>
          </a:p>
          <a:p>
            <a:endParaRPr lang="en-GB" dirty="0"/>
          </a:p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9A703B8-9B1B-49B6-941E-DE0C70469A88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5B4A8780-CD88-46D9-81C5-48CD2ABE06F8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62AA3F35-93CB-4CF1-89DB-0F9B2B1BE60C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57200" y="438914"/>
            <a:ext cx="15004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</p:txBody>
      </p:sp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49305884-DE1C-3064-7113-14886D8EA792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2295525" y="6356350"/>
            <a:ext cx="1371600" cy="365125"/>
          </a:xfrm>
        </p:spPr>
        <p:txBody>
          <a:bodyPr/>
          <a:lstStyle/>
          <a:p>
            <a:pPr>
              <a:defRPr/>
            </a:pPr>
            <a:r>
              <a:rPr lang="en-US" dirty="0"/>
              <a:t>21.09.2022</a:t>
            </a:r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A8F7F771-C07F-4720-B1BD-133E34F28668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3667125" y="6356350"/>
            <a:ext cx="4289425" cy="365125"/>
          </a:xfrm>
        </p:spPr>
        <p:txBody>
          <a:bodyPr/>
          <a:lstStyle/>
          <a:p>
            <a:pPr>
              <a:defRPr/>
            </a:pPr>
            <a:r>
              <a:rPr lang="en-GB"/>
              <a:t>North Area – Decabling Working Group #12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559441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A51FB0-7729-5C39-2594-BB72A9230B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Planning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A7AE5CE-2C26-9652-8BF4-49FA3B32A859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14.09.2022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CDF6D8A-BC43-F040-2320-FDAB4546A7A8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North Area – Decabling Working Group #13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BC051C3-DDD0-4C16-C675-406C851DAFEF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5B4A8780-CD88-46D9-81C5-48CD2ABE06F8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8423A6B-35B9-B07D-5BA7-C6C1E9BED744}"/>
              </a:ext>
            </a:extLst>
          </p:cNvPr>
          <p:cNvSpPr txBox="1"/>
          <p:nvPr/>
        </p:nvSpPr>
        <p:spPr>
          <a:xfrm>
            <a:off x="5567719" y="6008589"/>
            <a:ext cx="537210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u="sng" dirty="0">
                <a:solidFill>
                  <a:srgbClr val="0563C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hlinkClick r:id="rId2"/>
              </a:rPr>
              <a:t>https://oss-coordination.web.cern.ch/gantt/latest</a:t>
            </a:r>
            <a:endParaRPr lang="en-GB" sz="1200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39D38656-FB90-7971-0BDA-ADB15BCECF6D}"/>
              </a:ext>
            </a:extLst>
          </p:cNvPr>
          <p:cNvSpPr txBox="1"/>
          <p:nvPr/>
        </p:nvSpPr>
        <p:spPr>
          <a:xfrm>
            <a:off x="889957" y="5940419"/>
            <a:ext cx="55372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Time window: 23.01.2023 – 10.03.2023 (6 weeks) </a:t>
            </a:r>
          </a:p>
        </p:txBody>
      </p:sp>
      <p:pic>
        <p:nvPicPr>
          <p:cNvPr id="11" name="Picture 10" descr="Timeline&#10;&#10;Description automatically generated">
            <a:extLst>
              <a:ext uri="{FF2B5EF4-FFF2-40B4-BE49-F238E27FC236}">
                <a16:creationId xmlns:a16="http://schemas.microsoft.com/office/drawing/2014/main" id="{C68CB458-4E77-96D3-71E2-FB2C8526B258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07" t="9208" r="3674" b="8164"/>
          <a:stretch/>
        </p:blipFill>
        <p:spPr>
          <a:xfrm>
            <a:off x="69574" y="1134788"/>
            <a:ext cx="8999760" cy="4862673"/>
          </a:xfrm>
          <a:prstGeom prst="rect">
            <a:avLst/>
          </a:prstGeom>
        </p:spPr>
      </p:pic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03A4C67B-EED2-1FCE-0B11-F69679F0813D}"/>
              </a:ext>
            </a:extLst>
          </p:cNvPr>
          <p:cNvCxnSpPr>
            <a:cxnSpLocks/>
          </p:cNvCxnSpPr>
          <p:nvPr/>
        </p:nvCxnSpPr>
        <p:spPr>
          <a:xfrm>
            <a:off x="5870454" y="1902591"/>
            <a:ext cx="0" cy="388620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B0376141-686D-9BB0-B5E7-924D074D8580}"/>
              </a:ext>
            </a:extLst>
          </p:cNvPr>
          <p:cNvCxnSpPr>
            <a:cxnSpLocks/>
          </p:cNvCxnSpPr>
          <p:nvPr/>
        </p:nvCxnSpPr>
        <p:spPr>
          <a:xfrm>
            <a:off x="7164008" y="1902591"/>
            <a:ext cx="0" cy="388620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Striped Right Arrow 11">
            <a:extLst>
              <a:ext uri="{FF2B5EF4-FFF2-40B4-BE49-F238E27FC236}">
                <a16:creationId xmlns:a16="http://schemas.microsoft.com/office/drawing/2014/main" id="{041F42EC-5D4F-3D07-B2C1-EF083BBA43DC}"/>
              </a:ext>
            </a:extLst>
          </p:cNvPr>
          <p:cNvSpPr/>
          <p:nvPr/>
        </p:nvSpPr>
        <p:spPr>
          <a:xfrm rot="10800000">
            <a:off x="5417707" y="3686665"/>
            <a:ext cx="452746" cy="318052"/>
          </a:xfrm>
          <a:prstGeom prst="stripedRightArrow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568568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57C83E-5610-8E6C-BC6A-0F0C32E448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Important Dates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DE145FC-5F06-0336-41F7-3802A83BE467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Wed. 15.11.22			End of beam in EHN2 &amp; ECN3</a:t>
            </a:r>
          </a:p>
          <a:p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15.11. – 18.11.		Magnet inspection with RP </a:t>
            </a:r>
          </a:p>
          <a:p>
            <a:pPr marL="0" indent="0">
              <a:buNone/>
            </a:pP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				</a:t>
            </a:r>
            <a:r>
              <a:rPr lang="en-GB" sz="1400" dirty="0">
                <a:latin typeface="Calibri" panose="020F0502020204030204" pitchFamily="34" charset="0"/>
                <a:cs typeface="Calibri" panose="020F0502020204030204" pitchFamily="34" charset="0"/>
              </a:rPr>
              <a:t>@ </a:t>
            </a:r>
            <a:r>
              <a:rPr lang="en-GB" sz="1400" u="sng" dirty="0">
                <a:latin typeface="Calibri" panose="020F0502020204030204" pitchFamily="34" charset="0"/>
                <a:cs typeface="Calibri" panose="020F0502020204030204" pitchFamily="34" charset="0"/>
              </a:rPr>
              <a:t>EHN2, ECN3, TT83-85, TDC8 &amp; 85</a:t>
            </a:r>
            <a:r>
              <a:rPr lang="en-GB" sz="1400" dirty="0">
                <a:latin typeface="Calibri" panose="020F0502020204030204" pitchFamily="34" charset="0"/>
                <a:cs typeface="Calibri" panose="020F0502020204030204" pitchFamily="34" charset="0"/>
              </a:rPr>
              <a:t>  </a:t>
            </a:r>
            <a:r>
              <a:rPr lang="en-GB" sz="14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NO TCC8</a:t>
            </a:r>
          </a:p>
          <a:p>
            <a:pPr marL="0" indent="0">
              <a:buNone/>
            </a:pPr>
            <a:endParaRPr lang="en-GB" sz="1400" dirty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18.11.22 – 29.03.23		Lock-out of </a:t>
            </a:r>
            <a:r>
              <a:rPr lang="en-GB" b="1" dirty="0">
                <a:latin typeface="Calibri" panose="020F0502020204030204" pitchFamily="34" charset="0"/>
                <a:cs typeface="Calibri" panose="020F0502020204030204" pitchFamily="34" charset="0"/>
              </a:rPr>
              <a:t>EPC in BA82</a:t>
            </a:r>
          </a:p>
          <a:p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30.03.23 ??			Test alim. EPC BA82</a:t>
            </a:r>
          </a:p>
          <a:p>
            <a:endParaRPr lang="en-GB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GB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16.01.23 - 10.03.23		Time window for de-cabling BA82</a:t>
            </a:r>
          </a:p>
          <a:p>
            <a:pPr marL="0" indent="0">
              <a:buNone/>
            </a:pPr>
            <a:r>
              <a:rPr lang="en-GB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				Lock-out of EHN2 &amp; BA82</a:t>
            </a:r>
          </a:p>
          <a:p>
            <a:endParaRPr lang="en-GB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GB" b="1" dirty="0">
                <a:latin typeface="Calibri" panose="020F0502020204030204" pitchFamily="34" charset="0"/>
                <a:cs typeface="Calibri" panose="020F0502020204030204" pitchFamily="34" charset="0"/>
              </a:rPr>
              <a:t>01.05.23			Physics in EHN2 </a:t>
            </a:r>
          </a:p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59A6DDB-3975-AEC7-528D-0DE56D16F18E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5B4A8780-CD88-46D9-81C5-48CD2ABE06F8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4D5AFE3D-2B5A-52BE-6ECB-D9BBA8861610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2295525" y="6356350"/>
            <a:ext cx="1371600" cy="365125"/>
          </a:xfrm>
        </p:spPr>
        <p:txBody>
          <a:bodyPr/>
          <a:lstStyle/>
          <a:p>
            <a:pPr>
              <a:defRPr/>
            </a:pPr>
            <a:r>
              <a:rPr lang="en-US" dirty="0"/>
              <a:t>21.09.2022</a:t>
            </a:r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41790615-CBE8-0B94-16E1-28143C709736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3667125" y="6356350"/>
            <a:ext cx="4289425" cy="365125"/>
          </a:xfrm>
        </p:spPr>
        <p:txBody>
          <a:bodyPr/>
          <a:lstStyle/>
          <a:p>
            <a:pPr>
              <a:defRPr/>
            </a:pPr>
            <a:r>
              <a:rPr lang="en-GB" dirty="0"/>
              <a:t>North Area – </a:t>
            </a:r>
            <a:r>
              <a:rPr lang="en-GB" dirty="0" err="1"/>
              <a:t>Decabling</a:t>
            </a:r>
            <a:r>
              <a:rPr lang="en-GB" dirty="0"/>
              <a:t> Working Group #12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4923220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6.4|6.3|5.8"/>
</p:tagLst>
</file>

<file path=ppt/theme/theme1.xml><?xml version="1.0" encoding="utf-8"?>
<a:theme xmlns:a="http://schemas.openxmlformats.org/drawingml/2006/main" name="CERN_ENdept_Presentation_ArialFont copy">
  <a:themeElements>
    <a:clrScheme name="CERN">
      <a:dk1>
        <a:srgbClr val="0C377B"/>
      </a:dk1>
      <a:lt1>
        <a:srgbClr val="FFFFFF"/>
      </a:lt1>
      <a:dk2>
        <a:srgbClr val="333333"/>
      </a:dk2>
      <a:lt2>
        <a:srgbClr val="999999"/>
      </a:lt2>
      <a:accent1>
        <a:srgbClr val="0C377B"/>
      </a:accent1>
      <a:accent2>
        <a:srgbClr val="A40000"/>
      </a:accent2>
      <a:accent3>
        <a:srgbClr val="4F9A06"/>
      </a:accent3>
      <a:accent4>
        <a:srgbClr val="5197CC"/>
      </a:accent4>
      <a:accent5>
        <a:srgbClr val="EF2929"/>
      </a:accent5>
      <a:accent6>
        <a:srgbClr val="8AE234"/>
      </a:accent6>
      <a:hlink>
        <a:srgbClr val="3465A4"/>
      </a:hlink>
      <a:folHlink>
        <a:srgbClr val="3465A4"/>
      </a:folHlink>
    </a:clrScheme>
    <a:fontScheme name="Corbel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EN Department template" id="{5ECFE7AF-D9A1-4298-8928-D1955F309E82}" vid="{1273F9BD-111A-445A-9BB1-83C187A986BB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B400B74B876FB49BC1C86FB4980054A" ma:contentTypeVersion="1" ma:contentTypeDescription="Create a new document." ma:contentTypeScope="" ma:versionID="e46381c0026b80e60e65bb2b263bb230">
  <xsd:schema xmlns:xsd="http://www.w3.org/2001/XMLSchema" xmlns:xs="http://www.w3.org/2001/XMLSchema" xmlns:p="http://schemas.microsoft.com/office/2006/metadata/properties" xmlns:ns2="edc1ee27-aed1-4c77-8244-dbdc39fe47ab" targetNamespace="http://schemas.microsoft.com/office/2006/metadata/properties" ma:root="true" ma:fieldsID="9ecbf57ebf9f2ac4a13df2f4033777cd" ns2:_="">
    <xsd:import namespace="edc1ee27-aed1-4c77-8244-dbdc39fe47ab"/>
    <xsd:element name="properties">
      <xsd:complexType>
        <xsd:sequence>
          <xsd:element name="documentManagement">
            <xsd:complexType>
              <xsd:all>
                <xsd:element ref="ns2:xiqb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dc1ee27-aed1-4c77-8244-dbdc39fe47ab" elementFormDefault="qualified">
    <xsd:import namespace="http://schemas.microsoft.com/office/2006/documentManagement/types"/>
    <xsd:import namespace="http://schemas.microsoft.com/office/infopath/2007/PartnerControls"/>
    <xsd:element name="xiqb" ma:index="8" nillable="true" ma:displayName="Version" ma:internalName="xiqb">
      <xsd:simpleType>
        <xsd:restriction base="dms:Number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xiqb xmlns="edc1ee27-aed1-4c77-8244-dbdc39fe47ab" xsi:nil="true"/>
  </documentManagement>
</p:properties>
</file>

<file path=customXml/itemProps1.xml><?xml version="1.0" encoding="utf-8"?>
<ds:datastoreItem xmlns:ds="http://schemas.openxmlformats.org/officeDocument/2006/customXml" ds:itemID="{D9180434-D128-41E7-8125-23AFCBF9357D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2CA9E950-9E29-4590-844B-74A91BCD88F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edc1ee27-aed1-4c77-8244-dbdc39fe47ab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48318508-66A9-4352-B956-2AC1CBCC2B5E}">
  <ds:schemaRefs>
    <ds:schemaRef ds:uri="http://schemas.openxmlformats.org/package/2006/metadata/core-properties"/>
    <ds:schemaRef ds:uri="http://schemas.microsoft.com/office/2006/metadata/properties"/>
    <ds:schemaRef ds:uri="http://purl.org/dc/elements/1.1/"/>
    <ds:schemaRef ds:uri="http://purl.org/dc/terms/"/>
    <ds:schemaRef ds:uri="http://schemas.microsoft.com/office/infopath/2007/PartnerControls"/>
    <ds:schemaRef ds:uri="http://schemas.microsoft.com/office/2006/documentManagement/types"/>
    <ds:schemaRef ds:uri="http://www.w3.org/XML/1998/namespace"/>
    <ds:schemaRef ds:uri="http://purl.org/dc/dcmitype/"/>
    <ds:schemaRef ds:uri="edc1ee27-aed1-4c77-8244-dbdc39fe47ab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33059</TotalTime>
  <Words>783</Words>
  <Application>Microsoft Macintosh PowerPoint</Application>
  <PresentationFormat>On-screen Show (4:3)</PresentationFormat>
  <Paragraphs>144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20" baseType="lpstr">
      <vt:lpstr>Abadi</vt:lpstr>
      <vt:lpstr>Arial</vt:lpstr>
      <vt:lpstr>Calibri</vt:lpstr>
      <vt:lpstr>Cambria</vt:lpstr>
      <vt:lpstr>Corbel</vt:lpstr>
      <vt:lpstr>PT Sans</vt:lpstr>
      <vt:lpstr>Verdana</vt:lpstr>
      <vt:lpstr>CERN_ENdept_Presentation_ArialFont copy</vt:lpstr>
      <vt:lpstr>PowerPoint Presentation</vt:lpstr>
      <vt:lpstr>Content</vt:lpstr>
      <vt:lpstr>List of actions from previous meetings </vt:lpstr>
      <vt:lpstr>List of recommendations from HSE unit following EHN1 de-cabling incidents</vt:lpstr>
      <vt:lpstr>List of recommendations from HSE unit following EHN1 de-cabling incidents</vt:lpstr>
      <vt:lpstr>List of recommendations from HSE unit following EHN1 de-cabling incidents</vt:lpstr>
      <vt:lpstr> </vt:lpstr>
      <vt:lpstr>Planning </vt:lpstr>
      <vt:lpstr>Important Dates</vt:lpstr>
      <vt:lpstr>Deadline for final DECs</vt:lpstr>
      <vt:lpstr> 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NA-CONS ATSMB presentation</dc:title>
  <dc:creator>Roberto Losito</dc:creator>
  <cp:lastModifiedBy>Yacine Kadi</cp:lastModifiedBy>
  <cp:revision>1543</cp:revision>
  <cp:lastPrinted>2022-07-06T09:38:08Z</cp:lastPrinted>
  <dcterms:created xsi:type="dcterms:W3CDTF">2016-04-11T07:30:05Z</dcterms:created>
  <dcterms:modified xsi:type="dcterms:W3CDTF">2022-09-21T13:33:40Z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0x0101000B400B74B876FB49BC1C86FB4980054A</vt:lpwstr>
  </property>
</Properties>
</file>