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809" r:id="rId5"/>
    <p:sldId id="816" r:id="rId6"/>
    <p:sldId id="908" r:id="rId7"/>
    <p:sldId id="928" r:id="rId8"/>
    <p:sldId id="929" r:id="rId9"/>
    <p:sldId id="930" r:id="rId10"/>
    <p:sldId id="852" r:id="rId11"/>
    <p:sldId id="912" r:id="rId12"/>
    <p:sldId id="910" r:id="rId13"/>
    <p:sldId id="927" r:id="rId14"/>
    <p:sldId id="931" r:id="rId15"/>
    <p:sldId id="820" r:id="rId16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0000"/>
    <a:srgbClr val="6B0002"/>
    <a:srgbClr val="A5EA5A"/>
    <a:srgbClr val="BBD3F8"/>
    <a:srgbClr val="0C377B"/>
    <a:srgbClr val="FF9933"/>
    <a:srgbClr val="E7E8EC"/>
    <a:srgbClr val="CCCED7"/>
    <a:srgbClr val="76A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1424" y="17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153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13AF2E3-CDCC-A44B-BE57-B15F2F4F51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738B50-CC95-F941-84B8-69B96CDA12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863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F5E40-0A3F-9047-8253-184E3B36A1A8}" type="datetimeFigureOut">
              <a:rPr lang="en-US" smtClean="0"/>
              <a:t>9/21/22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4A987-90AA-DD40-A665-A975E9B13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6B61DB-0E25-C741-8598-C40B4F75B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863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C12D-1990-8548-A217-4F2E86E4A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33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30B180-8248-A842-A3E2-65E862FAB2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2A27AA-6803-2842-AB1E-474168520C5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981FCB-51BC-4D44-AD35-C67AE62E0D4C}" type="datetimeFigureOut">
              <a:rPr lang="en-US"/>
              <a:pPr>
                <a:defRPr/>
              </a:pPr>
              <a:t>9/21/22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81B9A0C-0740-4643-B9DC-6658D13611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B53DD3C-9705-B244-BFBA-C5B3C9FF87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2" y="4751391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B7B5F-3E28-954A-920E-A4FAA39D011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00A17-D600-4147-9CAE-1FC6B46CC4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B1EA44-DF11-4165-BA8D-EB5CDD1B63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72B7FA-71BB-9C4D-B673-6C77367F2F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4474" y="5536607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4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B4A8780-CD88-46D9-81C5-48CD2ABE06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5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7BAE17A-C92C-43B6-92D4-FDFC364290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7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A8DF-FF31-439B-A574-899FE112F5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00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1D615-3C2A-4C54-AFA8-A3F2627FD5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354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FC6F-5EE4-40B3-89C1-2ABAD8BC42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62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D3961-E818-48D8-B7AD-D72E03240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2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9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91C715-A977-C045-9107-8B3821500C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28081" y="2768600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71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503CF3-9DE3-334A-93C9-6119E5E66A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EEA953-9474-7747-8CC6-46286D137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20BC4-BE90-6A48-9CDF-97D1FB83E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A6B550C3-3B4F-45E1-A770-772400B8BD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first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1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second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2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third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3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fourth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4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fifth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CA575C-E4A3-E049-B418-AA840BF44791}"/>
              </a:ext>
            </a:extLst>
          </p:cNvPr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8388E23-1F2C-464D-BA3A-ED29AC06EECB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95288" y="6334126"/>
            <a:ext cx="1595437" cy="4334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hyperlink" Target="https://beams.cern/" TargetMode="Externa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oss-coordination.web.cern.ch/gantt/lates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F538C-72BF-D348-8006-F4E285731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3A3F7C-B8BF-2043-B9F5-EEDC2BDC6E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059391-C9EB-A845-95B4-B878087D8B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E54CF480-6B2D-EC46-A20C-558CE67839A2}"/>
              </a:ext>
            </a:extLst>
          </p:cNvPr>
          <p:cNvSpPr txBox="1">
            <a:spLocks/>
          </p:cNvSpPr>
          <p:nvPr/>
        </p:nvSpPr>
        <p:spPr bwMode="auto">
          <a:xfrm>
            <a:off x="365315" y="660694"/>
            <a:ext cx="8265984" cy="3286962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rmAutofit fontScale="92500" lnSpcReduction="10000"/>
          </a:bodyPr>
          <a:lstStyle>
            <a:lvl1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+mj-lt"/>
                <a:ea typeface="+mj-ea"/>
                <a:cs typeface="Ubuntu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r>
              <a:rPr lang="en-US" altLang="en-US" sz="4800" dirty="0">
                <a:ln>
                  <a:noFill/>
                </a:ln>
                <a:ea typeface="Ubuntu"/>
              </a:rPr>
              <a:t>North Area Consolidation</a:t>
            </a:r>
          </a:p>
          <a:p>
            <a:endParaRPr lang="en-US" altLang="en-US" dirty="0">
              <a:ln>
                <a:noFill/>
              </a:ln>
              <a:ea typeface="Ubuntu"/>
            </a:endParaRPr>
          </a:p>
          <a:p>
            <a:r>
              <a:rPr lang="en-US" altLang="en-US" dirty="0">
                <a:ln>
                  <a:noFill/>
                </a:ln>
                <a:latin typeface="Abadi" panose="020B0604020104020204" pitchFamily="34" charset="0"/>
                <a:ea typeface="Ubuntu"/>
              </a:rPr>
              <a:t>De-cabling Working Group</a:t>
            </a:r>
          </a:p>
          <a:p>
            <a:endParaRPr lang="en-US" altLang="en-US" dirty="0">
              <a:ln>
                <a:noFill/>
              </a:ln>
              <a:latin typeface="Abadi" panose="020B0604020104020204" pitchFamily="34" charset="0"/>
              <a:ea typeface="Ubuntu"/>
            </a:endParaRPr>
          </a:p>
          <a:p>
            <a:r>
              <a:rPr lang="en-US" altLang="en-US" dirty="0">
                <a:ln>
                  <a:noFill/>
                </a:ln>
                <a:latin typeface="Abadi" panose="020B0604020104020204" pitchFamily="34" charset="0"/>
                <a:ea typeface="Ubuntu"/>
              </a:rPr>
              <a:t>Meeting #12</a:t>
            </a:r>
          </a:p>
          <a:p>
            <a:endParaRPr lang="en-US" altLang="en-US" dirty="0">
              <a:ln>
                <a:noFill/>
              </a:ln>
              <a:latin typeface="Abadi" panose="020B0604020104020204" pitchFamily="34" charset="0"/>
              <a:ea typeface="Ubuntu"/>
            </a:endParaRPr>
          </a:p>
          <a:p>
            <a:r>
              <a:rPr lang="en-US" altLang="en-US" sz="1700" dirty="0">
                <a:ln>
                  <a:noFill/>
                </a:ln>
                <a:latin typeface="Abadi" panose="020B0604020104020204" pitchFamily="34" charset="0"/>
                <a:ea typeface="Ubuntu"/>
              </a:rPr>
              <a:t>21</a:t>
            </a:r>
            <a:r>
              <a:rPr lang="en-US" altLang="en-US" sz="1700" baseline="30000" dirty="0">
                <a:ln>
                  <a:noFill/>
                </a:ln>
                <a:latin typeface="Abadi" panose="020B0604020104020204" pitchFamily="34" charset="0"/>
                <a:ea typeface="Ubuntu"/>
              </a:rPr>
              <a:t>st</a:t>
            </a:r>
            <a:r>
              <a:rPr lang="en-US" altLang="en-US" sz="1700" dirty="0">
                <a:ln>
                  <a:noFill/>
                </a:ln>
                <a:latin typeface="Abadi" panose="020B0604020104020204" pitchFamily="34" charset="0"/>
                <a:ea typeface="Ubuntu"/>
              </a:rPr>
              <a:t> September 2022</a:t>
            </a:r>
          </a:p>
          <a:p>
            <a:endParaRPr lang="en-US" dirty="0"/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19BD5942-6E67-9D49-A677-870E0764ACF8}"/>
              </a:ext>
            </a:extLst>
          </p:cNvPr>
          <p:cNvSpPr txBox="1">
            <a:spLocks/>
          </p:cNvSpPr>
          <p:nvPr/>
        </p:nvSpPr>
        <p:spPr bwMode="auto">
          <a:xfrm>
            <a:off x="365315" y="3783729"/>
            <a:ext cx="8265984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800" b="0" i="0" kern="1200">
                <a:solidFill>
                  <a:srgbClr val="4D4D4D"/>
                </a:solidFill>
                <a:effectLst/>
                <a:latin typeface="+mn-lt"/>
                <a:ea typeface="Ubuntu Light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Michael JECKEL</a:t>
            </a:r>
            <a:b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behalf of NA-CONS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4539EAC7-C052-B44C-8BC4-98A858ADF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8348663" cy="0"/>
          </a:xfrm>
          <a:prstGeom prst="rect">
            <a:avLst/>
          </a:prstGeom>
          <a:solidFill>
            <a:srgbClr val="2222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999999"/>
              </a:solidFill>
              <a:effectLst/>
              <a:latin typeface="PT Sans" panose="020B0503020203020204" pitchFamily="34" charset="7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155EDF-167E-6F4A-9F15-4BF62AD20A6D}"/>
              </a:ext>
            </a:extLst>
          </p:cNvPr>
          <p:cNvSpPr txBox="1"/>
          <p:nvPr/>
        </p:nvSpPr>
        <p:spPr>
          <a:xfrm>
            <a:off x="1490870" y="5469255"/>
            <a:ext cx="477078" cy="4246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62EC3CD-0C18-7246-BA66-FE68526AB6EE}"/>
              </a:ext>
            </a:extLst>
          </p:cNvPr>
          <p:cNvGrpSpPr/>
          <p:nvPr/>
        </p:nvGrpSpPr>
        <p:grpSpPr>
          <a:xfrm>
            <a:off x="170637" y="5362278"/>
            <a:ext cx="3354554" cy="911626"/>
            <a:chOff x="170637" y="5362278"/>
            <a:chExt cx="3354554" cy="91162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40B076E-96EC-3741-8E2F-43C8434FCB16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15211" y="5453114"/>
              <a:ext cx="1109980" cy="717550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118FB62-71E1-C744-8D63-B53E64C8501F}"/>
                </a:ext>
              </a:extLst>
            </p:cNvPr>
            <p:cNvGrpSpPr/>
            <p:nvPr/>
          </p:nvGrpSpPr>
          <p:grpSpPr>
            <a:xfrm>
              <a:off x="170637" y="5362278"/>
              <a:ext cx="2433415" cy="911626"/>
              <a:chOff x="170637" y="5362278"/>
              <a:chExt cx="2433415" cy="911626"/>
            </a:xfrm>
          </p:grpSpPr>
          <p:pic>
            <p:nvPicPr>
              <p:cNvPr id="8" name="Picture 7" descr="2015-01-13_CERN_ENdept 36% h32mm 300dpi.png">
                <a:extLst>
                  <a:ext uri="{FF2B5EF4-FFF2-40B4-BE49-F238E27FC236}">
                    <a16:creationId xmlns:a16="http://schemas.microsoft.com/office/drawing/2014/main" id="{E81167C3-035D-E045-94FB-635643ADE9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0637" y="5362278"/>
                <a:ext cx="2433415" cy="911626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47EABE8-652B-CF4E-87A7-E8B9B51691EC}"/>
                  </a:ext>
                </a:extLst>
              </p:cNvPr>
              <p:cNvSpPr txBox="1"/>
              <p:nvPr/>
            </p:nvSpPr>
            <p:spPr>
              <a:xfrm>
                <a:off x="1441179" y="5887034"/>
                <a:ext cx="964092" cy="3539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5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BEAMS</a:t>
                </a:r>
              </a:p>
              <a:p>
                <a:r>
                  <a:rPr lang="en-US" sz="85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DEPARTMENT</a:t>
                </a:r>
              </a:p>
            </p:txBody>
          </p:sp>
          <p:pic>
            <p:nvPicPr>
              <p:cNvPr id="1027" name="Picture 3" descr="home">
                <a:hlinkClick r:id="rId5" tooltip="Home"/>
                <a:extLst>
                  <a:ext uri="{FF2B5EF4-FFF2-40B4-BE49-F238E27FC236}">
                    <a16:creationId xmlns:a16="http://schemas.microsoft.com/office/drawing/2014/main" id="{04918606-A5C7-EF44-A62F-17D6B3377B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2067" y="5463053"/>
                <a:ext cx="449573" cy="4495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857995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853B7-CEB2-5AF0-D619-422D144D1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Deadline for final DECs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A8C8E-467A-0689-6840-1095741DED5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The final DEC is to certify, by the group link person, that the cable is disconnected and labeled with purple and the other dedicated colour tape of the different systems, </a:t>
            </a:r>
          </a:p>
          <a:p>
            <a:pPr marL="0" indent="0" algn="ctr">
              <a:buNone/>
            </a:pPr>
            <a:r>
              <a:rPr lang="en-GB" sz="3200" b="1" u="sng" dirty="0">
                <a:solidFill>
                  <a:srgbClr val="FF0000"/>
                </a:solidFill>
              </a:rPr>
              <a:t>on both ends of the cable.</a:t>
            </a:r>
          </a:p>
          <a:p>
            <a:pPr marL="0" indent="0" algn="ctr">
              <a:buNone/>
            </a:pPr>
            <a:endParaRPr lang="en-GB" sz="3200" b="1" u="sng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GB" sz="3200" b="1" u="sng" dirty="0">
                <a:solidFill>
                  <a:srgbClr val="FF0000"/>
                </a:solidFill>
              </a:rPr>
              <a:t>Deadline: </a:t>
            </a:r>
            <a:r>
              <a:rPr lang="en-GB" sz="3200" b="1" u="sng" dirty="0">
                <a:solidFill>
                  <a:srgbClr val="FF0000"/>
                </a:solidFill>
                <a:latin typeface="Abadi" panose="020B0604020104020204" pitchFamily="34" charset="0"/>
              </a:rPr>
              <a:t>31</a:t>
            </a:r>
            <a:r>
              <a:rPr lang="en-GB" sz="3200" b="1" u="sng" baseline="30000" dirty="0">
                <a:solidFill>
                  <a:srgbClr val="FF0000"/>
                </a:solidFill>
                <a:latin typeface="Abadi" panose="020B0604020104020204" pitchFamily="34" charset="0"/>
              </a:rPr>
              <a:t>st</a:t>
            </a:r>
            <a:r>
              <a:rPr lang="en-GB" sz="3200" b="1" u="sng" dirty="0">
                <a:solidFill>
                  <a:srgbClr val="FF0000"/>
                </a:solidFill>
                <a:latin typeface="Abadi" panose="020B0604020104020204" pitchFamily="34" charset="0"/>
              </a:rPr>
              <a:t> of October 2022 17h30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A487E-3196-E494-8360-F8BDCFB1600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532AAC6-A5DE-9C4E-61D7-250BC4C1517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1E79B12-25BF-612C-CE77-FD47333AEBF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312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14489-2829-45B5-A4B7-72FDB879194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0763" y="1861615"/>
            <a:ext cx="8226425" cy="5028279"/>
          </a:xfrm>
        </p:spPr>
        <p:txBody>
          <a:bodyPr/>
          <a:lstStyle/>
          <a:p>
            <a:pPr marL="0" indent="0" algn="ctr">
              <a:buNone/>
            </a:pPr>
            <a:endParaRPr lang="en-GB" sz="4000" b="1" dirty="0"/>
          </a:p>
          <a:p>
            <a:pPr marL="0" indent="0" algn="ctr">
              <a:buNone/>
            </a:pPr>
            <a:endParaRPr lang="en-GB" sz="4000" b="1" dirty="0"/>
          </a:p>
          <a:p>
            <a:pPr marL="0" indent="0" algn="ctr">
              <a:buNone/>
            </a:pPr>
            <a:r>
              <a:rPr lang="en-GB" sz="4000" b="1" dirty="0"/>
              <a:t> Questions ?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703B8-9B1B-49B6-941E-DE0C70469A8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2AA3F35-93CB-4CF1-89DB-0F9B2B1BE60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38914"/>
            <a:ext cx="150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9305884-DE1C-3064-7113-14886D8EA79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8F7F771-C07F-4720-B1BD-133E34F2866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/>
              <a:t>North Area – Decabling Working Group #12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112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B5A02A72-073C-AC4A-9A4C-B55973AD6D0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2" y="1245524"/>
            <a:ext cx="10968567" cy="5028279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AF2F21-A388-4759-BD79-F644E1689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954" y="1528147"/>
            <a:ext cx="7338091" cy="44630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ADB76C-8B13-4482-B38A-BA6848FDA753}"/>
              </a:ext>
            </a:extLst>
          </p:cNvPr>
          <p:cNvSpPr txBox="1"/>
          <p:nvPr/>
        </p:nvSpPr>
        <p:spPr>
          <a:xfrm>
            <a:off x="476373" y="516646"/>
            <a:ext cx="57902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badi" panose="020B0604020104020204" pitchFamily="34" charset="0"/>
              </a:rPr>
              <a:t>Dankeschön !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8E3F5C3-6245-12F2-796A-3BF6199EDD4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1234ED3-CC29-5D46-E067-AE3D7F5AA74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294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958"/>
    </mc:Choice>
    <mc:Fallback xmlns="">
      <p:transition spd="slow" advTm="409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1D3F5-856D-4A6D-A685-6A1C839CE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ADD3E-1E41-4532-A677-D62BCA8F078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List of actions</a:t>
            </a:r>
          </a:p>
          <a:p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Planning</a:t>
            </a:r>
          </a:p>
          <a:p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Lock out of EHN2 &amp; BA82 (see Marcin’s talk)</a:t>
            </a:r>
          </a:p>
          <a:p>
            <a:r>
              <a:rPr lang="fr-FR" sz="1800" dirty="0" err="1">
                <a:latin typeface="Calibri" panose="020F0502020204030204" pitchFamily="34" charset="0"/>
                <a:ea typeface="Calibri" panose="020F0502020204030204" pitchFamily="34" charset="0"/>
              </a:rPr>
              <a:t>Status</a:t>
            </a:r>
            <a:r>
              <a:rPr lang="fr-FR" sz="1800" dirty="0">
                <a:latin typeface="Calibri" panose="020F0502020204030204" pitchFamily="34" charset="0"/>
                <a:ea typeface="Calibri" panose="020F0502020204030204" pitchFamily="34" charset="0"/>
              </a:rPr>
              <a:t> DEC (Demande d’Enlèvement de Câbles) (</a:t>
            </a:r>
            <a:r>
              <a:rPr lang="fr-FR" sz="1800" dirty="0" err="1">
                <a:latin typeface="Calibri" panose="020F0502020204030204" pitchFamily="34" charset="0"/>
                <a:ea typeface="Calibri" panose="020F0502020204030204" pitchFamily="34" charset="0"/>
              </a:rPr>
              <a:t>Enguerrand’s</a:t>
            </a:r>
            <a:r>
              <a:rPr lang="fr-FR" sz="1800" dirty="0">
                <a:latin typeface="Calibri" panose="020F0502020204030204" pitchFamily="34" charset="0"/>
                <a:ea typeface="Calibri" panose="020F0502020204030204" pitchFamily="34" charset="0"/>
              </a:rPr>
              <a:t> and </a:t>
            </a:r>
            <a:r>
              <a:rPr lang="fr-FR" sz="1800" dirty="0" err="1">
                <a:latin typeface="Calibri" panose="020F0502020204030204" pitchFamily="34" charset="0"/>
                <a:ea typeface="Calibri" panose="020F0502020204030204" pitchFamily="34" charset="0"/>
              </a:rPr>
              <a:t>Francesco’s</a:t>
            </a:r>
            <a:r>
              <a:rPr lang="fr-FR" sz="1800" dirty="0">
                <a:latin typeface="Calibri" panose="020F0502020204030204" pitchFamily="34" charset="0"/>
                <a:ea typeface="Calibri" panose="020F0502020204030204" pitchFamily="34" charset="0"/>
              </a:rPr>
              <a:t> Talk)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Identification of cables in TT81-85 (see </a:t>
            </a:r>
            <a:r>
              <a:rPr lang="en-GB" sz="1800" dirty="0" err="1">
                <a:latin typeface="Calibri" panose="020F0502020204030204" pitchFamily="34" charset="0"/>
                <a:ea typeface="Calibri" panose="020F0502020204030204" pitchFamily="34" charset="0"/>
              </a:rPr>
              <a:t>Enguerrand’s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 Talk)</a:t>
            </a:r>
          </a:p>
          <a:p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Documents to be adapted to EHN2</a:t>
            </a:r>
          </a:p>
          <a:p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Deadline for final DECs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0C377-48F5-470A-B2CF-308A97C9C72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374B8-D577-441B-9354-F50A29304A6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AFA73-BDFB-40D5-9BF4-B341E3B41A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870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8C2A1-CEDD-F47D-0B3C-D00722AA4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List of actions from previous meetings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B01D9087-99DD-019F-409A-DBF2EA65BA33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49642906"/>
              </p:ext>
            </p:extLst>
          </p:nvPr>
        </p:nvGraphicFramePr>
        <p:xfrm>
          <a:off x="1136251" y="1411276"/>
          <a:ext cx="6672139" cy="408749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99783">
                  <a:extLst>
                    <a:ext uri="{9D8B030D-6E8A-4147-A177-3AD203B41FA5}">
                      <a16:colId xmlns:a16="http://schemas.microsoft.com/office/drawing/2014/main" val="3114888193"/>
                    </a:ext>
                  </a:extLst>
                </a:gridCol>
                <a:gridCol w="3740951">
                  <a:extLst>
                    <a:ext uri="{9D8B030D-6E8A-4147-A177-3AD203B41FA5}">
                      <a16:colId xmlns:a16="http://schemas.microsoft.com/office/drawing/2014/main" val="1975320406"/>
                    </a:ext>
                  </a:extLst>
                </a:gridCol>
                <a:gridCol w="918467">
                  <a:extLst>
                    <a:ext uri="{9D8B030D-6E8A-4147-A177-3AD203B41FA5}">
                      <a16:colId xmlns:a16="http://schemas.microsoft.com/office/drawing/2014/main" val="484046593"/>
                    </a:ext>
                  </a:extLst>
                </a:gridCol>
                <a:gridCol w="1212938">
                  <a:extLst>
                    <a:ext uri="{9D8B030D-6E8A-4147-A177-3AD203B41FA5}">
                      <a16:colId xmlns:a16="http://schemas.microsoft.com/office/drawing/2014/main" val="1458690526"/>
                    </a:ext>
                  </a:extLst>
                </a:gridCol>
              </a:tblGrid>
              <a:tr h="383540">
                <a:tc>
                  <a:txBody>
                    <a:bodyPr/>
                    <a:lstStyle/>
                    <a:p>
                      <a:pPr marL="67945" marR="50800">
                        <a:lnSpc>
                          <a:spcPts val="1400"/>
                        </a:lnSpc>
                        <a:spcBef>
                          <a:spcPts val="515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Action</a:t>
                      </a:r>
                      <a:r>
                        <a:rPr lang="en-US" sz="1100" b="1" spc="-255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en-US" sz="1100" b="1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No.</a:t>
                      </a: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spcBef>
                          <a:spcPts val="610"/>
                        </a:spcBef>
                      </a:pPr>
                      <a:r>
                        <a:rPr lang="en-US" sz="1100" b="1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Description</a:t>
                      </a: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spcBef>
                          <a:spcPts val="61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Responsible</a:t>
                      </a:r>
                      <a:endParaRPr lang="en-GB" sz="11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spcBef>
                          <a:spcPts val="61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Status</a:t>
                      </a:r>
                      <a:endParaRPr lang="en-GB" sz="11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5114903"/>
                  </a:ext>
                </a:extLst>
              </a:tr>
              <a:tr h="323215">
                <a:tc>
                  <a:txBody>
                    <a:bodyPr/>
                    <a:lstStyle/>
                    <a:p>
                      <a:pPr marL="66675">
                        <a:spcBef>
                          <a:spcPts val="595"/>
                        </a:spcBef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</a:t>
                      </a:r>
                      <a:endParaRPr lang="en-GB" sz="11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ECR to remove SPS INTERCOM &amp; PAGE 1 TV systems in the NA</a:t>
                      </a: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spcBef>
                          <a:spcPts val="595"/>
                        </a:spcBef>
                      </a:pPr>
                      <a:r>
                        <a:rPr lang="en-US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I. Kozsar</a:t>
                      </a: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6012651"/>
                  </a:ext>
                </a:extLst>
              </a:tr>
              <a:tr h="312420">
                <a:tc>
                  <a:txBody>
                    <a:bodyPr/>
                    <a:lstStyle/>
                    <a:p>
                      <a:pPr marL="6794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2</a:t>
                      </a:r>
                      <a:endParaRPr lang="en-GB" sz="11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Collect DECs from different groups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M. Jeckel</a:t>
                      </a: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9328251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6794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3</a:t>
                      </a:r>
                      <a:endParaRPr lang="en-GB" sz="11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667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list of systems together with corresponding electrical circuits that need to remain operational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S. Levorato</a:t>
                      </a: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3101353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6794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4</a:t>
                      </a: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Prepare list of systems together with corresponding electrical      circuits that need to remain operational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M. Szewczyk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In progress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2912410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6794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Prepare list of systems together with corresponding electrical  circuits that need to remain operational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T. Barbe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857027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6794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Prepare list of systems together with corresponding electrical       circuits that need to remain operational</a:t>
                      </a:r>
                      <a:endParaRPr lang="en-GB" sz="14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J. Ramos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252117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6794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7 (New)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Prepare list of systems together with corresponding electrical       circuits that need to remain operational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algn="l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F. Juban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3163022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6794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8 (New)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Investigate on Liquid Krypton control cables from ECN3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F. Duval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5290739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6794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9 (New)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Investigate on SPS-EPO DATAPLEX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Y. Gaillard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0155137"/>
                  </a:ext>
                </a:extLst>
              </a:tr>
              <a:tr h="383540">
                <a:tc>
                  <a:txBody>
                    <a:bodyPr/>
                    <a:lstStyle/>
                    <a:p>
                      <a:pPr marL="67945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10 (New)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Investigate on power needs for the gas system (BG82)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D. Jaillet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9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216790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C7E2E03-28DD-0249-A7DB-76DC599CA84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2088CB8-D1E6-1941-79D7-0657E60E75F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785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8C2A1-CEDD-F47D-0B3C-D00722AA4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List of recommendations from HSE unit following EHN1 de-cabling incidents</a:t>
            </a:r>
            <a:endParaRPr lang="en-GB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C7E2E03-28DD-0249-A7DB-76DC599CA84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/>
              <a:t>21.09.2022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2088CB8-D1E6-1941-79D7-0657E60E75F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/>
              <a:t>North Area – Decabling Working Group #12</a:t>
            </a:r>
            <a:endParaRPr lang="en-US" dirty="0"/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F1FC349F-FAA3-BA2A-1B90-6AC59F9C0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24710"/>
            <a:ext cx="7861852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Recommendations follow the S-T-O-P principle.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 = substitution (elimination of danger), T = technical measure, O = organizational measure, P = measure relating to people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Nature of the action.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Immediate action, A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Action with agreed deadline (date), SR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Strong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Recommendation, R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Recommendation		</a:t>
            </a:r>
            <a:endParaRPr kumimoji="0" lang="en-US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CH" sz="11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kumimoji="0" lang="en-US" altLang="en-CH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 of Actions sorted by the priority. 	</a:t>
            </a:r>
            <a:endParaRPr kumimoji="0" lang="en-US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CH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kumimoji="0" lang="en-US" alt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31A9EBF-EA80-203D-0EB5-63E827E7F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501983"/>
            <a:ext cx="8368748" cy="17086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EACC158-35E4-6DB8-4C5B-E1E12D78F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3959390"/>
            <a:ext cx="8368747" cy="146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532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8C2A1-CEDD-F47D-0B3C-D00722AA4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List of recommendations from HSE unit following EHN1 de-cabling incidents</a:t>
            </a:r>
            <a:endParaRPr lang="en-GB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C7E2E03-28DD-0249-A7DB-76DC599CA84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/>
              <a:t>21.09.2022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2088CB8-D1E6-1941-79D7-0657E60E75F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/>
              <a:t>North Area – Decabling Working Group #12</a:t>
            </a:r>
            <a:endParaRPr lang="en-US" dirty="0"/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F1FC349F-FAA3-BA2A-1B90-6AC59F9C0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24710"/>
            <a:ext cx="7861852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Recommendations follow the S-T-O-P principle.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 = substitution (elimination of danger), T = technical measure, O = organizational measure, P = measure relating to people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Nature of the action.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Immediate action, A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Action with agreed deadline (date), SR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Strong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Recommendation, R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Recommendation		</a:t>
            </a:r>
            <a:endParaRPr kumimoji="0" lang="en-US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CH" sz="11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kumimoji="0" lang="en-US" altLang="en-CH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 of Actions sorted by the priority. 	</a:t>
            </a:r>
            <a:endParaRPr kumimoji="0" lang="en-US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CH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kumimoji="0" lang="en-US" alt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CB2AE2-0D2E-DAAA-EFB3-2586CD881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70" y="2975417"/>
            <a:ext cx="8363778" cy="19399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5C950C-6074-B2A6-F782-1B610359E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2399402"/>
            <a:ext cx="8368749" cy="8136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C30DF0-7B19-0589-1A42-414328F505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138" y="4672656"/>
            <a:ext cx="8358810" cy="171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883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8C2A1-CEDD-F47D-0B3C-D00722AA4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List of recommendations from HSE unit following EHN1 de-cabling incidents</a:t>
            </a:r>
            <a:endParaRPr lang="en-GB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BE2A-8EE7-AF77-4F3E-ADE03B4691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C7E2E03-28DD-0249-A7DB-76DC599CA84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2088CB8-D1E6-1941-79D7-0657E60E75F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/>
              <a:t>North Area – Decabling Working Group #12</a:t>
            </a:r>
            <a:endParaRPr lang="en-US" dirty="0"/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F1FC349F-FAA3-BA2A-1B90-6AC59F9C0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24710"/>
            <a:ext cx="7861852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Recommendations follow the S-T-O-P principle.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 = substitution (elimination of danger), T = technical measure, O = organizational measure, P = measure relating to people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Nature of the action.</a:t>
            </a:r>
            <a:endParaRPr kumimoji="0" lang="en-GB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Immediate action, A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Action with agreed deadline (date), SR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Strong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Recommendation, R </a:t>
            </a:r>
            <a:r>
              <a:rPr kumimoji="0" lang="en-GB" altLang="en-CH" sz="1100" b="0" i="0" u="none" strike="noStrike" cap="none" normalizeH="0" baseline="0" dirty="0">
                <a:ln>
                  <a:noFill/>
                </a:ln>
                <a:solidFill>
                  <a:srgbClr val="2F2812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kumimoji="0" lang="en-US" altLang="en-CH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Recommendation		</a:t>
            </a:r>
            <a:endParaRPr kumimoji="0" lang="en-US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CH" sz="11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kumimoji="0" lang="en-US" altLang="en-CH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 of Actions sorted by the priority. 	</a:t>
            </a:r>
            <a:endParaRPr kumimoji="0" lang="en-US" altLang="en-CH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CH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kumimoji="0" lang="en-US" alt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5C950C-6074-B2A6-F782-1B610359E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2399402"/>
            <a:ext cx="8368749" cy="8136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E90BC7-C621-B8EE-0A70-2A6EABE139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7" y="3000445"/>
            <a:ext cx="8368749" cy="2557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223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14489-2829-45B5-A4B7-72FDB879194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0763" y="1861615"/>
            <a:ext cx="8226425" cy="5028279"/>
          </a:xfrm>
        </p:spPr>
        <p:txBody>
          <a:bodyPr/>
          <a:lstStyle/>
          <a:p>
            <a:pPr marL="0" indent="0" algn="ctr">
              <a:buNone/>
            </a:pPr>
            <a:endParaRPr lang="en-GB" sz="4000" b="1" dirty="0"/>
          </a:p>
          <a:p>
            <a:pPr marL="0" indent="0" algn="ctr">
              <a:buNone/>
            </a:pPr>
            <a:endParaRPr lang="en-GB" sz="4000" b="1" dirty="0"/>
          </a:p>
          <a:p>
            <a:pPr marL="0" indent="0" algn="ctr">
              <a:buNone/>
            </a:pPr>
            <a:r>
              <a:rPr lang="en-GB" sz="4000" b="1" dirty="0"/>
              <a:t> Questions ?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703B8-9B1B-49B6-941E-DE0C70469A8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2AA3F35-93CB-4CF1-89DB-0F9B2B1BE60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38914"/>
            <a:ext cx="150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9305884-DE1C-3064-7113-14886D8EA79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8F7F771-C07F-4720-B1BD-133E34F2866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/>
              <a:t>North Area – Decabling Working Group #12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594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51FB0-7729-5C39-2594-BB72A9230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Planning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AE5CE-2C26-9652-8BF4-49FA3B32A85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14.09.2022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F6D8A-BC43-F040-2320-FDAB4546A7A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North Area – Decabling Working Group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051C3-DDD0-4C16-C675-406C851DAFE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423A6B-35B9-B07D-5BA7-C6C1E9BED744}"/>
              </a:ext>
            </a:extLst>
          </p:cNvPr>
          <p:cNvSpPr txBox="1"/>
          <p:nvPr/>
        </p:nvSpPr>
        <p:spPr>
          <a:xfrm>
            <a:off x="5567719" y="6008589"/>
            <a:ext cx="53721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https://oss-coordination.web.cern.ch/gantt/latest</a:t>
            </a:r>
            <a:endParaRPr lang="en-GB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D38656-FB90-7971-0BDA-ADB15BCECF6D}"/>
              </a:ext>
            </a:extLst>
          </p:cNvPr>
          <p:cNvSpPr txBox="1"/>
          <p:nvPr/>
        </p:nvSpPr>
        <p:spPr>
          <a:xfrm>
            <a:off x="889957" y="5940419"/>
            <a:ext cx="5537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Time window: 23.01.2023 – 10.03.2023 (6 weeks) </a:t>
            </a:r>
          </a:p>
        </p:txBody>
      </p:sp>
      <p:pic>
        <p:nvPicPr>
          <p:cNvPr id="11" name="Picture 10" descr="Timeline&#10;&#10;Description automatically generated">
            <a:extLst>
              <a:ext uri="{FF2B5EF4-FFF2-40B4-BE49-F238E27FC236}">
                <a16:creationId xmlns:a16="http://schemas.microsoft.com/office/drawing/2014/main" id="{C68CB458-4E77-96D3-71E2-FB2C8526B2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" t="9208" r="3674" b="8164"/>
          <a:stretch/>
        </p:blipFill>
        <p:spPr>
          <a:xfrm>
            <a:off x="69574" y="1134788"/>
            <a:ext cx="8999760" cy="4862673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3A4C67B-EED2-1FCE-0B11-F69679F0813D}"/>
              </a:ext>
            </a:extLst>
          </p:cNvPr>
          <p:cNvCxnSpPr>
            <a:cxnSpLocks/>
          </p:cNvCxnSpPr>
          <p:nvPr/>
        </p:nvCxnSpPr>
        <p:spPr>
          <a:xfrm>
            <a:off x="5870454" y="1902591"/>
            <a:ext cx="0" cy="388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376141-686D-9BB0-B5E7-924D074D8580}"/>
              </a:ext>
            </a:extLst>
          </p:cNvPr>
          <p:cNvCxnSpPr>
            <a:cxnSpLocks/>
          </p:cNvCxnSpPr>
          <p:nvPr/>
        </p:nvCxnSpPr>
        <p:spPr>
          <a:xfrm>
            <a:off x="7164008" y="1902591"/>
            <a:ext cx="0" cy="3886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triped Right Arrow 11">
            <a:extLst>
              <a:ext uri="{FF2B5EF4-FFF2-40B4-BE49-F238E27FC236}">
                <a16:creationId xmlns:a16="http://schemas.microsoft.com/office/drawing/2014/main" id="{041F42EC-5D4F-3D07-B2C1-EF083BBA43DC}"/>
              </a:ext>
            </a:extLst>
          </p:cNvPr>
          <p:cNvSpPr/>
          <p:nvPr/>
        </p:nvSpPr>
        <p:spPr>
          <a:xfrm rot="10800000">
            <a:off x="5417707" y="3686665"/>
            <a:ext cx="452746" cy="318052"/>
          </a:xfrm>
          <a:prstGeom prst="striped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685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7C83E-5610-8E6C-BC6A-0F0C32E44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Important 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145FC-5F06-0336-41F7-3802A83BE4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Wed. 15.11.22			End of beam in EHN2 &amp; ECN3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15.11. – 18.11.		Magnet inspection with RP </a:t>
            </a:r>
          </a:p>
          <a:p>
            <a:pPr marL="0" indent="0">
              <a:buNone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				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@ </a:t>
            </a:r>
            <a:r>
              <a:rPr lang="en-GB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EHN2, ECN3, TT83-85, TDC8 &amp; 85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TCC8</a:t>
            </a:r>
          </a:p>
          <a:p>
            <a:pPr marL="0" indent="0">
              <a:buNone/>
            </a:pPr>
            <a:endParaRPr lang="en-GB" sz="1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18.11.22 – 29.03.23		Lock-out of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EPC in BA82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30.03.23 ??			Test alim. EPC BA82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16.01.23 - 10.03.23		Time window for de-cabling BA82</a:t>
            </a:r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Lock-out of EHN2 &amp; BA82</a:t>
            </a:r>
          </a:p>
          <a:p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01.05.23			Physics in EHN2 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A6DDB-3975-AEC7-528D-0DE56D16F18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D5AFE3D-2B5A-52BE-6ECB-D9BBA886161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21.09.2022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1790615-CBE8-0B94-16E1-28143C70973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North Area – </a:t>
            </a:r>
            <a:r>
              <a:rPr lang="en-GB" dirty="0" err="1"/>
              <a:t>Decabling</a:t>
            </a:r>
            <a:r>
              <a:rPr lang="en-GB" dirty="0"/>
              <a:t> Working Group #12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9232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4|6.3|5.8"/>
</p:tagLst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400B74B876FB49BC1C86FB4980054A" ma:contentTypeVersion="1" ma:contentTypeDescription="Create a new document." ma:contentTypeScope="" ma:versionID="e46381c0026b80e60e65bb2b263bb230">
  <xsd:schema xmlns:xsd="http://www.w3.org/2001/XMLSchema" xmlns:xs="http://www.w3.org/2001/XMLSchema" xmlns:p="http://schemas.microsoft.com/office/2006/metadata/properties" xmlns:ns2="edc1ee27-aed1-4c77-8244-dbdc39fe47ab" targetNamespace="http://schemas.microsoft.com/office/2006/metadata/properties" ma:root="true" ma:fieldsID="9ecbf57ebf9f2ac4a13df2f4033777cd" ns2:_="">
    <xsd:import namespace="edc1ee27-aed1-4c77-8244-dbdc39fe47ab"/>
    <xsd:element name="properties">
      <xsd:complexType>
        <xsd:sequence>
          <xsd:element name="documentManagement">
            <xsd:complexType>
              <xsd:all>
                <xsd:element ref="ns2:xiq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c1ee27-aed1-4c77-8244-dbdc39fe47ab" elementFormDefault="qualified">
    <xsd:import namespace="http://schemas.microsoft.com/office/2006/documentManagement/types"/>
    <xsd:import namespace="http://schemas.microsoft.com/office/infopath/2007/PartnerControls"/>
    <xsd:element name="xiqb" ma:index="8" nillable="true" ma:displayName="Version" ma:internalName="xiqb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xiqb xmlns="edc1ee27-aed1-4c77-8244-dbdc39fe47ab" xsi:nil="true"/>
  </documentManagement>
</p:properties>
</file>

<file path=customXml/itemProps1.xml><?xml version="1.0" encoding="utf-8"?>
<ds:datastoreItem xmlns:ds="http://schemas.openxmlformats.org/officeDocument/2006/customXml" ds:itemID="{2CA9E950-9E29-4590-844B-74A91BCD88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c1ee27-aed1-4c77-8244-dbdc39fe47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9180434-D128-41E7-8125-23AFCBF935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318508-66A9-4352-B956-2AC1CBCC2B5E}">
  <ds:schemaRefs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edc1ee27-aed1-4c77-8244-dbdc39fe47a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33060</TotalTime>
  <Words>783</Words>
  <Application>Microsoft Macintosh PowerPoint</Application>
  <PresentationFormat>On-screen Show (4:3)</PresentationFormat>
  <Paragraphs>144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Abadi</vt:lpstr>
      <vt:lpstr>Arial</vt:lpstr>
      <vt:lpstr>Calibri</vt:lpstr>
      <vt:lpstr>Cambria</vt:lpstr>
      <vt:lpstr>Corbel</vt:lpstr>
      <vt:lpstr>PT Sans</vt:lpstr>
      <vt:lpstr>Verdana</vt:lpstr>
      <vt:lpstr>CERN_ENdept_Presentation_ArialFont copy</vt:lpstr>
      <vt:lpstr>PowerPoint Presentation</vt:lpstr>
      <vt:lpstr>Content</vt:lpstr>
      <vt:lpstr>List of actions from previous meetings </vt:lpstr>
      <vt:lpstr>List of recommendations from HSE unit following EHN1 de-cabling incidents</vt:lpstr>
      <vt:lpstr>List of recommendations from HSE unit following EHN1 de-cabling incidents</vt:lpstr>
      <vt:lpstr>List of recommendations from HSE unit following EHN1 de-cabling incidents</vt:lpstr>
      <vt:lpstr> </vt:lpstr>
      <vt:lpstr>Planning </vt:lpstr>
      <vt:lpstr>Important Dates</vt:lpstr>
      <vt:lpstr>Deadline for final DECs</vt:lpstr>
      <vt:lpstr>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NA-CONS ATSMB presentation</dc:title>
  <dc:creator>Roberto Losito</dc:creator>
  <cp:lastModifiedBy>Yacine Kadi</cp:lastModifiedBy>
  <cp:revision>1543</cp:revision>
  <cp:lastPrinted>2022-07-06T09:38:08Z</cp:lastPrinted>
  <dcterms:created xsi:type="dcterms:W3CDTF">2016-04-11T07:30:05Z</dcterms:created>
  <dcterms:modified xsi:type="dcterms:W3CDTF">2022-09-21T13:38:59Z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0x0101000B400B74B876FB49BC1C86FB4980054A</vt:lpwstr>
  </property>
</Properties>
</file>