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9"/>
  </p:notesMasterIdLst>
  <p:handoutMasterIdLst>
    <p:handoutMasterId r:id="rId30"/>
  </p:handoutMasterIdLst>
  <p:sldIdLst>
    <p:sldId id="948" r:id="rId5"/>
    <p:sldId id="309" r:id="rId6"/>
    <p:sldId id="938" r:id="rId7"/>
    <p:sldId id="936" r:id="rId8"/>
    <p:sldId id="939" r:id="rId9"/>
    <p:sldId id="947" r:id="rId10"/>
    <p:sldId id="949" r:id="rId11"/>
    <p:sldId id="951" r:id="rId12"/>
    <p:sldId id="944" r:id="rId13"/>
    <p:sldId id="956" r:id="rId14"/>
    <p:sldId id="945" r:id="rId15"/>
    <p:sldId id="935" r:id="rId16"/>
    <p:sldId id="946" r:id="rId17"/>
    <p:sldId id="952" r:id="rId18"/>
    <p:sldId id="953" r:id="rId19"/>
    <p:sldId id="933" r:id="rId20"/>
    <p:sldId id="954" r:id="rId21"/>
    <p:sldId id="957" r:id="rId22"/>
    <p:sldId id="955" r:id="rId23"/>
    <p:sldId id="941" r:id="rId24"/>
    <p:sldId id="942" r:id="rId25"/>
    <p:sldId id="908" r:id="rId26"/>
    <p:sldId id="943" r:id="rId27"/>
    <p:sldId id="852" r:id="rId28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0000"/>
    <a:srgbClr val="0C377B"/>
    <a:srgbClr val="000000"/>
    <a:srgbClr val="6B0002"/>
    <a:srgbClr val="A5EA5A"/>
    <a:srgbClr val="BBD3F8"/>
    <a:srgbClr val="FF9933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9/22/2022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22.png"/><Relationship Id="rId7" Type="http://schemas.openxmlformats.org/officeDocument/2006/relationships/image" Target="../media/image65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25.JP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10" Type="http://schemas.openxmlformats.org/officeDocument/2006/relationships/hyperlink" Target="https://espace.cern.ch/NA-de-cabling-project/_layouts/15/start.aspx#/Shared%20Documents/Forms/AllItems.aspx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10" Type="http://schemas.openxmlformats.org/officeDocument/2006/relationships/hyperlink" Target="https://espace.cern.ch/NA-de-cabling-project/_layouts/15/start.aspx#/Shared%20Documents/Forms/AllItems.aspx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E913FAB-D06F-1F7D-43B1-8052877D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00AE1C9-FFEA-0BF4-9D28-475B35D5F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78" y="145735"/>
            <a:ext cx="1205165" cy="108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97A77EF-7050-054A-F3F1-C9BCE6A8C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3141" y="158573"/>
            <a:ext cx="1057718" cy="10671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F8E3397-F6C2-0A41-D01C-C8D916B76B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0622" y="115843"/>
            <a:ext cx="1179068" cy="118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BC3B2F1-8A4C-129E-B605-2EA0F06791CB}"/>
              </a:ext>
            </a:extLst>
          </p:cNvPr>
          <p:cNvSpPr txBox="1">
            <a:spLocks/>
          </p:cNvSpPr>
          <p:nvPr/>
        </p:nvSpPr>
        <p:spPr bwMode="auto">
          <a:xfrm>
            <a:off x="152401" y="1584854"/>
            <a:ext cx="8837776" cy="158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GB" sz="6000" b="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Project North Area Consolidation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21BFFD7-C652-17EE-F7FB-73C2C78704F7}"/>
              </a:ext>
            </a:extLst>
          </p:cNvPr>
          <p:cNvSpPr txBox="1">
            <a:spLocks/>
          </p:cNvSpPr>
          <p:nvPr/>
        </p:nvSpPr>
        <p:spPr bwMode="auto">
          <a:xfrm>
            <a:off x="119644" y="3008118"/>
            <a:ext cx="8837776" cy="654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GB" sz="3600" b="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DECs status: EHN2 / BA82 / BX82 / BG82</a:t>
            </a:r>
          </a:p>
        </p:txBody>
      </p:sp>
      <p:pic>
        <p:nvPicPr>
          <p:cNvPr id="17" name="Picture 1">
            <a:extLst>
              <a:ext uri="{FF2B5EF4-FFF2-40B4-BE49-F238E27FC236}">
                <a16:creationId xmlns:a16="http://schemas.microsoft.com/office/drawing/2014/main" id="{1085A56D-061B-5BC5-9819-1DB7DE31A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49" y="3755855"/>
            <a:ext cx="3600000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41DD3B1-7EB9-20FC-12B8-B03ED6DA69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7297" y="3944273"/>
            <a:ext cx="2143538" cy="1980000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FD94D85B-6926-3FDC-0650-82C64E9F8566}"/>
              </a:ext>
            </a:extLst>
          </p:cNvPr>
          <p:cNvSpPr txBox="1">
            <a:spLocks/>
          </p:cNvSpPr>
          <p:nvPr/>
        </p:nvSpPr>
        <p:spPr bwMode="auto">
          <a:xfrm>
            <a:off x="92579" y="6127333"/>
            <a:ext cx="3636839" cy="63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Enguerrand DUMONT</a:t>
            </a:r>
          </a:p>
          <a:p>
            <a:r>
              <a:rPr lang="en-US" sz="2400" dirty="0">
                <a:solidFill>
                  <a:schemeClr val="bg1"/>
                </a:solidFill>
              </a:rPr>
              <a:t>Francesco DEVITO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0DC43A2-4925-55F3-CBB1-718FB66A34D3}"/>
              </a:ext>
            </a:extLst>
          </p:cNvPr>
          <p:cNvSpPr txBox="1">
            <a:spLocks/>
          </p:cNvSpPr>
          <p:nvPr/>
        </p:nvSpPr>
        <p:spPr>
          <a:xfrm>
            <a:off x="6199025" y="6270931"/>
            <a:ext cx="2791152" cy="4461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>
                <a:latin typeface="+mn-lt"/>
                <a:ea typeface="+mn-ea"/>
                <a:cs typeface="+mn-cs"/>
              </a:rPr>
              <a:t>September 21th 2022</a:t>
            </a:r>
            <a:endParaRPr lang="en-US" sz="20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C143D-C557-A35D-0E62-80616C4E6A3E}"/>
              </a:ext>
            </a:extLst>
          </p:cNvPr>
          <p:cNvSpPr txBox="1">
            <a:spLocks/>
          </p:cNvSpPr>
          <p:nvPr/>
        </p:nvSpPr>
        <p:spPr>
          <a:xfrm>
            <a:off x="3666093" y="6290134"/>
            <a:ext cx="2009554" cy="4178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en-US" sz="2400" b="0" dirty="0">
                <a:latin typeface="+mn-lt"/>
                <a:ea typeface="+mn-ea"/>
                <a:cs typeface="+mn-cs"/>
              </a:rPr>
              <a:t>BE-EA-PR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55261F-EFC2-C735-8C99-5102C8C20FD8}"/>
              </a:ext>
            </a:extLst>
          </p:cNvPr>
          <p:cNvSpPr/>
          <p:nvPr/>
        </p:nvSpPr>
        <p:spPr>
          <a:xfrm>
            <a:off x="-127000" y="1394699"/>
            <a:ext cx="9441916" cy="236571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903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DEC Template </a:t>
            </a:r>
            <a:r>
              <a:rPr lang="fr-FR" sz="2400" dirty="0"/>
              <a:t>(Demande d’Enlèvement de Câbles)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BEB4DA-C658-67FC-6E70-3D9E4B088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28950"/>
            <a:ext cx="8229600" cy="382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52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Pre-DEC to DEC (Identification In Place)</a:t>
            </a:r>
            <a:endParaRPr lang="en-GB" dirty="0">
              <a:latin typeface="Abadi" panose="020B0604020104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8DCD15D-DE94-EB2F-CCBF-C202D7A595D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6350" y="3971891"/>
            <a:ext cx="9144000" cy="229336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EFA9B1E-6610-0581-D636-E65655A1C7B0}"/>
              </a:ext>
            </a:extLst>
          </p:cNvPr>
          <p:cNvSpPr/>
          <p:nvPr/>
        </p:nvSpPr>
        <p:spPr>
          <a:xfrm>
            <a:off x="4424714" y="4535040"/>
            <a:ext cx="351601" cy="177258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1FDD1B-E31A-CBE6-034A-1DFC520CACE2}"/>
              </a:ext>
            </a:extLst>
          </p:cNvPr>
          <p:cNvSpPr/>
          <p:nvPr/>
        </p:nvSpPr>
        <p:spPr>
          <a:xfrm>
            <a:off x="6215521" y="4535040"/>
            <a:ext cx="351601" cy="177258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30730AD-6EA4-890E-A2C2-51E509BF20BC}"/>
              </a:ext>
            </a:extLst>
          </p:cNvPr>
          <p:cNvCxnSpPr>
            <a:cxnSpLocks/>
          </p:cNvCxnSpPr>
          <p:nvPr/>
        </p:nvCxnSpPr>
        <p:spPr>
          <a:xfrm>
            <a:off x="4572000" y="3445669"/>
            <a:ext cx="0" cy="9802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84E27F9-1CE5-D848-96D1-AE30322A548F}"/>
              </a:ext>
            </a:extLst>
          </p:cNvPr>
          <p:cNvCxnSpPr>
            <a:cxnSpLocks/>
          </p:cNvCxnSpPr>
          <p:nvPr/>
        </p:nvCxnSpPr>
        <p:spPr>
          <a:xfrm>
            <a:off x="6390480" y="3455801"/>
            <a:ext cx="0" cy="9733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80B7CFE-9726-B703-1E64-5C3BC3D6E167}"/>
              </a:ext>
            </a:extLst>
          </p:cNvPr>
          <p:cNvSpPr txBox="1"/>
          <p:nvPr/>
        </p:nvSpPr>
        <p:spPr>
          <a:xfrm>
            <a:off x="4488827" y="3615672"/>
            <a:ext cx="2014363" cy="361637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750" dirty="0"/>
              <a:t>ID </a:t>
            </a:r>
            <a:r>
              <a:rPr lang="fr-CH" sz="1750" dirty="0" err="1"/>
              <a:t>Filled</a:t>
            </a:r>
            <a:r>
              <a:rPr lang="fr-CH" sz="1750" dirty="0"/>
              <a:t> up </a:t>
            </a:r>
            <a:r>
              <a:rPr lang="fr-CH" sz="1750" dirty="0" err="1"/>
              <a:t>Needed</a:t>
            </a:r>
            <a:endParaRPr lang="en-US" sz="1750" dirty="0"/>
          </a:p>
        </p:txBody>
      </p:sp>
      <p:pic>
        <p:nvPicPr>
          <p:cNvPr id="3" name="Content Placeholder 10">
            <a:extLst>
              <a:ext uri="{FF2B5EF4-FFF2-40B4-BE49-F238E27FC236}">
                <a16:creationId xmlns:a16="http://schemas.microsoft.com/office/drawing/2014/main" id="{7A567CDB-9C0F-0DD6-1E1E-7E8B7A9F7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115451"/>
            <a:ext cx="9144000" cy="2293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A358F4A-8E11-F110-C050-D984AC2F1DF2}"/>
              </a:ext>
            </a:extLst>
          </p:cNvPr>
          <p:cNvSpPr/>
          <p:nvPr/>
        </p:nvSpPr>
        <p:spPr>
          <a:xfrm>
            <a:off x="4565650" y="1963738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EC5C3AF-101B-2C35-3DF7-355426CF4CDC}"/>
              </a:ext>
            </a:extLst>
          </p:cNvPr>
          <p:cNvSpPr/>
          <p:nvPr/>
        </p:nvSpPr>
        <p:spPr>
          <a:xfrm>
            <a:off x="4565177" y="2055934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7A03CF-65B9-B7F1-3EB8-A4F5BBFF5AB1}"/>
              </a:ext>
            </a:extLst>
          </p:cNvPr>
          <p:cNvSpPr/>
          <p:nvPr/>
        </p:nvSpPr>
        <p:spPr>
          <a:xfrm>
            <a:off x="4567238" y="2147032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FFA6FA3-E3D8-7C36-00F9-1A94B528FB66}"/>
              </a:ext>
            </a:extLst>
          </p:cNvPr>
          <p:cNvSpPr/>
          <p:nvPr/>
        </p:nvSpPr>
        <p:spPr>
          <a:xfrm>
            <a:off x="4565499" y="2237336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8F2EA05-A5ED-7370-A80F-6BCD39027FEE}"/>
              </a:ext>
            </a:extLst>
          </p:cNvPr>
          <p:cNvSpPr/>
          <p:nvPr/>
        </p:nvSpPr>
        <p:spPr>
          <a:xfrm>
            <a:off x="4567407" y="2329974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D48D966-D718-593C-A01E-B4679DCBCD35}"/>
              </a:ext>
            </a:extLst>
          </p:cNvPr>
          <p:cNvSpPr/>
          <p:nvPr/>
        </p:nvSpPr>
        <p:spPr>
          <a:xfrm>
            <a:off x="4571849" y="2421424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46C0C95-D9F6-D17F-792E-A163D4CB18E0}"/>
              </a:ext>
            </a:extLst>
          </p:cNvPr>
          <p:cNvSpPr/>
          <p:nvPr/>
        </p:nvSpPr>
        <p:spPr>
          <a:xfrm>
            <a:off x="4558658" y="2513376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D43EA2A-22BE-4E12-6FA5-2E07CD4F0EE9}"/>
              </a:ext>
            </a:extLst>
          </p:cNvPr>
          <p:cNvSpPr/>
          <p:nvPr/>
        </p:nvSpPr>
        <p:spPr>
          <a:xfrm>
            <a:off x="4560566" y="2605889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B92EE9C-067A-8E11-5ECE-C43D31D2E0D2}"/>
              </a:ext>
            </a:extLst>
          </p:cNvPr>
          <p:cNvSpPr/>
          <p:nvPr/>
        </p:nvSpPr>
        <p:spPr>
          <a:xfrm>
            <a:off x="4565008" y="2697112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9476D7C-FBF0-E46E-A96F-1BFEF76B0A1D}"/>
              </a:ext>
            </a:extLst>
          </p:cNvPr>
          <p:cNvSpPr/>
          <p:nvPr/>
        </p:nvSpPr>
        <p:spPr>
          <a:xfrm>
            <a:off x="4565650" y="2788210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84AB6CE-CA89-1A5E-2589-58121C898FDE}"/>
              </a:ext>
            </a:extLst>
          </p:cNvPr>
          <p:cNvSpPr/>
          <p:nvPr/>
        </p:nvSpPr>
        <p:spPr>
          <a:xfrm>
            <a:off x="4565177" y="2883139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FC389A3-7842-150E-1697-5B188E90E659}"/>
              </a:ext>
            </a:extLst>
          </p:cNvPr>
          <p:cNvSpPr/>
          <p:nvPr/>
        </p:nvSpPr>
        <p:spPr>
          <a:xfrm>
            <a:off x="4572000" y="2971379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561D335-4B41-C7A9-1621-95212B495F36}"/>
              </a:ext>
            </a:extLst>
          </p:cNvPr>
          <p:cNvSpPr/>
          <p:nvPr/>
        </p:nvSpPr>
        <p:spPr>
          <a:xfrm>
            <a:off x="6358731" y="1965784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F471F94-29A2-1A98-2211-B629BA5D57CA}"/>
              </a:ext>
            </a:extLst>
          </p:cNvPr>
          <p:cNvSpPr/>
          <p:nvPr/>
        </p:nvSpPr>
        <p:spPr>
          <a:xfrm>
            <a:off x="6358258" y="2057980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A677619A-4D5A-43BB-2CE3-EA99EFE4045B}"/>
              </a:ext>
            </a:extLst>
          </p:cNvPr>
          <p:cNvSpPr/>
          <p:nvPr/>
        </p:nvSpPr>
        <p:spPr>
          <a:xfrm>
            <a:off x="6357586" y="2149078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18551BC-94C7-F9F8-4D9B-5DEB069D1342}"/>
              </a:ext>
            </a:extLst>
          </p:cNvPr>
          <p:cNvSpPr/>
          <p:nvPr/>
        </p:nvSpPr>
        <p:spPr>
          <a:xfrm>
            <a:off x="6355847" y="2240176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F693C9F-1D8B-B514-13CF-2A017CCD5884}"/>
              </a:ext>
            </a:extLst>
          </p:cNvPr>
          <p:cNvSpPr/>
          <p:nvPr/>
        </p:nvSpPr>
        <p:spPr>
          <a:xfrm>
            <a:off x="6362869" y="2332372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9F85753-C539-9312-DE2B-9F9970D42C36}"/>
              </a:ext>
            </a:extLst>
          </p:cNvPr>
          <p:cNvSpPr/>
          <p:nvPr/>
        </p:nvSpPr>
        <p:spPr>
          <a:xfrm>
            <a:off x="6369692" y="2423470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46A1E99-01E3-9F4D-24FC-74C244E54925}"/>
              </a:ext>
            </a:extLst>
          </p:cNvPr>
          <p:cNvSpPr/>
          <p:nvPr/>
        </p:nvSpPr>
        <p:spPr>
          <a:xfrm>
            <a:off x="6354120" y="2515422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01CB2EC-FD14-CDF4-6F87-323A67EC0BBA}"/>
              </a:ext>
            </a:extLst>
          </p:cNvPr>
          <p:cNvSpPr/>
          <p:nvPr/>
        </p:nvSpPr>
        <p:spPr>
          <a:xfrm>
            <a:off x="6353647" y="2607618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3503377E-AB23-28DE-6144-C5F949078A71}"/>
              </a:ext>
            </a:extLst>
          </p:cNvPr>
          <p:cNvSpPr/>
          <p:nvPr/>
        </p:nvSpPr>
        <p:spPr>
          <a:xfrm>
            <a:off x="6360470" y="2698716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6893306-6E49-A7D9-FCF0-1DAA5CFE3B63}"/>
              </a:ext>
            </a:extLst>
          </p:cNvPr>
          <p:cNvSpPr/>
          <p:nvPr/>
        </p:nvSpPr>
        <p:spPr>
          <a:xfrm>
            <a:off x="6358731" y="2789814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7674905-6EC8-6BBF-2BE3-58D4A712D187}"/>
              </a:ext>
            </a:extLst>
          </p:cNvPr>
          <p:cNvSpPr/>
          <p:nvPr/>
        </p:nvSpPr>
        <p:spPr>
          <a:xfrm>
            <a:off x="6358258" y="2879629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84238DE-1542-DA3E-2629-39E9FE69DAEE}"/>
              </a:ext>
            </a:extLst>
          </p:cNvPr>
          <p:cNvSpPr/>
          <p:nvPr/>
        </p:nvSpPr>
        <p:spPr>
          <a:xfrm>
            <a:off x="6365081" y="2973108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CBDE995-C6D5-12C7-CA65-56E27D561898}"/>
              </a:ext>
            </a:extLst>
          </p:cNvPr>
          <p:cNvSpPr/>
          <p:nvPr/>
        </p:nvSpPr>
        <p:spPr>
          <a:xfrm>
            <a:off x="6362655" y="3065060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04D7BE8-735A-4EB8-DF2C-785CA89EB9B5}"/>
              </a:ext>
            </a:extLst>
          </p:cNvPr>
          <p:cNvSpPr/>
          <p:nvPr/>
        </p:nvSpPr>
        <p:spPr>
          <a:xfrm>
            <a:off x="6360916" y="3156158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CC009D1-5899-A52C-0289-E692D874BC63}"/>
              </a:ext>
            </a:extLst>
          </p:cNvPr>
          <p:cNvSpPr/>
          <p:nvPr/>
        </p:nvSpPr>
        <p:spPr>
          <a:xfrm>
            <a:off x="6360443" y="3248354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556FE63-279C-2EF0-1240-274547032DCF}"/>
              </a:ext>
            </a:extLst>
          </p:cNvPr>
          <p:cNvSpPr/>
          <p:nvPr/>
        </p:nvSpPr>
        <p:spPr>
          <a:xfrm>
            <a:off x="6367266" y="3339452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42867B9E-6359-4E2D-C4D3-DDBC8C883CAD}"/>
              </a:ext>
            </a:extLst>
          </p:cNvPr>
          <p:cNvSpPr/>
          <p:nvPr/>
        </p:nvSpPr>
        <p:spPr>
          <a:xfrm>
            <a:off x="4567345" y="3065541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DE9ADAC-0E58-50E5-262E-F7A21006B493}"/>
              </a:ext>
            </a:extLst>
          </p:cNvPr>
          <p:cNvSpPr/>
          <p:nvPr/>
        </p:nvSpPr>
        <p:spPr>
          <a:xfrm>
            <a:off x="4565606" y="3156639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8F77404-F2AC-8753-E093-2E5FE9768C2D}"/>
              </a:ext>
            </a:extLst>
          </p:cNvPr>
          <p:cNvSpPr/>
          <p:nvPr/>
        </p:nvSpPr>
        <p:spPr>
          <a:xfrm>
            <a:off x="4567514" y="3246102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2FDA1399-062A-CA4C-0CA2-384E96D3C63D}"/>
              </a:ext>
            </a:extLst>
          </p:cNvPr>
          <p:cNvSpPr/>
          <p:nvPr/>
        </p:nvSpPr>
        <p:spPr>
          <a:xfrm>
            <a:off x="4569575" y="3337552"/>
            <a:ext cx="89694" cy="5000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DE2DBD6-8CC9-DAAD-61E8-E8D93B2EFE76}"/>
              </a:ext>
            </a:extLst>
          </p:cNvPr>
          <p:cNvSpPr/>
          <p:nvPr/>
        </p:nvSpPr>
        <p:spPr>
          <a:xfrm>
            <a:off x="6225410" y="1649270"/>
            <a:ext cx="351601" cy="177258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1C9B2C-BB80-3717-82C9-68E621FACF78}"/>
              </a:ext>
            </a:extLst>
          </p:cNvPr>
          <p:cNvSpPr/>
          <p:nvPr/>
        </p:nvSpPr>
        <p:spPr>
          <a:xfrm>
            <a:off x="4430392" y="1650063"/>
            <a:ext cx="351601" cy="177258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85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82EF5-2770-FED6-32D5-0838FFF3D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Colour code of different systems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E861DB-3C56-3A0D-97F1-AFC26E5D2BE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89466" y="4677723"/>
            <a:ext cx="8226425" cy="132619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F1A11-73D5-B989-E453-6ACD5A4D86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9A14D-28A6-C72E-758D-DAC8237E6C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9D600-C1B3-4E6B-0F3E-D9EA27DC78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D0A865-0232-5805-CEE1-0B02FBD19B20}"/>
              </a:ext>
            </a:extLst>
          </p:cNvPr>
          <p:cNvSpPr txBox="1"/>
          <p:nvPr/>
        </p:nvSpPr>
        <p:spPr>
          <a:xfrm>
            <a:off x="6545791" y="5986351"/>
            <a:ext cx="86750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store: </a:t>
            </a:r>
            <a:r>
              <a:rPr lang="en-GB" sz="14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04.94.30.344.5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Objet 8">
            <a:extLst>
              <a:ext uri="{FF2B5EF4-FFF2-40B4-BE49-F238E27FC236}">
                <a16:creationId xmlns:a16="http://schemas.microsoft.com/office/drawing/2014/main" id="{2BBE7B24-08DF-A281-DA09-CD441A200E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7465" y="1363021"/>
          <a:ext cx="7210425" cy="311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7210533" imgH="3114504" progId="Excel.Sheet.12">
                  <p:embed/>
                </p:oleObj>
              </mc:Choice>
              <mc:Fallback>
                <p:oleObj name="Worksheet" r:id="rId3" imgW="7210533" imgH="3114504" progId="Excel.Sheet.12">
                  <p:embed/>
                  <p:pic>
                    <p:nvPicPr>
                      <p:cNvPr id="9" name="Objet 8">
                        <a:extLst>
                          <a:ext uri="{FF2B5EF4-FFF2-40B4-BE49-F238E27FC236}">
                            <a16:creationId xmlns:a16="http://schemas.microsoft.com/office/drawing/2014/main" id="{2BBE7B24-08DF-A281-DA09-CD441A200E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7465" y="1363021"/>
                        <a:ext cx="7210425" cy="311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9041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Orphan Cable List</a:t>
            </a:r>
            <a:endParaRPr lang="en-GB" dirty="0">
              <a:latin typeface="Abadi" panose="020B0604020104020204" pitchFamily="34" charset="0"/>
            </a:endParaRPr>
          </a:p>
        </p:txBody>
      </p:sp>
      <p:pic>
        <p:nvPicPr>
          <p:cNvPr id="11" name="Content Placeholder 10" descr="A picture containing bicycle, rack, old, dirty&#10;&#10;Description automatically generated">
            <a:extLst>
              <a:ext uri="{FF2B5EF4-FFF2-40B4-BE49-F238E27FC236}">
                <a16:creationId xmlns:a16="http://schemas.microsoft.com/office/drawing/2014/main" id="{FF279C1F-C001-084B-6944-F46FF60FDBE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0475"/>
            <a:ext cx="4289425" cy="3216744"/>
          </a:xfrm>
        </p:spPr>
      </p:pic>
      <p:pic>
        <p:nvPicPr>
          <p:cNvPr id="14" name="Content Placeholder 1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1326029-5617-0CE8-0D3B-8E1823A7791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033" y="1260476"/>
            <a:ext cx="3761184" cy="437832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66EE9E3-A127-4919-AE70-2C87359E2D11}"/>
              </a:ext>
            </a:extLst>
          </p:cNvPr>
          <p:cNvGrpSpPr/>
          <p:nvPr/>
        </p:nvGrpSpPr>
        <p:grpSpPr>
          <a:xfrm>
            <a:off x="1460500" y="1398019"/>
            <a:ext cx="2368550" cy="1970520"/>
            <a:chOff x="1460500" y="1398019"/>
            <a:chExt cx="2368550" cy="197052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9A0BDE-4C1E-93AA-E3CE-C6E7316FF347}"/>
                </a:ext>
              </a:extLst>
            </p:cNvPr>
            <p:cNvSpPr/>
            <p:nvPr/>
          </p:nvSpPr>
          <p:spPr>
            <a:xfrm>
              <a:off x="1460500" y="1398019"/>
              <a:ext cx="965200" cy="62865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BC0BB00-49DC-133E-03EB-336FA2FBA35A}"/>
                </a:ext>
              </a:extLst>
            </p:cNvPr>
            <p:cNvSpPr/>
            <p:nvPr/>
          </p:nvSpPr>
          <p:spPr>
            <a:xfrm>
              <a:off x="2863850" y="1398019"/>
              <a:ext cx="965200" cy="62865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AA63F82-7835-C195-47A3-1ED0289D09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52600" y="2026669"/>
              <a:ext cx="425450" cy="9107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7EBA82D-AD0F-0913-A0DD-AF3F0645CF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3850" y="2088507"/>
              <a:ext cx="522287" cy="84886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CA333E-DAA7-A75D-6DEC-50CC1F972AB6}"/>
                </a:ext>
              </a:extLst>
            </p:cNvPr>
            <p:cNvSpPr txBox="1"/>
            <p:nvPr/>
          </p:nvSpPr>
          <p:spPr>
            <a:xfrm>
              <a:off x="1669388" y="2999207"/>
              <a:ext cx="1677062" cy="369332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CH" dirty="0" err="1"/>
                <a:t>Obsolete</a:t>
              </a:r>
              <a:r>
                <a:rPr lang="fr-CH" dirty="0"/>
                <a:t> Boxes</a:t>
              </a:r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D0C599-3889-56CD-4339-2E36003B4C0C}"/>
              </a:ext>
            </a:extLst>
          </p:cNvPr>
          <p:cNvGrpSpPr/>
          <p:nvPr/>
        </p:nvGrpSpPr>
        <p:grpSpPr>
          <a:xfrm>
            <a:off x="5024442" y="3055661"/>
            <a:ext cx="3282244" cy="2560203"/>
            <a:chOff x="5024442" y="3055661"/>
            <a:chExt cx="3282244" cy="2560203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F09A202-3F93-AE67-9FEF-62C39580A508}"/>
                </a:ext>
              </a:extLst>
            </p:cNvPr>
            <p:cNvSpPr/>
            <p:nvPr/>
          </p:nvSpPr>
          <p:spPr>
            <a:xfrm>
              <a:off x="6045200" y="4284224"/>
              <a:ext cx="368300" cy="1054100"/>
            </a:xfrm>
            <a:prstGeom prst="ellipse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9CC3E9C-612A-A8EF-FDE7-90F9C763BFFA}"/>
                </a:ext>
              </a:extLst>
            </p:cNvPr>
            <p:cNvCxnSpPr>
              <a:cxnSpLocks/>
            </p:cNvCxnSpPr>
            <p:nvPr/>
          </p:nvCxnSpPr>
          <p:spPr>
            <a:xfrm>
              <a:off x="5811837" y="3449638"/>
              <a:ext cx="342900" cy="809941"/>
            </a:xfrm>
            <a:prstGeom prst="straightConnector1">
              <a:avLst/>
            </a:prstGeom>
            <a:ln>
              <a:tailEnd type="triangle"/>
            </a:ln>
            <a:effectLst>
              <a:glow rad="63500">
                <a:schemeClr val="bg1">
                  <a:alpha val="50000"/>
                </a:schemeClr>
              </a:glow>
            </a:effectLst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6CD3A50-B192-C187-FFE8-7291030261A3}"/>
                </a:ext>
              </a:extLst>
            </p:cNvPr>
            <p:cNvSpPr txBox="1"/>
            <p:nvPr/>
          </p:nvSpPr>
          <p:spPr>
            <a:xfrm>
              <a:off x="5024442" y="3055661"/>
              <a:ext cx="1481816" cy="369332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</a:rPr>
                <a:t>No Reference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17D9D7F-0469-4F5B-F121-679E90782807}"/>
                </a:ext>
              </a:extLst>
            </p:cNvPr>
            <p:cNvSpPr/>
            <p:nvPr/>
          </p:nvSpPr>
          <p:spPr>
            <a:xfrm rot="1202375">
              <a:off x="7844931" y="4817982"/>
              <a:ext cx="461755" cy="797882"/>
            </a:xfrm>
            <a:prstGeom prst="ellipse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DCA071C-B67B-D7D2-CFB2-59D890C507BB}"/>
                </a:ext>
              </a:extLst>
            </p:cNvPr>
            <p:cNvCxnSpPr>
              <a:cxnSpLocks/>
            </p:cNvCxnSpPr>
            <p:nvPr/>
          </p:nvCxnSpPr>
          <p:spPr>
            <a:xfrm>
              <a:off x="5811837" y="3449638"/>
              <a:ext cx="1973263" cy="1913331"/>
            </a:xfrm>
            <a:prstGeom prst="straightConnector1">
              <a:avLst/>
            </a:prstGeom>
            <a:ln>
              <a:tailEnd type="triangle"/>
            </a:ln>
            <a:effectLst>
              <a:glow rad="63500">
                <a:schemeClr val="bg1">
                  <a:alpha val="50000"/>
                </a:schemeClr>
              </a:glow>
            </a:effectLst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78" name="Connector: Curved 77">
            <a:extLst>
              <a:ext uri="{FF2B5EF4-FFF2-40B4-BE49-F238E27FC236}">
                <a16:creationId xmlns:a16="http://schemas.microsoft.com/office/drawing/2014/main" id="{646E9D43-02D7-A048-4492-51477CCB0C53}"/>
              </a:ext>
            </a:extLst>
          </p:cNvPr>
          <p:cNvCxnSpPr>
            <a:cxnSpLocks/>
          </p:cNvCxnSpPr>
          <p:nvPr/>
        </p:nvCxnSpPr>
        <p:spPr>
          <a:xfrm rot="10800000">
            <a:off x="3384550" y="4686300"/>
            <a:ext cx="2616202" cy="53975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0" name="Connector: Curved 79">
            <a:extLst>
              <a:ext uri="{FF2B5EF4-FFF2-40B4-BE49-F238E27FC236}">
                <a16:creationId xmlns:a16="http://schemas.microsoft.com/office/drawing/2014/main" id="{0E67674D-DB32-0C5F-F0AF-85784F19462E}"/>
              </a:ext>
            </a:extLst>
          </p:cNvPr>
          <p:cNvCxnSpPr>
            <a:cxnSpLocks/>
          </p:cNvCxnSpPr>
          <p:nvPr/>
        </p:nvCxnSpPr>
        <p:spPr>
          <a:xfrm rot="10800000">
            <a:off x="3384550" y="4816501"/>
            <a:ext cx="4337659" cy="643489"/>
          </a:xfrm>
          <a:prstGeom prst="curvedConnector3">
            <a:avLst>
              <a:gd name="adj1" fmla="val 70788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1817F597-35C1-4E5D-FB06-FBD5E6434C5A}"/>
              </a:ext>
            </a:extLst>
          </p:cNvPr>
          <p:cNvSpPr txBox="1"/>
          <p:nvPr/>
        </p:nvSpPr>
        <p:spPr>
          <a:xfrm>
            <a:off x="609598" y="4578354"/>
            <a:ext cx="1882823" cy="36933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Orphan</a:t>
            </a:r>
            <a:r>
              <a:rPr lang="fr-CH" dirty="0">
                <a:solidFill>
                  <a:schemeClr val="bg1"/>
                </a:solidFill>
              </a:rPr>
              <a:t> Cable List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AC6ABF4E-4209-5CC5-BF72-F5BCFDF89A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62" y="4943251"/>
            <a:ext cx="2747964" cy="1266626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78D74700-DFBD-BB0E-D2FA-935EA37C6E28}"/>
              </a:ext>
            </a:extLst>
          </p:cNvPr>
          <p:cNvSpPr/>
          <p:nvPr/>
        </p:nvSpPr>
        <p:spPr>
          <a:xfrm>
            <a:off x="609598" y="4578353"/>
            <a:ext cx="2765228" cy="1631523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68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DEC </a:t>
            </a:r>
            <a:r>
              <a:rPr lang="fr-FR" dirty="0" err="1"/>
              <a:t>Status</a:t>
            </a:r>
            <a:r>
              <a:rPr lang="fr-FR" dirty="0"/>
              <a:t> </a:t>
            </a:r>
            <a:r>
              <a:rPr lang="fr-FR" sz="2400" dirty="0"/>
              <a:t>(Demande d’Enlèvement de Câbles)</a:t>
            </a:r>
            <a:endParaRPr lang="en-GB" sz="2400" dirty="0">
              <a:latin typeface="Abadi" panose="020B0604020104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29D48FC-3130-32B9-05B6-235EE4EBE1B1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1734950"/>
          <a:ext cx="8226427" cy="3950075"/>
        </p:xfrm>
        <a:graphic>
          <a:graphicData uri="http://schemas.openxmlformats.org/drawingml/2006/table">
            <a:tbl>
              <a:tblPr/>
              <a:tblGrid>
                <a:gridCol w="186369">
                  <a:extLst>
                    <a:ext uri="{9D8B030D-6E8A-4147-A177-3AD203B41FA5}">
                      <a16:colId xmlns:a16="http://schemas.microsoft.com/office/drawing/2014/main" val="2755161855"/>
                    </a:ext>
                  </a:extLst>
                </a:gridCol>
                <a:gridCol w="477570">
                  <a:extLst>
                    <a:ext uri="{9D8B030D-6E8A-4147-A177-3AD203B41FA5}">
                      <a16:colId xmlns:a16="http://schemas.microsoft.com/office/drawing/2014/main" val="2191883726"/>
                    </a:ext>
                  </a:extLst>
                </a:gridCol>
                <a:gridCol w="2050055">
                  <a:extLst>
                    <a:ext uri="{9D8B030D-6E8A-4147-A177-3AD203B41FA5}">
                      <a16:colId xmlns:a16="http://schemas.microsoft.com/office/drawing/2014/main" val="2737822397"/>
                    </a:ext>
                  </a:extLst>
                </a:gridCol>
                <a:gridCol w="1458917">
                  <a:extLst>
                    <a:ext uri="{9D8B030D-6E8A-4147-A177-3AD203B41FA5}">
                      <a16:colId xmlns:a16="http://schemas.microsoft.com/office/drawing/2014/main" val="634707354"/>
                    </a:ext>
                  </a:extLst>
                </a:gridCol>
                <a:gridCol w="768770">
                  <a:extLst>
                    <a:ext uri="{9D8B030D-6E8A-4147-A177-3AD203B41FA5}">
                      <a16:colId xmlns:a16="http://schemas.microsoft.com/office/drawing/2014/main" val="1286307373"/>
                    </a:ext>
                  </a:extLst>
                </a:gridCol>
                <a:gridCol w="768770">
                  <a:extLst>
                    <a:ext uri="{9D8B030D-6E8A-4147-A177-3AD203B41FA5}">
                      <a16:colId xmlns:a16="http://schemas.microsoft.com/office/drawing/2014/main" val="4098130244"/>
                    </a:ext>
                  </a:extLst>
                </a:gridCol>
                <a:gridCol w="1281284">
                  <a:extLst>
                    <a:ext uri="{9D8B030D-6E8A-4147-A177-3AD203B41FA5}">
                      <a16:colId xmlns:a16="http://schemas.microsoft.com/office/drawing/2014/main" val="3921842391"/>
                    </a:ext>
                  </a:extLst>
                </a:gridCol>
                <a:gridCol w="582402">
                  <a:extLst>
                    <a:ext uri="{9D8B030D-6E8A-4147-A177-3AD203B41FA5}">
                      <a16:colId xmlns:a16="http://schemas.microsoft.com/office/drawing/2014/main" val="4089848992"/>
                    </a:ext>
                  </a:extLst>
                </a:gridCol>
                <a:gridCol w="652290">
                  <a:extLst>
                    <a:ext uri="{9D8B030D-6E8A-4147-A177-3AD203B41FA5}">
                      <a16:colId xmlns:a16="http://schemas.microsoft.com/office/drawing/2014/main" val="2262637695"/>
                    </a:ext>
                  </a:extLst>
                </a:gridCol>
              </a:tblGrid>
              <a:tr h="17478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 name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Link Person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Cable list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Pre-DEC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 - approved on EDMS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of cables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Length [km]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842348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BE-CEM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Controls Infrastructure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Ioan Kozsar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30.916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026533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BE-CEM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BIDs (targets, dumps, etc.)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Ioan Kozsar &amp; J. Lendaro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368685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BE-CSS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Controls Software &amp; Services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Ioan Kozsar 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232765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Areas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Devito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Confirmed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570?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31.452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904171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Industrial Control Systems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&gt;&gt;EN/AA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398416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 &amp; Alarms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 Ramos 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5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18.228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279844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&amp; Ventilation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 Juban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Info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4?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475253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Engineering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Marcin Szewczyk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2042197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Handling Engineering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Sylvain Fumey 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037693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Protection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Guillaume Michet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4.352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097674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IT-CS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Communication Systems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Maryse da Costa 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219761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Instrumentation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Deschamps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21.596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455596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Power Converters 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Yves Gaillard 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23.552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5543925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Sources, Targets and Interactions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Ioan Kozsar &amp; J. Lendaro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742750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Barbe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331724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Mathieu Favre 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69939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Magnets, Superconductors and Cryostats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 Schwarz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4.754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748654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Vacuum, Surfaces and Coatings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Abel Gutierrez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551985"/>
                  </a:ext>
                </a:extLst>
              </a:tr>
              <a:tr h="17478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EP-Users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COMPASS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Stefano Levorato &amp; F. Devito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Confirm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28.864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3897667"/>
                  </a:ext>
                </a:extLst>
              </a:tr>
              <a:tr h="18352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739" marR="8739" marT="87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ORPHAN CABLES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Devito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Confirm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9.639</a:t>
                      </a:r>
                    </a:p>
                  </a:txBody>
                  <a:tcPr marL="8739" marR="8739" marT="87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027668"/>
                  </a:ext>
                </a:extLst>
              </a:tr>
              <a:tr h="270913">
                <a:tc>
                  <a:txBody>
                    <a:bodyPr/>
                    <a:lstStyle/>
                    <a:p>
                      <a:pPr algn="l" fontAlgn="ctr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Total:</a:t>
                      </a: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174.453</a:t>
                      </a:r>
                    </a:p>
                  </a:txBody>
                  <a:tcPr marL="8739" marR="8739" marT="87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452111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EFCD37F-A157-0AB1-8A5B-5A1C4C6B0C9F}"/>
              </a:ext>
            </a:extLst>
          </p:cNvPr>
          <p:cNvSpPr/>
          <p:nvPr/>
        </p:nvSpPr>
        <p:spPr>
          <a:xfrm>
            <a:off x="457200" y="2438400"/>
            <a:ext cx="8229600" cy="165100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D8CCBA0-5436-F96A-9D84-A8AC9C9770BB}"/>
              </a:ext>
            </a:extLst>
          </p:cNvPr>
          <p:cNvGrpSpPr/>
          <p:nvPr/>
        </p:nvGrpSpPr>
        <p:grpSpPr>
          <a:xfrm>
            <a:off x="0" y="5848538"/>
            <a:ext cx="9144000" cy="252780"/>
            <a:chOff x="0" y="5962838"/>
            <a:chExt cx="9144000" cy="25278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980C18F-F692-41F7-FEB1-AA93E25B8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085074"/>
              <a:ext cx="9144000" cy="13054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B6C5D77-E2FE-9D19-9524-FA372ECB1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962838"/>
              <a:ext cx="9144000" cy="130544"/>
            </a:xfrm>
            <a:prstGeom prst="rect">
              <a:avLst/>
            </a:prstGeom>
          </p:spPr>
        </p:pic>
      </p:grp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C76C489-A75F-DCD6-AF5A-B4B1B2DAC698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243840" y="2520950"/>
            <a:ext cx="213360" cy="3327588"/>
          </a:xfrm>
          <a:prstGeom prst="bentConnector2">
            <a:avLst/>
          </a:prstGeom>
          <a:ln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6492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Orphan Cable List</a:t>
            </a:r>
            <a:endParaRPr lang="en-GB" dirty="0">
              <a:latin typeface="Abadi" panose="020B0604020104020204" pitchFamily="34" charset="0"/>
            </a:endParaRPr>
          </a:p>
        </p:txBody>
      </p:sp>
      <p:pic>
        <p:nvPicPr>
          <p:cNvPr id="11" name="Content Placeholder 10" descr="A picture containing bicycle, rack, old, dirty&#10;&#10;Description automatically generated">
            <a:extLst>
              <a:ext uri="{FF2B5EF4-FFF2-40B4-BE49-F238E27FC236}">
                <a16:creationId xmlns:a16="http://schemas.microsoft.com/office/drawing/2014/main" id="{FF279C1F-C001-084B-6944-F46FF60FDBE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0475"/>
            <a:ext cx="4289425" cy="3216744"/>
          </a:xfrm>
        </p:spPr>
      </p:pic>
      <p:pic>
        <p:nvPicPr>
          <p:cNvPr id="14" name="Content Placeholder 1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1326029-5617-0CE8-0D3B-8E1823A7791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033" y="1260476"/>
            <a:ext cx="3761184" cy="437832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66EE9E3-A127-4919-AE70-2C87359E2D11}"/>
              </a:ext>
            </a:extLst>
          </p:cNvPr>
          <p:cNvGrpSpPr/>
          <p:nvPr/>
        </p:nvGrpSpPr>
        <p:grpSpPr>
          <a:xfrm>
            <a:off x="1460500" y="1398019"/>
            <a:ext cx="2368550" cy="1970520"/>
            <a:chOff x="1460500" y="1398019"/>
            <a:chExt cx="2368550" cy="197052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9A0BDE-4C1E-93AA-E3CE-C6E7316FF347}"/>
                </a:ext>
              </a:extLst>
            </p:cNvPr>
            <p:cNvSpPr/>
            <p:nvPr/>
          </p:nvSpPr>
          <p:spPr>
            <a:xfrm>
              <a:off x="1460500" y="1398019"/>
              <a:ext cx="965200" cy="62865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BC0BB00-49DC-133E-03EB-336FA2FBA35A}"/>
                </a:ext>
              </a:extLst>
            </p:cNvPr>
            <p:cNvSpPr/>
            <p:nvPr/>
          </p:nvSpPr>
          <p:spPr>
            <a:xfrm>
              <a:off x="2863850" y="1398019"/>
              <a:ext cx="965200" cy="62865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AA63F82-7835-C195-47A3-1ED0289D09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52600" y="2026669"/>
              <a:ext cx="425450" cy="9107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7EBA82D-AD0F-0913-A0DD-AF3F0645CF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3850" y="2088507"/>
              <a:ext cx="522287" cy="84886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CA333E-DAA7-A75D-6DEC-50CC1F972AB6}"/>
                </a:ext>
              </a:extLst>
            </p:cNvPr>
            <p:cNvSpPr txBox="1"/>
            <p:nvPr/>
          </p:nvSpPr>
          <p:spPr>
            <a:xfrm>
              <a:off x="1669388" y="2999207"/>
              <a:ext cx="1677062" cy="369332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CH" dirty="0" err="1"/>
                <a:t>Obsolete</a:t>
              </a:r>
              <a:r>
                <a:rPr lang="fr-CH" dirty="0"/>
                <a:t> Boxes</a:t>
              </a:r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D0C599-3889-56CD-4339-2E36003B4C0C}"/>
              </a:ext>
            </a:extLst>
          </p:cNvPr>
          <p:cNvGrpSpPr/>
          <p:nvPr/>
        </p:nvGrpSpPr>
        <p:grpSpPr>
          <a:xfrm>
            <a:off x="5024442" y="3055661"/>
            <a:ext cx="3282244" cy="2560203"/>
            <a:chOff x="5024442" y="3055661"/>
            <a:chExt cx="3282244" cy="2560203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F09A202-3F93-AE67-9FEF-62C39580A508}"/>
                </a:ext>
              </a:extLst>
            </p:cNvPr>
            <p:cNvSpPr/>
            <p:nvPr/>
          </p:nvSpPr>
          <p:spPr>
            <a:xfrm>
              <a:off x="6045200" y="4284224"/>
              <a:ext cx="368300" cy="1054100"/>
            </a:xfrm>
            <a:prstGeom prst="ellipse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9CC3E9C-612A-A8EF-FDE7-90F9C763BFFA}"/>
                </a:ext>
              </a:extLst>
            </p:cNvPr>
            <p:cNvCxnSpPr>
              <a:cxnSpLocks/>
            </p:cNvCxnSpPr>
            <p:nvPr/>
          </p:nvCxnSpPr>
          <p:spPr>
            <a:xfrm>
              <a:off x="5811837" y="3449638"/>
              <a:ext cx="342900" cy="809941"/>
            </a:xfrm>
            <a:prstGeom prst="straightConnector1">
              <a:avLst/>
            </a:prstGeom>
            <a:ln>
              <a:tailEnd type="triangle"/>
            </a:ln>
            <a:effectLst>
              <a:glow rad="63500">
                <a:schemeClr val="bg1">
                  <a:alpha val="50000"/>
                </a:schemeClr>
              </a:glow>
            </a:effectLst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6CD3A50-B192-C187-FFE8-7291030261A3}"/>
                </a:ext>
              </a:extLst>
            </p:cNvPr>
            <p:cNvSpPr txBox="1"/>
            <p:nvPr/>
          </p:nvSpPr>
          <p:spPr>
            <a:xfrm>
              <a:off x="5024442" y="3055661"/>
              <a:ext cx="1481816" cy="369332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</a:rPr>
                <a:t>No Reference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17D9D7F-0469-4F5B-F121-679E90782807}"/>
                </a:ext>
              </a:extLst>
            </p:cNvPr>
            <p:cNvSpPr/>
            <p:nvPr/>
          </p:nvSpPr>
          <p:spPr>
            <a:xfrm rot="1202375">
              <a:off x="7844931" y="4817982"/>
              <a:ext cx="461755" cy="797882"/>
            </a:xfrm>
            <a:prstGeom prst="ellipse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DCA071C-B67B-D7D2-CFB2-59D890C507BB}"/>
                </a:ext>
              </a:extLst>
            </p:cNvPr>
            <p:cNvCxnSpPr>
              <a:cxnSpLocks/>
            </p:cNvCxnSpPr>
            <p:nvPr/>
          </p:nvCxnSpPr>
          <p:spPr>
            <a:xfrm>
              <a:off x="5811837" y="3449638"/>
              <a:ext cx="1973263" cy="1913331"/>
            </a:xfrm>
            <a:prstGeom prst="straightConnector1">
              <a:avLst/>
            </a:prstGeom>
            <a:ln>
              <a:tailEnd type="triangle"/>
            </a:ln>
            <a:effectLst>
              <a:glow rad="63500">
                <a:schemeClr val="bg1">
                  <a:alpha val="50000"/>
                </a:schemeClr>
              </a:glow>
            </a:effectLst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78" name="Connector: Curved 77">
            <a:extLst>
              <a:ext uri="{FF2B5EF4-FFF2-40B4-BE49-F238E27FC236}">
                <a16:creationId xmlns:a16="http://schemas.microsoft.com/office/drawing/2014/main" id="{646E9D43-02D7-A048-4492-51477CCB0C53}"/>
              </a:ext>
            </a:extLst>
          </p:cNvPr>
          <p:cNvCxnSpPr>
            <a:cxnSpLocks/>
          </p:cNvCxnSpPr>
          <p:nvPr/>
        </p:nvCxnSpPr>
        <p:spPr>
          <a:xfrm rot="10800000">
            <a:off x="3384550" y="4686300"/>
            <a:ext cx="2616202" cy="53975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0" name="Connector: Curved 79">
            <a:extLst>
              <a:ext uri="{FF2B5EF4-FFF2-40B4-BE49-F238E27FC236}">
                <a16:creationId xmlns:a16="http://schemas.microsoft.com/office/drawing/2014/main" id="{0E67674D-DB32-0C5F-F0AF-85784F19462E}"/>
              </a:ext>
            </a:extLst>
          </p:cNvPr>
          <p:cNvCxnSpPr>
            <a:cxnSpLocks/>
          </p:cNvCxnSpPr>
          <p:nvPr/>
        </p:nvCxnSpPr>
        <p:spPr>
          <a:xfrm rot="10800000">
            <a:off x="3384550" y="4816501"/>
            <a:ext cx="4337659" cy="643489"/>
          </a:xfrm>
          <a:prstGeom prst="curvedConnector3">
            <a:avLst>
              <a:gd name="adj1" fmla="val 70788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1817F597-35C1-4E5D-FB06-FBD5E6434C5A}"/>
              </a:ext>
            </a:extLst>
          </p:cNvPr>
          <p:cNvSpPr txBox="1"/>
          <p:nvPr/>
        </p:nvSpPr>
        <p:spPr>
          <a:xfrm>
            <a:off x="609598" y="4578354"/>
            <a:ext cx="1882823" cy="36933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Orphan</a:t>
            </a:r>
            <a:r>
              <a:rPr lang="fr-CH" dirty="0">
                <a:solidFill>
                  <a:schemeClr val="bg1"/>
                </a:solidFill>
              </a:rPr>
              <a:t> Cable List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AC6ABF4E-4209-5CC5-BF72-F5BCFDF89A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62" y="4943251"/>
            <a:ext cx="2747964" cy="1266626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78D74700-DFBD-BB0E-D2FA-935EA37C6E28}"/>
              </a:ext>
            </a:extLst>
          </p:cNvPr>
          <p:cNvSpPr/>
          <p:nvPr/>
        </p:nvSpPr>
        <p:spPr>
          <a:xfrm>
            <a:off x="609598" y="4578353"/>
            <a:ext cx="2765228" cy="1631523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02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wall, indoor, bathroom, sink&#10;&#10;Description automatically generated">
            <a:extLst>
              <a:ext uri="{FF2B5EF4-FFF2-40B4-BE49-F238E27FC236}">
                <a16:creationId xmlns:a16="http://schemas.microsoft.com/office/drawing/2014/main" id="{EDBC086B-92EB-1AAC-FAD0-AAB23DBF0B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2450"/>
            <a:ext cx="5154478" cy="3259449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F52DB69-E729-9B3D-CFFE-F0D28277489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457201" y="1539418"/>
            <a:ext cx="8222284" cy="3064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Orphan Cable List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B4A8780-CD88-46D9-81C5-48CD2ABE06F8}" type="slidenum">
              <a:rPr lang="en-US" smtClean="0"/>
              <a:pPr>
                <a:spcAft>
                  <a:spcPts val="600"/>
                </a:spcAft>
                <a:defRPr/>
              </a:pPr>
              <a:t>16</a:t>
            </a:fld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2089B56-BD8A-8135-E215-9C2AF4CA03E3}"/>
              </a:ext>
            </a:extLst>
          </p:cNvPr>
          <p:cNvSpPr/>
          <p:nvPr/>
        </p:nvSpPr>
        <p:spPr>
          <a:xfrm>
            <a:off x="1530350" y="5379400"/>
            <a:ext cx="400050" cy="711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ACDA5F5D-EA8C-8EBD-0954-776A05A05413}"/>
              </a:ext>
            </a:extLst>
          </p:cNvPr>
          <p:cNvCxnSpPr>
            <a:cxnSpLocks/>
          </p:cNvCxnSpPr>
          <p:nvPr/>
        </p:nvCxnSpPr>
        <p:spPr>
          <a:xfrm flipV="1">
            <a:off x="1987550" y="5130800"/>
            <a:ext cx="3520132" cy="60420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769ECEC-F2D4-8A58-6F78-13AE264CB79C}"/>
              </a:ext>
            </a:extLst>
          </p:cNvPr>
          <p:cNvSpPr txBox="1"/>
          <p:nvPr/>
        </p:nvSpPr>
        <p:spPr>
          <a:xfrm>
            <a:off x="5638800" y="4946134"/>
            <a:ext cx="2172967" cy="36933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Filtering</a:t>
            </a:r>
            <a:r>
              <a:rPr lang="fr-CH" dirty="0"/>
              <a:t> by GESMAR</a:t>
            </a:r>
            <a:endParaRPr lang="en-US" dirty="0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8C8D49E5-0F38-FC0E-2129-50F61927F8F1}"/>
              </a:ext>
            </a:extLst>
          </p:cNvPr>
          <p:cNvSpPr/>
          <p:nvPr/>
        </p:nvSpPr>
        <p:spPr>
          <a:xfrm>
            <a:off x="7633967" y="2595082"/>
            <a:ext cx="914400" cy="2535718"/>
          </a:xfrm>
          <a:prstGeom prst="arc">
            <a:avLst>
              <a:gd name="adj1" fmla="val 16962066"/>
              <a:gd name="adj2" fmla="val 542133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E03B415-1DDB-C8E0-59CB-F18AC00B7040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8067406" y="2736847"/>
            <a:ext cx="266076" cy="509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4" name="Right Bracket 33">
            <a:extLst>
              <a:ext uri="{FF2B5EF4-FFF2-40B4-BE49-F238E27FC236}">
                <a16:creationId xmlns:a16="http://schemas.microsoft.com/office/drawing/2014/main" id="{6DF36EE5-E499-1394-0315-22D1E01A610D}"/>
              </a:ext>
            </a:extLst>
          </p:cNvPr>
          <p:cNvSpPr/>
          <p:nvPr/>
        </p:nvSpPr>
        <p:spPr>
          <a:xfrm>
            <a:off x="7397750" y="1854200"/>
            <a:ext cx="105099" cy="1765299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A09EBC5-834E-3D5F-8229-C0DBE7895B48}"/>
              </a:ext>
            </a:extLst>
          </p:cNvPr>
          <p:cNvSpPr txBox="1"/>
          <p:nvPr/>
        </p:nvSpPr>
        <p:spPr>
          <a:xfrm rot="16200000">
            <a:off x="6863560" y="2506015"/>
            <a:ext cx="1765298" cy="46166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200" dirty="0"/>
              <a:t>Added </a:t>
            </a:r>
            <a:r>
              <a:rPr lang="fr-CH" sz="1200" dirty="0" err="1"/>
              <a:t>Complementary</a:t>
            </a:r>
            <a:r>
              <a:rPr lang="fr-CH" sz="1200" dirty="0"/>
              <a:t> information</a:t>
            </a:r>
            <a:endParaRPr lang="en-US" sz="12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5E00B36-A064-6F93-7C26-CE437F755C77}"/>
              </a:ext>
            </a:extLst>
          </p:cNvPr>
          <p:cNvSpPr/>
          <p:nvPr/>
        </p:nvSpPr>
        <p:spPr>
          <a:xfrm>
            <a:off x="5353050" y="1854200"/>
            <a:ext cx="254794" cy="1822450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Bracket 39">
            <a:extLst>
              <a:ext uri="{FF2B5EF4-FFF2-40B4-BE49-F238E27FC236}">
                <a16:creationId xmlns:a16="http://schemas.microsoft.com/office/drawing/2014/main" id="{D4620DBD-A6B8-E718-7BBD-CAB24440782D}"/>
              </a:ext>
            </a:extLst>
          </p:cNvPr>
          <p:cNvSpPr/>
          <p:nvPr/>
        </p:nvSpPr>
        <p:spPr>
          <a:xfrm flipH="1">
            <a:off x="313693" y="1854200"/>
            <a:ext cx="106287" cy="1765299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656DCC7C-E2DF-C5D6-E51A-27AF1E913925}"/>
              </a:ext>
            </a:extLst>
          </p:cNvPr>
          <p:cNvSpPr/>
          <p:nvPr/>
        </p:nvSpPr>
        <p:spPr>
          <a:xfrm flipH="1">
            <a:off x="27150" y="1273175"/>
            <a:ext cx="482600" cy="1667760"/>
          </a:xfrm>
          <a:prstGeom prst="arc">
            <a:avLst>
              <a:gd name="adj1" fmla="val 16252275"/>
              <a:gd name="adj2" fmla="val 542133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437B91E-9878-67E4-38F8-EF8D660CE30A}"/>
              </a:ext>
            </a:extLst>
          </p:cNvPr>
          <p:cNvCxnSpPr>
            <a:cxnSpLocks/>
            <a:stCxn id="41" idx="0"/>
          </p:cNvCxnSpPr>
          <p:nvPr/>
        </p:nvCxnSpPr>
        <p:spPr>
          <a:xfrm>
            <a:off x="255786" y="1274324"/>
            <a:ext cx="1110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B3BD03A-341E-9BDB-E762-16D7380D01E4}"/>
              </a:ext>
            </a:extLst>
          </p:cNvPr>
          <p:cNvSpPr txBox="1"/>
          <p:nvPr/>
        </p:nvSpPr>
        <p:spPr>
          <a:xfrm>
            <a:off x="457201" y="1095941"/>
            <a:ext cx="4178299" cy="36933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Moved</a:t>
            </a:r>
            <a:r>
              <a:rPr lang="fr-CH" dirty="0"/>
              <a:t> to SY-BI DEC (1853: SY-BI + BE-EA)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37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Orphan Cable List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B4A8780-CD88-46D9-81C5-48CD2ABE06F8}" type="slidenum">
              <a:rPr lang="en-US" smtClean="0"/>
              <a:pPr>
                <a:spcAft>
                  <a:spcPts val="600"/>
                </a:spcAft>
                <a:defRPr/>
              </a:pPr>
              <a:t>17</a:t>
            </a:fld>
            <a:endParaRPr lang="en-US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C48C56C9-F25D-B7C2-8432-C60F0E838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92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 descr="A close-up of some cables&#10;&#10;Description automatically generated with low confidence">
            <a:extLst>
              <a:ext uri="{FF2B5EF4-FFF2-40B4-BE49-F238E27FC236}">
                <a16:creationId xmlns:a16="http://schemas.microsoft.com/office/drawing/2014/main" id="{BB1C7A31-39FF-730E-A73A-42D6EDFB8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52" y="1150620"/>
            <a:ext cx="2053590" cy="27381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8F1BB6-8924-5E0A-99CD-934ACB7A63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570" y="1120140"/>
            <a:ext cx="2148840" cy="2865120"/>
          </a:xfrm>
          <a:prstGeom prst="rect">
            <a:avLst/>
          </a:prstGeom>
        </p:spPr>
      </p:pic>
      <p:pic>
        <p:nvPicPr>
          <p:cNvPr id="18" name="Picture 17" descr="A picture containing outdoor, dirty&#10;&#10;Description automatically generated">
            <a:extLst>
              <a:ext uri="{FF2B5EF4-FFF2-40B4-BE49-F238E27FC236}">
                <a16:creationId xmlns:a16="http://schemas.microsoft.com/office/drawing/2014/main" id="{173F3D0D-3F62-1EB7-9E22-B9065757EA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095" y="3218181"/>
            <a:ext cx="2228850" cy="2971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B8DEACC-0A61-4BA9-16D3-EAA2BFA83A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035" y="3155950"/>
            <a:ext cx="222885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38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EHN2: Coordinates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602E226E-C5E1-F0E3-5E94-BF8A6FA4C1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7" t="24425" r="9166" b="29020"/>
          <a:stretch/>
        </p:blipFill>
        <p:spPr>
          <a:xfrm>
            <a:off x="396240" y="2732729"/>
            <a:ext cx="8417650" cy="328230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5D4DD87-7803-ABD6-9AAA-7E70909B82BA}"/>
              </a:ext>
            </a:extLst>
          </p:cNvPr>
          <p:cNvGrpSpPr/>
          <p:nvPr/>
        </p:nvGrpSpPr>
        <p:grpSpPr>
          <a:xfrm>
            <a:off x="3085" y="1389336"/>
            <a:ext cx="9144000" cy="1277223"/>
            <a:chOff x="33065" y="1389336"/>
            <a:chExt cx="9144000" cy="12772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451868B-9C35-2DCD-B327-A2B93D2CA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065" y="1814000"/>
              <a:ext cx="9144000" cy="85255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8CF79BA-B65A-23AE-D6D4-847C6996B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65" y="1389336"/>
              <a:ext cx="9144000" cy="432284"/>
            </a:xfrm>
            <a:prstGeom prst="rect">
              <a:avLst/>
            </a:prstGeom>
          </p:spPr>
        </p:pic>
      </p:grpSp>
      <p:sp>
        <p:nvSpPr>
          <p:cNvPr id="18" name="Right Bracket 17">
            <a:extLst>
              <a:ext uri="{FF2B5EF4-FFF2-40B4-BE49-F238E27FC236}">
                <a16:creationId xmlns:a16="http://schemas.microsoft.com/office/drawing/2014/main" id="{87352561-075D-3261-84EE-66423C788D3D}"/>
              </a:ext>
            </a:extLst>
          </p:cNvPr>
          <p:cNvSpPr/>
          <p:nvPr/>
        </p:nvSpPr>
        <p:spPr>
          <a:xfrm>
            <a:off x="1582871" y="1802572"/>
            <a:ext cx="45719" cy="209547"/>
          </a:xfrm>
          <a:prstGeom prst="rightBracket">
            <a:avLst/>
          </a:prstGeom>
          <a:ln w="190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394490C5-75E2-5E98-69B5-23A54FDF7C66}"/>
              </a:ext>
            </a:extLst>
          </p:cNvPr>
          <p:cNvCxnSpPr>
            <a:cxnSpLocks/>
            <a:stCxn id="18" idx="2"/>
          </p:cNvCxnSpPr>
          <p:nvPr/>
        </p:nvCxnSpPr>
        <p:spPr>
          <a:xfrm rot="10800000" flipH="1" flipV="1">
            <a:off x="1628590" y="1907345"/>
            <a:ext cx="1346642" cy="1742753"/>
          </a:xfrm>
          <a:prstGeom prst="bentConnector4">
            <a:avLst>
              <a:gd name="adj1" fmla="val 100085"/>
              <a:gd name="adj2" fmla="val 53006"/>
            </a:avLst>
          </a:prstGeom>
          <a:ln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49FAD276-A0F5-B4AB-46A3-79117952452B}"/>
              </a:ext>
            </a:extLst>
          </p:cNvPr>
          <p:cNvSpPr/>
          <p:nvPr/>
        </p:nvSpPr>
        <p:spPr>
          <a:xfrm>
            <a:off x="2807494" y="3671536"/>
            <a:ext cx="172503" cy="155133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Bracket 29">
            <a:extLst>
              <a:ext uri="{FF2B5EF4-FFF2-40B4-BE49-F238E27FC236}">
                <a16:creationId xmlns:a16="http://schemas.microsoft.com/office/drawing/2014/main" id="{F4BC3610-D2E1-6872-7E51-F8102DBE8441}"/>
              </a:ext>
            </a:extLst>
          </p:cNvPr>
          <p:cNvSpPr/>
          <p:nvPr/>
        </p:nvSpPr>
        <p:spPr>
          <a:xfrm>
            <a:off x="1582871" y="2043072"/>
            <a:ext cx="45719" cy="382283"/>
          </a:xfrm>
          <a:prstGeom prst="rightBracket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AB657EA2-4EB4-E11A-1EB5-7415084B578A}"/>
              </a:ext>
            </a:extLst>
          </p:cNvPr>
          <p:cNvCxnSpPr>
            <a:cxnSpLocks/>
            <a:stCxn id="30" idx="2"/>
          </p:cNvCxnSpPr>
          <p:nvPr/>
        </p:nvCxnSpPr>
        <p:spPr>
          <a:xfrm rot="10800000" flipH="1" flipV="1">
            <a:off x="1628590" y="2234213"/>
            <a:ext cx="1717072" cy="1415885"/>
          </a:xfrm>
          <a:prstGeom prst="bentConnector3">
            <a:avLst>
              <a:gd name="adj1" fmla="val 99961"/>
            </a:avLst>
          </a:prstGeom>
          <a:ln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17B7E5D-449E-9EF2-1618-878A18A2F94E}"/>
              </a:ext>
            </a:extLst>
          </p:cNvPr>
          <p:cNvSpPr/>
          <p:nvPr/>
        </p:nvSpPr>
        <p:spPr>
          <a:xfrm>
            <a:off x="3345662" y="3671529"/>
            <a:ext cx="172503" cy="155133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3CC5AD5-5AB0-DADC-C2D5-E0354F638CCF}"/>
              </a:ext>
            </a:extLst>
          </p:cNvPr>
          <p:cNvCxnSpPr/>
          <p:nvPr/>
        </p:nvCxnSpPr>
        <p:spPr>
          <a:xfrm>
            <a:off x="1328733" y="1969294"/>
            <a:ext cx="176212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2AB7CC3-F79D-2BF9-D5C0-2AD6147CAF03}"/>
              </a:ext>
            </a:extLst>
          </p:cNvPr>
          <p:cNvCxnSpPr/>
          <p:nvPr/>
        </p:nvCxnSpPr>
        <p:spPr>
          <a:xfrm>
            <a:off x="1326349" y="2181224"/>
            <a:ext cx="176212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6FCE56B-F53E-CC2C-FC96-6AEBDA3416CC}"/>
              </a:ext>
            </a:extLst>
          </p:cNvPr>
          <p:cNvCxnSpPr/>
          <p:nvPr/>
        </p:nvCxnSpPr>
        <p:spPr>
          <a:xfrm>
            <a:off x="1321592" y="2390779"/>
            <a:ext cx="176212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7F846FD-45F3-6671-B91A-CE0C1E66E728}"/>
              </a:ext>
            </a:extLst>
          </p:cNvPr>
          <p:cNvCxnSpPr/>
          <p:nvPr/>
        </p:nvCxnSpPr>
        <p:spPr>
          <a:xfrm>
            <a:off x="1323967" y="2600329"/>
            <a:ext cx="176212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0" name="Right Bracket 49">
            <a:extLst>
              <a:ext uri="{FF2B5EF4-FFF2-40B4-BE49-F238E27FC236}">
                <a16:creationId xmlns:a16="http://schemas.microsoft.com/office/drawing/2014/main" id="{1DB33F16-E7A3-E89B-6D2E-41E0353D40A6}"/>
              </a:ext>
            </a:extLst>
          </p:cNvPr>
          <p:cNvSpPr/>
          <p:nvPr/>
        </p:nvSpPr>
        <p:spPr>
          <a:xfrm>
            <a:off x="1582871" y="2456272"/>
            <a:ext cx="45719" cy="209547"/>
          </a:xfrm>
          <a:prstGeom prst="rightBracket">
            <a:avLst/>
          </a:prstGeom>
          <a:ln w="190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EC43D665-A0FD-2EE0-1BCB-43F784DFC47F}"/>
              </a:ext>
            </a:extLst>
          </p:cNvPr>
          <p:cNvCxnSpPr>
            <a:cxnSpLocks/>
            <a:stCxn id="50" idx="2"/>
          </p:cNvCxnSpPr>
          <p:nvPr/>
        </p:nvCxnSpPr>
        <p:spPr>
          <a:xfrm rot="10800000" flipH="1" flipV="1">
            <a:off x="1628590" y="2561045"/>
            <a:ext cx="2063408" cy="1089053"/>
          </a:xfrm>
          <a:prstGeom prst="bentConnector3">
            <a:avLst>
              <a:gd name="adj1" fmla="val 99956"/>
            </a:avLst>
          </a:prstGeom>
          <a:ln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1C580A5C-39B1-A914-CFC6-8239C2768E13}"/>
              </a:ext>
            </a:extLst>
          </p:cNvPr>
          <p:cNvSpPr/>
          <p:nvPr/>
        </p:nvSpPr>
        <p:spPr>
          <a:xfrm>
            <a:off x="3519496" y="3673910"/>
            <a:ext cx="172503" cy="155133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62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Brief: List of 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B4A8780-CD88-46D9-81C5-48CD2ABE06F8}" type="slidenum">
              <a:rPr lang="en-US" smtClean="0"/>
              <a:pPr>
                <a:spcAft>
                  <a:spcPts val="600"/>
                </a:spcAft>
                <a:defRPr/>
              </a:pPr>
              <a:t>19</a:t>
            </a:fld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6A4B0D1-8136-7845-9669-6D5206455414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457200" y="1264920"/>
          <a:ext cx="8226426" cy="27673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394">
                  <a:extLst>
                    <a:ext uri="{9D8B030D-6E8A-4147-A177-3AD203B41FA5}">
                      <a16:colId xmlns:a16="http://schemas.microsoft.com/office/drawing/2014/main" val="2068082731"/>
                    </a:ext>
                  </a:extLst>
                </a:gridCol>
                <a:gridCol w="7177638">
                  <a:extLst>
                    <a:ext uri="{9D8B030D-6E8A-4147-A177-3AD203B41FA5}">
                      <a16:colId xmlns:a16="http://schemas.microsoft.com/office/drawing/2014/main" val="4073310980"/>
                    </a:ext>
                  </a:extLst>
                </a:gridCol>
                <a:gridCol w="524394">
                  <a:extLst>
                    <a:ext uri="{9D8B030D-6E8A-4147-A177-3AD203B41FA5}">
                      <a16:colId xmlns:a16="http://schemas.microsoft.com/office/drawing/2014/main" val="2904497138"/>
                    </a:ext>
                  </a:extLst>
                </a:gridCol>
              </a:tblGrid>
              <a:tr h="565059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8194" marR="8194" marT="8194" marB="0" anchor="b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en-GB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marking on the EHN2 &amp; BA82 list (on SharePoint)</a:t>
                      </a:r>
                    </a:p>
                  </a:txBody>
                  <a:tcPr marL="368714" marR="8194" marT="8194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 marL="8194" marR="8194" marT="8194" marB="0" anchor="ctr"/>
                </a:tc>
                <a:extLst>
                  <a:ext uri="{0D108BD9-81ED-4DB2-BD59-A6C34878D82A}">
                    <a16:rowId xmlns:a16="http://schemas.microsoft.com/office/drawing/2014/main" val="2720720754"/>
                  </a:ext>
                </a:extLst>
              </a:tr>
              <a:tr h="550572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8194" marR="8194" marT="8194" marB="0" anchor="b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en-GB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move Cables from the Cable List to DEC Template</a:t>
                      </a:r>
                    </a:p>
                  </a:txBody>
                  <a:tcPr marL="368714" marR="8194" marT="8194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 marL="8194" marR="8194" marT="8194" marB="0" anchor="ctr"/>
                </a:tc>
                <a:extLst>
                  <a:ext uri="{0D108BD9-81ED-4DB2-BD59-A6C34878D82A}">
                    <a16:rowId xmlns:a16="http://schemas.microsoft.com/office/drawing/2014/main" val="2834942399"/>
                  </a:ext>
                </a:extLst>
              </a:tr>
              <a:tr h="550572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8194" marR="8194" marT="8194" marB="0" anchor="b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en-GB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Proceed with identification in place</a:t>
                      </a:r>
                    </a:p>
                  </a:txBody>
                  <a:tcPr marL="368714" marR="8194" marT="8194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en-US" sz="1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94" marR="8194" marT="8194" marB="0" anchor="b"/>
                </a:tc>
                <a:extLst>
                  <a:ext uri="{0D108BD9-81ED-4DB2-BD59-A6C34878D82A}">
                    <a16:rowId xmlns:a16="http://schemas.microsoft.com/office/drawing/2014/main" val="1742270635"/>
                  </a:ext>
                </a:extLst>
              </a:tr>
              <a:tr h="550572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8194" marR="8194" marT="8194" marB="0" anchor="b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en-GB" sz="19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FIND, DISCONNECT, PURPLE LABEL </a:t>
                      </a:r>
                      <a:r>
                        <a:rPr kumimoji="0" lang="en-GB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(and user </a:t>
                      </a:r>
                      <a:r>
                        <a:rPr kumimoji="0" lang="en-GB" sz="19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  <a:r>
                        <a:rPr kumimoji="0" lang="en-GB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code label)</a:t>
                      </a:r>
                    </a:p>
                  </a:txBody>
                  <a:tcPr marL="368714" marR="8194" marT="8194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en-US" sz="1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94" marR="8194" marT="8194" marB="0" anchor="b"/>
                </a:tc>
                <a:extLst>
                  <a:ext uri="{0D108BD9-81ED-4DB2-BD59-A6C34878D82A}">
                    <a16:rowId xmlns:a16="http://schemas.microsoft.com/office/drawing/2014/main" val="1242844348"/>
                  </a:ext>
                </a:extLst>
              </a:tr>
              <a:tr h="550572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8194" marR="8194" marT="8194" marB="0" anchor="b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en-GB" sz="1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Confirm DEC to be approved on EDMS</a:t>
                      </a:r>
                    </a:p>
                  </a:txBody>
                  <a:tcPr marL="368714" marR="8194" marT="8194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en-US" sz="1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94" marR="8194" marT="8194" marB="0" anchor="b"/>
                </a:tc>
                <a:extLst>
                  <a:ext uri="{0D108BD9-81ED-4DB2-BD59-A6C34878D82A}">
                    <a16:rowId xmlns:a16="http://schemas.microsoft.com/office/drawing/2014/main" val="374639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908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5" descr="C:\Users\Utilisateur\Desktop\Administratif\Professionnel\Dossier de candidature principal\Entreprises\CERN\Entretien vidéo\Présentations\personnel\Couleur fond de planche.png">
            <a:extLst>
              <a:ext uri="{FF2B5EF4-FFF2-40B4-BE49-F238E27FC236}">
                <a16:creationId xmlns:a16="http://schemas.microsoft.com/office/drawing/2014/main" id="{1D5A397B-4DB5-4781-9857-B99821343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2912EF0-6B0E-4D77-9742-CF933524D0E2}"/>
              </a:ext>
            </a:extLst>
          </p:cNvPr>
          <p:cNvSpPr txBox="1">
            <a:spLocks/>
          </p:cNvSpPr>
          <p:nvPr/>
        </p:nvSpPr>
        <p:spPr>
          <a:xfrm>
            <a:off x="142873" y="209271"/>
            <a:ext cx="8858249" cy="82385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fr-FR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6190C900-D7BD-4CF2-BAC0-BB809C938B33}"/>
              </a:ext>
            </a:extLst>
          </p:cNvPr>
          <p:cNvSpPr txBox="1">
            <a:spLocks/>
          </p:cNvSpPr>
          <p:nvPr/>
        </p:nvSpPr>
        <p:spPr>
          <a:xfrm>
            <a:off x="603322" y="1037556"/>
            <a:ext cx="8059273" cy="5481972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700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</a:t>
            </a:r>
            <a:r>
              <a:rPr lang="en-GB" sz="27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presentation 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What is </a:t>
            </a:r>
            <a:r>
              <a:rPr lang="en-GB" sz="23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</a:t>
            </a:r>
            <a:r>
              <a:rPr lang="en-GB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and what is its purpose ?</a:t>
            </a:r>
            <a:endParaRPr lang="fr-FR" sz="27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3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</a:t>
            </a:r>
            <a:r>
              <a:rPr lang="fr-FR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3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organization</a:t>
            </a:r>
            <a:r>
              <a:rPr lang="fr-FR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EHN2 / BA82 / BX82 / BG82</a:t>
            </a:r>
            <a:endParaRPr lang="fr-FR" sz="27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-GB" sz="1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GESMAR : Obtaining Cables Information</a:t>
            </a:r>
            <a:endParaRPr lang="fr-FR" sz="19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 : Ca</a:t>
            </a:r>
            <a:r>
              <a:rPr lang="en-GB" sz="23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bles</a:t>
            </a:r>
            <a:r>
              <a:rPr lang="en-GB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Composition of tables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 : </a:t>
            </a:r>
            <a:r>
              <a:rPr lang="fr-FR" sz="23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fr-FR" sz="27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 : Cables list to Pre-DEC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Pre-DEC to DEC (Identification In Place)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Colour code of different systems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DEC </a:t>
            </a:r>
            <a:r>
              <a:rPr lang="fr-FR" sz="22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r>
              <a:rPr lang="fr-FR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(Demande d’Enlèvement de Câbles)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Orphan Cable List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7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7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Actions for </a:t>
            </a:r>
            <a:r>
              <a:rPr lang="en-GB" sz="27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connected cables between EHN2 and TT84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7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7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Preparations for the next </a:t>
            </a:r>
            <a:r>
              <a:rPr lang="en-GB" sz="2700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decabling</a:t>
            </a:r>
            <a:r>
              <a:rPr lang="en-GB" sz="27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campaign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Area </a:t>
            </a:r>
            <a:r>
              <a:rPr lang="fr-FR" sz="21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concerned</a:t>
            </a:r>
            <a:r>
              <a:rPr lang="fr-FR" sz="2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1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sz="2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TT81 to TT85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1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</a:t>
            </a:r>
            <a:r>
              <a:rPr lang="fr-FR" sz="2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: Folder </a:t>
            </a:r>
            <a:r>
              <a:rPr lang="fr-FR" sz="21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organization</a:t>
            </a:r>
            <a:r>
              <a:rPr lang="fr-FR" sz="2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TT81-TT85</a:t>
            </a:r>
            <a:endParaRPr lang="en-GB" sz="21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8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arme, périphérique&#10;&#10;Description générée automatiquement">
            <a:extLst>
              <a:ext uri="{FF2B5EF4-FFF2-40B4-BE49-F238E27FC236}">
                <a16:creationId xmlns:a16="http://schemas.microsoft.com/office/drawing/2014/main" id="{53FD7D3D-0A8D-310F-2D3B-C18A44F30C2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30" y="1281219"/>
            <a:ext cx="4320000" cy="221879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0033A0"/>
                </a:solidFill>
              </a:rPr>
              <a:t>C</a:t>
            </a:r>
            <a:r>
              <a:rPr lang="en-GB" dirty="0" err="1">
                <a:solidFill>
                  <a:srgbClr val="0033A0"/>
                </a:solidFill>
              </a:rPr>
              <a:t>ables</a:t>
            </a:r>
            <a:r>
              <a:rPr lang="en-GB" dirty="0">
                <a:solidFill>
                  <a:srgbClr val="0033A0"/>
                </a:solidFill>
              </a:rPr>
              <a:t> connected between EHN2 and TT84</a:t>
            </a:r>
          </a:p>
        </p:txBody>
      </p:sp>
      <p:pic>
        <p:nvPicPr>
          <p:cNvPr id="46" name="Image 45" descr="Une image contenant arme&#10;&#10;Description générée automatiquement">
            <a:extLst>
              <a:ext uri="{FF2B5EF4-FFF2-40B4-BE49-F238E27FC236}">
                <a16:creationId xmlns:a16="http://schemas.microsoft.com/office/drawing/2014/main" id="{941EE5B1-3C4F-088C-AC1E-8B2B2487A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54" y="1280675"/>
            <a:ext cx="4320000" cy="2218796"/>
          </a:xfrm>
          <a:prstGeom prst="rect">
            <a:avLst/>
          </a:prstGeom>
        </p:spPr>
      </p:pic>
      <p:grpSp>
        <p:nvGrpSpPr>
          <p:cNvPr id="28" name="Groupe 27">
            <a:extLst>
              <a:ext uri="{FF2B5EF4-FFF2-40B4-BE49-F238E27FC236}">
                <a16:creationId xmlns:a16="http://schemas.microsoft.com/office/drawing/2014/main" id="{72B94A5F-A17F-61BF-9C48-96281D4737B7}"/>
              </a:ext>
            </a:extLst>
          </p:cNvPr>
          <p:cNvGrpSpPr/>
          <p:nvPr/>
        </p:nvGrpSpPr>
        <p:grpSpPr>
          <a:xfrm>
            <a:off x="3110673" y="1189007"/>
            <a:ext cx="5842875" cy="2367661"/>
            <a:chOff x="3110673" y="1189007"/>
            <a:chExt cx="5842875" cy="2367661"/>
          </a:xfrm>
        </p:grpSpPr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68B217CE-9B89-EB68-6640-8A87CAD834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550" r="25801" b="31912"/>
            <a:stretch/>
          </p:blipFill>
          <p:spPr>
            <a:xfrm>
              <a:off x="4633548" y="1189008"/>
              <a:ext cx="4320000" cy="2367660"/>
            </a:xfrm>
            <a:prstGeom prst="rect">
              <a:avLst/>
            </a:prstGeom>
          </p:spPr>
        </p:pic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A5CDC0A5-A432-A350-4FDA-6B5EA3146847}"/>
                </a:ext>
              </a:extLst>
            </p:cNvPr>
            <p:cNvGrpSpPr/>
            <p:nvPr/>
          </p:nvGrpSpPr>
          <p:grpSpPr>
            <a:xfrm>
              <a:off x="3110673" y="1189007"/>
              <a:ext cx="5842875" cy="2367659"/>
              <a:chOff x="5012070" y="1027563"/>
              <a:chExt cx="5842875" cy="2367659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8E8F909-6CCE-E061-15E2-7A3F5E5A2DC5}"/>
                  </a:ext>
                </a:extLst>
              </p:cNvPr>
              <p:cNvSpPr/>
              <p:nvPr/>
            </p:nvSpPr>
            <p:spPr>
              <a:xfrm rot="10800000">
                <a:off x="6516595" y="1027563"/>
                <a:ext cx="4338350" cy="2367659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3C85EFFB-A605-B38A-D51C-F51BD5B91990}"/>
                  </a:ext>
                </a:extLst>
              </p:cNvPr>
              <p:cNvSpPr/>
              <p:nvPr/>
            </p:nvSpPr>
            <p:spPr>
              <a:xfrm>
                <a:off x="5012070" y="2462120"/>
                <a:ext cx="905247" cy="590453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53" name="Groupe 52">
                <a:extLst>
                  <a:ext uri="{FF2B5EF4-FFF2-40B4-BE49-F238E27FC236}">
                    <a16:creationId xmlns:a16="http://schemas.microsoft.com/office/drawing/2014/main" id="{AE11FDEF-A21F-0279-BA77-15D4743575E1}"/>
                  </a:ext>
                </a:extLst>
              </p:cNvPr>
              <p:cNvGrpSpPr/>
              <p:nvPr/>
            </p:nvGrpSpPr>
            <p:grpSpPr>
              <a:xfrm>
                <a:off x="5913922" y="2201208"/>
                <a:ext cx="621023" cy="576000"/>
                <a:chOff x="5913922" y="2201208"/>
                <a:chExt cx="621023" cy="576000"/>
              </a:xfrm>
            </p:grpSpPr>
            <p:cxnSp>
              <p:nvCxnSpPr>
                <p:cNvPr id="55" name="Connecteur droit 54">
                  <a:extLst>
                    <a:ext uri="{FF2B5EF4-FFF2-40B4-BE49-F238E27FC236}">
                      <a16:creationId xmlns:a16="http://schemas.microsoft.com/office/drawing/2014/main" id="{F1CA9C00-96AE-199A-AE91-A0FBA9F81E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13922" y="2753323"/>
                  <a:ext cx="28800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eur droit 55">
                  <a:extLst>
                    <a:ext uri="{FF2B5EF4-FFF2-40B4-BE49-F238E27FC236}">
                      <a16:creationId xmlns:a16="http://schemas.microsoft.com/office/drawing/2014/main" id="{5592CC0A-84E1-C4BB-DA2C-4FA9680122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10468" y="2201208"/>
                  <a:ext cx="0" cy="57600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necteur droit 63">
                  <a:extLst>
                    <a:ext uri="{FF2B5EF4-FFF2-40B4-BE49-F238E27FC236}">
                      <a16:creationId xmlns:a16="http://schemas.microsoft.com/office/drawing/2014/main" id="{12609203-F8D4-6198-760E-D9B59A32F1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10945" y="2226846"/>
                  <a:ext cx="32400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B9D05DE-4FC7-7842-404A-2253B305712A}"/>
              </a:ext>
            </a:extLst>
          </p:cNvPr>
          <p:cNvGrpSpPr/>
          <p:nvPr/>
        </p:nvGrpSpPr>
        <p:grpSpPr>
          <a:xfrm>
            <a:off x="360720" y="1910051"/>
            <a:ext cx="8688222" cy="4285213"/>
            <a:chOff x="360720" y="1910051"/>
            <a:chExt cx="8688222" cy="4285213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61833513-61C5-7FC5-4C5F-971C20DED842}"/>
                </a:ext>
              </a:extLst>
            </p:cNvPr>
            <p:cNvGrpSpPr/>
            <p:nvPr/>
          </p:nvGrpSpPr>
          <p:grpSpPr>
            <a:xfrm>
              <a:off x="360720" y="1910051"/>
              <a:ext cx="5694719" cy="4285213"/>
              <a:chOff x="360720" y="1910051"/>
              <a:chExt cx="5694719" cy="4285213"/>
            </a:xfrm>
          </p:grpSpPr>
          <p:pic>
            <p:nvPicPr>
              <p:cNvPr id="3" name="Image 2">
                <a:extLst>
                  <a:ext uri="{FF2B5EF4-FFF2-40B4-BE49-F238E27FC236}">
                    <a16:creationId xmlns:a16="http://schemas.microsoft.com/office/drawing/2014/main" id="{E45D8A20-A71B-F157-A2C5-C1EE30082F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0720" y="3685802"/>
                <a:ext cx="4170348" cy="2509462"/>
              </a:xfrm>
              <a:prstGeom prst="rect">
                <a:avLst/>
              </a:prstGeom>
            </p:spPr>
          </p:pic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8468E682-6A7B-6FA1-FB1B-B8F4545FDF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8846" y="2089313"/>
                <a:ext cx="3511602" cy="0"/>
              </a:xfrm>
              <a:prstGeom prst="line">
                <a:avLst/>
              </a:prstGeom>
              <a:ln w="38100">
                <a:solidFill>
                  <a:srgbClr val="00B0F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B0E24EF-BA69-2F2F-B899-C76D44F259A4}"/>
                  </a:ext>
                </a:extLst>
              </p:cNvPr>
              <p:cNvSpPr/>
              <p:nvPr/>
            </p:nvSpPr>
            <p:spPr>
              <a:xfrm>
                <a:off x="367238" y="3685802"/>
                <a:ext cx="4143216" cy="2509462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271D5FA-8DFE-CB8E-090B-F26B9C4E5F72}"/>
                  </a:ext>
                </a:extLst>
              </p:cNvPr>
              <p:cNvSpPr/>
              <p:nvPr/>
            </p:nvSpPr>
            <p:spPr>
              <a:xfrm rot="1436516">
                <a:off x="5954658" y="1910051"/>
                <a:ext cx="100781" cy="408994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0DC69DE1-25DB-143B-E976-E7CE894C70AD}"/>
                  </a:ext>
                </a:extLst>
              </p:cNvPr>
              <p:cNvCxnSpPr>
                <a:cxnSpLocks/>
                <a:endCxn id="3" idx="0"/>
              </p:cNvCxnSpPr>
              <p:nvPr/>
            </p:nvCxnSpPr>
            <p:spPr>
              <a:xfrm>
                <a:off x="2445894" y="2089313"/>
                <a:ext cx="0" cy="1596489"/>
              </a:xfrm>
              <a:prstGeom prst="line">
                <a:avLst/>
              </a:prstGeom>
              <a:ln w="38100">
                <a:solidFill>
                  <a:srgbClr val="00B0F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5550869E-9BFF-8B76-AC73-6A2D6389A525}"/>
                </a:ext>
              </a:extLst>
            </p:cNvPr>
            <p:cNvGrpSpPr/>
            <p:nvPr/>
          </p:nvGrpSpPr>
          <p:grpSpPr>
            <a:xfrm>
              <a:off x="4609784" y="2218643"/>
              <a:ext cx="4439158" cy="3851868"/>
              <a:chOff x="4609784" y="2218643"/>
              <a:chExt cx="4439158" cy="3851868"/>
            </a:xfrm>
          </p:grpSpPr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3C95EF6B-777B-FCD9-EEA0-4FC4484FE9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15198" y="3810555"/>
                <a:ext cx="4433744" cy="225995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66C661E-B1D8-DFC2-E95D-3E9072FA19DC}"/>
                  </a:ext>
                </a:extLst>
              </p:cNvPr>
              <p:cNvSpPr/>
              <p:nvPr/>
            </p:nvSpPr>
            <p:spPr>
              <a:xfrm>
                <a:off x="4609784" y="3810555"/>
                <a:ext cx="4439158" cy="225995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986315E-D073-4DF3-754D-8CBC2FB3AA3E}"/>
                  </a:ext>
                </a:extLst>
              </p:cNvPr>
              <p:cNvSpPr/>
              <p:nvPr/>
            </p:nvSpPr>
            <p:spPr>
              <a:xfrm rot="1436516">
                <a:off x="6367537" y="2218643"/>
                <a:ext cx="667239" cy="40899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66FFA20A-E8BE-7145-E708-50A298BE94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06271" y="2615018"/>
                <a:ext cx="0" cy="1070784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7FC3C992-6224-BCED-6381-C17363CDCB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6856" y="3685802"/>
                <a:ext cx="0" cy="124753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2C82B517-D60E-842D-A33A-C1C4E19AE9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97725" y="3685802"/>
                <a:ext cx="2520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7425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0033A0"/>
                </a:solidFill>
              </a:rPr>
              <a:t>C</a:t>
            </a:r>
            <a:r>
              <a:rPr lang="en-GB" dirty="0" err="1">
                <a:solidFill>
                  <a:srgbClr val="0033A0"/>
                </a:solidFill>
              </a:rPr>
              <a:t>ables</a:t>
            </a:r>
            <a:r>
              <a:rPr lang="en-GB" dirty="0">
                <a:solidFill>
                  <a:srgbClr val="0033A0"/>
                </a:solidFill>
              </a:rPr>
              <a:t> connected between EHN2 and TT84</a:t>
            </a:r>
          </a:p>
        </p:txBody>
      </p:sp>
      <p:pic>
        <p:nvPicPr>
          <p:cNvPr id="46" name="Image 45" descr="Une image contenant arme&#10;&#10;Description générée automatiquement">
            <a:extLst>
              <a:ext uri="{FF2B5EF4-FFF2-40B4-BE49-F238E27FC236}">
                <a16:creationId xmlns:a16="http://schemas.microsoft.com/office/drawing/2014/main" id="{941EE5B1-3C4F-088C-AC1E-8B2B2487A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54" y="1280675"/>
            <a:ext cx="4320000" cy="2218796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68B217CE-9B89-EB68-6640-8A87CAD834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0" r="25801" b="31912"/>
          <a:stretch/>
        </p:blipFill>
        <p:spPr>
          <a:xfrm>
            <a:off x="4633548" y="1189008"/>
            <a:ext cx="4320000" cy="2367660"/>
          </a:xfrm>
          <a:prstGeom prst="rect">
            <a:avLst/>
          </a:prstGeom>
        </p:spPr>
      </p:pic>
      <p:grpSp>
        <p:nvGrpSpPr>
          <p:cNvPr id="48" name="Groupe 47">
            <a:extLst>
              <a:ext uri="{FF2B5EF4-FFF2-40B4-BE49-F238E27FC236}">
                <a16:creationId xmlns:a16="http://schemas.microsoft.com/office/drawing/2014/main" id="{A5CDC0A5-A432-A350-4FDA-6B5EA3146847}"/>
              </a:ext>
            </a:extLst>
          </p:cNvPr>
          <p:cNvGrpSpPr/>
          <p:nvPr/>
        </p:nvGrpSpPr>
        <p:grpSpPr>
          <a:xfrm>
            <a:off x="3110673" y="1189007"/>
            <a:ext cx="5842875" cy="2367659"/>
            <a:chOff x="5012070" y="1027563"/>
            <a:chExt cx="5842875" cy="236765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8E8F909-6CCE-E061-15E2-7A3F5E5A2DC5}"/>
                </a:ext>
              </a:extLst>
            </p:cNvPr>
            <p:cNvSpPr/>
            <p:nvPr/>
          </p:nvSpPr>
          <p:spPr>
            <a:xfrm rot="10800000">
              <a:off x="6516595" y="1027563"/>
              <a:ext cx="4338350" cy="236765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C85EFFB-A605-B38A-D51C-F51BD5B91990}"/>
                </a:ext>
              </a:extLst>
            </p:cNvPr>
            <p:cNvSpPr/>
            <p:nvPr/>
          </p:nvSpPr>
          <p:spPr>
            <a:xfrm>
              <a:off x="5012070" y="2462120"/>
              <a:ext cx="905247" cy="590453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AE11FDEF-A21F-0279-BA77-15D4743575E1}"/>
                </a:ext>
              </a:extLst>
            </p:cNvPr>
            <p:cNvGrpSpPr/>
            <p:nvPr/>
          </p:nvGrpSpPr>
          <p:grpSpPr>
            <a:xfrm>
              <a:off x="5913922" y="2201208"/>
              <a:ext cx="621023" cy="576000"/>
              <a:chOff x="5913922" y="2201208"/>
              <a:chExt cx="621023" cy="576000"/>
            </a:xfrm>
          </p:grpSpPr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F1CA9C00-96AE-199A-AE91-A0FBA9F81E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13922" y="2753323"/>
                <a:ext cx="28800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5592CC0A-84E1-C4BB-DA2C-4FA9680122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10468" y="2201208"/>
                <a:ext cx="0" cy="576000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12609203-F8D4-6198-760E-D9B59A32F1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10945" y="2226846"/>
                <a:ext cx="32400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5" name="Image 64" descr="Une image contenant table&#10;&#10;Description générée automatiquement">
            <a:extLst>
              <a:ext uri="{FF2B5EF4-FFF2-40B4-BE49-F238E27FC236}">
                <a16:creationId xmlns:a16="http://schemas.microsoft.com/office/drawing/2014/main" id="{DE709589-9DEB-3677-E1FB-3DCCC37111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6"/>
          <a:stretch/>
        </p:blipFill>
        <p:spPr>
          <a:xfrm>
            <a:off x="98031" y="3714180"/>
            <a:ext cx="8932436" cy="2464429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8D544F2E-E89F-2DD4-FC13-4839B0A0E0C4}"/>
              </a:ext>
            </a:extLst>
          </p:cNvPr>
          <p:cNvGrpSpPr/>
          <p:nvPr/>
        </p:nvGrpSpPr>
        <p:grpSpPr>
          <a:xfrm>
            <a:off x="3719268" y="4282895"/>
            <a:ext cx="2296705" cy="2027588"/>
            <a:chOff x="3719268" y="4282895"/>
            <a:chExt cx="2296705" cy="2027588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327BDEC9-5349-AEF3-53DD-FC92EC8D0EB9}"/>
                </a:ext>
              </a:extLst>
            </p:cNvPr>
            <p:cNvGrpSpPr/>
            <p:nvPr/>
          </p:nvGrpSpPr>
          <p:grpSpPr>
            <a:xfrm>
              <a:off x="3719268" y="4282895"/>
              <a:ext cx="2296705" cy="1895713"/>
              <a:chOff x="3719268" y="4282895"/>
              <a:chExt cx="2296705" cy="1895713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9D58DEF8-1F94-B1AF-DE65-CE4EF4853167}"/>
                  </a:ext>
                </a:extLst>
              </p:cNvPr>
              <p:cNvSpPr/>
              <p:nvPr/>
            </p:nvSpPr>
            <p:spPr>
              <a:xfrm>
                <a:off x="3719268" y="4282895"/>
                <a:ext cx="293257" cy="1895713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C83FA61F-0532-8B33-08EC-3427FA14A08C}"/>
                  </a:ext>
                </a:extLst>
              </p:cNvPr>
              <p:cNvSpPr/>
              <p:nvPr/>
            </p:nvSpPr>
            <p:spPr>
              <a:xfrm>
                <a:off x="5763973" y="4282895"/>
                <a:ext cx="252000" cy="189571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Flèche : double flèche horizontale 69">
                <a:extLst>
                  <a:ext uri="{FF2B5EF4-FFF2-40B4-BE49-F238E27FC236}">
                    <a16:creationId xmlns:a16="http://schemas.microsoft.com/office/drawing/2014/main" id="{8A192942-6528-93DF-A498-2C3A659CEE12}"/>
                  </a:ext>
                </a:extLst>
              </p:cNvPr>
              <p:cNvSpPr/>
              <p:nvPr/>
            </p:nvSpPr>
            <p:spPr>
              <a:xfrm>
                <a:off x="4088157" y="5003965"/>
                <a:ext cx="1584000" cy="360000"/>
              </a:xfrm>
              <a:prstGeom prst="leftRightArrow">
                <a:avLst/>
              </a:prstGeom>
              <a:solidFill>
                <a:srgbClr val="FF0000"/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DB84E673-4EBC-F832-CFFA-24E0A6C5E5BA}"/>
                </a:ext>
              </a:extLst>
            </p:cNvPr>
            <p:cNvSpPr txBox="1"/>
            <p:nvPr/>
          </p:nvSpPr>
          <p:spPr>
            <a:xfrm>
              <a:off x="4026665" y="5356376"/>
              <a:ext cx="17095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FF0000"/>
                  </a:solidFill>
                </a:rPr>
                <a:t>56 câbles </a:t>
              </a:r>
              <a:r>
                <a:rPr lang="fr-FR" sz="2800" b="1" dirty="0" err="1">
                  <a:solidFill>
                    <a:srgbClr val="FF0000"/>
                  </a:solidFill>
                </a:rPr>
                <a:t>found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22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86570"/>
            <a:ext cx="8676667" cy="10511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rgbClr val="0033A0"/>
                </a:solidFill>
              </a:rPr>
              <a:t>Preparations for the next </a:t>
            </a:r>
            <a:r>
              <a:rPr lang="en-GB" sz="3200" dirty="0" err="1">
                <a:solidFill>
                  <a:srgbClr val="0033A0"/>
                </a:solidFill>
              </a:rPr>
              <a:t>décabling</a:t>
            </a:r>
            <a:r>
              <a:rPr lang="en-GB" sz="3200" dirty="0">
                <a:solidFill>
                  <a:srgbClr val="0033A0"/>
                </a:solidFill>
              </a:rPr>
              <a:t> campaign</a:t>
            </a:r>
          </a:p>
          <a:p>
            <a:pPr algn="ctr"/>
            <a:r>
              <a:rPr lang="fr-FR" sz="3200" dirty="0">
                <a:solidFill>
                  <a:srgbClr val="0033A0"/>
                </a:solidFill>
              </a:rPr>
              <a:t>Area </a:t>
            </a:r>
            <a:r>
              <a:rPr lang="fr-FR" sz="3200" dirty="0" err="1">
                <a:solidFill>
                  <a:srgbClr val="0033A0"/>
                </a:solidFill>
              </a:rPr>
              <a:t>concerned</a:t>
            </a:r>
            <a:r>
              <a:rPr lang="fr-FR" sz="3200" dirty="0">
                <a:solidFill>
                  <a:srgbClr val="0033A0"/>
                </a:solidFill>
              </a:rPr>
              <a:t> </a:t>
            </a:r>
            <a:r>
              <a:rPr lang="fr-FR" sz="3200" dirty="0" err="1">
                <a:solidFill>
                  <a:srgbClr val="0033A0"/>
                </a:solidFill>
              </a:rPr>
              <a:t>from</a:t>
            </a:r>
            <a:r>
              <a:rPr lang="fr-FR" sz="3200" dirty="0">
                <a:solidFill>
                  <a:srgbClr val="0033A0"/>
                </a:solidFill>
              </a:rPr>
              <a:t> TT81 to TT85</a:t>
            </a:r>
            <a:endParaRPr lang="en-GB" sz="3200" dirty="0">
              <a:solidFill>
                <a:srgbClr val="0033A0"/>
              </a:solidFill>
            </a:endParaRPr>
          </a:p>
        </p:txBody>
      </p:sp>
      <p:pic>
        <p:nvPicPr>
          <p:cNvPr id="11" name="Image 10" descr="Une image contenant arme&#10;&#10;Description générée automatiquement">
            <a:extLst>
              <a:ext uri="{FF2B5EF4-FFF2-40B4-BE49-F238E27FC236}">
                <a16:creationId xmlns:a16="http://schemas.microsoft.com/office/drawing/2014/main" id="{DA0A6030-F4DE-218D-EF17-8BE709E5898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999" y="1336422"/>
            <a:ext cx="9000000" cy="462249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D4AAE3C-19BF-AD1F-E24C-008BC6EBBCB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" y="1336423"/>
            <a:ext cx="9000000" cy="462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8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200" dirty="0" err="1">
                <a:solidFill>
                  <a:srgbClr val="0033A0"/>
                </a:solidFill>
              </a:rPr>
              <a:t>Sharepoint</a:t>
            </a:r>
            <a:r>
              <a:rPr lang="fr-FR" sz="3200" dirty="0">
                <a:solidFill>
                  <a:srgbClr val="0033A0"/>
                </a:solidFill>
              </a:rPr>
              <a:t> : Folder </a:t>
            </a:r>
            <a:r>
              <a:rPr lang="fr-FR" sz="3200" dirty="0" err="1">
                <a:solidFill>
                  <a:srgbClr val="0033A0"/>
                </a:solidFill>
              </a:rPr>
              <a:t>organization</a:t>
            </a:r>
            <a:r>
              <a:rPr lang="fr-FR" sz="3200" dirty="0">
                <a:solidFill>
                  <a:srgbClr val="0033A0"/>
                </a:solidFill>
              </a:rPr>
              <a:t> TT81-TT85</a:t>
            </a:r>
            <a:endParaRPr lang="en-GB" sz="3200" dirty="0">
              <a:solidFill>
                <a:srgbClr val="0033A0"/>
              </a:solidFill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DF9A173-2C92-05EC-9A9C-1574FBA96FF0}"/>
              </a:ext>
            </a:extLst>
          </p:cNvPr>
          <p:cNvGrpSpPr/>
          <p:nvPr/>
        </p:nvGrpSpPr>
        <p:grpSpPr>
          <a:xfrm>
            <a:off x="231457" y="1102407"/>
            <a:ext cx="7026913" cy="5127075"/>
            <a:chOff x="185737" y="1102407"/>
            <a:chExt cx="7026913" cy="5127075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560304D-23EF-1000-4B1A-5B85AFC8E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737" y="1102407"/>
              <a:ext cx="7026913" cy="512707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7A53E723-DA1E-7C40-DBD3-C659D8FE3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1350" y="3377997"/>
              <a:ext cx="5281300" cy="925274"/>
            </a:xfrm>
            <a:prstGeom prst="rect">
              <a:avLst/>
            </a:prstGeom>
          </p:spPr>
        </p:pic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9EEE19DF-2498-F260-BB7E-C7CB78452A56}"/>
              </a:ext>
            </a:extLst>
          </p:cNvPr>
          <p:cNvGrpSpPr/>
          <p:nvPr/>
        </p:nvGrpSpPr>
        <p:grpSpPr>
          <a:xfrm>
            <a:off x="2290440" y="2212665"/>
            <a:ext cx="4199373" cy="1975930"/>
            <a:chOff x="2290440" y="2212665"/>
            <a:chExt cx="4199373" cy="197593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F46A088-C690-467B-471C-FFB8C97E8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2020" b="4966"/>
            <a:stretch/>
          </p:blipFill>
          <p:spPr>
            <a:xfrm>
              <a:off x="4339555" y="2212665"/>
              <a:ext cx="2150258" cy="1925135"/>
            </a:xfrm>
            <a:prstGeom prst="rect">
              <a:avLst/>
            </a:prstGeom>
          </p:spPr>
        </p:pic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EC5DDC7C-1E12-D05A-05FC-22471E92C7BD}"/>
                </a:ext>
              </a:extLst>
            </p:cNvPr>
            <p:cNvGrpSpPr/>
            <p:nvPr/>
          </p:nvGrpSpPr>
          <p:grpSpPr>
            <a:xfrm>
              <a:off x="2290440" y="2452643"/>
              <a:ext cx="3472964" cy="1735952"/>
              <a:chOff x="2290440" y="2452643"/>
              <a:chExt cx="3472964" cy="173595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4A0448A-122C-7513-84A7-7312C2471AAC}"/>
                  </a:ext>
                </a:extLst>
              </p:cNvPr>
              <p:cNvSpPr/>
              <p:nvPr/>
            </p:nvSpPr>
            <p:spPr>
              <a:xfrm>
                <a:off x="4399378" y="2452643"/>
                <a:ext cx="1364026" cy="1735952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EF18AE7-EC9D-08F6-C924-EB539CBE1DD3}"/>
                  </a:ext>
                </a:extLst>
              </p:cNvPr>
              <p:cNvSpPr/>
              <p:nvPr/>
            </p:nvSpPr>
            <p:spPr>
              <a:xfrm>
                <a:off x="2290440" y="2731414"/>
                <a:ext cx="1801628" cy="278486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e 38">
                <a:extLst>
                  <a:ext uri="{FF2B5EF4-FFF2-40B4-BE49-F238E27FC236}">
                    <a16:creationId xmlns:a16="http://schemas.microsoft.com/office/drawing/2014/main" id="{F290A5E2-EC3B-C83E-7200-8BC22B674CA4}"/>
                  </a:ext>
                </a:extLst>
              </p:cNvPr>
              <p:cNvGrpSpPr/>
              <p:nvPr/>
            </p:nvGrpSpPr>
            <p:grpSpPr>
              <a:xfrm>
                <a:off x="4092068" y="2871553"/>
                <a:ext cx="307309" cy="360000"/>
                <a:chOff x="4092068" y="2871553"/>
                <a:chExt cx="307309" cy="360000"/>
              </a:xfrm>
            </p:grpSpPr>
            <p:cxnSp>
              <p:nvCxnSpPr>
                <p:cNvPr id="18" name="Connecteur droit 17">
                  <a:extLst>
                    <a:ext uri="{FF2B5EF4-FFF2-40B4-BE49-F238E27FC236}">
                      <a16:creationId xmlns:a16="http://schemas.microsoft.com/office/drawing/2014/main" id="{5070DF06-DBC8-08D4-0B4D-F5705F07AB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92068" y="2884094"/>
                  <a:ext cx="14400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>
                  <a:extLst>
                    <a:ext uri="{FF2B5EF4-FFF2-40B4-BE49-F238E27FC236}">
                      <a16:creationId xmlns:a16="http://schemas.microsoft.com/office/drawing/2014/main" id="{0442DF5F-03EF-B43B-E0B7-0A6A65B60F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8976" y="2871553"/>
                  <a:ext cx="0" cy="36000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>
                  <a:extLst>
                    <a:ext uri="{FF2B5EF4-FFF2-40B4-BE49-F238E27FC236}">
                      <a16:creationId xmlns:a16="http://schemas.microsoft.com/office/drawing/2014/main" id="{FD525441-E64B-796F-B0C5-E6837E8419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01281" y="3214461"/>
                  <a:ext cx="198096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02AF8A8-70DE-193A-21AE-4033E74E8B98}"/>
              </a:ext>
            </a:extLst>
          </p:cNvPr>
          <p:cNvGrpSpPr/>
          <p:nvPr/>
        </p:nvGrpSpPr>
        <p:grpSpPr>
          <a:xfrm>
            <a:off x="4602935" y="2212665"/>
            <a:ext cx="4216325" cy="3893791"/>
            <a:chOff x="4602935" y="2212665"/>
            <a:chExt cx="4216325" cy="3893791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9C8DF101-3AD5-CE89-1FFA-6D159B0EF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91962" y="2212665"/>
              <a:ext cx="2427298" cy="3893791"/>
            </a:xfrm>
            <a:prstGeom prst="rect">
              <a:avLst/>
            </a:prstGeom>
          </p:spPr>
        </p:pic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683440AC-D47F-03D4-8132-276C66F705E6}"/>
                </a:ext>
              </a:extLst>
            </p:cNvPr>
            <p:cNvGrpSpPr/>
            <p:nvPr/>
          </p:nvGrpSpPr>
          <p:grpSpPr>
            <a:xfrm>
              <a:off x="4602935" y="2452642"/>
              <a:ext cx="2891724" cy="3653813"/>
              <a:chOff x="5987446" y="1829608"/>
              <a:chExt cx="2891724" cy="3653813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B301C24-D377-F4FB-B3C4-C7BAF5951637}"/>
                  </a:ext>
                </a:extLst>
              </p:cNvPr>
              <p:cNvSpPr/>
              <p:nvPr/>
            </p:nvSpPr>
            <p:spPr>
              <a:xfrm rot="10800000">
                <a:off x="7814664" y="1829608"/>
                <a:ext cx="1064506" cy="3653813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0E7E823-6DED-D569-F3AA-D514096BD0CC}"/>
                  </a:ext>
                </a:extLst>
              </p:cNvPr>
              <p:cNvSpPr/>
              <p:nvPr/>
            </p:nvSpPr>
            <p:spPr>
              <a:xfrm>
                <a:off x="5987446" y="2081322"/>
                <a:ext cx="1044001" cy="278486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3EE47D06-D251-6653-4FAD-36806445453F}"/>
                  </a:ext>
                </a:extLst>
              </p:cNvPr>
              <p:cNvGrpSpPr/>
              <p:nvPr/>
            </p:nvGrpSpPr>
            <p:grpSpPr>
              <a:xfrm>
                <a:off x="7031448" y="2199622"/>
                <a:ext cx="766362" cy="1451398"/>
                <a:chOff x="7031448" y="2199622"/>
                <a:chExt cx="766362" cy="1451398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D912186F-AEC8-D693-82FF-FFE243AF05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31448" y="2216714"/>
                  <a:ext cx="432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52E5F68F-A66B-3751-608B-862E13F6DE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54902" y="2199622"/>
                  <a:ext cx="0" cy="144000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C2AC69F9-334D-824B-680F-3BBA0D8E8F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37810" y="3651020"/>
                  <a:ext cx="360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3" name="Groupe 82">
            <a:extLst>
              <a:ext uri="{FF2B5EF4-FFF2-40B4-BE49-F238E27FC236}">
                <a16:creationId xmlns:a16="http://schemas.microsoft.com/office/drawing/2014/main" id="{7783929B-604E-0AB8-C9DE-30B3B5EC1231}"/>
              </a:ext>
            </a:extLst>
          </p:cNvPr>
          <p:cNvGrpSpPr/>
          <p:nvPr/>
        </p:nvGrpSpPr>
        <p:grpSpPr>
          <a:xfrm>
            <a:off x="6597332" y="2679685"/>
            <a:ext cx="2342927" cy="3374016"/>
            <a:chOff x="6597332" y="2679685"/>
            <a:chExt cx="2342927" cy="3374016"/>
          </a:xfrm>
        </p:grpSpPr>
        <p:grpSp>
          <p:nvGrpSpPr>
            <p:cNvPr id="43" name="Groupe 42">
              <a:extLst>
                <a:ext uri="{FF2B5EF4-FFF2-40B4-BE49-F238E27FC236}">
                  <a16:creationId xmlns:a16="http://schemas.microsoft.com/office/drawing/2014/main" id="{482EB23F-C609-2263-83DF-6AFEEB396867}"/>
                </a:ext>
              </a:extLst>
            </p:cNvPr>
            <p:cNvGrpSpPr/>
            <p:nvPr/>
          </p:nvGrpSpPr>
          <p:grpSpPr>
            <a:xfrm>
              <a:off x="6606888" y="2679685"/>
              <a:ext cx="2331722" cy="718407"/>
              <a:chOff x="9509030" y="2199227"/>
              <a:chExt cx="2331722" cy="718407"/>
            </a:xfrm>
          </p:grpSpPr>
          <p:pic>
            <p:nvPicPr>
              <p:cNvPr id="59" name="Image 58">
                <a:extLst>
                  <a:ext uri="{FF2B5EF4-FFF2-40B4-BE49-F238E27FC236}">
                    <a16:creationId xmlns:a16="http://schemas.microsoft.com/office/drawing/2014/main" id="{F590F8AC-CF58-3393-EDBE-0CA6C2E677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760543" y="2216809"/>
                <a:ext cx="1028483" cy="700825"/>
              </a:xfrm>
              <a:prstGeom prst="rect">
                <a:avLst/>
              </a:prstGeom>
            </p:spPr>
          </p:pic>
          <p:grpSp>
            <p:nvGrpSpPr>
              <p:cNvPr id="60" name="Groupe 59">
                <a:extLst>
                  <a:ext uri="{FF2B5EF4-FFF2-40B4-BE49-F238E27FC236}">
                    <a16:creationId xmlns:a16="http://schemas.microsoft.com/office/drawing/2014/main" id="{E2283662-6514-4147-EE19-456361CB1127}"/>
                  </a:ext>
                </a:extLst>
              </p:cNvPr>
              <p:cNvGrpSpPr/>
              <p:nvPr/>
            </p:nvGrpSpPr>
            <p:grpSpPr>
              <a:xfrm>
                <a:off x="9509030" y="2199227"/>
                <a:ext cx="2331722" cy="705240"/>
                <a:chOff x="9475954" y="2220535"/>
                <a:chExt cx="2331722" cy="705240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102412A-0223-61E1-550E-D816460A252F}"/>
                    </a:ext>
                  </a:extLst>
                </p:cNvPr>
                <p:cNvSpPr/>
                <p:nvPr/>
              </p:nvSpPr>
              <p:spPr>
                <a:xfrm>
                  <a:off x="9475954" y="2453467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67B3A08B-F63C-870E-B620-EA5EE87C098F}"/>
                    </a:ext>
                  </a:extLst>
                </p:cNvPr>
                <p:cNvSpPr/>
                <p:nvPr/>
              </p:nvSpPr>
              <p:spPr>
                <a:xfrm>
                  <a:off x="10727676" y="2220535"/>
                  <a:ext cx="1080000" cy="705240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3" name="Connecteur droit 62">
                  <a:extLst>
                    <a:ext uri="{FF2B5EF4-FFF2-40B4-BE49-F238E27FC236}">
                      <a16:creationId xmlns:a16="http://schemas.microsoft.com/office/drawing/2014/main" id="{5791916D-F811-1322-571D-7AA1384432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184432" y="2571652"/>
                  <a:ext cx="540000" cy="3086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2" name="Groupe 81">
              <a:extLst>
                <a:ext uri="{FF2B5EF4-FFF2-40B4-BE49-F238E27FC236}">
                  <a16:creationId xmlns:a16="http://schemas.microsoft.com/office/drawing/2014/main" id="{D951EE75-9D6B-C95D-BE02-CFADEA76B678}"/>
                </a:ext>
              </a:extLst>
            </p:cNvPr>
            <p:cNvGrpSpPr/>
            <p:nvPr/>
          </p:nvGrpSpPr>
          <p:grpSpPr>
            <a:xfrm>
              <a:off x="6597332" y="4098786"/>
              <a:ext cx="2342927" cy="611809"/>
              <a:chOff x="6597332" y="4098786"/>
              <a:chExt cx="2342927" cy="611809"/>
            </a:xfrm>
          </p:grpSpPr>
          <p:pic>
            <p:nvPicPr>
              <p:cNvPr id="54" name="Image 53">
                <a:extLst>
                  <a:ext uri="{FF2B5EF4-FFF2-40B4-BE49-F238E27FC236}">
                    <a16:creationId xmlns:a16="http://schemas.microsoft.com/office/drawing/2014/main" id="{C6C398B5-E9D9-CC61-9539-4A2B65DC75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25287" y="4167972"/>
                <a:ext cx="954000" cy="452909"/>
              </a:xfrm>
              <a:prstGeom prst="rect">
                <a:avLst/>
              </a:prstGeom>
            </p:spPr>
          </p:pic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255025B5-66FA-8DDA-3517-5C055A26CFF7}"/>
                  </a:ext>
                </a:extLst>
              </p:cNvPr>
              <p:cNvGrpSpPr/>
              <p:nvPr/>
            </p:nvGrpSpPr>
            <p:grpSpPr>
              <a:xfrm>
                <a:off x="6597332" y="4098786"/>
                <a:ext cx="2342927" cy="611809"/>
                <a:chOff x="6597332" y="4098786"/>
                <a:chExt cx="2342927" cy="611809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16295A91-D255-97F1-0D01-EB8D8501444C}"/>
                    </a:ext>
                  </a:extLst>
                </p:cNvPr>
                <p:cNvSpPr/>
                <p:nvPr/>
              </p:nvSpPr>
              <p:spPr>
                <a:xfrm>
                  <a:off x="7860259" y="4098786"/>
                  <a:ext cx="1080000" cy="611809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8" name="Connecteur droit 57">
                  <a:extLst>
                    <a:ext uri="{FF2B5EF4-FFF2-40B4-BE49-F238E27FC236}">
                      <a16:creationId xmlns:a16="http://schemas.microsoft.com/office/drawing/2014/main" id="{86FDC2FA-1F3B-95C0-425D-8531A2DBC5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15366" y="4404690"/>
                  <a:ext cx="542865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77FEA3B2-A7B5-81B6-BE94-A361A8665FC4}"/>
                    </a:ext>
                  </a:extLst>
                </p:cNvPr>
                <p:cNvSpPr/>
                <p:nvPr/>
              </p:nvSpPr>
              <p:spPr>
                <a:xfrm>
                  <a:off x="6597332" y="4277160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81" name="Groupe 80">
              <a:extLst>
                <a:ext uri="{FF2B5EF4-FFF2-40B4-BE49-F238E27FC236}">
                  <a16:creationId xmlns:a16="http://schemas.microsoft.com/office/drawing/2014/main" id="{40E52E4C-751B-5CFD-9EC6-07DE2E110373}"/>
                </a:ext>
              </a:extLst>
            </p:cNvPr>
            <p:cNvGrpSpPr/>
            <p:nvPr/>
          </p:nvGrpSpPr>
          <p:grpSpPr>
            <a:xfrm>
              <a:off x="6635859" y="5441892"/>
              <a:ext cx="2300885" cy="611809"/>
              <a:chOff x="6635859" y="5441892"/>
              <a:chExt cx="2300885" cy="611809"/>
            </a:xfrm>
          </p:grpSpPr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1396831C-DA37-518D-6F1B-D4888235E6CB}"/>
                  </a:ext>
                </a:extLst>
              </p:cNvPr>
              <p:cNvGrpSpPr/>
              <p:nvPr/>
            </p:nvGrpSpPr>
            <p:grpSpPr>
              <a:xfrm>
                <a:off x="6635859" y="5441892"/>
                <a:ext cx="2300885" cy="611809"/>
                <a:chOff x="6635859" y="5441892"/>
                <a:chExt cx="2300885" cy="611809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912EEE98-210F-0FB4-F56B-1B15C6C06DD7}"/>
                    </a:ext>
                  </a:extLst>
                </p:cNvPr>
                <p:cNvSpPr/>
                <p:nvPr/>
              </p:nvSpPr>
              <p:spPr>
                <a:xfrm>
                  <a:off x="7856744" y="5441892"/>
                  <a:ext cx="1080000" cy="611809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2" name="Connecteur droit 51">
                  <a:extLst>
                    <a:ext uri="{FF2B5EF4-FFF2-40B4-BE49-F238E27FC236}">
                      <a16:creationId xmlns:a16="http://schemas.microsoft.com/office/drawing/2014/main" id="{E4D8D243-9BA3-B196-FACA-8649267426A0}"/>
                    </a:ext>
                  </a:extLst>
                </p:cNvPr>
                <p:cNvCxnSpPr>
                  <a:cxnSpLocks/>
                  <a:stCxn id="72" idx="3"/>
                </p:cNvCxnSpPr>
                <p:nvPr/>
              </p:nvCxnSpPr>
              <p:spPr>
                <a:xfrm>
                  <a:off x="7353654" y="5747798"/>
                  <a:ext cx="506605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E01543D6-7AB2-4E68-DFBB-E2D6B5DF8402}"/>
                    </a:ext>
                  </a:extLst>
                </p:cNvPr>
                <p:cNvSpPr/>
                <p:nvPr/>
              </p:nvSpPr>
              <p:spPr>
                <a:xfrm>
                  <a:off x="6635859" y="5627231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77" name="Image 76">
                <a:extLst>
                  <a:ext uri="{FF2B5EF4-FFF2-40B4-BE49-F238E27FC236}">
                    <a16:creationId xmlns:a16="http://schemas.microsoft.com/office/drawing/2014/main" id="{F2831778-D1CA-9255-99AC-26E4CC4282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06555" y="5502904"/>
                <a:ext cx="987407" cy="4686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7179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660C-8D10-423A-9574-96D8843D2C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A868-F4C2-4817-9639-CD3A2CF09A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Picture 25" descr="C:\Users\Utilisateur\Desktop\Administratif\Professionnel\Dossier de candidature principal\Entreprises\CERN\Entretien vidéo\Présentations\personnel\Couleur fond de planche.png">
            <a:extLst>
              <a:ext uri="{FF2B5EF4-FFF2-40B4-BE49-F238E27FC236}">
                <a16:creationId xmlns:a16="http://schemas.microsoft.com/office/drawing/2014/main" id="{F0575EDD-17D2-6C7C-779F-9875B9F81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8AAEAE5-6D7A-9B97-A799-FC80D4DD173E}"/>
              </a:ext>
            </a:extLst>
          </p:cNvPr>
          <p:cNvSpPr txBox="1">
            <a:spLocks/>
          </p:cNvSpPr>
          <p:nvPr/>
        </p:nvSpPr>
        <p:spPr>
          <a:xfrm>
            <a:off x="265471" y="368379"/>
            <a:ext cx="8704358" cy="23532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attention</a:t>
            </a:r>
          </a:p>
        </p:txBody>
      </p:sp>
      <p:pic>
        <p:nvPicPr>
          <p:cNvPr id="10" name="Picture 3" descr="C:\Users\Utilisateur\Desktop\Administratif\Professionnel\Dossier de candidature principal\Entreprises\CERN\Entretien vidéo\Présentations\Présentation CERN\Logo.JPG">
            <a:extLst>
              <a:ext uri="{FF2B5EF4-FFF2-40B4-BE49-F238E27FC236}">
                <a16:creationId xmlns:a16="http://schemas.microsoft.com/office/drawing/2014/main" id="{3201B4B8-0EEB-DB05-5413-A85476562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25" y="2816508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31581951-5188-6B6A-F503-BF672A608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8710" y="2816508"/>
            <a:ext cx="4269765" cy="38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>
            <a:extLst>
              <a:ext uri="{FF2B5EF4-FFF2-40B4-BE49-F238E27FC236}">
                <a16:creationId xmlns:a16="http://schemas.microsoft.com/office/drawing/2014/main" id="{D0C1B796-FB46-9935-8B05-A195297C96C1}"/>
              </a:ext>
            </a:extLst>
          </p:cNvPr>
          <p:cNvSpPr/>
          <p:nvPr/>
        </p:nvSpPr>
        <p:spPr>
          <a:xfrm>
            <a:off x="1735" y="92080"/>
            <a:ext cx="9144000" cy="6638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284F3AF3-5AE6-8463-842F-FD44513EE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888" y="1392476"/>
            <a:ext cx="2796441" cy="4205226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C55C02B3-5482-72F9-AC74-F5343BE86C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3" t="3200" b="1965"/>
          <a:stretch/>
        </p:blipFill>
        <p:spPr>
          <a:xfrm>
            <a:off x="5362315" y="4572296"/>
            <a:ext cx="1044770" cy="497806"/>
          </a:xfrm>
          <a:prstGeom prst="rect">
            <a:avLst/>
          </a:prstGeom>
        </p:spPr>
      </p:pic>
      <p:grpSp>
        <p:nvGrpSpPr>
          <p:cNvPr id="62" name="Groupe 61">
            <a:extLst>
              <a:ext uri="{FF2B5EF4-FFF2-40B4-BE49-F238E27FC236}">
                <a16:creationId xmlns:a16="http://schemas.microsoft.com/office/drawing/2014/main" id="{E49A313B-F1C6-8B72-41AD-56875A818073}"/>
              </a:ext>
            </a:extLst>
          </p:cNvPr>
          <p:cNvGrpSpPr/>
          <p:nvPr/>
        </p:nvGrpSpPr>
        <p:grpSpPr>
          <a:xfrm>
            <a:off x="297472" y="1392476"/>
            <a:ext cx="2617924" cy="4288813"/>
            <a:chOff x="8165332" y="1011864"/>
            <a:chExt cx="3282841" cy="5262641"/>
          </a:xfrm>
        </p:grpSpPr>
        <p:pic>
          <p:nvPicPr>
            <p:cNvPr id="63" name="Image 62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57787EE6-44C0-8831-CCE6-632558927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33523" y="1140530"/>
              <a:ext cx="2914650" cy="5133975"/>
            </a:xfrm>
            <a:prstGeom prst="rect">
              <a:avLst/>
            </a:prstGeom>
          </p:spPr>
        </p:pic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2647E717-36C1-00A1-7916-45BAD87C388E}"/>
                </a:ext>
              </a:extLst>
            </p:cNvPr>
            <p:cNvSpPr txBox="1"/>
            <p:nvPr/>
          </p:nvSpPr>
          <p:spPr>
            <a:xfrm>
              <a:off x="8918401" y="1311194"/>
              <a:ext cx="1789393" cy="12085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Facilitate communication of cable information</a:t>
              </a:r>
            </a:p>
          </p:txBody>
        </p:sp>
        <p:grpSp>
          <p:nvGrpSpPr>
            <p:cNvPr id="66" name="Groupe 65">
              <a:extLst>
                <a:ext uri="{FF2B5EF4-FFF2-40B4-BE49-F238E27FC236}">
                  <a16:creationId xmlns:a16="http://schemas.microsoft.com/office/drawing/2014/main" id="{A824DAB1-1003-D6EC-FE13-7CC44DCC8458}"/>
                </a:ext>
              </a:extLst>
            </p:cNvPr>
            <p:cNvGrpSpPr/>
            <p:nvPr/>
          </p:nvGrpSpPr>
          <p:grpSpPr>
            <a:xfrm>
              <a:off x="8165332" y="1027016"/>
              <a:ext cx="1166784" cy="1998310"/>
              <a:chOff x="8165332" y="1027016"/>
              <a:chExt cx="1166784" cy="1998310"/>
            </a:xfrm>
          </p:grpSpPr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9543BBFE-F668-B0AE-4B3A-8D867472D6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2738" y="1446680"/>
                <a:ext cx="566540" cy="216019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36174999-B549-47C0-6C8B-13F82E7A9D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65332" y="1685385"/>
                <a:ext cx="575218" cy="14259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73AF04B2-33F1-0EED-B0D5-2983C8A2FA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88092" y="2004747"/>
                <a:ext cx="552458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62C40F61-040E-3CEA-D71F-1B14F04BE9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88092" y="2172476"/>
                <a:ext cx="568749" cy="13472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2571C778-7AA9-A63A-509B-D535329D71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28254" y="2410636"/>
                <a:ext cx="530513" cy="17506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6D324417-FFA5-D00E-D4E9-2FFE067720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3678" y="1090397"/>
                <a:ext cx="358791" cy="294716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B6105404-40B9-00BF-72B0-DD43C4347C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11440" y="2588915"/>
                <a:ext cx="531450" cy="237985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E0C63873-C317-071B-F72C-D383979B55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66123" y="2787815"/>
                <a:ext cx="438940" cy="23751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64CAF861-763B-E41F-0989-3937FC01DB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205" y="1226414"/>
                <a:ext cx="469379" cy="30265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>
                <a:extLst>
                  <a:ext uri="{FF2B5EF4-FFF2-40B4-BE49-F238E27FC236}">
                    <a16:creationId xmlns:a16="http://schemas.microsoft.com/office/drawing/2014/main" id="{B4BE10E2-B4AD-FF42-7685-C8F6FEC160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62290" y="1027016"/>
                <a:ext cx="224006" cy="241416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44182B0D-38B8-607C-635C-DEFA0FD391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21787" y="1027016"/>
                <a:ext cx="92765" cy="143009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DA05432C-6299-ACCB-37A7-403932251E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14908" y="1027016"/>
                <a:ext cx="17208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e 66">
              <a:extLst>
                <a:ext uri="{FF2B5EF4-FFF2-40B4-BE49-F238E27FC236}">
                  <a16:creationId xmlns:a16="http://schemas.microsoft.com/office/drawing/2014/main" id="{FFFB5886-EEA3-E878-D023-37197F614765}"/>
                </a:ext>
              </a:extLst>
            </p:cNvPr>
            <p:cNvGrpSpPr/>
            <p:nvPr/>
          </p:nvGrpSpPr>
          <p:grpSpPr>
            <a:xfrm flipH="1">
              <a:off x="10316171" y="1034901"/>
              <a:ext cx="1085037" cy="1850017"/>
              <a:chOff x="8165332" y="1027016"/>
              <a:chExt cx="1166784" cy="1850017"/>
            </a:xfrm>
          </p:grpSpPr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0009029A-63D8-EF7F-6D11-3EAE937D5B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2738" y="1446680"/>
                <a:ext cx="566540" cy="216019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F31606-7CCE-F5DA-5E57-8C48FDC81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65332" y="1685385"/>
                <a:ext cx="575218" cy="14259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90E43840-E6AD-9387-479B-90FCF41DF0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88092" y="2004747"/>
                <a:ext cx="552458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E67B8B65-38DE-F059-DEAE-827CA9FC13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88092" y="2172476"/>
                <a:ext cx="568749" cy="13472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82AC1265-E089-0DCE-670D-704B891EC6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58667" y="2410636"/>
                <a:ext cx="530513" cy="17506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EA09B37C-A634-0FD9-6B9C-F3588AC2FA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3678" y="1090397"/>
                <a:ext cx="358791" cy="294716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C845392F-3680-AE69-A6CC-C55CCB1628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06989" y="2588915"/>
                <a:ext cx="266313" cy="110296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F418601C-3EDE-EA16-742E-1B370B26AE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70963" y="2787815"/>
                <a:ext cx="164513" cy="89218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B5B55C0D-B2B8-7C93-1CAC-0442831692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205" y="1226414"/>
                <a:ext cx="469379" cy="30265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E05D4AF2-AE7C-6042-F520-AEEDFB1415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62290" y="1027016"/>
                <a:ext cx="224006" cy="241416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9D7C2934-2306-71A6-0591-8972A1DB9C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21787" y="1027016"/>
                <a:ext cx="92765" cy="143009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F5D746F6-C2FA-82B9-B557-7F79A245E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14908" y="1027016"/>
                <a:ext cx="17208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e 67">
              <a:extLst>
                <a:ext uri="{FF2B5EF4-FFF2-40B4-BE49-F238E27FC236}">
                  <a16:creationId xmlns:a16="http://schemas.microsoft.com/office/drawing/2014/main" id="{5B5D21FD-86A6-20A6-BCCC-631BE7B270E4}"/>
                </a:ext>
              </a:extLst>
            </p:cNvPr>
            <p:cNvGrpSpPr/>
            <p:nvPr/>
          </p:nvGrpSpPr>
          <p:grpSpPr>
            <a:xfrm>
              <a:off x="9455270" y="1011864"/>
              <a:ext cx="760972" cy="98185"/>
              <a:chOff x="9455270" y="1011864"/>
              <a:chExt cx="760972" cy="98185"/>
            </a:xfrm>
          </p:grpSpPr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FFA016BB-B166-4EFD-889D-224EF6335E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89523" y="1013951"/>
                <a:ext cx="0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4557DC2-90D3-EF5F-7840-AABF0A97D1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0848" y="1016221"/>
                <a:ext cx="0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45255038-2B4E-CB36-99B1-C0B8A9FE0F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02558" y="1022660"/>
                <a:ext cx="474" cy="7200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B83C528A-B013-3012-9BAB-1B56007E54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16242" y="1031369"/>
                <a:ext cx="0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55F08BFC-476A-8072-9C93-2D9038BD79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55270" y="1029284"/>
                <a:ext cx="0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0ACA4DBD-92D7-C6B3-978E-3E3EFE9F20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66980" y="1027014"/>
                <a:ext cx="474" cy="7200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D19CDBFC-CED0-1B64-DF58-6B8178EF3E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0664" y="1018305"/>
                <a:ext cx="0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27331E72-A3F2-61B7-8F44-353C9DB48D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81987" y="1011864"/>
                <a:ext cx="0" cy="7868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1" name="Image 100">
            <a:extLst>
              <a:ext uri="{FF2B5EF4-FFF2-40B4-BE49-F238E27FC236}">
                <a16:creationId xmlns:a16="http://schemas.microsoft.com/office/drawing/2014/main" id="{70D19D17-03D3-7F49-C0BF-963B7DDC3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5169" y="1396027"/>
            <a:ext cx="2864125" cy="1006014"/>
          </a:xfrm>
          <a:prstGeom prst="rect">
            <a:avLst/>
          </a:prstGeom>
        </p:spPr>
      </p:pic>
      <p:sp>
        <p:nvSpPr>
          <p:cNvPr id="102" name="Flèche : droite 101">
            <a:extLst>
              <a:ext uri="{FF2B5EF4-FFF2-40B4-BE49-F238E27FC236}">
                <a16:creationId xmlns:a16="http://schemas.microsoft.com/office/drawing/2014/main" id="{8D3D7795-0B97-4943-6645-7042747953F0}"/>
              </a:ext>
            </a:extLst>
          </p:cNvPr>
          <p:cNvSpPr/>
          <p:nvPr/>
        </p:nvSpPr>
        <p:spPr>
          <a:xfrm>
            <a:off x="5300419" y="4027100"/>
            <a:ext cx="648000" cy="396000"/>
          </a:xfrm>
          <a:prstGeom prst="rightArrow">
            <a:avLst/>
          </a:prstGeom>
          <a:solidFill>
            <a:srgbClr val="FF0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Forme libre : forme 102">
            <a:extLst>
              <a:ext uri="{FF2B5EF4-FFF2-40B4-BE49-F238E27FC236}">
                <a16:creationId xmlns:a16="http://schemas.microsoft.com/office/drawing/2014/main" id="{2433F611-DDEA-B69F-9D3B-5913B15A51B1}"/>
              </a:ext>
            </a:extLst>
          </p:cNvPr>
          <p:cNvSpPr/>
          <p:nvPr/>
        </p:nvSpPr>
        <p:spPr>
          <a:xfrm flipH="1">
            <a:off x="1666428" y="3509342"/>
            <a:ext cx="2719473" cy="850528"/>
          </a:xfrm>
          <a:custGeom>
            <a:avLst/>
            <a:gdLst>
              <a:gd name="connsiteX0" fmla="*/ 52043 w 3909940"/>
              <a:gd name="connsiteY0" fmla="*/ 330748 h 1265291"/>
              <a:gd name="connsiteX1" fmla="*/ 43334 w 3909940"/>
              <a:gd name="connsiteY1" fmla="*/ 17239 h 1265291"/>
              <a:gd name="connsiteX2" fmla="*/ 522306 w 3909940"/>
              <a:gd name="connsiteY2" fmla="*/ 78199 h 1265291"/>
              <a:gd name="connsiteX3" fmla="*/ 1314786 w 3909940"/>
              <a:gd name="connsiteY3" fmla="*/ 391708 h 1265291"/>
              <a:gd name="connsiteX4" fmla="*/ 2446900 w 3909940"/>
              <a:gd name="connsiteY4" fmla="*/ 1053559 h 1265291"/>
              <a:gd name="connsiteX5" fmla="*/ 3735768 w 3909940"/>
              <a:gd name="connsiteY5" fmla="*/ 1219022 h 1265291"/>
              <a:gd name="connsiteX6" fmla="*/ 3909940 w 3909940"/>
              <a:gd name="connsiteY6" fmla="*/ 304622 h 1265291"/>
              <a:gd name="connsiteX0" fmla="*/ 52043 w 3909940"/>
              <a:gd name="connsiteY0" fmla="*/ 330748 h 1069578"/>
              <a:gd name="connsiteX1" fmla="*/ 43334 w 3909940"/>
              <a:gd name="connsiteY1" fmla="*/ 17239 h 1069578"/>
              <a:gd name="connsiteX2" fmla="*/ 522306 w 3909940"/>
              <a:gd name="connsiteY2" fmla="*/ 78199 h 1069578"/>
              <a:gd name="connsiteX3" fmla="*/ 1314786 w 3909940"/>
              <a:gd name="connsiteY3" fmla="*/ 391708 h 1069578"/>
              <a:gd name="connsiteX4" fmla="*/ 2446900 w 3909940"/>
              <a:gd name="connsiteY4" fmla="*/ 1053559 h 1069578"/>
              <a:gd name="connsiteX5" fmla="*/ 3718351 w 3909940"/>
              <a:gd name="connsiteY5" fmla="*/ 818427 h 1069578"/>
              <a:gd name="connsiteX6" fmla="*/ 3909940 w 3909940"/>
              <a:gd name="connsiteY6" fmla="*/ 304622 h 1069578"/>
              <a:gd name="connsiteX0" fmla="*/ 52043 w 3909940"/>
              <a:gd name="connsiteY0" fmla="*/ 330748 h 886704"/>
              <a:gd name="connsiteX1" fmla="*/ 43334 w 3909940"/>
              <a:gd name="connsiteY1" fmla="*/ 17239 h 886704"/>
              <a:gd name="connsiteX2" fmla="*/ 522306 w 3909940"/>
              <a:gd name="connsiteY2" fmla="*/ 78199 h 886704"/>
              <a:gd name="connsiteX3" fmla="*/ 1314786 w 3909940"/>
              <a:gd name="connsiteY3" fmla="*/ 391708 h 886704"/>
              <a:gd name="connsiteX4" fmla="*/ 2333689 w 3909940"/>
              <a:gd name="connsiteY4" fmla="*/ 801010 h 886704"/>
              <a:gd name="connsiteX5" fmla="*/ 3718351 w 3909940"/>
              <a:gd name="connsiteY5" fmla="*/ 818427 h 886704"/>
              <a:gd name="connsiteX6" fmla="*/ 3909940 w 3909940"/>
              <a:gd name="connsiteY6" fmla="*/ 304622 h 886704"/>
              <a:gd name="connsiteX0" fmla="*/ 52043 w 3909940"/>
              <a:gd name="connsiteY0" fmla="*/ 330748 h 844804"/>
              <a:gd name="connsiteX1" fmla="*/ 43334 w 3909940"/>
              <a:gd name="connsiteY1" fmla="*/ 17239 h 844804"/>
              <a:gd name="connsiteX2" fmla="*/ 522306 w 3909940"/>
              <a:gd name="connsiteY2" fmla="*/ 78199 h 844804"/>
              <a:gd name="connsiteX3" fmla="*/ 1314786 w 3909940"/>
              <a:gd name="connsiteY3" fmla="*/ 391708 h 844804"/>
              <a:gd name="connsiteX4" fmla="*/ 2333689 w 3909940"/>
              <a:gd name="connsiteY4" fmla="*/ 801010 h 844804"/>
              <a:gd name="connsiteX5" fmla="*/ 3657391 w 3909940"/>
              <a:gd name="connsiteY5" fmla="*/ 748759 h 844804"/>
              <a:gd name="connsiteX6" fmla="*/ 3909940 w 3909940"/>
              <a:gd name="connsiteY6" fmla="*/ 304622 h 844804"/>
              <a:gd name="connsiteX0" fmla="*/ 52043 w 3909940"/>
              <a:gd name="connsiteY0" fmla="*/ 349434 h 846073"/>
              <a:gd name="connsiteX1" fmla="*/ 43334 w 3909940"/>
              <a:gd name="connsiteY1" fmla="*/ 18508 h 846073"/>
              <a:gd name="connsiteX2" fmla="*/ 522306 w 3909940"/>
              <a:gd name="connsiteY2" fmla="*/ 79468 h 846073"/>
              <a:gd name="connsiteX3" fmla="*/ 1314786 w 3909940"/>
              <a:gd name="connsiteY3" fmla="*/ 392977 h 846073"/>
              <a:gd name="connsiteX4" fmla="*/ 2333689 w 3909940"/>
              <a:gd name="connsiteY4" fmla="*/ 802279 h 846073"/>
              <a:gd name="connsiteX5" fmla="*/ 3657391 w 3909940"/>
              <a:gd name="connsiteY5" fmla="*/ 750028 h 846073"/>
              <a:gd name="connsiteX6" fmla="*/ 3909940 w 3909940"/>
              <a:gd name="connsiteY6" fmla="*/ 305891 h 846073"/>
              <a:gd name="connsiteX0" fmla="*/ 42758 w 3918072"/>
              <a:gd name="connsiteY0" fmla="*/ 414849 h 850528"/>
              <a:gd name="connsiteX1" fmla="*/ 51466 w 3918072"/>
              <a:gd name="connsiteY1" fmla="*/ 22963 h 850528"/>
              <a:gd name="connsiteX2" fmla="*/ 530438 w 3918072"/>
              <a:gd name="connsiteY2" fmla="*/ 83923 h 850528"/>
              <a:gd name="connsiteX3" fmla="*/ 1322918 w 3918072"/>
              <a:gd name="connsiteY3" fmla="*/ 397432 h 850528"/>
              <a:gd name="connsiteX4" fmla="*/ 2341821 w 3918072"/>
              <a:gd name="connsiteY4" fmla="*/ 806734 h 850528"/>
              <a:gd name="connsiteX5" fmla="*/ 3665523 w 3918072"/>
              <a:gd name="connsiteY5" fmla="*/ 754483 h 850528"/>
              <a:gd name="connsiteX6" fmla="*/ 3918072 w 3918072"/>
              <a:gd name="connsiteY6" fmla="*/ 310346 h 850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8072" h="850528">
                <a:moveTo>
                  <a:pt x="42758" y="414849"/>
                </a:moveTo>
                <a:cubicBezTo>
                  <a:pt x="-785" y="279140"/>
                  <a:pt x="-29814" y="78117"/>
                  <a:pt x="51466" y="22963"/>
                </a:cubicBezTo>
                <a:cubicBezTo>
                  <a:pt x="132746" y="-32191"/>
                  <a:pt x="318529" y="21511"/>
                  <a:pt x="530438" y="83923"/>
                </a:cubicBezTo>
                <a:cubicBezTo>
                  <a:pt x="742347" y="146334"/>
                  <a:pt x="1021021" y="276964"/>
                  <a:pt x="1322918" y="397432"/>
                </a:cubicBezTo>
                <a:cubicBezTo>
                  <a:pt x="1624815" y="517900"/>
                  <a:pt x="1951387" y="747225"/>
                  <a:pt x="2341821" y="806734"/>
                </a:cubicBezTo>
                <a:cubicBezTo>
                  <a:pt x="2732255" y="866243"/>
                  <a:pt x="3421683" y="879306"/>
                  <a:pt x="3665523" y="754483"/>
                </a:cubicBezTo>
                <a:cubicBezTo>
                  <a:pt x="3909363" y="629660"/>
                  <a:pt x="3887592" y="467100"/>
                  <a:pt x="3918072" y="310346"/>
                </a:cubicBezTo>
              </a:path>
            </a:pathLst>
          </a:cu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4C4DC07-F574-E50A-79C4-CD2635DFB05B}"/>
              </a:ext>
            </a:extLst>
          </p:cNvPr>
          <p:cNvSpPr/>
          <p:nvPr/>
        </p:nvSpPr>
        <p:spPr>
          <a:xfrm>
            <a:off x="8543" y="6178965"/>
            <a:ext cx="9144000" cy="716229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CB6C019-886A-1572-E0FD-8752E17FDD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1365"/>
          <a:stretch/>
        </p:blipFill>
        <p:spPr>
          <a:xfrm>
            <a:off x="-7567" y="5673992"/>
            <a:ext cx="9180000" cy="56820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726EF6-8D0D-6C9D-152D-3D2016D1E232}"/>
              </a:ext>
            </a:extLst>
          </p:cNvPr>
          <p:cNvSpPr/>
          <p:nvPr/>
        </p:nvSpPr>
        <p:spPr>
          <a:xfrm>
            <a:off x="4379" y="-197896"/>
            <a:ext cx="9144000" cy="663805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-35376" y="566766"/>
            <a:ext cx="9214752" cy="641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GB" dirty="0">
                <a:solidFill>
                  <a:srgbClr val="0033A0"/>
                </a:solidFill>
              </a:rPr>
              <a:t>What is SharePoint and what is its purpose ?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F7EDD597-0BC8-A419-6444-F46F97F42992}"/>
              </a:ext>
            </a:extLst>
          </p:cNvPr>
          <p:cNvCxnSpPr>
            <a:cxnSpLocks/>
          </p:cNvCxnSpPr>
          <p:nvPr/>
        </p:nvCxnSpPr>
        <p:spPr>
          <a:xfrm>
            <a:off x="584997" y="1242060"/>
            <a:ext cx="8208000" cy="0"/>
          </a:xfrm>
          <a:prstGeom prst="line">
            <a:avLst/>
          </a:prstGeom>
          <a:ln w="9525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2DC96221-F1DF-868B-5FFC-36386899D517}"/>
              </a:ext>
            </a:extLst>
          </p:cNvPr>
          <p:cNvGrpSpPr/>
          <p:nvPr/>
        </p:nvGrpSpPr>
        <p:grpSpPr>
          <a:xfrm>
            <a:off x="5768412" y="2285704"/>
            <a:ext cx="3389770" cy="3506623"/>
            <a:chOff x="5768412" y="2285704"/>
            <a:chExt cx="3389770" cy="3506623"/>
          </a:xfrm>
        </p:grpSpPr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B247F3E8-0EC9-160E-BDCA-C776D108691C}"/>
                </a:ext>
              </a:extLst>
            </p:cNvPr>
            <p:cNvGrpSpPr/>
            <p:nvPr/>
          </p:nvGrpSpPr>
          <p:grpSpPr>
            <a:xfrm>
              <a:off x="5768412" y="2285704"/>
              <a:ext cx="3389770" cy="3506623"/>
              <a:chOff x="7725216" y="2230479"/>
              <a:chExt cx="4363822" cy="4283123"/>
            </a:xfrm>
            <a:solidFill>
              <a:srgbClr val="0033A0"/>
            </a:solidFill>
          </p:grpSpPr>
          <p:grpSp>
            <p:nvGrpSpPr>
              <p:cNvPr id="33" name="Groupe 32">
                <a:extLst>
                  <a:ext uri="{FF2B5EF4-FFF2-40B4-BE49-F238E27FC236}">
                    <a16:creationId xmlns:a16="http://schemas.microsoft.com/office/drawing/2014/main" id="{91945219-6109-4CC5-6712-28AF81658D62}"/>
                  </a:ext>
                </a:extLst>
              </p:cNvPr>
              <p:cNvGrpSpPr/>
              <p:nvPr/>
            </p:nvGrpSpPr>
            <p:grpSpPr>
              <a:xfrm>
                <a:off x="7725216" y="2230479"/>
                <a:ext cx="4363822" cy="4283123"/>
                <a:chOff x="7725216" y="2230479"/>
                <a:chExt cx="4363822" cy="4283123"/>
              </a:xfrm>
              <a:grpFill/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D244A263-C446-32E7-43F0-48E6E6F24EE5}"/>
                    </a:ext>
                  </a:extLst>
                </p:cNvPr>
                <p:cNvSpPr/>
                <p:nvPr/>
              </p:nvSpPr>
              <p:spPr>
                <a:xfrm>
                  <a:off x="8129741" y="2591370"/>
                  <a:ext cx="3600000" cy="3600000"/>
                </a:xfrm>
                <a:prstGeom prst="rect">
                  <a:avLst/>
                </a:prstGeom>
                <a:grpFill/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A42FDAED-B673-F37A-05BB-19ECEFDB21C8}"/>
                    </a:ext>
                  </a:extLst>
                </p:cNvPr>
                <p:cNvSpPr/>
                <p:nvPr/>
              </p:nvSpPr>
              <p:spPr>
                <a:xfrm rot="18907198">
                  <a:off x="9718687" y="2230479"/>
                  <a:ext cx="360000" cy="4283123"/>
                </a:xfrm>
                <a:prstGeom prst="rect">
                  <a:avLst/>
                </a:prstGeom>
                <a:grpFill/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024B87C2-22CB-F0C4-BCB9-49C87046E2F4}"/>
                    </a:ext>
                  </a:extLst>
                </p:cNvPr>
                <p:cNvSpPr/>
                <p:nvPr/>
              </p:nvSpPr>
              <p:spPr>
                <a:xfrm rot="2705612">
                  <a:off x="9727127" y="2233870"/>
                  <a:ext cx="360000" cy="4363822"/>
                </a:xfrm>
                <a:prstGeom prst="rect">
                  <a:avLst/>
                </a:prstGeom>
                <a:grpFill/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54505046-32ED-E9B7-2178-CB0C8EE65DEC}"/>
                    </a:ext>
                  </a:extLst>
                </p:cNvPr>
                <p:cNvSpPr/>
                <p:nvPr/>
              </p:nvSpPr>
              <p:spPr>
                <a:xfrm>
                  <a:off x="8123980" y="2948603"/>
                  <a:ext cx="360000" cy="2880000"/>
                </a:xfrm>
                <a:prstGeom prst="rect">
                  <a:avLst/>
                </a:prstGeom>
                <a:grpFill/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EE23056D-F85E-BFF7-DF50-B55A90FE39BF}"/>
                    </a:ext>
                  </a:extLst>
                </p:cNvPr>
                <p:cNvSpPr/>
                <p:nvPr/>
              </p:nvSpPr>
              <p:spPr>
                <a:xfrm>
                  <a:off x="11367579" y="2950666"/>
                  <a:ext cx="360000" cy="2880000"/>
                </a:xfrm>
                <a:prstGeom prst="rect">
                  <a:avLst/>
                </a:prstGeom>
                <a:grpFill/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F8F1659C-E30E-5FBF-3CE4-D2031DC5E1FF}"/>
                    </a:ext>
                  </a:extLst>
                </p:cNvPr>
                <p:cNvSpPr/>
                <p:nvPr/>
              </p:nvSpPr>
              <p:spPr>
                <a:xfrm rot="16200000">
                  <a:off x="9752692" y="968603"/>
                  <a:ext cx="360000" cy="3600000"/>
                </a:xfrm>
                <a:prstGeom prst="rect">
                  <a:avLst/>
                </a:prstGeom>
                <a:grpFill/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95E03E1-A380-EAED-35BF-F257E0BE5906}"/>
                    </a:ext>
                  </a:extLst>
                </p:cNvPr>
                <p:cNvSpPr/>
                <p:nvPr/>
              </p:nvSpPr>
              <p:spPr>
                <a:xfrm rot="16200000">
                  <a:off x="9752690" y="4233429"/>
                  <a:ext cx="360000" cy="3600000"/>
                </a:xfrm>
                <a:prstGeom prst="rect">
                  <a:avLst/>
                </a:prstGeom>
                <a:grpFill/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2A917AC-0675-01E9-63E1-A1F9BC7B0D88}"/>
                  </a:ext>
                </a:extLst>
              </p:cNvPr>
              <p:cNvSpPr/>
              <p:nvPr/>
            </p:nvSpPr>
            <p:spPr>
              <a:xfrm>
                <a:off x="8930069" y="3782361"/>
                <a:ext cx="2011507" cy="1199567"/>
              </a:xfrm>
              <a:prstGeom prst="rect">
                <a:avLst/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2" name="Groupe 111">
              <a:extLst>
                <a:ext uri="{FF2B5EF4-FFF2-40B4-BE49-F238E27FC236}">
                  <a16:creationId xmlns:a16="http://schemas.microsoft.com/office/drawing/2014/main" id="{BDFBC511-65E5-8A5F-2025-C2B2A1CC5E2C}"/>
                </a:ext>
              </a:extLst>
            </p:cNvPr>
            <p:cNvGrpSpPr/>
            <p:nvPr/>
          </p:nvGrpSpPr>
          <p:grpSpPr>
            <a:xfrm>
              <a:off x="6736134" y="3606596"/>
              <a:ext cx="1484037" cy="880520"/>
              <a:chOff x="6736134" y="3606596"/>
              <a:chExt cx="1484037" cy="880520"/>
            </a:xfrm>
          </p:grpSpPr>
          <p:pic>
            <p:nvPicPr>
              <p:cNvPr id="106" name="Image 105">
                <a:extLst>
                  <a:ext uri="{FF2B5EF4-FFF2-40B4-BE49-F238E27FC236}">
                    <a16:creationId xmlns:a16="http://schemas.microsoft.com/office/drawing/2014/main" id="{2BF7F745-E3F9-59DB-EE3A-341DE86E1F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65" t="15091" r="11944" b="16460"/>
              <a:stretch/>
            </p:blipFill>
            <p:spPr>
              <a:xfrm>
                <a:off x="6736134" y="3620260"/>
                <a:ext cx="1484037" cy="847679"/>
              </a:xfrm>
              <a:prstGeom prst="rect">
                <a:avLst/>
              </a:prstGeom>
            </p:spPr>
          </p:pic>
          <p:pic>
            <p:nvPicPr>
              <p:cNvPr id="110" name="Image 109">
                <a:extLst>
                  <a:ext uri="{FF2B5EF4-FFF2-40B4-BE49-F238E27FC236}">
                    <a16:creationId xmlns:a16="http://schemas.microsoft.com/office/drawing/2014/main" id="{053570E6-D236-67C4-CC3F-80E5A6CF71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83448" y="3606596"/>
                <a:ext cx="1404000" cy="32273"/>
              </a:xfrm>
              <a:prstGeom prst="rect">
                <a:avLst/>
              </a:prstGeom>
            </p:spPr>
          </p:pic>
          <p:pic>
            <p:nvPicPr>
              <p:cNvPr id="111" name="Image 110">
                <a:extLst>
                  <a:ext uri="{FF2B5EF4-FFF2-40B4-BE49-F238E27FC236}">
                    <a16:creationId xmlns:a16="http://schemas.microsoft.com/office/drawing/2014/main" id="{EE074198-C57C-EFAC-72BC-AD5875392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93284" y="4454843"/>
                <a:ext cx="1404000" cy="32273"/>
              </a:xfrm>
              <a:prstGeom prst="rect">
                <a:avLst/>
              </a:prstGeom>
            </p:spPr>
          </p:pic>
        </p:grp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721E2A83-8DFA-84AA-A6B4-01397DFA8367}"/>
              </a:ext>
            </a:extLst>
          </p:cNvPr>
          <p:cNvGrpSpPr/>
          <p:nvPr/>
        </p:nvGrpSpPr>
        <p:grpSpPr>
          <a:xfrm>
            <a:off x="3025342" y="3640506"/>
            <a:ext cx="2796440" cy="936373"/>
            <a:chOff x="3025342" y="3640506"/>
            <a:chExt cx="2796440" cy="936373"/>
          </a:xfrm>
        </p:grpSpPr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05B24FC4-3067-7E0A-A9B7-4B38A30CFD98}"/>
                </a:ext>
              </a:extLst>
            </p:cNvPr>
            <p:cNvGrpSpPr/>
            <p:nvPr/>
          </p:nvGrpSpPr>
          <p:grpSpPr>
            <a:xfrm>
              <a:off x="3025342" y="3640506"/>
              <a:ext cx="2796440" cy="936373"/>
              <a:chOff x="4132257" y="3774232"/>
              <a:chExt cx="3637732" cy="1204526"/>
            </a:xfrm>
          </p:grpSpPr>
          <p:pic>
            <p:nvPicPr>
              <p:cNvPr id="57" name="Image 56">
                <a:extLst>
                  <a:ext uri="{FF2B5EF4-FFF2-40B4-BE49-F238E27FC236}">
                    <a16:creationId xmlns:a16="http://schemas.microsoft.com/office/drawing/2014/main" id="{494AF7C0-A382-514E-9328-CA8F636254A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815" t="20666" r="-1" b="1937"/>
              <a:stretch/>
            </p:blipFill>
            <p:spPr>
              <a:xfrm>
                <a:off x="4890910" y="4100077"/>
                <a:ext cx="2119619" cy="878681"/>
              </a:xfrm>
              <a:prstGeom prst="rect">
                <a:avLst/>
              </a:prstGeom>
            </p:spPr>
          </p:pic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810699D-85B4-59D6-40ED-1263735E73CC}"/>
                  </a:ext>
                </a:extLst>
              </p:cNvPr>
              <p:cNvSpPr/>
              <p:nvPr/>
            </p:nvSpPr>
            <p:spPr>
              <a:xfrm rot="2773030">
                <a:off x="7270905" y="3333716"/>
                <a:ext cx="58567" cy="9396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CB33260-348D-FF4D-F898-CE8CDE39E59A}"/>
                  </a:ext>
                </a:extLst>
              </p:cNvPr>
              <p:cNvSpPr/>
              <p:nvPr/>
            </p:nvSpPr>
            <p:spPr>
              <a:xfrm rot="18711476">
                <a:off x="4572235" y="3351489"/>
                <a:ext cx="58567" cy="938524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BBD4460C-679B-851A-3844-9FDE5EAFAD48}"/>
                </a:ext>
              </a:extLst>
            </p:cNvPr>
            <p:cNvGrpSpPr/>
            <p:nvPr/>
          </p:nvGrpSpPr>
          <p:grpSpPr>
            <a:xfrm>
              <a:off x="3699809" y="4146923"/>
              <a:ext cx="1441516" cy="364150"/>
              <a:chOff x="3699809" y="4146923"/>
              <a:chExt cx="1441516" cy="364150"/>
            </a:xfrm>
          </p:grpSpPr>
          <p:pic>
            <p:nvPicPr>
              <p:cNvPr id="3" name="Image 2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93F4CA92-55FA-1879-C047-C2E07193AB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20" t="33954" r="7892" b="33900"/>
              <a:stretch/>
            </p:blipFill>
            <p:spPr>
              <a:xfrm>
                <a:off x="3711645" y="4172297"/>
                <a:ext cx="1419948" cy="300631"/>
              </a:xfrm>
              <a:prstGeom prst="rect">
                <a:avLst/>
              </a:prstGeom>
            </p:spPr>
          </p:pic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8AA6B670-352C-DEA3-6E7F-FCE3895E14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01325" y="4146923"/>
                <a:ext cx="1440000" cy="33100"/>
              </a:xfrm>
              <a:prstGeom prst="rect">
                <a:avLst/>
              </a:prstGeom>
            </p:spPr>
          </p:pic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376DC797-047A-BDBC-D3FA-87A0E17291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99809" y="4477973"/>
                <a:ext cx="1440000" cy="33100"/>
              </a:xfrm>
              <a:prstGeom prst="rect">
                <a:avLst/>
              </a:prstGeom>
            </p:spPr>
          </p:pic>
        </p:grp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B4A9C32E-EEB9-B682-B97E-D47002C772D9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44467" y="5773613"/>
            <a:ext cx="6710713" cy="40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4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1283" y="125734"/>
            <a:ext cx="8676667" cy="8689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>
                <a:solidFill>
                  <a:srgbClr val="0033A0"/>
                </a:solidFill>
              </a:rPr>
              <a:t>SharePoint : Folder </a:t>
            </a:r>
            <a:r>
              <a:rPr lang="fr-FR" sz="2800" dirty="0" err="1">
                <a:solidFill>
                  <a:srgbClr val="0033A0"/>
                </a:solidFill>
              </a:rPr>
              <a:t>organization</a:t>
            </a:r>
            <a:br>
              <a:rPr lang="fr-FR" sz="2800" dirty="0">
                <a:solidFill>
                  <a:srgbClr val="0033A0"/>
                </a:solidFill>
              </a:rPr>
            </a:br>
            <a:r>
              <a:rPr lang="en-GB" sz="2800" dirty="0">
                <a:solidFill>
                  <a:srgbClr val="0033A0"/>
                </a:solidFill>
              </a:rPr>
              <a:t>EHN2 / BA82 / BX82 / BG82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DF9A173-2C92-05EC-9A9C-1574FBA96FF0}"/>
              </a:ext>
            </a:extLst>
          </p:cNvPr>
          <p:cNvGrpSpPr/>
          <p:nvPr/>
        </p:nvGrpSpPr>
        <p:grpSpPr>
          <a:xfrm>
            <a:off x="231457" y="1102407"/>
            <a:ext cx="7026913" cy="5127075"/>
            <a:chOff x="185737" y="1102407"/>
            <a:chExt cx="7026913" cy="5127075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560304D-23EF-1000-4B1A-5B85AFC8E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737" y="1102407"/>
              <a:ext cx="7026913" cy="512707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7A53E723-DA1E-7C40-DBD3-C659D8FE3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1350" y="3377997"/>
              <a:ext cx="5281300" cy="925274"/>
            </a:xfrm>
            <a:prstGeom prst="rect">
              <a:avLst/>
            </a:prstGeom>
          </p:spPr>
        </p:pic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16338F21-9EF1-C517-6233-028BED9CAC61}"/>
              </a:ext>
            </a:extLst>
          </p:cNvPr>
          <p:cNvGrpSpPr/>
          <p:nvPr/>
        </p:nvGrpSpPr>
        <p:grpSpPr>
          <a:xfrm>
            <a:off x="2290440" y="1954640"/>
            <a:ext cx="4218585" cy="2663759"/>
            <a:chOff x="2290440" y="1954640"/>
            <a:chExt cx="4218585" cy="2663759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C00E26AA-62A1-E784-0911-39A85398681C}"/>
                </a:ext>
              </a:extLst>
            </p:cNvPr>
            <p:cNvGrpSpPr/>
            <p:nvPr/>
          </p:nvGrpSpPr>
          <p:grpSpPr>
            <a:xfrm>
              <a:off x="4299712" y="1954640"/>
              <a:ext cx="2209313" cy="2663759"/>
              <a:chOff x="4299712" y="1954640"/>
              <a:chExt cx="2209313" cy="2663759"/>
            </a:xfrm>
          </p:grpSpPr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5F46A088-C690-467B-471C-FFB8C97E8F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12020" b="4966"/>
              <a:stretch/>
            </p:blipFill>
            <p:spPr>
              <a:xfrm>
                <a:off x="4299712" y="2212665"/>
                <a:ext cx="2190101" cy="1925135"/>
              </a:xfrm>
              <a:prstGeom prst="rect">
                <a:avLst/>
              </a:prstGeom>
            </p:spPr>
          </p:pic>
          <p:pic>
            <p:nvPicPr>
              <p:cNvPr id="3" name="Image 2">
                <a:extLst>
                  <a:ext uri="{FF2B5EF4-FFF2-40B4-BE49-F238E27FC236}">
                    <a16:creationId xmlns:a16="http://schemas.microsoft.com/office/drawing/2014/main" id="{FA7C5098-0853-4CFA-48CE-92C76EFE58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79947" y="2475274"/>
                <a:ext cx="457200" cy="2143125"/>
              </a:xfrm>
              <a:prstGeom prst="rect">
                <a:avLst/>
              </a:prstGeom>
            </p:spPr>
          </p:pic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AFE5C3B2-46D6-BEB1-AAB9-A5AE5D5BF9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5208863" y="1111677"/>
                <a:ext cx="457200" cy="2143125"/>
              </a:xfrm>
              <a:prstGeom prst="rect">
                <a:avLst/>
              </a:prstGeom>
            </p:spPr>
          </p:pic>
        </p:grpSp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EC5DDC7C-1E12-D05A-05FC-22471E92C7BD}"/>
                </a:ext>
              </a:extLst>
            </p:cNvPr>
            <p:cNvGrpSpPr/>
            <p:nvPr/>
          </p:nvGrpSpPr>
          <p:grpSpPr>
            <a:xfrm>
              <a:off x="2290440" y="2452643"/>
              <a:ext cx="3472964" cy="1735952"/>
              <a:chOff x="2290440" y="2452643"/>
              <a:chExt cx="3472964" cy="173595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4A0448A-122C-7513-84A7-7312C2471AAC}"/>
                  </a:ext>
                </a:extLst>
              </p:cNvPr>
              <p:cNvSpPr/>
              <p:nvPr/>
            </p:nvSpPr>
            <p:spPr>
              <a:xfrm>
                <a:off x="4399378" y="2452643"/>
                <a:ext cx="1364026" cy="1735952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EF18AE7-EC9D-08F6-C924-EB539CBE1DD3}"/>
                  </a:ext>
                </a:extLst>
              </p:cNvPr>
              <p:cNvSpPr/>
              <p:nvPr/>
            </p:nvSpPr>
            <p:spPr>
              <a:xfrm>
                <a:off x="2290440" y="2731414"/>
                <a:ext cx="1801628" cy="278486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e 38">
                <a:extLst>
                  <a:ext uri="{FF2B5EF4-FFF2-40B4-BE49-F238E27FC236}">
                    <a16:creationId xmlns:a16="http://schemas.microsoft.com/office/drawing/2014/main" id="{F290A5E2-EC3B-C83E-7200-8BC22B674CA4}"/>
                  </a:ext>
                </a:extLst>
              </p:cNvPr>
              <p:cNvGrpSpPr/>
              <p:nvPr/>
            </p:nvGrpSpPr>
            <p:grpSpPr>
              <a:xfrm>
                <a:off x="4092068" y="2871553"/>
                <a:ext cx="307309" cy="360000"/>
                <a:chOff x="4092068" y="2871553"/>
                <a:chExt cx="307309" cy="360000"/>
              </a:xfrm>
            </p:grpSpPr>
            <p:cxnSp>
              <p:nvCxnSpPr>
                <p:cNvPr id="18" name="Connecteur droit 17">
                  <a:extLst>
                    <a:ext uri="{FF2B5EF4-FFF2-40B4-BE49-F238E27FC236}">
                      <a16:creationId xmlns:a16="http://schemas.microsoft.com/office/drawing/2014/main" id="{5070DF06-DBC8-08D4-0B4D-F5705F07AB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92068" y="2884094"/>
                  <a:ext cx="14400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>
                  <a:extLst>
                    <a:ext uri="{FF2B5EF4-FFF2-40B4-BE49-F238E27FC236}">
                      <a16:creationId xmlns:a16="http://schemas.microsoft.com/office/drawing/2014/main" id="{0442DF5F-03EF-B43B-E0B7-0A6A65B60F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8976" y="2871553"/>
                  <a:ext cx="0" cy="36000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>
                  <a:extLst>
                    <a:ext uri="{FF2B5EF4-FFF2-40B4-BE49-F238E27FC236}">
                      <a16:creationId xmlns:a16="http://schemas.microsoft.com/office/drawing/2014/main" id="{FD525441-E64B-796F-B0C5-E6837E8419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01281" y="3214461"/>
                  <a:ext cx="198096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02AF8A8-70DE-193A-21AE-4033E74E8B98}"/>
              </a:ext>
            </a:extLst>
          </p:cNvPr>
          <p:cNvGrpSpPr/>
          <p:nvPr/>
        </p:nvGrpSpPr>
        <p:grpSpPr>
          <a:xfrm>
            <a:off x="4617720" y="2452642"/>
            <a:ext cx="3995800" cy="3653814"/>
            <a:chOff x="4617720" y="2452642"/>
            <a:chExt cx="3995800" cy="3653814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9C8DF101-3AD5-CE89-1FFA-6D159B0EFB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6163"/>
            <a:stretch/>
          </p:blipFill>
          <p:spPr>
            <a:xfrm>
              <a:off x="6186222" y="2452642"/>
              <a:ext cx="2427298" cy="3653814"/>
            </a:xfrm>
            <a:prstGeom prst="rect">
              <a:avLst/>
            </a:prstGeom>
          </p:spPr>
        </p:pic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683440AC-D47F-03D4-8132-276C66F705E6}"/>
                </a:ext>
              </a:extLst>
            </p:cNvPr>
            <p:cNvGrpSpPr/>
            <p:nvPr/>
          </p:nvGrpSpPr>
          <p:grpSpPr>
            <a:xfrm>
              <a:off x="4617720" y="2452642"/>
              <a:ext cx="2625479" cy="3653813"/>
              <a:chOff x="6002231" y="1829608"/>
              <a:chExt cx="2625479" cy="3653813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B301C24-D377-F4FB-B3C4-C7BAF5951637}"/>
                  </a:ext>
                </a:extLst>
              </p:cNvPr>
              <p:cNvSpPr/>
              <p:nvPr/>
            </p:nvSpPr>
            <p:spPr>
              <a:xfrm rot="10800000">
                <a:off x="7563204" y="1829608"/>
                <a:ext cx="1064506" cy="3653813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0E7E823-6DED-D569-F3AA-D514096BD0CC}"/>
                  </a:ext>
                </a:extLst>
              </p:cNvPr>
              <p:cNvSpPr/>
              <p:nvPr/>
            </p:nvSpPr>
            <p:spPr>
              <a:xfrm>
                <a:off x="6002231" y="3031395"/>
                <a:ext cx="1044001" cy="278486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3EE47D06-D251-6653-4FAD-36806445453F}"/>
                  </a:ext>
                </a:extLst>
              </p:cNvPr>
              <p:cNvGrpSpPr/>
              <p:nvPr/>
            </p:nvGrpSpPr>
            <p:grpSpPr>
              <a:xfrm>
                <a:off x="7031448" y="3179184"/>
                <a:ext cx="544062" cy="471836"/>
                <a:chOff x="7031448" y="3179184"/>
                <a:chExt cx="544062" cy="471836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D912186F-AEC8-D693-82FF-FFE243AF05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31448" y="3179184"/>
                  <a:ext cx="324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52E5F68F-A66B-3751-608B-862E13F6DE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332982" y="3179184"/>
                  <a:ext cx="0" cy="460438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C2AC69F9-334D-824B-680F-3BBA0D8E8F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23510" y="3651020"/>
                  <a:ext cx="252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D4DE638-589F-F682-CC8A-72B53459B394}"/>
              </a:ext>
            </a:extLst>
          </p:cNvPr>
          <p:cNvGrpSpPr/>
          <p:nvPr/>
        </p:nvGrpSpPr>
        <p:grpSpPr>
          <a:xfrm>
            <a:off x="6444791" y="2903077"/>
            <a:ext cx="2577555" cy="3213828"/>
            <a:chOff x="6444791" y="2903077"/>
            <a:chExt cx="2577555" cy="3213828"/>
          </a:xfrm>
        </p:grpSpPr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73C2B88D-CB7A-FCD0-1958-E756DA328CE1}"/>
                </a:ext>
              </a:extLst>
            </p:cNvPr>
            <p:cNvGrpSpPr/>
            <p:nvPr/>
          </p:nvGrpSpPr>
          <p:grpSpPr>
            <a:xfrm>
              <a:off x="6445359" y="2903077"/>
              <a:ext cx="2573958" cy="705240"/>
              <a:chOff x="6483459" y="2918317"/>
              <a:chExt cx="2573958" cy="705240"/>
            </a:xfrm>
          </p:grpSpPr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1FF77255-1782-0DA9-DE0A-4F47CB8CC2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4139"/>
              <a:stretch/>
            </p:blipFill>
            <p:spPr>
              <a:xfrm>
                <a:off x="7473419" y="2934099"/>
                <a:ext cx="1472631" cy="684480"/>
              </a:xfrm>
              <a:prstGeom prst="rect">
                <a:avLst/>
              </a:prstGeom>
            </p:spPr>
          </p:pic>
          <p:grpSp>
            <p:nvGrpSpPr>
              <p:cNvPr id="60" name="Groupe 59">
                <a:extLst>
                  <a:ext uri="{FF2B5EF4-FFF2-40B4-BE49-F238E27FC236}">
                    <a16:creationId xmlns:a16="http://schemas.microsoft.com/office/drawing/2014/main" id="{E2283662-6514-4147-EE19-456361CB1127}"/>
                  </a:ext>
                </a:extLst>
              </p:cNvPr>
              <p:cNvGrpSpPr/>
              <p:nvPr/>
            </p:nvGrpSpPr>
            <p:grpSpPr>
              <a:xfrm>
                <a:off x="6483459" y="2918317"/>
                <a:ext cx="2573958" cy="705240"/>
                <a:chOff x="9504860" y="2220535"/>
                <a:chExt cx="2573958" cy="705240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102412A-0223-61E1-550E-D816460A252F}"/>
                    </a:ext>
                  </a:extLst>
                </p:cNvPr>
                <p:cNvSpPr/>
                <p:nvPr/>
              </p:nvSpPr>
              <p:spPr>
                <a:xfrm>
                  <a:off x="9504860" y="2453467"/>
                  <a:ext cx="688889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67B3A08B-F63C-870E-B620-EA5EE87C098F}"/>
                    </a:ext>
                  </a:extLst>
                </p:cNvPr>
                <p:cNvSpPr/>
                <p:nvPr/>
              </p:nvSpPr>
              <p:spPr>
                <a:xfrm>
                  <a:off x="10494818" y="2220535"/>
                  <a:ext cx="1584000" cy="705240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3" name="Connecteur droit 62">
                  <a:extLst>
                    <a:ext uri="{FF2B5EF4-FFF2-40B4-BE49-F238E27FC236}">
                      <a16:creationId xmlns:a16="http://schemas.microsoft.com/office/drawing/2014/main" id="{5791916D-F811-1322-571D-7AA1384432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84432" y="2574738"/>
                  <a:ext cx="310387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A76294CA-0890-6CF2-BA37-46C4D2CEE56A}"/>
                </a:ext>
              </a:extLst>
            </p:cNvPr>
            <p:cNvGrpSpPr/>
            <p:nvPr/>
          </p:nvGrpSpPr>
          <p:grpSpPr>
            <a:xfrm>
              <a:off x="6444791" y="3793672"/>
              <a:ext cx="2577555" cy="742891"/>
              <a:chOff x="6482891" y="3793672"/>
              <a:chExt cx="2577555" cy="742891"/>
            </a:xfrm>
          </p:grpSpPr>
          <p:pic>
            <p:nvPicPr>
              <p:cNvPr id="11" name="Image 10">
                <a:extLst>
                  <a:ext uri="{FF2B5EF4-FFF2-40B4-BE49-F238E27FC236}">
                    <a16:creationId xmlns:a16="http://schemas.microsoft.com/office/drawing/2014/main" id="{96665997-FCF7-0FC7-6E55-AE59A4C927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5372"/>
              <a:stretch/>
            </p:blipFill>
            <p:spPr>
              <a:xfrm>
                <a:off x="7498956" y="3823703"/>
                <a:ext cx="1561490" cy="705240"/>
              </a:xfrm>
              <a:prstGeom prst="rect">
                <a:avLst/>
              </a:prstGeom>
            </p:spPr>
          </p:pic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255025B5-66FA-8DDA-3517-5C055A26CFF7}"/>
                  </a:ext>
                </a:extLst>
              </p:cNvPr>
              <p:cNvGrpSpPr/>
              <p:nvPr/>
            </p:nvGrpSpPr>
            <p:grpSpPr>
              <a:xfrm>
                <a:off x="6482891" y="3793672"/>
                <a:ext cx="2577555" cy="742891"/>
                <a:chOff x="6482891" y="3793672"/>
                <a:chExt cx="2577555" cy="742891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16295A91-D255-97F1-0D01-EB8D8501444C}"/>
                    </a:ext>
                  </a:extLst>
                </p:cNvPr>
                <p:cNvSpPr/>
                <p:nvPr/>
              </p:nvSpPr>
              <p:spPr>
                <a:xfrm>
                  <a:off x="7476096" y="3793672"/>
                  <a:ext cx="1584350" cy="742891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8" name="Connecteur droit 57">
                  <a:extLst>
                    <a:ext uri="{FF2B5EF4-FFF2-40B4-BE49-F238E27FC236}">
                      <a16:creationId xmlns:a16="http://schemas.microsoft.com/office/drawing/2014/main" id="{86FDC2FA-1F3B-95C0-425D-8531A2DBC5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51856" y="417062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77FEA3B2-A7B5-81B6-BE94-A361A8665FC4}"/>
                    </a:ext>
                  </a:extLst>
                </p:cNvPr>
                <p:cNvSpPr/>
                <p:nvPr/>
              </p:nvSpPr>
              <p:spPr>
                <a:xfrm>
                  <a:off x="6482891" y="4050058"/>
                  <a:ext cx="671199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073E8634-5E1D-A03D-9B7E-7AC7EF6D40CD}"/>
                </a:ext>
              </a:extLst>
            </p:cNvPr>
            <p:cNvGrpSpPr/>
            <p:nvPr/>
          </p:nvGrpSpPr>
          <p:grpSpPr>
            <a:xfrm>
              <a:off x="6445359" y="5398625"/>
              <a:ext cx="2575154" cy="718280"/>
              <a:chOff x="6445359" y="5398625"/>
              <a:chExt cx="2575154" cy="718280"/>
            </a:xfrm>
          </p:grpSpPr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75C85A06-EF6B-9DFB-536A-5655904614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3839"/>
              <a:stretch/>
            </p:blipFill>
            <p:spPr>
              <a:xfrm>
                <a:off x="7464077" y="5411676"/>
                <a:ext cx="1544600" cy="697609"/>
              </a:xfrm>
              <a:prstGeom prst="rect">
                <a:avLst/>
              </a:prstGeom>
            </p:spPr>
          </p:pic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1396831C-DA37-518D-6F1B-D4888235E6CB}"/>
                  </a:ext>
                </a:extLst>
              </p:cNvPr>
              <p:cNvGrpSpPr/>
              <p:nvPr/>
            </p:nvGrpSpPr>
            <p:grpSpPr>
              <a:xfrm>
                <a:off x="6445359" y="5398625"/>
                <a:ext cx="2575154" cy="718280"/>
                <a:chOff x="6445359" y="5398625"/>
                <a:chExt cx="2575154" cy="718280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912EEE98-210F-0FB4-F56B-1B15C6C06DD7}"/>
                    </a:ext>
                  </a:extLst>
                </p:cNvPr>
                <p:cNvSpPr/>
                <p:nvPr/>
              </p:nvSpPr>
              <p:spPr>
                <a:xfrm>
                  <a:off x="7436164" y="5398625"/>
                  <a:ext cx="1584349" cy="718280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2" name="Connecteur droit 51">
                  <a:extLst>
                    <a:ext uri="{FF2B5EF4-FFF2-40B4-BE49-F238E27FC236}">
                      <a16:creationId xmlns:a16="http://schemas.microsoft.com/office/drawing/2014/main" id="{E4D8D243-9BA3-B196-FACA-8649267426A0}"/>
                    </a:ext>
                  </a:extLst>
                </p:cNvPr>
                <p:cNvCxnSpPr>
                  <a:cxnSpLocks/>
                  <a:stCxn id="72" idx="3"/>
                </p:cNvCxnSpPr>
                <p:nvPr/>
              </p:nvCxnSpPr>
              <p:spPr>
                <a:xfrm>
                  <a:off x="7163153" y="5755418"/>
                  <a:ext cx="288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E01543D6-7AB2-4E68-DFBB-E2D6B5DF8402}"/>
                    </a:ext>
                  </a:extLst>
                </p:cNvPr>
                <p:cNvSpPr/>
                <p:nvPr/>
              </p:nvSpPr>
              <p:spPr>
                <a:xfrm>
                  <a:off x="6445359" y="5634851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709598AF-894A-32E0-FB28-D3DF981EB7EB}"/>
              </a:ext>
            </a:extLst>
          </p:cNvPr>
          <p:cNvSpPr txBox="1">
            <a:spLocks/>
          </p:cNvSpPr>
          <p:nvPr/>
        </p:nvSpPr>
        <p:spPr>
          <a:xfrm>
            <a:off x="2272007" y="4465027"/>
            <a:ext cx="2702409" cy="4197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>
                <a:solidFill>
                  <a:srgbClr val="0033A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SharePoint </a:t>
            </a:r>
            <a:r>
              <a:rPr lang="fr-FR" sz="2800" dirty="0" err="1">
                <a:solidFill>
                  <a:srgbClr val="0033A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GB" sz="2800" dirty="0">
              <a:solidFill>
                <a:srgbClr val="0033A0"/>
              </a:solidFill>
            </a:endParaRP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ADF6D0B7-4A7D-545B-F62E-AD05818F53B5}"/>
              </a:ext>
            </a:extLst>
          </p:cNvPr>
          <p:cNvSpPr txBox="1">
            <a:spLocks/>
          </p:cNvSpPr>
          <p:nvPr/>
        </p:nvSpPr>
        <p:spPr>
          <a:xfrm>
            <a:off x="1757505" y="5020483"/>
            <a:ext cx="3637257" cy="6462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400" dirty="0">
                <a:solidFill>
                  <a:srgbClr val="0033A0"/>
                </a:solidFill>
              </a:rPr>
              <a:t>http://https//espace.cern.ch/NA-de-cabling-project/_layouts/15/start.aspx#/Shared%20Documents/Forms/AllItems.aspx</a:t>
            </a:r>
            <a:endParaRPr lang="en-GB" sz="28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1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GB" dirty="0">
                <a:solidFill>
                  <a:srgbClr val="0033A0"/>
                </a:solidFill>
              </a:rPr>
              <a:t>GESMAR : Obtaining Cables Information</a:t>
            </a:r>
          </a:p>
        </p:txBody>
      </p:sp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AC24FE5D-D4EE-84AE-83A4-DD5B8F197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676" y="1144190"/>
            <a:ext cx="4199997" cy="93029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6536F91-0C3F-9826-E084-5E2DAB491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58" y="2129179"/>
            <a:ext cx="8268434" cy="41177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4418CEB-9B2E-CFB3-BAD6-94BF97B86E7B}"/>
              </a:ext>
            </a:extLst>
          </p:cNvPr>
          <p:cNvSpPr/>
          <p:nvPr/>
        </p:nvSpPr>
        <p:spPr>
          <a:xfrm>
            <a:off x="488812" y="3141967"/>
            <a:ext cx="374313" cy="37035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48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3" grpId="4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able&#10;&#10;Description générée automatiquement">
            <a:extLst>
              <a:ext uri="{FF2B5EF4-FFF2-40B4-BE49-F238E27FC236}">
                <a16:creationId xmlns:a16="http://schemas.microsoft.com/office/drawing/2014/main" id="{608EF741-E43D-2C55-5D31-640EC9A7F5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97"/>
          <a:stretch/>
        </p:blipFill>
        <p:spPr>
          <a:xfrm>
            <a:off x="142401" y="4581663"/>
            <a:ext cx="8824907" cy="164408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0033A0"/>
                </a:solidFill>
              </a:rPr>
              <a:t>SharePoint : Ca</a:t>
            </a:r>
            <a:r>
              <a:rPr lang="en-GB" dirty="0" err="1">
                <a:solidFill>
                  <a:srgbClr val="0033A0"/>
                </a:solidFill>
              </a:rPr>
              <a:t>bles</a:t>
            </a:r>
            <a:r>
              <a:rPr lang="en-GB" dirty="0">
                <a:solidFill>
                  <a:srgbClr val="0033A0"/>
                </a:solidFill>
              </a:rPr>
              <a:t> Composition of tables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7B49AD-8E54-95C4-C4A6-CD08EA524665}"/>
              </a:ext>
            </a:extLst>
          </p:cNvPr>
          <p:cNvSpPr/>
          <p:nvPr/>
        </p:nvSpPr>
        <p:spPr>
          <a:xfrm>
            <a:off x="342109" y="4577847"/>
            <a:ext cx="489020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B8AAB7-515B-513B-ED6B-9E451D574779}"/>
              </a:ext>
            </a:extLst>
          </p:cNvPr>
          <p:cNvSpPr/>
          <p:nvPr/>
        </p:nvSpPr>
        <p:spPr>
          <a:xfrm>
            <a:off x="839234" y="4578780"/>
            <a:ext cx="1397879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FAAB03-3C28-0C22-03A2-92720EB51243}"/>
              </a:ext>
            </a:extLst>
          </p:cNvPr>
          <p:cNvSpPr/>
          <p:nvPr/>
        </p:nvSpPr>
        <p:spPr>
          <a:xfrm>
            <a:off x="2229979" y="4582891"/>
            <a:ext cx="859574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EBFACB6-8B13-8E34-0147-CC2918BC71A1}"/>
              </a:ext>
            </a:extLst>
          </p:cNvPr>
          <p:cNvSpPr/>
          <p:nvPr/>
        </p:nvSpPr>
        <p:spPr>
          <a:xfrm>
            <a:off x="3072925" y="4568680"/>
            <a:ext cx="1244146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3D25FD-6AEF-CB27-F5D3-04545EB4EC41}"/>
              </a:ext>
            </a:extLst>
          </p:cNvPr>
          <p:cNvSpPr/>
          <p:nvPr/>
        </p:nvSpPr>
        <p:spPr>
          <a:xfrm>
            <a:off x="4297685" y="4566122"/>
            <a:ext cx="334296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48E04A1-229F-30C8-5068-5D8B650AAA29}"/>
              </a:ext>
            </a:extLst>
          </p:cNvPr>
          <p:cNvSpPr/>
          <p:nvPr/>
        </p:nvSpPr>
        <p:spPr>
          <a:xfrm>
            <a:off x="4616741" y="4568680"/>
            <a:ext cx="815663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949961D-A2FA-7739-C146-D2EB2309F9D8}"/>
              </a:ext>
            </a:extLst>
          </p:cNvPr>
          <p:cNvSpPr/>
          <p:nvPr/>
        </p:nvSpPr>
        <p:spPr>
          <a:xfrm>
            <a:off x="5432404" y="4573579"/>
            <a:ext cx="848674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EBA1A08-A3A3-32B5-3EFD-DE2C40D1ACE5}"/>
              </a:ext>
            </a:extLst>
          </p:cNvPr>
          <p:cNvSpPr/>
          <p:nvPr/>
        </p:nvSpPr>
        <p:spPr>
          <a:xfrm>
            <a:off x="6265837" y="4574043"/>
            <a:ext cx="2711742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907BD22-E4AF-D2A1-56E3-B6D9B00EEEC3}"/>
              </a:ext>
            </a:extLst>
          </p:cNvPr>
          <p:cNvSpPr/>
          <p:nvPr/>
        </p:nvSpPr>
        <p:spPr>
          <a:xfrm>
            <a:off x="142401" y="4581663"/>
            <a:ext cx="192045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Image 31" descr="Une image contenant table&#10;&#10;Description générée automatiquement">
            <a:extLst>
              <a:ext uri="{FF2B5EF4-FFF2-40B4-BE49-F238E27FC236}">
                <a16:creationId xmlns:a16="http://schemas.microsoft.com/office/drawing/2014/main" id="{C6FAE3DA-18DD-C3F4-F1DC-B3986EBBCE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8033"/>
          <a:stretch/>
        </p:blipFill>
        <p:spPr>
          <a:xfrm>
            <a:off x="157579" y="2845438"/>
            <a:ext cx="8820000" cy="160445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1CEEF87-3D2D-007C-85AF-E125B04F75FF}"/>
              </a:ext>
            </a:extLst>
          </p:cNvPr>
          <p:cNvSpPr/>
          <p:nvPr/>
        </p:nvSpPr>
        <p:spPr>
          <a:xfrm>
            <a:off x="147955" y="2836891"/>
            <a:ext cx="439824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25791C0-2848-C085-25B9-FFBE0B9F560D}"/>
              </a:ext>
            </a:extLst>
          </p:cNvPr>
          <p:cNvSpPr/>
          <p:nvPr/>
        </p:nvSpPr>
        <p:spPr>
          <a:xfrm>
            <a:off x="609432" y="2836891"/>
            <a:ext cx="172980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818C22-8289-D58C-8D18-DDCE9BBDF98A}"/>
              </a:ext>
            </a:extLst>
          </p:cNvPr>
          <p:cNvSpPr/>
          <p:nvPr/>
        </p:nvSpPr>
        <p:spPr>
          <a:xfrm>
            <a:off x="774650" y="2836891"/>
            <a:ext cx="231944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14F5790-9F0F-E670-BDDE-034A1F86B260}"/>
              </a:ext>
            </a:extLst>
          </p:cNvPr>
          <p:cNvSpPr/>
          <p:nvPr/>
        </p:nvSpPr>
        <p:spPr>
          <a:xfrm>
            <a:off x="997116" y="2832456"/>
            <a:ext cx="126103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46AF38E-F3BD-4B95-3772-356B6FAD855E}"/>
              </a:ext>
            </a:extLst>
          </p:cNvPr>
          <p:cNvSpPr/>
          <p:nvPr/>
        </p:nvSpPr>
        <p:spPr>
          <a:xfrm>
            <a:off x="1108860" y="2837981"/>
            <a:ext cx="162833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51BE4F3-EAAA-9EE3-189F-EBE5B4E344AF}"/>
              </a:ext>
            </a:extLst>
          </p:cNvPr>
          <p:cNvSpPr/>
          <p:nvPr/>
        </p:nvSpPr>
        <p:spPr>
          <a:xfrm>
            <a:off x="1293362" y="2829898"/>
            <a:ext cx="196883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8E2D4E5-06CE-0E8F-8066-BDE3133CFC2D}"/>
              </a:ext>
            </a:extLst>
          </p:cNvPr>
          <p:cNvSpPr/>
          <p:nvPr/>
        </p:nvSpPr>
        <p:spPr>
          <a:xfrm>
            <a:off x="1510620" y="2836892"/>
            <a:ext cx="1223489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3525CA0-7E4F-5882-52B2-04313B9C754F}"/>
              </a:ext>
            </a:extLst>
          </p:cNvPr>
          <p:cNvSpPr/>
          <p:nvPr/>
        </p:nvSpPr>
        <p:spPr>
          <a:xfrm>
            <a:off x="2735313" y="2841156"/>
            <a:ext cx="2424961" cy="1620000"/>
          </a:xfrm>
          <a:prstGeom prst="rect">
            <a:avLst/>
          </a:prstGeom>
          <a:solidFill>
            <a:srgbClr val="FFFF00">
              <a:alpha val="50196"/>
            </a:srgb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C01BA79-F4E8-C32A-FBA6-2AE09257B537}"/>
              </a:ext>
            </a:extLst>
          </p:cNvPr>
          <p:cNvSpPr/>
          <p:nvPr/>
        </p:nvSpPr>
        <p:spPr>
          <a:xfrm>
            <a:off x="5149544" y="2833072"/>
            <a:ext cx="2327137" cy="1620000"/>
          </a:xfrm>
          <a:prstGeom prst="rect">
            <a:avLst/>
          </a:prstGeom>
          <a:solidFill>
            <a:srgbClr val="FFFF00">
              <a:alpha val="50196"/>
            </a:srgb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0897592-1A60-9323-A0D8-CCD1959D825F}"/>
              </a:ext>
            </a:extLst>
          </p:cNvPr>
          <p:cNvSpPr/>
          <p:nvPr/>
        </p:nvSpPr>
        <p:spPr>
          <a:xfrm>
            <a:off x="7476681" y="2845438"/>
            <a:ext cx="192045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B8569AB-9FBF-873F-B49C-E4F65D80B13C}"/>
              </a:ext>
            </a:extLst>
          </p:cNvPr>
          <p:cNvSpPr/>
          <p:nvPr/>
        </p:nvSpPr>
        <p:spPr>
          <a:xfrm>
            <a:off x="7676691" y="2845438"/>
            <a:ext cx="321424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C830CFE-A5EE-2F8F-006A-F3BDC9DA0F48}"/>
              </a:ext>
            </a:extLst>
          </p:cNvPr>
          <p:cNvSpPr/>
          <p:nvPr/>
        </p:nvSpPr>
        <p:spPr>
          <a:xfrm>
            <a:off x="7996584" y="2841156"/>
            <a:ext cx="382563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A9E8E43-7167-43BB-75F5-9CD2FD47A305}"/>
              </a:ext>
            </a:extLst>
          </p:cNvPr>
          <p:cNvSpPr/>
          <p:nvPr/>
        </p:nvSpPr>
        <p:spPr>
          <a:xfrm>
            <a:off x="8371319" y="2837981"/>
            <a:ext cx="299406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E738883-DBEE-EEDE-8E2B-863674EA2912}"/>
              </a:ext>
            </a:extLst>
          </p:cNvPr>
          <p:cNvSpPr/>
          <p:nvPr/>
        </p:nvSpPr>
        <p:spPr>
          <a:xfrm>
            <a:off x="8670725" y="2836429"/>
            <a:ext cx="306854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B15632B-4C59-B990-EF49-1BCBD169F99C}"/>
              </a:ext>
            </a:extLst>
          </p:cNvPr>
          <p:cNvSpPr/>
          <p:nvPr/>
        </p:nvSpPr>
        <p:spPr>
          <a:xfrm>
            <a:off x="4895061" y="2833716"/>
            <a:ext cx="265213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1AAE231-F0C8-AA00-C6E1-99F04A2E49C3}"/>
              </a:ext>
            </a:extLst>
          </p:cNvPr>
          <p:cNvSpPr/>
          <p:nvPr/>
        </p:nvSpPr>
        <p:spPr>
          <a:xfrm>
            <a:off x="4633332" y="2832456"/>
            <a:ext cx="265212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9FE2F9B-A062-3390-0138-EAF0BA45C7E7}"/>
              </a:ext>
            </a:extLst>
          </p:cNvPr>
          <p:cNvSpPr/>
          <p:nvPr/>
        </p:nvSpPr>
        <p:spPr>
          <a:xfrm>
            <a:off x="4438916" y="2833716"/>
            <a:ext cx="197591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67DF0A6-A989-52ED-E28D-FF72CFC14C6D}"/>
              </a:ext>
            </a:extLst>
          </p:cNvPr>
          <p:cNvSpPr/>
          <p:nvPr/>
        </p:nvSpPr>
        <p:spPr>
          <a:xfrm>
            <a:off x="4234065" y="2832456"/>
            <a:ext cx="212318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E670E6-ED2D-1BAD-50C1-205BB9B5FC5F}"/>
              </a:ext>
            </a:extLst>
          </p:cNvPr>
          <p:cNvSpPr/>
          <p:nvPr/>
        </p:nvSpPr>
        <p:spPr>
          <a:xfrm>
            <a:off x="3808766" y="2836892"/>
            <a:ext cx="429879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B43489C-20B9-2269-22AD-9B2861A1EB75}"/>
              </a:ext>
            </a:extLst>
          </p:cNvPr>
          <p:cNvSpPr/>
          <p:nvPr/>
        </p:nvSpPr>
        <p:spPr>
          <a:xfrm>
            <a:off x="3570991" y="2836892"/>
            <a:ext cx="233504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D04CA76-6E0E-7922-E7A9-483A153D0644}"/>
              </a:ext>
            </a:extLst>
          </p:cNvPr>
          <p:cNvSpPr/>
          <p:nvPr/>
        </p:nvSpPr>
        <p:spPr>
          <a:xfrm>
            <a:off x="2964665" y="2836892"/>
            <a:ext cx="606326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16301B7-D501-BCBA-24FC-F838095A9AD1}"/>
              </a:ext>
            </a:extLst>
          </p:cNvPr>
          <p:cNvSpPr/>
          <p:nvPr/>
        </p:nvSpPr>
        <p:spPr>
          <a:xfrm>
            <a:off x="2735313" y="2832456"/>
            <a:ext cx="212318" cy="1620000"/>
          </a:xfrm>
          <a:prstGeom prst="rect">
            <a:avLst/>
          </a:prstGeom>
          <a:solidFill>
            <a:srgbClr val="0033A0">
              <a:alpha val="50196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210FD45-3E7A-A6AA-2721-7E1D04438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92" y="1072700"/>
            <a:ext cx="7178511" cy="168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68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9" grpId="0" animBg="1"/>
      <p:bldP spid="49" grpId="1" animBg="1"/>
      <p:bldP spid="52" grpId="0" animBg="1"/>
      <p:bldP spid="52" grpId="1" animBg="1"/>
      <p:bldP spid="54" grpId="0" animBg="1"/>
      <p:bldP spid="54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400" dirty="0">
                <a:solidFill>
                  <a:srgbClr val="0033A0"/>
                </a:solidFill>
              </a:rPr>
              <a:t>SharePoint : Folder </a:t>
            </a:r>
            <a:r>
              <a:rPr lang="fr-FR" sz="4400" dirty="0" err="1">
                <a:solidFill>
                  <a:srgbClr val="0033A0"/>
                </a:solidFill>
              </a:rPr>
              <a:t>organization</a:t>
            </a:r>
            <a:endParaRPr lang="en-GB" sz="4400" dirty="0">
              <a:solidFill>
                <a:srgbClr val="0033A0"/>
              </a:solidFill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DF9A173-2C92-05EC-9A9C-1574FBA96FF0}"/>
              </a:ext>
            </a:extLst>
          </p:cNvPr>
          <p:cNvGrpSpPr/>
          <p:nvPr/>
        </p:nvGrpSpPr>
        <p:grpSpPr>
          <a:xfrm>
            <a:off x="231457" y="1102407"/>
            <a:ext cx="7026913" cy="5127075"/>
            <a:chOff x="185737" y="1102407"/>
            <a:chExt cx="7026913" cy="5127075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560304D-23EF-1000-4B1A-5B85AFC8E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737" y="1102407"/>
              <a:ext cx="7026913" cy="512707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7A53E723-DA1E-7C40-DBD3-C659D8FE3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1350" y="3377997"/>
              <a:ext cx="5281300" cy="925274"/>
            </a:xfrm>
            <a:prstGeom prst="rect">
              <a:avLst/>
            </a:prstGeom>
          </p:spPr>
        </p:pic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16338F21-9EF1-C517-6233-028BED9CAC61}"/>
              </a:ext>
            </a:extLst>
          </p:cNvPr>
          <p:cNvGrpSpPr/>
          <p:nvPr/>
        </p:nvGrpSpPr>
        <p:grpSpPr>
          <a:xfrm>
            <a:off x="2290440" y="1954640"/>
            <a:ext cx="4218585" cy="2663759"/>
            <a:chOff x="2290440" y="1954640"/>
            <a:chExt cx="4218585" cy="2663759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C00E26AA-62A1-E784-0911-39A85398681C}"/>
                </a:ext>
              </a:extLst>
            </p:cNvPr>
            <p:cNvGrpSpPr/>
            <p:nvPr/>
          </p:nvGrpSpPr>
          <p:grpSpPr>
            <a:xfrm>
              <a:off x="4299712" y="1954640"/>
              <a:ext cx="2209313" cy="2663759"/>
              <a:chOff x="4299712" y="1954640"/>
              <a:chExt cx="2209313" cy="2663759"/>
            </a:xfrm>
          </p:grpSpPr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5F46A088-C690-467B-471C-FFB8C97E8F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12020" b="4966"/>
              <a:stretch/>
            </p:blipFill>
            <p:spPr>
              <a:xfrm>
                <a:off x="4299712" y="2212665"/>
                <a:ext cx="2190101" cy="1925135"/>
              </a:xfrm>
              <a:prstGeom prst="rect">
                <a:avLst/>
              </a:prstGeom>
            </p:spPr>
          </p:pic>
          <p:pic>
            <p:nvPicPr>
              <p:cNvPr id="3" name="Image 2">
                <a:extLst>
                  <a:ext uri="{FF2B5EF4-FFF2-40B4-BE49-F238E27FC236}">
                    <a16:creationId xmlns:a16="http://schemas.microsoft.com/office/drawing/2014/main" id="{FA7C5098-0853-4CFA-48CE-92C76EFE58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79947" y="2475274"/>
                <a:ext cx="457200" cy="2143125"/>
              </a:xfrm>
              <a:prstGeom prst="rect">
                <a:avLst/>
              </a:prstGeom>
            </p:spPr>
          </p:pic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AFE5C3B2-46D6-BEB1-AAB9-A5AE5D5BF9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5208863" y="1111677"/>
                <a:ext cx="457200" cy="2143125"/>
              </a:xfrm>
              <a:prstGeom prst="rect">
                <a:avLst/>
              </a:prstGeom>
            </p:spPr>
          </p:pic>
        </p:grpSp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EC5DDC7C-1E12-D05A-05FC-22471E92C7BD}"/>
                </a:ext>
              </a:extLst>
            </p:cNvPr>
            <p:cNvGrpSpPr/>
            <p:nvPr/>
          </p:nvGrpSpPr>
          <p:grpSpPr>
            <a:xfrm>
              <a:off x="2290440" y="2452643"/>
              <a:ext cx="3472964" cy="1735952"/>
              <a:chOff x="2290440" y="2452643"/>
              <a:chExt cx="3472964" cy="173595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4A0448A-122C-7513-84A7-7312C2471AAC}"/>
                  </a:ext>
                </a:extLst>
              </p:cNvPr>
              <p:cNvSpPr/>
              <p:nvPr/>
            </p:nvSpPr>
            <p:spPr>
              <a:xfrm>
                <a:off x="4399378" y="2452643"/>
                <a:ext cx="1364026" cy="1735952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EF18AE7-EC9D-08F6-C924-EB539CBE1DD3}"/>
                  </a:ext>
                </a:extLst>
              </p:cNvPr>
              <p:cNvSpPr/>
              <p:nvPr/>
            </p:nvSpPr>
            <p:spPr>
              <a:xfrm>
                <a:off x="2290440" y="2731414"/>
                <a:ext cx="1801628" cy="278486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e 38">
                <a:extLst>
                  <a:ext uri="{FF2B5EF4-FFF2-40B4-BE49-F238E27FC236}">
                    <a16:creationId xmlns:a16="http://schemas.microsoft.com/office/drawing/2014/main" id="{F290A5E2-EC3B-C83E-7200-8BC22B674CA4}"/>
                  </a:ext>
                </a:extLst>
              </p:cNvPr>
              <p:cNvGrpSpPr/>
              <p:nvPr/>
            </p:nvGrpSpPr>
            <p:grpSpPr>
              <a:xfrm>
                <a:off x="4092068" y="2871553"/>
                <a:ext cx="307309" cy="360000"/>
                <a:chOff x="4092068" y="2871553"/>
                <a:chExt cx="307309" cy="360000"/>
              </a:xfrm>
            </p:grpSpPr>
            <p:cxnSp>
              <p:nvCxnSpPr>
                <p:cNvPr id="18" name="Connecteur droit 17">
                  <a:extLst>
                    <a:ext uri="{FF2B5EF4-FFF2-40B4-BE49-F238E27FC236}">
                      <a16:creationId xmlns:a16="http://schemas.microsoft.com/office/drawing/2014/main" id="{5070DF06-DBC8-08D4-0B4D-F5705F07AB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92068" y="2884094"/>
                  <a:ext cx="14400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>
                  <a:extLst>
                    <a:ext uri="{FF2B5EF4-FFF2-40B4-BE49-F238E27FC236}">
                      <a16:creationId xmlns:a16="http://schemas.microsoft.com/office/drawing/2014/main" id="{0442DF5F-03EF-B43B-E0B7-0A6A65B60F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8976" y="2871553"/>
                  <a:ext cx="0" cy="36000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>
                  <a:extLst>
                    <a:ext uri="{FF2B5EF4-FFF2-40B4-BE49-F238E27FC236}">
                      <a16:creationId xmlns:a16="http://schemas.microsoft.com/office/drawing/2014/main" id="{FD525441-E64B-796F-B0C5-E6837E8419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01281" y="3214461"/>
                  <a:ext cx="198096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02AF8A8-70DE-193A-21AE-4033E74E8B98}"/>
              </a:ext>
            </a:extLst>
          </p:cNvPr>
          <p:cNvGrpSpPr/>
          <p:nvPr/>
        </p:nvGrpSpPr>
        <p:grpSpPr>
          <a:xfrm>
            <a:off x="4617720" y="2452642"/>
            <a:ext cx="3995800" cy="3653814"/>
            <a:chOff x="4617720" y="2452642"/>
            <a:chExt cx="3995800" cy="3653814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9C8DF101-3AD5-CE89-1FFA-6D159B0EFB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6163"/>
            <a:stretch/>
          </p:blipFill>
          <p:spPr>
            <a:xfrm>
              <a:off x="6186222" y="2452642"/>
              <a:ext cx="2427298" cy="3653814"/>
            </a:xfrm>
            <a:prstGeom prst="rect">
              <a:avLst/>
            </a:prstGeom>
          </p:spPr>
        </p:pic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683440AC-D47F-03D4-8132-276C66F705E6}"/>
                </a:ext>
              </a:extLst>
            </p:cNvPr>
            <p:cNvGrpSpPr/>
            <p:nvPr/>
          </p:nvGrpSpPr>
          <p:grpSpPr>
            <a:xfrm>
              <a:off x="4617720" y="2452642"/>
              <a:ext cx="2625479" cy="3653813"/>
              <a:chOff x="6002231" y="1829608"/>
              <a:chExt cx="2625479" cy="3653813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B301C24-D377-F4FB-B3C4-C7BAF5951637}"/>
                  </a:ext>
                </a:extLst>
              </p:cNvPr>
              <p:cNvSpPr/>
              <p:nvPr/>
            </p:nvSpPr>
            <p:spPr>
              <a:xfrm rot="10800000">
                <a:off x="7563204" y="1829608"/>
                <a:ext cx="1064506" cy="3653813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0E7E823-6DED-D569-F3AA-D514096BD0CC}"/>
                  </a:ext>
                </a:extLst>
              </p:cNvPr>
              <p:cNvSpPr/>
              <p:nvPr/>
            </p:nvSpPr>
            <p:spPr>
              <a:xfrm>
                <a:off x="6002231" y="3031395"/>
                <a:ext cx="1044001" cy="278486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3EE47D06-D251-6653-4FAD-36806445453F}"/>
                  </a:ext>
                </a:extLst>
              </p:cNvPr>
              <p:cNvGrpSpPr/>
              <p:nvPr/>
            </p:nvGrpSpPr>
            <p:grpSpPr>
              <a:xfrm>
                <a:off x="7031448" y="3179184"/>
                <a:ext cx="544062" cy="471836"/>
                <a:chOff x="7031448" y="3179184"/>
                <a:chExt cx="544062" cy="471836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D912186F-AEC8-D693-82FF-FFE243AF05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31448" y="3179184"/>
                  <a:ext cx="324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52E5F68F-A66B-3751-608B-862E13F6DE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332982" y="3179184"/>
                  <a:ext cx="0" cy="460438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C2AC69F9-334D-824B-680F-3BBA0D8E8F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23510" y="3651020"/>
                  <a:ext cx="252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D4DE638-589F-F682-CC8A-72B53459B394}"/>
              </a:ext>
            </a:extLst>
          </p:cNvPr>
          <p:cNvGrpSpPr/>
          <p:nvPr/>
        </p:nvGrpSpPr>
        <p:grpSpPr>
          <a:xfrm>
            <a:off x="6444791" y="2903077"/>
            <a:ext cx="2577555" cy="3213828"/>
            <a:chOff x="6444791" y="2903077"/>
            <a:chExt cx="2577555" cy="3213828"/>
          </a:xfrm>
        </p:grpSpPr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73C2B88D-CB7A-FCD0-1958-E756DA328CE1}"/>
                </a:ext>
              </a:extLst>
            </p:cNvPr>
            <p:cNvGrpSpPr/>
            <p:nvPr/>
          </p:nvGrpSpPr>
          <p:grpSpPr>
            <a:xfrm>
              <a:off x="6445359" y="2903077"/>
              <a:ext cx="2573958" cy="705240"/>
              <a:chOff x="6483459" y="2918317"/>
              <a:chExt cx="2573958" cy="705240"/>
            </a:xfrm>
          </p:grpSpPr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1FF77255-1782-0DA9-DE0A-4F47CB8CC2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4139"/>
              <a:stretch/>
            </p:blipFill>
            <p:spPr>
              <a:xfrm>
                <a:off x="7473419" y="2934099"/>
                <a:ext cx="1472631" cy="684480"/>
              </a:xfrm>
              <a:prstGeom prst="rect">
                <a:avLst/>
              </a:prstGeom>
            </p:spPr>
          </p:pic>
          <p:grpSp>
            <p:nvGrpSpPr>
              <p:cNvPr id="60" name="Groupe 59">
                <a:extLst>
                  <a:ext uri="{FF2B5EF4-FFF2-40B4-BE49-F238E27FC236}">
                    <a16:creationId xmlns:a16="http://schemas.microsoft.com/office/drawing/2014/main" id="{E2283662-6514-4147-EE19-456361CB1127}"/>
                  </a:ext>
                </a:extLst>
              </p:cNvPr>
              <p:cNvGrpSpPr/>
              <p:nvPr/>
            </p:nvGrpSpPr>
            <p:grpSpPr>
              <a:xfrm>
                <a:off x="6483459" y="2918317"/>
                <a:ext cx="2573958" cy="705240"/>
                <a:chOff x="9504860" y="2220535"/>
                <a:chExt cx="2573958" cy="705240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102412A-0223-61E1-550E-D816460A252F}"/>
                    </a:ext>
                  </a:extLst>
                </p:cNvPr>
                <p:cNvSpPr/>
                <p:nvPr/>
              </p:nvSpPr>
              <p:spPr>
                <a:xfrm>
                  <a:off x="9504860" y="2453467"/>
                  <a:ext cx="688889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67B3A08B-F63C-870E-B620-EA5EE87C098F}"/>
                    </a:ext>
                  </a:extLst>
                </p:cNvPr>
                <p:cNvSpPr/>
                <p:nvPr/>
              </p:nvSpPr>
              <p:spPr>
                <a:xfrm>
                  <a:off x="10494818" y="2220535"/>
                  <a:ext cx="1584000" cy="705240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3" name="Connecteur droit 62">
                  <a:extLst>
                    <a:ext uri="{FF2B5EF4-FFF2-40B4-BE49-F238E27FC236}">
                      <a16:creationId xmlns:a16="http://schemas.microsoft.com/office/drawing/2014/main" id="{5791916D-F811-1322-571D-7AA1384432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84432" y="2574738"/>
                  <a:ext cx="310387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A76294CA-0890-6CF2-BA37-46C4D2CEE56A}"/>
                </a:ext>
              </a:extLst>
            </p:cNvPr>
            <p:cNvGrpSpPr/>
            <p:nvPr/>
          </p:nvGrpSpPr>
          <p:grpSpPr>
            <a:xfrm>
              <a:off x="6444791" y="3793672"/>
              <a:ext cx="2577555" cy="742891"/>
              <a:chOff x="6482891" y="3793672"/>
              <a:chExt cx="2577555" cy="742891"/>
            </a:xfrm>
          </p:grpSpPr>
          <p:pic>
            <p:nvPicPr>
              <p:cNvPr id="11" name="Image 10">
                <a:extLst>
                  <a:ext uri="{FF2B5EF4-FFF2-40B4-BE49-F238E27FC236}">
                    <a16:creationId xmlns:a16="http://schemas.microsoft.com/office/drawing/2014/main" id="{96665997-FCF7-0FC7-6E55-AE59A4C927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5372"/>
              <a:stretch/>
            </p:blipFill>
            <p:spPr>
              <a:xfrm>
                <a:off x="7498956" y="3823703"/>
                <a:ext cx="1561490" cy="705240"/>
              </a:xfrm>
              <a:prstGeom prst="rect">
                <a:avLst/>
              </a:prstGeom>
            </p:spPr>
          </p:pic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255025B5-66FA-8DDA-3517-5C055A26CFF7}"/>
                  </a:ext>
                </a:extLst>
              </p:cNvPr>
              <p:cNvGrpSpPr/>
              <p:nvPr/>
            </p:nvGrpSpPr>
            <p:grpSpPr>
              <a:xfrm>
                <a:off x="6482891" y="3793672"/>
                <a:ext cx="2577555" cy="742891"/>
                <a:chOff x="6482891" y="3793672"/>
                <a:chExt cx="2577555" cy="742891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16295A91-D255-97F1-0D01-EB8D8501444C}"/>
                    </a:ext>
                  </a:extLst>
                </p:cNvPr>
                <p:cNvSpPr/>
                <p:nvPr/>
              </p:nvSpPr>
              <p:spPr>
                <a:xfrm>
                  <a:off x="7476096" y="3793672"/>
                  <a:ext cx="1584350" cy="742891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8" name="Connecteur droit 57">
                  <a:extLst>
                    <a:ext uri="{FF2B5EF4-FFF2-40B4-BE49-F238E27FC236}">
                      <a16:creationId xmlns:a16="http://schemas.microsoft.com/office/drawing/2014/main" id="{86FDC2FA-1F3B-95C0-425D-8531A2DBC5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51856" y="4170624"/>
                  <a:ext cx="324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77FEA3B2-A7B5-81B6-BE94-A361A8665FC4}"/>
                    </a:ext>
                  </a:extLst>
                </p:cNvPr>
                <p:cNvSpPr/>
                <p:nvPr/>
              </p:nvSpPr>
              <p:spPr>
                <a:xfrm>
                  <a:off x="6482891" y="4050058"/>
                  <a:ext cx="671199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073E8634-5E1D-A03D-9B7E-7AC7EF6D40CD}"/>
                </a:ext>
              </a:extLst>
            </p:cNvPr>
            <p:cNvGrpSpPr/>
            <p:nvPr/>
          </p:nvGrpSpPr>
          <p:grpSpPr>
            <a:xfrm>
              <a:off x="6445359" y="5398625"/>
              <a:ext cx="2575154" cy="718280"/>
              <a:chOff x="6445359" y="5398625"/>
              <a:chExt cx="2575154" cy="718280"/>
            </a:xfrm>
          </p:grpSpPr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75C85A06-EF6B-9DFB-536A-5655904614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3839"/>
              <a:stretch/>
            </p:blipFill>
            <p:spPr>
              <a:xfrm>
                <a:off x="7464077" y="5411676"/>
                <a:ext cx="1544600" cy="697609"/>
              </a:xfrm>
              <a:prstGeom prst="rect">
                <a:avLst/>
              </a:prstGeom>
            </p:spPr>
          </p:pic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1396831C-DA37-518D-6F1B-D4888235E6CB}"/>
                  </a:ext>
                </a:extLst>
              </p:cNvPr>
              <p:cNvGrpSpPr/>
              <p:nvPr/>
            </p:nvGrpSpPr>
            <p:grpSpPr>
              <a:xfrm>
                <a:off x="6445359" y="5398625"/>
                <a:ext cx="2575154" cy="718280"/>
                <a:chOff x="6445359" y="5398625"/>
                <a:chExt cx="2575154" cy="718280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912EEE98-210F-0FB4-F56B-1B15C6C06DD7}"/>
                    </a:ext>
                  </a:extLst>
                </p:cNvPr>
                <p:cNvSpPr/>
                <p:nvPr/>
              </p:nvSpPr>
              <p:spPr>
                <a:xfrm>
                  <a:off x="7436164" y="5398625"/>
                  <a:ext cx="1584349" cy="718280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2" name="Connecteur droit 51">
                  <a:extLst>
                    <a:ext uri="{FF2B5EF4-FFF2-40B4-BE49-F238E27FC236}">
                      <a16:creationId xmlns:a16="http://schemas.microsoft.com/office/drawing/2014/main" id="{E4D8D243-9BA3-B196-FACA-8649267426A0}"/>
                    </a:ext>
                  </a:extLst>
                </p:cNvPr>
                <p:cNvCxnSpPr>
                  <a:cxnSpLocks/>
                  <a:stCxn id="72" idx="3"/>
                </p:cNvCxnSpPr>
                <p:nvPr/>
              </p:nvCxnSpPr>
              <p:spPr>
                <a:xfrm>
                  <a:off x="7163153" y="5755418"/>
                  <a:ext cx="288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E01543D6-7AB2-4E68-DFBB-E2D6B5DF8402}"/>
                    </a:ext>
                  </a:extLst>
                </p:cNvPr>
                <p:cNvSpPr/>
                <p:nvPr/>
              </p:nvSpPr>
              <p:spPr>
                <a:xfrm>
                  <a:off x="6445359" y="5634851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709598AF-894A-32E0-FB28-D3DF981EB7EB}"/>
              </a:ext>
            </a:extLst>
          </p:cNvPr>
          <p:cNvSpPr txBox="1">
            <a:spLocks/>
          </p:cNvSpPr>
          <p:nvPr/>
        </p:nvSpPr>
        <p:spPr>
          <a:xfrm>
            <a:off x="2272007" y="4465027"/>
            <a:ext cx="2702409" cy="4197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>
                <a:solidFill>
                  <a:srgbClr val="0033A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SharePoint </a:t>
            </a:r>
            <a:r>
              <a:rPr lang="fr-FR" sz="2800" dirty="0" err="1">
                <a:solidFill>
                  <a:srgbClr val="0033A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GB" sz="2800" dirty="0">
              <a:solidFill>
                <a:srgbClr val="0033A0"/>
              </a:solidFill>
            </a:endParaRP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ADF6D0B7-4A7D-545B-F62E-AD05818F53B5}"/>
              </a:ext>
            </a:extLst>
          </p:cNvPr>
          <p:cNvSpPr txBox="1">
            <a:spLocks/>
          </p:cNvSpPr>
          <p:nvPr/>
        </p:nvSpPr>
        <p:spPr>
          <a:xfrm>
            <a:off x="1757505" y="5020483"/>
            <a:ext cx="3637257" cy="6462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400" dirty="0">
                <a:solidFill>
                  <a:srgbClr val="0033A0"/>
                </a:solidFill>
              </a:rPr>
              <a:t>http://https//espace.cern.ch/NA-de-cabling-project/_layouts/15/start.aspx#/Shared%20Documents/Forms/AllItems.aspx</a:t>
            </a:r>
            <a:endParaRPr lang="en-GB" sz="28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294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6E7386-09BD-FE42-C0FD-6D0BAFB5B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6425" cy="811212"/>
          </a:xfrm>
        </p:spPr>
        <p:txBody>
          <a:bodyPr/>
          <a:lstStyle/>
          <a:p>
            <a:pPr algn="ctr"/>
            <a:r>
              <a:rPr lang="fr-FR" sz="4800" dirty="0">
                <a:solidFill>
                  <a:srgbClr val="0033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SharePoint : </a:t>
            </a:r>
            <a:r>
              <a:rPr lang="fr-FR" sz="4800" dirty="0" err="1">
                <a:solidFill>
                  <a:srgbClr val="0033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Summary</a:t>
            </a:r>
            <a:endParaRPr lang="en-GB" sz="4800" dirty="0">
              <a:solidFill>
                <a:srgbClr val="0033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E90DAE-80CD-7964-7AC5-D1F8EC686C0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D4CE1F-2654-47BA-ADB0-00AF871FA62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BB4841-E3B3-0B38-1862-EEC62F91CC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D83572D4-3A09-2096-B696-FE4A3BEB8B5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90600" y="1090225"/>
            <a:ext cx="7305575" cy="518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88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DF41-62CC-B019-28DD-D485545B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SharePoint: Cables list to Pre-DEC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E8036-EDC9-4ABD-FBE5-65E262BE26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9EE6-112A-D894-5561-DD4839BEB1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76729-D74C-ECD3-C371-EC6ECF15CD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8A3B4E4-DAAB-5AD2-1F72-6D932CF9ED30}"/>
              </a:ext>
            </a:extLst>
          </p:cNvPr>
          <p:cNvGrpSpPr/>
          <p:nvPr/>
        </p:nvGrpSpPr>
        <p:grpSpPr>
          <a:xfrm>
            <a:off x="457199" y="1119890"/>
            <a:ext cx="7916953" cy="4061710"/>
            <a:chOff x="457199" y="1119890"/>
            <a:chExt cx="7916953" cy="406171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9CABFB-0580-4077-EAB2-9E5268002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199" y="1404554"/>
              <a:ext cx="7916953" cy="37770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2B996AA-8862-5E5B-4FA1-4DCB4641B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119890"/>
              <a:ext cx="7916952" cy="284664"/>
            </a:xfrm>
            <a:prstGeom prst="rect">
              <a:avLst/>
            </a:prstGeom>
          </p:spPr>
        </p:pic>
      </p:grpSp>
      <p:sp>
        <p:nvSpPr>
          <p:cNvPr id="14" name="Right Bracket 13">
            <a:extLst>
              <a:ext uri="{FF2B5EF4-FFF2-40B4-BE49-F238E27FC236}">
                <a16:creationId xmlns:a16="http://schemas.microsoft.com/office/drawing/2014/main" id="{AA5FA380-2997-8F0B-EFD3-6352439ECA70}"/>
              </a:ext>
            </a:extLst>
          </p:cNvPr>
          <p:cNvSpPr/>
          <p:nvPr/>
        </p:nvSpPr>
        <p:spPr>
          <a:xfrm>
            <a:off x="8077200" y="2705100"/>
            <a:ext cx="76200" cy="1619250"/>
          </a:xfrm>
          <a:prstGeom prst="rightBracket">
            <a:avLst/>
          </a:prstGeom>
          <a:ln w="28575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C37064-6F8C-0AB0-89EE-24B51EAF5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302" y="5355850"/>
            <a:ext cx="574745" cy="76451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60732C9-5525-C7CD-A336-A57779CDA5FE}"/>
              </a:ext>
            </a:extLst>
          </p:cNvPr>
          <p:cNvSpPr/>
          <p:nvPr/>
        </p:nvSpPr>
        <p:spPr>
          <a:xfrm>
            <a:off x="2827574" y="5295900"/>
            <a:ext cx="2049226" cy="927100"/>
          </a:xfrm>
          <a:prstGeom prst="rect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79F8198-F4F4-76D0-3E40-C63F66191457}"/>
              </a:ext>
            </a:extLst>
          </p:cNvPr>
          <p:cNvCxnSpPr>
            <a:cxnSpLocks/>
            <a:stCxn id="14" idx="2"/>
            <a:endCxn id="17" idx="3"/>
          </p:cNvCxnSpPr>
          <p:nvPr/>
        </p:nvCxnSpPr>
        <p:spPr>
          <a:xfrm rot="10800000" flipV="1">
            <a:off x="4876800" y="3514724"/>
            <a:ext cx="3276600" cy="2244725"/>
          </a:xfrm>
          <a:prstGeom prst="bentConnector3">
            <a:avLst>
              <a:gd name="adj1" fmla="val -18411"/>
            </a:avLst>
          </a:prstGeom>
          <a:ln w="28575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08902B1-0728-8C61-5C37-C45FE8A39F57}"/>
              </a:ext>
            </a:extLst>
          </p:cNvPr>
          <p:cNvSpPr txBox="1"/>
          <p:nvPr/>
        </p:nvSpPr>
        <p:spPr>
          <a:xfrm>
            <a:off x="2827574" y="5411569"/>
            <a:ext cx="112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b="1" dirty="0">
                <a:solidFill>
                  <a:srgbClr val="FF0000"/>
                </a:solidFill>
              </a:rPr>
              <a:t>DEC</a:t>
            </a:r>
          </a:p>
          <a:p>
            <a:pPr algn="r"/>
            <a:r>
              <a:rPr lang="fr-CH" b="1" dirty="0">
                <a:solidFill>
                  <a:srgbClr val="FF0000"/>
                </a:solidFill>
              </a:rPr>
              <a:t>Template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2B908D-BB24-17E0-F9F1-A5E77E78934B}"/>
              </a:ext>
            </a:extLst>
          </p:cNvPr>
          <p:cNvSpPr txBox="1"/>
          <p:nvPr/>
        </p:nvSpPr>
        <p:spPr>
          <a:xfrm>
            <a:off x="6335887" y="5345394"/>
            <a:ext cx="1741313" cy="361637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750" dirty="0"/>
              <a:t>To </a:t>
            </a:r>
            <a:r>
              <a:rPr lang="fr-CH" sz="1750" dirty="0" err="1"/>
              <a:t>be</a:t>
            </a:r>
            <a:r>
              <a:rPr lang="fr-CH" sz="1750" dirty="0"/>
              <a:t> </a:t>
            </a:r>
            <a:r>
              <a:rPr lang="fr-CH" sz="1750" dirty="0" err="1"/>
              <a:t>moved</a:t>
            </a:r>
            <a:r>
              <a:rPr lang="fr-CH" sz="1750" dirty="0"/>
              <a:t> to..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16260662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318508-66A9-4352-B956-2AC1CBCC2B5E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edc1ee27-aed1-4c77-8244-dbdc39fe47ab"/>
  </ds:schemaRefs>
</ds:datastoreItem>
</file>

<file path=customXml/itemProps2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34299</TotalTime>
  <Words>965</Words>
  <Application>Microsoft Office PowerPoint</Application>
  <PresentationFormat>Affichage à l'écran (4:3)</PresentationFormat>
  <Paragraphs>338</Paragraphs>
  <Slides>24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2" baseType="lpstr">
      <vt:lpstr>Abadi</vt:lpstr>
      <vt:lpstr>Aharoni</vt:lpstr>
      <vt:lpstr>Arial</vt:lpstr>
      <vt:lpstr>Calibri</vt:lpstr>
      <vt:lpstr>Corbel</vt:lpstr>
      <vt:lpstr>Wingdings</vt:lpstr>
      <vt:lpstr>CERN_ENdept_Presentation_ArialFont copy</vt:lpstr>
      <vt:lpstr>Worksheet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SharePoint : Summary</vt:lpstr>
      <vt:lpstr>SharePoint: Cables list to Pre-DEC</vt:lpstr>
      <vt:lpstr>DEC Template (Demande d’Enlèvement de Câbles)</vt:lpstr>
      <vt:lpstr>Pre-DEC to DEC (Identification In Place)</vt:lpstr>
      <vt:lpstr>Colour code of different systems</vt:lpstr>
      <vt:lpstr>Orphan Cable List</vt:lpstr>
      <vt:lpstr>DEC Status (Demande d’Enlèvement de Câbles)</vt:lpstr>
      <vt:lpstr>Orphan Cable List</vt:lpstr>
      <vt:lpstr>Orphan Cable List</vt:lpstr>
      <vt:lpstr>Orphan Cable List</vt:lpstr>
      <vt:lpstr>EHN2: Coordinates</vt:lpstr>
      <vt:lpstr>Brief: List of actions</vt:lpstr>
      <vt:lpstr>Présentation PowerPoint</vt:lpstr>
      <vt:lpstr>Présentation PowerPoint</vt:lpstr>
      <vt:lpstr>Présentation PowerPoint</vt:lpstr>
      <vt:lpstr>Présentation PowerPoint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Enguerrand Dumont</cp:lastModifiedBy>
  <cp:revision>1576</cp:revision>
  <cp:lastPrinted>2022-07-06T09:38:08Z</cp:lastPrinted>
  <dcterms:created xsi:type="dcterms:W3CDTF">2016-04-11T07:30:05Z</dcterms:created>
  <dcterms:modified xsi:type="dcterms:W3CDTF">2022-09-22T07:29:37Z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