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379" r:id="rId2"/>
    <p:sldId id="393" r:id="rId3"/>
    <p:sldId id="394" r:id="rId4"/>
    <p:sldId id="395" r:id="rId5"/>
    <p:sldId id="391" r:id="rId6"/>
    <p:sldId id="396" r:id="rId7"/>
    <p:sldId id="397" r:id="rId8"/>
    <p:sldId id="398" r:id="rId9"/>
    <p:sldId id="399" r:id="rId10"/>
    <p:sldId id="39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62AC"/>
    <a:srgbClr val="2A63AD"/>
    <a:srgbClr val="0432FF"/>
    <a:srgbClr val="204A84"/>
    <a:srgbClr val="2962AC"/>
    <a:srgbClr val="497D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78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13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19.08.22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19.08.22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19.08.22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19.08.22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19.08.22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19.08.22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19.08.22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19.08.22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19.08.22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19.08.22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19.08.22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19.08.22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19.08.22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>
            <a:extLst>
              <a:ext uri="{FF2B5EF4-FFF2-40B4-BE49-F238E27FC236}">
                <a16:creationId xmlns:a16="http://schemas.microsoft.com/office/drawing/2014/main" id="{A5C4409A-9153-4043-B083-3DD4E8AEC0ED}"/>
              </a:ext>
            </a:extLst>
          </p:cNvPr>
          <p:cNvSpPr txBox="1"/>
          <p:nvPr/>
        </p:nvSpPr>
        <p:spPr>
          <a:xfrm>
            <a:off x="457201" y="2582615"/>
            <a:ext cx="8194431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A63AD"/>
                </a:solidFill>
              </a:rPr>
              <a:t>Requirements for surface treatment of </a:t>
            </a:r>
          </a:p>
          <a:p>
            <a:pPr algn="ctr"/>
            <a:r>
              <a:rPr lang="en-US" sz="2800" b="1" dirty="0">
                <a:solidFill>
                  <a:srgbClr val="2A63AD"/>
                </a:solidFill>
              </a:rPr>
              <a:t>Q5 beam screens</a:t>
            </a:r>
            <a:br>
              <a:rPr lang="en-US" sz="2800" b="1" dirty="0">
                <a:solidFill>
                  <a:srgbClr val="2A63AD"/>
                </a:solidFill>
              </a:rPr>
            </a:br>
            <a:endParaRPr lang="en-US" sz="2800" b="1" dirty="0">
              <a:solidFill>
                <a:srgbClr val="2A63AD"/>
              </a:solidFill>
            </a:endParaRPr>
          </a:p>
          <a:p>
            <a:pPr algn="ctr"/>
            <a:r>
              <a:rPr lang="en-US" sz="2000" dirty="0">
                <a:solidFill>
                  <a:schemeClr val="tx2"/>
                </a:solidFill>
              </a:rPr>
              <a:t>G. Iadarola for e-cloud team</a:t>
            </a:r>
            <a:endParaRPr lang="en-US" sz="2000" dirty="0">
              <a:solidFill>
                <a:srgbClr val="2A63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29">
            <a:extLst>
              <a:ext uri="{FF2B5EF4-FFF2-40B4-BE49-F238E27FC236}">
                <a16:creationId xmlns:a16="http://schemas.microsoft.com/office/drawing/2014/main" id="{34BA6E14-DDC7-F04D-BCF7-9841084BFE23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BEEF504-882C-CE48-BC9D-7D322C66D385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EF2AB616-5D16-0D4E-B764-7C842036A9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73E7C24-C8F4-2C4E-83E5-B8F9A167870A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137B3EBC-4255-264C-ADC3-00F61B379BC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</a:rPr>
              <a:t>Outlook for HL-LHC – effect Q5</a:t>
            </a:r>
            <a:endParaRPr lang="en-GB" sz="2400" b="1" dirty="0">
              <a:solidFill>
                <a:schemeClr val="tx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02A261-89E7-524F-B722-84613C0218F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8643" y="642387"/>
            <a:ext cx="3284069" cy="313875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D46888C-EACB-3D48-856C-3A566E5D047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225" y="3673007"/>
            <a:ext cx="3426943" cy="31952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D3ED9A3-3C4F-1C45-99BB-35C10CA58375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24778" y="2138402"/>
            <a:ext cx="3314558" cy="31218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18BE950-61C2-DF40-902B-1CE300087D4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532" r="6301"/>
          <a:stretch/>
        </p:blipFill>
        <p:spPr>
          <a:xfrm>
            <a:off x="7877614" y="2196789"/>
            <a:ext cx="809186" cy="3126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474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91C3EC-39E5-FC43-88E5-526E67AAF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2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141A18-8EF9-5A4C-ADEC-507F8A944337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B62AC"/>
                </a:solidFill>
              </a:rPr>
              <a:t>Surface treatment in the presence of </a:t>
            </a:r>
            <a:r>
              <a:rPr lang="en-US" sz="2400" b="1" dirty="0" err="1">
                <a:solidFill>
                  <a:srgbClr val="2B62AC"/>
                </a:solidFill>
              </a:rPr>
              <a:t>cryosorbers</a:t>
            </a:r>
            <a:endParaRPr lang="en-GB" sz="2400" b="1" dirty="0">
              <a:solidFill>
                <a:srgbClr val="2B62AC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FBA60AD-04E0-8440-995E-4B24FD5C8939}"/>
              </a:ext>
            </a:extLst>
          </p:cNvPr>
          <p:cNvGrpSpPr/>
          <p:nvPr/>
        </p:nvGrpSpPr>
        <p:grpSpPr>
          <a:xfrm>
            <a:off x="3021432" y="2579163"/>
            <a:ext cx="2358989" cy="2170379"/>
            <a:chOff x="6299890" y="2188871"/>
            <a:chExt cx="2358989" cy="2170379"/>
          </a:xfrm>
        </p:grpSpPr>
        <p:pic>
          <p:nvPicPr>
            <p:cNvPr id="6" name="Picture 5" descr="Diagram, schematic&#10;&#10;Description automatically generated">
              <a:extLst>
                <a:ext uri="{FF2B5EF4-FFF2-40B4-BE49-F238E27FC236}">
                  <a16:creationId xmlns:a16="http://schemas.microsoft.com/office/drawing/2014/main" id="{690AD203-FFCB-8C4E-84D8-E944D38588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99890" y="2188871"/>
              <a:ext cx="2358989" cy="2170379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53A6E87-396C-E642-859F-87A6FA51982A}"/>
                </a:ext>
              </a:extLst>
            </p:cNvPr>
            <p:cNvSpPr/>
            <p:nvPr/>
          </p:nvSpPr>
          <p:spPr>
            <a:xfrm>
              <a:off x="7045176" y="2847528"/>
              <a:ext cx="945084" cy="8898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A31321A-DA3B-4E40-8AB1-F39BC1B48459}"/>
                </a:ext>
              </a:extLst>
            </p:cNvPr>
            <p:cNvSpPr/>
            <p:nvPr/>
          </p:nvSpPr>
          <p:spPr>
            <a:xfrm>
              <a:off x="6958236" y="3995130"/>
              <a:ext cx="1056572" cy="2628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388E77A1-9DE2-DF4A-B3E7-82B8C20F4F3A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9" b="-2"/>
          <a:stretch/>
        </p:blipFill>
        <p:spPr>
          <a:xfrm rot="10800000">
            <a:off x="5259310" y="4678501"/>
            <a:ext cx="1733524" cy="132632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C1C592D-0BDA-B340-810F-124D378BF974}"/>
              </a:ext>
            </a:extLst>
          </p:cNvPr>
          <p:cNvCxnSpPr>
            <a:cxnSpLocks/>
            <a:stCxn id="11" idx="3"/>
          </p:cNvCxnSpPr>
          <p:nvPr/>
        </p:nvCxnSpPr>
        <p:spPr>
          <a:xfrm flipH="1" flipV="1">
            <a:off x="4505093" y="4828477"/>
            <a:ext cx="754217" cy="513186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F16654E-57FE-3048-9AE5-20AAA32F3122}"/>
              </a:ext>
            </a:extLst>
          </p:cNvPr>
          <p:cNvCxnSpPr>
            <a:cxnSpLocks/>
            <a:stCxn id="11" idx="3"/>
          </p:cNvCxnSpPr>
          <p:nvPr/>
        </p:nvCxnSpPr>
        <p:spPr>
          <a:xfrm flipH="1" flipV="1">
            <a:off x="4036742" y="4884234"/>
            <a:ext cx="1222568" cy="457429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0978B96-B5F0-9846-94A3-E9FABCC70C2A}"/>
              </a:ext>
            </a:extLst>
          </p:cNvPr>
          <p:cNvSpPr txBox="1"/>
          <p:nvPr/>
        </p:nvSpPr>
        <p:spPr>
          <a:xfrm>
            <a:off x="1282389" y="769436"/>
            <a:ext cx="758283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</a:rPr>
              <a:t>The TE-VSC team is considering </a:t>
            </a:r>
            <a:r>
              <a:rPr lang="en-US" b="1" dirty="0">
                <a:solidFill>
                  <a:srgbClr val="2B62AC"/>
                </a:solidFill>
              </a:rPr>
              <a:t>special procedures to reduce the Secondary Electron </a:t>
            </a:r>
            <a:r>
              <a:rPr lang="en-US" b="1" dirty="0" err="1">
                <a:solidFill>
                  <a:srgbClr val="2B62AC"/>
                </a:solidFill>
              </a:rPr>
              <a:t>Yeld</a:t>
            </a:r>
            <a:r>
              <a:rPr lang="en-US" b="1" dirty="0">
                <a:solidFill>
                  <a:srgbClr val="2B62AC"/>
                </a:solidFill>
              </a:rPr>
              <a:t> (SEY)</a:t>
            </a:r>
            <a:r>
              <a:rPr lang="en-US" dirty="0">
                <a:solidFill>
                  <a:schemeClr val="tx2"/>
                </a:solidFill>
              </a:rPr>
              <a:t> of the beam screens for the Q5 magnets in IR1 and IR5: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The </a:t>
            </a:r>
            <a:r>
              <a:rPr lang="en-US" b="1" dirty="0">
                <a:solidFill>
                  <a:srgbClr val="2B62AC"/>
                </a:solidFill>
              </a:rPr>
              <a:t>"conventional" in-situ </a:t>
            </a:r>
            <a:r>
              <a:rPr lang="en-US" b="1" dirty="0" err="1">
                <a:solidFill>
                  <a:srgbClr val="2B62AC"/>
                </a:solidFill>
              </a:rPr>
              <a:t>amourphous</a:t>
            </a:r>
            <a:r>
              <a:rPr lang="en-US" b="1" dirty="0">
                <a:solidFill>
                  <a:srgbClr val="2B62AC"/>
                </a:solidFill>
              </a:rPr>
              <a:t> carbon coating </a:t>
            </a:r>
            <a:r>
              <a:rPr lang="en-US" dirty="0">
                <a:solidFill>
                  <a:schemeClr val="tx2"/>
                </a:solidFill>
              </a:rPr>
              <a:t>as foreseen for the inner triplets is </a:t>
            </a:r>
            <a:r>
              <a:rPr lang="en-US" b="1" dirty="0">
                <a:solidFill>
                  <a:srgbClr val="2B62AC"/>
                </a:solidFill>
              </a:rPr>
              <a:t>not applicable due to the presence of </a:t>
            </a:r>
            <a:r>
              <a:rPr lang="en-US" b="1" dirty="0" err="1">
                <a:solidFill>
                  <a:srgbClr val="2B62AC"/>
                </a:solidFill>
              </a:rPr>
              <a:t>cryosorbers</a:t>
            </a:r>
            <a:endParaRPr lang="en-US" b="1" dirty="0">
              <a:solidFill>
                <a:srgbClr val="2B62AC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4A61FB0-D870-4C41-92B4-71D3CE9E2B43}"/>
              </a:ext>
            </a:extLst>
          </p:cNvPr>
          <p:cNvSpPr txBox="1"/>
          <p:nvPr/>
        </p:nvSpPr>
        <p:spPr>
          <a:xfrm>
            <a:off x="5263376" y="4360124"/>
            <a:ext cx="173959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500" b="1" dirty="0"/>
              <a:t>Cryosorbers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C1EE077-170C-304C-9731-7BB0D761B8F5}"/>
              </a:ext>
            </a:extLst>
          </p:cNvPr>
          <p:cNvSpPr txBox="1"/>
          <p:nvPr/>
        </p:nvSpPr>
        <p:spPr>
          <a:xfrm>
            <a:off x="111512" y="6434253"/>
            <a:ext cx="48042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i="1" dirty="0">
                <a:solidFill>
                  <a:schemeClr val="tx2"/>
                </a:solidFill>
              </a:rPr>
              <a:t>See presentation by M. Himmerlich at TCC meeting, 7 July 2022</a:t>
            </a:r>
          </a:p>
        </p:txBody>
      </p:sp>
    </p:spTree>
    <p:extLst>
      <p:ext uri="{BB962C8B-B14F-4D97-AF65-F5344CB8AC3E}">
        <p14:creationId xmlns:p14="http://schemas.microsoft.com/office/powerpoint/2010/main" val="2826606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91C3EC-39E5-FC43-88E5-526E67AAF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3</a:t>
            </a:fld>
            <a:endParaRPr lang="en-CH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FBA60AD-04E0-8440-995E-4B24FD5C8939}"/>
              </a:ext>
            </a:extLst>
          </p:cNvPr>
          <p:cNvGrpSpPr/>
          <p:nvPr/>
        </p:nvGrpSpPr>
        <p:grpSpPr>
          <a:xfrm>
            <a:off x="3021432" y="2579163"/>
            <a:ext cx="2358989" cy="2170379"/>
            <a:chOff x="6299890" y="2188871"/>
            <a:chExt cx="2358989" cy="2170379"/>
          </a:xfrm>
        </p:grpSpPr>
        <p:pic>
          <p:nvPicPr>
            <p:cNvPr id="6" name="Picture 5" descr="Diagram, schematic&#10;&#10;Description automatically generated">
              <a:extLst>
                <a:ext uri="{FF2B5EF4-FFF2-40B4-BE49-F238E27FC236}">
                  <a16:creationId xmlns:a16="http://schemas.microsoft.com/office/drawing/2014/main" id="{690AD203-FFCB-8C4E-84D8-E944D38588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99890" y="2188871"/>
              <a:ext cx="2358989" cy="2170379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53A6E87-396C-E642-859F-87A6FA51982A}"/>
                </a:ext>
              </a:extLst>
            </p:cNvPr>
            <p:cNvSpPr/>
            <p:nvPr/>
          </p:nvSpPr>
          <p:spPr>
            <a:xfrm>
              <a:off x="7045176" y="2847528"/>
              <a:ext cx="945084" cy="8898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A31321A-DA3B-4E40-8AB1-F39BC1B48459}"/>
                </a:ext>
              </a:extLst>
            </p:cNvPr>
            <p:cNvSpPr/>
            <p:nvPr/>
          </p:nvSpPr>
          <p:spPr>
            <a:xfrm>
              <a:off x="6958236" y="3995130"/>
              <a:ext cx="1056572" cy="2628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388E77A1-9DE2-DF4A-B3E7-82B8C20F4F3A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9" b="-2"/>
          <a:stretch/>
        </p:blipFill>
        <p:spPr>
          <a:xfrm rot="10800000">
            <a:off x="5259310" y="4678501"/>
            <a:ext cx="1733524" cy="132632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C1C592D-0BDA-B340-810F-124D378BF974}"/>
              </a:ext>
            </a:extLst>
          </p:cNvPr>
          <p:cNvCxnSpPr>
            <a:cxnSpLocks/>
            <a:stCxn id="11" idx="3"/>
          </p:cNvCxnSpPr>
          <p:nvPr/>
        </p:nvCxnSpPr>
        <p:spPr>
          <a:xfrm flipH="1" flipV="1">
            <a:off x="4505093" y="4828477"/>
            <a:ext cx="754217" cy="513186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F16654E-57FE-3048-9AE5-20AAA32F3122}"/>
              </a:ext>
            </a:extLst>
          </p:cNvPr>
          <p:cNvCxnSpPr>
            <a:cxnSpLocks/>
            <a:stCxn id="11" idx="3"/>
          </p:cNvCxnSpPr>
          <p:nvPr/>
        </p:nvCxnSpPr>
        <p:spPr>
          <a:xfrm flipH="1" flipV="1">
            <a:off x="4036742" y="4884234"/>
            <a:ext cx="1222568" cy="457429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0978B96-B5F0-9846-94A3-E9FABCC70C2A}"/>
              </a:ext>
            </a:extLst>
          </p:cNvPr>
          <p:cNvSpPr txBox="1"/>
          <p:nvPr/>
        </p:nvSpPr>
        <p:spPr>
          <a:xfrm>
            <a:off x="1282389" y="769436"/>
            <a:ext cx="75828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</a:rPr>
              <a:t>The surface team is considering the possibility of </a:t>
            </a:r>
            <a:r>
              <a:rPr lang="en-US" b="1" dirty="0">
                <a:solidFill>
                  <a:srgbClr val="2B62AC"/>
                </a:solidFill>
              </a:rPr>
              <a:t>treating only a fraction of the surface</a:t>
            </a:r>
            <a:r>
              <a:rPr lang="en-US" dirty="0">
                <a:solidFill>
                  <a:schemeClr val="tx2"/>
                </a:solidFill>
              </a:rPr>
              <a:t>, in particular </a:t>
            </a:r>
            <a:r>
              <a:rPr lang="en-US" b="1" dirty="0">
                <a:solidFill>
                  <a:srgbClr val="2B62AC"/>
                </a:solidFill>
              </a:rPr>
              <a:t>avoiding the flat parts of the beam screens</a:t>
            </a:r>
            <a:r>
              <a:rPr lang="en-US" dirty="0">
                <a:solidFill>
                  <a:schemeClr val="tx2"/>
                </a:solidFill>
              </a:rPr>
              <a:t>, where the pumping slots and the </a:t>
            </a:r>
            <a:r>
              <a:rPr lang="en-US" dirty="0" err="1">
                <a:solidFill>
                  <a:schemeClr val="tx2"/>
                </a:solidFill>
              </a:rPr>
              <a:t>cryosorbers</a:t>
            </a:r>
            <a:r>
              <a:rPr lang="en-US" dirty="0">
                <a:solidFill>
                  <a:schemeClr val="tx2"/>
                </a:solidFill>
              </a:rPr>
              <a:t> are located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4A61FB0-D870-4C41-92B4-71D3CE9E2B43}"/>
              </a:ext>
            </a:extLst>
          </p:cNvPr>
          <p:cNvSpPr txBox="1"/>
          <p:nvPr/>
        </p:nvSpPr>
        <p:spPr>
          <a:xfrm>
            <a:off x="5263376" y="4360124"/>
            <a:ext cx="173959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500" b="1" dirty="0"/>
              <a:t>Cryosorbers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C1EE077-170C-304C-9731-7BB0D761B8F5}"/>
              </a:ext>
            </a:extLst>
          </p:cNvPr>
          <p:cNvSpPr txBox="1"/>
          <p:nvPr/>
        </p:nvSpPr>
        <p:spPr>
          <a:xfrm>
            <a:off x="111512" y="6434253"/>
            <a:ext cx="48042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i="1" dirty="0">
                <a:solidFill>
                  <a:schemeClr val="tx2"/>
                </a:solidFill>
              </a:rPr>
              <a:t>See presentation by M. Himmerlich at TCC meeting, 7 July 2022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FFB3EEC-D9FC-1542-84E9-4F5BE8DF9F0C}"/>
              </a:ext>
            </a:extLst>
          </p:cNvPr>
          <p:cNvSpPr/>
          <p:nvPr/>
        </p:nvSpPr>
        <p:spPr>
          <a:xfrm>
            <a:off x="3612994" y="2486722"/>
            <a:ext cx="1193181" cy="278780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C7ECB2-C7BF-3C4C-87C1-A5043E4CBDF8}"/>
              </a:ext>
            </a:extLst>
          </p:cNvPr>
          <p:cNvSpPr/>
          <p:nvPr/>
        </p:nvSpPr>
        <p:spPr>
          <a:xfrm>
            <a:off x="3609277" y="4557131"/>
            <a:ext cx="1193181" cy="278780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24F447-B187-CD42-92F6-BCCA971D358E}"/>
              </a:ext>
            </a:extLst>
          </p:cNvPr>
          <p:cNvSpPr txBox="1"/>
          <p:nvPr/>
        </p:nvSpPr>
        <p:spPr>
          <a:xfrm>
            <a:off x="3479653" y="3479180"/>
            <a:ext cx="1484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b="1" dirty="0">
                <a:solidFill>
                  <a:srgbClr val="FF0000"/>
                </a:solidFill>
              </a:rPr>
              <a:t>No treatment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CA50012-F26D-1E4C-9309-852A2FAD3FF2}"/>
              </a:ext>
            </a:extLst>
          </p:cNvPr>
          <p:cNvCxnSpPr>
            <a:cxnSpLocks/>
          </p:cNvCxnSpPr>
          <p:nvPr/>
        </p:nvCxnSpPr>
        <p:spPr>
          <a:xfrm flipV="1">
            <a:off x="4222596" y="2784088"/>
            <a:ext cx="0" cy="617034"/>
          </a:xfrm>
          <a:prstGeom prst="straightConnector1">
            <a:avLst/>
          </a:prstGeom>
          <a:ln w="127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B8ABDEA-B798-A342-A9F0-25CA974F9227}"/>
              </a:ext>
            </a:extLst>
          </p:cNvPr>
          <p:cNvCxnSpPr>
            <a:cxnSpLocks/>
          </p:cNvCxnSpPr>
          <p:nvPr/>
        </p:nvCxnSpPr>
        <p:spPr>
          <a:xfrm>
            <a:off x="4222596" y="3884333"/>
            <a:ext cx="0" cy="617034"/>
          </a:xfrm>
          <a:prstGeom prst="straightConnector1">
            <a:avLst/>
          </a:prstGeom>
          <a:ln w="127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671018A-9BC9-FA40-8C8F-23D864E17A7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B62AC"/>
                </a:solidFill>
              </a:rPr>
              <a:t>Surface treatment in the presence of </a:t>
            </a:r>
            <a:r>
              <a:rPr lang="en-US" sz="2400" b="1" dirty="0" err="1">
                <a:solidFill>
                  <a:srgbClr val="2B62AC"/>
                </a:solidFill>
              </a:rPr>
              <a:t>cryosorbers</a:t>
            </a:r>
            <a:endParaRPr lang="en-GB" sz="2400" b="1" dirty="0">
              <a:solidFill>
                <a:srgbClr val="2B62A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047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91C3EC-39E5-FC43-88E5-526E67AAF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4</a:t>
            </a:fld>
            <a:endParaRPr lang="en-CH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FBA60AD-04E0-8440-995E-4B24FD5C8939}"/>
              </a:ext>
            </a:extLst>
          </p:cNvPr>
          <p:cNvGrpSpPr/>
          <p:nvPr/>
        </p:nvGrpSpPr>
        <p:grpSpPr>
          <a:xfrm>
            <a:off x="467803" y="2958302"/>
            <a:ext cx="2358989" cy="2170379"/>
            <a:chOff x="6299890" y="2188871"/>
            <a:chExt cx="2358989" cy="2170379"/>
          </a:xfrm>
        </p:grpSpPr>
        <p:pic>
          <p:nvPicPr>
            <p:cNvPr id="6" name="Picture 5" descr="Diagram, schematic&#10;&#10;Description automatically generated">
              <a:extLst>
                <a:ext uri="{FF2B5EF4-FFF2-40B4-BE49-F238E27FC236}">
                  <a16:creationId xmlns:a16="http://schemas.microsoft.com/office/drawing/2014/main" id="{690AD203-FFCB-8C4E-84D8-E944D38588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99890" y="2188871"/>
              <a:ext cx="2358989" cy="2170379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53A6E87-396C-E642-859F-87A6FA51982A}"/>
                </a:ext>
              </a:extLst>
            </p:cNvPr>
            <p:cNvSpPr/>
            <p:nvPr/>
          </p:nvSpPr>
          <p:spPr>
            <a:xfrm>
              <a:off x="7045176" y="2847528"/>
              <a:ext cx="945084" cy="8898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A31321A-DA3B-4E40-8AB1-F39BC1B48459}"/>
                </a:ext>
              </a:extLst>
            </p:cNvPr>
            <p:cNvSpPr/>
            <p:nvPr/>
          </p:nvSpPr>
          <p:spPr>
            <a:xfrm>
              <a:off x="6958236" y="3995130"/>
              <a:ext cx="1056572" cy="2628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0978B96-B5F0-9846-94A3-E9FABCC70C2A}"/>
              </a:ext>
            </a:extLst>
          </p:cNvPr>
          <p:cNvSpPr txBox="1"/>
          <p:nvPr/>
        </p:nvSpPr>
        <p:spPr>
          <a:xfrm>
            <a:off x="1237784" y="557563"/>
            <a:ext cx="758283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>
                <a:solidFill>
                  <a:srgbClr val="2B62AC"/>
                </a:solidFill>
              </a:rPr>
              <a:t>Electrons impacting on the flat parts </a:t>
            </a:r>
            <a:r>
              <a:rPr lang="en-US" dirty="0">
                <a:solidFill>
                  <a:schemeClr val="tx2"/>
                </a:solidFill>
              </a:rPr>
              <a:t>of the beam screens </a:t>
            </a:r>
            <a:r>
              <a:rPr lang="en-US" b="1" dirty="0">
                <a:solidFill>
                  <a:srgbClr val="2B62AC"/>
                </a:solidFill>
              </a:rPr>
              <a:t>are present in dipole and drift regions but not in quadrupole regions</a:t>
            </a:r>
            <a:r>
              <a:rPr lang="en-US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dirty="0">
                <a:solidFill>
                  <a:schemeClr val="tx2"/>
                </a:solidFill>
              </a:rPr>
              <a:t>In the </a:t>
            </a:r>
            <a:r>
              <a:rPr lang="en-US" b="1" dirty="0">
                <a:solidFill>
                  <a:srgbClr val="2B62AC"/>
                </a:solidFill>
              </a:rPr>
              <a:t>quadrupole</a:t>
            </a:r>
            <a:r>
              <a:rPr lang="en-US" dirty="0">
                <a:solidFill>
                  <a:schemeClr val="tx2"/>
                </a:solidFill>
              </a:rPr>
              <a:t> region the </a:t>
            </a:r>
            <a:r>
              <a:rPr lang="en-US" b="1" dirty="0">
                <a:solidFill>
                  <a:srgbClr val="2B62AC"/>
                </a:solidFill>
              </a:rPr>
              <a:t>e-cloud can be fully suppressed without treating the flat part of the beam screens</a:t>
            </a:r>
          </a:p>
          <a:p>
            <a:pPr>
              <a:spcBef>
                <a:spcPts val="600"/>
              </a:spcBef>
            </a:pP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C1EE077-170C-304C-9731-7BB0D761B8F5}"/>
              </a:ext>
            </a:extLst>
          </p:cNvPr>
          <p:cNvSpPr txBox="1"/>
          <p:nvPr/>
        </p:nvSpPr>
        <p:spPr>
          <a:xfrm>
            <a:off x="2" y="6534612"/>
            <a:ext cx="48042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i="1" dirty="0">
                <a:solidFill>
                  <a:schemeClr val="tx2"/>
                </a:solidFill>
              </a:rPr>
              <a:t>See presentation by M. Himmerlich at TCC meeting, 7 July 2022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FFB3EEC-D9FC-1542-84E9-4F5BE8DF9F0C}"/>
              </a:ext>
            </a:extLst>
          </p:cNvPr>
          <p:cNvSpPr/>
          <p:nvPr/>
        </p:nvSpPr>
        <p:spPr>
          <a:xfrm>
            <a:off x="1059365" y="2865861"/>
            <a:ext cx="1193181" cy="278780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C7ECB2-C7BF-3C4C-87C1-A5043E4CBDF8}"/>
              </a:ext>
            </a:extLst>
          </p:cNvPr>
          <p:cNvSpPr/>
          <p:nvPr/>
        </p:nvSpPr>
        <p:spPr>
          <a:xfrm>
            <a:off x="1055648" y="4936270"/>
            <a:ext cx="1193181" cy="278780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24F447-B187-CD42-92F6-BCCA971D358E}"/>
              </a:ext>
            </a:extLst>
          </p:cNvPr>
          <p:cNvSpPr txBox="1"/>
          <p:nvPr/>
        </p:nvSpPr>
        <p:spPr>
          <a:xfrm>
            <a:off x="1062116" y="3858319"/>
            <a:ext cx="1212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b="1" dirty="0">
                <a:solidFill>
                  <a:srgbClr val="FF0000"/>
                </a:solidFill>
              </a:rPr>
              <a:t>No coating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CA50012-F26D-1E4C-9309-852A2FAD3FF2}"/>
              </a:ext>
            </a:extLst>
          </p:cNvPr>
          <p:cNvCxnSpPr>
            <a:cxnSpLocks/>
          </p:cNvCxnSpPr>
          <p:nvPr/>
        </p:nvCxnSpPr>
        <p:spPr>
          <a:xfrm flipV="1">
            <a:off x="1668967" y="3163227"/>
            <a:ext cx="0" cy="617034"/>
          </a:xfrm>
          <a:prstGeom prst="straightConnector1">
            <a:avLst/>
          </a:prstGeom>
          <a:ln w="127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B8ABDEA-B798-A342-A9F0-25CA974F9227}"/>
              </a:ext>
            </a:extLst>
          </p:cNvPr>
          <p:cNvCxnSpPr>
            <a:cxnSpLocks/>
          </p:cNvCxnSpPr>
          <p:nvPr/>
        </p:nvCxnSpPr>
        <p:spPr>
          <a:xfrm>
            <a:off x="1668967" y="4263472"/>
            <a:ext cx="0" cy="617034"/>
          </a:xfrm>
          <a:prstGeom prst="straightConnector1">
            <a:avLst/>
          </a:prstGeom>
          <a:ln w="127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B5814934-92BA-9340-8E0C-08C77377CA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8587" y="2085277"/>
            <a:ext cx="2861230" cy="197851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C1653A5-00C5-804A-99B0-681FD1C7AED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390"/>
          <a:stretch/>
        </p:blipFill>
        <p:spPr>
          <a:xfrm>
            <a:off x="6053640" y="3291681"/>
            <a:ext cx="2763931" cy="191641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2747881-D5EE-AA47-AD3F-E443219753DD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6040" y="4398551"/>
            <a:ext cx="2839624" cy="196880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9D15343-267C-134C-A374-7CC46408E2DE}"/>
              </a:ext>
            </a:extLst>
          </p:cNvPr>
          <p:cNvSpPr txBox="1"/>
          <p:nvPr/>
        </p:nvSpPr>
        <p:spPr>
          <a:xfrm>
            <a:off x="3702205" y="1873403"/>
            <a:ext cx="173959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500" b="1" dirty="0"/>
              <a:t>Dipole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E0185C9-2E0D-F841-B4F6-035FF46E0727}"/>
              </a:ext>
            </a:extLst>
          </p:cNvPr>
          <p:cNvSpPr txBox="1"/>
          <p:nvPr/>
        </p:nvSpPr>
        <p:spPr>
          <a:xfrm>
            <a:off x="6508596" y="3074017"/>
            <a:ext cx="173959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500" b="1" dirty="0"/>
              <a:t>Quadrupole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16BF5FE-E8D2-8345-916E-F61456F24D14}"/>
              </a:ext>
            </a:extLst>
          </p:cNvPr>
          <p:cNvSpPr txBox="1"/>
          <p:nvPr/>
        </p:nvSpPr>
        <p:spPr>
          <a:xfrm>
            <a:off x="3728224" y="4163116"/>
            <a:ext cx="173959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500" b="1" dirty="0"/>
              <a:t>Drift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28E0850-09F5-4A42-9C8E-644BCB2F63CB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B62AC"/>
                </a:solidFill>
              </a:rPr>
              <a:t>Electron distributions</a:t>
            </a:r>
            <a:endParaRPr lang="en-GB" sz="2400" b="1" dirty="0">
              <a:solidFill>
                <a:srgbClr val="2B62A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075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29">
            <a:extLst>
              <a:ext uri="{FF2B5EF4-FFF2-40B4-BE49-F238E27FC236}">
                <a16:creationId xmlns:a16="http://schemas.microsoft.com/office/drawing/2014/main" id="{34BA6E14-DDC7-F04D-BCF7-9841084BFE23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BEEF504-882C-CE48-BC9D-7D322C66D385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EF2AB616-5D16-0D4E-B764-7C842036A9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73E7C24-C8F4-2C4E-83E5-B8F9A167870A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137B3EBC-4255-264C-ADC3-00F61B379BC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</a:rPr>
              <a:t>Magnetic configuration</a:t>
            </a:r>
            <a:endParaRPr lang="en-GB" sz="2400" b="1" dirty="0">
              <a:solidFill>
                <a:schemeClr val="tx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19C2CB-9E54-B548-8814-75FF46ECEFE6}"/>
              </a:ext>
            </a:extLst>
          </p:cNvPr>
          <p:cNvGrpSpPr/>
          <p:nvPr/>
        </p:nvGrpSpPr>
        <p:grpSpPr>
          <a:xfrm>
            <a:off x="1857826" y="629105"/>
            <a:ext cx="5840274" cy="3084251"/>
            <a:chOff x="1857826" y="829827"/>
            <a:chExt cx="5840274" cy="3084251"/>
          </a:xfrm>
        </p:grpSpPr>
        <p:pic>
          <p:nvPicPr>
            <p:cNvPr id="11" name="Picture 10" descr="Diagram, schematic&#10;&#10;Description automatically generated">
              <a:extLst>
                <a:ext uri="{FF2B5EF4-FFF2-40B4-BE49-F238E27FC236}">
                  <a16:creationId xmlns:a16="http://schemas.microsoft.com/office/drawing/2014/main" id="{DED660EF-DB08-BF45-AA3E-DC02180599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40259"/>
            <a:stretch/>
          </p:blipFill>
          <p:spPr>
            <a:xfrm>
              <a:off x="1857826" y="829827"/>
              <a:ext cx="5840274" cy="3084251"/>
            </a:xfrm>
            <a:prstGeom prst="rect">
              <a:avLst/>
            </a:prstGeom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4358D0B-8105-4643-A86D-1ACF32C04046}"/>
                </a:ext>
              </a:extLst>
            </p:cNvPr>
            <p:cNvSpPr/>
            <p:nvPr/>
          </p:nvSpPr>
          <p:spPr>
            <a:xfrm>
              <a:off x="3278459" y="3092605"/>
              <a:ext cx="3289609" cy="334536"/>
            </a:xfrm>
            <a:prstGeom prst="rect">
              <a:avLst/>
            </a:prstGeom>
            <a:solidFill>
              <a:schemeClr val="accent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AE44935-5528-4F47-9879-006AAA415BC9}"/>
                </a:ext>
              </a:extLst>
            </p:cNvPr>
            <p:cNvSpPr/>
            <p:nvPr/>
          </p:nvSpPr>
          <p:spPr>
            <a:xfrm>
              <a:off x="2561064" y="3092605"/>
              <a:ext cx="717395" cy="334536"/>
            </a:xfrm>
            <a:prstGeom prst="rect">
              <a:avLst/>
            </a:prstGeom>
            <a:solidFill>
              <a:schemeClr val="accent6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84B0CF99-D841-8D4B-8528-C01B13B4A4FC}"/>
              </a:ext>
            </a:extLst>
          </p:cNvPr>
          <p:cNvSpPr txBox="1"/>
          <p:nvPr/>
        </p:nvSpPr>
        <p:spPr>
          <a:xfrm>
            <a:off x="379138" y="3858325"/>
            <a:ext cx="8564140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sz="1700" b="1" dirty="0">
                <a:solidFill>
                  <a:srgbClr val="2B62AC"/>
                </a:solidFill>
              </a:rPr>
              <a:t>Within the Q5 cryostats: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b="1" dirty="0">
                <a:solidFill>
                  <a:srgbClr val="2B62AC"/>
                </a:solidFill>
              </a:rPr>
              <a:t>60% </a:t>
            </a:r>
            <a:r>
              <a:rPr lang="en-CH" sz="1700" dirty="0">
                <a:solidFill>
                  <a:schemeClr val="tx2"/>
                </a:solidFill>
              </a:rPr>
              <a:t>of the length is occupied by the MQML </a:t>
            </a:r>
            <a:r>
              <a:rPr lang="en-CH" sz="1700" b="1" dirty="0">
                <a:solidFill>
                  <a:srgbClr val="2B62AC"/>
                </a:solidFill>
              </a:rPr>
              <a:t>quadrupole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b="1" dirty="0">
                <a:solidFill>
                  <a:srgbClr val="2B62AC"/>
                </a:solidFill>
              </a:rPr>
              <a:t>11% </a:t>
            </a:r>
            <a:r>
              <a:rPr lang="en-CH" sz="1700" dirty="0">
                <a:solidFill>
                  <a:schemeClr val="tx2"/>
                </a:solidFill>
              </a:rPr>
              <a:t>of the length is occupied by </a:t>
            </a:r>
            <a:r>
              <a:rPr lang="en-CH" sz="1700" b="1" dirty="0">
                <a:solidFill>
                  <a:srgbClr val="2B62AC"/>
                </a:solidFill>
              </a:rPr>
              <a:t>a dipole corrector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b="1" dirty="0">
                <a:solidFill>
                  <a:srgbClr val="2B62AC"/>
                </a:solidFill>
              </a:rPr>
              <a:t>29% </a:t>
            </a:r>
            <a:r>
              <a:rPr lang="en-CH" sz="1700" dirty="0">
                <a:solidFill>
                  <a:schemeClr val="tx2"/>
                </a:solidFill>
              </a:rPr>
              <a:t>of the length is </a:t>
            </a:r>
            <a:r>
              <a:rPr lang="en-CH" sz="1700" b="1" dirty="0">
                <a:solidFill>
                  <a:srgbClr val="2B62AC"/>
                </a:solidFill>
              </a:rPr>
              <a:t>drift region</a:t>
            </a:r>
          </a:p>
          <a:p>
            <a:pPr>
              <a:spcBef>
                <a:spcPts val="600"/>
              </a:spcBef>
            </a:pPr>
            <a:r>
              <a:rPr lang="en-CH" sz="1700" dirty="0">
                <a:solidFill>
                  <a:schemeClr val="tx2"/>
                </a:solidFill>
              </a:rPr>
              <a:t>Due to magnetic trapping, </a:t>
            </a:r>
            <a:r>
              <a:rPr lang="en-CH" sz="1700" b="1" dirty="0">
                <a:solidFill>
                  <a:srgbClr val="2B62AC"/>
                </a:solidFill>
              </a:rPr>
              <a:t>e-cloud is much stronger in the quadrupole </a:t>
            </a:r>
            <a:r>
              <a:rPr lang="en-CH" sz="1700" dirty="0">
                <a:solidFill>
                  <a:schemeClr val="tx2"/>
                </a:solidFill>
              </a:rPr>
              <a:t>that in the other regions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b="1" dirty="0">
                <a:solidFill>
                  <a:srgbClr val="2B62AC"/>
                </a:solidFill>
                <a:sym typeface="Wingdings" pitchFamily="2" charset="2"/>
              </a:rPr>
              <a:t>More than 92% of the electrons are located in the quadrupole </a:t>
            </a:r>
            <a:r>
              <a:rPr lang="en-CH" sz="1700" dirty="0">
                <a:solidFill>
                  <a:schemeClr val="tx2"/>
                </a:solidFill>
                <a:sym typeface="Wingdings" pitchFamily="2" charset="2"/>
              </a:rPr>
              <a:t>(where they are concentrated very close to the beam)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dirty="0">
                <a:solidFill>
                  <a:schemeClr val="tx2"/>
                </a:solidFill>
                <a:sym typeface="Wingdings" pitchFamily="2" charset="2"/>
              </a:rPr>
              <a:t>It is </a:t>
            </a:r>
            <a:r>
              <a:rPr lang="en-CH" sz="1700" b="1" dirty="0">
                <a:solidFill>
                  <a:srgbClr val="2B62AC"/>
                </a:solidFill>
                <a:sym typeface="Wingdings" pitchFamily="2" charset="2"/>
              </a:rPr>
              <a:t>reasonable to suppress the e-cloud only in the qudrupole area </a:t>
            </a:r>
            <a:r>
              <a:rPr lang="en-CH" sz="1700" dirty="0">
                <a:solidFill>
                  <a:schemeClr val="tx2"/>
                </a:solidFill>
                <a:sym typeface="Wingdings" pitchFamily="2" charset="2"/>
              </a:rPr>
              <a:t> no need to treat the flat parts of the beam screen</a:t>
            </a:r>
            <a:endParaRPr lang="en-CH" dirty="0">
              <a:solidFill>
                <a:schemeClr val="tx2"/>
              </a:solidFill>
            </a:endParaRPr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A19AD320-48E1-AD4E-8EA9-60CA050F7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F892BDD0-59DB-5E4D-91D4-300E8852D1DB}" type="slidenum">
              <a:rPr lang="en-CH" smtClean="0"/>
              <a:t>5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559767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29">
            <a:extLst>
              <a:ext uri="{FF2B5EF4-FFF2-40B4-BE49-F238E27FC236}">
                <a16:creationId xmlns:a16="http://schemas.microsoft.com/office/drawing/2014/main" id="{34BA6E14-DDC7-F04D-BCF7-9841084BFE23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BEEF504-882C-CE48-BC9D-7D322C66D385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EF2AB616-5D16-0D4E-B764-7C842036A9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73E7C24-C8F4-2C4E-83E5-B8F9A167870A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137B3EBC-4255-264C-ADC3-00F61B379BC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</a:rPr>
              <a:t>SEY requirements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A19AD320-48E1-AD4E-8EA9-60CA050F7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F892BDD0-59DB-5E4D-91D4-300E8852D1DB}" type="slidenum">
              <a:rPr lang="en-CH" smtClean="0"/>
              <a:t>6</a:t>
            </a:fld>
            <a:endParaRPr lang="en-CH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4414E8-3B3A-634F-AF45-ADBBDE77086A}"/>
              </a:ext>
            </a:extLst>
          </p:cNvPr>
          <p:cNvSpPr txBox="1"/>
          <p:nvPr/>
        </p:nvSpPr>
        <p:spPr>
          <a:xfrm>
            <a:off x="238811" y="5192584"/>
            <a:ext cx="8209052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2B62AC"/>
                </a:solidFill>
              </a:rPr>
              <a:t>SEY</a:t>
            </a:r>
            <a:r>
              <a:rPr lang="en-CH" b="1" baseline="-25000" dirty="0">
                <a:solidFill>
                  <a:srgbClr val="2B62AC"/>
                </a:solidFill>
              </a:rPr>
              <a:t>max</a:t>
            </a:r>
            <a:r>
              <a:rPr lang="en-CH" b="1" dirty="0">
                <a:solidFill>
                  <a:srgbClr val="2B62AC"/>
                </a:solidFill>
              </a:rPr>
              <a:t> &lt; 1.05 </a:t>
            </a:r>
            <a:r>
              <a:rPr lang="en-CH" dirty="0">
                <a:solidFill>
                  <a:schemeClr val="tx2"/>
                </a:solidFill>
              </a:rPr>
              <a:t>guarantees full suppression for all intensities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2B62AC"/>
                </a:solidFill>
              </a:rPr>
              <a:t>SEY</a:t>
            </a:r>
            <a:r>
              <a:rPr lang="en-CH" b="1" baseline="-25000" dirty="0">
                <a:solidFill>
                  <a:srgbClr val="2B62AC"/>
                </a:solidFill>
              </a:rPr>
              <a:t>max</a:t>
            </a:r>
            <a:r>
              <a:rPr lang="en-CH" b="1" dirty="0">
                <a:solidFill>
                  <a:srgbClr val="2B62AC"/>
                </a:solidFill>
              </a:rPr>
              <a:t> &lt; 1.10 </a:t>
            </a:r>
            <a:r>
              <a:rPr lang="en-CH" dirty="0">
                <a:solidFill>
                  <a:schemeClr val="tx2"/>
                </a:solidFill>
              </a:rPr>
              <a:t>gives full suppression for bunch intensities larger than 1.2e11 p/bunch (HL-LHC intensity range in stable beams) </a:t>
            </a:r>
            <a:r>
              <a:rPr lang="en-CH" dirty="0">
                <a:solidFill>
                  <a:srgbClr val="2B62AC"/>
                </a:solidFill>
                <a:sym typeface="Wingdings" pitchFamily="2" charset="2"/>
              </a:rPr>
              <a:t> </a:t>
            </a:r>
            <a:r>
              <a:rPr lang="en-CH" b="1" dirty="0">
                <a:solidFill>
                  <a:srgbClr val="2B62AC"/>
                </a:solidFill>
                <a:sym typeface="Wingdings" pitchFamily="2" charset="2"/>
              </a:rPr>
              <a:t>can be considered acceptable</a:t>
            </a:r>
            <a:endParaRPr lang="en-CH" b="1" dirty="0">
              <a:solidFill>
                <a:srgbClr val="2B62AC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FA92E90-8800-AA48-ACF9-35FF1D03F9CD}"/>
              </a:ext>
            </a:extLst>
          </p:cNvPr>
          <p:cNvGrpSpPr/>
          <p:nvPr/>
        </p:nvGrpSpPr>
        <p:grpSpPr>
          <a:xfrm>
            <a:off x="2179132" y="1092820"/>
            <a:ext cx="4785737" cy="3525758"/>
            <a:chOff x="487447" y="1092820"/>
            <a:chExt cx="4785737" cy="352575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3FF8E41-A25D-3446-B694-3D41F0E724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9952"/>
            <a:stretch/>
          </p:blipFill>
          <p:spPr>
            <a:xfrm>
              <a:off x="487447" y="1226633"/>
              <a:ext cx="4039949" cy="3391945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9FC7A41-F65D-7747-A1C9-B3F27C59FE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999"/>
            <a:stretch/>
          </p:blipFill>
          <p:spPr>
            <a:xfrm>
              <a:off x="4409584" y="1092820"/>
              <a:ext cx="863600" cy="31115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2401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29">
            <a:extLst>
              <a:ext uri="{FF2B5EF4-FFF2-40B4-BE49-F238E27FC236}">
                <a16:creationId xmlns:a16="http://schemas.microsoft.com/office/drawing/2014/main" id="{34BA6E14-DDC7-F04D-BCF7-9841084BFE23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BEEF504-882C-CE48-BC9D-7D322C66D385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EF2AB616-5D16-0D4E-B764-7C842036A9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73E7C24-C8F4-2C4E-83E5-B8F9A167870A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137B3EBC-4255-264C-ADC3-00F61B379BC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</a:rPr>
              <a:t>Conditioning requirements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A19AD320-48E1-AD4E-8EA9-60CA050F7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F892BDD0-59DB-5E4D-91D4-300E8852D1DB}" type="slidenum">
              <a:rPr lang="en-CH" smtClean="0"/>
              <a:t>7</a:t>
            </a:fld>
            <a:endParaRPr lang="en-CH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4414E8-3B3A-634F-AF45-ADBBDE77086A}"/>
              </a:ext>
            </a:extLst>
          </p:cNvPr>
          <p:cNvSpPr txBox="1"/>
          <p:nvPr/>
        </p:nvSpPr>
        <p:spPr>
          <a:xfrm>
            <a:off x="335289" y="1166617"/>
            <a:ext cx="8473423" cy="5216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2B62AC"/>
                </a:solidFill>
              </a:rPr>
              <a:t>Surface treatement could be optimized </a:t>
            </a:r>
            <a:r>
              <a:rPr lang="en-CH" dirty="0">
                <a:solidFill>
                  <a:schemeClr val="tx2"/>
                </a:solidFill>
              </a:rPr>
              <a:t>(e.g. in order to reduce dust production) by </a:t>
            </a:r>
            <a:r>
              <a:rPr lang="en-CH" b="1" dirty="0">
                <a:solidFill>
                  <a:srgbClr val="2B62AC"/>
                </a:solidFill>
              </a:rPr>
              <a:t>targeting an intermediate SEY value after treatment </a:t>
            </a:r>
            <a:r>
              <a:rPr lang="en-CH" dirty="0">
                <a:solidFill>
                  <a:schemeClr val="tx2"/>
                </a:solidFill>
              </a:rPr>
              <a:t>and </a:t>
            </a:r>
            <a:r>
              <a:rPr lang="en-CH" b="1" dirty="0">
                <a:solidFill>
                  <a:srgbClr val="2B62AC"/>
                </a:solidFill>
              </a:rPr>
              <a:t>achieving the target value with beam-induced conditioning</a:t>
            </a:r>
          </a:p>
          <a:p>
            <a:pPr>
              <a:spcBef>
                <a:spcPts val="600"/>
              </a:spcBef>
            </a:pPr>
            <a:endParaRPr lang="en-CH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2B62AC"/>
                </a:solidFill>
              </a:rPr>
              <a:t>Possible scenario </a:t>
            </a:r>
            <a:r>
              <a:rPr lang="en-CH" dirty="0">
                <a:solidFill>
                  <a:schemeClr val="tx2"/>
                </a:solidFill>
              </a:rPr>
              <a:t>discussed with the surface team: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b="1" dirty="0">
                <a:solidFill>
                  <a:srgbClr val="2B62AC"/>
                </a:solidFill>
              </a:rPr>
              <a:t>SEY</a:t>
            </a:r>
            <a:r>
              <a:rPr lang="en-CH" b="1" baseline="-25000" dirty="0">
                <a:solidFill>
                  <a:srgbClr val="2B62AC"/>
                </a:solidFill>
              </a:rPr>
              <a:t>max</a:t>
            </a:r>
            <a:r>
              <a:rPr lang="en-CH" b="1" dirty="0">
                <a:solidFill>
                  <a:srgbClr val="2B62AC"/>
                </a:solidFill>
              </a:rPr>
              <a:t>  &lt; 1.5 </a:t>
            </a:r>
            <a:r>
              <a:rPr lang="en-CH" dirty="0">
                <a:solidFill>
                  <a:schemeClr val="tx2"/>
                </a:solidFill>
              </a:rPr>
              <a:t>after treatment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b="1" dirty="0">
                <a:solidFill>
                  <a:srgbClr val="2B62AC"/>
                </a:solidFill>
              </a:rPr>
              <a:t>Target SEY </a:t>
            </a:r>
            <a:r>
              <a:rPr lang="en-CH" dirty="0">
                <a:solidFill>
                  <a:schemeClr val="tx2"/>
                </a:solidFill>
              </a:rPr>
              <a:t>(see previous slide) achieved </a:t>
            </a:r>
            <a:r>
              <a:rPr lang="en-CH" b="1" dirty="0">
                <a:solidFill>
                  <a:srgbClr val="2B62AC"/>
                </a:solidFill>
              </a:rPr>
              <a:t>after</a:t>
            </a:r>
            <a:r>
              <a:rPr lang="en-CH" dirty="0">
                <a:solidFill>
                  <a:schemeClr val="tx2"/>
                </a:solidFill>
              </a:rPr>
              <a:t> </a:t>
            </a:r>
            <a:r>
              <a:rPr lang="en-CH" b="1" dirty="0">
                <a:solidFill>
                  <a:srgbClr val="2B62AC"/>
                </a:solidFill>
              </a:rPr>
              <a:t>accumulating a dose </a:t>
            </a:r>
            <a:r>
              <a:rPr lang="en-US" b="1" dirty="0">
                <a:solidFill>
                  <a:srgbClr val="2B62AC"/>
                </a:solidFill>
              </a:rPr>
              <a:t>5×10</a:t>
            </a:r>
            <a:r>
              <a:rPr lang="en-US" b="1" baseline="30000" dirty="0">
                <a:solidFill>
                  <a:srgbClr val="2B62AC"/>
                </a:solidFill>
              </a:rPr>
              <a:t>-4</a:t>
            </a:r>
            <a:r>
              <a:rPr lang="en-US" b="1" dirty="0">
                <a:solidFill>
                  <a:srgbClr val="2B62AC"/>
                </a:solidFill>
              </a:rPr>
              <a:t> C/mm</a:t>
            </a:r>
            <a:r>
              <a:rPr lang="en-US" b="1" baseline="30000" dirty="0">
                <a:solidFill>
                  <a:srgbClr val="2B62AC"/>
                </a:solidFill>
              </a:rPr>
              <a:t>2</a:t>
            </a:r>
            <a:r>
              <a:rPr lang="en-US" b="1" dirty="0">
                <a:solidFill>
                  <a:srgbClr val="2B62AC"/>
                </a:solidFill>
              </a:rPr>
              <a:t>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The treatment should guarantee that the </a:t>
            </a:r>
            <a:r>
              <a:rPr lang="en-US" b="1" dirty="0">
                <a:solidFill>
                  <a:srgbClr val="2B62AC"/>
                </a:solidFill>
              </a:rPr>
              <a:t>target SEY is within reach also in case of surface modification due to </a:t>
            </a:r>
            <a:r>
              <a:rPr lang="en-US" b="1" dirty="0" err="1">
                <a:solidFill>
                  <a:srgbClr val="2B62AC"/>
                </a:solidFill>
              </a:rPr>
              <a:t>CuO</a:t>
            </a:r>
            <a:r>
              <a:rPr lang="en-US" b="1" dirty="0">
                <a:solidFill>
                  <a:srgbClr val="2B62AC"/>
                </a:solidFill>
              </a:rPr>
              <a:t> formation </a:t>
            </a:r>
            <a:r>
              <a:rPr lang="en-US" dirty="0">
                <a:solidFill>
                  <a:schemeClr val="tx2"/>
                </a:solidFill>
              </a:rPr>
              <a:t>(as observed in the LHC arcs</a:t>
            </a:r>
            <a:r>
              <a:rPr lang="en-US">
                <a:solidFill>
                  <a:schemeClr val="tx2"/>
                </a:solidFill>
              </a:rPr>
              <a:t>) </a:t>
            </a:r>
            <a:r>
              <a:rPr lang="en-US">
                <a:solidFill>
                  <a:schemeClr val="tx2"/>
                </a:solidFill>
                <a:sym typeface="Wingdings" pitchFamily="2" charset="2"/>
              </a:rPr>
              <a:t> to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be validated with dedicated lab tests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Conditioning of this surface would happen </a:t>
            </a:r>
            <a:r>
              <a:rPr lang="en-US" b="1" dirty="0">
                <a:solidFill>
                  <a:srgbClr val="2B62AC"/>
                </a:solidFill>
              </a:rPr>
              <a:t>"transparently" during scrubbing run</a:t>
            </a:r>
            <a:r>
              <a:rPr lang="en-US" dirty="0">
                <a:solidFill>
                  <a:srgbClr val="2B62AC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at 450 GeV after a LS (needed for arcs and newly installed devices)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Doses accumulated during a typical scrubbing run are larger than 10</a:t>
            </a:r>
            <a:r>
              <a:rPr lang="en-US" baseline="30000" dirty="0">
                <a:solidFill>
                  <a:schemeClr val="tx2"/>
                </a:solidFill>
              </a:rPr>
              <a:t>-3</a:t>
            </a:r>
            <a:r>
              <a:rPr lang="en-US" dirty="0">
                <a:solidFill>
                  <a:schemeClr val="tx2"/>
                </a:solidFill>
              </a:rPr>
              <a:t> C/mm</a:t>
            </a:r>
            <a:r>
              <a:rPr lang="en-US" baseline="30000" dirty="0">
                <a:solidFill>
                  <a:schemeClr val="tx2"/>
                </a:solidFill>
              </a:rPr>
              <a:t>2</a:t>
            </a:r>
            <a:endParaRPr lang="en-US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Expected no impact on scrubbing efficiency (</a:t>
            </a:r>
            <a:r>
              <a:rPr lang="en-US" dirty="0">
                <a:solidFill>
                  <a:schemeClr val="tx2"/>
                </a:solidFill>
                <a:latin typeface="Symbol" pitchFamily="2" charset="2"/>
              </a:rPr>
              <a:t>b</a:t>
            </a:r>
            <a:r>
              <a:rPr lang="en-US" dirty="0">
                <a:solidFill>
                  <a:schemeClr val="tx2"/>
                </a:solidFill>
              </a:rPr>
              <a:t> functions at Q5 small at 450 GeV,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 negligible impact on stability and beam quality preservation)</a:t>
            </a:r>
          </a:p>
        </p:txBody>
      </p:sp>
    </p:spTree>
    <p:extLst>
      <p:ext uri="{BB962C8B-B14F-4D97-AF65-F5344CB8AC3E}">
        <p14:creationId xmlns:p14="http://schemas.microsoft.com/office/powerpoint/2010/main" val="376112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29">
            <a:extLst>
              <a:ext uri="{FF2B5EF4-FFF2-40B4-BE49-F238E27FC236}">
                <a16:creationId xmlns:a16="http://schemas.microsoft.com/office/drawing/2014/main" id="{34BA6E14-DDC7-F04D-BCF7-9841084BFE23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BEEF504-882C-CE48-BC9D-7D322C66D385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EF2AB616-5D16-0D4E-B764-7C842036A9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73E7C24-C8F4-2C4E-83E5-B8F9A167870A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137B3EBC-4255-264C-ADC3-00F61B379BC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</a:rPr>
              <a:t>Summary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A19AD320-48E1-AD4E-8EA9-60CA050F7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F892BDD0-59DB-5E4D-91D4-300E8852D1DB}" type="slidenum">
              <a:rPr lang="en-CH" smtClean="0"/>
              <a:t>8</a:t>
            </a:fld>
            <a:endParaRPr lang="en-CH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4414E8-3B3A-634F-AF45-ADBBDE77086A}"/>
              </a:ext>
            </a:extLst>
          </p:cNvPr>
          <p:cNvSpPr txBox="1"/>
          <p:nvPr/>
        </p:nvSpPr>
        <p:spPr>
          <a:xfrm>
            <a:off x="578109" y="1423471"/>
            <a:ext cx="7662642" cy="423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It is </a:t>
            </a:r>
            <a:r>
              <a:rPr lang="en-US" b="1" dirty="0">
                <a:solidFill>
                  <a:srgbClr val="2B62AC"/>
                </a:solidFill>
              </a:rPr>
              <a:t>possible to limit the e-cloud suppression only for the quadrupole region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allows avoiding treating the flat parts of the beam screens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endParaRPr lang="en-US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Target SEY value: </a:t>
            </a:r>
            <a:r>
              <a:rPr lang="en-CH" b="1" dirty="0">
                <a:solidFill>
                  <a:srgbClr val="2B62AC"/>
                </a:solidFill>
              </a:rPr>
              <a:t>SEY</a:t>
            </a:r>
            <a:r>
              <a:rPr lang="en-CH" b="1" baseline="-25000" dirty="0">
                <a:solidFill>
                  <a:srgbClr val="2B62AC"/>
                </a:solidFill>
              </a:rPr>
              <a:t>max</a:t>
            </a:r>
            <a:r>
              <a:rPr lang="en-CH" b="1" dirty="0">
                <a:solidFill>
                  <a:srgbClr val="2B62AC"/>
                </a:solidFill>
              </a:rPr>
              <a:t> &lt; 1.10 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CH" dirty="0">
                <a:solidFill>
                  <a:schemeClr val="tx2"/>
                </a:solidFill>
              </a:rPr>
              <a:t>Gives full suppression for bunch intensities larger than 1.2e11 p/bunch (HL-LHC intensity range)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endParaRPr lang="en-CH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If necessary, an </a:t>
            </a:r>
            <a:r>
              <a:rPr lang="en-CH" b="1" dirty="0">
                <a:solidFill>
                  <a:srgbClr val="2B62AC"/>
                </a:solidFill>
              </a:rPr>
              <a:t>intermediate SEY value after treatment can be considerent</a:t>
            </a:r>
            <a:r>
              <a:rPr lang="en-CH" dirty="0">
                <a:solidFill>
                  <a:schemeClr val="tx2"/>
                </a:solidFill>
              </a:rPr>
              <a:t>,  provided that the </a:t>
            </a:r>
            <a:r>
              <a:rPr lang="en-CH" b="1" dirty="0">
                <a:solidFill>
                  <a:srgbClr val="2B62AC"/>
                </a:solidFill>
              </a:rPr>
              <a:t>target value can be achieved with beam-induced conditioning within a typical scrubbing run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The treatment should guarantee that the </a:t>
            </a:r>
            <a:r>
              <a:rPr lang="en-US" b="1" dirty="0">
                <a:solidFill>
                  <a:srgbClr val="2B62AC"/>
                </a:solidFill>
              </a:rPr>
              <a:t>target SEY is within reach also in case of surface modification due to </a:t>
            </a:r>
            <a:r>
              <a:rPr lang="en-US" b="1" dirty="0" err="1">
                <a:solidFill>
                  <a:srgbClr val="2B62AC"/>
                </a:solidFill>
              </a:rPr>
              <a:t>CuO</a:t>
            </a:r>
            <a:r>
              <a:rPr lang="en-US" b="1" dirty="0">
                <a:solidFill>
                  <a:srgbClr val="2B62AC"/>
                </a:solidFill>
              </a:rPr>
              <a:t> formation </a:t>
            </a:r>
            <a:r>
              <a:rPr lang="en-US" dirty="0">
                <a:solidFill>
                  <a:schemeClr val="tx2"/>
                </a:solidFill>
              </a:rPr>
              <a:t>(as observed in the LHC arcs)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 to be validated with dedicated lab tests</a:t>
            </a:r>
          </a:p>
        </p:txBody>
      </p:sp>
    </p:spTree>
    <p:extLst>
      <p:ext uri="{BB962C8B-B14F-4D97-AF65-F5344CB8AC3E}">
        <p14:creationId xmlns:p14="http://schemas.microsoft.com/office/powerpoint/2010/main" val="819767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29">
            <a:extLst>
              <a:ext uri="{FF2B5EF4-FFF2-40B4-BE49-F238E27FC236}">
                <a16:creationId xmlns:a16="http://schemas.microsoft.com/office/drawing/2014/main" id="{34BA6E14-DDC7-F04D-BCF7-9841084BFE23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BEEF504-882C-CE48-BC9D-7D322C66D385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EF2AB616-5D16-0D4E-B764-7C842036A9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73E7C24-C8F4-2C4E-83E5-B8F9A167870A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137B3EBC-4255-264C-ADC3-00F61B379BCF}"/>
              </a:ext>
            </a:extLst>
          </p:cNvPr>
          <p:cNvSpPr txBox="1"/>
          <p:nvPr/>
        </p:nvSpPr>
        <p:spPr>
          <a:xfrm>
            <a:off x="762000" y="3198168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2"/>
                </a:solidFill>
              </a:rPr>
              <a:t>Thanks for your attention!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A19AD320-48E1-AD4E-8EA9-60CA050F7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F892BDD0-59DB-5E4D-91D4-300E8852D1DB}" type="slidenum">
              <a:rPr lang="en-CH" smtClean="0"/>
              <a:t>9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214356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40023</TotalTime>
  <Words>650</Words>
  <Application>Microsoft Macintosh PowerPoint</Application>
  <PresentationFormat>On-screen Show (4:3)</PresentationFormat>
  <Paragraphs>62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Courier New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745</cp:revision>
  <dcterms:created xsi:type="dcterms:W3CDTF">2020-09-04T13:28:31Z</dcterms:created>
  <dcterms:modified xsi:type="dcterms:W3CDTF">2022-08-19T17:33:28Z</dcterms:modified>
</cp:coreProperties>
</file>