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7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789" r:id="rId5"/>
    <p:sldId id="932" r:id="rId6"/>
    <p:sldId id="919" r:id="rId7"/>
    <p:sldId id="922" r:id="rId8"/>
    <p:sldId id="923" r:id="rId9"/>
    <p:sldId id="924" r:id="rId10"/>
    <p:sldId id="928" r:id="rId11"/>
    <p:sldId id="929" r:id="rId12"/>
    <p:sldId id="933" r:id="rId13"/>
    <p:sldId id="925" r:id="rId14"/>
    <p:sldId id="926" r:id="rId15"/>
    <p:sldId id="927" r:id="rId16"/>
    <p:sldId id="934" r:id="rId17"/>
    <p:sldId id="930" r:id="rId18"/>
    <p:sldId id="931" r:id="rId1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0000"/>
    <a:srgbClr val="000000"/>
    <a:srgbClr val="0000FF"/>
    <a:srgbClr val="0066FF"/>
    <a:srgbClr val="000099"/>
    <a:srgbClr val="CCFFCC"/>
    <a:srgbClr val="3366FF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26" autoAdjust="0"/>
    <p:restoredTop sz="99578" autoAdjust="0"/>
  </p:normalViewPr>
  <p:slideViewPr>
    <p:cSldViewPr snapToObjects="1" showGuides="1">
      <p:cViewPr varScale="1">
        <p:scale>
          <a:sx n="102" d="100"/>
          <a:sy n="102" d="100"/>
        </p:scale>
        <p:origin x="-1304" y="-12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23.08.22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23.08.22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algn="ctr"/>
            <a:r>
              <a:rPr lang="es-ES" dirty="0"/>
              <a:t>Susana Izquierdo Bermudez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gif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sz="3200" b="0" dirty="0" smtClean="0">
                <a:solidFill>
                  <a:schemeClr val="tx1"/>
                </a:solidFill>
                <a:latin typeface="Times"/>
                <a:cs typeface="Times"/>
              </a:rPr>
              <a:t>Update on interaction </a:t>
            </a:r>
            <a:r>
              <a:rPr lang="fr-CH" sz="3200" b="0" dirty="0" err="1" smtClean="0">
                <a:solidFill>
                  <a:schemeClr val="tx1"/>
                </a:solidFill>
                <a:latin typeface="Times"/>
                <a:cs typeface="Times"/>
              </a:rPr>
              <a:t>region</a:t>
            </a:r>
            <a:r>
              <a:rPr lang="fr-CH" sz="3200" b="0" dirty="0" smtClean="0">
                <a:solidFill>
                  <a:schemeClr val="tx1"/>
                </a:solidFill>
                <a:latin typeface="Times"/>
                <a:cs typeface="Times"/>
              </a:rPr>
              <a:t> </a:t>
            </a:r>
            <a:r>
              <a:rPr lang="fr-CH" sz="3200" b="0" dirty="0" err="1" smtClean="0">
                <a:solidFill>
                  <a:schemeClr val="tx1"/>
                </a:solidFill>
                <a:latin typeface="Times"/>
                <a:cs typeface="Times"/>
              </a:rPr>
              <a:t>magnet</a:t>
            </a:r>
            <a:r>
              <a:rPr lang="fr-CH" sz="3200" b="0" dirty="0" smtClean="0">
                <a:solidFill>
                  <a:schemeClr val="tx1"/>
                </a:solidFill>
                <a:latin typeface="Times"/>
                <a:cs typeface="Times"/>
              </a:rPr>
              <a:t> tests</a:t>
            </a:r>
            <a:endParaRPr lang="en-GB" sz="3200" b="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7766" y="4365104"/>
            <a:ext cx="7243833" cy="153404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E</a:t>
            </a:r>
            <a:r>
              <a:rPr lang="en-US" dirty="0">
                <a:solidFill>
                  <a:schemeClr val="tx1"/>
                </a:solidFill>
                <a:latin typeface="Times"/>
                <a:cs typeface="Times"/>
              </a:rPr>
              <a:t>. 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Todesco, B. </a:t>
            </a:r>
            <a:r>
              <a:rPr lang="en-US" dirty="0" err="1" smtClean="0">
                <a:solidFill>
                  <a:schemeClr val="tx1"/>
                </a:solidFill>
                <a:latin typeface="Times"/>
                <a:cs typeface="Times"/>
              </a:rPr>
              <a:t>Yahia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, S. Feher, G. Ambrosio, G. Apollinari, S. Izquierdo Bermudez, S. </a:t>
            </a:r>
            <a:r>
              <a:rPr lang="en-US" dirty="0" err="1" smtClean="0">
                <a:solidFill>
                  <a:schemeClr val="tx1"/>
                </a:solidFill>
                <a:latin typeface="Times"/>
                <a:cs typeface="Times"/>
              </a:rPr>
              <a:t>Ferradas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"/>
                <a:cs typeface="Times"/>
              </a:rPr>
              <a:t>Troitino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, J. C. Perez, F. Toral, et many al.</a:t>
            </a:r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  <a:p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Times"/>
                <a:cs typeface="Times"/>
              </a:rPr>
              <a:t>22 August </a:t>
            </a:r>
            <a:r>
              <a:rPr lang="en-GB" dirty="0" smtClean="0">
                <a:latin typeface="Times"/>
                <a:cs typeface="Times"/>
              </a:rPr>
              <a:t>2022, WP2 meeting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219" y="5610663"/>
            <a:ext cx="1420182" cy="7615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661248"/>
            <a:ext cx="1797904" cy="741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MCBXFBP2c test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The first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MCBXFB prototype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had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 performance limitation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required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training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when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changing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sign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torque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This issue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by a design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iteration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inner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dipole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implemented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 MCBXFB01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All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these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had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/components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manufactured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CIEMAT and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assembly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CERN</a:t>
            </a:r>
          </a:p>
          <a:p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Elytt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started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manufacturing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 2022,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decided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retrofit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MCBXFBP2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inner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Elytt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–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aims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:</a:t>
            </a:r>
          </a:p>
          <a:p>
            <a:pPr lvl="1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Validate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production line</a:t>
            </a:r>
          </a:p>
          <a:p>
            <a:pPr lvl="1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Verify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reproducibility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of the design change on a second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endParaRPr lang="fr-CH" sz="14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10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3653781"/>
            <a:ext cx="4471666" cy="26090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5" y="3631434"/>
            <a:ext cx="4509965" cy="26313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7704" y="6343898"/>
            <a:ext cx="6925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Test of MCBXFBP2 and 01 (S. Ferradas, J. C. Perez, F. Toral and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CIEMAT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collaboration)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260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MCBXFBP2c test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Elytt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assembled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a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inner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dipole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, and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assembled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«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old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»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outer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dipole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of MCBXFBP2a/b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New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name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MCBXFBP2c</a:t>
            </a:r>
          </a:p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Test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started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 May 2022,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at 7.5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TeV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few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on first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powering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After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 thermal cycle, the </a:t>
            </a:r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whole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region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required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operation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 at 7.5 </a:t>
            </a:r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TeV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without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quenches</a:t>
            </a:r>
            <a:endParaRPr lang="fr-CH" sz="1800" dirty="0" smtClean="0">
              <a:solidFill>
                <a:srgbClr val="CA1100"/>
              </a:solidFill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11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180" y="3064732"/>
            <a:ext cx="3282782" cy="30779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32565"/>
            <a:ext cx="3528392" cy="35484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7704" y="6343898"/>
            <a:ext cx="6476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Test of MCBXFBP2c (S. Ferradas, J. C. Perez, F. Toral and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CIEMAT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collaboration)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912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MCBXFBP2c test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It has been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decided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perform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preliminary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endurance test,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hundreds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cycles and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changing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torque</a:t>
            </a: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Test at nominal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, i.e.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at 7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TeV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Total of 232 ramps, with two sign changes – no </a:t>
            </a:r>
            <a:r>
              <a:rPr lang="fr-CH" sz="20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quenches</a:t>
            </a: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MCBXFB02 (first magnet fully done in Elytt) to be tested in November</a:t>
            </a: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MCBXFAP1 (prototype long magnet) to be tested in November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348880"/>
            <a:ext cx="5523961" cy="308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38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CONTENTS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400" dirty="0" smtClean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  <a:sym typeface="Symbol" pitchFamily="18" charset="2"/>
              </a:rPr>
              <a:t>May-June: endurance test of MQXFA05 (presented at TCC)</a:t>
            </a:r>
          </a:p>
          <a:p>
            <a:r>
              <a:rPr lang="fr-CH" sz="2400" dirty="0" smtClean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  <a:sym typeface="Symbol" pitchFamily="18" charset="2"/>
              </a:rPr>
              <a:t>July: test of MQXFA10</a:t>
            </a:r>
          </a:p>
          <a:p>
            <a:r>
              <a:rPr lang="fr-CH" sz="2400" dirty="0" smtClean="0">
                <a:solidFill>
                  <a:srgbClr val="BFBFBF"/>
                </a:solidFill>
                <a:latin typeface="Times"/>
                <a:cs typeface="Times"/>
                <a:sym typeface="Symbol" pitchFamily="18" charset="2"/>
              </a:rPr>
              <a:t>June: test of MCBXFBP2c (presented at TCC)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July: test of MCBRD01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July test of MCBRDP4</a:t>
            </a:r>
          </a:p>
          <a:p>
            <a:endParaRPr lang="fr-CH" sz="14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63643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MCBRD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magnets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MCBRD01 (first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series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China)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tested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at CERN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In China: Individual coils were trained, long training (in IHEP)– assembled magnet reached ultimate at 4.5 K, but some retraining around nominal observed (in IMP)</a:t>
            </a:r>
          </a:p>
          <a:p>
            <a:pPr lvl="1"/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Both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apertures reached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ultimate at 1.9 K,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satisfying retraining requirements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Weakness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insulation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assessed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636912"/>
            <a:ext cx="5237328" cy="32472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6269" y="5921661"/>
            <a:ext cx="7271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Test of MCBRD01 at CERN (A. Foussat, G. Willering, F. Mangiarotti and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the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IHEP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collaboration)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694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MCBRD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magnets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MCBRDP4 (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third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prototype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done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 CERN, 927)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tested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at CERN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Training done at 4.5 K to better assess the test conditions in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China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Nominal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reached with about 15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quenches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At 1.9 K both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apertures went to ultimate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current without any further training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141686"/>
            <a:ext cx="3888432" cy="41963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712" y="6338026"/>
            <a:ext cx="63460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Test of MCBRDP4 at CERN (A. Foussat, G. Willering, F. Mangiarotti, and 927 team)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93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CONTENTS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May-June: endurance test of MQXFA05 (presented at TCC)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July: test of MQXFA10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June: test of MCBXFBP2c (presented at TCC)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July: test of MCBRD01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July test of MCBRDP4</a:t>
            </a:r>
          </a:p>
          <a:p>
            <a:endParaRPr lang="fr-CH" sz="14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271384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MQXFA05 endurance test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Endurance test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anticipated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to vertical position for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reasons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Have an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early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indication about long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term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behaviour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after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issues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seen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in 11 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series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and in FNAL 14 T short model (MDPTC1)</a:t>
            </a:r>
          </a:p>
          <a:p>
            <a:pPr lvl="1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Decouple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cold mass –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so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having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 test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does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not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include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SS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shell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welding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20888"/>
            <a:ext cx="5772498" cy="3672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6159987"/>
            <a:ext cx="5028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Endurance test of MQXFA05 (B. Yahia and the AUP collaboration)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075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MQXFA05 endurance test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First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three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thermal cycles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done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2021</a:t>
            </a:r>
          </a:p>
          <a:p>
            <a:pPr lvl="1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Already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time I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asked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for one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additional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thermal cycle</a:t>
            </a:r>
          </a:p>
          <a:p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additional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cycles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done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 April-May 2022</a:t>
            </a:r>
          </a:p>
          <a:p>
            <a:pPr lvl="1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an addition of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provoked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at nominal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get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 total of 50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endParaRPr lang="fr-CH" sz="14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20888"/>
            <a:ext cx="5772498" cy="36724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6159987"/>
            <a:ext cx="5028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Endurance test of MQXFA05 (B. Yahia and the AUP collaboration)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986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MQXFA05 endurance test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After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all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, nominal plus 300 A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at 1.9 K, nominal at 4.5 K, no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This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best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result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could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expect</a:t>
            </a:r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Note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LARP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never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showed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signs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degradation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successive thermal cycles, but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never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had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dedicated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test in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these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controlled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conditions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20888"/>
            <a:ext cx="5772498" cy="36724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6159987"/>
            <a:ext cx="5028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Endurance test of MQXFA05 (B. Yahia and the AUP collaboration)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81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MQXFA05 endurance test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There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on thermal cycle 4 and 5 at 14.3 kA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There are indications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these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are not training </a:t>
            </a:r>
            <a:r>
              <a:rPr lang="fr-CH" sz="1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recovery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in the voltage signal –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analysis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and discussion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ongoing</a:t>
            </a:r>
            <a:endParaRPr lang="fr-CH" sz="14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6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420888"/>
            <a:ext cx="5772498" cy="36724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6159987"/>
            <a:ext cx="5028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Endurance test of MQXFA05 (B. Yahia and the AUP collaboration)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782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MQXFA10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Brief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reminder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:</a:t>
            </a:r>
          </a:p>
          <a:p>
            <a:pPr lvl="1"/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MQXFA03, MQXFA04, MQXFA05, MQXFA06 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reached requirements 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in vertical test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MQXFA07 and MQXFA08 did not reach requirements – analysis ongoing,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with significant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results for MQXFA07 - not reported here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MQXFA09 had an issue during assembly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and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corrective actions will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be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done at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the end of the production</a:t>
            </a:r>
          </a:p>
          <a:p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MQXFA10 has been tested in July and reached </a:t>
            </a:r>
            <a:r>
              <a:rPr lang="fr-CH" sz="18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performance</a:t>
            </a:r>
          </a:p>
          <a:p>
            <a:pPr lvl="1"/>
            <a:r>
              <a:rPr lang="fr-CH" sz="14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Rather long training, but perfect memory and margin at 4.5 K</a:t>
            </a:r>
            <a:endParaRPr lang="fr-CH" sz="12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7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466" y="3043004"/>
            <a:ext cx="5472608" cy="34816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9752" y="6497787"/>
            <a:ext cx="50289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Endurance test of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MQXFA10 </a:t>
            </a:r>
            <a:r>
              <a:rPr lang="fr-CH" sz="1400" dirty="0" smtClean="0">
                <a:latin typeface="Times" panose="02020603050405020304" pitchFamily="18" charset="0"/>
                <a:cs typeface="Times" panose="02020603050405020304" pitchFamily="18" charset="0"/>
              </a:rPr>
              <a:t>(B. Yahia and the AUP collaboration)</a:t>
            </a:r>
            <a:endParaRPr lang="en-GB" sz="14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370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NEXT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MQXFAs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MQXFA11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truck had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an accident during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transport between S. Francisco and Long Island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Nobody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got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injured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>
                <a:latin typeface="Times"/>
                <a:cs typeface="Times"/>
                <a:sym typeface="Symbol" pitchFamily="18" charset="2"/>
              </a:rPr>
              <a:t>Large acceleration well beyond spec (5 to 10 g measured, 2 g specified)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No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visible damage (on the magnet)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It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will be tested in BNL in September</a:t>
            </a: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MQXFA08b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is being assembled in BNL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limiting coil is replaced with a new one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It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will be tested after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MQXFA11, in November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This will probably be the last magnet tested in BNL in 2022</a:t>
            </a: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First cold mass (MQXFA03 and MQXFA04) being cryostated, test in fall</a:t>
            </a: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Second cold mass (MQXFA05 and MQXFA06) assembly is starting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8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2118757"/>
            <a:ext cx="2755526" cy="323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35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CONTENTS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400" dirty="0" smtClean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  <a:sym typeface="Symbol" pitchFamily="18" charset="2"/>
              </a:rPr>
              <a:t>May-June: endurance test of MQXFA05 (presented at TCC)</a:t>
            </a:r>
          </a:p>
          <a:p>
            <a:r>
              <a:rPr lang="fr-CH" sz="2400" dirty="0" smtClean="0">
                <a:solidFill>
                  <a:schemeClr val="bg1">
                    <a:lumMod val="75000"/>
                  </a:schemeClr>
                </a:solidFill>
                <a:latin typeface="Times"/>
                <a:cs typeface="Times"/>
                <a:sym typeface="Symbol" pitchFamily="18" charset="2"/>
              </a:rPr>
              <a:t>July: test of MQXFA10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June: test of MCBXFBP2c (presented at TCC)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July: test of MCBRD01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July test of MCBRDP4</a:t>
            </a:r>
          </a:p>
          <a:p>
            <a:endParaRPr lang="fr-CH" sz="14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9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170336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101395</TotalTime>
  <Words>1074</Words>
  <Application>Microsoft Macintosh PowerPoint</Application>
  <PresentationFormat>On-screen Show (4:3)</PresentationFormat>
  <Paragraphs>120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Thème Office</vt:lpstr>
      <vt:lpstr>Update on interaction region magnet tests</vt:lpstr>
      <vt:lpstr>CONTENTS</vt:lpstr>
      <vt:lpstr>MQXFA05 endurance test</vt:lpstr>
      <vt:lpstr>MQXFA05 endurance test</vt:lpstr>
      <vt:lpstr>MQXFA05 endurance test</vt:lpstr>
      <vt:lpstr>MQXFA05 endurance test</vt:lpstr>
      <vt:lpstr>MQXFA10</vt:lpstr>
      <vt:lpstr>NEXT MQXFAs</vt:lpstr>
      <vt:lpstr>CONTENTS</vt:lpstr>
      <vt:lpstr>MCBXFBP2c test</vt:lpstr>
      <vt:lpstr>MCBXFBP2c test</vt:lpstr>
      <vt:lpstr>MCBXFBP2c test</vt:lpstr>
      <vt:lpstr>CONTENTS</vt:lpstr>
      <vt:lpstr>MCBRD magnets</vt:lpstr>
      <vt:lpstr>MCBRD magnets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susana.izquierdo.bermudez@cern.ch</dc:creator>
  <cp:lastModifiedBy>Ezio Todesco</cp:lastModifiedBy>
  <cp:revision>1994</cp:revision>
  <cp:lastPrinted>2019-10-29T09:56:18Z</cp:lastPrinted>
  <dcterms:created xsi:type="dcterms:W3CDTF">2016-02-12T10:02:27Z</dcterms:created>
  <dcterms:modified xsi:type="dcterms:W3CDTF">2022-08-23T08:43:44Z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