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8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9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0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09" r:id="rId2"/>
    <p:sldMasterId id="2147483722" r:id="rId3"/>
    <p:sldMasterId id="2147483732" r:id="rId4"/>
    <p:sldMasterId id="2147483745" r:id="rId5"/>
    <p:sldMasterId id="2147483760" r:id="rId6"/>
    <p:sldMasterId id="2147483774" r:id="rId7"/>
    <p:sldMasterId id="2147483789" r:id="rId8"/>
    <p:sldMasterId id="2147483806" r:id="rId9"/>
    <p:sldMasterId id="2147483818" r:id="rId10"/>
    <p:sldMasterId id="2147483831" r:id="rId11"/>
    <p:sldMasterId id="2147483843" r:id="rId12"/>
  </p:sldMasterIdLst>
  <p:notesMasterIdLst>
    <p:notesMasterId r:id="rId45"/>
  </p:notesMasterIdLst>
  <p:handoutMasterIdLst>
    <p:handoutMasterId r:id="rId46"/>
  </p:handoutMasterIdLst>
  <p:sldIdLst>
    <p:sldId id="843" r:id="rId13"/>
    <p:sldId id="844" r:id="rId14"/>
    <p:sldId id="855" r:id="rId15"/>
    <p:sldId id="845" r:id="rId16"/>
    <p:sldId id="846" r:id="rId17"/>
    <p:sldId id="848" r:id="rId18"/>
    <p:sldId id="851" r:id="rId19"/>
    <p:sldId id="853" r:id="rId20"/>
    <p:sldId id="854" r:id="rId21"/>
    <p:sldId id="804" r:id="rId22"/>
    <p:sldId id="867" r:id="rId23"/>
    <p:sldId id="868" r:id="rId24"/>
    <p:sldId id="869" r:id="rId25"/>
    <p:sldId id="744" r:id="rId26"/>
    <p:sldId id="748" r:id="rId27"/>
    <p:sldId id="297" r:id="rId28"/>
    <p:sldId id="871" r:id="rId29"/>
    <p:sldId id="874" r:id="rId30"/>
    <p:sldId id="889" r:id="rId31"/>
    <p:sldId id="882" r:id="rId32"/>
    <p:sldId id="884" r:id="rId33"/>
    <p:sldId id="870" r:id="rId34"/>
    <p:sldId id="872" r:id="rId35"/>
    <p:sldId id="830" r:id="rId36"/>
    <p:sldId id="865" r:id="rId37"/>
    <p:sldId id="856" r:id="rId38"/>
    <p:sldId id="873" r:id="rId39"/>
    <p:sldId id="875" r:id="rId40"/>
    <p:sldId id="876" r:id="rId41"/>
    <p:sldId id="877" r:id="rId42"/>
    <p:sldId id="878" r:id="rId43"/>
    <p:sldId id="888" r:id="rId44"/>
  </p:sldIdLst>
  <p:sldSz cx="9144000" cy="6858000" type="screen4x3"/>
  <p:notesSz cx="7000875" cy="92297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7" userDrawn="1">
          <p15:clr>
            <a:srgbClr val="A4A3A4"/>
          </p15:clr>
        </p15:guide>
        <p15:guide id="2" pos="220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1930" autoAdjust="0"/>
  </p:normalViewPr>
  <p:slideViewPr>
    <p:cSldViewPr>
      <p:cViewPr varScale="1">
        <p:scale>
          <a:sx n="89" d="100"/>
          <a:sy n="89" d="100"/>
        </p:scale>
        <p:origin x="1310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2" d="100"/>
          <a:sy n="102" d="100"/>
        </p:scale>
        <p:origin x="-3510" y="-90"/>
      </p:cViewPr>
      <p:guideLst>
        <p:guide orient="horz" pos="2907"/>
        <p:guide pos="22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_MX-10\Letadla\2021%20Amsterdam-Chile\Vyhodnoceni%20letadla%20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 err="1"/>
              <a:t>Average</a:t>
            </a:r>
            <a:r>
              <a:rPr lang="cs-CZ" dirty="0"/>
              <a:t> flux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detected</a:t>
            </a:r>
            <a:r>
              <a:rPr lang="cs-CZ" dirty="0"/>
              <a:t> </a:t>
            </a:r>
            <a:r>
              <a:rPr lang="cs-CZ" dirty="0" err="1"/>
              <a:t>particles</a:t>
            </a:r>
            <a:r>
              <a:rPr lang="cs-CZ" dirty="0"/>
              <a:t> </a:t>
            </a:r>
            <a:r>
              <a:rPr lang="cs-CZ" dirty="0" err="1"/>
              <a:t>during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flight</a:t>
            </a:r>
            <a:r>
              <a:rPr lang="cs-CZ" dirty="0"/>
              <a:t> Amsterodam - Chile</a:t>
            </a:r>
          </a:p>
          <a:p>
            <a:pPr>
              <a:defRPr/>
            </a:pPr>
            <a:r>
              <a:rPr lang="cs-CZ" sz="1400" b="0" i="0" u="none" strike="noStrike" baseline="0" dirty="0">
                <a:effectLst/>
              </a:rPr>
              <a:t>5.12.2021 9:50 </a:t>
            </a:r>
            <a:r>
              <a:rPr lang="cs-CZ" sz="1400" b="0" i="0" u="none" strike="noStrike" baseline="0" dirty="0" err="1">
                <a:effectLst/>
              </a:rPr>
              <a:t>p.m</a:t>
            </a:r>
            <a:r>
              <a:rPr lang="cs-CZ" sz="1400" b="0" i="0" u="none" strike="noStrike" baseline="0" dirty="0">
                <a:effectLst/>
              </a:rPr>
              <a:t>. to 6.12.2021 11:04 </a:t>
            </a:r>
            <a:r>
              <a:rPr lang="cs-CZ" sz="1400" b="0" i="0" u="none" strike="noStrike" baseline="0" dirty="0" err="1">
                <a:effectLst/>
              </a:rPr>
              <a:t>a.m</a:t>
            </a:r>
            <a:r>
              <a:rPr lang="cs-CZ" sz="1400" b="0" i="0" u="none" strike="noStrike" baseline="0" dirty="0">
                <a:effectLst/>
              </a:rPr>
              <a:t>., </a:t>
            </a:r>
            <a:r>
              <a:rPr lang="cs-CZ" sz="1400" b="0" i="0" u="none" strike="noStrike" baseline="0" dirty="0" err="1">
                <a:effectLst/>
              </a:rPr>
              <a:t>detector</a:t>
            </a:r>
            <a:r>
              <a:rPr lang="cs-CZ" sz="1400" b="0" i="0" u="none" strike="noStrike" baseline="0" dirty="0">
                <a:effectLst/>
              </a:rPr>
              <a:t> </a:t>
            </a:r>
            <a:r>
              <a:rPr lang="cs-CZ" sz="1400" b="0" i="0" u="none" strike="noStrike" baseline="0" dirty="0" err="1">
                <a:effectLst/>
              </a:rPr>
              <a:t>vertically</a:t>
            </a:r>
            <a:r>
              <a:rPr lang="cs-CZ" sz="1400" b="0" i="0" u="none" strike="noStrike" baseline="0" dirty="0">
                <a:effectLst/>
              </a:rPr>
              <a:t>  </a:t>
            </a:r>
            <a:r>
              <a:rPr lang="cs-CZ" dirty="0"/>
              <a:t> 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7464416410314296E-2"/>
          <c:y val="0.20191171359054572"/>
          <c:w val="0.90589281178562353"/>
          <c:h val="0.64374936709553643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Vertical!$M$4:$M$67</c:f>
              <c:numCache>
                <c:formatCode>0.00</c:formatCode>
                <c:ptCount val="64"/>
                <c:pt idx="0">
                  <c:v>9.8166666666666664</c:v>
                </c:pt>
                <c:pt idx="1">
                  <c:v>45.083333333333336</c:v>
                </c:pt>
                <c:pt idx="2">
                  <c:v>84.683333333333337</c:v>
                </c:pt>
                <c:pt idx="3">
                  <c:v>128.35</c:v>
                </c:pt>
                <c:pt idx="4">
                  <c:v>172.03333333333333</c:v>
                </c:pt>
                <c:pt idx="5">
                  <c:v>215.9</c:v>
                </c:pt>
                <c:pt idx="6">
                  <c:v>264.96666666666664</c:v>
                </c:pt>
                <c:pt idx="7">
                  <c:v>309.63333333333333</c:v>
                </c:pt>
                <c:pt idx="8">
                  <c:v>354.23333333333335</c:v>
                </c:pt>
                <c:pt idx="9">
                  <c:v>399.25</c:v>
                </c:pt>
                <c:pt idx="10">
                  <c:v>448.93333333333334</c:v>
                </c:pt>
                <c:pt idx="11">
                  <c:v>492.9</c:v>
                </c:pt>
                <c:pt idx="12">
                  <c:v>543.23333333333335</c:v>
                </c:pt>
                <c:pt idx="13">
                  <c:v>593.23333333333335</c:v>
                </c:pt>
                <c:pt idx="14">
                  <c:v>637.85</c:v>
                </c:pt>
                <c:pt idx="15">
                  <c:v>662.13</c:v>
                </c:pt>
                <c:pt idx="16">
                  <c:v>684.81666666666672</c:v>
                </c:pt>
                <c:pt idx="17">
                  <c:v>708.3</c:v>
                </c:pt>
                <c:pt idx="18">
                  <c:v>731.95</c:v>
                </c:pt>
                <c:pt idx="19">
                  <c:v>757.2833333333333</c:v>
                </c:pt>
                <c:pt idx="20">
                  <c:v>780.63333333333333</c:v>
                </c:pt>
                <c:pt idx="21">
                  <c:v>791</c:v>
                </c:pt>
                <c:pt idx="22">
                  <c:v>791.51666666666665</c:v>
                </c:pt>
                <c:pt idx="23">
                  <c:v>792.0333333333333</c:v>
                </c:pt>
                <c:pt idx="24">
                  <c:v>793.38333333333333</c:v>
                </c:pt>
                <c:pt idx="25">
                  <c:v>793.9</c:v>
                </c:pt>
                <c:pt idx="26">
                  <c:v>794.41666666666663</c:v>
                </c:pt>
                <c:pt idx="27">
                  <c:v>794.93333333333328</c:v>
                </c:pt>
                <c:pt idx="28">
                  <c:v>795.45</c:v>
                </c:pt>
                <c:pt idx="29">
                  <c:v>795.9666666666667</c:v>
                </c:pt>
                <c:pt idx="30">
                  <c:v>796.48333333333335</c:v>
                </c:pt>
                <c:pt idx="31">
                  <c:v>797</c:v>
                </c:pt>
                <c:pt idx="32">
                  <c:v>797.51666666666665</c:v>
                </c:pt>
                <c:pt idx="33">
                  <c:v>798.0333333333333</c:v>
                </c:pt>
                <c:pt idx="34">
                  <c:v>798.55</c:v>
                </c:pt>
                <c:pt idx="35">
                  <c:v>799.06666666666672</c:v>
                </c:pt>
                <c:pt idx="36">
                  <c:v>799.58333333333337</c:v>
                </c:pt>
                <c:pt idx="37">
                  <c:v>800.1</c:v>
                </c:pt>
                <c:pt idx="38">
                  <c:v>800.61666666666667</c:v>
                </c:pt>
                <c:pt idx="39">
                  <c:v>801.13333333333333</c:v>
                </c:pt>
                <c:pt idx="40">
                  <c:v>801.65</c:v>
                </c:pt>
                <c:pt idx="41">
                  <c:v>802.16666666666663</c:v>
                </c:pt>
                <c:pt idx="42">
                  <c:v>802.68333333333328</c:v>
                </c:pt>
                <c:pt idx="43">
                  <c:v>803.2</c:v>
                </c:pt>
                <c:pt idx="44">
                  <c:v>803.7166666666667</c:v>
                </c:pt>
                <c:pt idx="45">
                  <c:v>804.23333333333335</c:v>
                </c:pt>
                <c:pt idx="46">
                  <c:v>804.75</c:v>
                </c:pt>
                <c:pt idx="47">
                  <c:v>805.26666666666665</c:v>
                </c:pt>
                <c:pt idx="48">
                  <c:v>805.7833333333333</c:v>
                </c:pt>
                <c:pt idx="49">
                  <c:v>806.3</c:v>
                </c:pt>
                <c:pt idx="50">
                  <c:v>806.81666666666672</c:v>
                </c:pt>
                <c:pt idx="51">
                  <c:v>807.33333333333337</c:v>
                </c:pt>
                <c:pt idx="52">
                  <c:v>807.85</c:v>
                </c:pt>
                <c:pt idx="53">
                  <c:v>808.36666666666667</c:v>
                </c:pt>
                <c:pt idx="54">
                  <c:v>808.88333333333333</c:v>
                </c:pt>
                <c:pt idx="55">
                  <c:v>809.4</c:v>
                </c:pt>
                <c:pt idx="56">
                  <c:v>809.91666666666663</c:v>
                </c:pt>
                <c:pt idx="57">
                  <c:v>810.43333333333328</c:v>
                </c:pt>
                <c:pt idx="58">
                  <c:v>810.95</c:v>
                </c:pt>
                <c:pt idx="59">
                  <c:v>811.4666666666667</c:v>
                </c:pt>
                <c:pt idx="60">
                  <c:v>811.98333333333335</c:v>
                </c:pt>
                <c:pt idx="61">
                  <c:v>812.5</c:v>
                </c:pt>
                <c:pt idx="62">
                  <c:v>813.01666666666665</c:v>
                </c:pt>
                <c:pt idx="63">
                  <c:v>813.5333333333333</c:v>
                </c:pt>
              </c:numCache>
            </c:numRef>
          </c:xVal>
          <c:yVal>
            <c:numRef>
              <c:f>Vertical!$N$4:$N$67</c:f>
              <c:numCache>
                <c:formatCode>0</c:formatCode>
                <c:ptCount val="64"/>
                <c:pt idx="0">
                  <c:v>33.15</c:v>
                </c:pt>
                <c:pt idx="1">
                  <c:v>31.375</c:v>
                </c:pt>
                <c:pt idx="2">
                  <c:v>39.35</c:v>
                </c:pt>
                <c:pt idx="3">
                  <c:v>35.674999999999997</c:v>
                </c:pt>
                <c:pt idx="4">
                  <c:v>31.05</c:v>
                </c:pt>
                <c:pt idx="5">
                  <c:v>29.75</c:v>
                </c:pt>
                <c:pt idx="6">
                  <c:v>32.4</c:v>
                </c:pt>
                <c:pt idx="7">
                  <c:v>31.75</c:v>
                </c:pt>
                <c:pt idx="8">
                  <c:v>28.675000000000001</c:v>
                </c:pt>
                <c:pt idx="9">
                  <c:v>27.9</c:v>
                </c:pt>
                <c:pt idx="10">
                  <c:v>26.9</c:v>
                </c:pt>
                <c:pt idx="11">
                  <c:v>28.2</c:v>
                </c:pt>
                <c:pt idx="12">
                  <c:v>29.9</c:v>
                </c:pt>
                <c:pt idx="13">
                  <c:v>30.274999999999999</c:v>
                </c:pt>
                <c:pt idx="14">
                  <c:v>33.450000000000003</c:v>
                </c:pt>
                <c:pt idx="15">
                  <c:v>37</c:v>
                </c:pt>
                <c:pt idx="16">
                  <c:v>36.975000000000001</c:v>
                </c:pt>
                <c:pt idx="17">
                  <c:v>37</c:v>
                </c:pt>
                <c:pt idx="18">
                  <c:v>35.549999999999997</c:v>
                </c:pt>
                <c:pt idx="19">
                  <c:v>39.174999999999997</c:v>
                </c:pt>
                <c:pt idx="20">
                  <c:v>43.375</c:v>
                </c:pt>
                <c:pt idx="21">
                  <c:v>39.111111111111114</c:v>
                </c:pt>
                <c:pt idx="22" formatCode="General">
                  <c:v>24</c:v>
                </c:pt>
                <c:pt idx="23" formatCode="General">
                  <c:v>26</c:v>
                </c:pt>
                <c:pt idx="24" formatCode="General">
                  <c:v>20</c:v>
                </c:pt>
                <c:pt idx="25" formatCode="General">
                  <c:v>18</c:v>
                </c:pt>
                <c:pt idx="26" formatCode="General">
                  <c:v>13</c:v>
                </c:pt>
                <c:pt idx="27" formatCode="General">
                  <c:v>16</c:v>
                </c:pt>
                <c:pt idx="28" formatCode="General">
                  <c:v>18</c:v>
                </c:pt>
                <c:pt idx="29" formatCode="General">
                  <c:v>15</c:v>
                </c:pt>
                <c:pt idx="30" formatCode="General">
                  <c:v>7</c:v>
                </c:pt>
                <c:pt idx="31" formatCode="General">
                  <c:v>14</c:v>
                </c:pt>
                <c:pt idx="32" formatCode="General">
                  <c:v>11</c:v>
                </c:pt>
                <c:pt idx="33" formatCode="General">
                  <c:v>10</c:v>
                </c:pt>
                <c:pt idx="34" formatCode="General">
                  <c:v>10</c:v>
                </c:pt>
                <c:pt idx="35" formatCode="General">
                  <c:v>12</c:v>
                </c:pt>
                <c:pt idx="36" formatCode="General">
                  <c:v>6</c:v>
                </c:pt>
                <c:pt idx="37" formatCode="General">
                  <c:v>4</c:v>
                </c:pt>
                <c:pt idx="38" formatCode="General">
                  <c:v>11</c:v>
                </c:pt>
                <c:pt idx="39" formatCode="General">
                  <c:v>1</c:v>
                </c:pt>
                <c:pt idx="40" formatCode="General">
                  <c:v>2</c:v>
                </c:pt>
                <c:pt idx="41" formatCode="General">
                  <c:v>5</c:v>
                </c:pt>
                <c:pt idx="42" formatCode="General">
                  <c:v>1</c:v>
                </c:pt>
                <c:pt idx="43" formatCode="General">
                  <c:v>3</c:v>
                </c:pt>
                <c:pt idx="44" formatCode="General">
                  <c:v>3</c:v>
                </c:pt>
                <c:pt idx="45" formatCode="General">
                  <c:v>6</c:v>
                </c:pt>
                <c:pt idx="46" formatCode="General">
                  <c:v>5</c:v>
                </c:pt>
                <c:pt idx="47" formatCode="General">
                  <c:v>6</c:v>
                </c:pt>
                <c:pt idx="48" formatCode="General">
                  <c:v>4</c:v>
                </c:pt>
                <c:pt idx="49" formatCode="General">
                  <c:v>2</c:v>
                </c:pt>
                <c:pt idx="50" formatCode="General">
                  <c:v>2</c:v>
                </c:pt>
                <c:pt idx="51" formatCode="General">
                  <c:v>3</c:v>
                </c:pt>
                <c:pt idx="52" formatCode="General">
                  <c:v>3</c:v>
                </c:pt>
                <c:pt idx="53" formatCode="General">
                  <c:v>2</c:v>
                </c:pt>
                <c:pt idx="54" formatCode="General">
                  <c:v>3</c:v>
                </c:pt>
                <c:pt idx="55" formatCode="General">
                  <c:v>2</c:v>
                </c:pt>
                <c:pt idx="56" formatCode="General">
                  <c:v>1</c:v>
                </c:pt>
                <c:pt idx="57" formatCode="General">
                  <c:v>4</c:v>
                </c:pt>
                <c:pt idx="58" formatCode="General">
                  <c:v>0</c:v>
                </c:pt>
                <c:pt idx="59" formatCode="General">
                  <c:v>0</c:v>
                </c:pt>
                <c:pt idx="60" formatCode="General">
                  <c:v>4</c:v>
                </c:pt>
                <c:pt idx="61" formatCode="General">
                  <c:v>0</c:v>
                </c:pt>
                <c:pt idx="62" formatCode="General">
                  <c:v>3</c:v>
                </c:pt>
                <c:pt idx="63" formatCode="General">
                  <c:v>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CC5-415A-B7E8-D6FD4D81E4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2421016"/>
        <c:axId val="332421400"/>
      </c:scatterChart>
      <c:valAx>
        <c:axId val="3324210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Time (min) </a:t>
                </a:r>
              </a:p>
            </c:rich>
          </c:tx>
          <c:layout>
            <c:manualLayout>
              <c:xMode val="edge"/>
              <c:yMode val="edge"/>
              <c:x val="0.3286097470343089"/>
              <c:y val="0.9203906081082929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2421400"/>
        <c:crosses val="autoZero"/>
        <c:crossBetween val="midCat"/>
      </c:valAx>
      <c:valAx>
        <c:axId val="332421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Average flux in 30 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24210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DFE663BA-08B4-077C-9756-940B249C6A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3713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E0D947F-C459-26E3-CB15-3D62FA1C71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65575" y="0"/>
            <a:ext cx="3033713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968009-63F6-4531-8E3B-336568BFA200}" type="datetime3">
              <a:rPr lang="en-US" smtClean="0"/>
              <a:t>20 January 2023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31F0984-AC73-A68D-1142-9420F3494C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767763"/>
            <a:ext cx="3033713" cy="4619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2F7D634-77FE-DDEF-ABD8-296562CADAE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65575" y="8767763"/>
            <a:ext cx="3033713" cy="4619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851B7-98C4-4931-973D-2CA6FB7EDE3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028357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3713" cy="461486"/>
          </a:xfrm>
          <a:prstGeom prst="rect">
            <a:avLst/>
          </a:prstGeom>
        </p:spPr>
        <p:txBody>
          <a:bodyPr vert="horz" lIns="92738" tIns="46369" rIns="92738" bIns="4636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5542" y="0"/>
            <a:ext cx="3033713" cy="461486"/>
          </a:xfrm>
          <a:prstGeom prst="rect">
            <a:avLst/>
          </a:prstGeom>
        </p:spPr>
        <p:txBody>
          <a:bodyPr vert="horz" lIns="92738" tIns="46369" rIns="92738" bIns="46369" rtlCol="0"/>
          <a:lstStyle>
            <a:lvl1pPr algn="r">
              <a:defRPr sz="1200"/>
            </a:lvl1pPr>
          </a:lstStyle>
          <a:p>
            <a:fld id="{6874BEBF-1B37-4382-AA28-9C2509AD0898}" type="datetime3">
              <a:rPr lang="en-US" smtClean="0"/>
              <a:t>20 January 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3800" y="692150"/>
            <a:ext cx="4613275" cy="3460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38" tIns="46369" rIns="92738" bIns="4636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384120"/>
            <a:ext cx="5600700" cy="4153376"/>
          </a:xfrm>
          <a:prstGeom prst="rect">
            <a:avLst/>
          </a:prstGeom>
        </p:spPr>
        <p:txBody>
          <a:bodyPr vert="horz" lIns="92738" tIns="46369" rIns="92738" bIns="4636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6637"/>
            <a:ext cx="3033713" cy="461486"/>
          </a:xfrm>
          <a:prstGeom prst="rect">
            <a:avLst/>
          </a:prstGeom>
        </p:spPr>
        <p:txBody>
          <a:bodyPr vert="horz" lIns="92738" tIns="46369" rIns="92738" bIns="4636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5542" y="8766637"/>
            <a:ext cx="3033713" cy="461486"/>
          </a:xfrm>
          <a:prstGeom prst="rect">
            <a:avLst/>
          </a:prstGeom>
        </p:spPr>
        <p:txBody>
          <a:bodyPr vert="horz" lIns="92738" tIns="46369" rIns="92738" bIns="46369" rtlCol="0" anchor="b"/>
          <a:lstStyle>
            <a:lvl1pPr algn="r">
              <a:defRPr sz="1200"/>
            </a:lvl1pPr>
          </a:lstStyle>
          <a:p>
            <a:fld id="{9478EFBB-EE3E-42CE-9605-F51270FA7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4641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3850560" y="9428760"/>
            <a:ext cx="2945160" cy="495720"/>
          </a:xfrm>
          <a:prstGeom prst="rect">
            <a:avLst/>
          </a:prstGeom>
          <a:noFill/>
          <a:ln w="9360"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0C99284-FFFC-40DB-BDB3-176A682F3483}" type="slidenum">
              <a:rPr lang="en-US" sz="1200" b="0" strike="noStrike" spc="-1">
                <a:solidFill>
                  <a:srgbClr val="000000"/>
                </a:solidFill>
                <a:latin typeface="Times New Roman"/>
              </a:rPr>
              <a:t>1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6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prstGeom prst="rect">
            <a:avLst/>
          </a:prstGeom>
        </p:spPr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80040" y="4716000"/>
            <a:ext cx="5437080" cy="4465080"/>
          </a:xfrm>
          <a:prstGeom prst="rect">
            <a:avLst/>
          </a:prstGeom>
        </p:spPr>
        <p:txBody>
          <a:bodyPr/>
          <a:lstStyle/>
          <a:p>
            <a:endParaRPr lang="cs-CZ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18074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0600" y="731838"/>
            <a:ext cx="4873625" cy="36560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03034C-4197-494D-AC99-81CECD38EE99}" type="slidenum">
              <a:rPr lang="ru-RU" altLang="en-US" smtClean="0">
                <a:solidFill>
                  <a:prstClr val="black"/>
                </a:solidFill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ru-RU" altLang="en-US" smtClean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8793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395113A-1BF2-4C79-A483-AD48F19A5B28}" type="slidenum">
              <a:rPr lang="en-US" altLang="cs-CZ" smtClean="0">
                <a:solidFill>
                  <a:srgbClr val="000000"/>
                </a:solidFill>
                <a:latin typeface="Arial" panose="020B0604020202020204" pitchFamily="34" charset="0"/>
              </a:rPr>
              <a:pPr/>
              <a:t>30</a:t>
            </a:fld>
            <a:endParaRPr lang="en-US" altLang="cs-CZ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64230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B099EA-65FE-4FAC-B298-43E4214954EC}" type="slidenum">
              <a:rPr lang="cs-CZ">
                <a:solidFill>
                  <a:prstClr val="black"/>
                </a:solidFill>
              </a:rPr>
              <a:pPr/>
              <a:t>2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409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12800"/>
            <a:ext cx="5343525" cy="4008438"/>
          </a:xfrm>
          <a:ln/>
        </p:spPr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2469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08CEA5D-43DB-468F-A9DA-732C94AD31F2}" type="slidenum">
              <a:rPr lang="en-US" altLang="cs-CZ" smtClean="0">
                <a:solidFill>
                  <a:srgbClr val="000000"/>
                </a:solidFill>
                <a:latin typeface="Arial" panose="020B0604020202020204" pitchFamily="34" charset="0"/>
              </a:rPr>
              <a:pPr/>
              <a:t>3</a:t>
            </a:fld>
            <a:endParaRPr lang="en-US" altLang="cs-CZ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620761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395113A-1BF2-4C79-A483-AD48F19A5B28}" type="slidenum">
              <a:rPr lang="en-US" altLang="cs-CZ" smtClean="0">
                <a:solidFill>
                  <a:srgbClr val="000000"/>
                </a:solidFill>
                <a:latin typeface="Arial" panose="020B0604020202020204" pitchFamily="34" charset="0"/>
              </a:rPr>
              <a:pPr/>
              <a:t>5</a:t>
            </a:fld>
            <a:endParaRPr lang="en-US" altLang="cs-CZ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1479991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89A69-95F0-451B-A37C-80F35262CA46}" type="slidenum">
              <a:rPr lang="cs-CZ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1647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8EF6BA-E289-47C2-B94B-6EF0FD85558C}" type="slidenum">
              <a:rPr lang="cs-CZ">
                <a:solidFill>
                  <a:srgbClr val="1F497D"/>
                </a:solidFill>
              </a:rPr>
              <a:pPr/>
              <a:t>18</a:t>
            </a:fld>
            <a:endParaRPr lang="cs-CZ">
              <a:solidFill>
                <a:srgbClr val="1F497D"/>
              </a:solidFill>
            </a:endParaRPr>
          </a:p>
        </p:txBody>
      </p:sp>
      <p:sp>
        <p:nvSpPr>
          <p:cNvPr id="65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31838"/>
            <a:ext cx="4872038" cy="3656012"/>
          </a:xfrm>
          <a:ln/>
        </p:spPr>
      </p:sp>
      <p:sp>
        <p:nvSpPr>
          <p:cNvPr id="65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630738"/>
            <a:ext cx="5026025" cy="438785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41143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782e4e0bbe_6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1782e4e0bbe_6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855594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E639F9-0FF4-42C6-B122-520768A0892E}" type="slidenum">
              <a:rPr lang="cs-CZ" smtClean="0">
                <a:solidFill>
                  <a:srgbClr val="000000"/>
                </a:solidFill>
              </a:rPr>
              <a:pPr/>
              <a:t>23</a:t>
            </a:fld>
            <a:endParaRPr lang="cs-CZ">
              <a:solidFill>
                <a:srgbClr val="000000"/>
              </a:solidFill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12935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>
            <a:extLst>
              <a:ext uri="{FF2B5EF4-FFF2-40B4-BE49-F238E27FC236}">
                <a16:creationId xmlns:a16="http://schemas.microsoft.com/office/drawing/2014/main" xmlns="" id="{42D56A38-2ECC-4A7C-A113-637E7B2F497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>
            <a:extLst>
              <a:ext uri="{FF2B5EF4-FFF2-40B4-BE49-F238E27FC236}">
                <a16:creationId xmlns:a16="http://schemas.microsoft.com/office/drawing/2014/main" xmlns="" id="{B77FA588-CBF3-4C06-967F-F8FDA3EDF19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23556" name="Slide Number Placeholder 1">
            <a:extLst>
              <a:ext uri="{FF2B5EF4-FFF2-40B4-BE49-F238E27FC236}">
                <a16:creationId xmlns:a16="http://schemas.microsoft.com/office/drawing/2014/main" xmlns="" id="{D69DBC19-8759-4DE1-B60D-F6780E9CBE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27609-3B0B-4684-B4A9-56444C5D6924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8542A5E2-0383-7A93-3532-685DD6E106D2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5E0A4F62-6A55-4F61-B235-57B7A4401F00}" type="datetime3">
              <a:rPr lang="en-US" smtClean="0"/>
              <a:t>20 January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499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EE5E2D9D-4CA2-4B7B-BD82-BB85E62852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cs-CZ" altLang="en-US"/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xmlns="" id="{8EF7249E-88FA-4F25-AE40-2B66BA765230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" name="Group 4">
              <a:extLst>
                <a:ext uri="{FF2B5EF4-FFF2-40B4-BE49-F238E27FC236}">
                  <a16:creationId xmlns:a16="http://schemas.microsoft.com/office/drawing/2014/main" xmlns="" id="{0AAF6F13-8429-47AC-B44B-FAF56454D6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6" name="Rectangle 5">
                <a:extLst>
                  <a:ext uri="{FF2B5EF4-FFF2-40B4-BE49-F238E27FC236}">
                    <a16:creationId xmlns:a16="http://schemas.microsoft.com/office/drawing/2014/main" xmlns="" id="{DBCD7EFC-E553-4078-90EB-07D5480B255E}"/>
                  </a:ext>
                </a:extLst>
              </p:cNvPr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defRPr/>
                </a:pPr>
                <a:endParaRPr lang="cs-CZ" altLang="en-US"/>
              </a:p>
            </p:txBody>
          </p:sp>
          <p:grpSp>
            <p:nvGrpSpPr>
              <p:cNvPr id="17" name="Group 6">
                <a:extLst>
                  <a:ext uri="{FF2B5EF4-FFF2-40B4-BE49-F238E27FC236}">
                    <a16:creationId xmlns:a16="http://schemas.microsoft.com/office/drawing/2014/main" xmlns="" id="{38B0CFBF-6CE8-49E5-B86A-ACB079E1375B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9" name="Line 7">
                  <a:extLst>
                    <a:ext uri="{FF2B5EF4-FFF2-40B4-BE49-F238E27FC236}">
                      <a16:creationId xmlns:a16="http://schemas.microsoft.com/office/drawing/2014/main" xmlns="" id="{1F4B88F6-B2A9-478E-B84C-AA2EC70E4BB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20" name="Line 8">
                  <a:extLst>
                    <a:ext uri="{FF2B5EF4-FFF2-40B4-BE49-F238E27FC236}">
                      <a16:creationId xmlns:a16="http://schemas.microsoft.com/office/drawing/2014/main" xmlns="" id="{48C2F58F-0623-436A-BC27-8909C54688A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21" name="Line 9">
                  <a:extLst>
                    <a:ext uri="{FF2B5EF4-FFF2-40B4-BE49-F238E27FC236}">
                      <a16:creationId xmlns:a16="http://schemas.microsoft.com/office/drawing/2014/main" xmlns="" id="{5C0810B1-DD9D-4E16-904D-9C0CCE5DB18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22" name="Line 10">
                  <a:extLst>
                    <a:ext uri="{FF2B5EF4-FFF2-40B4-BE49-F238E27FC236}">
                      <a16:creationId xmlns:a16="http://schemas.microsoft.com/office/drawing/2014/main" xmlns="" id="{A24954D1-C1F0-4313-8058-DBDD48325E8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23" name="Line 11">
                  <a:extLst>
                    <a:ext uri="{FF2B5EF4-FFF2-40B4-BE49-F238E27FC236}">
                      <a16:creationId xmlns:a16="http://schemas.microsoft.com/office/drawing/2014/main" xmlns="" id="{138600DB-B6A1-4571-9233-55ABF409BB7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24" name="Line 12">
                  <a:extLst>
                    <a:ext uri="{FF2B5EF4-FFF2-40B4-BE49-F238E27FC236}">
                      <a16:creationId xmlns:a16="http://schemas.microsoft.com/office/drawing/2014/main" xmlns="" id="{E25031F7-1C7D-4250-A32D-407CF255D2C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25" name="Line 13">
                  <a:extLst>
                    <a:ext uri="{FF2B5EF4-FFF2-40B4-BE49-F238E27FC236}">
                      <a16:creationId xmlns:a16="http://schemas.microsoft.com/office/drawing/2014/main" xmlns="" id="{BFB224F8-34AA-46E4-8190-0E183D519A2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26" name="Line 14">
                  <a:extLst>
                    <a:ext uri="{FF2B5EF4-FFF2-40B4-BE49-F238E27FC236}">
                      <a16:creationId xmlns:a16="http://schemas.microsoft.com/office/drawing/2014/main" xmlns="" id="{2408764F-AEA8-444C-B3AD-77D39EFE08C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27" name="Line 15">
                  <a:extLst>
                    <a:ext uri="{FF2B5EF4-FFF2-40B4-BE49-F238E27FC236}">
                      <a16:creationId xmlns:a16="http://schemas.microsoft.com/office/drawing/2014/main" xmlns="" id="{8063D1F5-BE80-41BE-88DB-670C535424C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28" name="Line 16">
                  <a:extLst>
                    <a:ext uri="{FF2B5EF4-FFF2-40B4-BE49-F238E27FC236}">
                      <a16:creationId xmlns:a16="http://schemas.microsoft.com/office/drawing/2014/main" xmlns="" id="{18FCD99A-7B95-41B5-BB9A-FCFECDDF9DC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29" name="Line 17">
                  <a:extLst>
                    <a:ext uri="{FF2B5EF4-FFF2-40B4-BE49-F238E27FC236}">
                      <a16:creationId xmlns:a16="http://schemas.microsoft.com/office/drawing/2014/main" xmlns="" id="{206EE29C-510E-4345-934F-9388398A4AB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30" name="Line 18">
                  <a:extLst>
                    <a:ext uri="{FF2B5EF4-FFF2-40B4-BE49-F238E27FC236}">
                      <a16:creationId xmlns:a16="http://schemas.microsoft.com/office/drawing/2014/main" xmlns="" id="{D9334AF1-4E8D-4B9B-B808-F94291E48C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31" name="Line 19">
                  <a:extLst>
                    <a:ext uri="{FF2B5EF4-FFF2-40B4-BE49-F238E27FC236}">
                      <a16:creationId xmlns:a16="http://schemas.microsoft.com/office/drawing/2014/main" xmlns="" id="{E7B928F8-F1CE-4B01-A5AA-A529FB90BD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32" name="Line 20">
                  <a:extLst>
                    <a:ext uri="{FF2B5EF4-FFF2-40B4-BE49-F238E27FC236}">
                      <a16:creationId xmlns:a16="http://schemas.microsoft.com/office/drawing/2014/main" xmlns="" id="{05328340-CC2D-4039-B393-95C73CB757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33" name="Line 21">
                  <a:extLst>
                    <a:ext uri="{FF2B5EF4-FFF2-40B4-BE49-F238E27FC236}">
                      <a16:creationId xmlns:a16="http://schemas.microsoft.com/office/drawing/2014/main" xmlns="" id="{7D31A56C-92C9-4B26-B451-23A65D0255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34" name="Line 22">
                  <a:extLst>
                    <a:ext uri="{FF2B5EF4-FFF2-40B4-BE49-F238E27FC236}">
                      <a16:creationId xmlns:a16="http://schemas.microsoft.com/office/drawing/2014/main" xmlns="" id="{8D2D92DA-CCA3-4DD6-8B0E-05861A2A07C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35" name="Line 23">
                  <a:extLst>
                    <a:ext uri="{FF2B5EF4-FFF2-40B4-BE49-F238E27FC236}">
                      <a16:creationId xmlns:a16="http://schemas.microsoft.com/office/drawing/2014/main" xmlns="" id="{C9F59ED8-40C4-4234-AF71-7BAAC2A117E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36" name="Line 24">
                  <a:extLst>
                    <a:ext uri="{FF2B5EF4-FFF2-40B4-BE49-F238E27FC236}">
                      <a16:creationId xmlns:a16="http://schemas.microsoft.com/office/drawing/2014/main" xmlns="" id="{49992949-FA85-4C11-8051-8979F3FF6C3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37" name="Line 25">
                  <a:extLst>
                    <a:ext uri="{FF2B5EF4-FFF2-40B4-BE49-F238E27FC236}">
                      <a16:creationId xmlns:a16="http://schemas.microsoft.com/office/drawing/2014/main" xmlns="" id="{9C3534B6-B059-437D-8A48-31073928CC7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38" name="Line 26">
                  <a:extLst>
                    <a:ext uri="{FF2B5EF4-FFF2-40B4-BE49-F238E27FC236}">
                      <a16:creationId xmlns:a16="http://schemas.microsoft.com/office/drawing/2014/main" xmlns="" id="{FCB4E819-FA01-4E6C-91CE-107D5F0081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39" name="Line 27">
                  <a:extLst>
                    <a:ext uri="{FF2B5EF4-FFF2-40B4-BE49-F238E27FC236}">
                      <a16:creationId xmlns:a16="http://schemas.microsoft.com/office/drawing/2014/main" xmlns="" id="{BCA9E3D9-9749-4BAA-9D92-8962F688077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40" name="Line 28">
                  <a:extLst>
                    <a:ext uri="{FF2B5EF4-FFF2-40B4-BE49-F238E27FC236}">
                      <a16:creationId xmlns:a16="http://schemas.microsoft.com/office/drawing/2014/main" xmlns="" id="{712FFF25-E5CA-432C-AC56-62DA997CB3D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41" name="Line 29">
                  <a:extLst>
                    <a:ext uri="{FF2B5EF4-FFF2-40B4-BE49-F238E27FC236}">
                      <a16:creationId xmlns:a16="http://schemas.microsoft.com/office/drawing/2014/main" xmlns="" id="{3ABDF48A-912D-4CF4-96AF-7A1C00412EA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42" name="Line 30">
                  <a:extLst>
                    <a:ext uri="{FF2B5EF4-FFF2-40B4-BE49-F238E27FC236}">
                      <a16:creationId xmlns:a16="http://schemas.microsoft.com/office/drawing/2014/main" xmlns="" id="{E8DB644D-8361-452E-B3FC-BA7AA546CA2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43" name="Line 31">
                  <a:extLst>
                    <a:ext uri="{FF2B5EF4-FFF2-40B4-BE49-F238E27FC236}">
                      <a16:creationId xmlns:a16="http://schemas.microsoft.com/office/drawing/2014/main" xmlns="" id="{60FC9192-95F5-420C-8E04-713C21F6484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44" name="Line 32">
                  <a:extLst>
                    <a:ext uri="{FF2B5EF4-FFF2-40B4-BE49-F238E27FC236}">
                      <a16:creationId xmlns:a16="http://schemas.microsoft.com/office/drawing/2014/main" xmlns="" id="{8F075A9B-914E-4CF1-BDF0-ABD2A4D345F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45" name="Line 33">
                  <a:extLst>
                    <a:ext uri="{FF2B5EF4-FFF2-40B4-BE49-F238E27FC236}">
                      <a16:creationId xmlns:a16="http://schemas.microsoft.com/office/drawing/2014/main" xmlns="" id="{7A496737-9C27-48EA-A217-67DCF1D14C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46" name="Line 34">
                  <a:extLst>
                    <a:ext uri="{FF2B5EF4-FFF2-40B4-BE49-F238E27FC236}">
                      <a16:creationId xmlns:a16="http://schemas.microsoft.com/office/drawing/2014/main" xmlns="" id="{4BAEFB4D-0439-46CA-9EAC-BAE25DCFFA8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47" name="Line 35">
                  <a:extLst>
                    <a:ext uri="{FF2B5EF4-FFF2-40B4-BE49-F238E27FC236}">
                      <a16:creationId xmlns:a16="http://schemas.microsoft.com/office/drawing/2014/main" xmlns="" id="{C3FA80A3-DBE8-4FF5-A646-2A82188735E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48" name="Line 36">
                  <a:extLst>
                    <a:ext uri="{FF2B5EF4-FFF2-40B4-BE49-F238E27FC236}">
                      <a16:creationId xmlns:a16="http://schemas.microsoft.com/office/drawing/2014/main" xmlns="" id="{CD9095DD-ED5F-4F31-A33C-99888A38358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49" name="Line 37">
                  <a:extLst>
                    <a:ext uri="{FF2B5EF4-FFF2-40B4-BE49-F238E27FC236}">
                      <a16:creationId xmlns:a16="http://schemas.microsoft.com/office/drawing/2014/main" xmlns="" id="{501B8665-CC67-49CD-B12F-4864983C1FB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50" name="Line 38">
                  <a:extLst>
                    <a:ext uri="{FF2B5EF4-FFF2-40B4-BE49-F238E27FC236}">
                      <a16:creationId xmlns:a16="http://schemas.microsoft.com/office/drawing/2014/main" xmlns="" id="{5536AA7B-7BBD-461A-9104-688C2799D80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51" name="Line 39">
                  <a:extLst>
                    <a:ext uri="{FF2B5EF4-FFF2-40B4-BE49-F238E27FC236}">
                      <a16:creationId xmlns:a16="http://schemas.microsoft.com/office/drawing/2014/main" xmlns="" id="{C64E6060-202A-4E38-9A71-86C9AA56BE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52" name="Line 40">
                  <a:extLst>
                    <a:ext uri="{FF2B5EF4-FFF2-40B4-BE49-F238E27FC236}">
                      <a16:creationId xmlns:a16="http://schemas.microsoft.com/office/drawing/2014/main" xmlns="" id="{C52B9F1D-1DFB-4752-9C95-1B4B1EC96D1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53" name="Line 41">
                  <a:extLst>
                    <a:ext uri="{FF2B5EF4-FFF2-40B4-BE49-F238E27FC236}">
                      <a16:creationId xmlns:a16="http://schemas.microsoft.com/office/drawing/2014/main" xmlns="" id="{57EA9494-0D82-473A-A340-86C49FECED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54" name="Line 42">
                  <a:extLst>
                    <a:ext uri="{FF2B5EF4-FFF2-40B4-BE49-F238E27FC236}">
                      <a16:creationId xmlns:a16="http://schemas.microsoft.com/office/drawing/2014/main" xmlns="" id="{5D470EBE-D783-403C-91B2-04386BAD52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55" name="Line 43">
                  <a:extLst>
                    <a:ext uri="{FF2B5EF4-FFF2-40B4-BE49-F238E27FC236}">
                      <a16:creationId xmlns:a16="http://schemas.microsoft.com/office/drawing/2014/main" xmlns="" id="{F84E2F67-C62B-4EEA-A13C-616A19DB92B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56" name="Line 44">
                  <a:extLst>
                    <a:ext uri="{FF2B5EF4-FFF2-40B4-BE49-F238E27FC236}">
                      <a16:creationId xmlns:a16="http://schemas.microsoft.com/office/drawing/2014/main" xmlns="" id="{E527A93D-250B-4F38-9565-667237D974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57" name="Line 45">
                  <a:extLst>
                    <a:ext uri="{FF2B5EF4-FFF2-40B4-BE49-F238E27FC236}">
                      <a16:creationId xmlns:a16="http://schemas.microsoft.com/office/drawing/2014/main" xmlns="" id="{343E27DC-B9EE-41B7-A2E5-998F4884EE1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58" name="Line 46">
                  <a:extLst>
                    <a:ext uri="{FF2B5EF4-FFF2-40B4-BE49-F238E27FC236}">
                      <a16:creationId xmlns:a16="http://schemas.microsoft.com/office/drawing/2014/main" xmlns="" id="{FCEA76FE-6596-4D80-A7A2-B5CBFA7474F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59" name="Line 47">
                  <a:extLst>
                    <a:ext uri="{FF2B5EF4-FFF2-40B4-BE49-F238E27FC236}">
                      <a16:creationId xmlns:a16="http://schemas.microsoft.com/office/drawing/2014/main" xmlns="" id="{DF08F7FC-D6DB-4E91-9BB2-E0F1D190115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60" name="Line 48">
                  <a:extLst>
                    <a:ext uri="{FF2B5EF4-FFF2-40B4-BE49-F238E27FC236}">
                      <a16:creationId xmlns:a16="http://schemas.microsoft.com/office/drawing/2014/main" xmlns="" id="{24A86124-D27D-47E7-A700-ABD90EB9E2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61" name="Line 49">
                  <a:extLst>
                    <a:ext uri="{FF2B5EF4-FFF2-40B4-BE49-F238E27FC236}">
                      <a16:creationId xmlns:a16="http://schemas.microsoft.com/office/drawing/2014/main" xmlns="" id="{CC1C531A-B992-4BD4-AAAA-BEACF5BCFA9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62" name="Line 50">
                  <a:extLst>
                    <a:ext uri="{FF2B5EF4-FFF2-40B4-BE49-F238E27FC236}">
                      <a16:creationId xmlns:a16="http://schemas.microsoft.com/office/drawing/2014/main" xmlns="" id="{CE3F2150-8C5B-4235-8FAF-FF75C5CF6EC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63" name="Line 51">
                  <a:extLst>
                    <a:ext uri="{FF2B5EF4-FFF2-40B4-BE49-F238E27FC236}">
                      <a16:creationId xmlns:a16="http://schemas.microsoft.com/office/drawing/2014/main" xmlns="" id="{C4359AB8-BCC8-4610-B6E5-0DFB5C47ABC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64" name="Line 52">
                  <a:extLst>
                    <a:ext uri="{FF2B5EF4-FFF2-40B4-BE49-F238E27FC236}">
                      <a16:creationId xmlns:a16="http://schemas.microsoft.com/office/drawing/2014/main" xmlns="" id="{93CBC680-6A2E-4E01-9CBC-1D1D84CCB84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65" name="Line 53">
                  <a:extLst>
                    <a:ext uri="{FF2B5EF4-FFF2-40B4-BE49-F238E27FC236}">
                      <a16:creationId xmlns:a16="http://schemas.microsoft.com/office/drawing/2014/main" xmlns="" id="{674925CC-A45A-4D1C-AB39-E9D81ADE25B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66" name="Line 54">
                  <a:extLst>
                    <a:ext uri="{FF2B5EF4-FFF2-40B4-BE49-F238E27FC236}">
                      <a16:creationId xmlns:a16="http://schemas.microsoft.com/office/drawing/2014/main" xmlns="" id="{3DD4DC07-4582-49B1-9FB2-2C89A741BC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67" name="Line 55">
                  <a:extLst>
                    <a:ext uri="{FF2B5EF4-FFF2-40B4-BE49-F238E27FC236}">
                      <a16:creationId xmlns:a16="http://schemas.microsoft.com/office/drawing/2014/main" xmlns="" id="{5F14F835-1A51-47A2-BBE6-395D879B344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68" name="Line 56">
                  <a:extLst>
                    <a:ext uri="{FF2B5EF4-FFF2-40B4-BE49-F238E27FC236}">
                      <a16:creationId xmlns:a16="http://schemas.microsoft.com/office/drawing/2014/main" xmlns="" id="{20F64DC6-8514-4FDB-BFD1-E67BAAB40FF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69" name="Line 57">
                  <a:extLst>
                    <a:ext uri="{FF2B5EF4-FFF2-40B4-BE49-F238E27FC236}">
                      <a16:creationId xmlns:a16="http://schemas.microsoft.com/office/drawing/2014/main" xmlns="" id="{E2CE39B5-F6DF-452D-A9E5-EE8B3F41E88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</p:grpSp>
          <p:sp>
            <p:nvSpPr>
              <p:cNvPr id="18" name="Line 58">
                <a:extLst>
                  <a:ext uri="{FF2B5EF4-FFF2-40B4-BE49-F238E27FC236}">
                    <a16:creationId xmlns:a16="http://schemas.microsoft.com/office/drawing/2014/main" xmlns="" id="{61F8FC8A-805D-425C-916D-EE5DA7F9919E}"/>
                  </a:ext>
                </a:extLst>
              </p:cNvPr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7" name="Group 59">
              <a:extLst>
                <a:ext uri="{FF2B5EF4-FFF2-40B4-BE49-F238E27FC236}">
                  <a16:creationId xmlns:a16="http://schemas.microsoft.com/office/drawing/2014/main" xmlns="" id="{104A3150-21B1-446C-B010-C5125E1F2C58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2" name="Line 60">
                <a:extLst>
                  <a:ext uri="{FF2B5EF4-FFF2-40B4-BE49-F238E27FC236}">
                    <a16:creationId xmlns:a16="http://schemas.microsoft.com/office/drawing/2014/main" xmlns="" id="{84F263F8-C14C-4A17-9EEF-08144C7785F8}"/>
                  </a:ext>
                </a:extLst>
              </p:cNvPr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3" name="Line 61">
                <a:extLst>
                  <a:ext uri="{FF2B5EF4-FFF2-40B4-BE49-F238E27FC236}">
                    <a16:creationId xmlns:a16="http://schemas.microsoft.com/office/drawing/2014/main" xmlns="" id="{F57E9E2F-553B-4EAC-88E4-8226813D1901}"/>
                  </a:ext>
                </a:extLst>
              </p:cNvPr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4" name="Line 62">
                <a:extLst>
                  <a:ext uri="{FF2B5EF4-FFF2-40B4-BE49-F238E27FC236}">
                    <a16:creationId xmlns:a16="http://schemas.microsoft.com/office/drawing/2014/main" xmlns="" id="{2AD40AAD-D5BD-417A-A864-FB93F557DE56}"/>
                  </a:ext>
                </a:extLst>
              </p:cNvPr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5" name="Arc 63">
                <a:extLst>
                  <a:ext uri="{FF2B5EF4-FFF2-40B4-BE49-F238E27FC236}">
                    <a16:creationId xmlns:a16="http://schemas.microsoft.com/office/drawing/2014/main" xmlns="" id="{5E1FF00E-75FE-4DAE-98AD-129A8D2F22AA}"/>
                  </a:ext>
                </a:extLst>
              </p:cNvPr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8" name="Group 64">
              <a:extLst>
                <a:ext uri="{FF2B5EF4-FFF2-40B4-BE49-F238E27FC236}">
                  <a16:creationId xmlns:a16="http://schemas.microsoft.com/office/drawing/2014/main" xmlns="" id="{F61D9B81-94D8-4BD0-9E1E-5F0096B9EDE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9" name="Line 65">
                <a:extLst>
                  <a:ext uri="{FF2B5EF4-FFF2-40B4-BE49-F238E27FC236}">
                    <a16:creationId xmlns:a16="http://schemas.microsoft.com/office/drawing/2014/main" xmlns="" id="{AE32D0FF-0360-410E-8B1B-3989BD8C2467}"/>
                  </a:ext>
                </a:extLst>
              </p:cNvPr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" name="Line 66">
                <a:extLst>
                  <a:ext uri="{FF2B5EF4-FFF2-40B4-BE49-F238E27FC236}">
                    <a16:creationId xmlns:a16="http://schemas.microsoft.com/office/drawing/2014/main" xmlns="" id="{B2BD566A-4B34-4918-8021-A7D9A67EC093}"/>
                  </a:ext>
                </a:extLst>
              </p:cNvPr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1" name="Arc 67">
                <a:extLst>
                  <a:ext uri="{FF2B5EF4-FFF2-40B4-BE49-F238E27FC236}">
                    <a16:creationId xmlns:a16="http://schemas.microsoft.com/office/drawing/2014/main" xmlns="" id="{B0D523C5-3865-45D4-948D-52E25C91163F}"/>
                  </a:ext>
                </a:extLst>
              </p:cNvPr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</p:grpSp>
      <p:sp>
        <p:nvSpPr>
          <p:cNvPr id="4164" name="Rectangle 68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Klepnutím lze upravit styl předlohy nadpisů.</a:t>
            </a:r>
          </a:p>
        </p:txBody>
      </p:sp>
      <p:sp>
        <p:nvSpPr>
          <p:cNvPr id="4165" name="Rectangle 69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Klepnutím lze upravit styl předlohy podnadpisů.</a:t>
            </a:r>
          </a:p>
        </p:txBody>
      </p:sp>
    </p:spTree>
    <p:extLst>
      <p:ext uri="{BB962C8B-B14F-4D97-AF65-F5344CB8AC3E}">
        <p14:creationId xmlns:p14="http://schemas.microsoft.com/office/powerpoint/2010/main" val="4079774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72">
            <a:extLst>
              <a:ext uri="{FF2B5EF4-FFF2-40B4-BE49-F238E27FC236}">
                <a16:creationId xmlns:a16="http://schemas.microsoft.com/office/drawing/2014/main" xmlns="" id="{5A8CF85A-A39C-40BF-8D94-B07525262E5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6CB46-0FC6-4ABB-B9DD-C8351E3EED8E}" type="datetime3">
              <a:rPr lang="en-US" smtClean="0"/>
              <a:t>20 January 2023</a:t>
            </a:fld>
            <a:endParaRPr lang="en-US"/>
          </a:p>
        </p:txBody>
      </p:sp>
      <p:sp>
        <p:nvSpPr>
          <p:cNvPr id="5" name="Rectangle 73">
            <a:extLst>
              <a:ext uri="{FF2B5EF4-FFF2-40B4-BE49-F238E27FC236}">
                <a16:creationId xmlns:a16="http://schemas.microsoft.com/office/drawing/2014/main" xmlns="" id="{5BB46414-C528-450C-B9B3-9FBA48474D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52854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8818-A439-49FA-A377-A5E3274EFB5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20.1.2023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8977F-4060-4FFF-8ECF-289CC49E9F7A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9637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8818-A439-49FA-A377-A5E3274EFB5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20.1.2023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8977F-4060-4FFF-8ECF-289CC49E9F7A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30981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8818-A439-49FA-A377-A5E3274EFB5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20.1.2023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8977F-4060-4FFF-8ECF-289CC49E9F7A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90211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8818-A439-49FA-A377-A5E3274EFB5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20.1.2023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8977F-4060-4FFF-8ECF-289CC49E9F7A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97612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8818-A439-49FA-A377-A5E3274EFB5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20.1.2023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8977F-4060-4FFF-8ECF-289CC49E9F7A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87666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8818-A439-49FA-A377-A5E3274EFB5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20.1.2023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8977F-4060-4FFF-8ECF-289CC49E9F7A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60953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8818-A439-49FA-A377-A5E3274EFB5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20.1.2023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8977F-4060-4FFF-8ECF-289CC49E9F7A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5224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8818-A439-49FA-A377-A5E3274EFB5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20.1.2023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8977F-4060-4FFF-8ECF-289CC49E9F7A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85467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8818-A439-49FA-A377-A5E3274EFB5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20.1.2023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8977F-4060-4FFF-8ECF-289CC49E9F7A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79100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8818-A439-49FA-A377-A5E3274EFB5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20.1.2023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8977F-4060-4FFF-8ECF-289CC49E9F7A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245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201613"/>
            <a:ext cx="2057400" cy="5818187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01613"/>
            <a:ext cx="6019800" cy="5818187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72">
            <a:extLst>
              <a:ext uri="{FF2B5EF4-FFF2-40B4-BE49-F238E27FC236}">
                <a16:creationId xmlns:a16="http://schemas.microsoft.com/office/drawing/2014/main" xmlns="" id="{D85E9FE4-6757-4F48-8149-12BA4D0C5748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96237-A05B-46AF-BF3E-156FB37141FA}" type="datetime3">
              <a:rPr lang="en-US" smtClean="0"/>
              <a:t>20 January 2023</a:t>
            </a:fld>
            <a:endParaRPr lang="en-US"/>
          </a:p>
        </p:txBody>
      </p:sp>
      <p:sp>
        <p:nvSpPr>
          <p:cNvPr id="5" name="Rectangle 73">
            <a:extLst>
              <a:ext uri="{FF2B5EF4-FFF2-40B4-BE49-F238E27FC236}">
                <a16:creationId xmlns:a16="http://schemas.microsoft.com/office/drawing/2014/main" xmlns="" id="{F4C7CCEF-6D49-48BE-8045-C4F9ECE5B0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83398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8818-A439-49FA-A377-A5E3274EFB5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20.1.2023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8977F-4060-4FFF-8ECF-289CC49E9F7A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61571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6" name="Rectangle 5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grpSp>
            <p:nvGrpSpPr>
              <p:cNvPr id="17" name="Group 6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9" name="Line 57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</p:grpSp>
          <p:sp>
            <p:nvSpPr>
              <p:cNvPr id="18" name="Line 58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</p:grpSp>
        <p:grpSp>
          <p:nvGrpSpPr>
            <p:cNvPr id="7" name="Group 59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sp>
            <p:nvSpPr>
              <p:cNvPr id="14" name="Line 62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sp>
            <p:nvSpPr>
              <p:cNvPr id="15" name="Arc 63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</p:grpSp>
        <p:grpSp>
          <p:nvGrpSpPr>
            <p:cNvPr id="8" name="Group 64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sp>
            <p:nvSpPr>
              <p:cNvPr id="10" name="Line 66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sp>
            <p:nvSpPr>
              <p:cNvPr id="11" name="Arc 67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4164" name="Rectangle 68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Klepnutím lze upravit styl předlohy nadpisů.</a:t>
            </a:r>
          </a:p>
        </p:txBody>
      </p:sp>
      <p:sp>
        <p:nvSpPr>
          <p:cNvPr id="4165" name="Rectangle 69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Klepnutím lze upravit styl předlohy podnadpisů.</a:t>
            </a:r>
          </a:p>
        </p:txBody>
      </p:sp>
    </p:spTree>
    <p:extLst>
      <p:ext uri="{BB962C8B-B14F-4D97-AF65-F5344CB8AC3E}">
        <p14:creationId xmlns:p14="http://schemas.microsoft.com/office/powerpoint/2010/main" val="137535216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235169"/>
            <a:ext cx="8229600" cy="410783"/>
          </a:xfrm>
        </p:spPr>
        <p:txBody>
          <a:bodyPr/>
          <a:lstStyle>
            <a:lvl1pPr>
              <a:defRPr sz="2800"/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F33294FD-6FFE-462B-860E-F3A4DCB955D7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07432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E003D5A7-EAEB-4D6E-9832-3839E0267623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90071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6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432524BA-4D12-43D3-9C37-6F46579B63D1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27981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8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CBAF71D7-7796-4321-9BCB-8EE506F6A8ED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538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84812762-4DA2-4C6E-A09A-4B5AAE021C1B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55659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3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24E0514F-CC4C-401E-A5A4-9F92AA518E9A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76616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6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D319A73E-44A8-4C17-88E2-51B75F89AC29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13642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6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2B758BC4-8024-4FE8-B7BF-4078DB78C519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088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6" name="Rectangle 5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grpSp>
            <p:nvGrpSpPr>
              <p:cNvPr id="17" name="Group 6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9" name="Line 57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</p:grpSp>
          <p:sp>
            <p:nvSpPr>
              <p:cNvPr id="18" name="Line 58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</p:grpSp>
        <p:grpSp>
          <p:nvGrpSpPr>
            <p:cNvPr id="7" name="Group 59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sp>
            <p:nvSpPr>
              <p:cNvPr id="14" name="Line 62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sp>
            <p:nvSpPr>
              <p:cNvPr id="15" name="Arc 63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</p:grpSp>
        <p:grpSp>
          <p:nvGrpSpPr>
            <p:cNvPr id="8" name="Group 64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sp>
            <p:nvSpPr>
              <p:cNvPr id="10" name="Line 66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sp>
            <p:nvSpPr>
              <p:cNvPr id="11" name="Arc 67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4164" name="Rectangle 68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Klepnutím lze upravit styl předlohy nadpisů.</a:t>
            </a:r>
          </a:p>
        </p:txBody>
      </p:sp>
      <p:sp>
        <p:nvSpPr>
          <p:cNvPr id="4165" name="Rectangle 69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Klepnutím lze upravit styl předlohy podnadpisů.</a:t>
            </a:r>
          </a:p>
        </p:txBody>
      </p:sp>
    </p:spTree>
    <p:extLst>
      <p:ext uri="{BB962C8B-B14F-4D97-AF65-F5344CB8AC3E}">
        <p14:creationId xmlns:p14="http://schemas.microsoft.com/office/powerpoint/2010/main" val="300347537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33724647-D51D-4171-B3CC-8F140A756515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89132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201613"/>
            <a:ext cx="2057400" cy="5818187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01613"/>
            <a:ext cx="6019800" cy="5818187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23C89A9E-6BC3-41EC-9C11-70441B76F1EC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81875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ástupný symbol pro text 16"/>
          <p:cNvSpPr>
            <a:spLocks noGrp="1"/>
          </p:cNvSpPr>
          <p:nvPr>
            <p:ph type="body" sz="quarter" idx="10"/>
          </p:nvPr>
        </p:nvSpPr>
        <p:spPr>
          <a:xfrm>
            <a:off x="669517" y="1372149"/>
            <a:ext cx="8100000" cy="5040000"/>
          </a:xfrm>
        </p:spPr>
        <p:txBody>
          <a:bodyPr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19079"/>
            <a:ext cx="6917473" cy="10001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1314592A-6655-448B-A92B-F2C70B3EF464}" type="datetime1">
              <a:rPr lang="en-US">
                <a:solidFill>
                  <a:srgbClr val="40458C"/>
                </a:solidFill>
              </a:rPr>
              <a:pPr>
                <a:defRPr/>
              </a:pPr>
              <a:t>1/20/2023</a:t>
            </a:fld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b-NO">
                <a:solidFill>
                  <a:srgbClr val="40458C"/>
                </a:solidFill>
              </a:rPr>
              <a:t>TIPP2021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>
          <a:xfrm>
            <a:off x="7621589" y="6500817"/>
            <a:ext cx="1209675" cy="21907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33111B-5CC4-456E-9191-DDDF45A10BF8}" type="slidenum">
              <a:rPr lang="en-US" sz="1400" smtClean="0">
                <a:solidFill>
                  <a:srgbClr val="40458C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dirty="0">
              <a:solidFill>
                <a:srgbClr val="40458C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48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Title and Conten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"/>
          <p:cNvSpPr txBox="1">
            <a:spLocks noGrp="1"/>
          </p:cNvSpPr>
          <p:nvPr>
            <p:ph type="title"/>
          </p:nvPr>
        </p:nvSpPr>
        <p:spPr>
          <a:xfrm>
            <a:off x="1077913" y="304800"/>
            <a:ext cx="69405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"/>
          <p:cNvSpPr txBox="1">
            <a:spLocks noGrp="1"/>
          </p:cNvSpPr>
          <p:nvPr>
            <p:ph type="body" idx="1"/>
          </p:nvPr>
        </p:nvSpPr>
        <p:spPr>
          <a:xfrm>
            <a:off x="704850" y="1609725"/>
            <a:ext cx="8215313" cy="4687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1470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1pPr>
            <a:lvl2pPr marL="914400" lvl="1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2pPr>
            <a:lvl3pPr marL="1371600" lvl="2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840"/>
              <a:buNone/>
              <a:defRPr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9pPr>
          </a:lstStyle>
          <a:p>
            <a:endParaRPr/>
          </a:p>
        </p:txBody>
      </p:sp>
      <p:sp>
        <p:nvSpPr>
          <p:cNvPr id="84" name="Google Shape;84;p2"/>
          <p:cNvSpPr txBox="1">
            <a:spLocks noGrp="1"/>
          </p:cNvSpPr>
          <p:nvPr>
            <p:ph type="sldNum" idx="12"/>
          </p:nvPr>
        </p:nvSpPr>
        <p:spPr>
          <a:xfrm>
            <a:off x="8524875" y="6356350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/>
              <a:pPr/>
              <a:t>‹#›</a:t>
            </a:fld>
            <a:endParaRPr/>
          </a:p>
        </p:txBody>
      </p:sp>
      <p:sp>
        <p:nvSpPr>
          <p:cNvPr id="85" name="Google Shape;85;p2"/>
          <p:cNvSpPr txBox="1">
            <a:spLocks noGrp="1"/>
          </p:cNvSpPr>
          <p:nvPr>
            <p:ph type="dt" idx="10"/>
          </p:nvPr>
        </p:nvSpPr>
        <p:spPr>
          <a:xfrm>
            <a:off x="149225" y="6356350"/>
            <a:ext cx="10699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"/>
          <p:cNvSpPr txBox="1">
            <a:spLocks noGrp="1"/>
          </p:cNvSpPr>
          <p:nvPr>
            <p:ph type="ftr" idx="11"/>
          </p:nvPr>
        </p:nvSpPr>
        <p:spPr>
          <a:xfrm>
            <a:off x="1641475" y="6356350"/>
            <a:ext cx="56737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1157228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>
  <p:cSld name="Title Only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"/>
          <p:cNvSpPr txBox="1">
            <a:spLocks noGrp="1"/>
          </p:cNvSpPr>
          <p:nvPr>
            <p:ph type="title"/>
          </p:nvPr>
        </p:nvSpPr>
        <p:spPr>
          <a:xfrm>
            <a:off x="1524000" y="0"/>
            <a:ext cx="7467600" cy="944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978854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Blank" type="blank">
  <p:cSld name="1_Blank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"/>
          <p:cNvSpPr txBox="1">
            <a:spLocks noGrp="1"/>
          </p:cNvSpPr>
          <p:nvPr>
            <p:ph type="dt" idx="10"/>
          </p:nvPr>
        </p:nvSpPr>
        <p:spPr>
          <a:xfrm>
            <a:off x="149225" y="6356350"/>
            <a:ext cx="10699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4"/>
          <p:cNvSpPr txBox="1">
            <a:spLocks noGrp="1"/>
          </p:cNvSpPr>
          <p:nvPr>
            <p:ph type="ftr" idx="11"/>
          </p:nvPr>
        </p:nvSpPr>
        <p:spPr>
          <a:xfrm>
            <a:off x="1641475" y="6356350"/>
            <a:ext cx="56737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4"/>
          <p:cNvSpPr txBox="1">
            <a:spLocks noGrp="1"/>
          </p:cNvSpPr>
          <p:nvPr>
            <p:ph type="sldNum" idx="12"/>
          </p:nvPr>
        </p:nvSpPr>
        <p:spPr>
          <a:xfrm>
            <a:off x="8524875" y="6356350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fld id="{00000000-1234-1234-1234-123412341234}" type="slidenum">
              <a:rPr lang="en-US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2151005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ustom Layout">
  <p:cSld name="Custom Layou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5"/>
          <p:cNvSpPr txBox="1">
            <a:spLocks noGrp="1"/>
          </p:cNvSpPr>
          <p:nvPr>
            <p:ph type="title"/>
          </p:nvPr>
        </p:nvSpPr>
        <p:spPr>
          <a:xfrm>
            <a:off x="1077913" y="304800"/>
            <a:ext cx="69405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5"/>
          <p:cNvSpPr txBox="1">
            <a:spLocks noGrp="1"/>
          </p:cNvSpPr>
          <p:nvPr>
            <p:ph type="sldNum" idx="12"/>
          </p:nvPr>
        </p:nvSpPr>
        <p:spPr>
          <a:xfrm>
            <a:off x="8524875" y="6356350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/>
              <a:pPr/>
              <a:t>‹#›</a:t>
            </a:fld>
            <a:endParaRPr/>
          </a:p>
        </p:txBody>
      </p:sp>
      <p:sp>
        <p:nvSpPr>
          <p:cNvPr id="96" name="Google Shape;96;p5"/>
          <p:cNvSpPr txBox="1">
            <a:spLocks noGrp="1"/>
          </p:cNvSpPr>
          <p:nvPr>
            <p:ph type="dt" idx="10"/>
          </p:nvPr>
        </p:nvSpPr>
        <p:spPr>
          <a:xfrm>
            <a:off x="149225" y="6356350"/>
            <a:ext cx="10699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5"/>
          <p:cNvSpPr txBox="1">
            <a:spLocks noGrp="1"/>
          </p:cNvSpPr>
          <p:nvPr>
            <p:ph type="ftr" idx="11"/>
          </p:nvPr>
        </p:nvSpPr>
        <p:spPr>
          <a:xfrm>
            <a:off x="1641475" y="6356350"/>
            <a:ext cx="56737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929680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>
  <p:cSld name="Blank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6"/>
          <p:cNvSpPr txBox="1"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6"/>
          <p:cNvSpPr txBox="1">
            <a:spLocks noGrp="1"/>
          </p:cNvSpPr>
          <p:nvPr>
            <p:ph type="body" idx="1"/>
          </p:nvPr>
        </p:nvSpPr>
        <p:spPr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1470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1pPr>
            <a:lvl2pPr marL="914400" lvl="1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2pPr>
            <a:lvl3pPr marL="1371600" lvl="2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4pPr>
            <a:lvl5pPr marL="2286000" lvl="4" indent="-297179" algn="l">
              <a:spcBef>
                <a:spcPts val="360"/>
              </a:spcBef>
              <a:spcAft>
                <a:spcPts val="0"/>
              </a:spcAft>
              <a:buSzPts val="1080"/>
              <a:buChar char="⮚"/>
              <a:defRPr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9pPr>
          </a:lstStyle>
          <a:p>
            <a:endParaRPr/>
          </a:p>
        </p:txBody>
      </p:sp>
      <p:sp>
        <p:nvSpPr>
          <p:cNvPr id="101" name="Google Shape;101;p6"/>
          <p:cNvSpPr txBox="1">
            <a:spLocks noGrp="1"/>
          </p:cNvSpPr>
          <p:nvPr>
            <p:ph type="dt" idx="10"/>
          </p:nvPr>
        </p:nvSpPr>
        <p:spPr>
          <a:xfrm>
            <a:off x="149225" y="6356350"/>
            <a:ext cx="10699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6"/>
          <p:cNvSpPr txBox="1">
            <a:spLocks noGrp="1"/>
          </p:cNvSpPr>
          <p:nvPr>
            <p:ph type="ftr" idx="11"/>
          </p:nvPr>
        </p:nvSpPr>
        <p:spPr>
          <a:xfrm>
            <a:off x="1641475" y="6356350"/>
            <a:ext cx="56737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2291088"/>
      </p:ext>
    </p:extLst>
  </p:cSld>
  <p:clrMapOvr>
    <a:masterClrMapping/>
  </p:clrMapOvr>
  <p:transition spd="med">
    <p:fade thruBlk="1"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2 Content over Text" type="twoObjOverTx">
  <p:cSld name="Title and 2 Content over Text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7"/>
          <p:cNvSpPr txBox="1"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7"/>
          <p:cNvSpPr txBox="1">
            <a:spLocks noGrp="1"/>
          </p:cNvSpPr>
          <p:nvPr>
            <p:ph type="body" idx="1"/>
          </p:nvPr>
        </p:nvSpPr>
        <p:spPr>
          <a:xfrm>
            <a:off x="838200" y="1905000"/>
            <a:ext cx="3810000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1470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1pPr>
            <a:lvl2pPr marL="914400" lvl="1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2pPr>
            <a:lvl3pPr marL="1371600" lvl="2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4pPr>
            <a:lvl5pPr marL="2286000" lvl="4" indent="-297179" algn="l">
              <a:spcBef>
                <a:spcPts val="360"/>
              </a:spcBef>
              <a:spcAft>
                <a:spcPts val="0"/>
              </a:spcAft>
              <a:buSzPts val="1080"/>
              <a:buChar char="⮚"/>
              <a:defRPr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9pPr>
          </a:lstStyle>
          <a:p>
            <a:endParaRPr/>
          </a:p>
        </p:txBody>
      </p:sp>
      <p:sp>
        <p:nvSpPr>
          <p:cNvPr id="106" name="Google Shape;106;p7"/>
          <p:cNvSpPr txBox="1">
            <a:spLocks noGrp="1"/>
          </p:cNvSpPr>
          <p:nvPr>
            <p:ph type="body" idx="2"/>
          </p:nvPr>
        </p:nvSpPr>
        <p:spPr>
          <a:xfrm>
            <a:off x="4800600" y="1905000"/>
            <a:ext cx="3810000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1470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1pPr>
            <a:lvl2pPr marL="914400" lvl="1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2pPr>
            <a:lvl3pPr marL="1371600" lvl="2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4pPr>
            <a:lvl5pPr marL="2286000" lvl="4" indent="-297179" algn="l">
              <a:spcBef>
                <a:spcPts val="360"/>
              </a:spcBef>
              <a:spcAft>
                <a:spcPts val="0"/>
              </a:spcAft>
              <a:buSzPts val="1080"/>
              <a:buChar char="⮚"/>
              <a:defRPr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9pPr>
          </a:lstStyle>
          <a:p>
            <a:endParaRPr/>
          </a:p>
        </p:txBody>
      </p:sp>
      <p:sp>
        <p:nvSpPr>
          <p:cNvPr id="107" name="Google Shape;107;p7"/>
          <p:cNvSpPr txBox="1">
            <a:spLocks noGrp="1"/>
          </p:cNvSpPr>
          <p:nvPr>
            <p:ph type="body" idx="3"/>
          </p:nvPr>
        </p:nvSpPr>
        <p:spPr>
          <a:xfrm>
            <a:off x="838200" y="4038600"/>
            <a:ext cx="7772400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1470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1pPr>
            <a:lvl2pPr marL="914400" lvl="1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2pPr>
            <a:lvl3pPr marL="1371600" lvl="2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4pPr>
            <a:lvl5pPr marL="2286000" lvl="4" indent="-297179" algn="l">
              <a:spcBef>
                <a:spcPts val="360"/>
              </a:spcBef>
              <a:spcAft>
                <a:spcPts val="0"/>
              </a:spcAft>
              <a:buSzPts val="1080"/>
              <a:buChar char="⮚"/>
              <a:defRPr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9pPr>
          </a:lstStyle>
          <a:p>
            <a:endParaRPr/>
          </a:p>
        </p:txBody>
      </p:sp>
      <p:sp>
        <p:nvSpPr>
          <p:cNvPr id="108" name="Google Shape;108;p7"/>
          <p:cNvSpPr txBox="1">
            <a:spLocks noGrp="1"/>
          </p:cNvSpPr>
          <p:nvPr>
            <p:ph type="dt" idx="10"/>
          </p:nvPr>
        </p:nvSpPr>
        <p:spPr>
          <a:xfrm>
            <a:off x="149225" y="6356350"/>
            <a:ext cx="10699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7"/>
          <p:cNvSpPr txBox="1">
            <a:spLocks noGrp="1"/>
          </p:cNvSpPr>
          <p:nvPr>
            <p:ph type="ftr" idx="11"/>
          </p:nvPr>
        </p:nvSpPr>
        <p:spPr>
          <a:xfrm>
            <a:off x="1641475" y="6356350"/>
            <a:ext cx="56737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6866302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 over Text" type="objOverTx">
  <p:cSld name="Title and Content over Text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8"/>
          <p:cNvSpPr txBox="1"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8"/>
          <p:cNvSpPr txBox="1">
            <a:spLocks noGrp="1"/>
          </p:cNvSpPr>
          <p:nvPr>
            <p:ph type="body" idx="1"/>
          </p:nvPr>
        </p:nvSpPr>
        <p:spPr>
          <a:xfrm>
            <a:off x="838200" y="1905000"/>
            <a:ext cx="7772400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1470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1pPr>
            <a:lvl2pPr marL="914400" lvl="1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2pPr>
            <a:lvl3pPr marL="1371600" lvl="2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4pPr>
            <a:lvl5pPr marL="2286000" lvl="4" indent="-297179" algn="l">
              <a:spcBef>
                <a:spcPts val="360"/>
              </a:spcBef>
              <a:spcAft>
                <a:spcPts val="0"/>
              </a:spcAft>
              <a:buSzPts val="1080"/>
              <a:buChar char="⮚"/>
              <a:defRPr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9pPr>
          </a:lstStyle>
          <a:p>
            <a:endParaRPr/>
          </a:p>
        </p:txBody>
      </p:sp>
      <p:sp>
        <p:nvSpPr>
          <p:cNvPr id="113" name="Google Shape;113;p8"/>
          <p:cNvSpPr txBox="1">
            <a:spLocks noGrp="1"/>
          </p:cNvSpPr>
          <p:nvPr>
            <p:ph type="body" idx="2"/>
          </p:nvPr>
        </p:nvSpPr>
        <p:spPr>
          <a:xfrm>
            <a:off x="838200" y="4038600"/>
            <a:ext cx="7772400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1470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1pPr>
            <a:lvl2pPr marL="914400" lvl="1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2pPr>
            <a:lvl3pPr marL="1371600" lvl="2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4pPr>
            <a:lvl5pPr marL="2286000" lvl="4" indent="-297179" algn="l">
              <a:spcBef>
                <a:spcPts val="360"/>
              </a:spcBef>
              <a:spcAft>
                <a:spcPts val="0"/>
              </a:spcAft>
              <a:buSzPts val="1080"/>
              <a:buChar char="⮚"/>
              <a:defRPr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9pPr>
          </a:lstStyle>
          <a:p>
            <a:endParaRPr/>
          </a:p>
        </p:txBody>
      </p:sp>
      <p:sp>
        <p:nvSpPr>
          <p:cNvPr id="114" name="Google Shape;114;p8"/>
          <p:cNvSpPr txBox="1">
            <a:spLocks noGrp="1"/>
          </p:cNvSpPr>
          <p:nvPr>
            <p:ph type="dt" idx="10"/>
          </p:nvPr>
        </p:nvSpPr>
        <p:spPr>
          <a:xfrm>
            <a:off x="149225" y="6356350"/>
            <a:ext cx="10699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8"/>
          <p:cNvSpPr txBox="1">
            <a:spLocks noGrp="1"/>
          </p:cNvSpPr>
          <p:nvPr>
            <p:ph type="ftr" idx="11"/>
          </p:nvPr>
        </p:nvSpPr>
        <p:spPr>
          <a:xfrm>
            <a:off x="1641475" y="6356350"/>
            <a:ext cx="56737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715467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235169"/>
            <a:ext cx="8229600" cy="410783"/>
          </a:xfrm>
        </p:spPr>
        <p:txBody>
          <a:bodyPr/>
          <a:lstStyle>
            <a:lvl1pPr>
              <a:defRPr sz="2800"/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F33294FD-6FFE-462B-860E-F3A4DCB955D7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75668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Nadpis, text a 2 obsahy" type="txAndTwoObj">
  <p:cSld name="Nadpis, text a 2 obsahy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9"/>
          <p:cNvSpPr txBox="1">
            <a:spLocks noGrp="1"/>
          </p:cNvSpPr>
          <p:nvPr>
            <p:ph type="title"/>
          </p:nvPr>
        </p:nvSpPr>
        <p:spPr>
          <a:xfrm>
            <a:off x="609600" y="260350"/>
            <a:ext cx="7346950" cy="936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9"/>
          <p:cNvSpPr txBox="1">
            <a:spLocks noGrp="1"/>
          </p:cNvSpPr>
          <p:nvPr>
            <p:ph type="body" idx="1"/>
          </p:nvPr>
        </p:nvSpPr>
        <p:spPr>
          <a:xfrm>
            <a:off x="755650" y="1484313"/>
            <a:ext cx="3884613" cy="4681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1470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1pPr>
            <a:lvl2pPr marL="914400" lvl="1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2pPr>
            <a:lvl3pPr marL="1371600" lvl="2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4pPr>
            <a:lvl5pPr marL="2286000" lvl="4" indent="-297179" algn="l">
              <a:spcBef>
                <a:spcPts val="360"/>
              </a:spcBef>
              <a:spcAft>
                <a:spcPts val="0"/>
              </a:spcAft>
              <a:buSzPts val="1080"/>
              <a:buChar char="⮚"/>
              <a:defRPr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9pPr>
          </a:lstStyle>
          <a:p>
            <a:endParaRPr/>
          </a:p>
        </p:txBody>
      </p:sp>
      <p:sp>
        <p:nvSpPr>
          <p:cNvPr id="119" name="Google Shape;119;p9"/>
          <p:cNvSpPr txBox="1">
            <a:spLocks noGrp="1"/>
          </p:cNvSpPr>
          <p:nvPr>
            <p:ph type="body" idx="2"/>
          </p:nvPr>
        </p:nvSpPr>
        <p:spPr>
          <a:xfrm>
            <a:off x="4792663" y="1484313"/>
            <a:ext cx="3884612" cy="2263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1470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1pPr>
            <a:lvl2pPr marL="914400" lvl="1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2pPr>
            <a:lvl3pPr marL="1371600" lvl="2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4pPr>
            <a:lvl5pPr marL="2286000" lvl="4" indent="-297179" algn="l">
              <a:spcBef>
                <a:spcPts val="360"/>
              </a:spcBef>
              <a:spcAft>
                <a:spcPts val="0"/>
              </a:spcAft>
              <a:buSzPts val="1080"/>
              <a:buChar char="⮚"/>
              <a:defRPr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9pPr>
          </a:lstStyle>
          <a:p>
            <a:endParaRPr/>
          </a:p>
        </p:txBody>
      </p:sp>
      <p:sp>
        <p:nvSpPr>
          <p:cNvPr id="120" name="Google Shape;120;p9"/>
          <p:cNvSpPr txBox="1">
            <a:spLocks noGrp="1"/>
          </p:cNvSpPr>
          <p:nvPr>
            <p:ph type="body" idx="3"/>
          </p:nvPr>
        </p:nvSpPr>
        <p:spPr>
          <a:xfrm>
            <a:off x="4792663" y="3900488"/>
            <a:ext cx="3884612" cy="2265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1470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1pPr>
            <a:lvl2pPr marL="914400" lvl="1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2pPr>
            <a:lvl3pPr marL="1371600" lvl="2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4pPr>
            <a:lvl5pPr marL="2286000" lvl="4" indent="-297179" algn="l">
              <a:spcBef>
                <a:spcPts val="360"/>
              </a:spcBef>
              <a:spcAft>
                <a:spcPts val="0"/>
              </a:spcAft>
              <a:buSzPts val="1080"/>
              <a:buChar char="⮚"/>
              <a:defRPr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9pPr>
          </a:lstStyle>
          <a:p>
            <a:endParaRPr/>
          </a:p>
        </p:txBody>
      </p:sp>
      <p:sp>
        <p:nvSpPr>
          <p:cNvPr id="121" name="Google Shape;121;p9"/>
          <p:cNvSpPr txBox="1">
            <a:spLocks noGrp="1"/>
          </p:cNvSpPr>
          <p:nvPr>
            <p:ph type="dt" idx="10"/>
          </p:nvPr>
        </p:nvSpPr>
        <p:spPr>
          <a:xfrm>
            <a:off x="149225" y="6356350"/>
            <a:ext cx="10699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9"/>
          <p:cNvSpPr txBox="1">
            <a:spLocks noGrp="1"/>
          </p:cNvSpPr>
          <p:nvPr>
            <p:ph type="ftr" idx="11"/>
          </p:nvPr>
        </p:nvSpPr>
        <p:spPr>
          <a:xfrm>
            <a:off x="1641475" y="6356350"/>
            <a:ext cx="56737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9"/>
          <p:cNvSpPr txBox="1">
            <a:spLocks noGrp="1"/>
          </p:cNvSpPr>
          <p:nvPr>
            <p:ph type="sldNum" idx="12"/>
          </p:nvPr>
        </p:nvSpPr>
        <p:spPr>
          <a:xfrm>
            <a:off x="6732588" y="6453188"/>
            <a:ext cx="1800225" cy="287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1190089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, Text and Clip Art" type="txAndClipArt">
  <p:cSld name="Title, Text and Clip Art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0"/>
          <p:cNvSpPr/>
          <p:nvPr/>
        </p:nvSpPr>
        <p:spPr>
          <a:xfrm>
            <a:off x="3116263" y="6332538"/>
            <a:ext cx="3176587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kern="0">
                <a:solidFill>
                  <a:srgbClr val="40458C"/>
                </a:solidFill>
                <a:ea typeface="Arial"/>
                <a:cs typeface="Arial"/>
                <a:sym typeface="Arial"/>
              </a:rPr>
              <a:t>Preparing for the First Flight of Medipix on the ISS</a:t>
            </a: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6" name="Google Shape;126;p10"/>
          <p:cNvSpPr txBox="1">
            <a:spLocks noGrp="1"/>
          </p:cNvSpPr>
          <p:nvPr>
            <p:ph type="title"/>
          </p:nvPr>
        </p:nvSpPr>
        <p:spPr>
          <a:xfrm>
            <a:off x="2057400" y="533400"/>
            <a:ext cx="59436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10"/>
          <p:cNvSpPr txBox="1">
            <a:spLocks noGrp="1"/>
          </p:cNvSpPr>
          <p:nvPr>
            <p:ph type="body" idx="1"/>
          </p:nvPr>
        </p:nvSpPr>
        <p:spPr>
          <a:xfrm>
            <a:off x="990600" y="1981200"/>
            <a:ext cx="3505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1470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1pPr>
            <a:lvl2pPr marL="914400" lvl="1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2pPr>
            <a:lvl3pPr marL="1371600" lvl="2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◆"/>
              <a:defRPr/>
            </a:lvl4pPr>
            <a:lvl5pPr marL="2286000" lvl="4" indent="-297179" algn="l">
              <a:spcBef>
                <a:spcPts val="360"/>
              </a:spcBef>
              <a:spcAft>
                <a:spcPts val="0"/>
              </a:spcAft>
              <a:buSzPts val="1080"/>
              <a:buChar char="⮚"/>
              <a:defRPr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9pPr>
          </a:lstStyle>
          <a:p>
            <a:endParaRPr/>
          </a:p>
        </p:txBody>
      </p:sp>
      <p:sp>
        <p:nvSpPr>
          <p:cNvPr id="128" name="Google Shape;128;p10"/>
          <p:cNvSpPr>
            <a:spLocks noGrp="1"/>
          </p:cNvSpPr>
          <p:nvPr>
            <p:ph type="clipArt" idx="2"/>
          </p:nvPr>
        </p:nvSpPr>
        <p:spPr>
          <a:xfrm>
            <a:off x="4648200" y="1981200"/>
            <a:ext cx="35052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29" name="Google Shape;129;p10"/>
          <p:cNvSpPr txBox="1">
            <a:spLocks noGrp="1"/>
          </p:cNvSpPr>
          <p:nvPr>
            <p:ph type="sldNum" idx="12"/>
          </p:nvPr>
        </p:nvSpPr>
        <p:spPr>
          <a:xfrm>
            <a:off x="7848600" y="6248400"/>
            <a:ext cx="990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1296426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 slide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1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32" name="Google Shape;132;p11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3" name="Google Shape;133;p1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US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6200419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0A6E6283-A7E4-4F86-ABD5-BC4C4048761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5C2D394-4E2A-474D-B2B4-E17FAA587A95}" type="slidenum">
              <a:rPr lang="en-US" altLang="cs-CZ"/>
              <a:pPr>
                <a:defRPr/>
              </a:pPr>
              <a:t>‹#›</a:t>
            </a:fld>
            <a:endParaRPr lang="en-US" altLang="cs-CZ">
              <a:solidFill>
                <a:srgbClr val="88A4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437072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1F283866-07A9-4BF2-AF59-4405DC0CF97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EA8FBD2-54C4-4816-BA5C-6114264A5B36}" type="slidenum">
              <a:rPr lang="en-US" altLang="cs-CZ"/>
              <a:pPr>
                <a:defRPr/>
              </a:pPr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32978207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9E569DE1-B322-4439-9D74-4E93ABBD4F6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587A658F-744A-432F-9734-50CB027D0BBD}" type="slidenum">
              <a:rPr lang="en-US" altLang="cs-CZ"/>
              <a:pPr>
                <a:defRPr/>
              </a:pPr>
              <a:t>‹#›</a:t>
            </a:fld>
            <a:endParaRPr lang="en-US" altLang="cs-CZ">
              <a:solidFill>
                <a:srgbClr val="88A4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77739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5482B7E0-2BC5-4E75-8903-0B9083A293C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7371A867-F161-4025-BB90-951593D3E20B}" type="slidenum">
              <a:rPr lang="en-US" altLang="cs-CZ"/>
              <a:pPr>
                <a:defRPr/>
              </a:pPr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2202329068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E11D3FE6-B269-4BF0-AE0D-06D25B2FD86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49BB6-75EC-4D2E-B4B2-C7FF6FB3E961}" type="slidenum">
              <a:rPr lang="en-US" altLang="cs-CZ"/>
              <a:pPr>
                <a:defRPr/>
              </a:pPr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324161492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6E1EC4E8-BEC1-4C04-9C19-93D5A9CAE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B6CEBC9F-B0C1-43AB-96D5-8CA7BB1596B9}" type="slidenum">
              <a:rPr lang="en-US" altLang="cs-CZ"/>
              <a:pPr>
                <a:defRPr/>
              </a:pPr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3125788610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1B9F6460-D9B4-402F-BE2A-B16F5A8E2B6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7006293F-7174-40D8-98F2-DAE18B27947E}" type="slidenum">
              <a:rPr lang="en-US" altLang="cs-CZ"/>
              <a:pPr>
                <a:defRPr/>
              </a:pPr>
              <a:t>‹#›</a:t>
            </a:fld>
            <a:endParaRPr lang="en-US" alt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647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E003D5A7-EAEB-4D6E-9832-3839E0267623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17788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0EF854D4-947E-4DA7-AE95-C7D2E617C42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6FFBB3D1-5EDA-4ED8-A212-B4B75F7CA21A}" type="slidenum">
              <a:rPr lang="en-US" altLang="cs-CZ"/>
              <a:pPr>
                <a:defRPr/>
              </a:pPr>
              <a:t>‹#›</a:t>
            </a:fld>
            <a:endParaRPr lang="en-US" altLang="cs-CZ">
              <a:solidFill>
                <a:srgbClr val="88A4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910171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7489C813-E771-4034-9274-5C22EB2482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D246C9D-31DC-4401-9248-E401C36804F0}" type="slidenum">
              <a:rPr lang="en-US" altLang="cs-CZ"/>
              <a:pPr>
                <a:defRPr/>
              </a:pPr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303919178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D00BAD3-38E7-4273-8654-FA56D9625A6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9DAF7E8-113F-4693-95F0-E4C995CA62AD}" type="slidenum">
              <a:rPr lang="en-US" altLang="cs-CZ"/>
              <a:pPr>
                <a:defRPr/>
              </a:pPr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69603446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4A6641EC-A3F3-4958-96E9-7033E1F88BF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0A447B1A-96C0-4A8B-9DC7-B5DC66F313D8}" type="slidenum">
              <a:rPr lang="en-US" altLang="cs-CZ"/>
              <a:pPr>
                <a:defRPr/>
              </a:pPr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2236714273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024" y="344412"/>
            <a:ext cx="7805927" cy="146333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72024" y="1906868"/>
            <a:ext cx="3830534" cy="4317751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5923" y="1906868"/>
            <a:ext cx="3832027" cy="431775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22053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524875" y="635635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C9746-7C2C-4645-8A10-571D41D8D2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28.6.2018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 for IWORID2018, Sundsvall, Sweden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196321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6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432524BA-4D12-43D3-9C37-6F46579B63D1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8326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8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CBAF71D7-7796-4321-9BCB-8EE506F6A8ED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1833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84812762-4DA2-4C6E-A09A-4B5AAE021C1B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540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3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24E0514F-CC4C-401E-A5A4-9F92AA518E9A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2604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6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D319A73E-44A8-4C17-88E2-51B75F89AC29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704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235169"/>
            <a:ext cx="8229600" cy="410783"/>
          </a:xfrm>
        </p:spPr>
        <p:txBody>
          <a:bodyPr/>
          <a:lstStyle>
            <a:lvl1pPr>
              <a:defRPr sz="2800"/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Rectangle 72">
            <a:extLst>
              <a:ext uri="{FF2B5EF4-FFF2-40B4-BE49-F238E27FC236}">
                <a16:creationId xmlns:a16="http://schemas.microsoft.com/office/drawing/2014/main" xmlns="" id="{54233238-26B1-4EBE-8604-29DC13E217EB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C1DD3-499C-4E87-9365-06C9CA049FFC}" type="datetime3">
              <a:rPr lang="en-US" smtClean="0"/>
              <a:t>20 January 2023</a:t>
            </a:fld>
            <a:endParaRPr lang="en-US"/>
          </a:p>
        </p:txBody>
      </p:sp>
      <p:sp>
        <p:nvSpPr>
          <p:cNvPr id="5" name="Rectangle 73">
            <a:extLst>
              <a:ext uri="{FF2B5EF4-FFF2-40B4-BE49-F238E27FC236}">
                <a16:creationId xmlns:a16="http://schemas.microsoft.com/office/drawing/2014/main" xmlns="" id="{90AEDB56-7EA8-4C9A-96F7-EE5687499FD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795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6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2B758BC4-8024-4FE8-B7BF-4078DB78C519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495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33724647-D51D-4171-B3CC-8F140A756515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2284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201613"/>
            <a:ext cx="2057400" cy="5818187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01613"/>
            <a:ext cx="6019800" cy="5818187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23C89A9E-6BC3-41EC-9C11-70441B76F1EC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6210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ástupný symbol pro text 16"/>
          <p:cNvSpPr>
            <a:spLocks noGrp="1"/>
          </p:cNvSpPr>
          <p:nvPr>
            <p:ph type="body" sz="quarter" idx="10"/>
          </p:nvPr>
        </p:nvSpPr>
        <p:spPr>
          <a:xfrm>
            <a:off x="669517" y="1372149"/>
            <a:ext cx="8100000" cy="5040000"/>
          </a:xfrm>
        </p:spPr>
        <p:txBody>
          <a:bodyPr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19079"/>
            <a:ext cx="6917473" cy="10001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1314592A-6655-448B-A92B-F2C70B3EF464}" type="datetime1">
              <a:rPr lang="en-US">
                <a:solidFill>
                  <a:srgbClr val="40458C"/>
                </a:solidFill>
              </a:rPr>
              <a:pPr>
                <a:defRPr/>
              </a:pPr>
              <a:t>1/20/2023</a:t>
            </a:fld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b-NO">
                <a:solidFill>
                  <a:srgbClr val="40458C"/>
                </a:solidFill>
              </a:rPr>
              <a:t>TIPP2021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>
          <a:xfrm>
            <a:off x="7621589" y="6500817"/>
            <a:ext cx="1209675" cy="21907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33111B-5CC4-456E-9191-DDDF45A10BF8}" type="slidenum">
              <a:rPr lang="en-US" sz="1400" smtClean="0">
                <a:solidFill>
                  <a:srgbClr val="40458C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dirty="0">
              <a:solidFill>
                <a:srgbClr val="40458C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249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cs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9317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cs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9388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cs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5469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cs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7502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cs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0062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cs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950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Rectangle 72">
            <a:extLst>
              <a:ext uri="{FF2B5EF4-FFF2-40B4-BE49-F238E27FC236}">
                <a16:creationId xmlns:a16="http://schemas.microsoft.com/office/drawing/2014/main" xmlns="" id="{5159EF9B-2603-46E3-9E2D-C54C3CD1802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64671-5E24-4327-91F4-4C7BE2573CC0}" type="datetime3">
              <a:rPr lang="en-US" smtClean="0"/>
              <a:t>20 January 2023</a:t>
            </a:fld>
            <a:endParaRPr lang="en-US"/>
          </a:p>
        </p:txBody>
      </p:sp>
      <p:sp>
        <p:nvSpPr>
          <p:cNvPr id="5" name="Rectangle 73">
            <a:extLst>
              <a:ext uri="{FF2B5EF4-FFF2-40B4-BE49-F238E27FC236}">
                <a16:creationId xmlns:a16="http://schemas.microsoft.com/office/drawing/2014/main" xmlns="" id="{3D5F2C0F-726A-4E26-82F4-0449FD0402F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3860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cs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0078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cs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634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cs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7859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E2ACD2-50BC-4A63-A01F-366D978A027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6778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70D2D0-6A8A-4CAB-A1B7-CA4D39CF2A6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8469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B056FD-63C5-4FE5-BD9E-93175A57B26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2421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9749C0-8296-4DEF-831E-02BE1846FB5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9229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04E799-394A-4EC3-B607-98FBD3BE130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3153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DC4B9E-A5FB-48E6-94D6-249B5654521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65981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5C14CF-4DD2-4C93-A100-2B51798E45B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436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72">
            <a:extLst>
              <a:ext uri="{FF2B5EF4-FFF2-40B4-BE49-F238E27FC236}">
                <a16:creationId xmlns:a16="http://schemas.microsoft.com/office/drawing/2014/main" xmlns="" id="{D05CC337-52BE-4FA4-BD7B-A2D85A493CF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A06D8-F9A0-4464-B3EB-E5FD864A43D2}" type="datetime3">
              <a:rPr lang="en-US" smtClean="0"/>
              <a:t>20 January 2023</a:t>
            </a:fld>
            <a:endParaRPr lang="en-US"/>
          </a:p>
        </p:txBody>
      </p:sp>
      <p:sp>
        <p:nvSpPr>
          <p:cNvPr id="6" name="Rectangle 73">
            <a:extLst>
              <a:ext uri="{FF2B5EF4-FFF2-40B4-BE49-F238E27FC236}">
                <a16:creationId xmlns:a16="http://schemas.microsoft.com/office/drawing/2014/main" xmlns="" id="{79AAD444-6D9A-4967-B7BC-5FADA36F358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43991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EFA61D-2BBE-4DAB-9E01-0504991CC34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4167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DE704-9CD7-4D67-BEE5-0159ED4D3A9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9648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32D4AA-436F-4236-BB3D-0DB918C47D5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6532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28779B-D9B7-49B8-8F39-17A60CB9446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4753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2D2B11-AE97-48ED-93E8-A0C0E06A51A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2532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6" name="Rectangle 5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grpSp>
            <p:nvGrpSpPr>
              <p:cNvPr id="17" name="Group 6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9" name="Line 57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</p:grpSp>
          <p:sp>
            <p:nvSpPr>
              <p:cNvPr id="18" name="Line 58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</p:grpSp>
        <p:grpSp>
          <p:nvGrpSpPr>
            <p:cNvPr id="7" name="Group 59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sp>
            <p:nvSpPr>
              <p:cNvPr id="14" name="Line 62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sp>
            <p:nvSpPr>
              <p:cNvPr id="15" name="Arc 63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</p:grpSp>
        <p:grpSp>
          <p:nvGrpSpPr>
            <p:cNvPr id="8" name="Group 64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sp>
            <p:nvSpPr>
              <p:cNvPr id="10" name="Line 66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sp>
            <p:nvSpPr>
              <p:cNvPr id="11" name="Arc 67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4164" name="Rectangle 68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Klepnutím lze upravit styl předlohy nadpisů.</a:t>
            </a:r>
          </a:p>
        </p:txBody>
      </p:sp>
      <p:sp>
        <p:nvSpPr>
          <p:cNvPr id="4165" name="Rectangle 69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Klepnutím lze upravit styl předlohy podnadpisů.</a:t>
            </a:r>
          </a:p>
        </p:txBody>
      </p:sp>
    </p:spTree>
    <p:extLst>
      <p:ext uri="{BB962C8B-B14F-4D97-AF65-F5344CB8AC3E}">
        <p14:creationId xmlns:p14="http://schemas.microsoft.com/office/powerpoint/2010/main" val="220516075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235169"/>
            <a:ext cx="8229600" cy="410783"/>
          </a:xfrm>
        </p:spPr>
        <p:txBody>
          <a:bodyPr/>
          <a:lstStyle>
            <a:lvl1pPr>
              <a:defRPr sz="2800"/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F33294FD-6FFE-462B-860E-F3A4DCB955D7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51463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E003D5A7-EAEB-4D6E-9832-3839E0267623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4721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6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432524BA-4D12-43D3-9C37-6F46579B63D1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82954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8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CBAF71D7-7796-4321-9BCB-8EE506F6A8ED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097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72">
            <a:extLst>
              <a:ext uri="{FF2B5EF4-FFF2-40B4-BE49-F238E27FC236}">
                <a16:creationId xmlns:a16="http://schemas.microsoft.com/office/drawing/2014/main" xmlns="" id="{A8522982-EED0-466E-B931-28A3A5D1812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22955-677E-42EA-AE2B-BE1BADB49B4A}" type="datetime3">
              <a:rPr lang="en-US" smtClean="0"/>
              <a:t>20 January 2023</a:t>
            </a:fld>
            <a:endParaRPr lang="en-US"/>
          </a:p>
        </p:txBody>
      </p:sp>
      <p:sp>
        <p:nvSpPr>
          <p:cNvPr id="8" name="Rectangle 73">
            <a:extLst>
              <a:ext uri="{FF2B5EF4-FFF2-40B4-BE49-F238E27FC236}">
                <a16:creationId xmlns:a16="http://schemas.microsoft.com/office/drawing/2014/main" xmlns="" id="{FF80DC36-9E6F-47FD-BC21-A113979AA7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68328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84812762-4DA2-4C6E-A09A-4B5AAE021C1B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47421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3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24E0514F-CC4C-401E-A5A4-9F92AA518E9A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75221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6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D319A73E-44A8-4C17-88E2-51B75F89AC29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3631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6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2B758BC4-8024-4FE8-B7BF-4078DB78C519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41171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33724647-D51D-4171-B3CC-8F140A756515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4530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201613"/>
            <a:ext cx="2057400" cy="5818187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01613"/>
            <a:ext cx="6019800" cy="5818187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23C89A9E-6BC3-41EC-9C11-70441B76F1EC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48543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524875" y="635635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5C9746-7C2C-4645-8A10-571D41D8D219}" type="slidenum">
              <a:rPr lang="en-US" sz="1400">
                <a:solidFill>
                  <a:srgbClr val="40458C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dirty="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</a:rPr>
              <a:t>28.6.2018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0458C"/>
                </a:solidFill>
              </a:rPr>
              <a:t>SP for IWORID2018, Sundsvall, Sweden</a:t>
            </a:r>
            <a:endParaRPr lang="en-US" dirty="0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80071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0A6E6283-A7E4-4F86-ABD5-BC4C4048761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5C2D394-4E2A-474D-B2B4-E17FAA587A95}" type="slidenum">
              <a:rPr lang="en-US" altLang="cs-CZ"/>
              <a:pPr>
                <a:defRPr/>
              </a:pPr>
              <a:t>‹#›</a:t>
            </a:fld>
            <a:endParaRPr lang="en-US" altLang="cs-CZ">
              <a:solidFill>
                <a:srgbClr val="88A4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29586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1F283866-07A9-4BF2-AF59-4405DC0CF97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EA8FBD2-54C4-4816-BA5C-6114264A5B36}" type="slidenum">
              <a:rPr lang="en-US" altLang="cs-CZ"/>
              <a:pPr>
                <a:defRPr/>
              </a:pPr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23631501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9E569DE1-B322-4439-9D74-4E93ABBD4F6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587A658F-744A-432F-9734-50CB027D0BBD}" type="slidenum">
              <a:rPr lang="en-US" altLang="cs-CZ"/>
              <a:pPr>
                <a:defRPr/>
              </a:pPr>
              <a:t>‹#›</a:t>
            </a:fld>
            <a:endParaRPr lang="en-US" altLang="cs-CZ">
              <a:solidFill>
                <a:srgbClr val="88A4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957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Rectangle 72">
            <a:extLst>
              <a:ext uri="{FF2B5EF4-FFF2-40B4-BE49-F238E27FC236}">
                <a16:creationId xmlns:a16="http://schemas.microsoft.com/office/drawing/2014/main" xmlns="" id="{EC3E7829-60D5-4BC0-9059-C0193DA7FB8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B7B24-FD0E-445D-B8D4-E57C51F2C2CF}" type="datetime3">
              <a:rPr lang="en-US" smtClean="0"/>
              <a:t>20 January 2023</a:t>
            </a:fld>
            <a:endParaRPr lang="en-US"/>
          </a:p>
        </p:txBody>
      </p:sp>
      <p:sp>
        <p:nvSpPr>
          <p:cNvPr id="4" name="Rectangle 73">
            <a:extLst>
              <a:ext uri="{FF2B5EF4-FFF2-40B4-BE49-F238E27FC236}">
                <a16:creationId xmlns:a16="http://schemas.microsoft.com/office/drawing/2014/main" xmlns="" id="{14D9AEB9-A31C-4BF6-86FE-328FB8CD692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26196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5482B7E0-2BC5-4E75-8903-0B9083A293C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7371A867-F161-4025-BB90-951593D3E20B}" type="slidenum">
              <a:rPr lang="en-US" altLang="cs-CZ"/>
              <a:pPr>
                <a:defRPr/>
              </a:pPr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358854149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E11D3FE6-B269-4BF0-AE0D-06D25B2FD86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49BB6-75EC-4D2E-B4B2-C7FF6FB3E961}" type="slidenum">
              <a:rPr lang="en-US" altLang="cs-CZ"/>
              <a:pPr>
                <a:defRPr/>
              </a:pPr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70690796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6E1EC4E8-BEC1-4C04-9C19-93D5A9CAE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B6CEBC9F-B0C1-43AB-96D5-8CA7BB1596B9}" type="slidenum">
              <a:rPr lang="en-US" altLang="cs-CZ"/>
              <a:pPr>
                <a:defRPr/>
              </a:pPr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66975668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1B9F6460-D9B4-402F-BE2A-B16F5A8E2B6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7006293F-7174-40D8-98F2-DAE18B27947E}" type="slidenum">
              <a:rPr lang="en-US" altLang="cs-CZ"/>
              <a:pPr>
                <a:defRPr/>
              </a:pPr>
              <a:t>‹#›</a:t>
            </a:fld>
            <a:endParaRPr lang="en-US" alt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09813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0EF854D4-947E-4DA7-AE95-C7D2E617C42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6FFBB3D1-5EDA-4ED8-A212-B4B75F7CA21A}" type="slidenum">
              <a:rPr lang="en-US" altLang="cs-CZ"/>
              <a:pPr>
                <a:defRPr/>
              </a:pPr>
              <a:t>‹#›</a:t>
            </a:fld>
            <a:endParaRPr lang="en-US" altLang="cs-CZ">
              <a:solidFill>
                <a:srgbClr val="88A4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00058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7489C813-E771-4034-9274-5C22EB2482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D246C9D-31DC-4401-9248-E401C36804F0}" type="slidenum">
              <a:rPr lang="en-US" altLang="cs-CZ"/>
              <a:pPr>
                <a:defRPr/>
              </a:pPr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400486891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D00BAD3-38E7-4273-8654-FA56D9625A6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9DAF7E8-113F-4693-95F0-E4C995CA62AD}" type="slidenum">
              <a:rPr lang="en-US" altLang="cs-CZ"/>
              <a:pPr>
                <a:defRPr/>
              </a:pPr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68213232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4A6641EC-A3F3-4958-96E9-7033E1F88BF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0A447B1A-96C0-4A8B-9DC7-B5DC66F313D8}" type="slidenum">
              <a:rPr lang="en-US" altLang="cs-CZ"/>
              <a:pPr>
                <a:defRPr/>
              </a:pPr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48234967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024" y="344412"/>
            <a:ext cx="7805927" cy="146333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72024" y="1906868"/>
            <a:ext cx="3830534" cy="4317751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5923" y="1906868"/>
            <a:ext cx="3832027" cy="431775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6987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4534" y="91281"/>
            <a:ext cx="8234933" cy="369332"/>
          </a:xfrm>
        </p:spPr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99670" y="6527780"/>
            <a:ext cx="3040023" cy="415498"/>
          </a:xfrm>
        </p:spPr>
        <p:txBody>
          <a:bodyPr lIns="0" tIns="0" rIns="0" bIns="0"/>
          <a:lstStyle>
            <a:lvl1pPr>
              <a:defRPr sz="13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9525"/>
            <a:r>
              <a:rPr lang="en-GB" spc="-4" smtClean="0">
                <a:solidFill>
                  <a:prstClr val="white"/>
                </a:solidFill>
              </a:rPr>
              <a:t>8</a:t>
            </a:r>
            <a:r>
              <a:rPr lang="en-GB" smtClean="0">
                <a:solidFill>
                  <a:prstClr val="white"/>
                </a:solidFill>
              </a:rPr>
              <a:t>.</a:t>
            </a:r>
            <a:r>
              <a:rPr lang="en-GB" spc="-101" smtClean="0">
                <a:solidFill>
                  <a:prstClr val="white"/>
                </a:solidFill>
              </a:rPr>
              <a:t>1</a:t>
            </a:r>
            <a:r>
              <a:rPr lang="en-GB" smtClean="0">
                <a:solidFill>
                  <a:prstClr val="white"/>
                </a:solidFill>
              </a:rPr>
              <a:t>1.</a:t>
            </a:r>
            <a:r>
              <a:rPr lang="en-GB" spc="-8" smtClean="0">
                <a:solidFill>
                  <a:prstClr val="white"/>
                </a:solidFill>
              </a:rPr>
              <a:t>2</a:t>
            </a:r>
            <a:r>
              <a:rPr lang="en-GB" smtClean="0">
                <a:solidFill>
                  <a:prstClr val="white"/>
                </a:solidFill>
              </a:rPr>
              <a:t>0</a:t>
            </a:r>
            <a:r>
              <a:rPr lang="en-GB" spc="-8" smtClean="0">
                <a:solidFill>
                  <a:prstClr val="white"/>
                </a:solidFill>
              </a:rPr>
              <a:t>1</a:t>
            </a:r>
            <a:r>
              <a:rPr lang="en-GB" smtClean="0">
                <a:solidFill>
                  <a:prstClr val="white"/>
                </a:solidFill>
              </a:rPr>
              <a:t>7,</a:t>
            </a:r>
            <a:r>
              <a:rPr lang="en-GB" spc="8" smtClean="0">
                <a:solidFill>
                  <a:prstClr val="white"/>
                </a:solidFill>
              </a:rPr>
              <a:t> </a:t>
            </a:r>
            <a:r>
              <a:rPr lang="en-GB" smtClean="0">
                <a:solidFill>
                  <a:prstClr val="white"/>
                </a:solidFill>
              </a:rPr>
              <a:t>Orsa</a:t>
            </a:r>
            <a:r>
              <a:rPr lang="en-GB" spc="-120" smtClean="0">
                <a:solidFill>
                  <a:prstClr val="white"/>
                </a:solidFill>
              </a:rPr>
              <a:t>y</a:t>
            </a:r>
            <a:r>
              <a:rPr lang="en-GB" smtClean="0">
                <a:solidFill>
                  <a:prstClr val="white"/>
                </a:solidFill>
              </a:rPr>
              <a:t>,</a:t>
            </a:r>
            <a:r>
              <a:rPr lang="en-GB" spc="23" smtClean="0">
                <a:solidFill>
                  <a:prstClr val="white"/>
                </a:solidFill>
              </a:rPr>
              <a:t> </a:t>
            </a:r>
            <a:r>
              <a:rPr lang="en-GB" smtClean="0">
                <a:solidFill>
                  <a:prstClr val="white"/>
                </a:solidFill>
              </a:rPr>
              <a:t>S</a:t>
            </a:r>
            <a:r>
              <a:rPr lang="en-GB" spc="-8" smtClean="0">
                <a:solidFill>
                  <a:prstClr val="white"/>
                </a:solidFill>
              </a:rPr>
              <a:t>u</a:t>
            </a:r>
            <a:r>
              <a:rPr lang="en-GB" smtClean="0">
                <a:solidFill>
                  <a:prstClr val="white"/>
                </a:solidFill>
              </a:rPr>
              <a:t>p</a:t>
            </a:r>
            <a:r>
              <a:rPr lang="en-GB" spc="-8" smtClean="0">
                <a:solidFill>
                  <a:prstClr val="white"/>
                </a:solidFill>
              </a:rPr>
              <a:t>e</a:t>
            </a:r>
            <a:r>
              <a:rPr lang="en-GB" smtClean="0">
                <a:solidFill>
                  <a:prstClr val="white"/>
                </a:solidFill>
              </a:rPr>
              <a:t>rNEMO</a:t>
            </a:r>
            <a:r>
              <a:rPr lang="en-GB" spc="11" smtClean="0">
                <a:solidFill>
                  <a:prstClr val="white"/>
                </a:solidFill>
              </a:rPr>
              <a:t> </a:t>
            </a:r>
            <a:r>
              <a:rPr lang="en-GB" smtClean="0">
                <a:solidFill>
                  <a:prstClr val="white"/>
                </a:solidFill>
              </a:rPr>
              <a:t>co</a:t>
            </a:r>
            <a:r>
              <a:rPr lang="en-GB" spc="-8" smtClean="0">
                <a:solidFill>
                  <a:prstClr val="white"/>
                </a:solidFill>
              </a:rPr>
              <a:t>l</a:t>
            </a:r>
            <a:r>
              <a:rPr lang="en-GB" smtClean="0">
                <a:solidFill>
                  <a:prstClr val="white"/>
                </a:solidFill>
              </a:rPr>
              <a:t>l</a:t>
            </a:r>
            <a:r>
              <a:rPr lang="en-GB" spc="-8" smtClean="0">
                <a:solidFill>
                  <a:prstClr val="white"/>
                </a:solidFill>
              </a:rPr>
              <a:t>a</a:t>
            </a:r>
            <a:r>
              <a:rPr lang="en-GB" smtClean="0">
                <a:solidFill>
                  <a:prstClr val="white"/>
                </a:solidFill>
              </a:rPr>
              <a:t>b</a:t>
            </a:r>
            <a:r>
              <a:rPr lang="en-GB" spc="-8" smtClean="0">
                <a:solidFill>
                  <a:prstClr val="white"/>
                </a:solidFill>
              </a:rPr>
              <a:t>o</a:t>
            </a:r>
            <a:r>
              <a:rPr lang="en-GB" smtClean="0">
                <a:solidFill>
                  <a:prstClr val="white"/>
                </a:solidFill>
              </a:rPr>
              <a:t>rati</a:t>
            </a:r>
            <a:r>
              <a:rPr lang="en-GB" spc="-8" smtClean="0">
                <a:solidFill>
                  <a:prstClr val="white"/>
                </a:solidFill>
              </a:rPr>
              <a:t>o</a:t>
            </a:r>
            <a:r>
              <a:rPr lang="en-GB" smtClean="0">
                <a:solidFill>
                  <a:prstClr val="white"/>
                </a:solidFill>
              </a:rPr>
              <a:t>n</a:t>
            </a:r>
            <a:r>
              <a:rPr lang="en-GB" spc="26" smtClean="0">
                <a:solidFill>
                  <a:prstClr val="white"/>
                </a:solidFill>
              </a:rPr>
              <a:t> </a:t>
            </a:r>
            <a:r>
              <a:rPr lang="en-GB" smtClean="0">
                <a:solidFill>
                  <a:prstClr val="white"/>
                </a:solidFill>
              </a:rPr>
              <a:t>me</a:t>
            </a:r>
            <a:r>
              <a:rPr lang="en-GB" spc="-8" smtClean="0">
                <a:solidFill>
                  <a:prstClr val="white"/>
                </a:solidFill>
              </a:rPr>
              <a:t>e</a:t>
            </a:r>
            <a:r>
              <a:rPr lang="en-GB" smtClean="0">
                <a:solidFill>
                  <a:prstClr val="white"/>
                </a:solidFill>
              </a:rPr>
              <a:t>ting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457200" y="6377941"/>
            <a:ext cx="2103120" cy="246221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1/20/2023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35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06204"/>
            <a:fld id="{81D60167-4931-47E6-BA6A-407CBD079E47}" type="slidenum">
              <a:rPr lang="en-GB" spc="-8" smtClean="0">
                <a:solidFill>
                  <a:prstClr val="white"/>
                </a:solidFill>
              </a:rPr>
              <a:pPr marL="106204"/>
              <a:t>‹#›</a:t>
            </a:fld>
            <a:endParaRPr lang="en-GB" spc="-8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884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2">
            <a:extLst>
              <a:ext uri="{FF2B5EF4-FFF2-40B4-BE49-F238E27FC236}">
                <a16:creationId xmlns:a16="http://schemas.microsoft.com/office/drawing/2014/main" xmlns="" id="{6F881A1C-8D1F-453C-9283-7F2C2F565AE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EDD9D-C96A-4DE4-A609-B3FF7FADFB7B}" type="datetime3">
              <a:rPr lang="en-US" smtClean="0"/>
              <a:t>20 January 2023</a:t>
            </a:fld>
            <a:endParaRPr lang="en-US"/>
          </a:p>
        </p:txBody>
      </p:sp>
      <p:sp>
        <p:nvSpPr>
          <p:cNvPr id="3" name="Rectangle 73">
            <a:extLst>
              <a:ext uri="{FF2B5EF4-FFF2-40B4-BE49-F238E27FC236}">
                <a16:creationId xmlns:a16="http://schemas.microsoft.com/office/drawing/2014/main" xmlns="" id="{FBB9E2DF-3C46-4A08-9E64-D01B27A6E7D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58941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6" name="Rectangle 5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grpSp>
            <p:nvGrpSpPr>
              <p:cNvPr id="17" name="Group 6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  <p:sp>
              <p:nvSpPr>
                <p:cNvPr id="69" name="Line 57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cs-CZ" sz="1400">
                    <a:solidFill>
                      <a:srgbClr val="40458C"/>
                    </a:solidFill>
                    <a:latin typeface="Arial" charset="0"/>
                  </a:endParaRPr>
                </a:p>
              </p:txBody>
            </p:sp>
          </p:grpSp>
          <p:sp>
            <p:nvSpPr>
              <p:cNvPr id="18" name="Line 58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</p:grpSp>
        <p:grpSp>
          <p:nvGrpSpPr>
            <p:cNvPr id="7" name="Group 59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sp>
            <p:nvSpPr>
              <p:cNvPr id="14" name="Line 62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sp>
            <p:nvSpPr>
              <p:cNvPr id="15" name="Arc 63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</p:grpSp>
        <p:grpSp>
          <p:nvGrpSpPr>
            <p:cNvPr id="8" name="Group 64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sp>
            <p:nvSpPr>
              <p:cNvPr id="10" name="Line 66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  <p:sp>
            <p:nvSpPr>
              <p:cNvPr id="11" name="Arc 67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cs-CZ" sz="1400">
                  <a:solidFill>
                    <a:srgbClr val="40458C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4164" name="Rectangle 68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Klepnutím lze upravit styl předlohy nadpisů.</a:t>
            </a:r>
          </a:p>
        </p:txBody>
      </p:sp>
      <p:sp>
        <p:nvSpPr>
          <p:cNvPr id="4165" name="Rectangle 69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Klepnutím lze upravit styl předlohy podnadpisů.</a:t>
            </a:r>
          </a:p>
        </p:txBody>
      </p:sp>
    </p:spTree>
    <p:extLst>
      <p:ext uri="{BB962C8B-B14F-4D97-AF65-F5344CB8AC3E}">
        <p14:creationId xmlns:p14="http://schemas.microsoft.com/office/powerpoint/2010/main" val="6655369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235169"/>
            <a:ext cx="8229600" cy="410783"/>
          </a:xfrm>
        </p:spPr>
        <p:txBody>
          <a:bodyPr/>
          <a:lstStyle>
            <a:lvl1pPr>
              <a:defRPr sz="2800"/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F33294FD-6FFE-462B-860E-F3A4DCB955D7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67719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E003D5A7-EAEB-4D6E-9832-3839E0267623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75342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6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432524BA-4D12-43D3-9C37-6F46579B63D1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32973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8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CBAF71D7-7796-4321-9BCB-8EE506F6A8ED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70975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84812762-4DA2-4C6E-A09A-4B5AAE021C1B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54771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3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24E0514F-CC4C-401E-A5A4-9F92AA518E9A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6967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6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D319A73E-44A8-4C17-88E2-51B75F89AC29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94018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6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2B758BC4-8024-4FE8-B7BF-4078DB78C519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45996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33724647-D51D-4171-B3CC-8F140A756515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624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72">
            <a:extLst>
              <a:ext uri="{FF2B5EF4-FFF2-40B4-BE49-F238E27FC236}">
                <a16:creationId xmlns:a16="http://schemas.microsoft.com/office/drawing/2014/main" xmlns="" id="{FE17D08F-AC73-49F2-A209-4CFC3FC027C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03463-F727-40DC-A98F-15C493F6A627}" type="datetime3">
              <a:rPr lang="en-US" smtClean="0"/>
              <a:t>20 January 2023</a:t>
            </a:fld>
            <a:endParaRPr lang="en-US"/>
          </a:p>
        </p:txBody>
      </p:sp>
      <p:sp>
        <p:nvSpPr>
          <p:cNvPr id="6" name="Rectangle 73">
            <a:extLst>
              <a:ext uri="{FF2B5EF4-FFF2-40B4-BE49-F238E27FC236}">
                <a16:creationId xmlns:a16="http://schemas.microsoft.com/office/drawing/2014/main" xmlns="" id="{C65505C4-FEB5-40FD-BFF7-F1EB5AE1FB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58487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201613"/>
            <a:ext cx="2057400" cy="5818187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01613"/>
            <a:ext cx="6019800" cy="5818187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>
                <a:solidFill>
                  <a:srgbClr val="40458C"/>
                </a:solidFill>
              </a:rPr>
              <a:t>Řež u Prahy</a:t>
            </a:r>
            <a:r>
              <a:rPr lang="en-US">
                <a:solidFill>
                  <a:srgbClr val="40458C"/>
                </a:solidFill>
              </a:rPr>
              <a:t>, </a:t>
            </a:r>
            <a:r>
              <a:rPr lang="cs-CZ">
                <a:solidFill>
                  <a:srgbClr val="40458C"/>
                </a:solidFill>
              </a:rPr>
              <a:t>3</a:t>
            </a:r>
            <a:r>
              <a:rPr lang="en-US">
                <a:solidFill>
                  <a:srgbClr val="40458C"/>
                </a:solidFill>
              </a:rPr>
              <a:t>1</a:t>
            </a:r>
            <a:r>
              <a:rPr lang="cs-CZ">
                <a:solidFill>
                  <a:srgbClr val="40458C"/>
                </a:solidFill>
              </a:rPr>
              <a:t>.</a:t>
            </a:r>
            <a:r>
              <a:rPr lang="en-US">
                <a:solidFill>
                  <a:srgbClr val="40458C"/>
                </a:solidFill>
              </a:rPr>
              <a:t> </a:t>
            </a:r>
            <a:r>
              <a:rPr lang="cs-CZ">
                <a:solidFill>
                  <a:srgbClr val="40458C"/>
                </a:solidFill>
              </a:rPr>
              <a:t>října </a:t>
            </a:r>
            <a:r>
              <a:rPr lang="en-US">
                <a:solidFill>
                  <a:srgbClr val="40458C"/>
                </a:solidFill>
              </a:rPr>
              <a:t>200</a:t>
            </a:r>
            <a:r>
              <a:rPr lang="cs-CZ">
                <a:solidFill>
                  <a:srgbClr val="40458C"/>
                </a:solidFill>
              </a:rPr>
              <a:t>8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40458C"/>
                </a:solidFill>
              </a:rPr>
              <a:t>Karel Smolek                   </a:t>
            </a:r>
            <a:fld id="{23C89A9E-6BC3-41EC-9C11-70441B76F1EC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80185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524875" y="635635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5C9746-7C2C-4645-8A10-571D41D8D219}" type="slidenum">
              <a:rPr lang="en-US" sz="1400">
                <a:solidFill>
                  <a:srgbClr val="40458C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dirty="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</a:rPr>
              <a:t>28.6.2018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0458C"/>
                </a:solidFill>
              </a:rPr>
              <a:t>SP for IWORID2018, Sundsvall, Sweden</a:t>
            </a:r>
            <a:endParaRPr lang="en-US" dirty="0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322681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4534" y="91281"/>
            <a:ext cx="8234933" cy="369332"/>
          </a:xfrm>
        </p:spPr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99670" y="6527780"/>
            <a:ext cx="3040023" cy="415498"/>
          </a:xfrm>
        </p:spPr>
        <p:txBody>
          <a:bodyPr lIns="0" tIns="0" rIns="0" bIns="0"/>
          <a:lstStyle>
            <a:lvl1pPr>
              <a:defRPr sz="13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9525"/>
            <a:r>
              <a:rPr lang="en-GB" spc="-4" smtClean="0">
                <a:solidFill>
                  <a:prstClr val="white"/>
                </a:solidFill>
              </a:rPr>
              <a:t>8</a:t>
            </a:r>
            <a:r>
              <a:rPr lang="en-GB" smtClean="0">
                <a:solidFill>
                  <a:prstClr val="white"/>
                </a:solidFill>
              </a:rPr>
              <a:t>.</a:t>
            </a:r>
            <a:r>
              <a:rPr lang="en-GB" spc="-101" smtClean="0">
                <a:solidFill>
                  <a:prstClr val="white"/>
                </a:solidFill>
              </a:rPr>
              <a:t>1</a:t>
            </a:r>
            <a:r>
              <a:rPr lang="en-GB" smtClean="0">
                <a:solidFill>
                  <a:prstClr val="white"/>
                </a:solidFill>
              </a:rPr>
              <a:t>1.</a:t>
            </a:r>
            <a:r>
              <a:rPr lang="en-GB" spc="-8" smtClean="0">
                <a:solidFill>
                  <a:prstClr val="white"/>
                </a:solidFill>
              </a:rPr>
              <a:t>2</a:t>
            </a:r>
            <a:r>
              <a:rPr lang="en-GB" smtClean="0">
                <a:solidFill>
                  <a:prstClr val="white"/>
                </a:solidFill>
              </a:rPr>
              <a:t>0</a:t>
            </a:r>
            <a:r>
              <a:rPr lang="en-GB" spc="-8" smtClean="0">
                <a:solidFill>
                  <a:prstClr val="white"/>
                </a:solidFill>
              </a:rPr>
              <a:t>1</a:t>
            </a:r>
            <a:r>
              <a:rPr lang="en-GB" smtClean="0">
                <a:solidFill>
                  <a:prstClr val="white"/>
                </a:solidFill>
              </a:rPr>
              <a:t>7,</a:t>
            </a:r>
            <a:r>
              <a:rPr lang="en-GB" spc="8" smtClean="0">
                <a:solidFill>
                  <a:prstClr val="white"/>
                </a:solidFill>
              </a:rPr>
              <a:t> </a:t>
            </a:r>
            <a:r>
              <a:rPr lang="en-GB" smtClean="0">
                <a:solidFill>
                  <a:prstClr val="white"/>
                </a:solidFill>
              </a:rPr>
              <a:t>Orsa</a:t>
            </a:r>
            <a:r>
              <a:rPr lang="en-GB" spc="-120" smtClean="0">
                <a:solidFill>
                  <a:prstClr val="white"/>
                </a:solidFill>
              </a:rPr>
              <a:t>y</a:t>
            </a:r>
            <a:r>
              <a:rPr lang="en-GB" smtClean="0">
                <a:solidFill>
                  <a:prstClr val="white"/>
                </a:solidFill>
              </a:rPr>
              <a:t>,</a:t>
            </a:r>
            <a:r>
              <a:rPr lang="en-GB" spc="23" smtClean="0">
                <a:solidFill>
                  <a:prstClr val="white"/>
                </a:solidFill>
              </a:rPr>
              <a:t> </a:t>
            </a:r>
            <a:r>
              <a:rPr lang="en-GB" smtClean="0">
                <a:solidFill>
                  <a:prstClr val="white"/>
                </a:solidFill>
              </a:rPr>
              <a:t>S</a:t>
            </a:r>
            <a:r>
              <a:rPr lang="en-GB" spc="-8" smtClean="0">
                <a:solidFill>
                  <a:prstClr val="white"/>
                </a:solidFill>
              </a:rPr>
              <a:t>u</a:t>
            </a:r>
            <a:r>
              <a:rPr lang="en-GB" smtClean="0">
                <a:solidFill>
                  <a:prstClr val="white"/>
                </a:solidFill>
              </a:rPr>
              <a:t>p</a:t>
            </a:r>
            <a:r>
              <a:rPr lang="en-GB" spc="-8" smtClean="0">
                <a:solidFill>
                  <a:prstClr val="white"/>
                </a:solidFill>
              </a:rPr>
              <a:t>e</a:t>
            </a:r>
            <a:r>
              <a:rPr lang="en-GB" smtClean="0">
                <a:solidFill>
                  <a:prstClr val="white"/>
                </a:solidFill>
              </a:rPr>
              <a:t>rNEMO</a:t>
            </a:r>
            <a:r>
              <a:rPr lang="en-GB" spc="11" smtClean="0">
                <a:solidFill>
                  <a:prstClr val="white"/>
                </a:solidFill>
              </a:rPr>
              <a:t> </a:t>
            </a:r>
            <a:r>
              <a:rPr lang="en-GB" smtClean="0">
                <a:solidFill>
                  <a:prstClr val="white"/>
                </a:solidFill>
              </a:rPr>
              <a:t>co</a:t>
            </a:r>
            <a:r>
              <a:rPr lang="en-GB" spc="-8" smtClean="0">
                <a:solidFill>
                  <a:prstClr val="white"/>
                </a:solidFill>
              </a:rPr>
              <a:t>l</a:t>
            </a:r>
            <a:r>
              <a:rPr lang="en-GB" smtClean="0">
                <a:solidFill>
                  <a:prstClr val="white"/>
                </a:solidFill>
              </a:rPr>
              <a:t>l</a:t>
            </a:r>
            <a:r>
              <a:rPr lang="en-GB" spc="-8" smtClean="0">
                <a:solidFill>
                  <a:prstClr val="white"/>
                </a:solidFill>
              </a:rPr>
              <a:t>a</a:t>
            </a:r>
            <a:r>
              <a:rPr lang="en-GB" smtClean="0">
                <a:solidFill>
                  <a:prstClr val="white"/>
                </a:solidFill>
              </a:rPr>
              <a:t>b</a:t>
            </a:r>
            <a:r>
              <a:rPr lang="en-GB" spc="-8" smtClean="0">
                <a:solidFill>
                  <a:prstClr val="white"/>
                </a:solidFill>
              </a:rPr>
              <a:t>o</a:t>
            </a:r>
            <a:r>
              <a:rPr lang="en-GB" smtClean="0">
                <a:solidFill>
                  <a:prstClr val="white"/>
                </a:solidFill>
              </a:rPr>
              <a:t>rati</a:t>
            </a:r>
            <a:r>
              <a:rPr lang="en-GB" spc="-8" smtClean="0">
                <a:solidFill>
                  <a:prstClr val="white"/>
                </a:solidFill>
              </a:rPr>
              <a:t>o</a:t>
            </a:r>
            <a:r>
              <a:rPr lang="en-GB" smtClean="0">
                <a:solidFill>
                  <a:prstClr val="white"/>
                </a:solidFill>
              </a:rPr>
              <a:t>n</a:t>
            </a:r>
            <a:r>
              <a:rPr lang="en-GB" spc="26" smtClean="0">
                <a:solidFill>
                  <a:prstClr val="white"/>
                </a:solidFill>
              </a:rPr>
              <a:t> </a:t>
            </a:r>
            <a:r>
              <a:rPr lang="en-GB" smtClean="0">
                <a:solidFill>
                  <a:prstClr val="white"/>
                </a:solidFill>
              </a:rPr>
              <a:t>me</a:t>
            </a:r>
            <a:r>
              <a:rPr lang="en-GB" spc="-8" smtClean="0">
                <a:solidFill>
                  <a:prstClr val="white"/>
                </a:solidFill>
              </a:rPr>
              <a:t>e</a:t>
            </a:r>
            <a:r>
              <a:rPr lang="en-GB" smtClean="0">
                <a:solidFill>
                  <a:prstClr val="white"/>
                </a:solidFill>
              </a:rPr>
              <a:t>ting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457200" y="6377941"/>
            <a:ext cx="2103120" cy="246221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1/20/2023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35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06204" fontAlgn="base">
              <a:spcBef>
                <a:spcPct val="0"/>
              </a:spcBef>
              <a:spcAft>
                <a:spcPct val="0"/>
              </a:spcAft>
            </a:pPr>
            <a:fld id="{81D60167-4931-47E6-BA6A-407CBD079E47}" type="slidenum">
              <a:rPr lang="en-GB" spc="-8" smtClean="0">
                <a:solidFill>
                  <a:prstClr val="white"/>
                </a:solidFill>
              </a:rPr>
              <a:pPr marL="106204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pc="-8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18783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75BF71D-5EF1-46F9-AC78-40660CD53FBC}" type="slidenum">
              <a:rPr lang="en-US" sz="1400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39675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D5E2E-E3B3-404F-8EA3-1F1A22D941E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60507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8D7F8-6D1B-4D1B-A5D2-9F7B123A49E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53272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9D869-FFB1-4749-899C-6A2FE9096F2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65008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617C5-1293-4F05-8983-F22C3DE3DE3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30353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A2790-BDF7-4CA1-A51E-03FFF66B073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09264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8D3AD-F9DC-44F0-ABA3-B08B153CCFD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368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72">
            <a:extLst>
              <a:ext uri="{FF2B5EF4-FFF2-40B4-BE49-F238E27FC236}">
                <a16:creationId xmlns:a16="http://schemas.microsoft.com/office/drawing/2014/main" xmlns="" id="{5AE9E9F3-4C33-4E1E-AFC1-3328898276B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D7D29-8AA4-4867-8F8C-6122235DE764}" type="datetime3">
              <a:rPr lang="en-US" smtClean="0"/>
              <a:t>20 January 2023</a:t>
            </a:fld>
            <a:endParaRPr lang="en-US"/>
          </a:p>
        </p:txBody>
      </p:sp>
      <p:sp>
        <p:nvSpPr>
          <p:cNvPr id="6" name="Rectangle 73">
            <a:extLst>
              <a:ext uri="{FF2B5EF4-FFF2-40B4-BE49-F238E27FC236}">
                <a16:creationId xmlns:a16="http://schemas.microsoft.com/office/drawing/2014/main" xmlns="" id="{D1B03FF0-5C06-43DB-9E86-4C174D42D38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45908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FAD7E-A649-434C-9F4B-A164F2A46F8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26358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3CD9D-4D8B-43BA-9821-4C462722798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74219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FD28E-A9E3-4CFA-AB5A-ECFECCED653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16635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8EA9E-2E92-451D-A114-ACB20EEB7A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55134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51B0C-7420-4AE9-B82A-1082C6BF56E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21301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Nadpis, 1 velký a 2 malé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142FE-1A2C-46D3-B895-4E7AE79C730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23636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Nadpis a 4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C3FED-6E7B-43B2-A88E-41C158581FC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58108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FDDF3-E8DE-4A10-93CF-D59A811855A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76695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ADFF7-AD66-4F37-A72A-3795E2969DC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51183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22A973E-0C0E-40A6-B914-0F1FAD5AB9B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803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1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theme" Target="../theme/theme11.xml"/><Relationship Id="rId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theme" Target="../theme/theme1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slideLayout" Target="../slideLayouts/slideLayout82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slideLayout" Target="../slideLayouts/slideLayout8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16" Type="http://schemas.openxmlformats.org/officeDocument/2006/relationships/slideLayout" Target="../slideLayouts/slideLayout99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xmlns="" id="{6ACEB105-5D46-40E2-8DB5-0FEF814E8B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1524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cs-CZ" altLang="en-US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xmlns="" id="{A8B99830-7521-4853-9A5A-49C55CBB57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61425" y="914400"/>
            <a:ext cx="284163" cy="12192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cs-CZ" alt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xmlns="" id="{0B69D4A7-A1A7-4461-A8B7-3BAC806B23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8" y="982663"/>
            <a:ext cx="301625" cy="38100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defRPr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xmlns="" id="{90F31632-DAFB-4505-832A-85B016AF00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9239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cs-CZ" altLang="en-US"/>
          </a:p>
        </p:txBody>
      </p:sp>
      <p:sp>
        <p:nvSpPr>
          <p:cNvPr id="2054" name="Rectangle 60">
            <a:extLst>
              <a:ext uri="{FF2B5EF4-FFF2-40B4-BE49-F238E27FC236}">
                <a16:creationId xmlns:a16="http://schemas.microsoft.com/office/drawing/2014/main" xmlns="" id="{A2D460FE-7290-4DD5-9CC3-3E3DCA051961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cs-CZ" altLang="en-US"/>
          </a:p>
        </p:txBody>
      </p:sp>
      <p:sp>
        <p:nvSpPr>
          <p:cNvPr id="1031" name="Line 61">
            <a:extLst>
              <a:ext uri="{FF2B5EF4-FFF2-40B4-BE49-F238E27FC236}">
                <a16:creationId xmlns:a16="http://schemas.microsoft.com/office/drawing/2014/main" xmlns="" id="{D2D515A9-E237-42ED-895B-2C743F63A1B0}"/>
              </a:ext>
            </a:extLst>
          </p:cNvPr>
          <p:cNvSpPr>
            <a:spLocks noChangeShapeType="1"/>
          </p:cNvSpPr>
          <p:nvPr/>
        </p:nvSpPr>
        <p:spPr bwMode="ltGray">
          <a:xfrm>
            <a:off x="8840788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2" name="Line 63">
            <a:extLst>
              <a:ext uri="{FF2B5EF4-FFF2-40B4-BE49-F238E27FC236}">
                <a16:creationId xmlns:a16="http://schemas.microsoft.com/office/drawing/2014/main" xmlns="" id="{0A555F76-5336-4BC3-84DC-381212D294CB}"/>
              </a:ext>
            </a:extLst>
          </p:cNvPr>
          <p:cNvSpPr>
            <a:spLocks noChangeShapeType="1"/>
          </p:cNvSpPr>
          <p:nvPr/>
        </p:nvSpPr>
        <p:spPr bwMode="ltGray">
          <a:xfrm flipH="1">
            <a:off x="109538" y="914400"/>
            <a:ext cx="233045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3" name="Line 64">
            <a:extLst>
              <a:ext uri="{FF2B5EF4-FFF2-40B4-BE49-F238E27FC236}">
                <a16:creationId xmlns:a16="http://schemas.microsoft.com/office/drawing/2014/main" xmlns="" id="{773BC428-4B9F-4DB6-817D-70CBB1A062C0}"/>
              </a:ext>
            </a:extLst>
          </p:cNvPr>
          <p:cNvSpPr>
            <a:spLocks noChangeShapeType="1"/>
          </p:cNvSpPr>
          <p:nvPr/>
        </p:nvSpPr>
        <p:spPr bwMode="ltGray">
          <a:xfrm>
            <a:off x="303213" y="819150"/>
            <a:ext cx="0" cy="3570288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4" name="Arc 65">
            <a:extLst>
              <a:ext uri="{FF2B5EF4-FFF2-40B4-BE49-F238E27FC236}">
                <a16:creationId xmlns:a16="http://schemas.microsoft.com/office/drawing/2014/main" xmlns="" id="{0FD84C7B-9E1F-4F51-AB6E-3F5807E189D1}"/>
              </a:ext>
            </a:extLst>
          </p:cNvPr>
          <p:cNvSpPr>
            <a:spLocks/>
          </p:cNvSpPr>
          <p:nvPr/>
        </p:nvSpPr>
        <p:spPr bwMode="ltGray">
          <a:xfrm flipH="1">
            <a:off x="207963" y="815975"/>
            <a:ext cx="192087" cy="193675"/>
          </a:xfrm>
          <a:custGeom>
            <a:avLst/>
            <a:gdLst>
              <a:gd name="T0" fmla="*/ 2147483646 w 43195"/>
              <a:gd name="T1" fmla="*/ 2147483646 h 43200"/>
              <a:gd name="T2" fmla="*/ 0 w 43195"/>
              <a:gd name="T3" fmla="*/ 2147483646 h 43200"/>
              <a:gd name="T4" fmla="*/ 2147483646 w 43195"/>
              <a:gd name="T5" fmla="*/ 2147483646 h 43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95" h="43200" fill="none" extrusionOk="0">
                <a:moveTo>
                  <a:pt x="21114" y="5"/>
                </a:moveTo>
                <a:cubicBezTo>
                  <a:pt x="21274" y="1"/>
                  <a:pt x="21434" y="-1"/>
                  <a:pt x="21595" y="0"/>
                </a:cubicBezTo>
                <a:cubicBezTo>
                  <a:pt x="33524" y="0"/>
                  <a:pt x="43195" y="9670"/>
                  <a:pt x="43195" y="21600"/>
                </a:cubicBezTo>
                <a:cubicBezTo>
                  <a:pt x="43195" y="33529"/>
                  <a:pt x="33524" y="43200"/>
                  <a:pt x="21595" y="43200"/>
                </a:cubicBezTo>
                <a:cubicBezTo>
                  <a:pt x="9843" y="43200"/>
                  <a:pt x="247" y="33805"/>
                  <a:pt x="-1" y="22056"/>
                </a:cubicBezTo>
              </a:path>
              <a:path w="43195" h="43200" stroke="0" extrusionOk="0">
                <a:moveTo>
                  <a:pt x="21114" y="5"/>
                </a:moveTo>
                <a:cubicBezTo>
                  <a:pt x="21274" y="1"/>
                  <a:pt x="21434" y="-1"/>
                  <a:pt x="21595" y="0"/>
                </a:cubicBezTo>
                <a:cubicBezTo>
                  <a:pt x="33524" y="0"/>
                  <a:pt x="43195" y="9670"/>
                  <a:pt x="43195" y="21600"/>
                </a:cubicBezTo>
                <a:cubicBezTo>
                  <a:pt x="43195" y="33529"/>
                  <a:pt x="33524" y="43200"/>
                  <a:pt x="21595" y="43200"/>
                </a:cubicBezTo>
                <a:cubicBezTo>
                  <a:pt x="9843" y="43200"/>
                  <a:pt x="247" y="33805"/>
                  <a:pt x="-1" y="22056"/>
                </a:cubicBezTo>
                <a:lnTo>
                  <a:pt x="21595" y="21600"/>
                </a:lnTo>
                <a:lnTo>
                  <a:pt x="21114" y="5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5" name="Rectangle 66">
            <a:extLst>
              <a:ext uri="{FF2B5EF4-FFF2-40B4-BE49-F238E27FC236}">
                <a16:creationId xmlns:a16="http://schemas.microsoft.com/office/drawing/2014/main" xmlns="" id="{63995B38-1E62-4693-B442-E3C33004DE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01613"/>
            <a:ext cx="8229600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Klepnutím lze upravit styl předlohy nadpisů.</a:t>
            </a:r>
          </a:p>
        </p:txBody>
      </p:sp>
      <p:sp>
        <p:nvSpPr>
          <p:cNvPr id="1036" name="Rectangle 67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xmlns="" id="{D4A64EFA-C606-4444-B523-EA9C0CB4CD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Klepnutím lze upravit styly předlohy textu.</a:t>
            </a:r>
          </a:p>
          <a:p>
            <a:pPr lvl="1"/>
            <a:r>
              <a:rPr lang="en-US" altLang="en-US"/>
              <a:t>Druhá úroveň</a:t>
            </a:r>
          </a:p>
          <a:p>
            <a:pPr lvl="2"/>
            <a:r>
              <a:rPr lang="en-US" altLang="en-US"/>
              <a:t>Třetí úroveň</a:t>
            </a:r>
          </a:p>
          <a:p>
            <a:pPr lvl="3"/>
            <a:r>
              <a:rPr lang="en-US" altLang="en-US"/>
              <a:t>Čtvrtá úroveň</a:t>
            </a:r>
          </a:p>
          <a:p>
            <a:pPr lvl="4"/>
            <a:r>
              <a:rPr lang="en-US" altLang="en-US"/>
              <a:t>Pátá úroveň</a:t>
            </a:r>
          </a:p>
        </p:txBody>
      </p:sp>
      <p:sp>
        <p:nvSpPr>
          <p:cNvPr id="3144" name="Rectangle 72">
            <a:extLst>
              <a:ext uri="{FF2B5EF4-FFF2-40B4-BE49-F238E27FC236}">
                <a16:creationId xmlns:a16="http://schemas.microsoft.com/office/drawing/2014/main" xmlns="" id="{3CF2EA66-1610-4A1C-8BEB-9EBF5D7C1DFC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58738" y="6400800"/>
            <a:ext cx="2319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Tahoma" pitchFamily="34" charset="0"/>
              </a:defRPr>
            </a:lvl1pPr>
          </a:lstStyle>
          <a:p>
            <a:pPr>
              <a:defRPr/>
            </a:pPr>
            <a:fld id="{8F31DDD3-51EF-40A1-9C0D-44775E431EC5}" type="datetime3">
              <a:rPr lang="en-US" smtClean="0"/>
              <a:t>20 January 2023</a:t>
            </a:fld>
            <a:endParaRPr lang="en-US"/>
          </a:p>
        </p:txBody>
      </p:sp>
      <p:sp>
        <p:nvSpPr>
          <p:cNvPr id="3145" name="Rectangle 73">
            <a:extLst>
              <a:ext uri="{FF2B5EF4-FFF2-40B4-BE49-F238E27FC236}">
                <a16:creationId xmlns:a16="http://schemas.microsoft.com/office/drawing/2014/main" xmlns="" id="{A5B3E77C-FB1B-4D93-897A-6C274876E27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1988" y="6400800"/>
            <a:ext cx="2068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3" name="Rectangle 74">
            <a:extLst>
              <a:ext uri="{FF2B5EF4-FFF2-40B4-BE49-F238E27FC236}">
                <a16:creationId xmlns:a16="http://schemas.microsoft.com/office/drawing/2014/main" xmlns="" id="{A7CC15A3-6E29-4601-9A5D-3467D53D2E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8525" y="6400800"/>
            <a:ext cx="24018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en-US" altLang="en-US" sz="10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237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anose="05000000000000000000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anose="05000000000000000000" pitchFamily="2" charset="2"/>
        <a:buChar char="w"/>
        <a:defRPr sz="24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923925"/>
            <a:ext cx="9144000" cy="1524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8861425" y="914400"/>
            <a:ext cx="284163" cy="12192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588" y="982663"/>
            <a:ext cx="301625" cy="38100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solidFill>
                <a:srgbClr val="40458C"/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9239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133" name="Line 61"/>
          <p:cNvSpPr>
            <a:spLocks noChangeShapeType="1"/>
          </p:cNvSpPr>
          <p:nvPr/>
        </p:nvSpPr>
        <p:spPr bwMode="ltGray">
          <a:xfrm>
            <a:off x="8840788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135" name="Line 63"/>
          <p:cNvSpPr>
            <a:spLocks noChangeShapeType="1"/>
          </p:cNvSpPr>
          <p:nvPr/>
        </p:nvSpPr>
        <p:spPr bwMode="ltGray">
          <a:xfrm flipH="1">
            <a:off x="109538" y="914400"/>
            <a:ext cx="233045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136" name="Line 64"/>
          <p:cNvSpPr>
            <a:spLocks noChangeShapeType="1"/>
          </p:cNvSpPr>
          <p:nvPr/>
        </p:nvSpPr>
        <p:spPr bwMode="ltGray">
          <a:xfrm>
            <a:off x="303213" y="819150"/>
            <a:ext cx="0" cy="3570288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137" name="Arc 65"/>
          <p:cNvSpPr>
            <a:spLocks/>
          </p:cNvSpPr>
          <p:nvPr/>
        </p:nvSpPr>
        <p:spPr bwMode="ltGray">
          <a:xfrm flipH="1">
            <a:off x="207963" y="815975"/>
            <a:ext cx="192087" cy="193675"/>
          </a:xfrm>
          <a:custGeom>
            <a:avLst/>
            <a:gdLst>
              <a:gd name="G0" fmla="+- 21595 0 0"/>
              <a:gd name="G1" fmla="+- 21600 0 0"/>
              <a:gd name="G2" fmla="+- 21600 0 0"/>
              <a:gd name="T0" fmla="*/ 21114 w 43195"/>
              <a:gd name="T1" fmla="*/ 5 h 43200"/>
              <a:gd name="T2" fmla="*/ 0 w 43195"/>
              <a:gd name="T3" fmla="*/ 22056 h 43200"/>
              <a:gd name="T4" fmla="*/ 21595 w 43195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95" h="43200" fill="none" extrusionOk="0">
                <a:moveTo>
                  <a:pt x="21114" y="5"/>
                </a:moveTo>
                <a:cubicBezTo>
                  <a:pt x="21274" y="1"/>
                  <a:pt x="21434" y="-1"/>
                  <a:pt x="21595" y="0"/>
                </a:cubicBezTo>
                <a:cubicBezTo>
                  <a:pt x="33524" y="0"/>
                  <a:pt x="43195" y="9670"/>
                  <a:pt x="43195" y="21600"/>
                </a:cubicBezTo>
                <a:cubicBezTo>
                  <a:pt x="43195" y="33529"/>
                  <a:pt x="33524" y="43200"/>
                  <a:pt x="21595" y="43200"/>
                </a:cubicBezTo>
                <a:cubicBezTo>
                  <a:pt x="9843" y="43200"/>
                  <a:pt x="247" y="33805"/>
                  <a:pt x="-1" y="22056"/>
                </a:cubicBezTo>
              </a:path>
              <a:path w="43195" h="43200" stroke="0" extrusionOk="0">
                <a:moveTo>
                  <a:pt x="21114" y="5"/>
                </a:moveTo>
                <a:cubicBezTo>
                  <a:pt x="21274" y="1"/>
                  <a:pt x="21434" y="-1"/>
                  <a:pt x="21595" y="0"/>
                </a:cubicBezTo>
                <a:cubicBezTo>
                  <a:pt x="33524" y="0"/>
                  <a:pt x="43195" y="9670"/>
                  <a:pt x="43195" y="21600"/>
                </a:cubicBezTo>
                <a:cubicBezTo>
                  <a:pt x="43195" y="33529"/>
                  <a:pt x="33524" y="43200"/>
                  <a:pt x="21595" y="43200"/>
                </a:cubicBezTo>
                <a:cubicBezTo>
                  <a:pt x="9843" y="43200"/>
                  <a:pt x="247" y="33805"/>
                  <a:pt x="-1" y="22056"/>
                </a:cubicBezTo>
                <a:lnTo>
                  <a:pt x="21595" y="2160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1035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01613"/>
            <a:ext cx="82296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Klepnutím lze upravit styl předlohy nadpisů.</a:t>
            </a:r>
          </a:p>
        </p:txBody>
      </p:sp>
      <p:sp>
        <p:nvSpPr>
          <p:cNvPr id="1036" name="Rectangle 6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Klepnutím lze upravit styly předlohy textu.</a:t>
            </a:r>
          </a:p>
          <a:p>
            <a:pPr lvl="1"/>
            <a:r>
              <a:rPr lang="en-US" smtClean="0"/>
              <a:t>Druhá úroveň</a:t>
            </a:r>
          </a:p>
          <a:p>
            <a:pPr lvl="2"/>
            <a:r>
              <a:rPr lang="en-US" smtClean="0"/>
              <a:t>Třetí úroveň</a:t>
            </a:r>
          </a:p>
          <a:p>
            <a:pPr lvl="3"/>
            <a:r>
              <a:rPr lang="en-US" smtClean="0"/>
              <a:t>Čtvrtá úroveň</a:t>
            </a:r>
          </a:p>
          <a:p>
            <a:pPr lvl="4"/>
            <a:r>
              <a:rPr lang="en-US" smtClean="0"/>
              <a:t>Pátá úroveň</a:t>
            </a:r>
          </a:p>
        </p:txBody>
      </p:sp>
      <p:sp>
        <p:nvSpPr>
          <p:cNvPr id="3144" name="Rectangle 72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58738" y="6400800"/>
            <a:ext cx="2319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Tahom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0458C"/>
              </a:solidFill>
            </a:endParaRPr>
          </a:p>
        </p:txBody>
      </p:sp>
      <p:sp>
        <p:nvSpPr>
          <p:cNvPr id="3145" name="Rectangle 7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1988" y="6400800"/>
            <a:ext cx="2068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Tahom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40458C"/>
                </a:solidFill>
              </a:rPr>
              <a:t>                                   </a:t>
            </a:r>
            <a:fld id="{CE90AAD0-FB8C-4172-9DCE-0B0920EEF47A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3438525" y="6400800"/>
            <a:ext cx="2401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52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1524000"/>
            <a:ext cx="9144000" cy="152400"/>
          </a:xfrm>
          <a:prstGeom prst="rect">
            <a:avLst/>
          </a:prstGeom>
          <a:gradFill>
            <a:gsLst>
              <a:gs pos="0">
                <a:srgbClr val="E8EEFE"/>
              </a:gs>
              <a:gs pos="100000">
                <a:schemeClr val="lt1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40458C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8839200" y="1524000"/>
            <a:ext cx="304800" cy="1219200"/>
          </a:xfrm>
          <a:prstGeom prst="rect">
            <a:avLst/>
          </a:prstGeom>
          <a:gradFill>
            <a:gsLst>
              <a:gs pos="0">
                <a:srgbClr val="E8EEFE"/>
              </a:gs>
              <a:gs pos="100000">
                <a:srgbClr val="FFFFFF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40458C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"/>
          <p:cNvSpPr/>
          <p:nvPr/>
        </p:nvSpPr>
        <p:spPr>
          <a:xfrm>
            <a:off x="0" y="1524000"/>
            <a:ext cx="609600" cy="3810000"/>
          </a:xfrm>
          <a:prstGeom prst="rect">
            <a:avLst/>
          </a:prstGeom>
          <a:gradFill>
            <a:gsLst>
              <a:gs pos="0">
                <a:srgbClr val="E8EEFE"/>
              </a:gs>
              <a:gs pos="100000">
                <a:srgbClr val="FFFFFF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40458C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0" y="0"/>
            <a:ext cx="9144000" cy="15240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E8EEFE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40458C"/>
              </a:solidFill>
              <a:ea typeface="Arial"/>
              <a:cs typeface="Arial"/>
              <a:sym typeface="Arial"/>
            </a:endParaRPr>
          </a:p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40458C"/>
              </a:solidFill>
              <a:ea typeface="Arial"/>
              <a:cs typeface="Arial"/>
              <a:sym typeface="Arial"/>
            </a:endParaRPr>
          </a:p>
        </p:txBody>
      </p:sp>
      <p:grpSp>
        <p:nvGrpSpPr>
          <p:cNvPr id="14" name="Google Shape;14;p1"/>
          <p:cNvGrpSpPr/>
          <p:nvPr/>
        </p:nvGrpSpPr>
        <p:grpSpPr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5" name="Google Shape;15;p1"/>
            <p:cNvGrpSpPr/>
            <p:nvPr/>
          </p:nvGrpSpPr>
          <p:grpSpPr>
            <a:xfrm>
              <a:off x="0" y="192"/>
              <a:ext cx="5760" cy="4032"/>
              <a:chOff x="0" y="192"/>
              <a:chExt cx="5760" cy="4032"/>
            </a:xfrm>
          </p:grpSpPr>
          <p:cxnSp>
            <p:nvCxnSpPr>
              <p:cNvPr id="16" name="Google Shape;16;p1"/>
              <p:cNvCxnSpPr/>
              <p:nvPr/>
            </p:nvCxnSpPr>
            <p:spPr>
              <a:xfrm>
                <a:off x="0" y="192"/>
                <a:ext cx="576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" name="Google Shape;17;p1"/>
              <p:cNvCxnSpPr/>
              <p:nvPr/>
            </p:nvCxnSpPr>
            <p:spPr>
              <a:xfrm>
                <a:off x="0" y="384"/>
                <a:ext cx="576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8" name="Google Shape;18;p1"/>
              <p:cNvCxnSpPr/>
              <p:nvPr/>
            </p:nvCxnSpPr>
            <p:spPr>
              <a:xfrm>
                <a:off x="0" y="576"/>
                <a:ext cx="576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" name="Google Shape;19;p1"/>
              <p:cNvCxnSpPr/>
              <p:nvPr/>
            </p:nvCxnSpPr>
            <p:spPr>
              <a:xfrm>
                <a:off x="0" y="768"/>
                <a:ext cx="576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" name="Google Shape;20;p1"/>
              <p:cNvCxnSpPr/>
              <p:nvPr/>
            </p:nvCxnSpPr>
            <p:spPr>
              <a:xfrm>
                <a:off x="0" y="960"/>
                <a:ext cx="576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1" name="Google Shape;21;p1"/>
              <p:cNvCxnSpPr/>
              <p:nvPr/>
            </p:nvCxnSpPr>
            <p:spPr>
              <a:xfrm>
                <a:off x="0" y="1152"/>
                <a:ext cx="576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2" name="Google Shape;22;p1"/>
              <p:cNvCxnSpPr/>
              <p:nvPr/>
            </p:nvCxnSpPr>
            <p:spPr>
              <a:xfrm>
                <a:off x="0" y="1344"/>
                <a:ext cx="576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3" name="Google Shape;23;p1"/>
              <p:cNvCxnSpPr/>
              <p:nvPr/>
            </p:nvCxnSpPr>
            <p:spPr>
              <a:xfrm>
                <a:off x="0" y="1536"/>
                <a:ext cx="576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4" name="Google Shape;24;p1"/>
              <p:cNvCxnSpPr/>
              <p:nvPr/>
            </p:nvCxnSpPr>
            <p:spPr>
              <a:xfrm>
                <a:off x="0" y="1728"/>
                <a:ext cx="576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5" name="Google Shape;25;p1"/>
              <p:cNvCxnSpPr/>
              <p:nvPr/>
            </p:nvCxnSpPr>
            <p:spPr>
              <a:xfrm>
                <a:off x="0" y="1920"/>
                <a:ext cx="576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6" name="Google Shape;26;p1"/>
              <p:cNvCxnSpPr/>
              <p:nvPr/>
            </p:nvCxnSpPr>
            <p:spPr>
              <a:xfrm>
                <a:off x="0" y="2112"/>
                <a:ext cx="576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7" name="Google Shape;27;p1"/>
              <p:cNvCxnSpPr/>
              <p:nvPr/>
            </p:nvCxnSpPr>
            <p:spPr>
              <a:xfrm>
                <a:off x="0" y="2304"/>
                <a:ext cx="576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8" name="Google Shape;28;p1"/>
              <p:cNvCxnSpPr/>
              <p:nvPr/>
            </p:nvCxnSpPr>
            <p:spPr>
              <a:xfrm>
                <a:off x="0" y="2496"/>
                <a:ext cx="576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" name="Google Shape;29;p1"/>
              <p:cNvCxnSpPr/>
              <p:nvPr/>
            </p:nvCxnSpPr>
            <p:spPr>
              <a:xfrm>
                <a:off x="0" y="2688"/>
                <a:ext cx="576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0" name="Google Shape;30;p1"/>
              <p:cNvCxnSpPr/>
              <p:nvPr/>
            </p:nvCxnSpPr>
            <p:spPr>
              <a:xfrm>
                <a:off x="0" y="2880"/>
                <a:ext cx="576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1" name="Google Shape;31;p1"/>
              <p:cNvCxnSpPr/>
              <p:nvPr/>
            </p:nvCxnSpPr>
            <p:spPr>
              <a:xfrm>
                <a:off x="0" y="3072"/>
                <a:ext cx="576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2" name="Google Shape;32;p1"/>
              <p:cNvCxnSpPr/>
              <p:nvPr/>
            </p:nvCxnSpPr>
            <p:spPr>
              <a:xfrm>
                <a:off x="0" y="3264"/>
                <a:ext cx="576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3" name="Google Shape;33;p1"/>
              <p:cNvCxnSpPr/>
              <p:nvPr/>
            </p:nvCxnSpPr>
            <p:spPr>
              <a:xfrm>
                <a:off x="0" y="3456"/>
                <a:ext cx="576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4" name="Google Shape;34;p1"/>
              <p:cNvCxnSpPr/>
              <p:nvPr/>
            </p:nvCxnSpPr>
            <p:spPr>
              <a:xfrm>
                <a:off x="0" y="3648"/>
                <a:ext cx="576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5" name="Google Shape;35;p1"/>
              <p:cNvCxnSpPr/>
              <p:nvPr/>
            </p:nvCxnSpPr>
            <p:spPr>
              <a:xfrm>
                <a:off x="0" y="3840"/>
                <a:ext cx="576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6" name="Google Shape;36;p1"/>
              <p:cNvCxnSpPr/>
              <p:nvPr/>
            </p:nvCxnSpPr>
            <p:spPr>
              <a:xfrm>
                <a:off x="0" y="4032"/>
                <a:ext cx="576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7" name="Google Shape;37;p1"/>
              <p:cNvCxnSpPr/>
              <p:nvPr/>
            </p:nvCxnSpPr>
            <p:spPr>
              <a:xfrm>
                <a:off x="0" y="4224"/>
                <a:ext cx="576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38" name="Google Shape;38;p1"/>
            <p:cNvGrpSpPr/>
            <p:nvPr/>
          </p:nvGrpSpPr>
          <p:grpSpPr>
            <a:xfrm>
              <a:off x="192" y="0"/>
              <a:ext cx="5376" cy="4320"/>
              <a:chOff x="192" y="0"/>
              <a:chExt cx="5376" cy="4320"/>
            </a:xfrm>
          </p:grpSpPr>
          <p:cxnSp>
            <p:nvCxnSpPr>
              <p:cNvPr id="39" name="Google Shape;39;p1"/>
              <p:cNvCxnSpPr/>
              <p:nvPr/>
            </p:nvCxnSpPr>
            <p:spPr>
              <a:xfrm>
                <a:off x="192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0" name="Google Shape;40;p1"/>
              <p:cNvCxnSpPr/>
              <p:nvPr/>
            </p:nvCxnSpPr>
            <p:spPr>
              <a:xfrm>
                <a:off x="384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1" name="Google Shape;41;p1"/>
              <p:cNvCxnSpPr/>
              <p:nvPr/>
            </p:nvCxnSpPr>
            <p:spPr>
              <a:xfrm>
                <a:off x="576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2" name="Google Shape;42;p1"/>
              <p:cNvCxnSpPr/>
              <p:nvPr/>
            </p:nvCxnSpPr>
            <p:spPr>
              <a:xfrm>
                <a:off x="768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3" name="Google Shape;43;p1"/>
              <p:cNvCxnSpPr/>
              <p:nvPr/>
            </p:nvCxnSpPr>
            <p:spPr>
              <a:xfrm>
                <a:off x="960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4" name="Google Shape;44;p1"/>
              <p:cNvCxnSpPr/>
              <p:nvPr/>
            </p:nvCxnSpPr>
            <p:spPr>
              <a:xfrm>
                <a:off x="1152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5" name="Google Shape;45;p1"/>
              <p:cNvCxnSpPr/>
              <p:nvPr/>
            </p:nvCxnSpPr>
            <p:spPr>
              <a:xfrm>
                <a:off x="1344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6" name="Google Shape;46;p1"/>
              <p:cNvCxnSpPr/>
              <p:nvPr/>
            </p:nvCxnSpPr>
            <p:spPr>
              <a:xfrm>
                <a:off x="1536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7" name="Google Shape;47;p1"/>
              <p:cNvCxnSpPr/>
              <p:nvPr/>
            </p:nvCxnSpPr>
            <p:spPr>
              <a:xfrm>
                <a:off x="1728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8" name="Google Shape;48;p1"/>
              <p:cNvCxnSpPr/>
              <p:nvPr/>
            </p:nvCxnSpPr>
            <p:spPr>
              <a:xfrm>
                <a:off x="1920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9" name="Google Shape;49;p1"/>
              <p:cNvCxnSpPr/>
              <p:nvPr/>
            </p:nvCxnSpPr>
            <p:spPr>
              <a:xfrm>
                <a:off x="2112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0" name="Google Shape;50;p1"/>
              <p:cNvCxnSpPr/>
              <p:nvPr/>
            </p:nvCxnSpPr>
            <p:spPr>
              <a:xfrm>
                <a:off x="2304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1" name="Google Shape;51;p1"/>
              <p:cNvCxnSpPr/>
              <p:nvPr/>
            </p:nvCxnSpPr>
            <p:spPr>
              <a:xfrm>
                <a:off x="2496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2" name="Google Shape;52;p1"/>
              <p:cNvCxnSpPr/>
              <p:nvPr/>
            </p:nvCxnSpPr>
            <p:spPr>
              <a:xfrm>
                <a:off x="2688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3" name="Google Shape;53;p1"/>
              <p:cNvCxnSpPr/>
              <p:nvPr/>
            </p:nvCxnSpPr>
            <p:spPr>
              <a:xfrm>
                <a:off x="2880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4" name="Google Shape;54;p1"/>
              <p:cNvCxnSpPr/>
              <p:nvPr/>
            </p:nvCxnSpPr>
            <p:spPr>
              <a:xfrm>
                <a:off x="3072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5" name="Google Shape;55;p1"/>
              <p:cNvCxnSpPr/>
              <p:nvPr/>
            </p:nvCxnSpPr>
            <p:spPr>
              <a:xfrm>
                <a:off x="3264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6" name="Google Shape;56;p1"/>
              <p:cNvCxnSpPr/>
              <p:nvPr/>
            </p:nvCxnSpPr>
            <p:spPr>
              <a:xfrm>
                <a:off x="3456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7" name="Google Shape;57;p1"/>
              <p:cNvCxnSpPr/>
              <p:nvPr/>
            </p:nvCxnSpPr>
            <p:spPr>
              <a:xfrm>
                <a:off x="3648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8" name="Google Shape;58;p1"/>
              <p:cNvCxnSpPr/>
              <p:nvPr/>
            </p:nvCxnSpPr>
            <p:spPr>
              <a:xfrm>
                <a:off x="3840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9" name="Google Shape;59;p1"/>
              <p:cNvCxnSpPr/>
              <p:nvPr/>
            </p:nvCxnSpPr>
            <p:spPr>
              <a:xfrm>
                <a:off x="4032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0" name="Google Shape;60;p1"/>
              <p:cNvCxnSpPr/>
              <p:nvPr/>
            </p:nvCxnSpPr>
            <p:spPr>
              <a:xfrm>
                <a:off x="4224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1" name="Google Shape;61;p1"/>
              <p:cNvCxnSpPr/>
              <p:nvPr/>
            </p:nvCxnSpPr>
            <p:spPr>
              <a:xfrm>
                <a:off x="4416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2" name="Google Shape;62;p1"/>
              <p:cNvCxnSpPr/>
              <p:nvPr/>
            </p:nvCxnSpPr>
            <p:spPr>
              <a:xfrm>
                <a:off x="4608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3" name="Google Shape;63;p1"/>
              <p:cNvCxnSpPr/>
              <p:nvPr/>
            </p:nvCxnSpPr>
            <p:spPr>
              <a:xfrm>
                <a:off x="4800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4" name="Google Shape;64;p1"/>
              <p:cNvCxnSpPr/>
              <p:nvPr/>
            </p:nvCxnSpPr>
            <p:spPr>
              <a:xfrm>
                <a:off x="4992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5" name="Google Shape;65;p1"/>
              <p:cNvCxnSpPr/>
              <p:nvPr/>
            </p:nvCxnSpPr>
            <p:spPr>
              <a:xfrm>
                <a:off x="5184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6" name="Google Shape;66;p1"/>
              <p:cNvCxnSpPr/>
              <p:nvPr/>
            </p:nvCxnSpPr>
            <p:spPr>
              <a:xfrm>
                <a:off x="5376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7" name="Google Shape;67;p1"/>
              <p:cNvCxnSpPr/>
              <p:nvPr/>
            </p:nvCxnSpPr>
            <p:spPr>
              <a:xfrm>
                <a:off x="5568" y="0"/>
                <a:ext cx="0" cy="4320"/>
              </a:xfrm>
              <a:prstGeom prst="straightConnector1">
                <a:avLst/>
              </a:prstGeom>
              <a:noFill/>
              <a:ln w="9525" cap="flat" cmpd="sng">
                <a:solidFill>
                  <a:srgbClr val="D3DEFD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</p:grpSp>
      </p:grpSp>
      <p:sp>
        <p:nvSpPr>
          <p:cNvPr id="68" name="Google Shape;68;p1"/>
          <p:cNvSpPr/>
          <p:nvPr/>
        </p:nvSpPr>
        <p:spPr>
          <a:xfrm>
            <a:off x="3352800" y="0"/>
            <a:ext cx="5791200" cy="15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40458C"/>
              </a:solidFill>
              <a:ea typeface="Arial"/>
              <a:cs typeface="Arial"/>
              <a:sym typeface="Arial"/>
            </a:endParaRPr>
          </a:p>
        </p:txBody>
      </p:sp>
      <p:cxnSp>
        <p:nvCxnSpPr>
          <p:cNvPr id="69" name="Google Shape;69;p1"/>
          <p:cNvCxnSpPr/>
          <p:nvPr/>
        </p:nvCxnSpPr>
        <p:spPr>
          <a:xfrm>
            <a:off x="8993188" y="0"/>
            <a:ext cx="0" cy="2362200"/>
          </a:xfrm>
          <a:prstGeom prst="straightConnector1">
            <a:avLst/>
          </a:prstGeom>
          <a:noFill/>
          <a:ln w="9525" cap="flat" cmpd="sng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0" name="Google Shape;70;p1"/>
          <p:cNvGrpSpPr/>
          <p:nvPr/>
        </p:nvGrpSpPr>
        <p:grpSpPr>
          <a:xfrm>
            <a:off x="414338" y="1416050"/>
            <a:ext cx="1784350" cy="2324100"/>
            <a:chOff x="96" y="916"/>
            <a:chExt cx="2208" cy="2876"/>
          </a:xfrm>
        </p:grpSpPr>
        <p:cxnSp>
          <p:nvCxnSpPr>
            <p:cNvPr id="71" name="Google Shape;71;p1"/>
            <p:cNvCxnSpPr/>
            <p:nvPr/>
          </p:nvCxnSpPr>
          <p:spPr>
            <a:xfrm rot="10800000">
              <a:off x="96" y="1038"/>
              <a:ext cx="2208" cy="0"/>
            </a:xfrm>
            <a:prstGeom prst="straightConnector1">
              <a:avLst/>
            </a:prstGeom>
            <a:noFill/>
            <a:ln w="9525" cap="flat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" name="Google Shape;72;p1"/>
            <p:cNvCxnSpPr/>
            <p:nvPr/>
          </p:nvCxnSpPr>
          <p:spPr>
            <a:xfrm>
              <a:off x="336" y="920"/>
              <a:ext cx="0" cy="2872"/>
            </a:xfrm>
            <a:prstGeom prst="straightConnector1">
              <a:avLst/>
            </a:prstGeom>
            <a:noFill/>
            <a:ln w="9525" cap="flat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3" name="Google Shape;73;p1"/>
            <p:cNvSpPr/>
            <p:nvPr/>
          </p:nvSpPr>
          <p:spPr>
            <a:xfrm flipH="1">
              <a:off x="218" y="916"/>
              <a:ext cx="238" cy="240"/>
            </a:xfrm>
            <a:custGeom>
              <a:avLst/>
              <a:gdLst/>
              <a:ahLst/>
              <a:cxnLst/>
              <a:rect l="l" t="t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-1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199"/>
                    <a:pt x="247" y="33805"/>
                    <a:pt x="-1" y="22056"/>
                  </a:cubicBezTo>
                </a:path>
                <a:path w="43195" h="4320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-1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199"/>
                    <a:pt x="247" y="33805"/>
                    <a:pt x="-1" y="22056"/>
                  </a:cubicBezTo>
                  <a:lnTo>
                    <a:pt x="21595" y="21600"/>
                  </a:lnTo>
                  <a:lnTo>
                    <a:pt x="21114" y="5"/>
                  </a:lnTo>
                  <a:close/>
                </a:path>
              </a:pathLst>
            </a:custGeom>
            <a:noFill/>
            <a:ln w="9525" cap="flat" cmpd="sng">
              <a:solidFill>
                <a:schemeClr val="hlink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>
                <a:buClr>
                  <a:srgbClr val="000000"/>
                </a:buClr>
                <a:buFont typeface="Arial"/>
                <a:buNone/>
              </a:pPr>
              <a:endParaRPr kern="0">
                <a:solidFill>
                  <a:srgbClr val="40458C"/>
                </a:solidFill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4" name="Google Shape;74;p1"/>
          <p:cNvSpPr txBox="1">
            <a:spLocks noGrp="1"/>
          </p:cNvSpPr>
          <p:nvPr>
            <p:ph type="title"/>
          </p:nvPr>
        </p:nvSpPr>
        <p:spPr>
          <a:xfrm>
            <a:off x="1077913" y="304800"/>
            <a:ext cx="69405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5" name="Google Shape;75;p1" descr="Rectangle: Click to edit Master text styles&#10;Second level&#10;Third level&#10;Fourth level&#10;Fifth level"/>
          <p:cNvSpPr txBox="1">
            <a:spLocks noGrp="1"/>
          </p:cNvSpPr>
          <p:nvPr>
            <p:ph type="body" idx="1"/>
          </p:nvPr>
        </p:nvSpPr>
        <p:spPr>
          <a:xfrm>
            <a:off x="704850" y="1609725"/>
            <a:ext cx="8215313" cy="4687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◆"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31469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Noto Sans Symbols"/>
              <a:buChar char="◆"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320039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◆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30861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260"/>
              <a:buFont typeface="Noto Sans Symbols"/>
              <a:buChar char="◆"/>
              <a:defRPr sz="1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281939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840"/>
              <a:buFont typeface="Noto Sans Symbols"/>
              <a:buChar char="⮚"/>
              <a:defRPr sz="1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304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2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3200400" marR="0" lvl="6" indent="-304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2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657600" marR="0" lvl="7" indent="-304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2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4114800" marR="0" lvl="8" indent="-304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2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pic>
        <p:nvPicPr>
          <p:cNvPr id="76" name="Google Shape;76;p1" descr="logo_utef_modre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107950" y="152400"/>
            <a:ext cx="868363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" descr="LZ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8118475" y="304800"/>
            <a:ext cx="801688" cy="665163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"/>
          <p:cNvSpPr txBox="1">
            <a:spLocks noGrp="1"/>
          </p:cNvSpPr>
          <p:nvPr>
            <p:ph type="sldNum" idx="12"/>
          </p:nvPr>
        </p:nvSpPr>
        <p:spPr>
          <a:xfrm>
            <a:off x="8524875" y="6356350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 kern="0"/>
              <a:pPr>
                <a:buClr>
                  <a:srgbClr val="000000"/>
                </a:buClr>
                <a:buFont typeface="Arial"/>
                <a:buNone/>
              </a:pPr>
              <a:t>‹#›</a:t>
            </a:fld>
            <a:endParaRPr kern="0"/>
          </a:p>
        </p:txBody>
      </p:sp>
      <p:sp>
        <p:nvSpPr>
          <p:cNvPr id="79" name="Google Shape;79;p1"/>
          <p:cNvSpPr txBox="1">
            <a:spLocks noGrp="1"/>
          </p:cNvSpPr>
          <p:nvPr>
            <p:ph type="dt" idx="10"/>
          </p:nvPr>
        </p:nvSpPr>
        <p:spPr>
          <a:xfrm>
            <a:off x="149225" y="6356350"/>
            <a:ext cx="10699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80" name="Google Shape;80;p1"/>
          <p:cNvSpPr txBox="1">
            <a:spLocks noGrp="1"/>
          </p:cNvSpPr>
          <p:nvPr>
            <p:ph type="ftr" idx="11"/>
          </p:nvPr>
        </p:nvSpPr>
        <p:spPr>
          <a:xfrm>
            <a:off x="1641475" y="6356350"/>
            <a:ext cx="56737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092B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0000"/>
              </a:buClr>
              <a:buFont typeface="Arial"/>
              <a:buNone/>
            </a:pPr>
            <a:endParaRPr kern="0"/>
          </a:p>
        </p:txBody>
      </p:sp>
    </p:spTree>
    <p:extLst>
      <p:ext uri="{BB962C8B-B14F-4D97-AF65-F5344CB8AC3E}">
        <p14:creationId xmlns:p14="http://schemas.microsoft.com/office/powerpoint/2010/main" val="329502255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E60A52-22D5-42A3-B833-6ED5D082FAF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1/20/2023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54E0AF-7B06-455D-A704-9C7E964B7FF0}" type="slidenum">
              <a:rPr lang="en-US" altLang="cs-CZ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cs-CZ" sz="1600">
              <a:solidFill>
                <a:srgbClr val="88A44D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22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923925"/>
            <a:ext cx="9144000" cy="1524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8861425" y="914400"/>
            <a:ext cx="284163" cy="12192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588" y="982663"/>
            <a:ext cx="301625" cy="38100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solidFill>
                <a:srgbClr val="40458C"/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9239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133" name="Line 61"/>
          <p:cNvSpPr>
            <a:spLocks noChangeShapeType="1"/>
          </p:cNvSpPr>
          <p:nvPr/>
        </p:nvSpPr>
        <p:spPr bwMode="ltGray">
          <a:xfrm>
            <a:off x="8840788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135" name="Line 63"/>
          <p:cNvSpPr>
            <a:spLocks noChangeShapeType="1"/>
          </p:cNvSpPr>
          <p:nvPr/>
        </p:nvSpPr>
        <p:spPr bwMode="ltGray">
          <a:xfrm flipH="1">
            <a:off x="109538" y="914400"/>
            <a:ext cx="233045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136" name="Line 64"/>
          <p:cNvSpPr>
            <a:spLocks noChangeShapeType="1"/>
          </p:cNvSpPr>
          <p:nvPr/>
        </p:nvSpPr>
        <p:spPr bwMode="ltGray">
          <a:xfrm>
            <a:off x="303213" y="819150"/>
            <a:ext cx="0" cy="3570288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137" name="Arc 65"/>
          <p:cNvSpPr>
            <a:spLocks/>
          </p:cNvSpPr>
          <p:nvPr/>
        </p:nvSpPr>
        <p:spPr bwMode="ltGray">
          <a:xfrm flipH="1">
            <a:off x="207963" y="815975"/>
            <a:ext cx="192087" cy="193675"/>
          </a:xfrm>
          <a:custGeom>
            <a:avLst/>
            <a:gdLst>
              <a:gd name="G0" fmla="+- 21595 0 0"/>
              <a:gd name="G1" fmla="+- 21600 0 0"/>
              <a:gd name="G2" fmla="+- 21600 0 0"/>
              <a:gd name="T0" fmla="*/ 21114 w 43195"/>
              <a:gd name="T1" fmla="*/ 5 h 43200"/>
              <a:gd name="T2" fmla="*/ 0 w 43195"/>
              <a:gd name="T3" fmla="*/ 22056 h 43200"/>
              <a:gd name="T4" fmla="*/ 21595 w 43195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95" h="43200" fill="none" extrusionOk="0">
                <a:moveTo>
                  <a:pt x="21114" y="5"/>
                </a:moveTo>
                <a:cubicBezTo>
                  <a:pt x="21274" y="1"/>
                  <a:pt x="21434" y="-1"/>
                  <a:pt x="21595" y="0"/>
                </a:cubicBezTo>
                <a:cubicBezTo>
                  <a:pt x="33524" y="0"/>
                  <a:pt x="43195" y="9670"/>
                  <a:pt x="43195" y="21600"/>
                </a:cubicBezTo>
                <a:cubicBezTo>
                  <a:pt x="43195" y="33529"/>
                  <a:pt x="33524" y="43200"/>
                  <a:pt x="21595" y="43200"/>
                </a:cubicBezTo>
                <a:cubicBezTo>
                  <a:pt x="9843" y="43200"/>
                  <a:pt x="247" y="33805"/>
                  <a:pt x="-1" y="22056"/>
                </a:cubicBezTo>
              </a:path>
              <a:path w="43195" h="43200" stroke="0" extrusionOk="0">
                <a:moveTo>
                  <a:pt x="21114" y="5"/>
                </a:moveTo>
                <a:cubicBezTo>
                  <a:pt x="21274" y="1"/>
                  <a:pt x="21434" y="-1"/>
                  <a:pt x="21595" y="0"/>
                </a:cubicBezTo>
                <a:cubicBezTo>
                  <a:pt x="33524" y="0"/>
                  <a:pt x="43195" y="9670"/>
                  <a:pt x="43195" y="21600"/>
                </a:cubicBezTo>
                <a:cubicBezTo>
                  <a:pt x="43195" y="33529"/>
                  <a:pt x="33524" y="43200"/>
                  <a:pt x="21595" y="43200"/>
                </a:cubicBezTo>
                <a:cubicBezTo>
                  <a:pt x="9843" y="43200"/>
                  <a:pt x="247" y="33805"/>
                  <a:pt x="-1" y="22056"/>
                </a:cubicBezTo>
                <a:lnTo>
                  <a:pt x="21595" y="2160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1035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01613"/>
            <a:ext cx="82296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Klepnutím lze upravit styl předlohy nadpisů.</a:t>
            </a:r>
          </a:p>
        </p:txBody>
      </p:sp>
      <p:sp>
        <p:nvSpPr>
          <p:cNvPr id="1036" name="Rectangle 6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Klepnutím lze upravit styly předlohy textu.</a:t>
            </a:r>
          </a:p>
          <a:p>
            <a:pPr lvl="1"/>
            <a:r>
              <a:rPr lang="en-US" smtClean="0"/>
              <a:t>Druhá úroveň</a:t>
            </a:r>
          </a:p>
          <a:p>
            <a:pPr lvl="2"/>
            <a:r>
              <a:rPr lang="en-US" smtClean="0"/>
              <a:t>Třetí úroveň</a:t>
            </a:r>
          </a:p>
          <a:p>
            <a:pPr lvl="3"/>
            <a:r>
              <a:rPr lang="en-US" smtClean="0"/>
              <a:t>Čtvrtá úroveň</a:t>
            </a:r>
          </a:p>
          <a:p>
            <a:pPr lvl="4"/>
            <a:r>
              <a:rPr lang="en-US" smtClean="0"/>
              <a:t>Pátá úroveň</a:t>
            </a:r>
          </a:p>
        </p:txBody>
      </p:sp>
      <p:sp>
        <p:nvSpPr>
          <p:cNvPr id="3144" name="Rectangle 72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58738" y="6400800"/>
            <a:ext cx="2319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Tahom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0458C"/>
              </a:solidFill>
            </a:endParaRPr>
          </a:p>
        </p:txBody>
      </p:sp>
      <p:sp>
        <p:nvSpPr>
          <p:cNvPr id="3145" name="Rectangle 7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1988" y="6400800"/>
            <a:ext cx="2068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Tahom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40458C"/>
                </a:solidFill>
              </a:rPr>
              <a:t>                                   </a:t>
            </a:r>
            <a:fld id="{CE90AAD0-FB8C-4172-9DCE-0B0920EEF47A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3438525" y="6400800"/>
            <a:ext cx="2401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92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>
              <a:buClr>
                <a:srgbClr val="000000"/>
              </a:buClr>
            </a:pPr>
            <a:fld id="{00000000-1234-1234-1234-123412341234}" type="slidenum">
              <a:rPr lang="cs" kern="0" smtClean="0">
                <a:solidFill>
                  <a:srgbClr val="595959"/>
                </a:solidFill>
                <a:cs typeface="Arial"/>
                <a:sym typeface="Arial"/>
              </a:rPr>
              <a:pPr>
                <a:buClr>
                  <a:srgbClr val="000000"/>
                </a:buClr>
              </a:pPr>
              <a:t>‹#›</a:t>
            </a:fld>
            <a:endParaRPr lang="cs" kern="0">
              <a:solidFill>
                <a:srgbClr val="595959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90504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3F00891-2FD3-4B08-8A05-07F71A5C91B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817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923925"/>
            <a:ext cx="9144000" cy="1524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8861425" y="914400"/>
            <a:ext cx="284163" cy="12192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588" y="982663"/>
            <a:ext cx="301625" cy="38100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solidFill>
                <a:srgbClr val="40458C"/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9239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133" name="Line 61"/>
          <p:cNvSpPr>
            <a:spLocks noChangeShapeType="1"/>
          </p:cNvSpPr>
          <p:nvPr/>
        </p:nvSpPr>
        <p:spPr bwMode="ltGray">
          <a:xfrm>
            <a:off x="8840788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135" name="Line 63"/>
          <p:cNvSpPr>
            <a:spLocks noChangeShapeType="1"/>
          </p:cNvSpPr>
          <p:nvPr/>
        </p:nvSpPr>
        <p:spPr bwMode="ltGray">
          <a:xfrm flipH="1">
            <a:off x="109538" y="914400"/>
            <a:ext cx="233045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136" name="Line 64"/>
          <p:cNvSpPr>
            <a:spLocks noChangeShapeType="1"/>
          </p:cNvSpPr>
          <p:nvPr/>
        </p:nvSpPr>
        <p:spPr bwMode="ltGray">
          <a:xfrm>
            <a:off x="303213" y="819150"/>
            <a:ext cx="0" cy="3570288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137" name="Arc 65"/>
          <p:cNvSpPr>
            <a:spLocks/>
          </p:cNvSpPr>
          <p:nvPr/>
        </p:nvSpPr>
        <p:spPr bwMode="ltGray">
          <a:xfrm flipH="1">
            <a:off x="207963" y="815975"/>
            <a:ext cx="192087" cy="193675"/>
          </a:xfrm>
          <a:custGeom>
            <a:avLst/>
            <a:gdLst>
              <a:gd name="G0" fmla="+- 21595 0 0"/>
              <a:gd name="G1" fmla="+- 21600 0 0"/>
              <a:gd name="G2" fmla="+- 21600 0 0"/>
              <a:gd name="T0" fmla="*/ 21114 w 43195"/>
              <a:gd name="T1" fmla="*/ 5 h 43200"/>
              <a:gd name="T2" fmla="*/ 0 w 43195"/>
              <a:gd name="T3" fmla="*/ 22056 h 43200"/>
              <a:gd name="T4" fmla="*/ 21595 w 43195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95" h="43200" fill="none" extrusionOk="0">
                <a:moveTo>
                  <a:pt x="21114" y="5"/>
                </a:moveTo>
                <a:cubicBezTo>
                  <a:pt x="21274" y="1"/>
                  <a:pt x="21434" y="-1"/>
                  <a:pt x="21595" y="0"/>
                </a:cubicBezTo>
                <a:cubicBezTo>
                  <a:pt x="33524" y="0"/>
                  <a:pt x="43195" y="9670"/>
                  <a:pt x="43195" y="21600"/>
                </a:cubicBezTo>
                <a:cubicBezTo>
                  <a:pt x="43195" y="33529"/>
                  <a:pt x="33524" y="43200"/>
                  <a:pt x="21595" y="43200"/>
                </a:cubicBezTo>
                <a:cubicBezTo>
                  <a:pt x="9843" y="43200"/>
                  <a:pt x="247" y="33805"/>
                  <a:pt x="-1" y="22056"/>
                </a:cubicBezTo>
              </a:path>
              <a:path w="43195" h="43200" stroke="0" extrusionOk="0">
                <a:moveTo>
                  <a:pt x="21114" y="5"/>
                </a:moveTo>
                <a:cubicBezTo>
                  <a:pt x="21274" y="1"/>
                  <a:pt x="21434" y="-1"/>
                  <a:pt x="21595" y="0"/>
                </a:cubicBezTo>
                <a:cubicBezTo>
                  <a:pt x="33524" y="0"/>
                  <a:pt x="43195" y="9670"/>
                  <a:pt x="43195" y="21600"/>
                </a:cubicBezTo>
                <a:cubicBezTo>
                  <a:pt x="43195" y="33529"/>
                  <a:pt x="33524" y="43200"/>
                  <a:pt x="21595" y="43200"/>
                </a:cubicBezTo>
                <a:cubicBezTo>
                  <a:pt x="9843" y="43200"/>
                  <a:pt x="247" y="33805"/>
                  <a:pt x="-1" y="22056"/>
                </a:cubicBezTo>
                <a:lnTo>
                  <a:pt x="21595" y="2160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1035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01613"/>
            <a:ext cx="82296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Klepnutím lze upravit styl předlohy nadpisů.</a:t>
            </a:r>
          </a:p>
        </p:txBody>
      </p:sp>
      <p:sp>
        <p:nvSpPr>
          <p:cNvPr id="1036" name="Rectangle 6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Klepnutím lze upravit styly předlohy textu.</a:t>
            </a:r>
          </a:p>
          <a:p>
            <a:pPr lvl="1"/>
            <a:r>
              <a:rPr lang="en-US" smtClean="0"/>
              <a:t>Druhá úroveň</a:t>
            </a:r>
          </a:p>
          <a:p>
            <a:pPr lvl="2"/>
            <a:r>
              <a:rPr lang="en-US" smtClean="0"/>
              <a:t>Třetí úroveň</a:t>
            </a:r>
          </a:p>
          <a:p>
            <a:pPr lvl="3"/>
            <a:r>
              <a:rPr lang="en-US" smtClean="0"/>
              <a:t>Čtvrtá úroveň</a:t>
            </a:r>
          </a:p>
          <a:p>
            <a:pPr lvl="4"/>
            <a:r>
              <a:rPr lang="en-US" smtClean="0"/>
              <a:t>Pátá úroveň</a:t>
            </a:r>
          </a:p>
        </p:txBody>
      </p:sp>
      <p:sp>
        <p:nvSpPr>
          <p:cNvPr id="3144" name="Rectangle 72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58738" y="6400800"/>
            <a:ext cx="2319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Tahom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0458C"/>
              </a:solidFill>
            </a:endParaRPr>
          </a:p>
        </p:txBody>
      </p:sp>
      <p:sp>
        <p:nvSpPr>
          <p:cNvPr id="3145" name="Rectangle 7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1988" y="6400800"/>
            <a:ext cx="2068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Tahom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40458C"/>
                </a:solidFill>
              </a:rPr>
              <a:t>                                   </a:t>
            </a:r>
            <a:fld id="{CE90AAD0-FB8C-4172-9DCE-0B0920EEF47A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3438525" y="6400800"/>
            <a:ext cx="2401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374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E60A52-22D5-42A3-B833-6ED5D082FAF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1/20/2023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54E0AF-7B06-455D-A704-9C7E964B7FF0}" type="slidenum">
              <a:rPr lang="en-US" altLang="cs-CZ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cs-CZ" sz="1600">
              <a:solidFill>
                <a:srgbClr val="88A44D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420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923925"/>
            <a:ext cx="9144000" cy="1524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8861425" y="914400"/>
            <a:ext cx="284163" cy="12192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588" y="982663"/>
            <a:ext cx="301625" cy="38100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solidFill>
                <a:srgbClr val="40458C"/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9239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133" name="Line 61"/>
          <p:cNvSpPr>
            <a:spLocks noChangeShapeType="1"/>
          </p:cNvSpPr>
          <p:nvPr/>
        </p:nvSpPr>
        <p:spPr bwMode="ltGray">
          <a:xfrm>
            <a:off x="8840788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135" name="Line 63"/>
          <p:cNvSpPr>
            <a:spLocks noChangeShapeType="1"/>
          </p:cNvSpPr>
          <p:nvPr/>
        </p:nvSpPr>
        <p:spPr bwMode="ltGray">
          <a:xfrm flipH="1">
            <a:off x="109538" y="914400"/>
            <a:ext cx="233045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136" name="Line 64"/>
          <p:cNvSpPr>
            <a:spLocks noChangeShapeType="1"/>
          </p:cNvSpPr>
          <p:nvPr/>
        </p:nvSpPr>
        <p:spPr bwMode="ltGray">
          <a:xfrm>
            <a:off x="303213" y="819150"/>
            <a:ext cx="0" cy="3570288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3137" name="Arc 65"/>
          <p:cNvSpPr>
            <a:spLocks/>
          </p:cNvSpPr>
          <p:nvPr/>
        </p:nvSpPr>
        <p:spPr bwMode="ltGray">
          <a:xfrm flipH="1">
            <a:off x="207963" y="815975"/>
            <a:ext cx="192087" cy="193675"/>
          </a:xfrm>
          <a:custGeom>
            <a:avLst/>
            <a:gdLst>
              <a:gd name="G0" fmla="+- 21595 0 0"/>
              <a:gd name="G1" fmla="+- 21600 0 0"/>
              <a:gd name="G2" fmla="+- 21600 0 0"/>
              <a:gd name="T0" fmla="*/ 21114 w 43195"/>
              <a:gd name="T1" fmla="*/ 5 h 43200"/>
              <a:gd name="T2" fmla="*/ 0 w 43195"/>
              <a:gd name="T3" fmla="*/ 22056 h 43200"/>
              <a:gd name="T4" fmla="*/ 21595 w 43195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95" h="43200" fill="none" extrusionOk="0">
                <a:moveTo>
                  <a:pt x="21114" y="5"/>
                </a:moveTo>
                <a:cubicBezTo>
                  <a:pt x="21274" y="1"/>
                  <a:pt x="21434" y="-1"/>
                  <a:pt x="21595" y="0"/>
                </a:cubicBezTo>
                <a:cubicBezTo>
                  <a:pt x="33524" y="0"/>
                  <a:pt x="43195" y="9670"/>
                  <a:pt x="43195" y="21600"/>
                </a:cubicBezTo>
                <a:cubicBezTo>
                  <a:pt x="43195" y="33529"/>
                  <a:pt x="33524" y="43200"/>
                  <a:pt x="21595" y="43200"/>
                </a:cubicBezTo>
                <a:cubicBezTo>
                  <a:pt x="9843" y="43200"/>
                  <a:pt x="247" y="33805"/>
                  <a:pt x="-1" y="22056"/>
                </a:cubicBezTo>
              </a:path>
              <a:path w="43195" h="43200" stroke="0" extrusionOk="0">
                <a:moveTo>
                  <a:pt x="21114" y="5"/>
                </a:moveTo>
                <a:cubicBezTo>
                  <a:pt x="21274" y="1"/>
                  <a:pt x="21434" y="-1"/>
                  <a:pt x="21595" y="0"/>
                </a:cubicBezTo>
                <a:cubicBezTo>
                  <a:pt x="33524" y="0"/>
                  <a:pt x="43195" y="9670"/>
                  <a:pt x="43195" y="21600"/>
                </a:cubicBezTo>
                <a:cubicBezTo>
                  <a:pt x="43195" y="33529"/>
                  <a:pt x="33524" y="43200"/>
                  <a:pt x="21595" y="43200"/>
                </a:cubicBezTo>
                <a:cubicBezTo>
                  <a:pt x="9843" y="43200"/>
                  <a:pt x="247" y="33805"/>
                  <a:pt x="-1" y="22056"/>
                </a:cubicBezTo>
                <a:lnTo>
                  <a:pt x="21595" y="2160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400">
              <a:solidFill>
                <a:srgbClr val="40458C"/>
              </a:solidFill>
              <a:latin typeface="Arial" charset="0"/>
            </a:endParaRPr>
          </a:p>
        </p:txBody>
      </p:sp>
      <p:sp>
        <p:nvSpPr>
          <p:cNvPr id="1035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01613"/>
            <a:ext cx="82296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Klepnutím lze upravit styl předlohy nadpisů.</a:t>
            </a:r>
          </a:p>
        </p:txBody>
      </p:sp>
      <p:sp>
        <p:nvSpPr>
          <p:cNvPr id="1036" name="Rectangle 6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Klepnutím lze upravit styly předlohy textu.</a:t>
            </a:r>
          </a:p>
          <a:p>
            <a:pPr lvl="1"/>
            <a:r>
              <a:rPr lang="en-US" smtClean="0"/>
              <a:t>Druhá úroveň</a:t>
            </a:r>
          </a:p>
          <a:p>
            <a:pPr lvl="2"/>
            <a:r>
              <a:rPr lang="en-US" smtClean="0"/>
              <a:t>Třetí úroveň</a:t>
            </a:r>
          </a:p>
          <a:p>
            <a:pPr lvl="3"/>
            <a:r>
              <a:rPr lang="en-US" smtClean="0"/>
              <a:t>Čtvrtá úroveň</a:t>
            </a:r>
          </a:p>
          <a:p>
            <a:pPr lvl="4"/>
            <a:r>
              <a:rPr lang="en-US" smtClean="0"/>
              <a:t>Pátá úroveň</a:t>
            </a:r>
          </a:p>
        </p:txBody>
      </p:sp>
      <p:sp>
        <p:nvSpPr>
          <p:cNvPr id="3144" name="Rectangle 72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58738" y="6400800"/>
            <a:ext cx="2319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Tahom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0458C"/>
              </a:solidFill>
            </a:endParaRPr>
          </a:p>
        </p:txBody>
      </p:sp>
      <p:sp>
        <p:nvSpPr>
          <p:cNvPr id="3145" name="Rectangle 7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1988" y="6400800"/>
            <a:ext cx="2068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Tahom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40458C"/>
                </a:solidFill>
              </a:rPr>
              <a:t>                                   </a:t>
            </a:r>
            <a:fld id="{CE90AAD0-FB8C-4172-9DCE-0B0920EEF47A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40458C"/>
              </a:solidFill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3438525" y="6400800"/>
            <a:ext cx="2401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571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buFontTx/>
              <a:buNone/>
              <a:defRPr sz="1400" i="0" u="none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400" i="0" u="none">
                <a:solidFill>
                  <a:schemeClr val="tx1"/>
                </a:solidFill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400" i="0" u="none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CB01EF-77C6-46E6-9678-3E5BBAA54536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493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  <p:sldLayoutId id="2147483802" r:id="rId13"/>
    <p:sldLayoutId id="2147483803" r:id="rId14"/>
    <p:sldLayoutId id="2147483804" r:id="rId15"/>
    <p:sldLayoutId id="2147483805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58818-A439-49FA-A377-A5E3274EFB5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20.1.2023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8977F-4060-4FFF-8ECF-289CC49E9F7A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376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8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8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6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1.xml"/><Relationship Id="rId5" Type="http://schemas.openxmlformats.org/officeDocument/2006/relationships/image" Target="../media/image1.pn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34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7.png"/><Relationship Id="rId4" Type="http://schemas.openxmlformats.org/officeDocument/2006/relationships/image" Target="../media/image6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66.emf"/><Relationship Id="rId4" Type="http://schemas.openxmlformats.org/officeDocument/2006/relationships/image" Target="../media/image6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70.jpe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85.xml"/><Relationship Id="rId6" Type="http://schemas.openxmlformats.org/officeDocument/2006/relationships/image" Target="../media/image75.pn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0.xml"/><Relationship Id="rId4" Type="http://schemas.openxmlformats.org/officeDocument/2006/relationships/image" Target="../media/image7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01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7" Type="http://schemas.openxmlformats.org/officeDocument/2006/relationships/image" Target="../media/image8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2.xml"/><Relationship Id="rId6" Type="http://schemas.openxmlformats.org/officeDocument/2006/relationships/image" Target="../media/image83.png"/><Relationship Id="rId5" Type="http://schemas.openxmlformats.org/officeDocument/2006/relationships/image" Target="../media/image1.png"/><Relationship Id="rId4" Type="http://schemas.openxmlformats.org/officeDocument/2006/relationships/image" Target="../media/image8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86.png"/><Relationship Id="rId7" Type="http://schemas.openxmlformats.org/officeDocument/2006/relationships/image" Target="../media/image89.emf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12.xml"/><Relationship Id="rId6" Type="http://schemas.openxmlformats.org/officeDocument/2006/relationships/image" Target="../media/image88.jpeg"/><Relationship Id="rId5" Type="http://schemas.openxmlformats.org/officeDocument/2006/relationships/image" Target="../media/image1.png"/><Relationship Id="rId4" Type="http://schemas.openxmlformats.org/officeDocument/2006/relationships/image" Target="../media/image87.png"/><Relationship Id="rId9" Type="http://schemas.openxmlformats.org/officeDocument/2006/relationships/image" Target="../media/image9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45.xml"/><Relationship Id="rId5" Type="http://schemas.openxmlformats.org/officeDocument/2006/relationships/image" Target="../media/image1.png"/><Relationship Id="rId4" Type="http://schemas.openxmlformats.org/officeDocument/2006/relationships/image" Target="../media/image9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11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1" y="-3792"/>
            <a:ext cx="9181800" cy="1259758"/>
          </a:xfrm>
          <a:prstGeom prst="rect">
            <a:avLst/>
          </a:prstGeom>
          <a:solidFill>
            <a:srgbClr val="339966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GB" sz="3200" dirty="0" smtClean="0">
                <a:solidFill>
                  <a:schemeClr val="bg1"/>
                </a:solidFill>
              </a:rPr>
              <a:t>Ultra-sensitive </a:t>
            </a:r>
            <a:r>
              <a:rPr lang="en-GB" sz="3200" dirty="0">
                <a:solidFill>
                  <a:schemeClr val="bg1"/>
                </a:solidFill>
              </a:rPr>
              <a:t>Rn detection and its suppression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 </a:t>
            </a:r>
            <a:endParaRPr lang="cs-CZ" sz="3200" spc="-1" dirty="0" smtClean="0">
              <a:solidFill>
                <a:schemeClr val="bg1"/>
              </a:solidFill>
              <a:latin typeface="Times New Roman"/>
            </a:endParaRPr>
          </a:p>
        </p:txBody>
      </p:sp>
      <p:pic>
        <p:nvPicPr>
          <p:cNvPr id="48" name="Obrázek 6"/>
          <p:cNvPicPr/>
          <p:nvPr/>
        </p:nvPicPr>
        <p:blipFill>
          <a:blip r:embed="rId3"/>
          <a:stretch/>
        </p:blipFill>
        <p:spPr>
          <a:xfrm>
            <a:off x="-1" y="1255966"/>
            <a:ext cx="1219595" cy="1206534"/>
          </a:xfrm>
          <a:prstGeom prst="rect">
            <a:avLst/>
          </a:prstGeom>
          <a:ln>
            <a:noFill/>
          </a:ln>
        </p:spPr>
      </p:pic>
      <p:pic>
        <p:nvPicPr>
          <p:cNvPr id="49" name="Obrázek 7"/>
          <p:cNvPicPr/>
          <p:nvPr/>
        </p:nvPicPr>
        <p:blipFill>
          <a:blip r:embed="rId4"/>
          <a:stretch/>
        </p:blipFill>
        <p:spPr>
          <a:xfrm>
            <a:off x="7956376" y="1255966"/>
            <a:ext cx="1187623" cy="1206534"/>
          </a:xfrm>
          <a:prstGeom prst="rect">
            <a:avLst/>
          </a:prstGeom>
          <a:ln>
            <a:noFill/>
          </a:ln>
        </p:spPr>
      </p:pic>
      <p:sp>
        <p:nvSpPr>
          <p:cNvPr id="51" name="CustomShape 3"/>
          <p:cNvSpPr/>
          <p:nvPr/>
        </p:nvSpPr>
        <p:spPr>
          <a:xfrm>
            <a:off x="1446665" y="1255966"/>
            <a:ext cx="6393504" cy="11539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</a:rPr>
              <a:t>Ivan </a:t>
            </a:r>
            <a:r>
              <a:rPr lang="en-US" sz="2400" b="1" strike="noStrike" spc="-1" dirty="0" err="1">
                <a:solidFill>
                  <a:srgbClr val="000000"/>
                </a:solidFill>
                <a:latin typeface="Times New Roman"/>
              </a:rPr>
              <a:t>Štekl</a:t>
            </a:r>
            <a:endParaRPr lang="en-US" sz="2400" b="1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</a:rPr>
              <a:t>Institute of </a:t>
            </a:r>
            <a:r>
              <a:rPr lang="en-US" sz="2400" b="1" strike="noStrike" spc="-1" dirty="0" smtClean="0">
                <a:solidFill>
                  <a:srgbClr val="000000"/>
                </a:solidFill>
                <a:latin typeface="Times New Roman"/>
              </a:rPr>
              <a:t>Experimental 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</a:rPr>
              <a:t>and </a:t>
            </a:r>
            <a:r>
              <a:rPr lang="en-US" sz="2400" b="1" strike="noStrike" spc="-1" dirty="0" smtClean="0">
                <a:solidFill>
                  <a:srgbClr val="000000"/>
                </a:solidFill>
                <a:latin typeface="Times New Roman"/>
              </a:rPr>
              <a:t>Applied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</a:rPr>
              <a:t>P</a:t>
            </a:r>
            <a:r>
              <a:rPr lang="en-US" sz="2400" b="1" strike="noStrike" spc="-1" dirty="0" smtClean="0">
                <a:solidFill>
                  <a:srgbClr val="000000"/>
                </a:solidFill>
                <a:latin typeface="Times New Roman"/>
              </a:rPr>
              <a:t>hysics</a:t>
            </a:r>
            <a:endParaRPr lang="en-US" sz="2400" b="1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</a:rPr>
              <a:t>Czech Technical University in Prague</a:t>
            </a:r>
            <a:endParaRPr lang="en-US" sz="2400" b="1" strike="noStrike" spc="-1" dirty="0">
              <a:latin typeface="Arial"/>
            </a:endParaRPr>
          </a:p>
        </p:txBody>
      </p:sp>
      <p:sp>
        <p:nvSpPr>
          <p:cNvPr id="6" name="CustomShape 3"/>
          <p:cNvSpPr/>
          <p:nvPr/>
        </p:nvSpPr>
        <p:spPr>
          <a:xfrm>
            <a:off x="21809" y="3924102"/>
            <a:ext cx="9133095" cy="262334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spcBef>
                <a:spcPts val="0"/>
              </a:spcBef>
            </a:pPr>
            <a:endParaRPr lang="en-US" altLang="cs-CZ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cs-CZ" alt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cs-CZ" alt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Brief</a:t>
            </a:r>
            <a:r>
              <a:rPr lang="cs-CZ" alt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cs-CZ" alt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alt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IEAP CTU (</a:t>
            </a:r>
            <a:r>
              <a:rPr lang="cs-CZ" alt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</a:t>
            </a:r>
            <a:r>
              <a:rPr lang="cs-CZ" alt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cs-CZ" alt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topics</a:t>
            </a:r>
            <a:r>
              <a:rPr lang="cs-CZ" alt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spcBef>
                <a:spcPts val="0"/>
              </a:spcBef>
            </a:pPr>
            <a:r>
              <a:rPr lang="cs-CZ" alt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en-US" alt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Why we need to suppress Rn caused background?</a:t>
            </a:r>
          </a:p>
          <a:p>
            <a:pPr>
              <a:spcBef>
                <a:spcPts val="0"/>
              </a:spcBef>
            </a:pPr>
            <a:r>
              <a:rPr lang="en-US" alt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Rn detection (ultra-low concentrations)</a:t>
            </a:r>
          </a:p>
          <a:p>
            <a:pPr>
              <a:spcBef>
                <a:spcPts val="0"/>
              </a:spcBef>
            </a:pPr>
            <a:r>
              <a:rPr lang="en-US" alt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Rn suppression</a:t>
            </a:r>
          </a:p>
          <a:p>
            <a:pPr>
              <a:spcBef>
                <a:spcPts val="0"/>
              </a:spcBef>
            </a:pPr>
            <a:r>
              <a:rPr lang="en-US" alt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Rn in education</a:t>
            </a:r>
            <a:r>
              <a:rPr lang="cs-CZ" alt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cs-CZ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10905" y="2462500"/>
            <a:ext cx="9143999" cy="12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alt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IEAP </a:t>
            </a:r>
            <a:r>
              <a:rPr lang="en-GB" alt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CTU was found in 2002 as a scientific and educational institute of the CTU in Prague, focusing on a research in the field of particle and subatomic physics performed in an international experiments</a:t>
            </a:r>
          </a:p>
          <a:p>
            <a:pPr>
              <a:lnSpc>
                <a:spcPct val="100000"/>
              </a:lnSpc>
            </a:pPr>
            <a:r>
              <a:rPr lang="cs-CZ" alt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alt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people (38 from abroad)</a:t>
            </a:r>
          </a:p>
        </p:txBody>
      </p:sp>
    </p:spTree>
    <p:extLst>
      <p:ext uri="{BB962C8B-B14F-4D97-AF65-F5344CB8AC3E}">
        <p14:creationId xmlns:p14="http://schemas.microsoft.com/office/powerpoint/2010/main" val="293379394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Date Placeholder 2">
            <a:extLst>
              <a:ext uri="{FF2B5EF4-FFF2-40B4-BE49-F238E27FC236}">
                <a16:creationId xmlns:a16="http://schemas.microsoft.com/office/drawing/2014/main" xmlns="" id="{3D7A0AD9-E8FE-42A8-A9BA-AEFA8DC32F0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247590-91E4-4E56-8733-FF534357CD6C}" type="datetime3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+mn-cs"/>
              </a:rPr>
              <a:t>20 January 2023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40458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+mn-cs"/>
            </a:endParaRPr>
          </a:p>
        </p:txBody>
      </p:sp>
      <p:pic>
        <p:nvPicPr>
          <p:cNvPr id="60419" name="Picture 7">
            <a:extLst>
              <a:ext uri="{FF2B5EF4-FFF2-40B4-BE49-F238E27FC236}">
                <a16:creationId xmlns:a16="http://schemas.microsoft.com/office/drawing/2014/main" xmlns="" id="{E3C4A191-71F9-490E-BB7A-A8D356FAE1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7" r="3581" b="10066"/>
          <a:stretch>
            <a:fillRect/>
          </a:stretch>
        </p:blipFill>
        <p:spPr bwMode="auto">
          <a:xfrm>
            <a:off x="0" y="14933"/>
            <a:ext cx="7866062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962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925" y="4216064"/>
            <a:ext cx="3017075" cy="2641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461665"/>
            <a:ext cx="91440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eaLnBrk="0" hangingPunct="0"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Times New Roman" pitchFamily="18" charset="0"/>
              </a:rPr>
              <a:t>hemisphere stainless 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Times New Roman" pitchFamily="18" charset="0"/>
              </a:rPr>
              <a:t>steel</a:t>
            </a:r>
            <a:r>
              <a:rPr lang="cs-CZ" sz="2000" dirty="0" smtClean="0">
                <a:solidFill>
                  <a:prstClr val="black"/>
                </a:solidFill>
                <a:latin typeface="Arial" panose="020B0604020202020204" pitchFamily="34" charset="0"/>
                <a:cs typeface="Times New Roman" pitchFamily="18" charset="0"/>
              </a:rPr>
              <a:t>,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Times New Roman" pitchFamily="18" charset="0"/>
              </a:rPr>
              <a:t>volume =  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Times New Roman" pitchFamily="18" charset="0"/>
              </a:rPr>
              <a:t>50L</a:t>
            </a: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Times New Roman" pitchFamily="18" charset="0"/>
            </a:endParaRPr>
          </a:p>
          <a:p>
            <a:pPr marL="342900" indent="-342900" eaLnBrk="0" hangingPunct="0"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Times New Roman" pitchFamily="18" charset="0"/>
              </a:rPr>
              <a:t>Electrostatic collection, PIN diode. </a:t>
            </a:r>
          </a:p>
          <a:p>
            <a:pPr eaLnBrk="0" hangingPunct="0">
              <a:defRPr/>
            </a:pPr>
            <a:r>
              <a:rPr lang="en-US" sz="2000" b="1" dirty="0" smtClean="0">
                <a:solidFill>
                  <a:srgbClr val="C0504D">
                    <a:lumMod val="75000"/>
                  </a:srgbClr>
                </a:solidFill>
                <a:latin typeface="Arial" panose="020B0604020202020204" pitchFamily="34" charset="0"/>
                <a:cs typeface="Times New Roman" pitchFamily="18" charset="0"/>
              </a:rPr>
              <a:t>Results</a:t>
            </a:r>
            <a:endParaRPr lang="cs-CZ" sz="2000" dirty="0" smtClean="0">
              <a:solidFill>
                <a:prstClr val="black"/>
              </a:solidFill>
              <a:latin typeface="Arial" panose="020B0604020202020204" pitchFamily="34" charset="0"/>
              <a:cs typeface="Times New Roman" pitchFamily="18" charset="0"/>
            </a:endParaRPr>
          </a:p>
          <a:p>
            <a:pPr marL="342900" indent="-342900" eaLnBrk="0" hangingPunct="0">
              <a:buFont typeface="Arial" pitchFamily="34" charset="0"/>
              <a:buChar char="•"/>
              <a:defRPr/>
            </a:pPr>
            <a:r>
              <a:rPr lang="cs-CZ" sz="2000" dirty="0" smtClean="0">
                <a:solidFill>
                  <a:prstClr val="black"/>
                </a:solidFill>
                <a:latin typeface="Arial" panose="020B0604020202020204" pitchFamily="34" charset="0"/>
                <a:cs typeface="Times New Roman" pitchFamily="18" charset="0"/>
              </a:rPr>
              <a:t>HV = 1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Times New Roman" pitchFamily="18" charset="0"/>
              </a:rPr>
              <a:t>2</a:t>
            </a:r>
            <a:r>
              <a:rPr lang="cs-CZ" sz="2000" dirty="0" smtClean="0">
                <a:solidFill>
                  <a:prstClr val="black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cs-CZ" sz="2000" dirty="0" err="1" smtClean="0">
                <a:solidFill>
                  <a:prstClr val="black"/>
                </a:solidFill>
                <a:latin typeface="Arial" panose="020B0604020202020204" pitchFamily="34" charset="0"/>
                <a:cs typeface="Times New Roman" pitchFamily="18" charset="0"/>
              </a:rPr>
              <a:t>kV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Times New Roman" pitchFamily="18" charset="0"/>
              </a:rPr>
              <a:t>, efficiency ~ 25%</a:t>
            </a:r>
            <a:endParaRPr lang="cs-CZ" sz="2000" dirty="0" smtClean="0">
              <a:solidFill>
                <a:prstClr val="black"/>
              </a:solidFill>
              <a:latin typeface="Arial" panose="020B0604020202020204" pitchFamily="34" charset="0"/>
              <a:cs typeface="Times New Roman" pitchFamily="18" charset="0"/>
            </a:endParaRPr>
          </a:p>
          <a:p>
            <a:pPr marL="342900" indent="-342900" eaLnBrk="0" hangingPunct="0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Times New Roman" pitchFamily="18" charset="0"/>
              </a:rPr>
              <a:t>Measurement </a:t>
            </a: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Times New Roman" pitchFamily="18" charset="0"/>
              </a:rPr>
              <a:t>of </a:t>
            </a:r>
            <a:r>
              <a:rPr lang="en-US" sz="2000" b="1" dirty="0">
                <a:solidFill>
                  <a:prstClr val="black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Times New Roman" pitchFamily="18" charset="0"/>
              </a:rPr>
              <a:t>background  </a:t>
            </a: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en-US" sz="2000" b="1" dirty="0" smtClean="0">
                <a:solidFill>
                  <a:srgbClr val="C0504D">
                    <a:lumMod val="75000"/>
                  </a:srgbClr>
                </a:solidFill>
                <a:latin typeface="Arial" panose="020B0604020202020204" pitchFamily="34" charset="0"/>
                <a:cs typeface="Times New Roman" pitchFamily="18" charset="0"/>
              </a:rPr>
              <a:t>Remark</a:t>
            </a:r>
            <a:endParaRPr lang="cs-CZ" sz="2000" dirty="0">
              <a:solidFill>
                <a:prstClr val="black"/>
              </a:solidFill>
              <a:latin typeface="Arial" panose="020B0604020202020204" pitchFamily="34" charset="0"/>
              <a:cs typeface="Times New Roman" pitchFamily="18" charset="0"/>
            </a:endParaRPr>
          </a:p>
          <a:p>
            <a:pPr marL="342900" indent="-342900" eaLnBrk="0" hangingPunct="0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Times New Roman" pitchFamily="18" charset="0"/>
              </a:rPr>
              <a:t>1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Times New Roman" pitchFamily="18" charset="0"/>
              </a:rPr>
              <a:t>mBq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Times New Roman" pitchFamily="18" charset="0"/>
              </a:rPr>
              <a:t>/m</a:t>
            </a:r>
            <a:r>
              <a:rPr lang="en-US" sz="2000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Times New Roman" pitchFamily="18" charset="0"/>
              </a:rPr>
              <a:t> means 86 decays of Rn in m</a:t>
            </a:r>
            <a:r>
              <a:rPr lang="en-US" sz="2000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Times New Roman" pitchFamily="18" charset="0"/>
              </a:rPr>
              <a:t> per day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28304" y="0"/>
            <a:ext cx="91723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altLang="cs-C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Rn </a:t>
            </a:r>
            <a:r>
              <a:rPr lang="en-US" alt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detection (ultra-low concentrations</a:t>
            </a:r>
            <a:r>
              <a:rPr lang="en-US" altLang="cs-C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200401"/>
            <a:ext cx="32004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303" y="3200400"/>
            <a:ext cx="3078956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760" y="5476092"/>
            <a:ext cx="1392349" cy="1381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3"/>
          <p:cNvGrpSpPr/>
          <p:nvPr/>
        </p:nvGrpSpPr>
        <p:grpSpPr>
          <a:xfrm>
            <a:off x="6518321" y="1068038"/>
            <a:ext cx="2625679" cy="1905001"/>
            <a:chOff x="581024" y="1317148"/>
            <a:chExt cx="3562349" cy="2470049"/>
          </a:xfrm>
        </p:grpSpPr>
        <p:grpSp>
          <p:nvGrpSpPr>
            <p:cNvPr id="5" name="Group 14"/>
            <p:cNvGrpSpPr/>
            <p:nvPr/>
          </p:nvGrpSpPr>
          <p:grpSpPr>
            <a:xfrm>
              <a:off x="581024" y="1317148"/>
              <a:ext cx="3562349" cy="2470049"/>
              <a:chOff x="581024" y="1317148"/>
              <a:chExt cx="3562349" cy="2470049"/>
            </a:xfrm>
          </p:grpSpPr>
          <p:grpSp>
            <p:nvGrpSpPr>
              <p:cNvPr id="7" name="Group 17"/>
              <p:cNvGrpSpPr/>
              <p:nvPr/>
            </p:nvGrpSpPr>
            <p:grpSpPr>
              <a:xfrm>
                <a:off x="581024" y="1317148"/>
                <a:ext cx="3562349" cy="2470049"/>
                <a:chOff x="581025" y="1317149"/>
                <a:chExt cx="3562349" cy="2470049"/>
              </a:xfrm>
            </p:grpSpPr>
            <p:grpSp>
              <p:nvGrpSpPr>
                <p:cNvPr id="8" name="Group 20"/>
                <p:cNvGrpSpPr/>
                <p:nvPr/>
              </p:nvGrpSpPr>
              <p:grpSpPr>
                <a:xfrm>
                  <a:off x="581025" y="1317149"/>
                  <a:ext cx="3562349" cy="2470049"/>
                  <a:chOff x="641056" y="1317149"/>
                  <a:chExt cx="3562349" cy="2470049"/>
                </a:xfrm>
              </p:grpSpPr>
              <p:pic>
                <p:nvPicPr>
                  <p:cNvPr id="23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41056" y="1317149"/>
                    <a:ext cx="3562349" cy="247004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24" name="Rectangle 23"/>
                  <p:cNvSpPr/>
                  <p:nvPr/>
                </p:nvSpPr>
                <p:spPr>
                  <a:xfrm>
                    <a:off x="2209800" y="3200400"/>
                    <a:ext cx="457200" cy="762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pic>
              <p:nvPicPr>
                <p:cNvPr id="22" name="Picture 2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95575" y="2705833"/>
                  <a:ext cx="428626" cy="4945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19" name="TextBox 18"/>
              <p:cNvSpPr txBox="1"/>
              <p:nvPr/>
            </p:nvSpPr>
            <p:spPr>
              <a:xfrm>
                <a:off x="1369460" y="2895600"/>
                <a:ext cx="1449940" cy="3513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Times New Roman" pitchFamily="18" charset="0"/>
                  </a:rPr>
                  <a:t>PIN diode</a:t>
                </a:r>
                <a:endParaRPr lang="en-US" sz="1400" dirty="0">
                  <a:solidFill>
                    <a:prstClr val="black"/>
                  </a:solidFill>
                  <a:latin typeface="Arial" panose="020B0604020202020204" pitchFamily="34" charset="0"/>
                  <a:cs typeface="Times New Roman" pitchFamily="18" charset="0"/>
                </a:endParaRPr>
              </a:p>
            </p:txBody>
          </p:sp>
          <p:cxnSp>
            <p:nvCxnSpPr>
              <p:cNvPr id="20" name="Straight Connector 19"/>
              <p:cNvCxnSpPr>
                <a:stCxn id="24" idx="2"/>
              </p:cNvCxnSpPr>
              <p:nvPr/>
            </p:nvCxnSpPr>
            <p:spPr>
              <a:xfrm>
                <a:off x="2378368" y="3276599"/>
                <a:ext cx="0" cy="304801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/>
            <p:cNvSpPr txBox="1"/>
            <p:nvPr/>
          </p:nvSpPr>
          <p:spPr>
            <a:xfrm>
              <a:off x="1276996" y="1723688"/>
              <a:ext cx="1916965" cy="718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Times New Roman" pitchFamily="18" charset="0"/>
                </a:rPr>
                <a:t>[+HV 25kV</a:t>
              </a:r>
              <a:r>
                <a:rPr lang="en-US" b="1" dirty="0">
                  <a:solidFill>
                    <a:srgbClr val="FF0000"/>
                  </a:solidFill>
                  <a:latin typeface="Arial" panose="020B0604020202020204" pitchFamily="34" charset="0"/>
                  <a:cs typeface="Times New Roman" pitchFamily="18" charset="0"/>
                </a:rPr>
                <a:t>]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dirty="0">
                <a:solidFill>
                  <a:prstClr val="black"/>
                </a:solidFill>
                <a:latin typeface="Arial" panose="020B0604020202020204" pitchFamily="34" charset="0"/>
                <a:cs typeface="Times New Roman" pitchFamily="18" charset="0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2281961" y="1494392"/>
              <a:ext cx="4038" cy="34473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" name="Straight Arrow Connector 2"/>
          <p:cNvCxnSpPr/>
          <p:nvPr/>
        </p:nvCxnSpPr>
        <p:spPr>
          <a:xfrm flipH="1" flipV="1">
            <a:off x="7414098" y="5537032"/>
            <a:ext cx="380998" cy="44537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71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725" y="4014787"/>
            <a:ext cx="5172075" cy="261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ounded Rectangle 13"/>
          <p:cNvSpPr/>
          <p:nvPr/>
        </p:nvSpPr>
        <p:spPr>
          <a:xfrm>
            <a:off x="3657600" y="5470266"/>
            <a:ext cx="260868" cy="85433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>
              <a:solidFill>
                <a:srgbClr val="FFFF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762000"/>
            <a:ext cx="5410201" cy="2829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72200" y="3516868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Energy[MeV]           </a:t>
            </a:r>
            <a:endParaRPr lang="cs-CZ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2645169" y="2192161"/>
            <a:ext cx="1960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Events[per day]           </a:t>
            </a:r>
            <a:endParaRPr lang="cs-CZ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2721786" y="5160186"/>
            <a:ext cx="1959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Events[per day]           </a:t>
            </a:r>
            <a:endParaRPr lang="cs-CZ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24600" y="6488668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Energy[MeV]           </a:t>
            </a:r>
            <a:endParaRPr lang="cs-CZ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-2738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spectrum measured 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beginning of background measurement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(5 </a:t>
            </a:r>
            <a:r>
              <a:rPr lang="en-US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Bq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US" sz="24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7824" y="5869721"/>
            <a:ext cx="37159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Times New Roman" pitchFamily="18" charset="0"/>
              </a:rPr>
              <a:t>Background after 2 months is 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Times New Roman" pitchFamily="18" charset="0"/>
              </a:rPr>
              <a:t>11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Times New Roman" pitchFamily="18" charset="0"/>
                <a:sym typeface="Symbol"/>
              </a:rPr>
              <a:t></a:t>
            </a:r>
            <a: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Times New Roman" pitchFamily="18" charset="0"/>
              </a:rPr>
              <a:t>1 events/day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Times New Roman" pitchFamily="18" charset="0"/>
              </a:rPr>
              <a:t>in </a:t>
            </a:r>
            <a: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Times New Roman" pitchFamily="18" charset="0"/>
              </a:rPr>
              <a:t>the ROI</a:t>
            </a:r>
            <a:r>
              <a:rPr 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Times New Roman" pitchFamily="18" charset="0"/>
              </a:rPr>
              <a:t>(6.2-7.8 </a:t>
            </a:r>
            <a: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Times New Roman" pitchFamily="18" charset="0"/>
              </a:rPr>
              <a:t>MeV, </a:t>
            </a:r>
            <a:r>
              <a:rPr lang="en-US" sz="2000" b="1" baseline="30000" dirty="0" smtClean="0">
                <a:solidFill>
                  <a:srgbClr val="C00000"/>
                </a:solidFill>
                <a:latin typeface="Arial" panose="020B0604020202020204" pitchFamily="34" charset="0"/>
                <a:cs typeface="Times New Roman" pitchFamily="18" charset="0"/>
              </a:rPr>
              <a:t>214</a:t>
            </a:r>
            <a: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Times New Roman" pitchFamily="18" charset="0"/>
              </a:rPr>
              <a:t>Po)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67400" y="1219200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aseline="30000" dirty="0" smtClean="0">
                <a:solidFill>
                  <a:srgbClr val="000000"/>
                </a:solidFill>
                <a:latin typeface="Arial" panose="020B0604020202020204" pitchFamily="34" charset="0"/>
              </a:rPr>
              <a:t>218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Po</a:t>
            </a:r>
            <a:endParaRPr lang="cs-CZ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66797" y="1219200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aseline="30000" dirty="0" smtClean="0">
                <a:solidFill>
                  <a:srgbClr val="000000"/>
                </a:solidFill>
                <a:latin typeface="Arial" panose="020B0604020202020204" pitchFamily="34" charset="0"/>
              </a:rPr>
              <a:t>214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Po</a:t>
            </a:r>
            <a:endParaRPr lang="cs-CZ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5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868315"/>
              </p:ext>
            </p:extLst>
          </p:nvPr>
        </p:nvGraphicFramePr>
        <p:xfrm>
          <a:off x="0" y="1596086"/>
          <a:ext cx="3275856" cy="35611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7928"/>
                <a:gridCol w="1637928"/>
              </a:tblGrid>
              <a:tr h="93992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Time of measurement</a:t>
                      </a:r>
                    </a:p>
                    <a:p>
                      <a:pPr algn="ctr"/>
                      <a:r>
                        <a:rPr lang="en-US" sz="1400" dirty="0" smtClean="0"/>
                        <a:t>[day]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Sensitivity</a:t>
                      </a:r>
                    </a:p>
                    <a:p>
                      <a:pPr algn="ctr"/>
                      <a:r>
                        <a:rPr lang="en-US" sz="1400" dirty="0" smtClean="0"/>
                        <a:t>[</a:t>
                      </a:r>
                      <a:r>
                        <a:rPr lang="en-US" sz="1400" dirty="0" err="1" smtClean="0"/>
                        <a:t>mBq</a:t>
                      </a:r>
                      <a:r>
                        <a:rPr lang="en-US" sz="1400" dirty="0" smtClean="0"/>
                        <a:t>/m</a:t>
                      </a:r>
                      <a:r>
                        <a:rPr lang="en-US" sz="1400" baseline="30000" dirty="0" smtClean="0"/>
                        <a:t>3</a:t>
                      </a:r>
                      <a:r>
                        <a:rPr lang="en-US" sz="1400" dirty="0" smtClean="0"/>
                        <a:t>]</a:t>
                      </a:r>
                      <a:endParaRPr lang="cs-CZ" sz="1400" dirty="0"/>
                    </a:p>
                  </a:txBody>
                  <a:tcPr/>
                </a:tc>
              </a:tr>
              <a:tr h="65529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cs-CZ" dirty="0"/>
                    </a:p>
                  </a:txBody>
                  <a:tcPr/>
                </a:tc>
              </a:tr>
              <a:tr h="65529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3.5</a:t>
                      </a:r>
                      <a:endParaRPr lang="cs-CZ" dirty="0"/>
                    </a:p>
                  </a:txBody>
                  <a:tcPr/>
                </a:tc>
              </a:tr>
              <a:tr h="65529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</a:t>
                      </a:r>
                      <a:endParaRPr lang="cs-CZ" dirty="0"/>
                    </a:p>
                  </a:txBody>
                  <a:tcPr/>
                </a:tc>
              </a:tr>
              <a:tr h="65529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303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5" t="6245" r="34773" b="5347"/>
          <a:stretch>
            <a:fillRect/>
          </a:stretch>
        </p:blipFill>
        <p:spPr bwMode="auto">
          <a:xfrm>
            <a:off x="7278689" y="248"/>
            <a:ext cx="1837064" cy="2046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-28304" y="2348880"/>
            <a:ext cx="35921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Radon concentration </a:t>
            </a:r>
            <a:r>
              <a:rPr lang="en-GB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</a:t>
            </a:r>
            <a:endParaRPr lang="en-GB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-79256" y="2780928"/>
            <a:ext cx="911575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buFont typeface="Wingdings" panose="05000000000000000000" pitchFamily="2" charset="2"/>
              <a:buChar char="ü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Adsorbent 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active charcoal K48 </a:t>
            </a:r>
          </a:p>
          <a:p>
            <a:pPr marL="214313" indent="-214313">
              <a:buFont typeface="Wingdings" panose="05000000000000000000" pitchFamily="2" charset="2"/>
              <a:buChar char="ü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Adjustable 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 of adsorbent – cooling up to  - 180 ℃</a:t>
            </a:r>
          </a:p>
          <a:p>
            <a:pPr marL="214313" indent="-214313">
              <a:buFont typeface="Wingdings" panose="05000000000000000000" pitchFamily="2" charset="2"/>
              <a:buChar char="ü"/>
              <a:defRPr/>
            </a:pPr>
            <a:r>
              <a:rPr lang="en-US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Disadsorbtion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Rn from adsorbent – heating up to +135 </a:t>
            </a: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℃</a:t>
            </a:r>
          </a:p>
          <a:p>
            <a:pPr marL="214313" indent="-214313">
              <a:buFont typeface="Wingdings" panose="05000000000000000000" pitchFamily="2" charset="2"/>
              <a:buChar char="ü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Expected sensitivity ~ 10 </a:t>
            </a:r>
            <a:r>
              <a:rPr lang="en-US" sz="2400" dirty="0" err="1" smtClean="0">
                <a:solidFill>
                  <a:prstClr val="black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Bq</a:t>
            </a: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US" sz="2400" baseline="30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2400" baseline="30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66" name="Picture 3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932430"/>
            <a:ext cx="4788025" cy="2972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7" name="Rectangle 34"/>
          <p:cNvSpPr>
            <a:spLocks noChangeArrowheads="1"/>
          </p:cNvSpPr>
          <p:nvPr/>
        </p:nvSpPr>
        <p:spPr bwMode="auto">
          <a:xfrm>
            <a:off x="0" y="15007"/>
            <a:ext cx="70202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14313" indent="-214313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MS Mincho" charset="-128"/>
              </a:rPr>
              <a:t>Honeycomb Rn detector </a:t>
            </a:r>
            <a:r>
              <a:rPr lang="en-GB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MS Mincho" charset="-128"/>
              </a:rPr>
              <a:t>(</a:t>
            </a:r>
            <a:r>
              <a:rPr lang="en-GB" alt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Volume </a:t>
            </a:r>
            <a:r>
              <a:rPr lang="en-GB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 L =</a:t>
            </a:r>
            <a:r>
              <a:rPr lang="en-GB" alt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 ×50 L</a:t>
            </a:r>
            <a:r>
              <a:rPr lang="en-GB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r>
              <a:rPr lang="en-GB" alt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3572" name="Picture 43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188" y="3419475"/>
            <a:ext cx="47625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>
          <a:xfrm>
            <a:off x="-108520" y="404664"/>
            <a:ext cx="744581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lvl="0" indent="-214313">
              <a:buFont typeface="Wingdings" panose="05000000000000000000" pitchFamily="2" charset="2"/>
              <a:buChar char="Ø"/>
              <a:defRPr/>
            </a:pPr>
            <a:r>
              <a:rPr lang="en-GB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 </a:t>
            </a:r>
            <a:r>
              <a:rPr lang="en-GB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(-7 kV) – noise at 150 </a:t>
            </a:r>
            <a:r>
              <a:rPr lang="en-GB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r>
              <a:rPr lang="en-GB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cs-CZ" sz="2400" dirty="0">
                <a:solidFill>
                  <a:srgbClr val="40458C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Efficiency </a:t>
            </a:r>
            <a:r>
              <a:rPr lang="cs-CZ" sz="2400" dirty="0" err="1">
                <a:solidFill>
                  <a:srgbClr val="40458C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GB" sz="2400" dirty="0">
                <a:solidFill>
                  <a:srgbClr val="40458C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>
                <a:solidFill>
                  <a:srgbClr val="40458C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solidFill>
                  <a:srgbClr val="40458C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̴ </a:t>
            </a:r>
            <a:r>
              <a:rPr lang="cs-CZ" sz="2400" dirty="0">
                <a:solidFill>
                  <a:srgbClr val="40458C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33</a:t>
            </a:r>
            <a:r>
              <a:rPr lang="en-GB" sz="2400" dirty="0">
                <a:solidFill>
                  <a:srgbClr val="40458C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pPr marL="214313" lvl="0" indent="-214313">
              <a:buFont typeface="Wingdings" panose="05000000000000000000" pitchFamily="2" charset="2"/>
              <a:buChar char="Ø"/>
              <a:defRPr/>
            </a:pPr>
            <a:r>
              <a:rPr lang="en-GB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Stainless steel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thickness - 2 mm </a:t>
            </a:r>
          </a:p>
          <a:p>
            <a:pPr marL="214313" lvl="0" indent="-214313">
              <a:buFont typeface="Wingdings" panose="05000000000000000000" pitchFamily="2" charset="2"/>
              <a:buChar char="Ø"/>
              <a:defRPr/>
            </a:pPr>
            <a:r>
              <a:rPr lang="en-GB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Background of construction materials: </a:t>
            </a:r>
            <a:r>
              <a:rPr lang="en-GB" sz="24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226</a:t>
            </a:r>
            <a:r>
              <a:rPr lang="en-GB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 &lt;  0.1 </a:t>
            </a:r>
            <a:r>
              <a:rPr lang="en-GB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Bq</a:t>
            </a:r>
            <a:r>
              <a:rPr lang="en-GB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/kg</a:t>
            </a:r>
            <a:endParaRPr lang="en-GB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4313" lvl="0" indent="-214313">
              <a:buFont typeface="Wingdings" panose="05000000000000000000" pitchFamily="2" charset="2"/>
              <a:buChar char="Ø"/>
              <a:defRPr/>
            </a:pPr>
            <a:r>
              <a:rPr lang="en-GB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Software, simultaneously data analysis (6 </a:t>
            </a:r>
            <a:r>
              <a:rPr lang="en-GB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detectors)</a:t>
            </a:r>
            <a:endParaRPr lang="en-GB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4313" lvl="0" indent="-214313">
              <a:buFont typeface="Wingdings" panose="05000000000000000000" pitchFamily="2" charset="2"/>
              <a:buChar char="Ø"/>
              <a:defRPr/>
            </a:pPr>
            <a:r>
              <a:rPr lang="en-GB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Expected </a:t>
            </a:r>
            <a:r>
              <a:rPr lang="en-GB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sensitivity of the Radon detector ~ </a:t>
            </a:r>
            <a:r>
              <a:rPr lang="en-GB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mBq</a:t>
            </a:r>
            <a:r>
              <a:rPr lang="en-GB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GB" sz="24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en-GB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82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>
            <a:extLst>
              <a:ext uri="{FF2B5EF4-FFF2-40B4-BE49-F238E27FC236}">
                <a16:creationId xmlns:a16="http://schemas.microsoft.com/office/drawing/2014/main" xmlns="" id="{E980D859-CA67-47CD-AB49-9E169CED5BB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3412"/>
            <a:ext cx="8229600" cy="411163"/>
          </a:xfrm>
        </p:spPr>
        <p:txBody>
          <a:bodyPr/>
          <a:lstStyle/>
          <a:p>
            <a:r>
              <a:rPr lang="en-US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Radon diffusion apparatus</a:t>
            </a:r>
            <a:endParaRPr lang="en-GB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79CFA941-515B-4B3F-A272-10F6D90650BE}"/>
              </a:ext>
            </a:extLst>
          </p:cNvPr>
          <p:cNvSpPr/>
          <p:nvPr/>
        </p:nvSpPr>
        <p:spPr>
          <a:xfrm>
            <a:off x="2832184" y="1484784"/>
            <a:ext cx="63118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3600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-8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1/2 - Left/right </a:t>
            </a:r>
            <a:r>
              <a:rPr kumimoji="0" lang="en-US" sz="1600" b="0" i="0" u="none" strike="noStrike" kern="0" cap="none" spc="-8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vessel</a:t>
            </a:r>
            <a:r>
              <a:rPr lang="en-US" sz="1600" kern="0" spc="-80" noProof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kumimoji="0" lang="en-US" sz="1800" b="0" i="0" u="none" strike="noStrike" kern="0" cap="none" spc="-8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</a:t>
            </a:r>
            <a:r>
              <a:rPr kumimoji="0" lang="en-US" sz="1800" b="0" i="0" u="none" strike="noStrike" kern="0" cap="none" spc="-8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Radon </a:t>
            </a:r>
            <a:r>
              <a:rPr kumimoji="0" lang="en-US" sz="1800" b="0" i="0" u="none" strike="noStrike" kern="0" cap="none" spc="-8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source;</a:t>
            </a:r>
            <a:r>
              <a:rPr kumimoji="0" lang="en-US" sz="1800" b="0" i="0" u="none" strike="noStrike" kern="0" cap="none" spc="-8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kumimoji="0" lang="en-US" sz="1800" b="0" i="0" u="none" strike="noStrike" kern="0" cap="none" spc="-8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</a:t>
            </a:r>
            <a:r>
              <a:rPr kumimoji="0" lang="en-US" sz="1800" b="0" i="0" u="none" strike="noStrike" kern="0" cap="none" spc="-8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Sensors of temperature, humidity, and </a:t>
            </a:r>
            <a:r>
              <a:rPr kumimoji="0" lang="en-US" sz="1800" b="0" i="0" u="none" strike="noStrike" kern="0" cap="none" spc="-8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pressure</a:t>
            </a:r>
            <a:r>
              <a:rPr lang="en-US" kern="0" spc="-8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kumimoji="0" lang="en-US" sz="1800" b="0" i="0" u="none" strike="noStrike" kern="0" cap="none" spc="-8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 </a:t>
            </a:r>
            <a:r>
              <a:rPr kumimoji="0" lang="en-US" sz="1800" b="0" i="0" u="none" strike="noStrike" kern="0" cap="none" spc="-8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kumimoji="0" lang="en-US" sz="1800" b="0" i="0" u="none" strike="noStrike" kern="0" cap="none" spc="-8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Flow-meter;</a:t>
            </a:r>
            <a:r>
              <a:rPr kumimoji="0" lang="en-US" sz="1800" b="0" i="0" u="none" strike="noStrike" kern="0" cap="none" spc="-8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800" b="0" i="0" u="none" strike="noStrike" kern="0" cap="none" spc="-8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 </a:t>
            </a:r>
            <a:r>
              <a:rPr kumimoji="0" lang="en-US" sz="1800" b="0" i="0" u="none" strike="noStrike" kern="0" cap="none" spc="-8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Air </a:t>
            </a:r>
            <a:r>
              <a:rPr kumimoji="0" lang="en-US" sz="1800" b="0" i="0" u="none" strike="noStrike" kern="0" cap="none" spc="-8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buffer;</a:t>
            </a:r>
            <a:r>
              <a:rPr kumimoji="0" lang="en-US" sz="1800" b="0" i="0" u="none" strike="noStrike" kern="0" cap="none" spc="-8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800" b="0" i="0" u="none" strike="noStrike" kern="0" cap="none" spc="-8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 </a:t>
            </a:r>
            <a:r>
              <a:rPr kumimoji="0" lang="en-US" sz="1800" b="0" i="0" u="none" strike="noStrike" kern="0" cap="none" spc="-8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Air pump, 0.34 L /</a:t>
            </a:r>
            <a:r>
              <a:rPr kumimoji="0" lang="en-US" sz="1800" b="0" i="0" u="none" strike="noStrike" kern="0" cap="none" spc="-8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min;</a:t>
            </a:r>
            <a:r>
              <a:rPr kumimoji="0" lang="en-US" sz="1800" b="0" i="0" u="none" strike="noStrike" kern="0" cap="none" spc="-8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800" b="0" i="0" u="none" strike="noStrike" kern="0" cap="none" spc="-8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 </a:t>
            </a:r>
            <a:r>
              <a:rPr kumimoji="0" lang="en-US" sz="1800" b="0" i="0" u="none" strike="noStrike" kern="0" cap="none" spc="-8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Air </a:t>
            </a:r>
            <a:r>
              <a:rPr kumimoji="0" lang="en-US" sz="1800" b="0" i="0" u="none" strike="noStrike" kern="0" cap="none" spc="-8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dryer</a:t>
            </a:r>
            <a:endParaRPr kumimoji="0" lang="en-US" sz="1800" b="0" i="0" u="none" strike="noStrike" kern="0" cap="none" spc="-8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5867AE7-85A8-4B99-97F8-25F116D17990}"/>
              </a:ext>
            </a:extLst>
          </p:cNvPr>
          <p:cNvSpPr/>
          <p:nvPr/>
        </p:nvSpPr>
        <p:spPr>
          <a:xfrm>
            <a:off x="2843808" y="347172"/>
            <a:ext cx="63001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kern="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hemispheres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separated by tested material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foil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(l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eft hemisphere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with high Rn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activity, </a:t>
            </a: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38 </a:t>
            </a:r>
            <a:r>
              <a:rPr kumimoji="0" lang="en-US" sz="24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kBq</a:t>
            </a: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kumimoji="0" lang="en-US" sz="2400" b="0" i="1" u="none" strike="noStrike" kern="0" cap="none" spc="0" normalizeH="0" baseline="30000" noProof="0" dirty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kern="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Rn penetrates into right hemisphere</a:t>
            </a:r>
            <a:r>
              <a:rPr lang="en-US" sz="2400" i="1" kern="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rgbClr val="40458C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9637" name="Picture 10">
            <a:extLst>
              <a:ext uri="{FF2B5EF4-FFF2-40B4-BE49-F238E27FC236}">
                <a16:creationId xmlns:a16="http://schemas.microsoft.com/office/drawing/2014/main" xmlns="" id="{BEF89B9F-42A2-4EA9-8D75-C59A49320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04" y="451407"/>
            <a:ext cx="2575186" cy="2811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5">
            <a:extLst>
              <a:ext uri="{FF2B5EF4-FFF2-40B4-BE49-F238E27FC236}">
                <a16:creationId xmlns:a16="http://schemas.microsoft.com/office/drawing/2014/main" xmlns="" id="{715652E3-2D0C-431F-8D84-7C3570044666}"/>
              </a:ext>
            </a:extLst>
          </p:cNvPr>
          <p:cNvSpPr/>
          <p:nvPr/>
        </p:nvSpPr>
        <p:spPr>
          <a:xfrm>
            <a:off x="0" y="3284984"/>
            <a:ext cx="9143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Measurement of  Rn diffusion through </a:t>
            </a:r>
            <a:r>
              <a:rPr lang="en-US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50 µm NYLON film</a:t>
            </a:r>
            <a:endParaRPr lang="en-US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xmlns="" id="{933F1E9C-6988-4AEB-8A3D-45ACAA60544A}"/>
              </a:ext>
            </a:extLst>
          </p:cNvPr>
          <p:cNvSpPr/>
          <p:nvPr/>
        </p:nvSpPr>
        <p:spPr>
          <a:xfrm>
            <a:off x="-1" y="3707740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Rn suppression factor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1/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76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500;              </a:t>
            </a:r>
            <a:r>
              <a:rPr lang="en-US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Diffusion </a:t>
            </a:r>
            <a:r>
              <a:rPr lang="en-GB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coefficient    </a:t>
            </a:r>
            <a:r>
              <a:rPr lang="en-GB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D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4.7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>
                <a:solidFill>
                  <a:prstClr val="black"/>
                </a:solidFill>
                <a:latin typeface="Times New Roman"/>
                <a:ea typeface="Times New Roman"/>
              </a:rPr>
              <a:t>m</a:t>
            </a:r>
            <a:r>
              <a:rPr lang="en-GB" baseline="30000" dirty="0">
                <a:solidFill>
                  <a:prstClr val="black"/>
                </a:solidFill>
                <a:latin typeface="Times New Roman"/>
                <a:ea typeface="Times New Roman"/>
              </a:rPr>
              <a:t>2</a:t>
            </a:r>
            <a:r>
              <a:rPr lang="en-GB" dirty="0">
                <a:solidFill>
                  <a:prstClr val="black"/>
                </a:solidFill>
                <a:latin typeface="Times New Roman"/>
                <a:ea typeface="Times New Roman"/>
              </a:rPr>
              <a:t>s</a:t>
            </a:r>
            <a:r>
              <a:rPr lang="en-GB" baseline="30000" dirty="0">
                <a:solidFill>
                  <a:prstClr val="black"/>
                </a:solidFill>
                <a:latin typeface="Times New Roman"/>
                <a:ea typeface="Times New Roman"/>
              </a:rPr>
              <a:t>-1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382" y="4191627"/>
            <a:ext cx="3529615" cy="263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8" y="4191627"/>
            <a:ext cx="4907522" cy="2671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2839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>
            <a:extLst>
              <a:ext uri="{FF2B5EF4-FFF2-40B4-BE49-F238E27FC236}">
                <a16:creationId xmlns:a16="http://schemas.microsoft.com/office/drawing/2014/main" xmlns="" id="{5EAE39D8-59CC-4A8D-B2CA-5BE1BC3C271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6512" y="44549"/>
            <a:ext cx="9144000" cy="792163"/>
          </a:xfrm>
        </p:spPr>
        <p:txBody>
          <a:bodyPr/>
          <a:lstStyle/>
          <a:p>
            <a:pPr>
              <a:spcBef>
                <a:spcPts val="750"/>
              </a:spcBef>
              <a:spcAft>
                <a:spcPts val="1000"/>
              </a:spcAft>
            </a:pPr>
            <a:r>
              <a:rPr lang="en-GB" altLang="en-US" sz="2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Summary of results for different materials (foils) for the SuperNEMO detector from the radon-tightness point of view.</a:t>
            </a:r>
            <a:endParaRPr lang="ru-RU" altLang="en-US" sz="24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928FD85B-4BB3-4FEA-8C5D-C6BF25207F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908652"/>
              </p:ext>
            </p:extLst>
          </p:nvPr>
        </p:nvGraphicFramePr>
        <p:xfrm>
          <a:off x="58738" y="836711"/>
          <a:ext cx="9085262" cy="5616626"/>
        </p:xfrm>
        <a:graphic>
          <a:graphicData uri="http://schemas.openxmlformats.org/drawingml/2006/table">
            <a:tbl>
              <a:tblPr/>
              <a:tblGrid>
                <a:gridCol w="2152390">
                  <a:extLst>
                    <a:ext uri="{9D8B030D-6E8A-4147-A177-3AD203B41FA5}">
                      <a16:colId xmlns:a16="http://schemas.microsoft.com/office/drawing/2014/main" xmlns="" val="912821692"/>
                    </a:ext>
                  </a:extLst>
                </a:gridCol>
                <a:gridCol w="1293109">
                  <a:extLst>
                    <a:ext uri="{9D8B030D-6E8A-4147-A177-3AD203B41FA5}">
                      <a16:colId xmlns:a16="http://schemas.microsoft.com/office/drawing/2014/main" xmlns="" val="2588066719"/>
                    </a:ext>
                  </a:extLst>
                </a:gridCol>
                <a:gridCol w="1170832">
                  <a:extLst>
                    <a:ext uri="{9D8B030D-6E8A-4147-A177-3AD203B41FA5}">
                      <a16:colId xmlns:a16="http://schemas.microsoft.com/office/drawing/2014/main" xmlns="" val="1208643933"/>
                    </a:ext>
                  </a:extLst>
                </a:gridCol>
                <a:gridCol w="1408685">
                  <a:extLst>
                    <a:ext uri="{9D8B030D-6E8A-4147-A177-3AD203B41FA5}">
                      <a16:colId xmlns:a16="http://schemas.microsoft.com/office/drawing/2014/main" xmlns="" val="2783277877"/>
                    </a:ext>
                  </a:extLst>
                </a:gridCol>
                <a:gridCol w="1673336">
                  <a:extLst>
                    <a:ext uri="{9D8B030D-6E8A-4147-A177-3AD203B41FA5}">
                      <a16:colId xmlns:a16="http://schemas.microsoft.com/office/drawing/2014/main" xmlns="" val="2884078014"/>
                    </a:ext>
                  </a:extLst>
                </a:gridCol>
                <a:gridCol w="1386910">
                  <a:extLst>
                    <a:ext uri="{9D8B030D-6E8A-4147-A177-3AD203B41FA5}">
                      <a16:colId xmlns:a16="http://schemas.microsoft.com/office/drawing/2014/main" xmlns="" val="1933009153"/>
                    </a:ext>
                  </a:extLst>
                </a:gridCol>
              </a:tblGrid>
              <a:tr h="105012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Foils</a:t>
                      </a:r>
                      <a:endParaRPr kumimoji="0" lang="ru-RU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Thickness</a:t>
                      </a:r>
                      <a:endParaRPr kumimoji="0" lang="ru-RU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[µm]</a:t>
                      </a:r>
                      <a:endParaRPr kumimoji="0" lang="ru-RU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C1/C2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kumimoji="0" lang="en-GB" alt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/C</a:t>
                      </a:r>
                      <a:r>
                        <a:rPr kumimoji="0" lang="en-GB" alt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normalized to 15 µm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Diffusion coefficient D [10</a:t>
                      </a:r>
                      <a:r>
                        <a:rPr kumimoji="0" lang="en-GB" altLang="en-US" sz="1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-12</a:t>
                      </a: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</a:t>
                      </a:r>
                      <a:r>
                        <a:rPr kumimoji="0" lang="en-GB" altLang="en-US" sz="1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kumimoji="0" lang="en-GB" altLang="en-US" sz="1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Diff.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length L [µm]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61044860"/>
                  </a:ext>
                </a:extLst>
              </a:tr>
              <a:tr h="456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HDPE (2 layers)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2×144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3 000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83262798"/>
                  </a:ext>
                </a:extLst>
              </a:tr>
              <a:tr h="456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TROPAC III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8 300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600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0.0043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46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54508240"/>
                  </a:ext>
                </a:extLst>
              </a:tr>
              <a:tr h="456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TROPAC junction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6 300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500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0.0051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50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74229702"/>
                  </a:ext>
                </a:extLst>
              </a:tr>
              <a:tr h="456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Bovlon film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0.015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0.84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633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83537172"/>
                  </a:ext>
                </a:extLst>
              </a:tr>
              <a:tr h="456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Mylar (2 layers)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2×20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9 100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2 300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0.0012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24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04785714"/>
                  </a:ext>
                </a:extLst>
              </a:tr>
              <a:tr h="456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Mylar junction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0.030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88933442"/>
                  </a:ext>
                </a:extLst>
              </a:tr>
              <a:tr h="456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EVOH (2 layers)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2×15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31 000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8 900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0.00035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13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62675415"/>
                  </a:ext>
                </a:extLst>
              </a:tr>
              <a:tr h="456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EVOH + PE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0.013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254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38759133"/>
                  </a:ext>
                </a:extLst>
              </a:tr>
              <a:tr h="456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Nylon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76 500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6 380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0.00047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13665285"/>
                  </a:ext>
                </a:extLst>
              </a:tr>
              <a:tr h="456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PET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1 000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41 136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35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0.076</a:t>
                      </a:r>
                      <a:endParaRPr kumimoji="0" lang="ru-RU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190</a:t>
                      </a:r>
                      <a:endParaRPr kumimoji="0" lang="ru-RU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14706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13781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Picture 1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722" y="439950"/>
            <a:ext cx="4966390" cy="219568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2742913-EF1A-40CA-A821-43F180BBCA5B}"/>
              </a:ext>
            </a:extLst>
          </p:cNvPr>
          <p:cNvSpPr/>
          <p:nvPr/>
        </p:nvSpPr>
        <p:spPr>
          <a:xfrm>
            <a:off x="0" y="4554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Apparatus for measurement of Rn emanation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B3CA8ED5-D669-4564-BC1F-FF1C0DB37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256" y="11039"/>
            <a:ext cx="2233507" cy="2193825"/>
          </a:xfrm>
          <a:prstGeom prst="rect">
            <a:avLst/>
          </a:prstGeom>
        </p:spPr>
      </p:pic>
      <p:sp>
        <p:nvSpPr>
          <p:cNvPr id="7" name="Rectangle 15">
            <a:extLst>
              <a:ext uri="{FF2B5EF4-FFF2-40B4-BE49-F238E27FC236}">
                <a16:creationId xmlns:a16="http://schemas.microsoft.com/office/drawing/2014/main" xmlns="" id="{8BAD7376-51BA-423A-B817-047B82559AF3}"/>
              </a:ext>
            </a:extLst>
          </p:cNvPr>
          <p:cNvSpPr/>
          <p:nvPr/>
        </p:nvSpPr>
        <p:spPr>
          <a:xfrm>
            <a:off x="-6722" y="2780928"/>
            <a:ext cx="76030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400" dirty="0">
                <a:solidFill>
                  <a:srgbClr val="40458C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cs-CZ" sz="2400" dirty="0">
                <a:solidFill>
                  <a:srgbClr val="40458C"/>
                </a:solidFill>
                <a:latin typeface="Times New Roman" pitchFamily="18" charset="0"/>
                <a:cs typeface="Times New Roman" pitchFamily="18" charset="0"/>
              </a:rPr>
              <a:t>easurements</a:t>
            </a:r>
            <a:r>
              <a:rPr lang="en-US" sz="2400" dirty="0">
                <a:solidFill>
                  <a:srgbClr val="40458C"/>
                </a:solidFill>
                <a:latin typeface="Times New Roman" pitchFamily="18" charset="0"/>
                <a:cs typeface="Times New Roman" pitchFamily="18" charset="0"/>
              </a:rPr>
              <a:t> of Rn e</a:t>
            </a:r>
            <a:r>
              <a:rPr lang="cs-CZ" sz="2400" dirty="0">
                <a:solidFill>
                  <a:srgbClr val="40458C"/>
                </a:solidFill>
                <a:latin typeface="Times New Roman" pitchFamily="18" charset="0"/>
                <a:cs typeface="Times New Roman" pitchFamily="18" charset="0"/>
              </a:rPr>
              <a:t>manation </a:t>
            </a:r>
            <a:r>
              <a:rPr lang="en-US" sz="2400" dirty="0">
                <a:solidFill>
                  <a:srgbClr val="40458C"/>
                </a:solidFill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cs-CZ" sz="2400" dirty="0">
                <a:solidFill>
                  <a:srgbClr val="40458C"/>
                </a:solidFill>
                <a:latin typeface="Times New Roman" pitchFamily="18" charset="0"/>
                <a:cs typeface="Times New Roman" pitchFamily="18" charset="0"/>
              </a:rPr>
              <a:t>glass pellets</a:t>
            </a:r>
            <a:r>
              <a:rPr lang="en-US" sz="2400" i="1" dirty="0">
                <a:solidFill>
                  <a:srgbClr val="4045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294" y="2086496"/>
            <a:ext cx="2665419" cy="17921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3">
            <a:extLst>
              <a:ext uri="{FF2B5EF4-FFF2-40B4-BE49-F238E27FC236}">
                <a16:creationId xmlns:a16="http://schemas.microsoft.com/office/drawing/2014/main" xmlns="" id="{CA6DE243-BE56-43E4-BA1E-42EBAEBF8A59}"/>
              </a:ext>
            </a:extLst>
          </p:cNvPr>
          <p:cNvSpPr/>
          <p:nvPr/>
        </p:nvSpPr>
        <p:spPr>
          <a:xfrm>
            <a:off x="0" y="3212976"/>
            <a:ext cx="58681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Rn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from glass pellets &lt; 1.3 x 10</a:t>
            </a:r>
            <a:r>
              <a:rPr lang="en-US" sz="2400" b="1" baseline="30000" dirty="0">
                <a:latin typeface="Times New Roman" pitchFamily="18" charset="0"/>
                <a:cs typeface="Times New Roman" pitchFamily="18" charset="0"/>
              </a:rPr>
              <a:t>-9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Bq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/kg/s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83" y="3843635"/>
            <a:ext cx="5904611" cy="2777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6"/>
          <p:cNvSpPr txBox="1"/>
          <p:nvPr/>
        </p:nvSpPr>
        <p:spPr>
          <a:xfrm rot="16200000">
            <a:off x="-463320" y="4411499"/>
            <a:ext cx="1574992" cy="359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Events per[6h]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3419872" y="6591777"/>
            <a:ext cx="962924" cy="293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Time[h]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55782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6" name="Text Box 8"/>
          <p:cNvSpPr txBox="1">
            <a:spLocks noChangeArrowheads="1"/>
          </p:cNvSpPr>
          <p:nvPr/>
        </p:nvSpPr>
        <p:spPr bwMode="auto">
          <a:xfrm>
            <a:off x="974725" y="1357313"/>
            <a:ext cx="1841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4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6487" y="0"/>
            <a:ext cx="9143999" cy="3416320"/>
          </a:xfrm>
          <a:prstGeom prst="rect">
            <a:avLst/>
          </a:prstGeom>
          <a:solidFill>
            <a:schemeClr val="bg1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uppression of Rn from air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Radon </a:t>
            </a:r>
            <a:r>
              <a:rPr lang="cs-CZ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trapping</a:t>
            </a:r>
            <a:r>
              <a:rPr lang="cs-CZ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cs-CZ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charcoal</a:t>
            </a:r>
            <a:r>
              <a:rPr lang="cs-CZ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cs-CZ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Radon </a:t>
            </a:r>
            <a:r>
              <a:rPr lang="cs-CZ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decays</a:t>
            </a:r>
            <a:r>
              <a:rPr lang="cs-CZ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cs-CZ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trapping</a:t>
            </a:r>
            <a:r>
              <a:rPr lang="cs-CZ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2400" dirty="0" err="1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reduction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100 =</a:t>
            </a:r>
            <a:r>
              <a:rPr lang="en-US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cs-CZ" sz="2400" dirty="0" err="1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retention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 </a:t>
            </a:r>
            <a:r>
              <a:rPr lang="en-US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= 60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ho</a:t>
            </a:r>
            <a:r>
              <a:rPr lang="cs-CZ" sz="2400" dirty="0" err="1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urs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25 </a:t>
            </a:r>
            <a:r>
              <a:rPr lang="cs-CZ" sz="2400" dirty="0" err="1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days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sz="2400" dirty="0">
              <a:solidFill>
                <a:srgbClr val="40458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24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(ho</a:t>
            </a:r>
            <a:r>
              <a:rPr lang="en-US" sz="2400" dirty="0" err="1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urs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  <a:r>
              <a:rPr lang="en-US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 (m</a:t>
            </a:r>
            <a:r>
              <a:rPr lang="cs-CZ" sz="2400" baseline="300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/kg) * m (kg) / f (m</a:t>
            </a:r>
            <a:r>
              <a:rPr lang="cs-CZ" sz="2400" baseline="300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hour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24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cs-CZ" sz="2400" dirty="0" err="1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retention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Radon in </a:t>
            </a:r>
            <a:r>
              <a:rPr lang="cs-CZ" sz="2400" dirty="0" err="1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charcoal</a:t>
            </a:r>
            <a:r>
              <a:rPr lang="en-US" sz="24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 – </a:t>
            </a:r>
            <a:r>
              <a:rPr lang="cs-CZ" sz="2400" dirty="0" err="1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mass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charcoal</a:t>
            </a:r>
            <a:endParaRPr lang="cs-CZ" sz="2400" dirty="0">
              <a:solidFill>
                <a:srgbClr val="40458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24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flux </a:t>
            </a:r>
            <a:r>
              <a:rPr lang="cs-CZ" sz="2400" dirty="0" err="1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</a:t>
            </a:r>
            <a:endParaRPr lang="cs-CZ" sz="2400" dirty="0">
              <a:solidFill>
                <a:srgbClr val="40458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 – </a:t>
            </a:r>
            <a:r>
              <a:rPr lang="cs-CZ" sz="2400" dirty="0" err="1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depends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cs-CZ" sz="2400" dirty="0" err="1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charcoal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type, </a:t>
            </a:r>
            <a:r>
              <a:rPr lang="cs-CZ" sz="2400" dirty="0" err="1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cs-CZ" sz="2400" dirty="0" err="1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pressure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(J. Busto</a:t>
            </a:r>
            <a:r>
              <a:rPr lang="en-US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CPPM)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(</a:t>
            </a:r>
            <a:r>
              <a:rPr lang="en-US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 		</a:t>
            </a:r>
            <a:r>
              <a:rPr lang="en-US" sz="24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cs-CZ" sz="24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0	</a:t>
            </a:r>
            <a:r>
              <a:rPr lang="en-US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-30	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-40	-50	-60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K(m</a:t>
            </a:r>
            <a:r>
              <a:rPr lang="cs-CZ" sz="2400" baseline="300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/kg)	</a:t>
            </a:r>
            <a:r>
              <a:rPr lang="en-US" sz="24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cs-CZ" sz="24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12	</a:t>
            </a:r>
            <a:r>
              <a:rPr lang="en-US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53	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cs-CZ" sz="24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152	</a:t>
            </a:r>
            <a:r>
              <a:rPr lang="cs-CZ" sz="24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272</a:t>
            </a:r>
            <a:endParaRPr lang="en-US" sz="2400" dirty="0">
              <a:solidFill>
                <a:srgbClr val="40458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12842" y="3356992"/>
            <a:ext cx="9131157" cy="1432956"/>
          </a:xfrm>
          <a:prstGeom prst="roundRect">
            <a:avLst>
              <a:gd name="adj" fmla="val 171"/>
            </a:avLst>
          </a:prstGeom>
          <a:noFill/>
          <a:ln w="9525">
            <a:noFill/>
            <a:round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82650" eaLnBrk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>
                <a:tab pos="698500" algn="l"/>
                <a:tab pos="1397000" algn="l"/>
                <a:tab pos="2097088" algn="l"/>
                <a:tab pos="2794000" algn="l"/>
                <a:tab pos="3494088" algn="l"/>
              </a:tabLst>
            </a:pPr>
            <a:r>
              <a:rPr lang="en-GB" sz="2400" dirty="0" smtClean="0">
                <a:solidFill>
                  <a:srgbClr val="2323DC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A(222Rn) in LSM ~ 10-20 </a:t>
            </a:r>
            <a:r>
              <a:rPr lang="en-GB" sz="2400" dirty="0" err="1" smtClean="0">
                <a:solidFill>
                  <a:srgbClr val="2323DC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Bq</a:t>
            </a:r>
            <a:r>
              <a:rPr lang="en-GB" sz="2400" dirty="0" smtClean="0">
                <a:solidFill>
                  <a:srgbClr val="2323DC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/m</a:t>
            </a:r>
            <a:r>
              <a:rPr lang="en-GB" sz="2400" baseline="30000" dirty="0" smtClean="0">
                <a:solidFill>
                  <a:srgbClr val="2323DC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3</a:t>
            </a:r>
          </a:p>
          <a:p>
            <a:pPr defTabSz="882650" eaLnBrk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>
                <a:tab pos="698500" algn="l"/>
                <a:tab pos="1397000" algn="l"/>
                <a:tab pos="2097088" algn="l"/>
                <a:tab pos="2794000" algn="l"/>
                <a:tab pos="3494088" algn="l"/>
              </a:tabLst>
            </a:pPr>
            <a:r>
              <a:rPr lang="en-GB" sz="2400" dirty="0" err="1" smtClean="0">
                <a:solidFill>
                  <a:srgbClr val="2323DC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Antiradon</a:t>
            </a:r>
            <a:r>
              <a:rPr lang="en-GB" sz="2400" dirty="0" smtClean="0">
                <a:solidFill>
                  <a:srgbClr val="2323DC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 setup: </a:t>
            </a:r>
            <a:r>
              <a:rPr lang="en-GB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500 kg charcoal @ -50</a:t>
            </a:r>
            <a:r>
              <a:rPr lang="en-GB" sz="24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o</a:t>
            </a:r>
            <a:r>
              <a:rPr lang="en-GB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C, 7 bars</a:t>
            </a:r>
          </a:p>
          <a:p>
            <a:pPr defTabSz="882650" eaLnBrk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>
                <a:tab pos="698500" algn="l"/>
                <a:tab pos="1397000" algn="l"/>
                <a:tab pos="2097088" algn="l"/>
                <a:tab pos="2794000" algn="l"/>
                <a:tab pos="3494088" algn="l"/>
              </a:tabLst>
            </a:pPr>
            <a:r>
              <a:rPr lang="en-GB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Activity:  A(</a:t>
            </a:r>
            <a:r>
              <a:rPr lang="en-GB" sz="2400" b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222</a:t>
            </a:r>
            <a:r>
              <a:rPr lang="en-GB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Rn) &lt; 10 </a:t>
            </a:r>
            <a:r>
              <a:rPr lang="en-GB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mBq</a:t>
            </a:r>
            <a:r>
              <a:rPr lang="en-GB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/m</a:t>
            </a:r>
            <a:r>
              <a:rPr lang="en-GB" sz="2400" b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3</a:t>
            </a:r>
            <a:r>
              <a:rPr lang="en-GB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  !!!</a:t>
            </a:r>
            <a:r>
              <a:rPr lang="en-GB" sz="24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Flux: 150 m</a:t>
            </a:r>
            <a:r>
              <a:rPr lang="en-GB" sz="2400" b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3</a:t>
            </a:r>
            <a:r>
              <a:rPr lang="en-GB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/h (produced by ATEKO company, Czech </a:t>
            </a:r>
            <a:r>
              <a:rPr lang="en-GB" sz="24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GB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epublic)</a:t>
            </a:r>
            <a:endParaRPr lang="en-GB" sz="2400" b="1" dirty="0" smtClean="0">
              <a:solidFill>
                <a:srgbClr val="000000"/>
              </a:solidFill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5" name="Picture 5" descr="compresseu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51475" y="4789949"/>
            <a:ext cx="2892525" cy="2068052"/>
          </a:xfrm>
          <a:prstGeom prst="rect">
            <a:avLst/>
          </a:prstGeom>
          <a:noFill/>
        </p:spPr>
      </p:pic>
      <p:pic>
        <p:nvPicPr>
          <p:cNvPr id="7" name="Picture 4" descr="Tours&amp;Groupe fro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6" y="4789949"/>
            <a:ext cx="2757762" cy="20680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605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1" y="0"/>
            <a:ext cx="9144000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cs-CZ" sz="2000" b="1" i="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Clean</a:t>
            </a:r>
            <a:r>
              <a:rPr lang="cs-CZ" sz="2000" b="1" i="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000" b="1" i="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room</a:t>
            </a:r>
            <a:r>
              <a:rPr lang="en-US" sz="2000" b="1" i="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cs-CZ" sz="2000" b="1" i="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i="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cs-CZ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SURO</a:t>
            </a:r>
            <a:r>
              <a:rPr lang="en-US" sz="2000" b="1" i="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cs-CZ" sz="2000" b="1" i="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LSM (ISO 5, </a:t>
            </a:r>
            <a:r>
              <a:rPr lang="cs-CZ" sz="2000" b="1" i="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zero</a:t>
            </a:r>
            <a:r>
              <a:rPr lang="cs-CZ" sz="2000" b="1" i="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-dose </a:t>
            </a:r>
            <a:r>
              <a:rPr lang="cs-CZ" sz="2000" b="1" i="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environment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GB" sz="2000" i="0" u="none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0064" y="381000"/>
            <a:ext cx="9133936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cs-CZ" sz="2000" i="0" u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2000" i="0" u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Anti-radon system and clean room (ISO 5) is installed in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SURO</a:t>
            </a:r>
            <a:r>
              <a:rPr lang="en-US" sz="2000" i="0" u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in LSM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000" i="0" u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Suppression of all types of radioactivity (including Radon) for biological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studies, preparation of detectors, enriched foils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…..</a:t>
            </a:r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Obrázek 10"/>
          <p:cNvPicPr/>
          <p:nvPr/>
        </p:nvPicPr>
        <p:blipFill>
          <a:blip r:embed="rId3"/>
          <a:stretch>
            <a:fillRect/>
          </a:stretch>
        </p:blipFill>
        <p:spPr>
          <a:xfrm>
            <a:off x="4009622" y="3612018"/>
            <a:ext cx="4296178" cy="3093582"/>
          </a:xfrm>
          <a:prstGeom prst="rect">
            <a:avLst/>
          </a:prstGeom>
        </p:spPr>
      </p:pic>
      <p:pic>
        <p:nvPicPr>
          <p:cNvPr id="13" name="Obráze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86200"/>
            <a:ext cx="2520280" cy="2852936"/>
          </a:xfrm>
          <a:prstGeom prst="rect">
            <a:avLst/>
          </a:prstGeom>
        </p:spPr>
      </p:pic>
      <p:pic>
        <p:nvPicPr>
          <p:cNvPr id="9" name="Obrázok 11">
            <a:extLst>
              <a:ext uri="{FF2B5EF4-FFF2-40B4-BE49-F238E27FC236}">
                <a16:creationId xmlns:a16="http://schemas.microsoft.com/office/drawing/2014/main" xmlns="" id="{C3CDB47F-A3E0-453D-AB0D-B56B910D612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" y="1537717"/>
            <a:ext cx="3193785" cy="2395339"/>
          </a:xfrm>
          <a:prstGeom prst="rect">
            <a:avLst/>
          </a:prstGeom>
        </p:spPr>
      </p:pic>
      <p:pic>
        <p:nvPicPr>
          <p:cNvPr id="10" name="Obrázok 6">
            <a:extLst>
              <a:ext uri="{FF2B5EF4-FFF2-40B4-BE49-F238E27FC236}">
                <a16:creationId xmlns:a16="http://schemas.microsoft.com/office/drawing/2014/main" xmlns="" id="{44992477-96E8-4733-9C7A-CBBA05FCB83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183" y="1532860"/>
            <a:ext cx="3200261" cy="2400196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04248" y="1052735"/>
            <a:ext cx="2321902" cy="253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0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530" y="398533"/>
            <a:ext cx="2415598" cy="2454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4" y="476672"/>
            <a:ext cx="3337340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526211"/>
          </a:xfrm>
        </p:spPr>
        <p:txBody>
          <a:bodyPr/>
          <a:lstStyle/>
          <a:p>
            <a:pPr algn="l"/>
            <a:r>
              <a:rPr lang="en-GB" sz="2400" u="sng" dirty="0" err="1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Medipix</a:t>
            </a:r>
            <a:r>
              <a:rPr lang="en-GB" sz="2400" u="sng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2400" u="sng" dirty="0" err="1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Timepix</a:t>
            </a:r>
            <a:r>
              <a:rPr lang="en-GB" sz="2400" u="sng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collaboration</a:t>
            </a:r>
            <a:r>
              <a:rPr lang="cs-CZ" sz="2400" u="sng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cs-CZ" sz="2400" u="sng" dirty="0" err="1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headed</a:t>
            </a:r>
            <a:r>
              <a:rPr lang="cs-CZ" sz="2400" u="sng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M. </a:t>
            </a:r>
            <a:r>
              <a:rPr lang="cs-CZ" sz="2400" u="sng" dirty="0" err="1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Campbell</a:t>
            </a:r>
            <a:r>
              <a:rPr lang="cs-CZ" sz="2400" u="sng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CERN)</a:t>
            </a:r>
            <a:r>
              <a:rPr lang="en-GB" sz="2400" u="sng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GB" sz="2400" u="sng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7551" y="464362"/>
            <a:ext cx="3372568" cy="2378415"/>
          </a:xfrm>
          <a:prstGeom prst="rect">
            <a:avLst/>
          </a:prstGeom>
        </p:spPr>
      </p:pic>
      <p:sp>
        <p:nvSpPr>
          <p:cNvPr id="11" name="Zástupný symbol pro text 2"/>
          <p:cNvSpPr txBox="1">
            <a:spLocks/>
          </p:cNvSpPr>
          <p:nvPr/>
        </p:nvSpPr>
        <p:spPr>
          <a:xfrm>
            <a:off x="18335" y="2931075"/>
            <a:ext cx="9125665" cy="3168352"/>
          </a:xfrm>
          <a:prstGeom prst="rect">
            <a:avLst/>
          </a:prstGeom>
        </p:spPr>
        <p:txBody>
          <a:bodyPr/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cs-CZ" sz="2400" u="sng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e.g</a:t>
            </a:r>
            <a:r>
              <a:rPr lang="cs-CZ" sz="2400" u="sng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2400" u="sng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Timepix3</a:t>
            </a:r>
            <a:endParaRPr lang="cs-CZ" sz="2400" u="sng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GB" sz="2400" kern="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pixel can be configured to operate in different mode independently to other pixels</a:t>
            </a:r>
            <a:endParaRPr lang="en-GB" sz="2400" b="1" kern="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Measuring </a:t>
            </a:r>
            <a:r>
              <a:rPr lang="cs-CZ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400" kern="0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nergy</a:t>
            </a:r>
            <a:r>
              <a:rPr lang="cs-CZ" sz="2400" kern="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(TOT, </a:t>
            </a:r>
            <a:r>
              <a:rPr lang="cs-CZ" sz="2400" kern="0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dead</a:t>
            </a:r>
            <a:r>
              <a:rPr lang="cs-CZ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kern="0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cs-CZ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 pixel 475 </a:t>
            </a:r>
            <a:r>
              <a:rPr lang="cs-CZ" sz="2400" kern="0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</a:t>
            </a:r>
            <a:r>
              <a:rPr lang="cs-CZ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Time-stamping</a:t>
            </a:r>
            <a:r>
              <a:rPr lang="cs-CZ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(TOA, 1.56 </a:t>
            </a:r>
            <a:r>
              <a:rPr lang="cs-CZ" sz="2400" kern="0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</a:t>
            </a:r>
            <a:r>
              <a:rPr lang="en-GB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simultaneously</a:t>
            </a:r>
          </a:p>
          <a:p>
            <a:pPr marL="0" indent="0">
              <a:buNone/>
            </a:pPr>
            <a:r>
              <a:rPr lang="en-GB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Readout modes: </a:t>
            </a:r>
            <a:r>
              <a:rPr lang="cs-CZ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en-GB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Frame-based mode (max~1300 fps)</a:t>
            </a:r>
            <a:r>
              <a:rPr lang="cs-CZ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b) </a:t>
            </a:r>
            <a:r>
              <a:rPr lang="en-GB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Data-driven mode (~40Mhits/s)</a:t>
            </a:r>
            <a:r>
              <a:rPr lang="cs-CZ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dead</a:t>
            </a:r>
            <a:r>
              <a:rPr lang="cs-CZ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cs-CZ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 pixel min. 475ns</a:t>
            </a:r>
            <a:endParaRPr lang="cs-CZ" sz="2400" kern="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data: up to 8 serial lines</a:t>
            </a:r>
            <a:r>
              <a:rPr lang="cs-CZ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640MHz =&gt; max. data rate= 5.12 </a:t>
            </a:r>
            <a:r>
              <a:rPr lang="en-GB" sz="2400" kern="0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Gbps</a:t>
            </a:r>
            <a:endParaRPr lang="en-GB" sz="2400" kern="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88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9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just" eaLnBrk="0" hangingPunct="0"/>
            <a:r>
              <a:rPr lang="en-US" sz="2400" b="1" u="sng" dirty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Main research subjects in IEAP CTU:</a:t>
            </a:r>
          </a:p>
          <a:p>
            <a:pPr marL="457200" indent="-457200" algn="just" eaLnBrk="0" hangingPunct="0">
              <a:buFontTx/>
              <a:buAutoNum type="arabicParenBoth"/>
            </a:pP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CERN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– experiments ATLAS 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ATLAS TPX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– radiation field measurement, luminosity monitoring, theory, data processing)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MoEDAL</a:t>
            </a:r>
            <a:r>
              <a:rPr lang="cs-CZ" sz="2000" dirty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AFP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, </a:t>
            </a:r>
            <a:r>
              <a:rPr lang="cs-CZ" sz="20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ISOLDE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 (nuclear physics at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CERN)</a:t>
            </a:r>
            <a:endParaRPr lang="en-US" sz="2000" b="1" dirty="0">
              <a:solidFill>
                <a:srgbClr val="00000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 algn="just" eaLnBrk="0" hangingPunct="0">
              <a:buFontTx/>
              <a:buAutoNum type="arabicParenBoth"/>
            </a:pP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Neutrino physics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– 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prstClr val="black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n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EC/EC decay of </a:t>
            </a:r>
            <a:r>
              <a:rPr lang="en-US" sz="2000" baseline="30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106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Cd (experiment 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TGV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– necessity to upgrade), 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experiment 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COBRA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(close to end), detection of 0</a:t>
            </a:r>
            <a:r>
              <a:rPr lang="en-US" sz="2000" dirty="0">
                <a:solidFill>
                  <a:prstClr val="black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n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and 2</a:t>
            </a:r>
            <a:r>
              <a:rPr lang="en-US" sz="2000" dirty="0">
                <a:solidFill>
                  <a:prstClr val="black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nbb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decay of </a:t>
            </a:r>
            <a:r>
              <a:rPr lang="en-US" sz="2000" baseline="30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82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Se (experiment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SuperNEMO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), 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experiment 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LEGEND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(USA/Germany – 0</a:t>
            </a:r>
            <a:r>
              <a:rPr lang="en-US" sz="2000" dirty="0">
                <a:solidFill>
                  <a:prstClr val="black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nbb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decay of </a:t>
            </a:r>
            <a:r>
              <a:rPr lang="en-US" sz="2000" baseline="30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76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Ge); </a:t>
            </a:r>
            <a:r>
              <a:rPr lang="en-GB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detection of atmospheric neutrinos in </a:t>
            </a:r>
            <a:r>
              <a:rPr lang="en-GB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experiments </a:t>
            </a:r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KM3NeT</a:t>
            </a:r>
            <a:r>
              <a:rPr lang="en-GB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and </a:t>
            </a:r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Baikal-GVD</a:t>
            </a:r>
            <a:r>
              <a:rPr lang="en-GB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); detection of reactor </a:t>
            </a:r>
            <a:r>
              <a:rPr lang="en-GB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antineutrinos</a:t>
            </a: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 algn="just" eaLnBrk="0" hangingPunct="0">
              <a:buFontTx/>
              <a:buAutoNum type="arabicParenBoth"/>
            </a:pP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Detection of dark matter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 – experiment 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PIC</a:t>
            </a:r>
            <a:r>
              <a:rPr lang="cs-CZ" sz="20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O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 in SNOLAB (Canada), detection of </a:t>
            </a:r>
            <a:r>
              <a:rPr lang="en-US" sz="20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neutralino</a:t>
            </a:r>
            <a:endParaRPr lang="en-US" sz="20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 algn="just" eaLnBrk="0" hangingPunct="0">
              <a:buFontTx/>
              <a:buAutoNum type="arabicParenBoth"/>
            </a:pP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Detection of high-energy cosmic rays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 – </a:t>
            </a:r>
            <a:r>
              <a:rPr lang="cs-CZ" sz="2000" dirty="0" err="1" smtClean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detection</a:t>
            </a:r>
            <a:r>
              <a:rPr lang="cs-CZ" sz="2000" dirty="0" smtClean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of</a:t>
            </a:r>
            <a:r>
              <a:rPr lang="cs-CZ" sz="2000" dirty="0" smtClean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radiation</a:t>
            </a:r>
            <a:r>
              <a:rPr lang="cs-CZ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from</a:t>
            </a:r>
            <a:r>
              <a:rPr lang="cs-CZ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universe</a:t>
            </a:r>
            <a:r>
              <a:rPr lang="cs-CZ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(8 </a:t>
            </a:r>
            <a:r>
              <a:rPr lang="cs-CZ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Timepix</a:t>
            </a:r>
            <a:r>
              <a:rPr lang="cs-CZ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detectors</a:t>
            </a:r>
            <a:r>
              <a:rPr lang="cs-CZ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on ISS, NASA; </a:t>
            </a:r>
            <a:r>
              <a:rPr lang="cs-CZ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Timepix</a:t>
            </a:r>
            <a:r>
              <a:rPr lang="cs-CZ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detector</a:t>
            </a:r>
            <a:r>
              <a:rPr lang="cs-CZ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on </a:t>
            </a:r>
            <a:r>
              <a:rPr lang="cs-CZ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Proba</a:t>
            </a:r>
            <a:r>
              <a:rPr lang="cs-CZ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-V and RISESAT </a:t>
            </a:r>
            <a:r>
              <a:rPr lang="cs-CZ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satellites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; small unit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VZLUSat</a:t>
            </a:r>
            <a:r>
              <a:rPr lang="cs-CZ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), 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new projects with ESA (</a:t>
            </a:r>
            <a:r>
              <a:rPr lang="en-GB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HardPix</a:t>
            </a:r>
            <a:r>
              <a:rPr lang="en-GB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on-board GOMX-5 </a:t>
            </a:r>
            <a:r>
              <a:rPr lang="en-GB" sz="20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Cubesat</a:t>
            </a:r>
            <a:r>
              <a:rPr lang="en-GB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mission, 12U, 20 kg. Launch </a:t>
            </a:r>
            <a:r>
              <a:rPr lang="en-GB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2023; 2x </a:t>
            </a:r>
            <a:r>
              <a:rPr lang="en-GB" sz="20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HardPix</a:t>
            </a:r>
            <a:r>
              <a:rPr lang="en-GB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outside Lunar Gateway as part of ESA ERSA. Launch </a:t>
            </a:r>
            <a:r>
              <a:rPr lang="en-GB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2024). </a:t>
            </a:r>
            <a:endParaRPr lang="en-US" sz="2000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 algn="just" eaLnBrk="0" hangingPunct="0">
              <a:buFontTx/>
              <a:buAutoNum type="arabicParenBoth"/>
            </a:pP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Structure </a:t>
            </a: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of atomic nuclei and nuclear reactions 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– fission, radioactive nuclei decay, super heavy nuclei, astrophysical reactions</a:t>
            </a:r>
          </a:p>
          <a:p>
            <a:pPr marL="457200" indent="-457200" algn="just" eaLnBrk="0" hangingPunct="0">
              <a:buFontTx/>
              <a:buAutoNum type="arabicParenBoth"/>
            </a:pP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Applications</a:t>
            </a:r>
            <a:r>
              <a:rPr lang="cs-CZ" sz="20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– </a:t>
            </a:r>
            <a:r>
              <a:rPr lang="cs-CZ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pixel and </a:t>
            </a:r>
            <a:r>
              <a:rPr lang="cs-CZ" sz="20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strip</a:t>
            </a:r>
            <a:r>
              <a:rPr lang="cs-CZ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detectors</a:t>
            </a:r>
            <a:r>
              <a:rPr lang="cs-CZ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, </a:t>
            </a:r>
            <a:r>
              <a:rPr lang="cs-CZ" sz="20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imaging</a:t>
            </a:r>
            <a:r>
              <a:rPr lang="cs-CZ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(X-</a:t>
            </a:r>
            <a:r>
              <a:rPr lang="cs-CZ" sz="20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rays</a:t>
            </a:r>
            <a:r>
              <a:rPr lang="cs-CZ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and </a:t>
            </a:r>
            <a:r>
              <a:rPr lang="cs-CZ" sz="20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neutrons</a:t>
            </a:r>
            <a:r>
              <a:rPr lang="cs-CZ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), </a:t>
            </a:r>
            <a:r>
              <a:rPr lang="cs-CZ" sz="20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bi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o</a:t>
            </a:r>
            <a:r>
              <a:rPr lang="cs-CZ" sz="20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medicine</a:t>
            </a:r>
            <a:r>
              <a:rPr lang="cs-CZ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, hadron </a:t>
            </a:r>
            <a:r>
              <a:rPr lang="cs-CZ" sz="20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therapy</a:t>
            </a:r>
            <a:r>
              <a:rPr lang="cs-CZ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, study </a:t>
            </a:r>
            <a:r>
              <a:rPr lang="cs-CZ" sz="20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of</a:t>
            </a:r>
            <a:r>
              <a:rPr lang="cs-CZ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material</a:t>
            </a:r>
            <a:r>
              <a:rPr lang="cs-CZ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…..</a:t>
            </a:r>
          </a:p>
        </p:txBody>
      </p:sp>
      <p:sp>
        <p:nvSpPr>
          <p:cNvPr id="3" name="Obdélník 2"/>
          <p:cNvSpPr/>
          <p:nvPr/>
        </p:nvSpPr>
        <p:spPr>
          <a:xfrm>
            <a:off x="60385" y="6387814"/>
            <a:ext cx="90836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dirty="0" smtClean="0">
                <a:solidFill>
                  <a:srgbClr val="234BF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en-US" sz="2400" b="1" dirty="0">
                <a:solidFill>
                  <a:srgbClr val="234BF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activities are based on international cooperation</a:t>
            </a:r>
          </a:p>
        </p:txBody>
      </p:sp>
    </p:spTree>
    <p:extLst>
      <p:ext uri="{BB962C8B-B14F-4D97-AF65-F5344CB8AC3E}">
        <p14:creationId xmlns:p14="http://schemas.microsoft.com/office/powerpoint/2010/main" val="301113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8019" y="3663751"/>
            <a:ext cx="4444156" cy="3205867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15"/>
          <p:cNvSpPr txBox="1"/>
          <p:nvPr/>
        </p:nvSpPr>
        <p:spPr>
          <a:xfrm>
            <a:off x="0" y="-14579"/>
            <a:ext cx="9144000" cy="923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2400" b="1" kern="0" dirty="0">
                <a:solidFill>
                  <a:srgbClr val="40458C"/>
                </a:solidFill>
                <a:cs typeface="Arial"/>
                <a:sym typeface="Arial"/>
              </a:rPr>
              <a:t>SESTRA</a:t>
            </a:r>
            <a:r>
              <a:rPr lang="en-US" sz="2400" kern="0" dirty="0">
                <a:solidFill>
                  <a:srgbClr val="40458C"/>
                </a:solidFill>
                <a:cs typeface="Arial"/>
                <a:sym typeface="Arial"/>
              </a:rPr>
              <a:t> - </a:t>
            </a:r>
            <a:r>
              <a:rPr lang="en-US" sz="2400" b="1" kern="0" dirty="0">
                <a:solidFill>
                  <a:srgbClr val="40458C"/>
                </a:solidFill>
                <a:cs typeface="Arial"/>
                <a:sym typeface="Arial"/>
              </a:rPr>
              <a:t>S</a:t>
            </a:r>
            <a:r>
              <a:rPr lang="en-US" sz="2400" kern="0" dirty="0">
                <a:solidFill>
                  <a:srgbClr val="40458C"/>
                </a:solidFill>
                <a:cs typeface="Arial"/>
                <a:sym typeface="Arial"/>
              </a:rPr>
              <a:t>chool </a:t>
            </a:r>
            <a:r>
              <a:rPr lang="en-US" sz="2400" b="1" kern="0" dirty="0">
                <a:solidFill>
                  <a:srgbClr val="40458C"/>
                </a:solidFill>
                <a:cs typeface="Arial"/>
                <a:sym typeface="Arial"/>
              </a:rPr>
              <a:t>E</a:t>
            </a:r>
            <a:r>
              <a:rPr lang="en-US" sz="2400" kern="0" dirty="0">
                <a:solidFill>
                  <a:srgbClr val="40458C"/>
                </a:solidFill>
                <a:cs typeface="Arial"/>
                <a:sym typeface="Arial"/>
              </a:rPr>
              <a:t>ducation </a:t>
            </a:r>
            <a:r>
              <a:rPr lang="en-US" sz="2400" b="1" kern="0" dirty="0">
                <a:solidFill>
                  <a:srgbClr val="40458C"/>
                </a:solidFill>
                <a:cs typeface="Arial"/>
                <a:sym typeface="Arial"/>
              </a:rPr>
              <a:t>S</a:t>
            </a:r>
            <a:r>
              <a:rPr lang="en-US" sz="2400" kern="0" dirty="0">
                <a:solidFill>
                  <a:srgbClr val="40458C"/>
                </a:solidFill>
                <a:cs typeface="Arial"/>
                <a:sym typeface="Arial"/>
              </a:rPr>
              <a:t>et with </a:t>
            </a:r>
            <a:r>
              <a:rPr lang="en-US" sz="2400" b="1" kern="0" dirty="0" err="1">
                <a:solidFill>
                  <a:srgbClr val="40458C"/>
                </a:solidFill>
                <a:cs typeface="Arial"/>
                <a:sym typeface="Arial"/>
              </a:rPr>
              <a:t>T</a:t>
            </a:r>
            <a:r>
              <a:rPr lang="en-US" sz="2400" kern="0" dirty="0" err="1">
                <a:solidFill>
                  <a:srgbClr val="40458C"/>
                </a:solidFill>
                <a:cs typeface="Arial"/>
                <a:sym typeface="Arial"/>
              </a:rPr>
              <a:t>imepix</a:t>
            </a:r>
            <a:r>
              <a:rPr lang="en-US" sz="2400" kern="0" dirty="0">
                <a:solidFill>
                  <a:srgbClr val="40458C"/>
                </a:solidFill>
                <a:cs typeface="Arial"/>
                <a:sym typeface="Arial"/>
              </a:rPr>
              <a:t> for </a:t>
            </a:r>
            <a:r>
              <a:rPr lang="en-US" sz="2400" b="1" kern="0" dirty="0">
                <a:solidFill>
                  <a:srgbClr val="40458C"/>
                </a:solidFill>
                <a:cs typeface="Arial"/>
                <a:sym typeface="Arial"/>
              </a:rPr>
              <a:t>R</a:t>
            </a:r>
            <a:r>
              <a:rPr lang="en-US" sz="2400" kern="0" dirty="0">
                <a:solidFill>
                  <a:srgbClr val="40458C"/>
                </a:solidFill>
                <a:cs typeface="Arial"/>
                <a:sym typeface="Arial"/>
              </a:rPr>
              <a:t>adiation </a:t>
            </a:r>
            <a:r>
              <a:rPr lang="en-US" sz="2400" b="1" kern="0" dirty="0">
                <a:solidFill>
                  <a:srgbClr val="40458C"/>
                </a:solidFill>
                <a:cs typeface="Arial"/>
                <a:sym typeface="Arial"/>
              </a:rPr>
              <a:t>A</a:t>
            </a:r>
            <a:r>
              <a:rPr lang="en-US" sz="2400" kern="0" dirty="0">
                <a:solidFill>
                  <a:srgbClr val="40458C"/>
                </a:solidFill>
                <a:cs typeface="Arial"/>
                <a:sym typeface="Arial"/>
              </a:rPr>
              <a:t>nalysis</a:t>
            </a:r>
            <a:endParaRPr sz="2400" kern="0" dirty="0">
              <a:solidFill>
                <a:srgbClr val="40458C"/>
              </a:solidFill>
              <a:cs typeface="Arial"/>
              <a:sym typeface="Arial"/>
            </a:endParaRPr>
          </a:p>
        </p:txBody>
      </p:sp>
      <p:sp>
        <p:nvSpPr>
          <p:cNvPr id="168" name="Google Shape;168;p15"/>
          <p:cNvSpPr txBox="1">
            <a:spLocks noGrp="1"/>
          </p:cNvSpPr>
          <p:nvPr>
            <p:ph type="sldNum" idx="12"/>
          </p:nvPr>
        </p:nvSpPr>
        <p:spPr>
          <a:xfrm>
            <a:off x="83100" y="6454550"/>
            <a:ext cx="374700" cy="458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20</a:t>
            </a:fld>
            <a:endParaRPr/>
          </a:p>
        </p:txBody>
      </p:sp>
      <p:pic>
        <p:nvPicPr>
          <p:cNvPr id="5" name="Google Shape;17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496" y="4149080"/>
            <a:ext cx="2232248" cy="27089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74;p16"/>
          <p:cNvSpPr txBox="1"/>
          <p:nvPr/>
        </p:nvSpPr>
        <p:spPr>
          <a:xfrm>
            <a:off x="48682" y="836712"/>
            <a:ext cx="4260900" cy="3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indent="-330200">
              <a:buClr>
                <a:srgbClr val="000000"/>
              </a:buClr>
              <a:buSzPts val="1600"/>
              <a:buFont typeface="Arial"/>
              <a:buChar char="●"/>
            </a:pPr>
            <a: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  <a:t>Particle Camera </a:t>
            </a:r>
            <a:r>
              <a:rPr lang="en-US" sz="1600" kern="0" dirty="0" err="1">
                <a:solidFill>
                  <a:srgbClr val="000000"/>
                </a:solidFill>
                <a:cs typeface="Arial"/>
                <a:sym typeface="Arial"/>
              </a:rPr>
              <a:t>MiniPixEDU</a:t>
            </a:r>
            <a: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  <a:t/>
            </a:r>
            <a:b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</a:br>
            <a:r>
              <a:rPr lang="en-US" sz="1600" i="1" kern="0" dirty="0">
                <a:solidFill>
                  <a:srgbClr val="000000"/>
                </a:solidFill>
                <a:cs typeface="Arial"/>
                <a:sym typeface="Arial"/>
              </a:rPr>
              <a:t>(</a:t>
            </a:r>
            <a:r>
              <a:rPr lang="en-US" sz="1600" i="1" kern="0" dirty="0" err="1">
                <a:solidFill>
                  <a:srgbClr val="000000"/>
                </a:solidFill>
                <a:cs typeface="Arial"/>
                <a:sym typeface="Arial"/>
              </a:rPr>
              <a:t>Timepix</a:t>
            </a:r>
            <a:r>
              <a:rPr lang="en-US" sz="1600" i="1" kern="0" dirty="0">
                <a:solidFill>
                  <a:srgbClr val="000000"/>
                </a:solidFill>
                <a:cs typeface="Arial"/>
                <a:sym typeface="Arial"/>
              </a:rPr>
              <a:t> detector, calibrated)</a:t>
            </a:r>
            <a:endParaRPr sz="1600" i="1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457200" indent="-330200">
              <a:buClr>
                <a:srgbClr val="000000"/>
              </a:buClr>
              <a:buSzPts val="1600"/>
              <a:buFont typeface="Arial"/>
              <a:buChar char="●"/>
            </a:pPr>
            <a: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  <a:t>Control Software</a:t>
            </a:r>
            <a:b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</a:br>
            <a:r>
              <a:rPr lang="en-US" sz="1600" i="1" kern="0" dirty="0" err="1">
                <a:solidFill>
                  <a:srgbClr val="000000"/>
                </a:solidFill>
                <a:cs typeface="Arial"/>
                <a:sym typeface="Arial"/>
              </a:rPr>
              <a:t>Pixelman</a:t>
            </a:r>
            <a:r>
              <a:rPr lang="en-US" sz="1600" i="1" kern="0" dirty="0">
                <a:solidFill>
                  <a:srgbClr val="000000"/>
                </a:solidFill>
                <a:cs typeface="Arial"/>
                <a:sym typeface="Arial"/>
              </a:rPr>
              <a:t> Simple preview &amp; </a:t>
            </a:r>
            <a:r>
              <a:rPr lang="en-US" sz="1600" i="1" kern="0" dirty="0" err="1">
                <a:solidFill>
                  <a:srgbClr val="000000"/>
                </a:solidFill>
                <a:cs typeface="Arial"/>
                <a:sym typeface="Arial"/>
              </a:rPr>
              <a:t>Pixet</a:t>
            </a:r>
            <a:r>
              <a:rPr lang="en-US" sz="1600" i="1" kern="0" dirty="0">
                <a:solidFill>
                  <a:srgbClr val="000000"/>
                </a:solidFill>
                <a:cs typeface="Arial"/>
                <a:sym typeface="Arial"/>
              </a:rPr>
              <a:t> basic</a:t>
            </a:r>
            <a: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  <a:t/>
            </a:r>
            <a:b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</a:br>
            <a:r>
              <a:rPr lang="en-US" sz="1600" i="1" kern="0" dirty="0">
                <a:solidFill>
                  <a:srgbClr val="000000"/>
                </a:solidFill>
                <a:cs typeface="Arial"/>
                <a:sym typeface="Arial"/>
              </a:rPr>
              <a:t>(acquisition, online </a:t>
            </a:r>
            <a:r>
              <a:rPr lang="en-US" sz="1600" i="1" kern="0" dirty="0" err="1">
                <a:solidFill>
                  <a:srgbClr val="000000"/>
                </a:solidFill>
                <a:cs typeface="Arial"/>
                <a:sym typeface="Arial"/>
              </a:rPr>
              <a:t>visualisation</a:t>
            </a:r>
            <a:r>
              <a:rPr lang="en-US" sz="1600" i="1" kern="0" dirty="0">
                <a:solidFill>
                  <a:srgbClr val="000000"/>
                </a:solidFill>
                <a:cs typeface="Arial"/>
                <a:sym typeface="Arial"/>
              </a:rPr>
              <a:t>, etc.,)</a:t>
            </a:r>
            <a:endParaRPr sz="1600" i="1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457200" indent="-330200">
              <a:buClr>
                <a:srgbClr val="000000"/>
              </a:buClr>
              <a:buSzPts val="1600"/>
              <a:buFont typeface="Arial"/>
              <a:buChar char="●"/>
            </a:pPr>
            <a:r>
              <a:rPr lang="en-US" sz="1600" kern="0" dirty="0" smtClean="0">
                <a:solidFill>
                  <a:srgbClr val="000000"/>
                </a:solidFill>
                <a:cs typeface="Arial"/>
                <a:sym typeface="Arial"/>
              </a:rPr>
              <a:t>Alfa source</a:t>
            </a:r>
            <a: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  <a:t/>
            </a:r>
            <a:b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</a:br>
            <a:r>
              <a:rPr lang="en-US" sz="1600" i="1" kern="0" dirty="0">
                <a:solidFill>
                  <a:srgbClr val="000000"/>
                </a:solidFill>
                <a:cs typeface="Arial"/>
                <a:sym typeface="Arial"/>
              </a:rPr>
              <a:t>(241Am, 𝛼 and 𝛾 source, 9.5 </a:t>
            </a:r>
            <a:r>
              <a:rPr lang="en-US" sz="1600" i="1" kern="0" dirty="0" err="1">
                <a:solidFill>
                  <a:srgbClr val="000000"/>
                </a:solidFill>
                <a:cs typeface="Arial"/>
                <a:sym typeface="Arial"/>
              </a:rPr>
              <a:t>kBq</a:t>
            </a:r>
            <a:r>
              <a:rPr lang="en-US" sz="1600" i="1" kern="0" dirty="0">
                <a:solidFill>
                  <a:srgbClr val="000000"/>
                </a:solidFill>
                <a:cs typeface="Arial"/>
                <a:sym typeface="Arial"/>
              </a:rPr>
              <a:t>)</a:t>
            </a:r>
            <a:endParaRPr sz="1600" i="1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457200" indent="-330200">
              <a:buClr>
                <a:srgbClr val="000000"/>
              </a:buClr>
              <a:buSzPts val="1600"/>
              <a:buFont typeface="Arial"/>
              <a:buChar char="●"/>
            </a:pPr>
            <a:r>
              <a:rPr lang="en-US" sz="1600" kern="0" dirty="0" smtClean="0">
                <a:solidFill>
                  <a:srgbClr val="000000"/>
                </a:solidFill>
                <a:cs typeface="Arial"/>
                <a:sym typeface="Arial"/>
              </a:rPr>
              <a:t>Gamma source</a:t>
            </a:r>
            <a: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  <a:t/>
            </a:r>
            <a:b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</a:br>
            <a:r>
              <a:rPr lang="en-US" sz="1600" i="1" kern="0" dirty="0">
                <a:solidFill>
                  <a:srgbClr val="000000"/>
                </a:solidFill>
                <a:cs typeface="Arial"/>
                <a:sym typeface="Arial"/>
              </a:rPr>
              <a:t>(241Am,  𝛾 source, 300 </a:t>
            </a:r>
            <a:r>
              <a:rPr lang="en-US" sz="1600" i="1" kern="0" dirty="0" err="1">
                <a:solidFill>
                  <a:srgbClr val="000000"/>
                </a:solidFill>
                <a:cs typeface="Arial"/>
                <a:sym typeface="Arial"/>
              </a:rPr>
              <a:t>kBq</a:t>
            </a:r>
            <a:r>
              <a:rPr lang="en-US" sz="1600" i="1" kern="0" dirty="0">
                <a:solidFill>
                  <a:srgbClr val="000000"/>
                </a:solidFill>
                <a:cs typeface="Arial"/>
                <a:sym typeface="Arial"/>
              </a:rPr>
              <a:t>, optional)</a:t>
            </a:r>
            <a:endParaRPr sz="1600" i="1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457200" indent="-330200">
              <a:buClr>
                <a:srgbClr val="000000"/>
              </a:buClr>
              <a:buSzPts val="1600"/>
              <a:buFont typeface="Arial"/>
              <a:buChar char="●"/>
            </a:pPr>
            <a: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  <a:t>Potassium Salt</a:t>
            </a:r>
            <a:b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</a:br>
            <a:r>
              <a:rPr lang="en-US" sz="1600" i="1" kern="0" dirty="0">
                <a:solidFill>
                  <a:srgbClr val="000000"/>
                </a:solidFill>
                <a:cs typeface="Arial"/>
                <a:sym typeface="Arial"/>
              </a:rPr>
              <a:t>(𝛽 and 𝛾 source)</a:t>
            </a:r>
            <a:endParaRPr sz="1600" i="1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457200" indent="-330200">
              <a:buClr>
                <a:srgbClr val="000000"/>
              </a:buClr>
              <a:buSzPts val="1600"/>
              <a:buFont typeface="Arial"/>
              <a:buChar char="●"/>
            </a:pPr>
            <a:r>
              <a:rPr lang="en-US" sz="1600" kern="0" dirty="0" err="1">
                <a:solidFill>
                  <a:srgbClr val="000000"/>
                </a:solidFill>
                <a:cs typeface="Arial"/>
                <a:sym typeface="Arial"/>
              </a:rPr>
              <a:t>Thoriated</a:t>
            </a:r>
            <a: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  <a:t> Tungsten Electrode</a:t>
            </a:r>
            <a:b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</a:br>
            <a:r>
              <a:rPr lang="en-US" sz="1600" i="1" kern="0" dirty="0">
                <a:solidFill>
                  <a:srgbClr val="000000"/>
                </a:solidFill>
                <a:cs typeface="Arial"/>
                <a:sym typeface="Arial"/>
              </a:rPr>
              <a:t>(𝛼, 𝛽 and 𝛾 source)</a:t>
            </a:r>
            <a:endParaRPr sz="15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" name="Google Shape;175;p16"/>
          <p:cNvSpPr txBox="1"/>
          <p:nvPr/>
        </p:nvSpPr>
        <p:spPr>
          <a:xfrm>
            <a:off x="4210045" y="332656"/>
            <a:ext cx="4879200" cy="3385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indent="-330200">
              <a:buClr>
                <a:srgbClr val="000000"/>
              </a:buClr>
              <a:buSzPts val="1600"/>
              <a:buFont typeface="Arial"/>
              <a:buChar char="●"/>
            </a:pPr>
            <a: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  <a:t>Uranium </a:t>
            </a:r>
            <a:r>
              <a:rPr lang="en-US" sz="1600" kern="0" dirty="0" smtClean="0">
                <a:solidFill>
                  <a:srgbClr val="000000"/>
                </a:solidFill>
                <a:cs typeface="Arial"/>
                <a:sym typeface="Arial"/>
              </a:rPr>
              <a:t>Glass </a:t>
            </a:r>
            <a:r>
              <a:rPr lang="en-US" sz="1600" i="1" kern="0" dirty="0" smtClean="0">
                <a:solidFill>
                  <a:srgbClr val="000000"/>
                </a:solidFill>
                <a:cs typeface="Arial"/>
                <a:sym typeface="Arial"/>
              </a:rPr>
              <a:t>(</a:t>
            </a:r>
            <a:r>
              <a:rPr lang="en-US" sz="1600" i="1" kern="0" dirty="0">
                <a:solidFill>
                  <a:srgbClr val="000000"/>
                </a:solidFill>
                <a:cs typeface="Arial"/>
                <a:sym typeface="Arial"/>
              </a:rPr>
              <a:t>𝛼, 𝛽 and 𝛾 source)</a:t>
            </a:r>
            <a:endParaRPr sz="1600" i="1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457200" indent="-330200">
              <a:buClr>
                <a:srgbClr val="000000"/>
              </a:buClr>
              <a:buSzPts val="1600"/>
              <a:buFont typeface="Arial"/>
              <a:buChar char="●"/>
            </a:pPr>
            <a: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  <a:t>Mounting Rails</a:t>
            </a:r>
            <a:endParaRPr sz="1600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457200" indent="-330200">
              <a:buClr>
                <a:srgbClr val="000000"/>
              </a:buClr>
              <a:buSzPts val="1600"/>
              <a:buFont typeface="Arial"/>
              <a:buChar char="●"/>
            </a:pPr>
            <a: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  <a:t>Source Holder</a:t>
            </a:r>
            <a:endParaRPr sz="1600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457200" indent="-330200">
              <a:buClr>
                <a:srgbClr val="000000"/>
              </a:buClr>
              <a:buSzPts val="1600"/>
              <a:buFont typeface="Arial"/>
              <a:buChar char="●"/>
            </a:pPr>
            <a: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  <a:t>Camera Holder</a:t>
            </a:r>
            <a:endParaRPr sz="1600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457200" indent="-330200">
              <a:buClr>
                <a:srgbClr val="000000"/>
              </a:buClr>
              <a:buSzPts val="1600"/>
              <a:buFont typeface="Arial"/>
              <a:buChar char="●"/>
            </a:pPr>
            <a:r>
              <a:rPr lang="en-US" sz="1600" kern="0" dirty="0" err="1">
                <a:solidFill>
                  <a:srgbClr val="000000"/>
                </a:solidFill>
                <a:cs typeface="Arial"/>
                <a:sym typeface="Arial"/>
              </a:rPr>
              <a:t>Aluminium</a:t>
            </a:r>
            <a: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  <a:t>, Stainless, Copper, Brass</a:t>
            </a:r>
            <a:b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</a:br>
            <a: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  <a:t>and Lead Shielding Plates</a:t>
            </a:r>
            <a:endParaRPr sz="1600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457200" indent="-330200">
              <a:buClr>
                <a:srgbClr val="000000"/>
              </a:buClr>
              <a:buSzPts val="1600"/>
              <a:buFont typeface="Arial"/>
              <a:buChar char="●"/>
            </a:pPr>
            <a: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  <a:t>Radiography Adapter Head</a:t>
            </a:r>
            <a:b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</a:br>
            <a:r>
              <a:rPr lang="en-US" sz="1600" i="1" kern="0" dirty="0">
                <a:solidFill>
                  <a:srgbClr val="000000"/>
                </a:solidFill>
                <a:cs typeface="Arial"/>
                <a:sym typeface="Arial"/>
              </a:rPr>
              <a:t>+Samples with Hidden Patterns</a:t>
            </a:r>
            <a:endParaRPr sz="1600" i="1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457200" indent="-330200">
              <a:buClr>
                <a:srgbClr val="000000"/>
              </a:buClr>
              <a:buSzPts val="1600"/>
              <a:buFont typeface="Arial"/>
              <a:buChar char="●"/>
            </a:pPr>
            <a: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  <a:t>Vacuum Cleaner Grate Adapter</a:t>
            </a:r>
            <a:endParaRPr sz="1600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457200" indent="-330200">
              <a:buClr>
                <a:srgbClr val="000000"/>
              </a:buClr>
              <a:buSzPts val="1600"/>
              <a:buFont typeface="Arial"/>
              <a:buChar char="●"/>
            </a:pPr>
            <a: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  <a:t>USB Cable</a:t>
            </a:r>
            <a:endParaRPr sz="1600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457200" indent="-330200">
              <a:buClr>
                <a:srgbClr val="000000"/>
              </a:buClr>
              <a:buSzPts val="1600"/>
              <a:buFont typeface="Arial"/>
              <a:buChar char="●"/>
            </a:pPr>
            <a: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  <a:t>Book of detailed guidelines</a:t>
            </a:r>
            <a:br>
              <a:rPr lang="en-US" sz="1600" kern="0" dirty="0">
                <a:solidFill>
                  <a:srgbClr val="000000"/>
                </a:solidFill>
                <a:cs typeface="Arial"/>
                <a:sym typeface="Arial"/>
              </a:rPr>
            </a:br>
            <a:r>
              <a:rPr lang="en-US" sz="1600" i="1" kern="0" dirty="0">
                <a:solidFill>
                  <a:srgbClr val="000000"/>
                </a:solidFill>
                <a:cs typeface="Arial"/>
                <a:sym typeface="Arial"/>
              </a:rPr>
              <a:t>“Experiments Using Pixel Detector in</a:t>
            </a:r>
            <a:br>
              <a:rPr lang="en-US" sz="1600" i="1" kern="0" dirty="0">
                <a:solidFill>
                  <a:srgbClr val="000000"/>
                </a:solidFill>
                <a:cs typeface="Arial"/>
                <a:sym typeface="Arial"/>
              </a:rPr>
            </a:br>
            <a:r>
              <a:rPr lang="en-US" sz="1600" i="1" kern="0" dirty="0">
                <a:solidFill>
                  <a:srgbClr val="000000"/>
                </a:solidFill>
                <a:cs typeface="Arial"/>
                <a:sym typeface="Arial"/>
              </a:rPr>
              <a:t>Teaching Nuclear and Particle Physics”</a:t>
            </a:r>
            <a:endParaRPr sz="1600" i="1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pic>
        <p:nvPicPr>
          <p:cNvPr id="8" name="Google Shape;71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97193" y="4065403"/>
            <a:ext cx="2346815" cy="27925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135920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-29806" y="20841"/>
            <a:ext cx="9135634" cy="38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r>
              <a:rPr lang="en-US" b="1" cap="all" dirty="0" smtClean="0">
                <a:solidFill>
                  <a:prstClr val="black"/>
                </a:solidFill>
                <a:latin typeface="Arial" panose="020B0604020202020204" pitchFamily="34" charset="0"/>
              </a:rPr>
              <a:t>Demonstration </a:t>
            </a:r>
            <a:r>
              <a:rPr lang="en-US" b="1" cap="all" dirty="0">
                <a:solidFill>
                  <a:prstClr val="black"/>
                </a:solidFill>
                <a:latin typeface="Arial" panose="020B0604020202020204" pitchFamily="34" charset="0"/>
              </a:rPr>
              <a:t>OF </a:t>
            </a:r>
            <a:r>
              <a:rPr lang="en-US" b="1" cap="all" dirty="0" smtClean="0">
                <a:solidFill>
                  <a:prstClr val="black"/>
                </a:solidFill>
                <a:latin typeface="Arial" panose="020B0604020202020204" pitchFamily="34" charset="0"/>
              </a:rPr>
              <a:t>background radioactivity caused by radon</a:t>
            </a:r>
            <a:endParaRPr lang="cs-CZ" b="1" cap="all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26" y="426380"/>
            <a:ext cx="3207787" cy="213852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387" y="423598"/>
            <a:ext cx="3212439" cy="2141306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" y="3882381"/>
            <a:ext cx="3187595" cy="2965602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956" y="3882381"/>
            <a:ext cx="3095870" cy="2880265"/>
          </a:xfrm>
          <a:prstGeom prst="rect">
            <a:avLst/>
          </a:prstGeom>
        </p:spPr>
      </p:pic>
      <p:sp>
        <p:nvSpPr>
          <p:cNvPr id="11" name="Obdélník 10"/>
          <p:cNvSpPr/>
          <p:nvPr/>
        </p:nvSpPr>
        <p:spPr>
          <a:xfrm>
            <a:off x="-27093" y="2554234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i="1" dirty="0" smtClean="0">
                <a:solidFill>
                  <a:prstClr val="black"/>
                </a:solidFill>
                <a:latin typeface="LMRoman10-Italic"/>
              </a:rPr>
              <a:t>Visualizations of the Rn caused radioactivity of the paper tissue used as an air filter at home. The filtering took 5 minutes and exposure time was 10 minutes in both cases.</a:t>
            </a:r>
            <a:endParaRPr lang="en-US" sz="24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231014" y="4063828"/>
            <a:ext cx="282894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cs-CZ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Not-</a:t>
            </a:r>
            <a:r>
              <a:rPr lang="cs-CZ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ventilated</a:t>
            </a:r>
            <a:r>
              <a:rPr lang="cs-CZ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cs-CZ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left</a:t>
            </a:r>
            <a:r>
              <a:rPr lang="cs-CZ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cs-CZ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room</a:t>
            </a:r>
            <a:endParaRPr lang="cs-CZ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cs-CZ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cs-CZ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Ventilated</a:t>
            </a:r>
            <a:r>
              <a:rPr lang="cs-CZ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cs-CZ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right</a:t>
            </a:r>
            <a:r>
              <a:rPr lang="cs-CZ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cs-CZ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room</a:t>
            </a:r>
            <a:endParaRPr lang="en-US" sz="2000" dirty="0" smtClean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46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calendar&#10;&#10;Description automatically generated">
            <a:extLst>
              <a:ext uri="{FF2B5EF4-FFF2-40B4-BE49-F238E27FC236}">
                <a16:creationId xmlns="" xmlns:a16="http://schemas.microsoft.com/office/drawing/2014/main" id="{8AA993A6-2678-4825-87C3-F91E982654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2783029"/>
            <a:ext cx="2316848" cy="3263860"/>
          </a:xfrm>
        </p:spPr>
      </p:pic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50BF533-171C-4F84-AE9C-5467139B09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839" y="1"/>
            <a:ext cx="9118257" cy="620687"/>
          </a:xfrm>
        </p:spPr>
        <p:txBody>
          <a:bodyPr/>
          <a:lstStyle/>
          <a:p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half-life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Po-214 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Po-212) </a:t>
            </a:r>
            <a:r>
              <a:rPr lang="cs-CZ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high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precision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PX3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detector (student J.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Jel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ínek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AAB73EA6-0BC3-47DF-A560-C004360854DB}"/>
              </a:ext>
            </a:extLst>
          </p:cNvPr>
          <p:cNvSpPr/>
          <p:nvPr/>
        </p:nvSpPr>
        <p:spPr>
          <a:xfrm rot="19163676">
            <a:off x="7422337" y="4947304"/>
            <a:ext cx="1086206" cy="40980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Content Placeholder 4">
            <a:extLst>
              <a:ext uri="{FF2B5EF4-FFF2-40B4-BE49-F238E27FC236}">
                <a16:creationId xmlns="" xmlns:a16="http://schemas.microsoft.com/office/drawing/2014/main" id="{DDC754F2-64B0-42E7-BCA8-A712FAEB94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39" y="1680502"/>
            <a:ext cx="2683157" cy="192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3">
            <a:extLst>
              <a:ext uri="{FF2B5EF4-FFF2-40B4-BE49-F238E27FC236}">
                <a16:creationId xmlns="" xmlns:a16="http://schemas.microsoft.com/office/drawing/2014/main" id="{0ED46767-3E40-4754-9518-F9B4AC4B1BCB}"/>
              </a:ext>
            </a:extLst>
          </p:cNvPr>
          <p:cNvSpPr txBox="1">
            <a:spLocks/>
          </p:cNvSpPr>
          <p:nvPr/>
        </p:nvSpPr>
        <p:spPr bwMode="auto">
          <a:xfrm>
            <a:off x="-36512" y="785430"/>
            <a:ext cx="9180512" cy="1131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>
              <a:buFont typeface="Arial" panose="020B0604020202020204" pitchFamily="34" charset="0"/>
              <a:buChar char="•"/>
            </a:pP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done in SURO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Timepix3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barrel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activity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Rn-222 (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tens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MBq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lang="cs-CZ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140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hours</a:t>
            </a:r>
            <a:endParaRPr lang="cs-CZ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Daughter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nuclei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attach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Timepix3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surface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subsequent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decays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were observed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3" name="Content Placeholder 5">
            <a:extLst>
              <a:ext uri="{FF2B5EF4-FFF2-40B4-BE49-F238E27FC236}">
                <a16:creationId xmlns="" xmlns:a16="http://schemas.microsoft.com/office/drawing/2014/main" id="{81D509BD-D8A3-41F6-B035-DF8F8A9B99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67944" y="1737689"/>
            <a:ext cx="2513106" cy="18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bdélník 13"/>
              <p:cNvSpPr/>
              <p:nvPr/>
            </p:nvSpPr>
            <p:spPr>
              <a:xfrm>
                <a:off x="0" y="3717032"/>
                <a:ext cx="9121096" cy="31070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cs-C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 </a:t>
                </a:r>
                <a:r>
                  <a:rPr lang="cs-C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overal result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measurements </a:t>
                </a:r>
                <a:r>
                  <a:rPr lang="cs-CZ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cs-CZ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400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2400" dirty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f>
                          <m:fPr>
                            <m:type m:val="lin"/>
                            <m:ctrlPr>
                              <a:rPr lang="cs-CZ" sz="24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400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cs-CZ" sz="2400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b>
                    </m:sSub>
                    <m:r>
                      <a:rPr lang="cs-CZ" sz="2400" dirty="0">
                        <a:latin typeface="Cambria Math" panose="02040503050406030204" pitchFamily="18" charset="0"/>
                      </a:rPr>
                      <m:t>=163,565</m:t>
                    </m:r>
                    <m:r>
                      <a:rPr lang="cs-CZ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±0,034(</m:t>
                    </m:r>
                    <m:r>
                      <m:rPr>
                        <m:nor/>
                      </m:rPr>
                      <a:rPr lang="cs-CZ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stat</m:t>
                    </m:r>
                    <m:r>
                      <a:rPr lang="cs-CZ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)±0,022(</m:t>
                    </m:r>
                    <m:r>
                      <m:rPr>
                        <m:nor/>
                      </m:rPr>
                      <a:rPr lang="cs-CZ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syst</m:t>
                    </m:r>
                    <m:r>
                      <a:rPr lang="cs-CZ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cs-CZ" sz="2400" dirty="0"/>
                  <a:t> µs</a:t>
                </a:r>
                <a:endParaRPr lang="en-US" sz="2400" dirty="0"/>
              </a:p>
              <a:p>
                <a:r>
                  <a:rPr lang="cs-CZ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Other</a:t>
                </a:r>
                <a:r>
                  <a:rPr lang="cs-CZ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cs-CZ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recent experimental values: 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dirty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f>
                          <m:fPr>
                            <m:type m:val="lin"/>
                            <m:ctrlPr>
                              <a:rPr lang="cs-CZ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cs-CZ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b>
                    </m:sSub>
                    <m:r>
                      <a:rPr lang="cs-CZ" dirty="0">
                        <a:latin typeface="Cambria Math" panose="02040503050406030204" pitchFamily="18" charset="0"/>
                      </a:rPr>
                      <m:t>=163,58</m:t>
                    </m:r>
                    <m:r>
                      <a:rPr lang="cs-CZ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±0,29(</m:t>
                    </m:r>
                    <m:r>
                      <m:rPr>
                        <m:nor/>
                      </m:rPr>
                      <a:rPr lang="cs-CZ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stat</m:t>
                    </m:r>
                    <m:r>
                      <a:rPr lang="cs-CZ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)±0,10(</m:t>
                    </m:r>
                    <m:r>
                      <m:rPr>
                        <m:nor/>
                      </m:rPr>
                      <a:rPr lang="cs-CZ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syst</m:t>
                    </m:r>
                    <m:r>
                      <a:rPr lang="cs-CZ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cs-CZ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µs   (</a:t>
                </a:r>
                <a:r>
                  <a:rPr lang="cs-CZ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Bellini</a:t>
                </a:r>
                <a:r>
                  <a:rPr lang="cs-CZ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et al., 2013</a:t>
                </a:r>
                <a:r>
                  <a:rPr lang="cs-CZ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f>
                          <m:fPr>
                            <m:type m:val="lin"/>
                            <m:ctrlPr>
                              <a:rPr lang="cs-CZ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cs-CZ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b>
                    </m:sSub>
                    <m:r>
                      <a:rPr lang="cs-CZ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=163,47</m:t>
                    </m:r>
                    <m:r>
                      <a:rPr lang="cs-CZ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±0,03</m:t>
                    </m:r>
                  </m:oMath>
                </a14:m>
                <a:r>
                  <a:rPr lang="cs-CZ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µs   (Alexeyev et al., 2020)</a:t>
                </a:r>
                <a:r>
                  <a:rPr lang="de-DE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no proper error </a:t>
                </a:r>
                <a:endParaRPr lang="de-DE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de-DE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discussion</a:t>
                </a:r>
              </a:p>
              <a:p>
                <a:r>
                  <a:rPr lang="cs-CZ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Spatial</a:t>
                </a:r>
                <a:r>
                  <a:rPr lang="cs-C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cs-CZ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resolution</a:t>
                </a:r>
                <a:r>
                  <a:rPr lang="cs-C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cs-CZ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</a:t>
                </a:r>
                <a:r>
                  <a:rPr lang="cs-C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Timepix3 </a:t>
                </a:r>
                <a:r>
                  <a:rPr lang="cs-CZ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allowed</a:t>
                </a:r>
                <a:r>
                  <a:rPr lang="cs-C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cs-C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</a:t>
                </a:r>
                <a:r>
                  <a:rPr lang="cs-CZ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collect</a:t>
                </a:r>
                <a:r>
                  <a:rPr lang="cs-C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cs-CZ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large</a:t>
                </a:r>
                <a:r>
                  <a:rPr lang="cs-C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 set (</a:t>
                </a:r>
                <a:r>
                  <a:rPr lang="cs-CZ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order</a:t>
                </a:r>
                <a:r>
                  <a:rPr lang="cs-C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cs-CZ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</a:t>
                </a:r>
                <a:r>
                  <a:rPr lang="cs-C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10</a:t>
                </a:r>
                <a:r>
                  <a:rPr lang="cs-CZ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</a:t>
                </a:r>
                <a:r>
                  <a:rPr lang="cs-C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cs-CZ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events</a:t>
                </a:r>
                <a:r>
                  <a:rPr lang="cs-C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in </a:t>
                </a:r>
                <a:r>
                  <a:rPr lang="cs-CZ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short</a:t>
                </a:r>
                <a:r>
                  <a:rPr lang="cs-C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cs-CZ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time</a:t>
                </a:r>
                <a:r>
                  <a:rPr lang="cs-C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cs-CZ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approx</a:t>
                </a:r>
                <a:r>
                  <a:rPr lang="cs-C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6 </a:t>
                </a:r>
                <a:r>
                  <a:rPr lang="cs-CZ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days</a:t>
                </a:r>
                <a:r>
                  <a:rPr lang="cs-C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cs-CZ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while</a:t>
                </a:r>
                <a:r>
                  <a:rPr lang="cs-C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cs-CZ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maintaining</a:t>
                </a:r>
                <a:r>
                  <a:rPr lang="cs-C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cs-CZ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reasonable</a:t>
                </a:r>
                <a:r>
                  <a:rPr lang="cs-C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cs-CZ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signal</a:t>
                </a:r>
                <a:r>
                  <a:rPr lang="cs-C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</a:t>
                </a:r>
                <a:r>
                  <a:rPr lang="cs-CZ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noise</a:t>
                </a:r>
                <a:r>
                  <a:rPr lang="cs-C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cs-C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ratio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cs-C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de-DE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Obdélník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717032"/>
                <a:ext cx="9121096" cy="3107069"/>
              </a:xfrm>
              <a:prstGeom prst="rect">
                <a:avLst/>
              </a:prstGeom>
              <a:blipFill rotWithShape="0">
                <a:blip r:embed="rId5"/>
                <a:stretch>
                  <a:fillRect l="-1003" t="-1572" b="-37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61131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0" y="762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1313"/>
                </a:solidFill>
              </a:rPr>
              <a:t>Millennium </a:t>
            </a:r>
            <a:r>
              <a:rPr lang="en-US" dirty="0">
                <a:solidFill>
                  <a:srgbClr val="FF1313"/>
                </a:solidFill>
              </a:rPr>
              <a:t>Institute for Subatomic Physics at the High Energy Frontier, </a:t>
            </a:r>
            <a:r>
              <a:rPr lang="en-US" dirty="0" smtClean="0">
                <a:solidFill>
                  <a:srgbClr val="FF1313"/>
                </a:solidFill>
              </a:rPr>
              <a:t>SAPHIR is based on the similar way and it looks that you are going on proper way in science: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dirty="0" smtClean="0">
                <a:solidFill>
                  <a:srgbClr val="FF1313"/>
                </a:solidFill>
              </a:rPr>
              <a:t>Instrumentation R&amp;D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dirty="0" smtClean="0">
                <a:solidFill>
                  <a:srgbClr val="FF1313"/>
                </a:solidFill>
              </a:rPr>
              <a:t>International cooperation based on reciprocity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dirty="0" smtClean="0">
                <a:solidFill>
                  <a:srgbClr val="FF1313"/>
                </a:solidFill>
              </a:rPr>
              <a:t>Precisely defined responsibility of your team in the collaborative research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dirty="0" smtClean="0">
                <a:solidFill>
                  <a:srgbClr val="FF1313"/>
                </a:solidFill>
              </a:rPr>
              <a:t>Support of local research infrastructure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dirty="0" smtClean="0">
                <a:solidFill>
                  <a:srgbClr val="FF1313"/>
                </a:solidFill>
              </a:rPr>
              <a:t>Strong theoretical team</a:t>
            </a:r>
            <a:r>
              <a:rPr lang="cs-CZ" dirty="0" smtClean="0">
                <a:solidFill>
                  <a:srgbClr val="FF1313"/>
                </a:solidFill>
              </a:rPr>
              <a:t>.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cs-CZ" dirty="0">
              <a:solidFill>
                <a:srgbClr val="FF1313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dirty="0" smtClean="0">
              <a:solidFill>
                <a:srgbClr val="FF1313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b="1" u="sng" dirty="0" err="1" smtClean="0">
                <a:solidFill>
                  <a:schemeClr val="accent4">
                    <a:lumMod val="50000"/>
                  </a:schemeClr>
                </a:solidFill>
              </a:rPr>
              <a:t>Posssible</a:t>
            </a:r>
            <a:r>
              <a:rPr lang="cs-CZ" b="1" u="sng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cs-CZ" b="1" u="sng" dirty="0" err="1" smtClean="0">
                <a:solidFill>
                  <a:schemeClr val="accent4">
                    <a:lumMod val="50000"/>
                  </a:schemeClr>
                </a:solidFill>
              </a:rPr>
              <a:t>areas</a:t>
            </a:r>
            <a:r>
              <a:rPr lang="cs-CZ" b="1" u="sng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cs-CZ" b="1" u="sng" dirty="0" err="1" smtClean="0">
                <a:solidFill>
                  <a:schemeClr val="accent4">
                    <a:lumMod val="50000"/>
                  </a:schemeClr>
                </a:solidFill>
              </a:rPr>
              <a:t>of</a:t>
            </a:r>
            <a:r>
              <a:rPr lang="cs-CZ" b="1" u="sng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cs-CZ" b="1" u="sng" dirty="0" err="1" smtClean="0">
                <a:solidFill>
                  <a:schemeClr val="accent4">
                    <a:lumMod val="50000"/>
                  </a:schemeClr>
                </a:solidFill>
              </a:rPr>
              <a:t>cooperation</a:t>
            </a:r>
            <a:r>
              <a:rPr lang="cs-CZ" b="1" u="sng" dirty="0" smtClean="0">
                <a:solidFill>
                  <a:schemeClr val="accent4">
                    <a:lumMod val="50000"/>
                  </a:schemeClr>
                </a:solidFill>
              </a:rPr>
              <a:t>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dirty="0">
              <a:solidFill>
                <a:schemeClr val="accent4">
                  <a:lumMod val="50000"/>
                </a:schemeClr>
              </a:solidFill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AutoNum type="arabicParenR"/>
            </a:pPr>
            <a:r>
              <a:rPr lang="cs-CZ" dirty="0" err="1" smtClean="0">
                <a:solidFill>
                  <a:schemeClr val="accent4">
                    <a:lumMod val="50000"/>
                  </a:schemeClr>
                </a:solidFill>
              </a:rPr>
              <a:t>Detector</a:t>
            </a:r>
            <a:r>
              <a:rPr lang="cs-CZ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4">
                    <a:lumMod val="50000"/>
                  </a:schemeClr>
                </a:solidFill>
              </a:rPr>
              <a:t>technologies</a:t>
            </a:r>
            <a:r>
              <a:rPr lang="cs-CZ" dirty="0" smtClean="0">
                <a:solidFill>
                  <a:schemeClr val="accent4">
                    <a:lumMod val="50000"/>
                  </a:schemeClr>
                </a:solidFill>
              </a:rPr>
              <a:t> (</a:t>
            </a:r>
            <a:r>
              <a:rPr lang="cs-CZ" dirty="0" err="1" smtClean="0">
                <a:solidFill>
                  <a:schemeClr val="accent4">
                    <a:lumMod val="50000"/>
                  </a:schemeClr>
                </a:solidFill>
              </a:rPr>
              <a:t>scintillating</a:t>
            </a:r>
            <a:r>
              <a:rPr lang="cs-CZ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4">
                    <a:lumMod val="50000"/>
                  </a:schemeClr>
                </a:solidFill>
              </a:rPr>
              <a:t>detectors</a:t>
            </a:r>
            <a:r>
              <a:rPr lang="cs-CZ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cs-CZ" dirty="0" err="1" smtClean="0">
                <a:solidFill>
                  <a:schemeClr val="accent4">
                    <a:lumMod val="50000"/>
                  </a:schemeClr>
                </a:solidFill>
              </a:rPr>
              <a:t>strip</a:t>
            </a:r>
            <a:r>
              <a:rPr lang="cs-CZ" dirty="0" smtClean="0">
                <a:solidFill>
                  <a:schemeClr val="accent4">
                    <a:lumMod val="50000"/>
                  </a:schemeClr>
                </a:solidFill>
              </a:rPr>
              <a:t>, pixel…)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AutoNum type="arabicParenR"/>
            </a:pPr>
            <a:endParaRPr lang="cs-CZ" dirty="0">
              <a:solidFill>
                <a:schemeClr val="accent4">
                  <a:lumMod val="50000"/>
                </a:schemeClr>
              </a:solidFill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AutoNum type="arabicParenR"/>
            </a:pPr>
            <a:r>
              <a:rPr lang="cs-CZ" dirty="0" err="1" smtClean="0">
                <a:solidFill>
                  <a:schemeClr val="accent4">
                    <a:lumMod val="50000"/>
                  </a:schemeClr>
                </a:solidFill>
              </a:rPr>
              <a:t>Deep</a:t>
            </a:r>
            <a:r>
              <a:rPr lang="cs-CZ" dirty="0" smtClean="0">
                <a:solidFill>
                  <a:schemeClr val="accent4">
                    <a:lumMod val="50000"/>
                  </a:schemeClr>
                </a:solidFill>
              </a:rPr>
              <a:t> underground </a:t>
            </a:r>
            <a:r>
              <a:rPr lang="cs-CZ" dirty="0" err="1" smtClean="0">
                <a:solidFill>
                  <a:schemeClr val="accent4">
                    <a:lumMod val="50000"/>
                  </a:schemeClr>
                </a:solidFill>
              </a:rPr>
              <a:t>laboratories</a:t>
            </a:r>
            <a:r>
              <a:rPr lang="cs-CZ" dirty="0" smtClean="0">
                <a:solidFill>
                  <a:schemeClr val="accent4">
                    <a:lumMod val="50000"/>
                  </a:schemeClr>
                </a:solidFill>
              </a:rPr>
              <a:t> (ANDES – </a:t>
            </a:r>
            <a:r>
              <a:rPr lang="cs-CZ" dirty="0" err="1" smtClean="0">
                <a:solidFill>
                  <a:schemeClr val="accent4">
                    <a:lumMod val="50000"/>
                  </a:schemeClr>
                </a:solidFill>
              </a:rPr>
              <a:t>technologies</a:t>
            </a:r>
            <a:r>
              <a:rPr lang="cs-CZ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4">
                    <a:lumMod val="50000"/>
                  </a:schemeClr>
                </a:solidFill>
              </a:rPr>
              <a:t>of</a:t>
            </a:r>
            <a:r>
              <a:rPr lang="cs-CZ" dirty="0" smtClean="0">
                <a:solidFill>
                  <a:schemeClr val="accent4">
                    <a:lumMod val="50000"/>
                  </a:schemeClr>
                </a:solidFill>
              </a:rPr>
              <a:t> ultra-</a:t>
            </a:r>
            <a:r>
              <a:rPr lang="cs-CZ" dirty="0" err="1" smtClean="0">
                <a:solidFill>
                  <a:schemeClr val="accent4">
                    <a:lumMod val="50000"/>
                  </a:schemeClr>
                </a:solidFill>
              </a:rPr>
              <a:t>low</a:t>
            </a:r>
            <a:r>
              <a:rPr lang="cs-CZ" dirty="0" smtClean="0">
                <a:solidFill>
                  <a:schemeClr val="accent4">
                    <a:lumMod val="50000"/>
                  </a:schemeClr>
                </a:solidFill>
              </a:rPr>
              <a:t> background)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AutoNum type="arabicParenR"/>
            </a:pPr>
            <a:endParaRPr lang="cs-CZ" dirty="0">
              <a:solidFill>
                <a:schemeClr val="accent4">
                  <a:lumMod val="50000"/>
                </a:schemeClr>
              </a:solidFill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AutoNum type="arabicParenR"/>
            </a:pPr>
            <a:r>
              <a:rPr lang="cs-CZ" dirty="0" err="1" smtClean="0">
                <a:solidFill>
                  <a:schemeClr val="accent4">
                    <a:lumMod val="50000"/>
                  </a:schemeClr>
                </a:solidFill>
              </a:rPr>
              <a:t>Space</a:t>
            </a:r>
            <a:r>
              <a:rPr lang="cs-CZ" dirty="0" smtClean="0">
                <a:solidFill>
                  <a:schemeClr val="accent4">
                    <a:lumMod val="50000"/>
                  </a:schemeClr>
                </a:solidFill>
              </a:rPr>
              <a:t> (</a:t>
            </a:r>
            <a:r>
              <a:rPr lang="cs-CZ" dirty="0" err="1" smtClean="0">
                <a:solidFill>
                  <a:schemeClr val="accent4">
                    <a:lumMod val="50000"/>
                  </a:schemeClr>
                </a:solidFill>
              </a:rPr>
              <a:t>payloads</a:t>
            </a:r>
            <a:r>
              <a:rPr lang="cs-CZ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4">
                    <a:lumMod val="50000"/>
                  </a:schemeClr>
                </a:solidFill>
              </a:rPr>
              <a:t>based</a:t>
            </a:r>
            <a:r>
              <a:rPr lang="cs-CZ" dirty="0" smtClean="0">
                <a:solidFill>
                  <a:schemeClr val="accent4">
                    <a:lumMod val="50000"/>
                  </a:schemeClr>
                </a:solidFill>
              </a:rPr>
              <a:t> on pixel </a:t>
            </a:r>
            <a:r>
              <a:rPr lang="cs-CZ" dirty="0" err="1" smtClean="0">
                <a:solidFill>
                  <a:schemeClr val="accent4">
                    <a:lumMod val="50000"/>
                  </a:schemeClr>
                </a:solidFill>
              </a:rPr>
              <a:t>detectors</a:t>
            </a:r>
            <a:r>
              <a:rPr lang="cs-CZ" dirty="0" smtClean="0">
                <a:solidFill>
                  <a:schemeClr val="accent4">
                    <a:lumMod val="50000"/>
                  </a:schemeClr>
                </a:solidFill>
              </a:rPr>
              <a:t>, Chile has </a:t>
            </a:r>
            <a:r>
              <a:rPr lang="cs-CZ" dirty="0" err="1" smtClean="0">
                <a:solidFill>
                  <a:schemeClr val="accent4">
                    <a:lumMod val="50000"/>
                  </a:schemeClr>
                </a:solidFill>
              </a:rPr>
              <a:t>ambitious</a:t>
            </a:r>
            <a:r>
              <a:rPr lang="cs-CZ" dirty="0" smtClean="0">
                <a:solidFill>
                  <a:schemeClr val="accent4">
                    <a:lumMod val="50000"/>
                  </a:schemeClr>
                </a:solidFill>
              </a:rPr>
              <a:t> program to </a:t>
            </a:r>
            <a:r>
              <a:rPr lang="cs-CZ" dirty="0" err="1" smtClean="0">
                <a:solidFill>
                  <a:schemeClr val="accent4">
                    <a:lumMod val="50000"/>
                  </a:schemeClr>
                </a:solidFill>
              </a:rPr>
              <a:t>space</a:t>
            </a:r>
            <a:r>
              <a:rPr lang="cs-CZ" dirty="0" smtClean="0">
                <a:solidFill>
                  <a:schemeClr val="accent4">
                    <a:lumMod val="50000"/>
                  </a:schemeClr>
                </a:solidFill>
              </a:rPr>
              <a:t>)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AutoNum type="arabicParenR"/>
            </a:pPr>
            <a:endParaRPr lang="cs-CZ" dirty="0">
              <a:solidFill>
                <a:schemeClr val="accent4">
                  <a:lumMod val="50000"/>
                </a:schemeClr>
              </a:solidFill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AutoNum type="arabicParenR"/>
            </a:pPr>
            <a:r>
              <a:rPr lang="cs-CZ" dirty="0" err="1" smtClean="0">
                <a:solidFill>
                  <a:schemeClr val="accent4">
                    <a:lumMod val="50000"/>
                  </a:schemeClr>
                </a:solidFill>
              </a:rPr>
              <a:t>Detection</a:t>
            </a:r>
            <a:r>
              <a:rPr lang="cs-CZ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4">
                    <a:lumMod val="50000"/>
                  </a:schemeClr>
                </a:solidFill>
              </a:rPr>
              <a:t>of</a:t>
            </a:r>
            <a:r>
              <a:rPr lang="cs-CZ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4">
                    <a:lumMod val="50000"/>
                  </a:schemeClr>
                </a:solidFill>
              </a:rPr>
              <a:t>radiation</a:t>
            </a:r>
            <a:r>
              <a:rPr lang="cs-CZ" dirty="0" smtClean="0">
                <a:solidFill>
                  <a:schemeClr val="accent4">
                    <a:lumMod val="50000"/>
                  </a:schemeClr>
                </a:solidFill>
              </a:rPr>
              <a:t> (HPGe </a:t>
            </a:r>
            <a:r>
              <a:rPr lang="cs-CZ" dirty="0" err="1" smtClean="0">
                <a:solidFill>
                  <a:schemeClr val="accent4">
                    <a:lumMod val="50000"/>
                  </a:schemeClr>
                </a:solidFill>
              </a:rPr>
              <a:t>spectroscopy</a:t>
            </a:r>
            <a:r>
              <a:rPr lang="cs-CZ" smtClean="0">
                <a:solidFill>
                  <a:schemeClr val="accent4">
                    <a:lumMod val="50000"/>
                  </a:schemeClr>
                </a:solidFill>
              </a:rPr>
              <a:t>)</a:t>
            </a:r>
            <a:endParaRPr lang="cs-CZ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</a:rPr>
              <a:t/>
            </a:r>
            <a:br>
              <a:rPr lang="en-GB" dirty="0">
                <a:solidFill>
                  <a:srgbClr val="000000"/>
                </a:solidFill>
              </a:rPr>
            </a:b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98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59546137-494B-4FB5-BCFA-5C0AFF7B366D}"/>
              </a:ext>
            </a:extLst>
          </p:cNvPr>
          <p:cNvSpPr/>
          <p:nvPr/>
        </p:nvSpPr>
        <p:spPr>
          <a:xfrm>
            <a:off x="1043608" y="2564904"/>
            <a:ext cx="6750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0991EB7A-9C73-ED7C-981E-9F7C12EAC08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E1E96E3-CFF6-4CB6-BF42-BFB89A10A64D}" type="datetime3">
              <a:rPr lang="en-US" smtClean="0"/>
              <a:t>20 January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6024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9" name="Date Placeholder 1">
            <a:extLst>
              <a:ext uri="{FF2B5EF4-FFF2-40B4-BE49-F238E27FC236}">
                <a16:creationId xmlns:a16="http://schemas.microsoft.com/office/drawing/2014/main" xmlns="" id="{AA2B6F25-2A74-4E7D-B866-DE767A17A2CF}"/>
              </a:ext>
            </a:extLst>
          </p:cNvPr>
          <p:cNvSpPr>
            <a:spLocks noGrp="1"/>
          </p:cNvSpPr>
          <p:nvPr>
            <p:ph type="dt" sz="quarter" idx="4294967295"/>
          </p:nvPr>
        </p:nvSpPr>
        <p:spPr>
          <a:xfrm>
            <a:off x="58738" y="6400800"/>
            <a:ext cx="2319337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016E20-95E4-46AE-9950-E52CF72D3A43}" type="datetime3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+mn-cs"/>
              </a:rPr>
              <a:t>20 January 2023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40458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+mn-cs"/>
            </a:endParaRPr>
          </a:p>
        </p:txBody>
      </p:sp>
      <p:sp>
        <p:nvSpPr>
          <p:cNvPr id="22530" name="Title 1">
            <a:extLst>
              <a:ext uri="{FF2B5EF4-FFF2-40B4-BE49-F238E27FC236}">
                <a16:creationId xmlns:a16="http://schemas.microsoft.com/office/drawing/2014/main" xmlns="" id="{9884AB5C-91CE-4B87-95A5-B1DA20CE0DF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34950"/>
            <a:ext cx="8229600" cy="411163"/>
          </a:xfrm>
        </p:spPr>
        <p:txBody>
          <a:bodyPr/>
          <a:lstStyle/>
          <a:p>
            <a:pPr algn="ctr"/>
            <a:r>
              <a:rPr lang="en-GB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Radon</a:t>
            </a:r>
          </a:p>
        </p:txBody>
      </p:sp>
      <p:grpSp>
        <p:nvGrpSpPr>
          <p:cNvPr id="22531" name="Group 20">
            <a:extLst>
              <a:ext uri="{FF2B5EF4-FFF2-40B4-BE49-F238E27FC236}">
                <a16:creationId xmlns:a16="http://schemas.microsoft.com/office/drawing/2014/main" xmlns="" id="{6C55B6F9-4690-4C85-942E-44CD5B420366}"/>
              </a:ext>
            </a:extLst>
          </p:cNvPr>
          <p:cNvGrpSpPr>
            <a:grpSpLocks/>
          </p:cNvGrpSpPr>
          <p:nvPr/>
        </p:nvGrpSpPr>
        <p:grpSpPr bwMode="auto">
          <a:xfrm>
            <a:off x="58738" y="2341563"/>
            <a:ext cx="3505200" cy="1981200"/>
            <a:chOff x="381000" y="1259121"/>
            <a:chExt cx="3505199" cy="1980979"/>
          </a:xfrm>
        </p:grpSpPr>
        <p:pic>
          <p:nvPicPr>
            <p:cNvPr id="22545" name="Picture 10" descr="Screen Clipping">
              <a:extLst>
                <a:ext uri="{FF2B5EF4-FFF2-40B4-BE49-F238E27FC236}">
                  <a16:creationId xmlns:a16="http://schemas.microsoft.com/office/drawing/2014/main" xmlns="" id="{6A699D83-45DC-40A7-AEF0-577024AF50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259121"/>
              <a:ext cx="3505199" cy="1923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6" name="TextBox 15">
              <a:extLst>
                <a:ext uri="{FF2B5EF4-FFF2-40B4-BE49-F238E27FC236}">
                  <a16:creationId xmlns:a16="http://schemas.microsoft.com/office/drawing/2014/main" xmlns="" id="{8B4E3C92-21F7-42C7-95F6-8AE4B8F3B0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4000" y="2133442"/>
              <a:ext cx="19050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1800" b="0" i="0" u="none" strike="noStrike" kern="1200" cap="none" spc="0" normalizeH="0" baseline="30000" noProof="0">
                  <a:ln>
                    <a:noFill/>
                  </a:ln>
                  <a:solidFill>
                    <a:srgbClr val="40458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238</a:t>
              </a:r>
              <a:r>
                <a:rPr kumimoji="0" lang="en-GB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0458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U</a:t>
              </a:r>
              <a:r>
                <a:rPr kumimoji="0" lang="en-GB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0458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MS Mincho" panose="02020609040205080304" pitchFamily="49" charset="-128"/>
                  <a:cs typeface="+mn-cs"/>
                </a:rPr>
                <a:t> radium series</a:t>
              </a:r>
              <a:endParaRPr kumimoji="0" lang="en-GB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2547" name="Oval 16">
              <a:extLst>
                <a:ext uri="{FF2B5EF4-FFF2-40B4-BE49-F238E27FC236}">
                  <a16:creationId xmlns:a16="http://schemas.microsoft.com/office/drawing/2014/main" xmlns="" id="{6225522C-1206-4EEB-89D4-7C53EB7289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3200" y="3011500"/>
              <a:ext cx="609600" cy="228600"/>
            </a:xfrm>
            <a:prstGeom prst="ellipse">
              <a:avLst/>
            </a:prstGeom>
            <a:noFill/>
            <a:ln w="12700" algn="ctr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defTabSz="4176713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176713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176713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176713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176713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2548" name="Oval 17">
              <a:extLst>
                <a:ext uri="{FF2B5EF4-FFF2-40B4-BE49-F238E27FC236}">
                  <a16:creationId xmlns:a16="http://schemas.microsoft.com/office/drawing/2014/main" xmlns="" id="{C63A5760-BA72-42FA-8844-23DBA6363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000" y="2388474"/>
              <a:ext cx="533399" cy="228600"/>
            </a:xfrm>
            <a:prstGeom prst="ellipse">
              <a:avLst/>
            </a:prstGeom>
            <a:noFill/>
            <a:ln w="12700" algn="ctr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defTabSz="4176713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176713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176713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176713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176713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2532" name="Group 21">
            <a:extLst>
              <a:ext uri="{FF2B5EF4-FFF2-40B4-BE49-F238E27FC236}">
                <a16:creationId xmlns:a16="http://schemas.microsoft.com/office/drawing/2014/main" xmlns="" id="{60311D42-2229-437B-9B55-65EEF2BDA0C3}"/>
              </a:ext>
            </a:extLst>
          </p:cNvPr>
          <p:cNvGrpSpPr>
            <a:grpSpLocks/>
          </p:cNvGrpSpPr>
          <p:nvPr/>
        </p:nvGrpSpPr>
        <p:grpSpPr bwMode="auto">
          <a:xfrm>
            <a:off x="246063" y="4433888"/>
            <a:ext cx="2827337" cy="2128837"/>
            <a:chOff x="6370319" y="965928"/>
            <a:chExt cx="2522221" cy="2158060"/>
          </a:xfrm>
        </p:grpSpPr>
        <p:pic>
          <p:nvPicPr>
            <p:cNvPr id="22541" name="Picture 11" descr="Screen Clipping">
              <a:extLst>
                <a:ext uri="{FF2B5EF4-FFF2-40B4-BE49-F238E27FC236}">
                  <a16:creationId xmlns:a16="http://schemas.microsoft.com/office/drawing/2014/main" xmlns="" id="{6CE101DB-DDC9-49A7-B3F6-9EB720C69B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3"/>
            <a:stretch>
              <a:fillRect/>
            </a:stretch>
          </p:blipFill>
          <p:spPr bwMode="auto">
            <a:xfrm>
              <a:off x="6370319" y="965928"/>
              <a:ext cx="2385061" cy="2158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2" name="TextBox 14">
              <a:extLst>
                <a:ext uri="{FF2B5EF4-FFF2-40B4-BE49-F238E27FC236}">
                  <a16:creationId xmlns:a16="http://schemas.microsoft.com/office/drawing/2014/main" xmlns="" id="{332D3228-A455-47D3-ABF6-10028450F2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77100" y="1704592"/>
              <a:ext cx="154686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1600" b="0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232</a:t>
              </a:r>
              <a:r>
                <a:rPr kumimoji="0" lang="en-GB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Th -</a:t>
              </a:r>
              <a:r>
                <a:rPr kumimoji="0" lang="en-GB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40458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MS Mincho" panose="02020609040205080304" pitchFamily="49" charset="-128"/>
                  <a:cs typeface="+mn-cs"/>
                </a:rPr>
                <a:t> thorium </a:t>
              </a:r>
            </a:p>
          </p:txBody>
        </p:sp>
        <p:sp>
          <p:nvSpPr>
            <p:cNvPr id="22543" name="Oval 18">
              <a:extLst>
                <a:ext uri="{FF2B5EF4-FFF2-40B4-BE49-F238E27FC236}">
                  <a16:creationId xmlns:a16="http://schemas.microsoft.com/office/drawing/2014/main" xmlns="" id="{902C68D4-8D5A-4311-96B3-44858AF960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9400" y="1928846"/>
              <a:ext cx="609600" cy="228600"/>
            </a:xfrm>
            <a:prstGeom prst="ellipse">
              <a:avLst/>
            </a:prstGeom>
            <a:noFill/>
            <a:ln w="12700" algn="ctr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defTabSz="4176713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176713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176713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176713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176713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2544" name="Oval 19">
              <a:extLst>
                <a:ext uri="{FF2B5EF4-FFF2-40B4-BE49-F238E27FC236}">
                  <a16:creationId xmlns:a16="http://schemas.microsoft.com/office/drawing/2014/main" xmlns="" id="{13705881-48AB-4DCE-8E22-C1A6F2B9C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2940" y="2502774"/>
              <a:ext cx="609600" cy="228600"/>
            </a:xfrm>
            <a:prstGeom prst="ellipse">
              <a:avLst/>
            </a:prstGeom>
            <a:noFill/>
            <a:ln w="12700" algn="ctr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defTabSz="4176713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176713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176713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176713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176713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pic>
        <p:nvPicPr>
          <p:cNvPr id="22533" name="Picture 4">
            <a:extLst>
              <a:ext uri="{FF2B5EF4-FFF2-40B4-BE49-F238E27FC236}">
                <a16:creationId xmlns:a16="http://schemas.microsoft.com/office/drawing/2014/main" xmlns="" id="{EA000B33-B2D5-4AD1-9813-F2632095573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1" r="4140" b="10471"/>
          <a:stretch>
            <a:fillRect/>
          </a:stretch>
        </p:blipFill>
        <p:spPr bwMode="auto">
          <a:xfrm>
            <a:off x="3725863" y="3306763"/>
            <a:ext cx="5372100" cy="309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Rectangle 5">
            <a:extLst>
              <a:ext uri="{FF2B5EF4-FFF2-40B4-BE49-F238E27FC236}">
                <a16:creationId xmlns:a16="http://schemas.microsoft.com/office/drawing/2014/main" xmlns="" id="{0091DE5E-06FF-4254-A969-1A48033C5A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5863" y="6343650"/>
            <a:ext cx="54721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0" i="1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Different experimental results of radon decay progenies charge obtained by different authors</a:t>
            </a:r>
          </a:p>
        </p:txBody>
      </p:sp>
      <p:sp>
        <p:nvSpPr>
          <p:cNvPr id="22535" name="Rectangle 1">
            <a:extLst>
              <a:ext uri="{FF2B5EF4-FFF2-40B4-BE49-F238E27FC236}">
                <a16:creationId xmlns:a16="http://schemas.microsoft.com/office/drawing/2014/main" xmlns="" id="{0F8F21CD-74D6-43D7-AF90-48B8BDF95E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3313" y="2681288"/>
            <a:ext cx="55546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Radon </a:t>
            </a:r>
            <a:r>
              <a:rPr kumimoji="0" lang="en-US" altLang="ru-RU" sz="16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222</a:t>
            </a:r>
            <a:r>
              <a:rPr kumimoji="0" lang="en-US" altLang="ru-RU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Rn and its daughters form one of the most dangerous source of background in many experiments</a:t>
            </a:r>
          </a:p>
        </p:txBody>
      </p:sp>
      <p:sp>
        <p:nvSpPr>
          <p:cNvPr id="34824" name="Rectangle 13">
            <a:extLst>
              <a:ext uri="{FF2B5EF4-FFF2-40B4-BE49-F238E27FC236}">
                <a16:creationId xmlns:a16="http://schemas.microsoft.com/office/drawing/2014/main" xmlns="" id="{42F42E02-0028-40E4-AE70-CB913AA80D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935038"/>
            <a:ext cx="3944938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3399"/>
              </a:buClr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There are three decay “chains” that occur in nature: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3399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uranium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series, beginning with </a:t>
            </a:r>
            <a:r>
              <a:rPr kumimoji="0" lang="en-US" altLang="en-US" sz="1400" b="0" i="0" u="none" strike="noStrike" kern="1200" cap="none" spc="0" normalizeH="0" baseline="3000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238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U,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3399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thorium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series, which originates with </a:t>
            </a:r>
            <a:r>
              <a:rPr kumimoji="0" lang="en-US" altLang="en-US" sz="1400" b="0" i="0" u="none" strike="noStrike" kern="1200" cap="none" spc="0" normalizeH="0" baseline="3000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232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Th,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3399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actinium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series, which originates with </a:t>
            </a:r>
            <a:r>
              <a:rPr kumimoji="0" lang="en-US" altLang="en-US" sz="1400" b="0" i="0" u="none" strike="noStrike" kern="1200" cap="none" spc="0" normalizeH="0" baseline="3000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235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U.</a:t>
            </a:r>
          </a:p>
        </p:txBody>
      </p:sp>
      <p:sp>
        <p:nvSpPr>
          <p:cNvPr id="34825" name="Rectangle 3">
            <a:extLst>
              <a:ext uri="{FF2B5EF4-FFF2-40B4-BE49-F238E27FC236}">
                <a16:creationId xmlns:a16="http://schemas.microsoft.com/office/drawing/2014/main" xmlns="" id="{19DB2895-91DE-4893-8EED-656010AD95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933450"/>
            <a:ext cx="5486400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marR="0" lvl="1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7000"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Radon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7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Inert noble gas,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7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belongs to the </a:t>
            </a:r>
            <a:r>
              <a:rPr kumimoji="0" lang="en-US" altLang="en-US" sz="1400" b="0" i="0" u="none" strike="noStrike" kern="1200" cap="none" spc="0" normalizeH="0" baseline="30000" noProof="0" dirty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238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 chain (present in any material),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7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high diffusion and permeability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7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wide range of energy of emitted radiation (with the daughters),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7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surface contaminations with radon daughters (heavy metals),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7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broken equilibrium in the chain at </a:t>
            </a:r>
            <a:r>
              <a:rPr kumimoji="0" lang="en-US" altLang="en-US" sz="1400" b="0" i="0" u="none" strike="noStrike" kern="1200" cap="none" spc="0" normalizeH="0" baseline="30000" noProof="0" dirty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210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Pb level.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FF1F1150-A1A3-495A-80ED-47255C337E8A}"/>
              </a:ext>
            </a:extLst>
          </p:cNvPr>
          <p:cNvSpPr/>
          <p:nvPr/>
        </p:nvSpPr>
        <p:spPr bwMode="auto">
          <a:xfrm>
            <a:off x="152400" y="4403725"/>
            <a:ext cx="3200400" cy="2159000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0458C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92428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4"/>
          <p:cNvSpPr txBox="1">
            <a:spLocks noChangeArrowheads="1"/>
          </p:cNvSpPr>
          <p:nvPr/>
        </p:nvSpPr>
        <p:spPr bwMode="auto">
          <a:xfrm>
            <a:off x="0" y="457200"/>
            <a:ext cx="8077200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2763" indent="-514350" defTabSz="9128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 defTabSz="9128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 defTabSz="9128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 defTabSz="9128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 defTabSz="9128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9128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9128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9128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9128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l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ru-RU" sz="1800" b="1" i="0" u="none" dirty="0" smtClean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altLang="ru-RU" sz="1800" b="1" i="0" u="none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 coaxial </a:t>
            </a:r>
            <a:r>
              <a:rPr lang="en-US" altLang="ru-RU" sz="1800" b="1" i="0" u="none" dirty="0" err="1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HPGe</a:t>
            </a:r>
            <a:r>
              <a:rPr lang="en-US" altLang="ru-RU" sz="1800" b="1" i="0" u="none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detector </a:t>
            </a:r>
            <a:r>
              <a:rPr lang="en-US" altLang="ru-RU" sz="1800" b="1" i="0" u="none" dirty="0" smtClean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(U-type ultra low background cryostat </a:t>
            </a:r>
          </a:p>
          <a:p>
            <a:pPr algn="l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ru-RU" sz="1800" b="1" i="0" u="none" dirty="0" smtClean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located </a:t>
            </a:r>
            <a:r>
              <a:rPr lang="en-US" altLang="ru-RU" sz="1800" b="1" i="0" u="none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it-IT" altLang="ru-RU" sz="1800" b="1" i="0" u="none" dirty="0" smtClean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LSM</a:t>
            </a:r>
            <a:r>
              <a:rPr lang="en-US" altLang="ru-RU" sz="1500" b="1" i="0" u="none" dirty="0" smtClean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1500" b="1" i="0" u="none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(4800 m </a:t>
            </a:r>
            <a:r>
              <a:rPr lang="en-US" altLang="ru-RU" sz="1500" b="1" i="0" u="none" dirty="0" err="1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w.e</a:t>
            </a:r>
            <a:r>
              <a:rPr lang="en-US" altLang="ru-RU" sz="1500" b="1" i="0" u="none" dirty="0" smtClean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en-US" altLang="ru-RU" sz="1500" b="1" u="none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ru-RU" sz="1500" b="1" u="none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Sensitive </a:t>
            </a:r>
            <a:r>
              <a:rPr lang="en-US" altLang="ru-RU" sz="1500" b="1" u="none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volume</a:t>
            </a:r>
            <a:r>
              <a:rPr lang="en-US" altLang="ru-RU" sz="1500" b="1" u="none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altLang="ru-RU" sz="1500" b="1" i="0" u="none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600 cm</a:t>
            </a:r>
            <a:r>
              <a:rPr lang="en-US" altLang="ru-RU" sz="1500" b="1" i="0" u="none" baseline="30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          </a:t>
            </a:r>
            <a:r>
              <a:rPr lang="en-US" altLang="ru-RU" sz="1500" b="1" u="none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Efficiency</a:t>
            </a:r>
            <a:r>
              <a:rPr lang="en-US" altLang="ru-RU" sz="1500" b="1" i="0" u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ru-RU" sz="1500" b="1" i="0" u="none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162%      </a:t>
            </a:r>
            <a:endParaRPr lang="en-US" altLang="ru-RU" sz="1500" b="1" i="0" u="none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ru-RU" sz="1500" b="1" u="none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resolution   </a:t>
            </a:r>
            <a:r>
              <a:rPr lang="en-US" altLang="ru-RU" sz="1500" b="1" i="0" u="none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~1.2 </a:t>
            </a:r>
            <a:r>
              <a:rPr lang="en-US" altLang="ru-RU" sz="1500" b="1" i="0" u="none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US" altLang="ru-RU" sz="1500" b="1" i="0" u="none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122 </a:t>
            </a:r>
            <a:r>
              <a:rPr lang="en-US" altLang="ru-RU" sz="1500" b="1" i="0" u="none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US" altLang="ru-RU" sz="1500" b="1" i="0" u="none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ru-RU" sz="1500" b="1" i="0" u="none" baseline="30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r>
              <a:rPr lang="en-US" altLang="ru-RU" sz="1500" b="1" i="0" u="none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altLang="ru-RU" sz="1500" b="1" i="0" u="none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~</a:t>
            </a:r>
            <a:r>
              <a:rPr lang="en-US" altLang="ru-RU" sz="1500" b="1" i="0" u="none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altLang="ru-RU" sz="1500" b="1" i="0" u="none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US" altLang="ru-RU" sz="1500" b="1" i="0" u="none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1332 </a:t>
            </a:r>
            <a:r>
              <a:rPr lang="en-US" altLang="ru-RU" sz="1500" b="1" i="0" u="none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US" altLang="ru-RU" sz="1500" b="1" i="0" u="none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ru-RU" sz="1500" b="1" i="0" u="none" baseline="30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r>
              <a:rPr lang="en-US" altLang="ru-RU" sz="1500" b="1" i="0" u="none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Co)</a:t>
            </a:r>
          </a:p>
          <a:p>
            <a:pPr algn="l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ru-RU" sz="1500" b="1" u="none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cm of arch. </a:t>
            </a:r>
            <a:r>
              <a:rPr lang="en-US" altLang="ru-RU" sz="1500" b="1" u="none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  <a:r>
              <a:rPr lang="en-US" altLang="ru-RU" sz="1500" b="1" u="none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 cm of low active </a:t>
            </a:r>
            <a:r>
              <a:rPr lang="en-US" altLang="ru-RU" sz="1500" b="1" u="none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  <a:r>
              <a:rPr lang="en-US" altLang="ru-RU" sz="1500" b="1" u="none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Radon free air</a:t>
            </a:r>
            <a:r>
              <a:rPr lang="en-US" altLang="ru-RU" sz="1500" b="1" i="0" u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ru-RU" sz="1500" b="1" i="0" u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69" name="TextBox 1"/>
          <p:cNvSpPr txBox="1">
            <a:spLocks noChangeArrowheads="1"/>
          </p:cNvSpPr>
          <p:nvPr/>
        </p:nvSpPr>
        <p:spPr bwMode="auto">
          <a:xfrm>
            <a:off x="0" y="0"/>
            <a:ext cx="6705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 defTabSz="9128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 defTabSz="9128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 defTabSz="9128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 defTabSz="9128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9128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9128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9128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9128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ru-RU" sz="2400" b="1" i="0" u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Detector </a:t>
            </a:r>
            <a:r>
              <a:rPr lang="en-US" altLang="ru-RU" sz="2400" b="1" i="0" u="none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ru-RU" sz="2400" b="1" i="0" u="none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Obelix</a:t>
            </a:r>
            <a:r>
              <a:rPr lang="en-US" altLang="ru-RU" sz="2400" b="1" i="0" u="none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US" altLang="ru-RU" sz="2400" b="1" i="0" u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(JINR/IEAP </a:t>
            </a:r>
            <a:r>
              <a:rPr lang="en-US" altLang="ru-RU" sz="2400" b="1" i="0" u="none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CTU/LSM)</a:t>
            </a:r>
            <a:endParaRPr lang="ru-RU" altLang="ru-RU" sz="2400" b="1" i="0" u="none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0"/>
            <a:ext cx="1295400" cy="1295400"/>
          </a:xfrm>
          <a:prstGeom prst="rect">
            <a:avLst/>
          </a:prstGeom>
        </p:spPr>
      </p:pic>
      <p:pic>
        <p:nvPicPr>
          <p:cNvPr id="13" name="Рисунок 1" descr="Mo100_1890h_spk_lin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581" y="3479386"/>
            <a:ext cx="4960069" cy="3378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5712124" y="4495800"/>
            <a:ext cx="1008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 defTabSz="9128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 defTabSz="9128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 defTabSz="9128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 defTabSz="9128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9128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9128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9128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9128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l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ru-RU" sz="2000" i="0" u="none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lang="en-US" altLang="ru-RU" sz="2000" i="0" u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</a:t>
            </a:r>
            <a:endParaRPr lang="ru-RU" altLang="ru-RU" sz="2000" i="0" u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7373937" y="4648200"/>
            <a:ext cx="1008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 defTabSz="9128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 defTabSz="9128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 defTabSz="9128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 defTabSz="9128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9128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9128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9128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9128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l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ru-RU" sz="2000" i="0" u="none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lang="en-US" altLang="ru-RU" sz="2000" i="0" u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</a:t>
            </a:r>
            <a:endParaRPr lang="ru-RU" altLang="ru-RU" sz="2000" i="0" u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Равнобедренный треугольник 3"/>
          <p:cNvSpPr>
            <a:spLocks noChangeArrowheads="1"/>
          </p:cNvSpPr>
          <p:nvPr/>
        </p:nvSpPr>
        <p:spPr bwMode="auto">
          <a:xfrm flipV="1">
            <a:off x="7668888" y="5029200"/>
            <a:ext cx="358775" cy="576263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defTabSz="4556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 defTabSz="4556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 defTabSz="4556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 defTabSz="4556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 defTabSz="4556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56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56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56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56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fontAlgn="auto">
              <a:lnSpc>
                <a:spcPts val="5413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ymbol" panose="05050102010706020507" pitchFamily="18" charset="2"/>
              <a:buNone/>
            </a:pPr>
            <a:endParaRPr lang="en-US" altLang="ru-RU" sz="2400" b="1" i="0" u="none">
              <a:solidFill>
                <a:srgbClr val="FFFFFF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Равнобедренный треугольник 3"/>
          <p:cNvSpPr>
            <a:spLocks noChangeArrowheads="1"/>
          </p:cNvSpPr>
          <p:nvPr/>
        </p:nvSpPr>
        <p:spPr bwMode="auto">
          <a:xfrm flipV="1">
            <a:off x="5973802" y="4953000"/>
            <a:ext cx="358775" cy="576263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defTabSz="4556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 defTabSz="4556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 defTabSz="4556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 defTabSz="4556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 defTabSz="4556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56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56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56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561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fontAlgn="auto">
              <a:lnSpc>
                <a:spcPts val="5413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ymbol" panose="05050102010706020507" pitchFamily="18" charset="2"/>
              <a:buNone/>
            </a:pPr>
            <a:endParaRPr lang="en-US" altLang="ru-RU" sz="2400" b="1" i="0" u="none">
              <a:solidFill>
                <a:srgbClr val="FFFFFF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8" name="Таблица 3"/>
          <p:cNvGraphicFramePr>
            <a:graphicFrameLocks noGrp="1"/>
          </p:cNvGraphicFramePr>
          <p:nvPr>
            <p:extLst/>
          </p:nvPr>
        </p:nvGraphicFramePr>
        <p:xfrm>
          <a:off x="5469148" y="1796028"/>
          <a:ext cx="3671324" cy="1596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3226"/>
                <a:gridCol w="1718098"/>
              </a:tblGrid>
              <a:tr h="2545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Process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ru-RU" sz="1200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1/2 </a:t>
                      </a: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[years]</a:t>
                      </a:r>
                    </a:p>
                  </a:txBody>
                  <a:tcPr marL="68580" marR="68580" marT="0" marB="0"/>
                </a:tc>
              </a:tr>
              <a:tr h="671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2ν2β</a:t>
                      </a:r>
                      <a:r>
                        <a:rPr lang="ru-RU" sz="12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decay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to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ru-RU" sz="12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r>
                        <a:rPr lang="ru-RU" sz="1200" baseline="-25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[1130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keV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>
                    <a:blipFill rotWithShape="0">
                      <a:blip r:embed="rId5"/>
                      <a:stretch>
                        <a:fillRect l="-114894" t="-43956" r="-2128" b="-113187"/>
                      </a:stretch>
                    </a:blipFill>
                  </a:tcPr>
                </a:tc>
              </a:tr>
              <a:tr h="671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2ν2β</a:t>
                      </a:r>
                      <a:r>
                        <a:rPr lang="ru-RU" sz="12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decay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to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2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r>
                        <a:rPr lang="ru-RU" sz="1200" baseline="-25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[540 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keV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>
                    <a:blipFill rotWithShape="0">
                      <a:blip r:embed="rId5"/>
                      <a:stretch>
                        <a:fillRect l="-114894" t="-143956" r="-2128" b="-13187"/>
                      </a:stretch>
                    </a:blipFill>
                  </a:tcPr>
                </a:tc>
              </a:tr>
            </a:tbl>
          </a:graphicData>
        </a:graphic>
      </p:graphicFrame>
      <p:sp>
        <p:nvSpPr>
          <p:cNvPr id="19" name="Obdélník 18"/>
          <p:cNvSpPr/>
          <p:nvPr/>
        </p:nvSpPr>
        <p:spPr>
          <a:xfrm>
            <a:off x="-22495" y="4347735"/>
            <a:ext cx="457200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b="1" i="0" u="none" kern="0" dirty="0" smtClean="0">
                <a:solidFill>
                  <a:prstClr val="black"/>
                </a:solidFill>
                <a:cs typeface="Times New Roman" pitchFamily="18" charset="0"/>
              </a:rPr>
              <a:t>Mass of </a:t>
            </a:r>
            <a:r>
              <a:rPr lang="en-US" b="1" i="0" u="none" kern="0" baseline="30000" dirty="0" smtClean="0">
                <a:solidFill>
                  <a:prstClr val="black"/>
                </a:solidFill>
                <a:cs typeface="Times New Roman" pitchFamily="18" charset="0"/>
              </a:rPr>
              <a:t>100</a:t>
            </a:r>
            <a:r>
              <a:rPr lang="en-US" b="1" i="0" u="none" kern="0" dirty="0" smtClean="0">
                <a:solidFill>
                  <a:prstClr val="black"/>
                </a:solidFill>
                <a:cs typeface="Times New Roman" pitchFamily="18" charset="0"/>
              </a:rPr>
              <a:t>Mo – </a:t>
            </a:r>
            <a:r>
              <a:rPr lang="en-US" b="1" i="0" u="none" kern="0" dirty="0" smtClean="0">
                <a:solidFill>
                  <a:srgbClr val="C00000"/>
                </a:solidFill>
                <a:cs typeface="Times New Roman" pitchFamily="18" charset="0"/>
              </a:rPr>
              <a:t>2517,15 g</a:t>
            </a: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b="1" i="0" u="none" kern="0" dirty="0" smtClean="0">
                <a:solidFill>
                  <a:prstClr val="black"/>
                </a:solidFill>
                <a:cs typeface="Times New Roman" pitchFamily="18" charset="0"/>
              </a:rPr>
              <a:t>Total measurement time – </a:t>
            </a:r>
            <a:r>
              <a:rPr lang="en-US" b="1" i="0" u="none" kern="0" dirty="0" smtClean="0">
                <a:solidFill>
                  <a:srgbClr val="C00000"/>
                </a:solidFill>
                <a:cs typeface="Times New Roman" pitchFamily="18" charset="0"/>
              </a:rPr>
              <a:t>2288 h</a:t>
            </a:r>
            <a:endParaRPr lang="ru-RU" b="1" i="0" u="none" kern="0" dirty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21" name="Obrázek 65" descr="P103015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4656"/>
            <a:ext cx="3010619" cy="2446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3"/>
          <p:cNvSpPr txBox="1"/>
          <p:nvPr/>
        </p:nvSpPr>
        <p:spPr>
          <a:xfrm>
            <a:off x="0" y="5493360"/>
            <a:ext cx="45495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The price of such detector is  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250 </a:t>
            </a:r>
            <a:r>
              <a:rPr lang="en-US" sz="2400" dirty="0" err="1" smtClean="0">
                <a:solidFill>
                  <a:srgbClr val="000000"/>
                </a:solidFill>
              </a:rPr>
              <a:t>kEUROs</a:t>
            </a:r>
            <a:r>
              <a:rPr lang="en-US" sz="2400" dirty="0" smtClean="0">
                <a:solidFill>
                  <a:srgbClr val="000000"/>
                </a:solidFill>
              </a:rPr>
              <a:t> =&gt; </a:t>
            </a:r>
            <a:r>
              <a:rPr lang="en-US" sz="2400" dirty="0" smtClean="0">
                <a:solidFill>
                  <a:srgbClr val="FF0000"/>
                </a:solidFill>
              </a:rPr>
              <a:t>you need </a:t>
            </a:r>
          </a:p>
          <a:p>
            <a:r>
              <a:rPr lang="en-US" sz="2400" dirty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nternational cooperation</a:t>
            </a:r>
            <a:endParaRPr lang="cs-CZ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99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57" y="140195"/>
            <a:ext cx="6778956" cy="496820"/>
          </a:xfrm>
        </p:spPr>
        <p:txBody>
          <a:bodyPr>
            <a:normAutofit fontScale="90000"/>
          </a:bodyPr>
          <a:lstStyle/>
          <a:p>
            <a:r>
              <a:rPr lang="en-GB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Laboratoire</a:t>
            </a:r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Souterrain</a:t>
            </a:r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Modane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Obrázok 11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lum bright="-20000" contrast="40000"/>
          </a:blip>
          <a:srcRect l="1008" r="1163"/>
          <a:stretch/>
        </p:blipFill>
        <p:spPr>
          <a:xfrm>
            <a:off x="14960" y="644984"/>
            <a:ext cx="4561346" cy="3184525"/>
          </a:xfrm>
          <a:prstGeom prst="rect">
            <a:avLst/>
          </a:prstGeom>
        </p:spPr>
      </p:pic>
      <p:sp>
        <p:nvSpPr>
          <p:cNvPr id="8" name="Obdĺžnik 12"/>
          <p:cNvSpPr/>
          <p:nvPr/>
        </p:nvSpPr>
        <p:spPr>
          <a:xfrm>
            <a:off x="2280673" y="2842898"/>
            <a:ext cx="727035" cy="143515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prstClr val="white"/>
              </a:solidFill>
            </a:endParaRPr>
          </a:p>
        </p:txBody>
      </p:sp>
      <p:pic>
        <p:nvPicPr>
          <p:cNvPr id="9" name="Obrázok 13"/>
          <p:cNvPicPr>
            <a:picLocks noChangeAspect="1"/>
          </p:cNvPicPr>
          <p:nvPr/>
        </p:nvPicPr>
        <p:blipFill rotWithShape="1">
          <a:blip r:embed="rId3"/>
          <a:srcRect t="4178"/>
          <a:stretch/>
        </p:blipFill>
        <p:spPr>
          <a:xfrm>
            <a:off x="4786796" y="805177"/>
            <a:ext cx="3688819" cy="1454614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</p:spPr>
      </p:pic>
      <p:sp>
        <p:nvSpPr>
          <p:cNvPr id="10" name="Obdĺžnik 15"/>
          <p:cNvSpPr/>
          <p:nvPr/>
        </p:nvSpPr>
        <p:spPr>
          <a:xfrm>
            <a:off x="4356157" y="2308217"/>
            <a:ext cx="48550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08000">
              <a:buFont typeface="Georgia" panose="02040502050405020303" pitchFamily="18" charset="0"/>
              <a:buChar char="●"/>
            </a:pP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Road tunnel Fr</a:t>
            </a:r>
            <a:r>
              <a:rPr lang="sk-SK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 (</a:t>
            </a:r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France – Italy border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indent="-108000">
              <a:buFont typeface="Georgia" panose="02040502050405020303" pitchFamily="18" charset="0"/>
              <a:buChar char="●"/>
            </a:pP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Depth of ~ 4800 </a:t>
            </a:r>
            <a:r>
              <a:rPr lang="en-US" sz="1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m.w.e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(muon suppression factor ~ 10</a:t>
            </a:r>
            <a:r>
              <a:rPr lang="en-US" sz="14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1" name="Obdĺžnik 21"/>
          <p:cNvSpPr/>
          <p:nvPr/>
        </p:nvSpPr>
        <p:spPr>
          <a:xfrm>
            <a:off x="4766913" y="2865709"/>
            <a:ext cx="44386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08000">
              <a:buFont typeface="Calibri" panose="020F0502020204030204" pitchFamily="34" charset="0"/>
              <a:buChar char="●"/>
            </a:pP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Muon flux:	4 x 10</a:t>
            </a:r>
            <a:r>
              <a:rPr lang="en-US" sz="14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.m</a:t>
            </a:r>
            <a:r>
              <a:rPr lang="en-US" sz="14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.s</a:t>
            </a:r>
            <a:r>
              <a:rPr lang="en-US" sz="14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</a:p>
          <a:p>
            <a:pPr indent="-108000">
              <a:buFont typeface="Calibri" panose="020F0502020204030204" pitchFamily="34" charset="0"/>
              <a:buChar char="●"/>
            </a:pP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Neutron flux:	4 x 10</a:t>
            </a:r>
            <a:r>
              <a:rPr lang="en-US" sz="14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 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n.m</a:t>
            </a:r>
            <a:r>
              <a:rPr lang="en-US" sz="14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.s</a:t>
            </a:r>
            <a:r>
              <a:rPr lang="en-US" sz="14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(fast);</a:t>
            </a:r>
          </a:p>
          <a:p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1.6 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10</a:t>
            </a:r>
            <a:r>
              <a:rPr lang="en-US" sz="14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 </a:t>
            </a:r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n.m</a:t>
            </a:r>
            <a:r>
              <a:rPr lang="en-US" sz="1400" baseline="30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.s</a:t>
            </a:r>
            <a:r>
              <a:rPr lang="en-US" sz="1400" baseline="30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 </a:t>
            </a:r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(thermal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400" baseline="30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108000">
              <a:buFont typeface="Calibri" panose="020F0502020204030204" pitchFamily="34" charset="0"/>
              <a:buChar char="●"/>
            </a:pP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Radon:		15 Bq.m</a:t>
            </a:r>
            <a:r>
              <a:rPr lang="en-US" sz="14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</a:p>
        </p:txBody>
      </p:sp>
      <p:pic>
        <p:nvPicPr>
          <p:cNvPr id="12" name="Obrázo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3997671"/>
            <a:ext cx="2492972" cy="1869729"/>
          </a:xfrm>
          <a:prstGeom prst="rect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3" name="Obrázok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3962399"/>
            <a:ext cx="2895600" cy="193102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4" name="BlokTextu 19"/>
          <p:cNvSpPr txBox="1"/>
          <p:nvPr/>
        </p:nvSpPr>
        <p:spPr>
          <a:xfrm>
            <a:off x="7166020" y="6281605"/>
            <a:ext cx="1439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HPGe room 1</a:t>
            </a:r>
            <a:endParaRPr lang="sk-SK" sz="1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BlokTextu 18"/>
          <p:cNvSpPr txBox="1"/>
          <p:nvPr/>
        </p:nvSpPr>
        <p:spPr>
          <a:xfrm>
            <a:off x="4442295" y="6281605"/>
            <a:ext cx="10038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hall</a:t>
            </a:r>
            <a:endParaRPr lang="sk-SK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Obrázok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808777"/>
            <a:ext cx="3619479" cy="2472828"/>
          </a:xfrm>
          <a:prstGeom prst="rect">
            <a:avLst/>
          </a:prstGeom>
          <a:ln w="25400"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3513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0" y="17143"/>
            <a:ext cx="9144000" cy="914510"/>
          </a:xfrm>
        </p:spPr>
        <p:txBody>
          <a:bodyPr>
            <a:normAutofit/>
          </a:bodyPr>
          <a:lstStyle/>
          <a:p>
            <a:pPr algn="just"/>
            <a:r>
              <a:rPr lang="cs-C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Flight</a:t>
            </a:r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Amsterodam – Santiago, 5. - 6. 12. 2021</a:t>
            </a:r>
          </a:p>
          <a:p>
            <a:pPr algn="just"/>
            <a:r>
              <a:rPr lang="cs-C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</a:t>
            </a:r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by pixel </a:t>
            </a:r>
            <a:r>
              <a:rPr lang="cs-C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detector</a:t>
            </a:r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flight</a:t>
            </a:r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take-off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impossible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/>
          </p:nvPr>
        </p:nvGraphicFramePr>
        <p:xfrm>
          <a:off x="66146" y="766796"/>
          <a:ext cx="7412956" cy="31927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-40545" y="3961412"/>
            <a:ext cx="922508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1st </a:t>
            </a:r>
            <a:r>
              <a:rPr lang="cs-CZ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</a:t>
            </a:r>
            <a:r>
              <a:rPr lang="cs-CZ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maximum: </a:t>
            </a:r>
            <a:r>
              <a:rPr lang="cs-CZ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</a:t>
            </a:r>
            <a:r>
              <a:rPr lang="cs-CZ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80 </a:t>
            </a:r>
            <a:r>
              <a:rPr lang="cs-CZ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minutes</a:t>
            </a:r>
            <a:r>
              <a:rPr lang="cs-CZ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cs-CZ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take-off</a:t>
            </a:r>
            <a:r>
              <a:rPr lang="cs-CZ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(11 </a:t>
            </a:r>
            <a:r>
              <a:rPr lang="cs-CZ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p.m</a:t>
            </a:r>
            <a:r>
              <a:rPr lang="cs-CZ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</a:p>
          <a:p>
            <a:endParaRPr lang="en-US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 7 </a:t>
            </a:r>
            <a:r>
              <a:rPr lang="cs-CZ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hours</a:t>
            </a:r>
            <a:r>
              <a:rPr lang="cs-CZ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flux </a:t>
            </a:r>
            <a:r>
              <a:rPr lang="cs-CZ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cs-CZ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relatively</a:t>
            </a:r>
            <a:r>
              <a:rPr lang="cs-CZ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stable</a:t>
            </a:r>
            <a:endParaRPr lang="cs-CZ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cs-CZ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cs-CZ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600 </a:t>
            </a:r>
            <a:r>
              <a:rPr lang="cs-CZ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minutes</a:t>
            </a:r>
            <a:r>
              <a:rPr lang="cs-CZ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flight</a:t>
            </a:r>
            <a:r>
              <a:rPr lang="cs-CZ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(8:30 </a:t>
            </a:r>
            <a:r>
              <a:rPr lang="cs-CZ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a.m</a:t>
            </a:r>
            <a:r>
              <a:rPr lang="cs-CZ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flux </a:t>
            </a:r>
            <a:r>
              <a:rPr lang="cs-CZ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cs-CZ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increasing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second maximum is in time 730-780 minutes of flight </a:t>
            </a:r>
          </a:p>
          <a:p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 a.m.- 10:50 a.m.)</a:t>
            </a:r>
            <a:r>
              <a:rPr lang="cs-CZ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d) 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Landing is clearly visible</a:t>
            </a:r>
            <a:endParaRPr lang="cs-CZ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Google Shape;13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59592" y="3821503"/>
            <a:ext cx="2484408" cy="3036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3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0119" y="809083"/>
            <a:ext cx="1847175" cy="21180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311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6913" y="24418"/>
            <a:ext cx="3921011" cy="2684276"/>
          </a:xfrm>
          <a:prstGeom prst="rect">
            <a:avLst/>
          </a:prstGeom>
        </p:spPr>
      </p:pic>
      <p:sp>
        <p:nvSpPr>
          <p:cNvPr id="11" name="Podnadpis 2"/>
          <p:cNvSpPr txBox="1">
            <a:spLocks/>
          </p:cNvSpPr>
          <p:nvPr/>
        </p:nvSpPr>
        <p:spPr>
          <a:xfrm>
            <a:off x="0" y="17143"/>
            <a:ext cx="9144000" cy="2087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20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Detection of muons during flight: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vertical position: total number 674 (1 per 45s)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horizontal position: total number 169 (1/170s)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0" y="2735009"/>
            <a:ext cx="9137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Measurements during landing (last 36 minutes)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decreasing of flux is clearly visible</a:t>
            </a:r>
            <a:endParaRPr lang="cs-CZ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Obráze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50340"/>
            <a:ext cx="3200435" cy="2218814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0126" y="4639186"/>
            <a:ext cx="3200435" cy="2218814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0033" y="3250340"/>
            <a:ext cx="3153967" cy="2218814"/>
          </a:xfrm>
          <a:prstGeom prst="rect">
            <a:avLst/>
          </a:prstGeom>
        </p:spPr>
      </p:pic>
      <p:sp>
        <p:nvSpPr>
          <p:cNvPr id="16" name="TextovéPole 15"/>
          <p:cNvSpPr txBox="1"/>
          <p:nvPr/>
        </p:nvSpPr>
        <p:spPr>
          <a:xfrm>
            <a:off x="0" y="5455691"/>
            <a:ext cx="24524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before landing = 36 minutes </a:t>
            </a:r>
            <a:endParaRPr lang="cs-CZ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3369008" y="3931300"/>
            <a:ext cx="24524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before landing = 18 minutes </a:t>
            </a:r>
            <a:endParaRPr lang="cs-CZ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685472" y="5455691"/>
            <a:ext cx="24524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before landing = 3 minutes </a:t>
            </a:r>
            <a:endParaRPr lang="cs-CZ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70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3440" y="4383"/>
            <a:ext cx="8229600" cy="472289"/>
          </a:xfrm>
        </p:spPr>
        <p:txBody>
          <a:bodyPr/>
          <a:lstStyle/>
          <a:p>
            <a:pPr eaLnBrk="1" hangingPunct="1"/>
            <a:r>
              <a:rPr lang="en-US" alt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infrastructure of IEAP CTU</a:t>
            </a:r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328614" y="930081"/>
            <a:ext cx="5591174" cy="5601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ts val="1200"/>
              </a:spcAft>
              <a:buClrTx/>
              <a:buSzTx/>
              <a:buFontTx/>
              <a:buChar char="•"/>
            </a:pPr>
            <a:r>
              <a:rPr lang="cs-CZ" altLang="cs-CZ" sz="1800" dirty="0" smtClean="0">
                <a:solidFill>
                  <a:srgbClr val="40458C"/>
                </a:solidFill>
              </a:rPr>
              <a:t> </a:t>
            </a:r>
            <a:r>
              <a:rPr lang="en-US" altLang="cs-CZ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Van </a:t>
            </a:r>
            <a:r>
              <a:rPr lang="en-US" altLang="cs-CZ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altLang="cs-CZ" sz="1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Graaff</a:t>
            </a:r>
            <a:r>
              <a:rPr lang="en-US" altLang="cs-CZ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cs-CZ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</a:t>
            </a:r>
            <a:endParaRPr lang="cs-CZ" altLang="cs-CZ" sz="1800" dirty="0" smtClean="0">
              <a:solidFill>
                <a:srgbClr val="40458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</a:pPr>
            <a:r>
              <a:rPr lang="cs-CZ" altLang="cs-CZ" sz="18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cs-CZ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Underground </a:t>
            </a:r>
            <a:r>
              <a:rPr lang="en-US" altLang="cs-CZ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laboratory LSM </a:t>
            </a:r>
            <a:r>
              <a:rPr lang="en-US" altLang="cs-CZ" sz="18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cs-CZ" sz="1800" dirty="0" err="1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Modane</a:t>
            </a:r>
            <a:r>
              <a:rPr lang="en-US" altLang="cs-CZ" sz="18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cs-CZ" sz="18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France</a:t>
            </a:r>
            <a:endParaRPr lang="en-US" altLang="cs-CZ" sz="1800" dirty="0">
              <a:solidFill>
                <a:srgbClr val="40458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</a:pPr>
            <a:r>
              <a:rPr lang="en-US" altLang="cs-CZ" sz="18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cs-CZ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 underground laboratory in Prague </a:t>
            </a:r>
            <a:r>
              <a:rPr lang="en-US" altLang="cs-CZ" sz="18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</a:t>
            </a:r>
            <a:r>
              <a:rPr lang="cs-CZ" altLang="cs-CZ" sz="18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1800" dirty="0" err="1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</a:t>
            </a:r>
            <a:r>
              <a:rPr lang="en-US" altLang="cs-CZ" sz="18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cs-CZ" sz="18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shelter</a:t>
            </a:r>
            <a:endParaRPr lang="en-US" altLang="cs-CZ" sz="1800" dirty="0">
              <a:solidFill>
                <a:srgbClr val="40458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</a:pPr>
            <a:r>
              <a:rPr lang="cs-CZ" altLang="cs-CZ" sz="18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cs-CZ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cs-CZ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 </a:t>
            </a:r>
            <a:r>
              <a:rPr lang="en-US" altLang="cs-CZ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microscopes</a:t>
            </a:r>
            <a:endParaRPr lang="en-US" altLang="cs-CZ" sz="1800" dirty="0" smtClean="0">
              <a:solidFill>
                <a:srgbClr val="40458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</a:pPr>
            <a:r>
              <a:rPr lang="cs-CZ" altLang="cs-CZ" sz="18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cs-CZ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Laboratory </a:t>
            </a:r>
            <a:r>
              <a:rPr lang="en-US" altLang="cs-CZ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high-resolution X-ray </a:t>
            </a:r>
            <a:r>
              <a:rPr lang="en-US" altLang="cs-CZ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radiography</a:t>
            </a:r>
            <a:r>
              <a:rPr lang="en-US" altLang="cs-CZ" sz="18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3D </a:t>
            </a:r>
            <a:r>
              <a:rPr lang="en-US" altLang="cs-CZ" sz="18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X-ray </a:t>
            </a:r>
            <a:r>
              <a:rPr lang="en-US" altLang="cs-CZ" sz="18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tomography and </a:t>
            </a:r>
            <a:r>
              <a:rPr lang="en-US" altLang="cs-CZ" sz="1800" dirty="0" err="1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neutronography</a:t>
            </a:r>
            <a:r>
              <a:rPr lang="en-US" altLang="cs-CZ" sz="18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IEAP, </a:t>
            </a:r>
          </a:p>
          <a:p>
            <a:pPr fontAlgn="base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</a:pPr>
            <a:r>
              <a:rPr lang="en-US" altLang="cs-CZ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Specialized </a:t>
            </a:r>
            <a:r>
              <a:rPr lang="en-US" altLang="cs-CZ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laboratory for experimental imaging</a:t>
            </a:r>
            <a:r>
              <a:rPr lang="en-US" altLang="cs-CZ" sz="18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cs-CZ" sz="18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common laboratory of IEAP and 3</a:t>
            </a:r>
            <a:r>
              <a:rPr lang="en-US" altLang="cs-CZ" sz="1800" baseline="300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altLang="cs-CZ" sz="18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faculty of medicine of CU</a:t>
            </a:r>
            <a:r>
              <a:rPr lang="cs-CZ" altLang="cs-CZ" sz="18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cs-CZ" sz="1800" dirty="0">
              <a:solidFill>
                <a:srgbClr val="40458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</a:pPr>
            <a:r>
              <a:rPr lang="en-US" altLang="cs-CZ" sz="18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cs-CZ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Radon </a:t>
            </a:r>
            <a:r>
              <a:rPr lang="en-US" altLang="cs-CZ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laboratory </a:t>
            </a:r>
            <a:r>
              <a:rPr lang="en-US" altLang="cs-CZ" sz="18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(ultrasensitive measurement, radon-free chambers</a:t>
            </a:r>
            <a:r>
              <a:rPr lang="en-US" altLang="cs-CZ" sz="18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– common laboratory of IEAP and the National </a:t>
            </a:r>
            <a:r>
              <a:rPr lang="cs-CZ" altLang="cs-CZ" sz="18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cs-CZ" sz="1800" dirty="0" err="1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adiation</a:t>
            </a:r>
            <a:r>
              <a:rPr lang="en-US" altLang="cs-CZ" sz="18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18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cs-CZ" sz="1800" dirty="0" err="1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rotection</a:t>
            </a:r>
            <a:r>
              <a:rPr lang="en-US" altLang="cs-CZ" sz="18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18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cs-CZ" sz="1800" dirty="0" err="1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nstitute</a:t>
            </a:r>
            <a:r>
              <a:rPr lang="en-US" altLang="cs-CZ" sz="18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altLang="cs-CZ" sz="1800" dirty="0">
              <a:solidFill>
                <a:srgbClr val="40458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</a:pPr>
            <a:r>
              <a:rPr lang="en-US" altLang="cs-CZ" sz="18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cs-CZ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Tunable electron source and equipment for scintillators measurements </a:t>
            </a:r>
            <a:r>
              <a:rPr lang="en-US" altLang="cs-CZ" sz="18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common laboratory of IEAP and </a:t>
            </a:r>
            <a:r>
              <a:rPr lang="en-US" altLang="cs-CZ" sz="18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cs-CZ" sz="1800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NUVIA company.</a:t>
            </a:r>
            <a:endParaRPr lang="en-US" altLang="cs-CZ" sz="1800" dirty="0">
              <a:solidFill>
                <a:srgbClr val="40458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7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231" y="2183974"/>
            <a:ext cx="2681288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Obráze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678" y="4809004"/>
            <a:ext cx="2689225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Obrázek 4" descr="P8298004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611439"/>
            <a:ext cx="2660650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2" descr="VdG schem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6" y="871583"/>
            <a:ext cx="2444406" cy="179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 bwMode="auto">
          <a:xfrm>
            <a:off x="5502876" y="1186249"/>
            <a:ext cx="1085250" cy="0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5437930" y="3189655"/>
            <a:ext cx="353430" cy="14047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5502876" y="4524252"/>
            <a:ext cx="855513" cy="20286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5208814" y="5804807"/>
            <a:ext cx="507453" cy="119201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07558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324" y="8626"/>
            <a:ext cx="9139676" cy="819510"/>
          </a:xfrm>
        </p:spPr>
        <p:txBody>
          <a:bodyPr/>
          <a:lstStyle/>
          <a:p>
            <a:pPr eaLnBrk="1" hangingPunct="1"/>
            <a:r>
              <a:rPr lang="en-US" altLang="cs-C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Experiments </a:t>
            </a:r>
            <a:r>
              <a:rPr lang="en-US" alt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high radiation </a:t>
            </a:r>
            <a:r>
              <a:rPr lang="en-US" altLang="cs-C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environment: </a:t>
            </a:r>
            <a:r>
              <a:rPr lang="en-US" altLang="cs-CZ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cs-C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activities in space, ii) LHC (</a:t>
            </a:r>
            <a:r>
              <a:rPr lang="en-US" altLang="cs-CZ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MoEDAL</a:t>
            </a:r>
            <a:r>
              <a:rPr lang="en-US" altLang="cs-C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ATLAS-TPX)</a:t>
            </a:r>
          </a:p>
        </p:txBody>
      </p:sp>
      <p:sp>
        <p:nvSpPr>
          <p:cNvPr id="4" name="TextovéPole 16"/>
          <p:cNvSpPr txBox="1">
            <a:spLocks noChangeArrowheads="1"/>
          </p:cNvSpPr>
          <p:nvPr/>
        </p:nvSpPr>
        <p:spPr bwMode="auto">
          <a:xfrm>
            <a:off x="-1" y="803599"/>
            <a:ext cx="2346385" cy="30774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6" rIns="91411" bIns="45706">
            <a:spAutoFit/>
          </a:bodyPr>
          <a:lstStyle>
            <a:lvl1pPr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cs-CZ" sz="1400" u="none" dirty="0">
                <a:solidFill>
                  <a:srgbClr val="FFFFFF"/>
                </a:solidFill>
                <a:latin typeface="Arial" panose="020B0604020202020204" pitchFamily="34" charset="0"/>
              </a:rPr>
              <a:t>International Space Station</a:t>
            </a:r>
            <a:endParaRPr lang="cs-CZ" altLang="cs-CZ" sz="1400" u="none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7"/>
          <p:cNvSpPr>
            <a:spLocks/>
          </p:cNvSpPr>
          <p:nvPr/>
        </p:nvSpPr>
        <p:spPr bwMode="auto">
          <a:xfrm>
            <a:off x="2421735" y="800223"/>
            <a:ext cx="1779329" cy="302498"/>
          </a:xfrm>
          <a:prstGeom prst="rect">
            <a:avLst/>
          </a:prstGeom>
          <a:solidFill>
            <a:srgbClr val="FFFF00"/>
          </a:solidFill>
          <a:ln w="12700" cap="flat">
            <a:solidFill>
              <a:schemeClr val="tx1"/>
            </a:solidFill>
            <a:miter lim="800000"/>
            <a:headEnd type="none" w="med" len="med"/>
            <a:tailEnd type="none" w="med" len="med"/>
          </a:ln>
          <a:extLst/>
        </p:spPr>
        <p:txBody>
          <a:bodyPr lIns="0" tIns="0" rIns="89275" bIns="0"/>
          <a:lstStyle/>
          <a:p>
            <a:pPr marL="89275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In orbit since 3Q 2012</a:t>
            </a:r>
          </a:p>
        </p:txBody>
      </p:sp>
      <p:sp>
        <p:nvSpPr>
          <p:cNvPr id="7" name="Rectangle 7"/>
          <p:cNvSpPr>
            <a:spLocks/>
          </p:cNvSpPr>
          <p:nvPr/>
        </p:nvSpPr>
        <p:spPr bwMode="auto">
          <a:xfrm>
            <a:off x="4313811" y="793859"/>
            <a:ext cx="810280" cy="300236"/>
          </a:xfrm>
          <a:prstGeom prst="rect">
            <a:avLst/>
          </a:prstGeom>
          <a:solidFill>
            <a:srgbClr val="92D050"/>
          </a:solidFill>
          <a:ln w="12700" cap="flat">
            <a:solidFill>
              <a:schemeClr val="tx1"/>
            </a:solidFill>
            <a:miter lim="800000"/>
            <a:headEnd type="none" w="med" len="med"/>
            <a:tailEnd type="none" w="med" len="med"/>
          </a:ln>
          <a:extLst/>
        </p:spPr>
        <p:txBody>
          <a:bodyPr lIns="0" tIns="0" rIns="10800" bIns="0"/>
          <a:lstStyle/>
          <a:p>
            <a:pPr marL="89275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380 km</a:t>
            </a:r>
          </a:p>
        </p:txBody>
      </p:sp>
      <p:pic>
        <p:nvPicPr>
          <p:cNvPr id="8" name="Picture 6" descr="https://lh3.googleusercontent.com/4MFwEfXlWrvrHWzcc4ZtPfVmKgjUD_-d3Z0WXkQo7wTO6LlFE9vpxdGqXnshoHAFtDptzN8e1TtZGyd0BEbANfjll94GQxljbN4FogcX8zfXJGjGo-UaTLzA-ulhvXZvZEMcKxn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67" y="1155810"/>
            <a:ext cx="2266105" cy="1525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384" y="1164438"/>
            <a:ext cx="2494303" cy="1525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4962872" y="1152352"/>
            <a:ext cx="4212767" cy="1528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Clr>
                <a:srgbClr val="6F89F7"/>
              </a:buClr>
              <a:buFont typeface="Wingdings" pitchFamily="2" charset="2"/>
              <a:buNone/>
            </a:pPr>
            <a:r>
              <a:rPr lang="en-US" altLang="cs-CZ" sz="1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cs-CZ" altLang="cs-CZ" sz="1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1800" kern="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Timepix</a:t>
            </a:r>
            <a:r>
              <a:rPr lang="cs-CZ" altLang="cs-CZ" sz="1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-Lite</a:t>
            </a:r>
            <a:r>
              <a:rPr lang="en-US" altLang="cs-CZ" sz="1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detectors placed on ISS</a:t>
            </a:r>
            <a:r>
              <a:rPr lang="cs-CZ" altLang="cs-CZ" sz="1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1800" kern="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  <a:r>
              <a:rPr lang="cs-CZ" altLang="cs-CZ" sz="1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2012</a:t>
            </a:r>
            <a:r>
              <a:rPr lang="en-US" altLang="cs-CZ" sz="1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(collaboration with NASA and the University of Houston).</a:t>
            </a:r>
          </a:p>
          <a:p>
            <a:pPr marL="0" indent="0" eaLnBrk="1" hangingPunct="1">
              <a:buClr>
                <a:srgbClr val="6F89F7"/>
              </a:buClr>
              <a:buFont typeface="Wingdings" pitchFamily="2" charset="2"/>
              <a:buNone/>
            </a:pPr>
            <a:r>
              <a:rPr lang="en-US" altLang="cs-CZ" sz="1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USB-Lite interface developed at IEAP.</a:t>
            </a:r>
          </a:p>
        </p:txBody>
      </p:sp>
      <p:sp>
        <p:nvSpPr>
          <p:cNvPr id="11" name="TextovéPole 17"/>
          <p:cNvSpPr txBox="1">
            <a:spLocks noChangeArrowheads="1"/>
          </p:cNvSpPr>
          <p:nvPr/>
        </p:nvSpPr>
        <p:spPr bwMode="auto">
          <a:xfrm>
            <a:off x="4324" y="2792230"/>
            <a:ext cx="2251514" cy="30774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6" rIns="91411" bIns="45706">
            <a:spAutoFit/>
          </a:bodyPr>
          <a:lstStyle>
            <a:lvl1pPr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cs-CZ" sz="1400" u="none" dirty="0">
                <a:solidFill>
                  <a:srgbClr val="FFFFFF"/>
                </a:solidFill>
                <a:latin typeface="Arial" panose="020B0604020202020204" pitchFamily="34" charset="0"/>
              </a:rPr>
              <a:t>ESA </a:t>
            </a:r>
            <a:r>
              <a:rPr lang="en-US" altLang="cs-CZ" sz="1400" u="none" dirty="0" err="1">
                <a:solidFill>
                  <a:srgbClr val="FFFFFF"/>
                </a:solidFill>
                <a:latin typeface="Arial" panose="020B0604020202020204" pitchFamily="34" charset="0"/>
              </a:rPr>
              <a:t>Proba</a:t>
            </a:r>
            <a:r>
              <a:rPr lang="en-US" altLang="cs-CZ" sz="1400" u="none" dirty="0">
                <a:solidFill>
                  <a:srgbClr val="FFFFFF"/>
                </a:solidFill>
                <a:latin typeface="Arial" panose="020B0604020202020204" pitchFamily="34" charset="0"/>
              </a:rPr>
              <a:t> V satellite</a:t>
            </a:r>
            <a:endParaRPr lang="cs-CZ" altLang="cs-CZ" sz="1400" u="none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4" name="Rectangle 7"/>
          <p:cNvSpPr>
            <a:spLocks/>
          </p:cNvSpPr>
          <p:nvPr/>
        </p:nvSpPr>
        <p:spPr bwMode="auto">
          <a:xfrm>
            <a:off x="2346383" y="2787149"/>
            <a:ext cx="1967427" cy="314211"/>
          </a:xfrm>
          <a:prstGeom prst="rect">
            <a:avLst/>
          </a:prstGeom>
          <a:solidFill>
            <a:srgbClr val="FFFF00"/>
          </a:solidFill>
          <a:ln w="12700" cap="flat">
            <a:solidFill>
              <a:schemeClr val="tx1"/>
            </a:solidFill>
            <a:miter lim="800000"/>
            <a:headEnd type="none" w="med" len="med"/>
            <a:tailEnd type="none" w="med" len="med"/>
          </a:ln>
          <a:extLst/>
        </p:spPr>
        <p:txBody>
          <a:bodyPr lIns="0" tIns="0" rIns="89275" bIns="0"/>
          <a:lstStyle/>
          <a:p>
            <a:pPr marL="89275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Launched 7</a:t>
            </a:r>
            <a:r>
              <a:rPr lang="en-US" sz="1400" baseline="30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th</a:t>
            </a:r>
            <a:r>
              <a:rPr lang="en-US" sz="1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May 2013</a:t>
            </a:r>
          </a:p>
        </p:txBody>
      </p:sp>
      <p:sp>
        <p:nvSpPr>
          <p:cNvPr id="15" name="Rectangle 7"/>
          <p:cNvSpPr>
            <a:spLocks/>
          </p:cNvSpPr>
          <p:nvPr/>
        </p:nvSpPr>
        <p:spPr bwMode="auto">
          <a:xfrm>
            <a:off x="4410531" y="2785052"/>
            <a:ext cx="713559" cy="307748"/>
          </a:xfrm>
          <a:prstGeom prst="rect">
            <a:avLst/>
          </a:prstGeom>
          <a:solidFill>
            <a:srgbClr val="92D050"/>
          </a:solidFill>
          <a:ln w="12700" cap="flat">
            <a:solidFill>
              <a:schemeClr val="tx1"/>
            </a:solidFill>
            <a:miter lim="800000"/>
            <a:headEnd type="none" w="med" len="med"/>
            <a:tailEnd type="none" w="med" len="med"/>
          </a:ln>
          <a:extLst/>
        </p:spPr>
        <p:txBody>
          <a:bodyPr lIns="0" tIns="0" rIns="10800" bIns="0"/>
          <a:lstStyle/>
          <a:p>
            <a:pPr marL="89275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820 km</a:t>
            </a:r>
          </a:p>
        </p:txBody>
      </p:sp>
      <p:pic>
        <p:nvPicPr>
          <p:cNvPr id="16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689" y="2391108"/>
            <a:ext cx="2524311" cy="193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xmlns="" id="{706B7E3F-0AE8-4CBC-AD9F-F3B303D761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7219" y="3120401"/>
            <a:ext cx="6615269" cy="1277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80000"/>
              </a:lnSpc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80000"/>
              </a:lnSpc>
              <a:spcBef>
                <a:spcPct val="4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1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Clr>
                <a:srgbClr val="6F89F7"/>
              </a:buClr>
              <a:buFont typeface="Wingdings" panose="05000000000000000000" pitchFamily="2" charset="2"/>
              <a:buNone/>
              <a:defRPr/>
            </a:pPr>
            <a:r>
              <a:rPr lang="cs-CZ" altLang="cs-CZ" sz="1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SATRAM </a:t>
            </a:r>
            <a:r>
              <a:rPr lang="en-US" altLang="cs-CZ" sz="1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module with </a:t>
            </a:r>
            <a:r>
              <a:rPr lang="en-US" altLang="cs-CZ" sz="18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Timepix</a:t>
            </a:r>
            <a:r>
              <a:rPr lang="en-US" altLang="cs-CZ" sz="1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detector onboard </a:t>
            </a:r>
            <a:r>
              <a:rPr lang="cs-CZ" altLang="cs-CZ" sz="1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ESA </a:t>
            </a:r>
            <a:r>
              <a:rPr lang="en-US" altLang="cs-CZ" sz="1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satellite </a:t>
            </a:r>
            <a:r>
              <a:rPr lang="cs-CZ" altLang="cs-CZ" sz="1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Proba-V</a:t>
            </a:r>
            <a:r>
              <a:rPr lang="en-US" altLang="cs-CZ" sz="1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altLang="cs-CZ" sz="1800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Clr>
                <a:srgbClr val="6F89F7"/>
              </a:buClr>
              <a:buFont typeface="Wingdings" panose="05000000000000000000" pitchFamily="2" charset="2"/>
              <a:buNone/>
              <a:defRPr/>
            </a:pPr>
            <a:r>
              <a:rPr lang="en-US" altLang="cs-CZ" sz="1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Characterization </a:t>
            </a:r>
            <a:r>
              <a:rPr lang="en-US" altLang="cs-CZ" sz="1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space radiation at </a:t>
            </a:r>
            <a:r>
              <a:rPr lang="en-US" altLang="cs-CZ" sz="1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LEO</a:t>
            </a:r>
            <a:r>
              <a:rPr lang="en-US" altLang="cs-CZ" sz="1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TPX </a:t>
            </a:r>
            <a:r>
              <a:rPr lang="en-US" altLang="cs-CZ" sz="1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cs-CZ" sz="1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 space.</a:t>
            </a:r>
          </a:p>
          <a:p>
            <a:pPr marL="0" indent="0" eaLnBrk="1" hangingPunct="1">
              <a:buClr>
                <a:srgbClr val="6F89F7"/>
              </a:buClr>
              <a:buFont typeface="Wingdings" panose="05000000000000000000" pitchFamily="2" charset="2"/>
              <a:buNone/>
              <a:defRPr/>
            </a:pPr>
            <a:r>
              <a:rPr lang="en-US" altLang="cs-CZ" sz="1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Developed </a:t>
            </a:r>
            <a:r>
              <a:rPr lang="en-US" altLang="cs-CZ" sz="1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IEAP </a:t>
            </a:r>
            <a:r>
              <a:rPr lang="en-US" altLang="cs-CZ" sz="1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BD Sensors.</a:t>
            </a:r>
            <a:endParaRPr lang="cs-CZ" altLang="cs-CZ" sz="18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Clr>
                <a:srgbClr val="6F89F7"/>
              </a:buClr>
              <a:buFont typeface="Wingdings" panose="05000000000000000000" pitchFamily="2" charset="2"/>
              <a:buNone/>
              <a:defRPr/>
            </a:pPr>
            <a:endParaRPr lang="cs-CZ" altLang="cs-CZ" sz="800" kern="0" dirty="0">
              <a:solidFill>
                <a:srgbClr val="40458C"/>
              </a:solidFill>
            </a:endParaRPr>
          </a:p>
        </p:txBody>
      </p: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535" y="4270075"/>
            <a:ext cx="5564104" cy="2604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246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88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895" y="2250476"/>
            <a:ext cx="808037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0888" name="TextovéPole 19"/>
          <p:cNvSpPr txBox="1">
            <a:spLocks noChangeArrowheads="1"/>
          </p:cNvSpPr>
          <p:nvPr/>
        </p:nvSpPr>
        <p:spPr bwMode="auto">
          <a:xfrm>
            <a:off x="0" y="494"/>
            <a:ext cx="1590810" cy="2778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6" rIns="91411" bIns="45706">
            <a:spAutoFit/>
          </a:bodyPr>
          <a:lstStyle>
            <a:lvl1pPr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cs-CZ" sz="1200" u="none" dirty="0" smtClean="0">
                <a:solidFill>
                  <a:srgbClr val="FFFFFF"/>
                </a:solidFill>
                <a:latin typeface="Arial" panose="020B0604020202020204" pitchFamily="34" charset="0"/>
              </a:rPr>
              <a:t>VZLUSAT-1 </a:t>
            </a:r>
            <a:endParaRPr lang="cs-CZ" altLang="cs-CZ" sz="1200" u="none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" name="Rectangle 7"/>
          <p:cNvSpPr>
            <a:spLocks/>
          </p:cNvSpPr>
          <p:nvPr/>
        </p:nvSpPr>
        <p:spPr bwMode="auto">
          <a:xfrm>
            <a:off x="1674919" y="0"/>
            <a:ext cx="1654877" cy="278307"/>
          </a:xfrm>
          <a:prstGeom prst="rect">
            <a:avLst/>
          </a:prstGeom>
          <a:solidFill>
            <a:srgbClr val="FFFF00"/>
          </a:solidFill>
          <a:ln w="12700" cap="flat">
            <a:solidFill>
              <a:schemeClr val="tx1"/>
            </a:solidFill>
            <a:miter lim="800000"/>
            <a:headEnd type="none" w="med" len="med"/>
            <a:tailEnd type="none" w="med" len="med"/>
          </a:ln>
          <a:extLst/>
        </p:spPr>
        <p:txBody>
          <a:bodyPr lIns="0" tIns="0" rIns="89275" bIns="0"/>
          <a:lstStyle/>
          <a:p>
            <a:pPr marL="89275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Launch </a:t>
            </a: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2017</a:t>
            </a:r>
            <a:endParaRPr lang="en-US" sz="1400" dirty="0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49" name="TextovéPole 19"/>
          <p:cNvSpPr txBox="1">
            <a:spLocks noChangeArrowheads="1"/>
          </p:cNvSpPr>
          <p:nvPr/>
        </p:nvSpPr>
        <p:spPr bwMode="auto">
          <a:xfrm>
            <a:off x="-22465" y="1874781"/>
            <a:ext cx="2323261" cy="2778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6" rIns="91411" bIns="45706">
            <a:spAutoFit/>
          </a:bodyPr>
          <a:lstStyle>
            <a:lvl1pPr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cs-CZ" sz="1200" u="none" dirty="0">
                <a:solidFill>
                  <a:srgbClr val="FFFFFF"/>
                </a:solidFill>
                <a:latin typeface="Arial" panose="020B0604020202020204" pitchFamily="34" charset="0"/>
              </a:rPr>
              <a:t>RISESAT satellite</a:t>
            </a:r>
            <a:endParaRPr lang="cs-CZ" altLang="cs-CZ" sz="1200" u="none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" y="394320"/>
            <a:ext cx="1124022" cy="95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769" y="354157"/>
            <a:ext cx="1317212" cy="1060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xmlns="" id="{D1854B0F-8BF4-41E4-9AA0-EE2D315EB9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9681" y="20763"/>
            <a:ext cx="5095463" cy="112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Clr>
                <a:srgbClr val="6F89F7"/>
              </a:buClr>
              <a:buFont typeface="Wingdings" pitchFamily="2" charset="2"/>
              <a:buNone/>
              <a:defRPr/>
            </a:pPr>
            <a:r>
              <a:rPr lang="en-US" altLang="cs-CZ" sz="1800" kern="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Timepix</a:t>
            </a:r>
            <a:r>
              <a:rPr lang="en-US" altLang="cs-CZ" sz="1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detector as part of miniature X-ray telescope onboard VZLUSAT-1 </a:t>
            </a:r>
            <a:r>
              <a:rPr lang="en-US" altLang="cs-CZ" sz="1800" kern="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cubesat</a:t>
            </a:r>
            <a:r>
              <a:rPr lang="en-US" altLang="cs-CZ" sz="1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since 2017. </a:t>
            </a:r>
          </a:p>
          <a:p>
            <a:pPr marL="0" indent="0" eaLnBrk="1" hangingPunct="1">
              <a:buClr>
                <a:srgbClr val="6F89F7"/>
              </a:buClr>
              <a:buFont typeface="Wingdings" pitchFamily="2" charset="2"/>
              <a:buNone/>
              <a:defRPr/>
            </a:pPr>
            <a:r>
              <a:rPr lang="en-US" altLang="cs-CZ" sz="1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first Czech satellite since 1996.</a:t>
            </a:r>
            <a:endParaRPr lang="cs-CZ" altLang="cs-CZ" sz="1800" kern="0" dirty="0" smtClean="0">
              <a:solidFill>
                <a:srgbClr val="40458C"/>
              </a:solidFill>
            </a:endParaRPr>
          </a:p>
          <a:p>
            <a:pPr marL="0" indent="0" eaLnBrk="1" hangingPunct="1">
              <a:buClr>
                <a:srgbClr val="6F89F7"/>
              </a:buClr>
              <a:buFont typeface="Wingdings" pitchFamily="2" charset="2"/>
              <a:buNone/>
              <a:defRPr/>
            </a:pPr>
            <a:endParaRPr lang="cs-CZ" altLang="cs-CZ" sz="1800" kern="0" dirty="0" smtClean="0">
              <a:solidFill>
                <a:srgbClr val="40458C"/>
              </a:solidFill>
            </a:endParaRPr>
          </a:p>
          <a:p>
            <a:pPr marL="0" indent="0" eaLnBrk="1" hangingPunct="1">
              <a:buClr>
                <a:srgbClr val="6F89F7"/>
              </a:buClr>
              <a:buFont typeface="Wingdings" pitchFamily="2" charset="2"/>
              <a:buNone/>
              <a:defRPr/>
            </a:pPr>
            <a:endParaRPr lang="cs-CZ" altLang="cs-CZ" sz="1800" kern="0" dirty="0" smtClean="0">
              <a:solidFill>
                <a:srgbClr val="40458C"/>
              </a:solidFill>
            </a:endParaRPr>
          </a:p>
          <a:p>
            <a:pPr eaLnBrk="1" hangingPunct="1">
              <a:buClr>
                <a:srgbClr val="6F89F7"/>
              </a:buClr>
              <a:defRPr/>
            </a:pPr>
            <a:endParaRPr lang="cs-CZ" altLang="cs-CZ" sz="1800" kern="0" dirty="0" smtClean="0">
              <a:solidFill>
                <a:srgbClr val="40458C"/>
              </a:solidFill>
            </a:endParaRPr>
          </a:p>
          <a:p>
            <a:pPr eaLnBrk="1" hangingPunct="1">
              <a:buClr>
                <a:srgbClr val="6F89F7"/>
              </a:buClr>
              <a:defRPr/>
            </a:pPr>
            <a:endParaRPr lang="cs-CZ" altLang="cs-CZ" sz="1800" kern="0" dirty="0" smtClean="0">
              <a:solidFill>
                <a:srgbClr val="40458C"/>
              </a:solidFill>
            </a:endParaRPr>
          </a:p>
          <a:p>
            <a:pPr eaLnBrk="1" hangingPunct="1">
              <a:buClr>
                <a:srgbClr val="6F89F7"/>
              </a:buClr>
              <a:defRPr/>
            </a:pPr>
            <a:endParaRPr lang="cs-CZ" altLang="cs-CZ" sz="1800" kern="0" dirty="0" smtClean="0">
              <a:solidFill>
                <a:srgbClr val="40458C"/>
              </a:solidFill>
            </a:endParaRPr>
          </a:p>
          <a:p>
            <a:pPr marL="0" indent="0" eaLnBrk="1" hangingPunct="1">
              <a:buClr>
                <a:srgbClr val="6F89F7"/>
              </a:buClr>
              <a:buFont typeface="Wingdings" pitchFamily="2" charset="2"/>
              <a:buNone/>
              <a:defRPr/>
            </a:pPr>
            <a:endParaRPr lang="cs-CZ" altLang="cs-CZ" sz="1800" kern="0" dirty="0">
              <a:solidFill>
                <a:srgbClr val="40458C"/>
              </a:solidFill>
            </a:endParaRPr>
          </a:p>
        </p:txBody>
      </p:sp>
      <p:sp>
        <p:nvSpPr>
          <p:cNvPr id="53" name="Rectangle 7"/>
          <p:cNvSpPr>
            <a:spLocks/>
          </p:cNvSpPr>
          <p:nvPr/>
        </p:nvSpPr>
        <p:spPr bwMode="auto">
          <a:xfrm>
            <a:off x="3416907" y="20763"/>
            <a:ext cx="672014" cy="257544"/>
          </a:xfrm>
          <a:prstGeom prst="rect">
            <a:avLst/>
          </a:prstGeom>
          <a:solidFill>
            <a:srgbClr val="92D050"/>
          </a:solidFill>
          <a:ln w="12700" cap="flat">
            <a:solidFill>
              <a:schemeClr val="tx1"/>
            </a:solidFill>
            <a:miter lim="800000"/>
            <a:headEnd type="none" w="med" len="med"/>
            <a:tailEnd type="none" w="med" len="med"/>
          </a:ln>
          <a:extLst/>
        </p:spPr>
        <p:txBody>
          <a:bodyPr lIns="0" tIns="0" rIns="10800" bIns="0"/>
          <a:lstStyle/>
          <a:p>
            <a:pPr marL="89275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500 </a:t>
            </a:r>
            <a:r>
              <a:rPr lang="en-US" sz="1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km</a:t>
            </a:r>
          </a:p>
        </p:txBody>
      </p:sp>
      <p:sp>
        <p:nvSpPr>
          <p:cNvPr id="55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xmlns="" id="{5077A2F3-9988-45FD-953D-0F79473D49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1099" y="2239364"/>
            <a:ext cx="4932901" cy="1461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80000"/>
              </a:lnSpc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80000"/>
              </a:lnSpc>
              <a:spcBef>
                <a:spcPct val="4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1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Clr>
                <a:srgbClr val="6F89F7"/>
              </a:buClr>
              <a:buFont typeface="Wingdings" panose="05000000000000000000" pitchFamily="2" charset="2"/>
              <a:buNone/>
              <a:defRPr/>
            </a:pPr>
            <a:r>
              <a:rPr lang="en-US" altLang="cs-CZ" sz="1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Japanese microsatellite RISESAT (Rapid International Scientific Experiment Satellite</a:t>
            </a:r>
            <a:r>
              <a:rPr lang="en-US" altLang="cs-CZ" sz="1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dimensions </a:t>
            </a:r>
            <a:r>
              <a:rPr lang="en-US" altLang="cs-CZ" sz="1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50x50x50 cm, weight ~50 </a:t>
            </a:r>
            <a:r>
              <a:rPr lang="en-US" altLang="cs-CZ" sz="1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kg</a:t>
            </a:r>
            <a:endParaRPr lang="en-US" altLang="cs-CZ" sz="18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Clr>
                <a:srgbClr val="6F89F7"/>
              </a:buClr>
              <a:buFont typeface="Wingdings" panose="05000000000000000000" pitchFamily="2" charset="2"/>
              <a:buNone/>
              <a:defRPr/>
            </a:pPr>
            <a:r>
              <a:rPr lang="en-US" altLang="cs-CZ" sz="1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 led by Tohoku University and Hokkaido </a:t>
            </a:r>
            <a:r>
              <a:rPr lang="en-US" altLang="cs-CZ" sz="1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endParaRPr lang="en-US" altLang="cs-CZ" sz="1800" kern="0" dirty="0">
              <a:solidFill>
                <a:srgbClr val="40458C"/>
              </a:solidFill>
            </a:endParaRPr>
          </a:p>
          <a:p>
            <a:pPr marL="0" indent="0" eaLnBrk="1" hangingPunct="1">
              <a:buClr>
                <a:srgbClr val="6F89F7"/>
              </a:buClr>
              <a:buFont typeface="Wingdings" panose="05000000000000000000" pitchFamily="2" charset="2"/>
              <a:buNone/>
              <a:defRPr/>
            </a:pPr>
            <a:endParaRPr lang="en-US" altLang="cs-CZ" kern="0" dirty="0">
              <a:solidFill>
                <a:srgbClr val="40458C"/>
              </a:solidFill>
            </a:endParaRPr>
          </a:p>
          <a:p>
            <a:pPr marL="0" indent="0" eaLnBrk="1" hangingPunct="1">
              <a:buClr>
                <a:srgbClr val="6F89F7"/>
              </a:buClr>
              <a:buFont typeface="Wingdings" panose="05000000000000000000" pitchFamily="2" charset="2"/>
              <a:buNone/>
              <a:defRPr/>
            </a:pPr>
            <a:endParaRPr lang="en-US" altLang="cs-CZ" sz="800" kern="0" dirty="0">
              <a:solidFill>
                <a:srgbClr val="40458C"/>
              </a:solidFill>
            </a:endParaRPr>
          </a:p>
        </p:txBody>
      </p:sp>
      <p:pic>
        <p:nvPicPr>
          <p:cNvPr id="56" name="図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00" y="2267447"/>
            <a:ext cx="2300932" cy="1364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Rectangle 7"/>
          <p:cNvSpPr>
            <a:spLocks/>
          </p:cNvSpPr>
          <p:nvPr/>
        </p:nvSpPr>
        <p:spPr bwMode="auto">
          <a:xfrm>
            <a:off x="2353361" y="1864966"/>
            <a:ext cx="1666548" cy="287628"/>
          </a:xfrm>
          <a:prstGeom prst="rect">
            <a:avLst/>
          </a:prstGeom>
          <a:solidFill>
            <a:srgbClr val="FFFF00"/>
          </a:solidFill>
          <a:ln w="12700" cap="flat">
            <a:solidFill>
              <a:schemeClr val="tx1"/>
            </a:solidFill>
            <a:miter lim="800000"/>
            <a:headEnd type="none" w="med" len="med"/>
            <a:tailEnd type="none" w="med" len="med"/>
          </a:ln>
          <a:extLst/>
        </p:spPr>
        <p:txBody>
          <a:bodyPr lIns="0" tIns="0" rIns="89275" bIns="0"/>
          <a:lstStyle/>
          <a:p>
            <a:pPr marL="89275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Launch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2019</a:t>
            </a:r>
            <a:endParaRPr lang="en-US" dirty="0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59" name="Rectangle 7"/>
          <p:cNvSpPr>
            <a:spLocks/>
          </p:cNvSpPr>
          <p:nvPr/>
        </p:nvSpPr>
        <p:spPr bwMode="auto">
          <a:xfrm>
            <a:off x="4139681" y="1874781"/>
            <a:ext cx="649827" cy="277813"/>
          </a:xfrm>
          <a:prstGeom prst="rect">
            <a:avLst/>
          </a:prstGeom>
          <a:solidFill>
            <a:srgbClr val="92D050"/>
          </a:solidFill>
          <a:ln w="12700" cap="flat">
            <a:solidFill>
              <a:schemeClr val="tx1"/>
            </a:solidFill>
            <a:miter lim="800000"/>
            <a:headEnd type="none" w="med" len="med"/>
            <a:tailEnd type="none" w="med" len="med"/>
          </a:ln>
          <a:extLst/>
        </p:spPr>
        <p:txBody>
          <a:bodyPr lIns="0" tIns="0" rIns="10800" bIns="0"/>
          <a:lstStyle/>
          <a:p>
            <a:pPr marL="89275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500 </a:t>
            </a:r>
            <a:r>
              <a:rPr lang="en-US" sz="1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km</a:t>
            </a:r>
          </a:p>
        </p:txBody>
      </p:sp>
      <p:pic>
        <p:nvPicPr>
          <p:cNvPr id="60" name="Picture 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53361" y="2246013"/>
            <a:ext cx="941367" cy="1407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346" y="3774212"/>
            <a:ext cx="3035091" cy="308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952"/>
            <a:ext cx="2751826" cy="298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779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6708475" cy="474453"/>
          </a:xfrm>
        </p:spPr>
        <p:txBody>
          <a:bodyPr/>
          <a:lstStyle/>
          <a:p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Acquisition Control Software</a:t>
            </a: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4453"/>
            <a:ext cx="3852382" cy="3302041"/>
          </a:xfrm>
          <a:prstGeom prst="rect">
            <a:avLst/>
          </a:prstGeom>
        </p:spPr>
      </p:pic>
      <p:sp>
        <p:nvSpPr>
          <p:cNvPr id="8" name="Obdélník 7"/>
          <p:cNvSpPr/>
          <p:nvPr/>
        </p:nvSpPr>
        <p:spPr>
          <a:xfrm>
            <a:off x="3818516" y="443947"/>
            <a:ext cx="52735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PIXELMAN –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IEAP CTU</a:t>
            </a:r>
          </a:p>
          <a:p>
            <a:pPr eaLnBrk="1" hangingPunct="1">
              <a:defRPr/>
            </a:pPr>
            <a:r>
              <a:rPr lang="en-US" dirty="0" smtClean="0"/>
              <a:t>Acquisition and control tool for </a:t>
            </a:r>
            <a:r>
              <a:rPr lang="en-US" dirty="0" err="1" smtClean="0"/>
              <a:t>Medipix</a:t>
            </a:r>
            <a:r>
              <a:rPr lang="en-US" dirty="0" smtClean="0"/>
              <a:t> &amp; </a:t>
            </a:r>
            <a:r>
              <a:rPr lang="en-US" dirty="0" err="1" smtClean="0"/>
              <a:t>Timepix</a:t>
            </a:r>
            <a:r>
              <a:rPr lang="en-US" dirty="0" smtClean="0"/>
              <a:t> </a:t>
            </a:r>
            <a:r>
              <a:rPr lang="cs-CZ" dirty="0" smtClean="0"/>
              <a:t>d</a:t>
            </a:r>
            <a:r>
              <a:rPr lang="en-US" dirty="0" err="1" smtClean="0"/>
              <a:t>etectors</a:t>
            </a:r>
            <a:endParaRPr lang="en-US" dirty="0" smtClean="0"/>
          </a:p>
        </p:txBody>
      </p:sp>
      <p:sp>
        <p:nvSpPr>
          <p:cNvPr id="9" name="Obdélník 8"/>
          <p:cNvSpPr/>
          <p:nvPr/>
        </p:nvSpPr>
        <p:spPr>
          <a:xfrm>
            <a:off x="3852382" y="1213117"/>
            <a:ext cx="52397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PIXET -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ADVACAM</a:t>
            </a:r>
          </a:p>
          <a:p>
            <a:pPr eaLnBrk="1" hangingPunct="1">
              <a:defRPr/>
            </a:pPr>
            <a:r>
              <a:rPr lang="en-US" dirty="0" smtClean="0"/>
              <a:t>Acquisition and control tool for </a:t>
            </a:r>
            <a:r>
              <a:rPr lang="en-US" dirty="0" err="1" smtClean="0"/>
              <a:t>Timepix</a:t>
            </a:r>
            <a:r>
              <a:rPr lang="en-US" dirty="0" smtClean="0"/>
              <a:t> &amp; </a:t>
            </a:r>
            <a:r>
              <a:rPr lang="en-US" dirty="0" err="1" smtClean="0"/>
              <a:t>Timepix</a:t>
            </a:r>
            <a:r>
              <a:rPr lang="en-US" dirty="0" smtClean="0"/>
              <a:t> 3 </a:t>
            </a:r>
            <a:r>
              <a:rPr lang="cs-CZ" dirty="0" smtClean="0"/>
              <a:t>d</a:t>
            </a:r>
            <a:r>
              <a:rPr lang="en-US" dirty="0" err="1" smtClean="0"/>
              <a:t>etector</a:t>
            </a:r>
            <a:r>
              <a:rPr lang="en-US" dirty="0" smtClean="0"/>
              <a:t> </a:t>
            </a:r>
          </a:p>
        </p:txBody>
      </p:sp>
      <p:sp>
        <p:nvSpPr>
          <p:cNvPr id="10" name="Obdélník 9"/>
          <p:cNvSpPr/>
          <p:nvPr/>
        </p:nvSpPr>
        <p:spPr>
          <a:xfrm>
            <a:off x="3818516" y="1982287"/>
            <a:ext cx="52735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J-PIX –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IEAP CTU</a:t>
            </a:r>
          </a:p>
          <a:p>
            <a:pPr eaLnBrk="1" hangingPunct="1">
              <a:defRPr/>
            </a:pPr>
            <a:r>
              <a:rPr lang="en-US" dirty="0" smtClean="0"/>
              <a:t>Acquisition and control tool for </a:t>
            </a:r>
            <a:r>
              <a:rPr lang="en-US" dirty="0" err="1" smtClean="0"/>
              <a:t>Timepix</a:t>
            </a:r>
            <a:r>
              <a:rPr lang="en-US" dirty="0" smtClean="0"/>
              <a:t> 3 detector</a:t>
            </a:r>
            <a:r>
              <a:rPr lang="cs-CZ" dirty="0" smtClean="0"/>
              <a:t> </a:t>
            </a:r>
            <a:r>
              <a:rPr lang="en-US" dirty="0" smtClean="0"/>
              <a:t>currently under development fully designed in Java to be multi-platform 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-60385" y="3807000"/>
            <a:ext cx="9144000" cy="443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en-US" sz="2000" b="1" u="sng" kern="0" dirty="0" smtClean="0"/>
              <a:t>Typical response of </a:t>
            </a:r>
            <a:r>
              <a:rPr lang="en-US" sz="2000" b="1" u="sng" kern="0" dirty="0" err="1" smtClean="0"/>
              <a:t>Timepix</a:t>
            </a:r>
            <a:r>
              <a:rPr lang="en-US" sz="2000" b="1" u="sng" kern="0" dirty="0" smtClean="0"/>
              <a:t>  device to natural background radiation:</a:t>
            </a:r>
            <a:endParaRPr lang="cs-CZ" sz="2000" b="1" u="sng" kern="0" dirty="0" smtClean="0"/>
          </a:p>
        </p:txBody>
      </p:sp>
      <p:pic>
        <p:nvPicPr>
          <p:cNvPr id="13" name="Picture 4" descr="2_cosm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69" b="21469"/>
          <a:stretch>
            <a:fillRect/>
          </a:stretch>
        </p:blipFill>
        <p:spPr>
          <a:xfrm>
            <a:off x="1" y="4300158"/>
            <a:ext cx="2544792" cy="255784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pic>
        <p:nvPicPr>
          <p:cNvPr id="14" name="Picture 5" descr="1_cosmi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793" y="4278993"/>
            <a:ext cx="2631056" cy="2579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15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5218983" y="4313208"/>
            <a:ext cx="3881887" cy="2553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27600" indent="-327600" algn="just" eaLnBrk="1" hangingPunct="1">
              <a:lnSpc>
                <a:spcPct val="80000"/>
              </a:lnSpc>
              <a:buFont typeface="Wingdings" charset="0"/>
              <a:buNone/>
              <a:defRPr/>
            </a:pPr>
            <a:r>
              <a:rPr lang="en-US" sz="1600" kern="0" dirty="0" smtClean="0">
                <a:latin typeface="Tahoma" charset="0"/>
                <a:ea typeface="ＭＳ Ｐゴシック" charset="0"/>
                <a:cs typeface="Arial" charset="0"/>
              </a:rPr>
              <a:t>Clearly recognizable tracks </a:t>
            </a:r>
          </a:p>
          <a:p>
            <a:pPr marL="327600" indent="-327600" algn="just" eaLnBrk="1" hangingPunct="1">
              <a:lnSpc>
                <a:spcPct val="80000"/>
              </a:lnSpc>
              <a:buFont typeface="Wingdings" charset="0"/>
              <a:buNone/>
              <a:defRPr/>
            </a:pPr>
            <a:r>
              <a:rPr lang="en-US" sz="1600" kern="0" dirty="0" smtClean="0">
                <a:latin typeface="Tahoma" charset="0"/>
                <a:ea typeface="ＭＳ Ｐゴシック" charset="0"/>
                <a:cs typeface="Arial" charset="0"/>
              </a:rPr>
              <a:t>and traces of </a:t>
            </a:r>
          </a:p>
          <a:p>
            <a:pPr marL="327600" indent="-327600" algn="just" eaLnBrk="1" hangingPunct="1">
              <a:lnSpc>
                <a:spcPct val="80000"/>
              </a:lnSpc>
              <a:buFont typeface="Wingdings" charset="0"/>
              <a:buNone/>
              <a:defRPr/>
            </a:pPr>
            <a:r>
              <a:rPr lang="en-US" sz="1600" kern="0" dirty="0" smtClean="0">
                <a:latin typeface="Tahoma" charset="0"/>
                <a:ea typeface="ＭＳ Ｐゴシック" charset="0"/>
                <a:cs typeface="Arial" charset="0"/>
              </a:rPr>
              <a:t>- X-rays</a:t>
            </a:r>
          </a:p>
          <a:p>
            <a:pPr marL="327600" indent="-327600" algn="just" eaLnBrk="1" hangingPunct="1">
              <a:lnSpc>
                <a:spcPct val="80000"/>
              </a:lnSpc>
              <a:buFont typeface="Wingdings" charset="0"/>
              <a:buNone/>
              <a:defRPr/>
            </a:pPr>
            <a:r>
              <a:rPr lang="en-US" sz="1600" kern="0" dirty="0" smtClean="0">
                <a:latin typeface="Tahoma" charset="0"/>
                <a:ea typeface="ＭＳ Ｐゴシック" charset="0"/>
                <a:cs typeface="Arial" charset="0"/>
              </a:rPr>
              <a:t>- electrons</a:t>
            </a:r>
          </a:p>
          <a:p>
            <a:pPr marL="327600" indent="-327600" algn="just" eaLnBrk="1" hangingPunct="1">
              <a:lnSpc>
                <a:spcPct val="80000"/>
              </a:lnSpc>
              <a:buFont typeface="Wingdings" charset="0"/>
              <a:buNone/>
              <a:defRPr/>
            </a:pPr>
            <a:r>
              <a:rPr lang="en-US" sz="1600" kern="0" dirty="0" smtClean="0">
                <a:latin typeface="Tahoma" charset="0"/>
                <a:ea typeface="ＭＳ Ｐゴシック" charset="0"/>
                <a:cs typeface="Arial" charset="0"/>
              </a:rPr>
              <a:t>- alpha particles</a:t>
            </a:r>
            <a:endParaRPr lang="en-US" sz="1600" kern="0" dirty="0">
              <a:latin typeface="Tahoma" charset="0"/>
              <a:ea typeface="ＭＳ Ｐゴシック" charset="0"/>
              <a:cs typeface="Arial" charset="0"/>
            </a:endParaRPr>
          </a:p>
          <a:p>
            <a:pPr marL="327600" indent="-327600" algn="just" eaLnBrk="1" hangingPunct="1">
              <a:lnSpc>
                <a:spcPct val="80000"/>
              </a:lnSpc>
              <a:buFont typeface="Wingdings" charset="0"/>
              <a:buNone/>
              <a:defRPr/>
            </a:pPr>
            <a:r>
              <a:rPr lang="en-US" sz="1600" kern="0" dirty="0" smtClean="0">
                <a:latin typeface="Tahoma" charset="0"/>
                <a:ea typeface="ＭＳ Ｐゴシック" charset="0"/>
                <a:cs typeface="Arial" charset="0"/>
              </a:rPr>
              <a:t>- muon </a:t>
            </a:r>
          </a:p>
          <a:p>
            <a:pPr marL="327600" indent="-327600" algn="just" eaLnBrk="1" hangingPunct="1">
              <a:lnSpc>
                <a:spcPct val="80000"/>
              </a:lnSpc>
              <a:buFont typeface="Wingdings" charset="0"/>
              <a:buNone/>
              <a:defRPr/>
            </a:pPr>
            <a:r>
              <a:rPr lang="en-US" sz="1600" kern="0" dirty="0" smtClean="0">
                <a:latin typeface="Tahoma" charset="0"/>
                <a:ea typeface="ＭＳ Ｐゴシック" charset="0"/>
                <a:cs typeface="Arial" charset="0"/>
              </a:rPr>
              <a:t>- electron-positron pair, … . </a:t>
            </a:r>
          </a:p>
        </p:txBody>
      </p:sp>
    </p:spTree>
    <p:extLst>
      <p:ext uri="{BB962C8B-B14F-4D97-AF65-F5344CB8AC3E}">
        <p14:creationId xmlns:p14="http://schemas.microsoft.com/office/powerpoint/2010/main" val="29611588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racko-calo-approac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95325" y="671910"/>
            <a:ext cx="2032000" cy="1524000"/>
          </a:xfrm>
          <a:prstGeom prst="rect">
            <a:avLst/>
          </a:prstGeom>
        </p:spPr>
      </p:pic>
      <p:sp>
        <p:nvSpPr>
          <p:cNvPr id="9" name="Text Box 98"/>
          <p:cNvSpPr txBox="1">
            <a:spLocks noChangeArrowheads="1"/>
          </p:cNvSpPr>
          <p:nvPr/>
        </p:nvSpPr>
        <p:spPr bwMode="auto">
          <a:xfrm>
            <a:off x="-1" y="-89577"/>
            <a:ext cx="9112807" cy="46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="" xmlns:a14="http://schemas.microsoft.com/office/drawing/2010/main" w="31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defTabSz="100806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1pPr>
            <a:lvl2pPr marL="819150" indent="-315913" defTabSz="100806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 marL="1260475" indent="-252413" defTabSz="100806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 marL="1763713" indent="-252413" defTabSz="100806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 marL="2268538" indent="-252413" defTabSz="100806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marL="2725738" indent="-252413" defTabSz="100806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marL="3182938" indent="-252413" defTabSz="100806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marL="3640138" indent="-252413" defTabSz="100806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marL="4097338" indent="-252413" defTabSz="100806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techniques to observe </a:t>
            </a:r>
            <a:r>
              <a:rPr lang="en-US" sz="2400" dirty="0" smtClean="0">
                <a:solidFill>
                  <a:srgbClr val="FF66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bb</a:t>
            </a:r>
            <a:r>
              <a:rPr lang="en-US" sz="2400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-decay (no method is perfect)</a:t>
            </a:r>
            <a:endParaRPr lang="en-US" sz="2400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Box 45"/>
          <p:cNvSpPr txBox="1">
            <a:spLocks noChangeArrowheads="1"/>
          </p:cNvSpPr>
          <p:nvPr/>
        </p:nvSpPr>
        <p:spPr bwMode="auto">
          <a:xfrm>
            <a:off x="47160" y="2863489"/>
            <a:ext cx="1808967" cy="36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36" tIns="41469" rIns="82936" bIns="41469">
            <a:spAutoFit/>
          </a:bodyPr>
          <a:lstStyle>
            <a:lvl1pPr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1pPr>
            <a:lvl2pPr marL="819150" indent="-3159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 marL="1260475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 marL="1763713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 marL="2268538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marL="27257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marL="31829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marL="36401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marL="40973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353A77">
                    <a:lumMod val="75000"/>
                  </a:srgbClr>
                </a:solidFill>
                <a:latin typeface="Symbol" charset="2"/>
                <a:cs typeface="Symbol" charset="2"/>
              </a:rPr>
              <a:t>bb</a:t>
            </a:r>
            <a:r>
              <a:rPr lang="en-US" sz="1400" dirty="0">
                <a:solidFill>
                  <a:srgbClr val="353A77">
                    <a:lumMod val="75000"/>
                  </a:srgbClr>
                </a:solidFill>
                <a:latin typeface="Tahoma"/>
              </a:rPr>
              <a:t>-daughter rate </a:t>
            </a:r>
            <a:endParaRPr lang="ru-RU" sz="1400" dirty="0">
              <a:solidFill>
                <a:srgbClr val="353A77">
                  <a:lumMod val="75000"/>
                </a:srgbClr>
              </a:solidFill>
              <a:latin typeface="Tahoma"/>
            </a:endParaRPr>
          </a:p>
        </p:txBody>
      </p:sp>
      <p:sp>
        <p:nvSpPr>
          <p:cNvPr id="11" name="Text Box 46"/>
          <p:cNvSpPr txBox="1">
            <a:spLocks noChangeArrowheads="1"/>
          </p:cNvSpPr>
          <p:nvPr/>
        </p:nvSpPr>
        <p:spPr bwMode="auto">
          <a:xfrm>
            <a:off x="2246227" y="2839729"/>
            <a:ext cx="1603545" cy="36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36" tIns="41469" rIns="82936" bIns="41469">
            <a:spAutoFit/>
          </a:bodyPr>
          <a:lstStyle>
            <a:lvl1pPr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1pPr>
            <a:lvl2pPr marL="819150" indent="-3159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 marL="1260475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 marL="1763713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 marL="2268538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marL="27257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marL="31829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marL="36401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marL="40973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rgbClr val="353A77">
                    <a:lumMod val="75000"/>
                  </a:srgbClr>
                </a:solidFill>
                <a:latin typeface="Tahoma"/>
              </a:rPr>
              <a:t>E</a:t>
            </a:r>
            <a:r>
              <a:rPr lang="ru-RU" sz="1400" baseline="-25000" dirty="0">
                <a:solidFill>
                  <a:srgbClr val="353A77">
                    <a:lumMod val="75000"/>
                  </a:srgbClr>
                </a:solidFill>
                <a:latin typeface="Tahoma"/>
              </a:rPr>
              <a:t>1</a:t>
            </a:r>
            <a:r>
              <a:rPr lang="ru-RU" sz="1400" dirty="0">
                <a:solidFill>
                  <a:srgbClr val="353A77">
                    <a:lumMod val="75000"/>
                  </a:srgbClr>
                </a:solidFill>
                <a:latin typeface="Tahoma"/>
              </a:rPr>
              <a:t>+E</a:t>
            </a:r>
            <a:r>
              <a:rPr lang="ru-RU" sz="1400" baseline="-25000" dirty="0">
                <a:solidFill>
                  <a:srgbClr val="353A77">
                    <a:lumMod val="75000"/>
                  </a:srgbClr>
                </a:solidFill>
                <a:latin typeface="Tahoma"/>
              </a:rPr>
              <a:t>2</a:t>
            </a:r>
            <a:r>
              <a:rPr lang="ru-RU" sz="1400" dirty="0">
                <a:solidFill>
                  <a:srgbClr val="353A77">
                    <a:lumMod val="75000"/>
                  </a:srgbClr>
                </a:solidFill>
                <a:latin typeface="Tahoma"/>
              </a:rPr>
              <a:t> </a:t>
            </a:r>
            <a:r>
              <a:rPr lang="ru-RU" sz="1400" dirty="0" err="1">
                <a:solidFill>
                  <a:srgbClr val="353A77">
                    <a:lumMod val="75000"/>
                  </a:srgbClr>
                </a:solidFill>
                <a:latin typeface="Tahoma"/>
              </a:rPr>
              <a:t>spectrum</a:t>
            </a:r>
            <a:endParaRPr lang="ru-RU" sz="1400" dirty="0">
              <a:solidFill>
                <a:srgbClr val="353A77">
                  <a:lumMod val="75000"/>
                </a:srgbClr>
              </a:solidFill>
              <a:latin typeface="Tahoma"/>
            </a:endParaRPr>
          </a:p>
        </p:txBody>
      </p:sp>
      <p:sp>
        <p:nvSpPr>
          <p:cNvPr id="12" name="Text Box 47"/>
          <p:cNvSpPr txBox="1">
            <a:spLocks noChangeArrowheads="1"/>
          </p:cNvSpPr>
          <p:nvPr/>
        </p:nvSpPr>
        <p:spPr bwMode="auto">
          <a:xfrm>
            <a:off x="5206181" y="2808690"/>
            <a:ext cx="808693" cy="329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36" tIns="41469" rIns="82936" bIns="41469">
            <a:spAutoFit/>
          </a:bodyPr>
          <a:lstStyle>
            <a:lvl1pPr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1pPr>
            <a:lvl2pPr marL="819150" indent="-3159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 marL="1260475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 marL="1763713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 marL="2268538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marL="27257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marL="31829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marL="36401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marL="40973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353A77">
                    <a:lumMod val="75000"/>
                  </a:srgbClr>
                </a:solidFill>
                <a:latin typeface="Tahoma"/>
              </a:rPr>
              <a:t>E</a:t>
            </a:r>
            <a:r>
              <a:rPr lang="ru-RU" sz="1600" baseline="-25000" dirty="0">
                <a:solidFill>
                  <a:srgbClr val="353A77">
                    <a:lumMod val="75000"/>
                  </a:srgbClr>
                </a:solidFill>
                <a:latin typeface="Tahoma"/>
              </a:rPr>
              <a:t>1</a:t>
            </a:r>
            <a:r>
              <a:rPr lang="ru-RU" sz="1600" dirty="0">
                <a:solidFill>
                  <a:srgbClr val="353A77">
                    <a:lumMod val="75000"/>
                  </a:srgbClr>
                </a:solidFill>
                <a:latin typeface="Tahoma"/>
              </a:rPr>
              <a:t>, E</a:t>
            </a:r>
            <a:r>
              <a:rPr lang="ru-RU" sz="1600" baseline="-25000" dirty="0">
                <a:solidFill>
                  <a:srgbClr val="353A77">
                    <a:lumMod val="75000"/>
                  </a:srgbClr>
                </a:solidFill>
                <a:latin typeface="Tahoma"/>
              </a:rPr>
              <a:t>2</a:t>
            </a:r>
            <a:r>
              <a:rPr lang="ru-RU" sz="1600" dirty="0">
                <a:solidFill>
                  <a:srgbClr val="353A77">
                    <a:lumMod val="75000"/>
                  </a:srgbClr>
                </a:solidFill>
                <a:latin typeface="Tahoma"/>
              </a:rPr>
              <a:t>, </a:t>
            </a:r>
            <a:r>
              <a:rPr lang="ru-RU" sz="1600" dirty="0">
                <a:solidFill>
                  <a:srgbClr val="353A77">
                    <a:lumMod val="75000"/>
                  </a:srgbClr>
                </a:solidFill>
                <a:latin typeface="Tahoma"/>
                <a:sym typeface="Symbol" charset="0"/>
              </a:rPr>
              <a:t></a:t>
            </a:r>
            <a:endParaRPr lang="ru-RU" sz="1600" dirty="0">
              <a:solidFill>
                <a:srgbClr val="353A77">
                  <a:lumMod val="75000"/>
                </a:srgbClr>
              </a:solidFill>
              <a:latin typeface="Tahoma"/>
            </a:endParaRPr>
          </a:p>
        </p:txBody>
      </p:sp>
      <p:sp>
        <p:nvSpPr>
          <p:cNvPr id="13" name="AutoShape 49"/>
          <p:cNvSpPr>
            <a:spLocks noChangeArrowheads="1"/>
          </p:cNvSpPr>
          <p:nvPr/>
        </p:nvSpPr>
        <p:spPr bwMode="auto">
          <a:xfrm>
            <a:off x="382680" y="2277092"/>
            <a:ext cx="760320" cy="345636"/>
          </a:xfrm>
          <a:prstGeom prst="downArrow">
            <a:avLst>
              <a:gd name="adj1" fmla="val 36361"/>
              <a:gd name="adj2" fmla="val 45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CC0099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 anchor="ctr"/>
          <a:lstStyle/>
          <a:p>
            <a:pPr defTabSz="914414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40458C"/>
              </a:solidFill>
              <a:latin typeface="Times New Roman" charset="0"/>
            </a:endParaRPr>
          </a:p>
        </p:txBody>
      </p:sp>
      <p:sp>
        <p:nvSpPr>
          <p:cNvPr id="14" name="AutoShape 50"/>
          <p:cNvSpPr>
            <a:spLocks noChangeArrowheads="1"/>
          </p:cNvSpPr>
          <p:nvPr/>
        </p:nvSpPr>
        <p:spPr bwMode="auto">
          <a:xfrm>
            <a:off x="2648428" y="2350265"/>
            <a:ext cx="760320" cy="345636"/>
          </a:xfrm>
          <a:prstGeom prst="downArrow">
            <a:avLst>
              <a:gd name="adj1" fmla="val 36361"/>
              <a:gd name="adj2" fmla="val 45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CC0099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 anchor="ctr"/>
          <a:lstStyle/>
          <a:p>
            <a:pPr defTabSz="914414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40458C"/>
              </a:solidFill>
              <a:latin typeface="Times New Roman" charset="0"/>
            </a:endParaRPr>
          </a:p>
        </p:txBody>
      </p:sp>
      <p:sp>
        <p:nvSpPr>
          <p:cNvPr id="15" name="AutoShape 51"/>
          <p:cNvSpPr>
            <a:spLocks noChangeArrowheads="1"/>
          </p:cNvSpPr>
          <p:nvPr/>
        </p:nvSpPr>
        <p:spPr bwMode="auto">
          <a:xfrm>
            <a:off x="5249321" y="2293668"/>
            <a:ext cx="760320" cy="345636"/>
          </a:xfrm>
          <a:prstGeom prst="downArrow">
            <a:avLst>
              <a:gd name="adj1" fmla="val 36361"/>
              <a:gd name="adj2" fmla="val 45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CC0099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 anchor="ctr"/>
          <a:lstStyle/>
          <a:p>
            <a:pPr defTabSz="914414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40458C"/>
              </a:solidFill>
              <a:latin typeface="Times New Roman" charset="0"/>
            </a:endParaRPr>
          </a:p>
        </p:txBody>
      </p:sp>
      <p:sp>
        <p:nvSpPr>
          <p:cNvPr id="16" name="AutoShape 95"/>
          <p:cNvSpPr>
            <a:spLocks noChangeArrowheads="1"/>
          </p:cNvSpPr>
          <p:nvPr/>
        </p:nvSpPr>
        <p:spPr bwMode="auto">
          <a:xfrm>
            <a:off x="7673400" y="2234727"/>
            <a:ext cx="760320" cy="345636"/>
          </a:xfrm>
          <a:prstGeom prst="downArrow">
            <a:avLst>
              <a:gd name="adj1" fmla="val 36361"/>
              <a:gd name="adj2" fmla="val 45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CC0099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 anchor="ctr"/>
          <a:lstStyle/>
          <a:p>
            <a:pPr defTabSz="914414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40458C"/>
              </a:solidFill>
              <a:latin typeface="Times New Roman" charset="0"/>
            </a:endParaRPr>
          </a:p>
        </p:txBody>
      </p:sp>
      <p:sp>
        <p:nvSpPr>
          <p:cNvPr id="17" name="Левая фигурная скобка 62"/>
          <p:cNvSpPr>
            <a:spLocks/>
          </p:cNvSpPr>
          <p:nvPr/>
        </p:nvSpPr>
        <p:spPr bwMode="auto">
          <a:xfrm rot="16200000">
            <a:off x="6828319" y="892353"/>
            <a:ext cx="249146" cy="3638880"/>
          </a:xfrm>
          <a:prstGeom prst="leftBrace">
            <a:avLst>
              <a:gd name="adj1" fmla="val 64785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lIns="91430" tIns="45715" rIns="91430" bIns="45715" anchor="ctr"/>
          <a:lstStyle/>
          <a:p>
            <a:pPr algn="ctr" defTabSz="914414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40458C"/>
              </a:solidFill>
              <a:latin typeface="Times New Roman" charset="0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0" y="3324479"/>
            <a:ext cx="3985404" cy="82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6" tIns="41469" rIns="82936" bIns="41469">
            <a:spAutoFit/>
          </a:bodyPr>
          <a:lstStyle>
            <a:lvl1pPr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1pPr>
            <a:lvl2pPr marL="819150" indent="-3159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 marL="1260475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 marL="1763713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 marL="2268538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marL="27257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marL="31829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marL="36401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marL="40973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353A77">
                    <a:lumMod val="75000"/>
                  </a:srgbClr>
                </a:solidFill>
                <a:latin typeface="Tahoma"/>
              </a:rPr>
              <a:t>Energy resolution, High </a:t>
            </a:r>
            <a:r>
              <a:rPr lang="en-US" sz="1600" dirty="0">
                <a:solidFill>
                  <a:srgbClr val="353A77">
                    <a:lumMod val="75000"/>
                  </a:srgbClr>
                </a:solidFill>
                <a:latin typeface="Tahoma"/>
              </a:rPr>
              <a:t>(~ 100%) efficiency</a:t>
            </a:r>
            <a:endParaRPr lang="ru-RU" sz="1600" dirty="0">
              <a:solidFill>
                <a:srgbClr val="353A77">
                  <a:lumMod val="75000"/>
                </a:srgbClr>
              </a:solidFill>
              <a:latin typeface="Tahoma"/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4589254" y="3144413"/>
            <a:ext cx="4554746" cy="1191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6" tIns="41469" rIns="82936" bIns="41469">
            <a:spAutoFit/>
          </a:bodyPr>
          <a:lstStyle>
            <a:lvl1pPr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1pPr>
            <a:lvl2pPr marL="819150" indent="-3159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 marL="1260475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 marL="1763713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 marL="2268538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marL="27257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marL="31829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marL="36401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marL="40973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353A77">
                    <a:lumMod val="75000"/>
                  </a:srgbClr>
                </a:solidFill>
                <a:latin typeface="Tahoma"/>
              </a:rPr>
              <a:t>Precise </a:t>
            </a:r>
            <a:r>
              <a:rPr lang="en-US" sz="1600" dirty="0" smtClean="0">
                <a:solidFill>
                  <a:srgbClr val="353A77">
                    <a:lumMod val="75000"/>
                  </a:srgbClr>
                </a:solidFill>
                <a:latin typeface="Symbol" charset="2"/>
                <a:cs typeface="Symbol" charset="2"/>
              </a:rPr>
              <a:t>bb</a:t>
            </a:r>
            <a:r>
              <a:rPr lang="en-US" sz="1600" dirty="0" smtClean="0">
                <a:solidFill>
                  <a:srgbClr val="353A77">
                    <a:lumMod val="75000"/>
                  </a:srgbClr>
                </a:solidFill>
                <a:latin typeface="Tahoma"/>
              </a:rPr>
              <a:t>-observation, Any </a:t>
            </a:r>
            <a:r>
              <a:rPr lang="en-US" sz="1600" dirty="0">
                <a:solidFill>
                  <a:srgbClr val="353A77">
                    <a:lumMod val="75000"/>
                  </a:srgbClr>
                </a:solidFill>
                <a:latin typeface="Symbol" charset="2"/>
                <a:cs typeface="Symbol" charset="2"/>
              </a:rPr>
              <a:t>bb</a:t>
            </a:r>
            <a:r>
              <a:rPr lang="en-US" sz="1600" dirty="0">
                <a:solidFill>
                  <a:srgbClr val="353A77">
                    <a:lumMod val="75000"/>
                  </a:srgbClr>
                </a:solidFill>
                <a:latin typeface="Tahoma"/>
              </a:rPr>
              <a:t>-source can be measured (test nuclear models</a:t>
            </a:r>
            <a:r>
              <a:rPr lang="en-US" sz="1600" dirty="0" smtClean="0">
                <a:solidFill>
                  <a:srgbClr val="353A77">
                    <a:lumMod val="75000"/>
                  </a:srgbClr>
                </a:solidFill>
                <a:latin typeface="Tahoma"/>
              </a:rPr>
              <a:t>), Potentially zero-background, Test </a:t>
            </a:r>
            <a:r>
              <a:rPr lang="en-US" sz="1600" dirty="0">
                <a:solidFill>
                  <a:srgbClr val="353A77">
                    <a:lumMod val="75000"/>
                  </a:srgbClr>
                </a:solidFill>
                <a:latin typeface="Tahoma"/>
              </a:rPr>
              <a:t>of</a:t>
            </a:r>
            <a:r>
              <a:rPr lang="en-US" sz="1600" dirty="0">
                <a:solidFill>
                  <a:srgbClr val="353A77">
                    <a:lumMod val="75000"/>
                  </a:srgbClr>
                </a:solidFill>
                <a:latin typeface="Symbol" charset="2"/>
                <a:cs typeface="Symbol" charset="2"/>
              </a:rPr>
              <a:t> bb0n </a:t>
            </a:r>
            <a:r>
              <a:rPr lang="en-US" sz="1600" dirty="0">
                <a:solidFill>
                  <a:srgbClr val="353A77">
                    <a:lumMod val="75000"/>
                  </a:srgbClr>
                </a:solidFill>
                <a:latin typeface="Tahoma"/>
              </a:rPr>
              <a:t>mechanisms</a:t>
            </a:r>
            <a:endParaRPr lang="ru-RU" sz="1600" dirty="0">
              <a:solidFill>
                <a:srgbClr val="353A77">
                  <a:lumMod val="75000"/>
                </a:srgbClr>
              </a:solidFill>
              <a:latin typeface="Tahoma"/>
            </a:endParaRPr>
          </a:p>
        </p:txBody>
      </p:sp>
      <p:sp>
        <p:nvSpPr>
          <p:cNvPr id="20" name="AutoShape 8"/>
          <p:cNvSpPr>
            <a:spLocks noChangeArrowheads="1"/>
          </p:cNvSpPr>
          <p:nvPr/>
        </p:nvSpPr>
        <p:spPr bwMode="auto">
          <a:xfrm>
            <a:off x="1566435" y="2952776"/>
            <a:ext cx="760320" cy="345636"/>
          </a:xfrm>
          <a:prstGeom prst="downArrow">
            <a:avLst>
              <a:gd name="adj1" fmla="val 36361"/>
              <a:gd name="adj2" fmla="val 45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CC0099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 anchor="ctr"/>
          <a:lstStyle/>
          <a:p>
            <a:pPr defTabSz="914414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40458C"/>
              </a:solidFill>
              <a:latin typeface="Times New Roman" charset="0"/>
            </a:endParaRPr>
          </a:p>
        </p:txBody>
      </p:sp>
      <p:pic>
        <p:nvPicPr>
          <p:cNvPr id="23" name="Picture 2" descr="C:\DOCUME~1\PURGEN~1.PUR\LOCALS~1\Temp\scl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9" y="808010"/>
            <a:ext cx="1546799" cy="1431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8" descr="C:\DOCUME~1\PURGEN~1.PUR\LOCALS~1\Temp\scl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404" y="654896"/>
            <a:ext cx="1646640" cy="153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 Box 18"/>
          <p:cNvSpPr txBox="1">
            <a:spLocks noChangeArrowheads="1"/>
          </p:cNvSpPr>
          <p:nvPr/>
        </p:nvSpPr>
        <p:spPr bwMode="auto">
          <a:xfrm>
            <a:off x="0" y="304800"/>
            <a:ext cx="1818000" cy="51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6" tIns="41469" rIns="82936" bIns="41469">
            <a:spAutoFit/>
          </a:bodyPr>
          <a:lstStyle>
            <a:lvl1pPr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1pPr>
            <a:lvl2pPr marL="819150" indent="-3159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 marL="1260475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 marL="1763713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 marL="2268538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marL="27257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marL="31829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marL="36401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marL="40973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B7C1EB">
                    <a:lumMod val="50000"/>
                  </a:srgbClr>
                </a:solidFill>
                <a:latin typeface="Tahoma"/>
              </a:rPr>
              <a:t>Geochemical &amp;</a:t>
            </a:r>
          </a:p>
          <a:p>
            <a:pPr eaLnBrk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B7C1EB">
                    <a:lumMod val="50000"/>
                  </a:srgbClr>
                </a:solidFill>
                <a:latin typeface="Tahoma"/>
              </a:rPr>
              <a:t>Radiochemical</a:t>
            </a:r>
          </a:p>
        </p:txBody>
      </p:sp>
      <p:sp>
        <p:nvSpPr>
          <p:cNvPr id="28" name="Text Box 18"/>
          <p:cNvSpPr txBox="1">
            <a:spLocks noChangeArrowheads="1"/>
          </p:cNvSpPr>
          <p:nvPr/>
        </p:nvSpPr>
        <p:spPr bwMode="auto">
          <a:xfrm>
            <a:off x="2237082" y="309214"/>
            <a:ext cx="1427040" cy="36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6" tIns="41469" rIns="82936" bIns="41469">
            <a:spAutoFit/>
          </a:bodyPr>
          <a:lstStyle>
            <a:lvl1pPr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1pPr>
            <a:lvl2pPr marL="819150" indent="-3159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 marL="1260475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 marL="1763713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 marL="2268538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marL="27257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marL="31829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marL="36401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marL="40973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B7C1EB">
                    <a:lumMod val="50000"/>
                  </a:srgbClr>
                </a:solidFill>
                <a:latin typeface="Tahoma"/>
              </a:rPr>
              <a:t>Calorimetric</a:t>
            </a:r>
            <a:endParaRPr lang="en-US" sz="1400" dirty="0">
              <a:solidFill>
                <a:srgbClr val="B7C1EB">
                  <a:lumMod val="50000"/>
                </a:srgbClr>
              </a:solidFill>
              <a:latin typeface="Tahoma"/>
            </a:endParaRPr>
          </a:p>
        </p:txBody>
      </p:sp>
      <p:sp>
        <p:nvSpPr>
          <p:cNvPr id="29" name="Text Box 18"/>
          <p:cNvSpPr txBox="1">
            <a:spLocks noChangeArrowheads="1"/>
          </p:cNvSpPr>
          <p:nvPr/>
        </p:nvSpPr>
        <p:spPr bwMode="auto">
          <a:xfrm>
            <a:off x="4589254" y="304800"/>
            <a:ext cx="2363638" cy="299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6" tIns="41469" rIns="82936" bIns="41469">
            <a:spAutoFit/>
          </a:bodyPr>
          <a:lstStyle>
            <a:lvl1pPr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1pPr>
            <a:lvl2pPr marL="819150" indent="-3159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 marL="1260475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 marL="1763713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 marL="2268538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marL="27257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marL="31829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marL="36401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marL="40973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B7C1EB">
                    <a:lumMod val="50000"/>
                  </a:srgbClr>
                </a:solidFill>
                <a:latin typeface="Tahoma"/>
              </a:rPr>
              <a:t>Tracking + </a:t>
            </a:r>
            <a:r>
              <a:rPr lang="en-US" sz="1400" dirty="0">
                <a:solidFill>
                  <a:srgbClr val="B7C1EB">
                    <a:lumMod val="50000"/>
                  </a:srgbClr>
                </a:solidFill>
                <a:latin typeface="Tahoma"/>
              </a:rPr>
              <a:t>Calorimetric</a:t>
            </a:r>
          </a:p>
        </p:txBody>
      </p:sp>
      <p:sp>
        <p:nvSpPr>
          <p:cNvPr id="30" name="Text Box 18"/>
          <p:cNvSpPr txBox="1">
            <a:spLocks noChangeArrowheads="1"/>
          </p:cNvSpPr>
          <p:nvPr/>
        </p:nvSpPr>
        <p:spPr bwMode="auto">
          <a:xfrm>
            <a:off x="8350807" y="367013"/>
            <a:ext cx="762000" cy="36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6" tIns="41469" rIns="82936" bIns="41469">
            <a:spAutoFit/>
          </a:bodyPr>
          <a:lstStyle>
            <a:lvl1pPr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1pPr>
            <a:lvl2pPr marL="819150" indent="-3159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 marL="1260475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 marL="1763713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 marL="2268538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marL="27257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marL="31829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marL="36401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marL="40973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B7C1EB">
                    <a:lumMod val="50000"/>
                  </a:srgbClr>
                </a:solidFill>
                <a:latin typeface="Tahoma"/>
              </a:rPr>
              <a:t>TPC</a:t>
            </a:r>
            <a:endParaRPr lang="en-US" sz="1400" dirty="0">
              <a:solidFill>
                <a:srgbClr val="B7C1EB">
                  <a:lumMod val="50000"/>
                </a:srgbClr>
              </a:solidFill>
              <a:latin typeface="Tahoma"/>
            </a:endParaRPr>
          </a:p>
        </p:txBody>
      </p:sp>
      <p:sp>
        <p:nvSpPr>
          <p:cNvPr id="31" name="Text Box 47"/>
          <p:cNvSpPr txBox="1">
            <a:spLocks noChangeArrowheads="1"/>
          </p:cNvSpPr>
          <p:nvPr/>
        </p:nvSpPr>
        <p:spPr bwMode="auto">
          <a:xfrm>
            <a:off x="7751505" y="2785842"/>
            <a:ext cx="604109" cy="329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36" tIns="41469" rIns="82936" bIns="41469">
            <a:spAutoFit/>
          </a:bodyPr>
          <a:lstStyle>
            <a:lvl1pPr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1pPr>
            <a:lvl2pPr marL="819150" indent="-3159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 marL="1260475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 marL="1763713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 marL="2268538" indent="-252413" defTabSz="91281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marL="27257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marL="31829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marL="36401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marL="4097338" indent="-252413" defTabSz="91281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353A77">
                    <a:lumMod val="75000"/>
                  </a:srgbClr>
                </a:solidFill>
                <a:latin typeface="Tahoma"/>
              </a:rPr>
              <a:t>E</a:t>
            </a:r>
            <a:r>
              <a:rPr lang="ru-RU" sz="1600" baseline="-25000" dirty="0">
                <a:solidFill>
                  <a:srgbClr val="353A77">
                    <a:lumMod val="75000"/>
                  </a:srgbClr>
                </a:solidFill>
                <a:latin typeface="Tahoma"/>
              </a:rPr>
              <a:t>1</a:t>
            </a:r>
            <a:r>
              <a:rPr lang="ru-RU" sz="1600" dirty="0">
                <a:solidFill>
                  <a:srgbClr val="353A77">
                    <a:lumMod val="75000"/>
                  </a:srgbClr>
                </a:solidFill>
                <a:latin typeface="Tahoma"/>
              </a:rPr>
              <a:t>, E</a:t>
            </a:r>
            <a:r>
              <a:rPr lang="ru-RU" sz="1600" baseline="-25000" dirty="0">
                <a:solidFill>
                  <a:srgbClr val="353A77">
                    <a:lumMod val="75000"/>
                  </a:srgbClr>
                </a:solidFill>
                <a:latin typeface="Tahoma"/>
              </a:rPr>
              <a:t>2</a:t>
            </a:r>
          </a:p>
        </p:txBody>
      </p:sp>
      <p:pic>
        <p:nvPicPr>
          <p:cNvPr id="2" name="Picture 1" descr="pure-calo-approach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730019"/>
            <a:ext cx="2133600" cy="1600200"/>
          </a:xfrm>
          <a:prstGeom prst="rect">
            <a:avLst/>
          </a:prstGeom>
        </p:spPr>
      </p:pic>
      <p:sp>
        <p:nvSpPr>
          <p:cNvPr id="32" name="Левая фигурная скобка 62"/>
          <p:cNvSpPr>
            <a:spLocks/>
          </p:cNvSpPr>
          <p:nvPr/>
        </p:nvSpPr>
        <p:spPr bwMode="auto">
          <a:xfrm rot="16200000">
            <a:off x="1822022" y="959555"/>
            <a:ext cx="249146" cy="3638880"/>
          </a:xfrm>
          <a:prstGeom prst="leftBrace">
            <a:avLst>
              <a:gd name="adj1" fmla="val 64785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lIns="91430" tIns="45715" rIns="91430" bIns="45715" anchor="ctr"/>
          <a:lstStyle/>
          <a:p>
            <a:pPr algn="ctr" defTabSz="914414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40458C"/>
              </a:solidFill>
              <a:latin typeface="Times New Roman" charset="0"/>
            </a:endParaRPr>
          </a:p>
        </p:txBody>
      </p:sp>
      <p:sp>
        <p:nvSpPr>
          <p:cNvPr id="33" name="AutoShape 8"/>
          <p:cNvSpPr>
            <a:spLocks noChangeArrowheads="1"/>
          </p:cNvSpPr>
          <p:nvPr/>
        </p:nvSpPr>
        <p:spPr bwMode="auto">
          <a:xfrm>
            <a:off x="6574467" y="2878600"/>
            <a:ext cx="760320" cy="345636"/>
          </a:xfrm>
          <a:prstGeom prst="downArrow">
            <a:avLst>
              <a:gd name="adj1" fmla="val 36361"/>
              <a:gd name="adj2" fmla="val 45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CC0099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 anchor="ctr"/>
          <a:lstStyle/>
          <a:p>
            <a:pPr defTabSz="914414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40458C"/>
              </a:solidFill>
              <a:latin typeface="Times New Roman" charset="0"/>
            </a:endParaRPr>
          </a:p>
        </p:txBody>
      </p:sp>
      <p:sp>
        <p:nvSpPr>
          <p:cNvPr id="34" name="Text Box 1054"/>
          <p:cNvSpPr txBox="1">
            <a:spLocks noChangeArrowheads="1"/>
          </p:cNvSpPr>
          <p:nvPr/>
        </p:nvSpPr>
        <p:spPr bwMode="auto">
          <a:xfrm>
            <a:off x="33623" y="4399633"/>
            <a:ext cx="5892724" cy="46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marL="342900" indent="-342900" defTabSz="100806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1pPr>
            <a:lvl2pPr marL="846138" indent="-342900" defTabSz="100806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 marL="1350963" indent="-342900" defTabSz="100806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 marL="1854200" indent="-342900" defTabSz="100806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 marL="2359025" indent="-342900" defTabSz="1008063"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marL="2816225" indent="-342900" defTabSz="100806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marL="3273425" indent="-342900" defTabSz="100806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marL="3730625" indent="-342900" defTabSz="100806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marL="4187825" indent="-342900" defTabSz="1008063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FF1313"/>
                </a:solidFill>
                <a:latin typeface="Times New Roman" charset="0"/>
              </a:rPr>
              <a:t>Formula of experimental sensitivity</a:t>
            </a:r>
          </a:p>
        </p:txBody>
      </p:sp>
      <p:graphicFrame>
        <p:nvGraphicFramePr>
          <p:cNvPr id="35" name="Object 21"/>
          <p:cNvGraphicFramePr>
            <a:graphicFrameLocks noChangeAspect="1"/>
          </p:cNvGraphicFramePr>
          <p:nvPr>
            <p:extLst/>
          </p:nvPr>
        </p:nvGraphicFramePr>
        <p:xfrm>
          <a:off x="33623" y="4909716"/>
          <a:ext cx="4900686" cy="1104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6" name="Equation" r:id="rId7" imgW="2197080" imgH="495000" progId="Equation.3">
                  <p:embed/>
                </p:oleObj>
              </mc:Choice>
              <mc:Fallback>
                <p:oleObj name="Equation" r:id="rId7" imgW="219708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23" y="4909716"/>
                        <a:ext cx="4900686" cy="1104821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Rectangle 6"/>
          <p:cNvSpPr>
            <a:spLocks noChangeArrowheads="1"/>
          </p:cNvSpPr>
          <p:nvPr/>
        </p:nvSpPr>
        <p:spPr bwMode="auto">
          <a:xfrm>
            <a:off x="5049325" y="4354346"/>
            <a:ext cx="3397200" cy="1332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94" tIns="50397" rIns="100794" bIns="50397">
            <a:spAutoFit/>
          </a:bodyPr>
          <a:lstStyle/>
          <a:p>
            <a:pPr defTabSz="914414" fontAlgn="base">
              <a:spcBef>
                <a:spcPct val="0"/>
              </a:spcBef>
              <a:spcAft>
                <a:spcPct val="0"/>
              </a:spcAft>
            </a:pPr>
            <a:r>
              <a:rPr lang="it-IT" sz="2000" dirty="0" smtClean="0">
                <a:solidFill>
                  <a:srgbClr val="40458C"/>
                </a:solidFill>
                <a:latin typeface="Times New Roman" charset="0"/>
              </a:rPr>
              <a:t>N</a:t>
            </a:r>
            <a:r>
              <a:rPr lang="it-IT" sz="2000" baseline="-25000" dirty="0" smtClean="0">
                <a:solidFill>
                  <a:srgbClr val="40458C"/>
                </a:solidFill>
                <a:latin typeface="Times New Roman" charset="0"/>
              </a:rPr>
              <a:t>A</a:t>
            </a:r>
            <a:r>
              <a:rPr lang="it-IT" sz="2000" dirty="0" smtClean="0">
                <a:solidFill>
                  <a:srgbClr val="40458C"/>
                </a:solidFill>
                <a:latin typeface="Times New Roman" charset="0"/>
              </a:rPr>
              <a:t>      </a:t>
            </a:r>
            <a:r>
              <a:rPr lang="it-IT" sz="2000" dirty="0">
                <a:solidFill>
                  <a:srgbClr val="40458C"/>
                </a:solidFill>
                <a:latin typeface="Times New Roman" charset="0"/>
              </a:rPr>
              <a:t>: Avogadro number</a:t>
            </a:r>
            <a:endParaRPr lang="en-US" sz="2000" dirty="0">
              <a:solidFill>
                <a:srgbClr val="40458C"/>
              </a:solidFill>
              <a:latin typeface="Times New Roman" charset="0"/>
            </a:endParaRPr>
          </a:p>
          <a:p>
            <a:pPr defTabSz="914414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40458C"/>
                </a:solidFill>
                <a:latin typeface="Times New Roman" charset="0"/>
              </a:rPr>
              <a:t>M </a:t>
            </a:r>
            <a:r>
              <a:rPr lang="en-US" sz="2000" b="1" dirty="0">
                <a:solidFill>
                  <a:srgbClr val="40458C"/>
                </a:solidFill>
                <a:latin typeface="Times New Roman" charset="0"/>
              </a:rPr>
              <a:t>	: source mass</a:t>
            </a:r>
          </a:p>
          <a:p>
            <a:pPr defTabSz="91441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40458C"/>
                </a:solidFill>
                <a:latin typeface="Times New Roman" charset="0"/>
              </a:rPr>
              <a:t>ε        </a:t>
            </a:r>
            <a:r>
              <a:rPr lang="en-US" sz="2000" dirty="0">
                <a:solidFill>
                  <a:srgbClr val="40458C"/>
                </a:solidFill>
                <a:latin typeface="Times New Roman" charset="0"/>
              </a:rPr>
              <a:t>	</a:t>
            </a:r>
            <a:r>
              <a:rPr lang="en-US" sz="2000" b="1" dirty="0">
                <a:solidFill>
                  <a:srgbClr val="40458C"/>
                </a:solidFill>
                <a:latin typeface="Times New Roman" charset="0"/>
              </a:rPr>
              <a:t>: efficiency</a:t>
            </a:r>
          </a:p>
          <a:p>
            <a:pPr defTabSz="914414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err="1" smtClean="0">
                <a:solidFill>
                  <a:srgbClr val="40458C"/>
                </a:solidFill>
                <a:latin typeface="Times New Roman" charset="0"/>
              </a:rPr>
              <a:t>m</a:t>
            </a:r>
            <a:r>
              <a:rPr lang="en-US" sz="2000" b="1" baseline="-25000" dirty="0" err="1" smtClean="0">
                <a:solidFill>
                  <a:srgbClr val="40458C"/>
                </a:solidFill>
                <a:latin typeface="Times New Roman" charset="0"/>
              </a:rPr>
              <a:t>mol</a:t>
            </a:r>
            <a:r>
              <a:rPr lang="en-US" sz="2000" dirty="0" smtClean="0">
                <a:solidFill>
                  <a:srgbClr val="40458C"/>
                </a:solidFill>
                <a:latin typeface="Times New Roman" charset="0"/>
              </a:rPr>
              <a:t>  </a:t>
            </a:r>
            <a:r>
              <a:rPr lang="en-US" sz="2000" dirty="0">
                <a:solidFill>
                  <a:srgbClr val="40458C"/>
                </a:solidFill>
                <a:latin typeface="Times New Roman" charset="0"/>
              </a:rPr>
              <a:t>	: molar mass</a:t>
            </a:r>
          </a:p>
        </p:txBody>
      </p:sp>
      <p:sp>
        <p:nvSpPr>
          <p:cNvPr id="37" name="Rectangle 6"/>
          <p:cNvSpPr>
            <a:spLocks noChangeArrowheads="1"/>
          </p:cNvSpPr>
          <p:nvPr/>
        </p:nvSpPr>
        <p:spPr bwMode="auto">
          <a:xfrm>
            <a:off x="5036520" y="5608701"/>
            <a:ext cx="3607200" cy="1332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/>
          <a:p>
            <a:pPr defTabSz="914414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40458C"/>
                </a:solidFill>
                <a:latin typeface="Times New Roman" charset="0"/>
              </a:rPr>
              <a:t>t     </a:t>
            </a:r>
            <a:r>
              <a:rPr lang="en-US" sz="2000" b="1" dirty="0">
                <a:solidFill>
                  <a:srgbClr val="40458C"/>
                </a:solidFill>
                <a:latin typeface="Times New Roman" charset="0"/>
              </a:rPr>
              <a:t>	</a:t>
            </a:r>
            <a:r>
              <a:rPr lang="en-US" sz="2000" dirty="0">
                <a:solidFill>
                  <a:srgbClr val="40458C"/>
                </a:solidFill>
                <a:latin typeface="Times New Roman" charset="0"/>
              </a:rPr>
              <a:t>: time of </a:t>
            </a:r>
            <a:r>
              <a:rPr lang="en-US" sz="2000" dirty="0" smtClean="0">
                <a:solidFill>
                  <a:srgbClr val="40458C"/>
                </a:solidFill>
                <a:latin typeface="Times New Roman" charset="0"/>
              </a:rPr>
              <a:t>measurement</a:t>
            </a:r>
            <a:endParaRPr lang="en-US" sz="2000" dirty="0">
              <a:solidFill>
                <a:srgbClr val="40458C"/>
              </a:solidFill>
              <a:latin typeface="Times New Roman" charset="0"/>
            </a:endParaRPr>
          </a:p>
          <a:p>
            <a:pPr defTabSz="914414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i="1" dirty="0" smtClean="0">
                <a:solidFill>
                  <a:srgbClr val="40458C"/>
                </a:solidFill>
                <a:latin typeface="Times New Roman" charset="0"/>
              </a:rPr>
              <a:t>a       </a:t>
            </a:r>
            <a:r>
              <a:rPr lang="en-US" sz="2000" b="1" i="1" dirty="0">
                <a:solidFill>
                  <a:srgbClr val="40458C"/>
                </a:solidFill>
                <a:latin typeface="Times New Roman" charset="0"/>
              </a:rPr>
              <a:t>	</a:t>
            </a:r>
            <a:r>
              <a:rPr lang="en-US" sz="2000" b="1" dirty="0">
                <a:solidFill>
                  <a:srgbClr val="40458C"/>
                </a:solidFill>
                <a:latin typeface="Times New Roman" charset="0"/>
              </a:rPr>
              <a:t>:</a:t>
            </a:r>
            <a:r>
              <a:rPr lang="en-US" sz="2000" b="1" i="1" dirty="0">
                <a:solidFill>
                  <a:srgbClr val="40458C"/>
                </a:solidFill>
                <a:latin typeface="Times New Roman" charset="0"/>
              </a:rPr>
              <a:t> </a:t>
            </a:r>
            <a:r>
              <a:rPr lang="en-US" sz="2000" b="1" dirty="0">
                <a:solidFill>
                  <a:srgbClr val="40458C"/>
                </a:solidFill>
                <a:latin typeface="Times New Roman" charset="0"/>
              </a:rPr>
              <a:t>Isotope abundance</a:t>
            </a:r>
          </a:p>
          <a:p>
            <a:pPr defTabSz="914414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40458C"/>
                </a:solidFill>
                <a:latin typeface="Times New Roman" charset="0"/>
              </a:rPr>
              <a:t>N</a:t>
            </a:r>
            <a:r>
              <a:rPr lang="en-US" sz="2000" b="1" baseline="-25000" dirty="0" smtClean="0">
                <a:solidFill>
                  <a:srgbClr val="40458C"/>
                </a:solidFill>
                <a:latin typeface="Times New Roman" charset="0"/>
              </a:rPr>
              <a:t>BGR</a:t>
            </a:r>
            <a:r>
              <a:rPr lang="en-US" sz="2000" b="1" dirty="0" smtClean="0">
                <a:solidFill>
                  <a:srgbClr val="40458C"/>
                </a:solidFill>
                <a:latin typeface="Times New Roman" charset="0"/>
              </a:rPr>
              <a:t> </a:t>
            </a:r>
            <a:r>
              <a:rPr lang="en-US" sz="2000" b="1" dirty="0">
                <a:solidFill>
                  <a:srgbClr val="40458C"/>
                </a:solidFill>
                <a:latin typeface="Times New Roman" charset="0"/>
              </a:rPr>
              <a:t>	: background rate</a:t>
            </a:r>
          </a:p>
          <a:p>
            <a:pPr defTabSz="91441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40458C"/>
                </a:solidFill>
                <a:latin typeface="Times New Roman" charset="0"/>
              </a:rPr>
              <a:t>Δ</a:t>
            </a:r>
            <a:r>
              <a:rPr lang="en-US" sz="2000" b="1" dirty="0" smtClean="0">
                <a:solidFill>
                  <a:srgbClr val="40458C"/>
                </a:solidFill>
                <a:latin typeface="Times New Roman" charset="0"/>
              </a:rPr>
              <a:t>E</a:t>
            </a:r>
            <a:r>
              <a:rPr lang="en-US" sz="2000" b="1" dirty="0">
                <a:solidFill>
                  <a:srgbClr val="40458C"/>
                </a:solidFill>
                <a:latin typeface="Times New Roman" charset="0"/>
              </a:rPr>
              <a:t>	: energy resolution</a:t>
            </a:r>
          </a:p>
        </p:txBody>
      </p:sp>
    </p:spTree>
    <p:extLst>
      <p:ext uri="{BB962C8B-B14F-4D97-AF65-F5344CB8AC3E}">
        <p14:creationId xmlns:p14="http://schemas.microsoft.com/office/powerpoint/2010/main" val="3908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-2161" y="9639"/>
            <a:ext cx="9139676" cy="475045"/>
          </a:xfrm>
        </p:spPr>
        <p:txBody>
          <a:bodyPr/>
          <a:lstStyle/>
          <a:p>
            <a:pPr eaLnBrk="1" hangingPunct="1"/>
            <a:r>
              <a:rPr lang="cs-CZ" altLang="cs-CZ" sz="2400" u="sng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cs-CZ" sz="2400" u="sng" dirty="0" err="1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ltra</a:t>
            </a:r>
            <a:r>
              <a:rPr lang="en-US" altLang="cs-CZ" sz="2400" u="sng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low </a:t>
            </a:r>
            <a:r>
              <a:rPr lang="en-US" altLang="cs-CZ" sz="2400" u="sng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background experiments</a:t>
            </a:r>
            <a:r>
              <a:rPr lang="cs-CZ" altLang="cs-CZ" sz="2400" u="sng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cs-CZ" sz="2400" u="sng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neutrino physics, DM</a:t>
            </a:r>
            <a:r>
              <a:rPr lang="cs-CZ" altLang="cs-CZ" sz="2400" u="sng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cs-CZ" sz="2400" u="sng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cs-CZ" sz="2400" dirty="0" smtClean="0">
              <a:solidFill>
                <a:srgbClr val="FF131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8698" y="749405"/>
            <a:ext cx="9125302" cy="2231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fontAlgn="base">
              <a:spcBef>
                <a:spcPts val="600"/>
              </a:spcBef>
              <a:spcAft>
                <a:spcPct val="0"/>
              </a:spcAft>
              <a:defRPr/>
            </a:pPr>
            <a:r>
              <a:rPr lang="en-US" altLang="cs-CZ" sz="2400" u="sng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SuperNEMO: </a:t>
            </a:r>
            <a:r>
              <a:rPr lang="en-US" altLang="cs-CZ" sz="2000" dirty="0" smtClean="0">
                <a:solidFill>
                  <a:srgbClr val="40458C"/>
                </a:solidFill>
                <a:cs typeface="Times New Roman" panose="02020603050405020304" pitchFamily="18" charset="0"/>
              </a:rPr>
              <a:t>measurement of </a:t>
            </a:r>
            <a:r>
              <a:rPr lang="en-US" altLang="cs-CZ" sz="2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double beta decay</a:t>
            </a:r>
            <a:r>
              <a:rPr lang="en-US" altLang="cs-CZ" sz="2000" dirty="0" smtClean="0">
                <a:solidFill>
                  <a:srgbClr val="40458C"/>
                </a:solidFill>
                <a:cs typeface="Times New Roman" panose="02020603050405020304" pitchFamily="18" charset="0"/>
              </a:rPr>
              <a:t> in the </a:t>
            </a:r>
            <a:r>
              <a:rPr lang="en-US" altLang="cs-CZ" sz="2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LSM underground laboratory </a:t>
            </a:r>
            <a:r>
              <a:rPr lang="en-US" altLang="cs-CZ" sz="2000" dirty="0" smtClean="0">
                <a:solidFill>
                  <a:srgbClr val="40458C"/>
                </a:solidFill>
                <a:cs typeface="Times New Roman" panose="02020603050405020304" pitchFamily="18" charset="0"/>
              </a:rPr>
              <a:t>in Modane, France (4 800 m </a:t>
            </a:r>
            <a:r>
              <a:rPr lang="en-US" altLang="cs-CZ" sz="2000" dirty="0" err="1" smtClean="0">
                <a:solidFill>
                  <a:srgbClr val="40458C"/>
                </a:solidFill>
                <a:cs typeface="Times New Roman" panose="02020603050405020304" pitchFamily="18" charset="0"/>
              </a:rPr>
              <a:t>w.e</a:t>
            </a:r>
            <a:r>
              <a:rPr lang="en-US" altLang="cs-CZ" sz="2000" dirty="0" smtClean="0">
                <a:solidFill>
                  <a:srgbClr val="40458C"/>
                </a:solidFill>
                <a:cs typeface="Times New Roman" panose="02020603050405020304" pitchFamily="18" charset="0"/>
              </a:rPr>
              <a:t>.) – cooperation of institutions (France, UK, </a:t>
            </a:r>
            <a:r>
              <a:rPr lang="en-US" altLang="cs-CZ" sz="2000" dirty="0" err="1" smtClean="0">
                <a:solidFill>
                  <a:srgbClr val="40458C"/>
                </a:solidFill>
                <a:cs typeface="Times New Roman" panose="02020603050405020304" pitchFamily="18" charset="0"/>
              </a:rPr>
              <a:t>Czechia</a:t>
            </a:r>
            <a:r>
              <a:rPr lang="en-US" altLang="cs-CZ" sz="2000" dirty="0" smtClean="0">
                <a:solidFill>
                  <a:srgbClr val="40458C"/>
                </a:solidFill>
                <a:cs typeface="Times New Roman" panose="02020603050405020304" pitchFamily="18" charset="0"/>
              </a:rPr>
              <a:t>, Slovakia, Russia, Ukraine, JINR) 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  <a:defRPr/>
            </a:pPr>
            <a:r>
              <a:rPr lang="en-US" altLang="cs-CZ" sz="2000" dirty="0" smtClean="0">
                <a:solidFill>
                  <a:srgbClr val="40458C"/>
                </a:solidFill>
                <a:cs typeface="Times New Roman" panose="02020603050405020304" pitchFamily="18" charset="0"/>
              </a:rPr>
              <a:t>DEMONSTRATOR = 1 module (7 kg of </a:t>
            </a:r>
            <a:r>
              <a:rPr lang="en-US" altLang="cs-CZ" sz="2000" baseline="30000" dirty="0" smtClean="0">
                <a:solidFill>
                  <a:srgbClr val="40458C"/>
                </a:solidFill>
                <a:cs typeface="Times New Roman" panose="02020603050405020304" pitchFamily="18" charset="0"/>
              </a:rPr>
              <a:t>82</a:t>
            </a:r>
            <a:r>
              <a:rPr lang="en-US" altLang="cs-CZ" sz="2000" dirty="0" smtClean="0">
                <a:solidFill>
                  <a:srgbClr val="40458C"/>
                </a:solidFill>
                <a:cs typeface="Times New Roman" panose="02020603050405020304" pitchFamily="18" charset="0"/>
              </a:rPr>
              <a:t>Se)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  <a:defRPr/>
            </a:pPr>
            <a:r>
              <a:rPr lang="en-US" altLang="cs-CZ" sz="2000" dirty="0" smtClean="0">
                <a:solidFill>
                  <a:srgbClr val="40458C"/>
                </a:solidFill>
                <a:cs typeface="Times New Roman" panose="02020603050405020304" pitchFamily="18" charset="0"/>
              </a:rPr>
              <a:t>The goal is to reach a zero background level in the region of interest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  <a:defRPr/>
            </a:pPr>
            <a:r>
              <a:rPr lang="en-US" altLang="cs-CZ" sz="2000" dirty="0" smtClean="0">
                <a:solidFill>
                  <a:srgbClr val="40458C"/>
                </a:solidFill>
                <a:cs typeface="Times New Roman" panose="02020603050405020304" pitchFamily="18" charset="0"/>
              </a:rPr>
              <a:t>of 0</a:t>
            </a:r>
            <a:r>
              <a:rPr lang="en-US" altLang="cs-CZ" sz="2000" dirty="0" smtClean="0">
                <a:solidFill>
                  <a:srgbClr val="40458C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nbb</a:t>
            </a:r>
            <a:r>
              <a:rPr lang="en-US" altLang="cs-CZ" sz="2000" dirty="0" smtClean="0">
                <a:solidFill>
                  <a:srgbClr val="40458C"/>
                </a:solidFill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98" y="3768263"/>
            <a:ext cx="6193309" cy="1395156"/>
          </a:xfrm>
          <a:prstGeom prst="rect">
            <a:avLst/>
          </a:prstGeom>
        </p:spPr>
      </p:pic>
      <p:pic>
        <p:nvPicPr>
          <p:cNvPr id="17" name="Obrázok 26"/>
          <p:cNvPicPr>
            <a:picLocks noChangeAspect="1"/>
          </p:cNvPicPr>
          <p:nvPr/>
        </p:nvPicPr>
        <p:blipFill rotWithShape="1">
          <a:blip r:embed="rId4" cstate="print"/>
          <a:srcRect l="2557" t="1808" r="2835" b="1638"/>
          <a:stretch/>
        </p:blipFill>
        <p:spPr>
          <a:xfrm>
            <a:off x="7070052" y="1525863"/>
            <a:ext cx="2053089" cy="2012027"/>
          </a:xfrm>
          <a:prstGeom prst="rect">
            <a:avLst/>
          </a:prstGeom>
          <a:ln>
            <a:noFill/>
          </a:ln>
        </p:spPr>
      </p:pic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18697" y="5473955"/>
            <a:ext cx="9118818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cs-CZ" dirty="0" smtClean="0">
                <a:solidFill>
                  <a:srgbClr val="40458C"/>
                </a:solidFill>
                <a:cs typeface="Times New Roman" panose="02020603050405020304" pitchFamily="18" charset="0"/>
              </a:rPr>
              <a:t>Calorimeter (</a:t>
            </a:r>
            <a:r>
              <a:rPr lang="en-GB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712 </a:t>
            </a:r>
            <a:r>
              <a:rPr lang="en-GB" dirty="0">
                <a:solidFill>
                  <a:srgbClr val="000000"/>
                </a:solidFill>
                <a:cs typeface="Times New Roman" panose="02020603050405020304" pitchFamily="18" charset="0"/>
              </a:rPr>
              <a:t>Optical </a:t>
            </a:r>
            <a:r>
              <a:rPr lang="en-GB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Modules, plastic scintillator, PMT) </a:t>
            </a:r>
            <a:r>
              <a:rPr lang="en-US" altLang="cs-CZ" dirty="0">
                <a:solidFill>
                  <a:srgbClr val="40458C"/>
                </a:solidFill>
                <a:cs typeface="Times New Roman" panose="02020603050405020304" pitchFamily="18" charset="0"/>
              </a:rPr>
              <a:t>is ready. </a:t>
            </a:r>
            <a:r>
              <a:rPr lang="en-US" altLang="cs-CZ" dirty="0" smtClean="0">
                <a:solidFill>
                  <a:srgbClr val="40458C"/>
                </a:solidFill>
                <a:cs typeface="Times New Roman" panose="02020603050405020304" pitchFamily="18" charset="0"/>
              </a:rPr>
              <a:t>Tracking detector (</a:t>
            </a:r>
            <a:r>
              <a:rPr lang="en-GB" dirty="0">
                <a:solidFill>
                  <a:srgbClr val="000000"/>
                </a:solidFill>
                <a:cs typeface="Times New Roman" panose="02020603050405020304" pitchFamily="18" charset="0"/>
              </a:rPr>
              <a:t>2034 cells running in Geiger mode and filled with a gas mixture (95% He, 4% ethanol, 1% </a:t>
            </a:r>
            <a:r>
              <a:rPr lang="en-GB" dirty="0" err="1">
                <a:solidFill>
                  <a:srgbClr val="000000"/>
                </a:solidFill>
                <a:cs typeface="Times New Roman" panose="02020603050405020304" pitchFamily="18" charset="0"/>
              </a:rPr>
              <a:t>Ar</a:t>
            </a:r>
            <a:r>
              <a:rPr lang="en-GB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)</a:t>
            </a:r>
            <a:r>
              <a:rPr lang="en-US" altLang="cs-CZ" dirty="0" smtClean="0">
                <a:solidFill>
                  <a:srgbClr val="40458C"/>
                </a:solidFill>
                <a:cs typeface="Times New Roman" panose="02020603050405020304" pitchFamily="18" charset="0"/>
              </a:rPr>
              <a:t> is ready. A coil </a:t>
            </a:r>
            <a:r>
              <a:rPr lang="en-GB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producing </a:t>
            </a:r>
            <a:r>
              <a:rPr lang="en-GB" dirty="0">
                <a:solidFill>
                  <a:srgbClr val="000000"/>
                </a:solidFill>
                <a:cs typeface="Times New Roman" panose="02020603050405020304" pitchFamily="18" charset="0"/>
              </a:rPr>
              <a:t>a 25 G magnetic field </a:t>
            </a:r>
            <a:r>
              <a:rPr lang="en-GB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is installed. </a:t>
            </a:r>
            <a:endParaRPr lang="en-US" altLang="cs-CZ" dirty="0" smtClean="0">
              <a:solidFill>
                <a:srgbClr val="40458C"/>
              </a:solidFill>
              <a:cs typeface="Times New Roman" panose="02020603050405020304" pitchFamily="18" charset="0"/>
            </a:endParaRPr>
          </a:p>
          <a:p>
            <a:pPr fontAlgn="base">
              <a:spcBef>
                <a:spcPts val="600"/>
              </a:spcBef>
              <a:spcAft>
                <a:spcPct val="0"/>
              </a:spcAft>
              <a:defRPr/>
            </a:pPr>
            <a:r>
              <a:rPr lang="en-US" altLang="cs-CZ" dirty="0" smtClean="0">
                <a:solidFill>
                  <a:srgbClr val="40458C"/>
                </a:solidFill>
                <a:cs typeface="Times New Roman" panose="02020603050405020304" pitchFamily="18" charset="0"/>
              </a:rPr>
              <a:t>We need gamma and neutron shielding. Data taking.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2007" y="3567942"/>
            <a:ext cx="2911133" cy="1860198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18698" y="2904615"/>
            <a:ext cx="64252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solidFill>
                  <a:srgbClr val="000000"/>
                </a:solidFill>
                <a:latin typeface="LMSans10-Regular-Identity-H"/>
              </a:rPr>
              <a:t>Demonstrator sensitivity </a:t>
            </a:r>
            <a:r>
              <a:rPr lang="en-GB" sz="2000" dirty="0" smtClean="0">
                <a:solidFill>
                  <a:srgbClr val="000000"/>
                </a:solidFill>
                <a:latin typeface="LMSans10-Regular-Identity-H"/>
              </a:rPr>
              <a:t>for 0</a:t>
            </a:r>
            <a:r>
              <a:rPr lang="en-GB" sz="2000" dirty="0" smtClean="0">
                <a:solidFill>
                  <a:srgbClr val="000000"/>
                </a:solidFill>
                <a:latin typeface="Symbol" panose="05050102010706020507" pitchFamily="18" charset="2"/>
              </a:rPr>
              <a:t>nbb</a:t>
            </a:r>
            <a:r>
              <a:rPr lang="en-GB" sz="2000" dirty="0" smtClean="0">
                <a:solidFill>
                  <a:srgbClr val="000000"/>
                </a:solidFill>
                <a:latin typeface="LMSans10-Regular-Identity-H"/>
              </a:rPr>
              <a:t>:</a:t>
            </a:r>
            <a:endParaRPr lang="en-GB" sz="2000" dirty="0">
              <a:solidFill>
                <a:srgbClr val="000000"/>
              </a:solidFill>
              <a:latin typeface="LMSans10-Regular-Identity-H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339A"/>
                </a:solidFill>
                <a:latin typeface="LMSans10-Regular-Identity-H"/>
              </a:rPr>
              <a:t>T</a:t>
            </a:r>
            <a:r>
              <a:rPr lang="en-GB" sz="2000" baseline="-25000" dirty="0" smtClean="0">
                <a:solidFill>
                  <a:srgbClr val="00339A"/>
                </a:solidFill>
                <a:latin typeface="LMSans10-Regular-Identity-H"/>
              </a:rPr>
              <a:t>1/2 </a:t>
            </a:r>
            <a:r>
              <a:rPr lang="en-GB" sz="2000" dirty="0" smtClean="0">
                <a:solidFill>
                  <a:srgbClr val="00339A"/>
                </a:solidFill>
                <a:latin typeface="LMSans8-Regular-Identity-H"/>
              </a:rPr>
              <a:t> </a:t>
            </a:r>
            <a:r>
              <a:rPr lang="en-GB" sz="2000" dirty="0">
                <a:solidFill>
                  <a:srgbClr val="00339A"/>
                </a:solidFill>
                <a:latin typeface="LMSans10-Regular-Identity-H"/>
              </a:rPr>
              <a:t>&gt; </a:t>
            </a:r>
            <a:r>
              <a:rPr lang="en-GB" sz="2000" dirty="0" smtClean="0">
                <a:solidFill>
                  <a:srgbClr val="00339A"/>
                </a:solidFill>
                <a:latin typeface="LMSans10-Regular-Identity-H"/>
              </a:rPr>
              <a:t>5.9 x10</a:t>
            </a:r>
            <a:r>
              <a:rPr lang="en-GB" sz="2000" baseline="30000" dirty="0" smtClean="0">
                <a:solidFill>
                  <a:srgbClr val="00339A"/>
                </a:solidFill>
                <a:latin typeface="LMSans8-Regular-Identity-H"/>
              </a:rPr>
              <a:t>24</a:t>
            </a:r>
            <a:r>
              <a:rPr lang="en-GB" sz="2000" dirty="0" smtClean="0">
                <a:solidFill>
                  <a:srgbClr val="00339A"/>
                </a:solidFill>
                <a:latin typeface="LMSans8-Regular-Identity-H"/>
              </a:rPr>
              <a:t> </a:t>
            </a:r>
            <a:r>
              <a:rPr lang="en-GB" sz="2000" dirty="0">
                <a:solidFill>
                  <a:srgbClr val="00339A"/>
                </a:solidFill>
                <a:latin typeface="LMSans10-Regular-Identity-H"/>
              </a:rPr>
              <a:t>y (90% C.L.) </a:t>
            </a:r>
            <a:r>
              <a:rPr lang="en-GB" sz="2000" dirty="0">
                <a:solidFill>
                  <a:srgbClr val="000000"/>
                </a:solidFill>
                <a:latin typeface="LMSans10-Regular-Identity-H"/>
              </a:rPr>
              <a:t>and </a:t>
            </a:r>
            <a:r>
              <a:rPr lang="en-GB" sz="2000" i="1" dirty="0">
                <a:solidFill>
                  <a:srgbClr val="00339A"/>
                </a:solidFill>
                <a:latin typeface="CMSY10"/>
              </a:rPr>
              <a:t>⟨</a:t>
            </a:r>
            <a:r>
              <a:rPr lang="en-GB" sz="2000" dirty="0">
                <a:solidFill>
                  <a:srgbClr val="00339A"/>
                </a:solidFill>
                <a:latin typeface="LMSans10-Regular-Identity-H"/>
              </a:rPr>
              <a:t>m</a:t>
            </a:r>
            <a:r>
              <a:rPr lang="en-GB" sz="2000" i="1" dirty="0">
                <a:solidFill>
                  <a:srgbClr val="00339A"/>
                </a:solidFill>
                <a:latin typeface="CMSY10"/>
              </a:rPr>
              <a:t>⟩ </a:t>
            </a:r>
            <a:r>
              <a:rPr lang="en-GB" sz="2000" dirty="0">
                <a:solidFill>
                  <a:srgbClr val="00339A"/>
                </a:solidFill>
                <a:latin typeface="LMSans10-Regular-Identity-H"/>
              </a:rPr>
              <a:t>&lt; 0.2 - 0.55 </a:t>
            </a:r>
            <a:r>
              <a:rPr lang="en-GB" sz="2000" dirty="0" smtClean="0">
                <a:solidFill>
                  <a:srgbClr val="00339A"/>
                </a:solidFill>
                <a:latin typeface="LMSans10-Regular-Identity-H"/>
              </a:rPr>
              <a:t>eV</a:t>
            </a:r>
            <a:endParaRPr lang="en-GB" sz="2000" dirty="0">
              <a:solidFill>
                <a:srgbClr val="00339A"/>
              </a:solidFill>
              <a:latin typeface="LMSans10-Regular-Identity-H"/>
            </a:endParaRPr>
          </a:p>
        </p:txBody>
      </p:sp>
    </p:spTree>
    <p:extLst>
      <p:ext uri="{BB962C8B-B14F-4D97-AF65-F5344CB8AC3E}">
        <p14:creationId xmlns:p14="http://schemas.microsoft.com/office/powerpoint/2010/main" val="369814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9354" y="476672"/>
            <a:ext cx="9137515" cy="792087"/>
          </a:xfrm>
        </p:spPr>
        <p:txBody>
          <a:bodyPr/>
          <a:lstStyle/>
          <a:p>
            <a:pPr algn="l"/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Search for </a:t>
            </a:r>
            <a:r>
              <a:rPr lang="en-US" altLang="ru-RU" sz="2400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bb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decay on excited levels of </a:t>
            </a:r>
            <a:r>
              <a:rPr lang="ru-RU" altLang="ru-RU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82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with the OBELIX spectrometer and the influence of radon background</a:t>
            </a:r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-2161" y="9639"/>
            <a:ext cx="9139676" cy="475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cs-CZ" sz="2400" u="sng" kern="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we need to suppress Rn caused background?  </a:t>
            </a:r>
            <a:endParaRPr lang="en-US" altLang="cs-CZ" sz="2400" kern="0" dirty="0" smtClean="0">
              <a:solidFill>
                <a:srgbClr val="FF131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fig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81" b="2908"/>
          <a:stretch>
            <a:fillRect/>
          </a:stretch>
        </p:blipFill>
        <p:spPr bwMode="auto">
          <a:xfrm>
            <a:off x="5093494" y="1268760"/>
            <a:ext cx="4087018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8058" y="1268760"/>
            <a:ext cx="4985990" cy="328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5247" tIns="49529" rIns="95247" bIns="49529">
            <a:spAutoFit/>
          </a:bodyPr>
          <a:lstStyle>
            <a:lvl1pPr marL="285750" indent="-285750">
              <a:spcBef>
                <a:spcPct val="20000"/>
              </a:spcBef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OBELIX</a:t>
            </a:r>
            <a:r>
              <a:rPr lang="en-US" alt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is a unique ultra-large volume HPGe spectrometer </a:t>
            </a:r>
          </a:p>
          <a:p>
            <a:pPr eaLnBrk="0" fontAlgn="base" hangingPunct="0">
              <a:spcBef>
                <a:spcPct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alt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Volume</a:t>
            </a:r>
            <a:r>
              <a:rPr lang="en-US" alt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is 600 cm</a:t>
            </a:r>
            <a:r>
              <a:rPr lang="en-US" altLang="ru-RU" sz="1800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alt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alt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Mass</a:t>
            </a:r>
            <a:r>
              <a:rPr lang="en-US" alt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is 3.2 kg</a:t>
            </a:r>
          </a:p>
          <a:p>
            <a:pPr eaLnBrk="0" fontAlgn="base" hangingPunct="0">
              <a:spcBef>
                <a:spcPct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alt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Relative detection efficiency</a:t>
            </a:r>
            <a:r>
              <a:rPr lang="en-US" alt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is 160% and </a:t>
            </a:r>
            <a:r>
              <a:rPr lang="en-US" alt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energy resolution</a:t>
            </a:r>
            <a:r>
              <a:rPr lang="en-US" alt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is 2.2 </a:t>
            </a:r>
            <a:r>
              <a:rPr lang="en-US" altLang="ru-RU" sz="18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keV</a:t>
            </a:r>
            <a:r>
              <a:rPr lang="en-US" alt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@ 1332 </a:t>
            </a:r>
            <a:r>
              <a:rPr lang="en-US" altLang="ru-RU" sz="18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keV</a:t>
            </a:r>
            <a:r>
              <a:rPr lang="en-US" alt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alt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Record ultra-low radioactive background level due to specially constructed individual multilayer passive shield</a:t>
            </a:r>
          </a:p>
          <a:p>
            <a:pPr eaLnBrk="0" fontAlgn="base" hangingPunct="0">
              <a:spcBef>
                <a:spcPct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alt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Location:</a:t>
            </a:r>
            <a:r>
              <a:rPr lang="en-US" alt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LSM (Modane, France, 4800 </a:t>
            </a:r>
            <a:r>
              <a:rPr lang="en-US" altLang="ru-RU" sz="18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m.w.e</a:t>
            </a:r>
            <a:r>
              <a:rPr lang="en-US" alt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.)</a:t>
            </a:r>
            <a:endParaRPr lang="ru-RU" altLang="ru-RU" sz="1800" b="1" dirty="0" smtClean="0">
              <a:solidFill>
                <a:srgbClr val="FFFFF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240" y="4592221"/>
            <a:ext cx="2327275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494" y="4575931"/>
            <a:ext cx="1710754" cy="2282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51296" y="4575663"/>
            <a:ext cx="4930549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source in </a:t>
            </a:r>
            <a:r>
              <a:rPr lang="en-US" altLang="ru-RU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Marinelli</a:t>
            </a:r>
            <a:r>
              <a:rPr lang="en-US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vessel with 6 kg of </a:t>
            </a:r>
            <a:r>
              <a:rPr lang="en-US" altLang="ru-RU" sz="20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82</a:t>
            </a:r>
            <a:r>
              <a:rPr lang="en-US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 was installed on OBELIX (October of 2021) for long-term measurements in order to search for double beta decay into excited states of the daughter nucleus </a:t>
            </a:r>
            <a:r>
              <a:rPr lang="en-US" altLang="ru-RU" sz="20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82</a:t>
            </a:r>
            <a:r>
              <a:rPr lang="en-US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Kr, </a:t>
            </a:r>
            <a:r>
              <a:rPr lang="en-US" alt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have not yet been observed by anyone.</a:t>
            </a:r>
          </a:p>
        </p:txBody>
      </p:sp>
    </p:spTree>
    <p:extLst>
      <p:ext uri="{BB962C8B-B14F-4D97-AF65-F5344CB8AC3E}">
        <p14:creationId xmlns:p14="http://schemas.microsoft.com/office/powerpoint/2010/main" val="72520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3995936" y="26321"/>
            <a:ext cx="5140077" cy="184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5247" tIns="49529" rIns="95247" bIns="49529">
            <a:spAutoFit/>
          </a:bodyPr>
          <a:lstStyle>
            <a:lvl1pPr marL="285750" indent="-285750">
              <a:spcBef>
                <a:spcPct val="20000"/>
              </a:spcBef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altLang="ru-RU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Theoretical expectations of transition to 0</a:t>
            </a:r>
            <a:r>
              <a:rPr lang="en-US" altLang="ru-RU" sz="2000" b="1" baseline="30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en-US" altLang="ru-RU" sz="2000" b="1" baseline="-25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altLang="ru-RU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exited state are at the level of T</a:t>
            </a:r>
            <a:r>
              <a:rPr lang="en-US" altLang="ru-RU" sz="2000" b="1" baseline="-25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1/2</a:t>
            </a:r>
            <a:r>
              <a:rPr lang="en-US" altLang="ru-RU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~ 5-7.5 x 10</a:t>
            </a:r>
            <a:r>
              <a:rPr lang="en-US" altLang="ru-RU" sz="2000" b="1" baseline="30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22</a:t>
            </a:r>
            <a:r>
              <a:rPr lang="en-US" altLang="ru-RU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(A. </a:t>
            </a:r>
            <a:r>
              <a:rPr lang="en-US" altLang="ru-RU" sz="2000" b="1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Barabash</a:t>
            </a:r>
            <a:r>
              <a:rPr lang="en-US" altLang="ru-RU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F. </a:t>
            </a:r>
            <a:r>
              <a:rPr lang="en-US" altLang="ru-RU" sz="2000" b="1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Šimkovic</a:t>
            </a:r>
            <a:r>
              <a:rPr lang="en-US" altLang="ru-RU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</a:p>
          <a:p>
            <a:pPr eaLnBrk="0" fontAlgn="base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altLang="ru-RU" sz="20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After 10 months of exposure, OBELIX has achieved this level of sensitivity!</a:t>
            </a:r>
            <a:endParaRPr lang="ru-RU" altLang="ru-RU" sz="1800" b="1" dirty="0" smtClean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148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15" y="-27384"/>
            <a:ext cx="3845113" cy="272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64" y="2689002"/>
            <a:ext cx="9135649" cy="1388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5247" tIns="49529" rIns="95247" bIns="49529">
            <a:spAutoFit/>
          </a:bodyPr>
          <a:lstStyle>
            <a:lvl1pPr marL="285750" indent="-285750">
              <a:spcBef>
                <a:spcPct val="20000"/>
              </a:spcBef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altLang="en-US" sz="1800" dirty="0" smtClean="0">
                <a:solidFill>
                  <a:srgbClr val="000000"/>
                </a:solidFill>
              </a:rPr>
              <a:t>Look at  radon peaks (the sum of the 351 </a:t>
            </a:r>
            <a:r>
              <a:rPr lang="en-US" altLang="en-US" sz="1800" dirty="0" err="1" smtClean="0">
                <a:solidFill>
                  <a:srgbClr val="000000"/>
                </a:solidFill>
              </a:rPr>
              <a:t>keV</a:t>
            </a:r>
            <a:r>
              <a:rPr lang="en-US" altLang="en-US" sz="1800" dirty="0" smtClean="0">
                <a:solidFill>
                  <a:srgbClr val="000000"/>
                </a:solidFill>
              </a:rPr>
              <a:t>, </a:t>
            </a:r>
            <a:r>
              <a:rPr lang="en-US" altLang="en-US" sz="1800" baseline="30000" dirty="0" smtClean="0">
                <a:solidFill>
                  <a:srgbClr val="000000"/>
                </a:solidFill>
              </a:rPr>
              <a:t>214</a:t>
            </a:r>
            <a:r>
              <a:rPr lang="en-US" altLang="en-US" sz="1800" dirty="0" smtClean="0">
                <a:solidFill>
                  <a:srgbClr val="000000"/>
                </a:solidFill>
              </a:rPr>
              <a:t>Pb</a:t>
            </a:r>
            <a:r>
              <a:rPr lang="en-US" altLang="en-US" sz="1800" dirty="0">
                <a:solidFill>
                  <a:srgbClr val="000000"/>
                </a:solidFill>
              </a:rPr>
              <a:t>,</a:t>
            </a:r>
            <a:r>
              <a:rPr lang="en-US" altLang="en-US" sz="1800" dirty="0" smtClean="0">
                <a:solidFill>
                  <a:srgbClr val="000000"/>
                </a:solidFill>
              </a:rPr>
              <a:t> and 609 </a:t>
            </a:r>
            <a:r>
              <a:rPr lang="en-US" altLang="en-US" sz="1800" dirty="0" err="1" smtClean="0">
                <a:solidFill>
                  <a:srgbClr val="000000"/>
                </a:solidFill>
              </a:rPr>
              <a:t>keV</a:t>
            </a:r>
            <a:r>
              <a:rPr lang="en-US" altLang="en-US" sz="1800" dirty="0" smtClean="0">
                <a:solidFill>
                  <a:srgbClr val="000000"/>
                </a:solidFill>
              </a:rPr>
              <a:t>, </a:t>
            </a:r>
            <a:r>
              <a:rPr lang="en-US" altLang="en-US" sz="1800" baseline="30000" dirty="0" smtClean="0">
                <a:solidFill>
                  <a:srgbClr val="000000"/>
                </a:solidFill>
              </a:rPr>
              <a:t>214</a:t>
            </a:r>
            <a:r>
              <a:rPr lang="en-US" altLang="en-US" sz="1800" dirty="0" smtClean="0">
                <a:solidFill>
                  <a:srgbClr val="000000"/>
                </a:solidFill>
              </a:rPr>
              <a:t>Bi</a:t>
            </a:r>
            <a:r>
              <a:rPr lang="en-US" altLang="en-US" sz="1800" dirty="0">
                <a:solidFill>
                  <a:srgbClr val="000000"/>
                </a:solidFill>
              </a:rPr>
              <a:t>,</a:t>
            </a:r>
            <a:r>
              <a:rPr lang="en-US" altLang="en-US" sz="1800" dirty="0" smtClean="0">
                <a:solidFill>
                  <a:srgbClr val="000000"/>
                </a:solidFill>
              </a:rPr>
              <a:t> lines from the </a:t>
            </a:r>
            <a:r>
              <a:rPr lang="en-US" altLang="en-US" sz="1800" baseline="30000" dirty="0" smtClean="0">
                <a:solidFill>
                  <a:srgbClr val="000000"/>
                </a:solidFill>
              </a:rPr>
              <a:t>222</a:t>
            </a:r>
            <a:r>
              <a:rPr lang="en-US" altLang="en-US" sz="1800" dirty="0" smtClean="0">
                <a:solidFill>
                  <a:srgbClr val="000000"/>
                </a:solidFill>
              </a:rPr>
              <a:t>Rn) we observe anomalous spikes.</a:t>
            </a:r>
          </a:p>
          <a:p>
            <a:pPr eaLnBrk="0" fontAlgn="base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altLang="en-US" sz="1800" b="1" dirty="0" smtClean="0">
                <a:solidFill>
                  <a:srgbClr val="FF0000"/>
                </a:solidFill>
              </a:rPr>
              <a:t>The reason is unknown (open shielding, stop clean air flushing???), but it cost us a month of exposure, which we had to reject.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58" y="4051697"/>
            <a:ext cx="8216900" cy="283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130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0" y="28691"/>
            <a:ext cx="9144000" cy="519989"/>
          </a:xfrm>
        </p:spPr>
        <p:txBody>
          <a:bodyPr/>
          <a:lstStyle/>
          <a:p>
            <a:pPr algn="l"/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Current results</a:t>
            </a:r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195" name="Группа 2"/>
          <p:cNvGrpSpPr>
            <a:grpSpLocks/>
          </p:cNvGrpSpPr>
          <p:nvPr/>
        </p:nvGrpSpPr>
        <p:grpSpPr bwMode="auto">
          <a:xfrm>
            <a:off x="2051720" y="44624"/>
            <a:ext cx="7025952" cy="2952328"/>
            <a:chOff x="3099158" y="1040176"/>
            <a:chExt cx="6778816" cy="2570866"/>
          </a:xfrm>
        </p:grpSpPr>
        <p:pic>
          <p:nvPicPr>
            <p:cNvPr id="8242" name="Рисунок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9158" y="1040176"/>
              <a:ext cx="4797572" cy="2570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43" name="Рисунок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3841" y="1217306"/>
              <a:ext cx="2014133" cy="224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403422"/>
              </p:ext>
            </p:extLst>
          </p:nvPr>
        </p:nvGraphicFramePr>
        <p:xfrm>
          <a:off x="1085850" y="4262438"/>
          <a:ext cx="7231062" cy="2192339"/>
        </p:xfrm>
        <a:graphic>
          <a:graphicData uri="http://schemas.openxmlformats.org/drawingml/2006/table">
            <a:tbl>
              <a:tblPr/>
              <a:tblGrid>
                <a:gridCol w="1592491"/>
                <a:gridCol w="3162172"/>
                <a:gridCol w="983856"/>
                <a:gridCol w="965498"/>
                <a:gridCol w="527045"/>
              </a:tblGrid>
              <a:tr h="333617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Level</a:t>
                      </a:r>
                      <a:endParaRPr lang="en-US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Gammas with efficiencies</a:t>
                      </a:r>
                      <a:endParaRPr lang="en-US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20000"/>
                        <a:lumOff val="8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800" b="1" u="none" strike="noStrike" dirty="0">
                          <a:effectLst/>
                        </a:rPr>
                        <a:t>Limit Т</a:t>
                      </a:r>
                      <a:r>
                        <a:rPr lang="es-ES" sz="1800" b="1" u="none" strike="noStrike" baseline="-25000" dirty="0">
                          <a:effectLst/>
                        </a:rPr>
                        <a:t>1/2</a:t>
                      </a:r>
                      <a:r>
                        <a:rPr lang="es-ES" sz="1800" b="1" u="none" strike="noStrike" dirty="0">
                          <a:effectLst/>
                        </a:rPr>
                        <a:t> (90% CL), 10</a:t>
                      </a:r>
                      <a:r>
                        <a:rPr lang="es-ES" sz="1800" b="1" u="none" strike="noStrike" baseline="30000" dirty="0">
                          <a:effectLst/>
                        </a:rPr>
                        <a:t>22</a:t>
                      </a:r>
                      <a:r>
                        <a:rPr lang="es-ES" sz="1800" b="1" u="none" strike="noStrike" dirty="0">
                          <a:effectLst/>
                        </a:rPr>
                        <a:t> y</a:t>
                      </a:r>
                      <a:endParaRPr lang="es-ES" sz="1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1" marR="6351" marT="6352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78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present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MPI</a:t>
                      </a:r>
                      <a:endParaRPr lang="en-US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ru-RU" sz="1800" b="1" u="none" strike="noStrike" dirty="0">
                          <a:effectLst/>
                        </a:rPr>
                        <a:t>[1]</a:t>
                      </a:r>
                      <a:endParaRPr lang="ru-RU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20000"/>
                        <a:lumOff val="80000"/>
                      </a:srgbClr>
                    </a:solidFill>
                  </a:tcPr>
                </a:tc>
              </a:tr>
              <a:tr h="3336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2</a:t>
                      </a:r>
                      <a:r>
                        <a:rPr lang="en-US" sz="1800" u="none" strike="noStrike" baseline="30000" dirty="0">
                          <a:effectLst/>
                        </a:rPr>
                        <a:t>+</a:t>
                      </a:r>
                      <a:r>
                        <a:rPr lang="en-US" sz="1800" u="none" strike="noStrike" baseline="-25000" dirty="0">
                          <a:effectLst/>
                        </a:rPr>
                        <a:t>1</a:t>
                      </a:r>
                      <a:r>
                        <a:rPr lang="en-US" sz="1800" u="none" strike="noStrike" dirty="0">
                          <a:effectLst/>
                        </a:rPr>
                        <a:t> (776.5 keV)</a:t>
                      </a:r>
                      <a:endParaRPr lang="en-US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1" marR="6351" marT="6352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776.5 (2.416%)</a:t>
                      </a:r>
                      <a:endParaRPr lang="ru-R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ru-RU" sz="18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5.</a:t>
                      </a:r>
                      <a:r>
                        <a:rPr lang="cs-CZ" sz="18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89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ru-RU" sz="1800" u="none" strike="noStrike">
                          <a:effectLst/>
                        </a:rPr>
                        <a:t>1.19</a:t>
                      </a:r>
                      <a:endParaRPr lang="ru-R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ru-RU" sz="1800" u="none" strike="noStrike">
                          <a:effectLst/>
                        </a:rPr>
                        <a:t>1.3</a:t>
                      </a:r>
                      <a:endParaRPr lang="ru-R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36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2</a:t>
                      </a:r>
                      <a:r>
                        <a:rPr lang="en-US" sz="1800" u="none" strike="noStrike" baseline="30000" dirty="0">
                          <a:effectLst/>
                        </a:rPr>
                        <a:t>+</a:t>
                      </a:r>
                      <a:r>
                        <a:rPr lang="en-US" sz="1800" u="none" strike="noStrike" baseline="-25000" dirty="0">
                          <a:effectLst/>
                        </a:rPr>
                        <a:t>2</a:t>
                      </a:r>
                      <a:r>
                        <a:rPr lang="en-US" sz="1800" u="none" strike="noStrike" dirty="0">
                          <a:effectLst/>
                        </a:rPr>
                        <a:t> (1474.9 keV)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ru-RU" sz="1800" u="none" strike="noStrike" dirty="0">
                          <a:effectLst/>
                        </a:rPr>
                        <a:t>776.5 (1.341%)+1474.9 (0.756%)</a:t>
                      </a:r>
                      <a:endParaRPr lang="ru-R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cs-CZ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/>
                        </a:rPr>
                        <a:t>4.53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ru-RU" sz="1800" u="none" strike="noStrike">
                          <a:effectLst/>
                        </a:rPr>
                        <a:t>1.02</a:t>
                      </a:r>
                      <a:endParaRPr lang="ru-R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ru-RU" sz="1800" u="none" strike="noStrike">
                          <a:effectLst/>
                        </a:rPr>
                        <a:t>1.0</a:t>
                      </a:r>
                      <a:endParaRPr lang="ru-R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7872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0</a:t>
                      </a:r>
                      <a:r>
                        <a:rPr lang="en-US" sz="1800" u="none" strike="noStrike" baseline="30000" dirty="0">
                          <a:effectLst/>
                        </a:rPr>
                        <a:t>+</a:t>
                      </a:r>
                      <a:r>
                        <a:rPr lang="en-US" sz="1800" u="none" strike="noStrike" baseline="-25000" dirty="0">
                          <a:effectLst/>
                        </a:rPr>
                        <a:t>1</a:t>
                      </a:r>
                      <a:r>
                        <a:rPr lang="en-US" sz="1800" u="none" strike="noStrike" dirty="0">
                          <a:effectLst/>
                        </a:rPr>
                        <a:t> (1487.6 keV)</a:t>
                      </a:r>
                      <a:endParaRPr lang="en-US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1" marR="6351" marT="6352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ru-RU" sz="1800" u="none" strike="noStrike" dirty="0">
                          <a:effectLst/>
                        </a:rPr>
                        <a:t>711.1 (2.129%)</a:t>
                      </a:r>
                      <a:endParaRPr lang="ru-R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ru-RU" sz="18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2.</a:t>
                      </a:r>
                      <a:r>
                        <a:rPr lang="cs-CZ" sz="18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39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0.95</a:t>
                      </a:r>
                      <a:endParaRPr lang="ru-R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t"/>
                      <a:r>
                        <a:rPr lang="ru-RU" sz="1800" u="none" strike="noStrike" dirty="0">
                          <a:effectLst/>
                        </a:rPr>
                        <a:t> </a:t>
                      </a:r>
                      <a:endParaRPr lang="ru-R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78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ru-RU" sz="1800" u="none" strike="noStrike" dirty="0">
                          <a:effectLst/>
                        </a:rPr>
                        <a:t>776.5 (2.076%)</a:t>
                      </a:r>
                      <a:endParaRPr lang="ru-R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cs-CZ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/>
                        </a:rPr>
                        <a:t>5.06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1.10</a:t>
                      </a:r>
                      <a:endParaRPr lang="ru-R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t"/>
                      <a:r>
                        <a:rPr lang="ru-RU" sz="1800" u="none" strike="noStrike" dirty="0">
                          <a:effectLst/>
                        </a:rPr>
                        <a:t> </a:t>
                      </a:r>
                      <a:endParaRPr lang="ru-R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78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ru-RU" sz="1800" u="none" strike="noStrike" dirty="0">
                          <a:effectLst/>
                        </a:rPr>
                        <a:t>711.1 (2.129%) + 776.5 (2.076%)</a:t>
                      </a:r>
                      <a:endParaRPr lang="ru-R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ru-RU" sz="18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4.</a:t>
                      </a:r>
                      <a:r>
                        <a:rPr lang="cs-CZ" sz="18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29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1.38</a:t>
                      </a:r>
                      <a:endParaRPr lang="ru-R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3.4</a:t>
                      </a:r>
                      <a:endParaRPr lang="ru-R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1" marR="6351" marT="6352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40" name="TextBox 9"/>
          <p:cNvSpPr txBox="1">
            <a:spLocks noChangeArrowheads="1"/>
          </p:cNvSpPr>
          <p:nvPr/>
        </p:nvSpPr>
        <p:spPr bwMode="auto">
          <a:xfrm>
            <a:off x="1085850" y="6475413"/>
            <a:ext cx="60991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600" b="1" smtClean="0">
                <a:solidFill>
                  <a:srgbClr val="000000"/>
                </a:solidFill>
                <a:latin typeface="Calibri" panose="020F0502020204030204" pitchFamily="34" charset="0"/>
              </a:rPr>
              <a:t>[1] J. W. Beeman et al., Eur. Phys. J. 75 (2015) 591.</a:t>
            </a:r>
          </a:p>
        </p:txBody>
      </p:sp>
      <p:sp>
        <p:nvSpPr>
          <p:cNvPr id="8241" name="TextBox 10"/>
          <p:cNvSpPr txBox="1">
            <a:spLocks noChangeArrowheads="1"/>
          </p:cNvSpPr>
          <p:nvPr/>
        </p:nvSpPr>
        <p:spPr bwMode="auto">
          <a:xfrm>
            <a:off x="0" y="3096503"/>
            <a:ext cx="9144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effect was observed in 1</a:t>
            </a:r>
            <a:r>
              <a:rPr lang="cs-CZ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months of measurement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reach</a:t>
            </a:r>
            <a:r>
              <a:rPr lang="cs-CZ" altLang="ru-RU" sz="20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</a:t>
            </a:r>
            <a:r>
              <a:rPr lang="en-US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sensitivity level T</a:t>
            </a:r>
            <a:r>
              <a:rPr lang="en-US" altLang="ru-RU" sz="2000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en-US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~ 5 </a:t>
            </a:r>
            <a:r>
              <a:rPr lang="ru-RU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</a:t>
            </a:r>
            <a:r>
              <a:rPr lang="en-US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ru-RU" sz="2000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en-US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 (see the table below).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Measurements are in progress to reach T</a:t>
            </a:r>
            <a:r>
              <a:rPr lang="en-US" altLang="ru-RU" sz="2000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en-US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~ 10</a:t>
            </a:r>
            <a:r>
              <a:rPr lang="en-US" altLang="ru-RU" sz="2000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en-US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y…</a:t>
            </a:r>
            <a:endParaRPr lang="en-US" alt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87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0" y="10170"/>
            <a:ext cx="9144000" cy="2778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5247" tIns="49529" rIns="95247" bIns="49529">
            <a:spAutoFit/>
          </a:bodyPr>
          <a:lstStyle>
            <a:lvl1pPr marL="285750" indent="-285750">
              <a:spcBef>
                <a:spcPct val="20000"/>
              </a:spcBef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Long-term studies of rare processes continue on the OBELIX</a:t>
            </a:r>
          </a:p>
          <a:p>
            <a:pPr eaLnBrk="0" fontAlgn="base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sensitivity level of T</a:t>
            </a:r>
            <a:r>
              <a:rPr lang="en-US" altLang="ru-RU" sz="2400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1/2</a:t>
            </a:r>
            <a:r>
              <a:rPr lang="en-US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~ 5 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 </a:t>
            </a:r>
            <a:r>
              <a:rPr lang="en-US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en-US" altLang="ru-RU" sz="24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22</a:t>
            </a:r>
            <a:r>
              <a:rPr lang="en-US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 for the double decay of </a:t>
            </a:r>
            <a:r>
              <a:rPr lang="en-US" altLang="ru-RU" sz="24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82</a:t>
            </a:r>
            <a:r>
              <a:rPr lang="en-US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 into excited levels has been reached on the OBELIX spectrometer. </a:t>
            </a:r>
          </a:p>
          <a:p>
            <a:pPr eaLnBrk="0" fontAlgn="base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Within 2 years of additional measurements, it is planned to reach the level of T</a:t>
            </a:r>
            <a:r>
              <a:rPr lang="en-US" altLang="ru-RU" sz="2400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1/2</a:t>
            </a:r>
            <a:r>
              <a:rPr lang="en-US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~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en-US" altLang="ru-RU" sz="24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23</a:t>
            </a:r>
            <a:r>
              <a:rPr lang="en-US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y.</a:t>
            </a:r>
          </a:p>
          <a:p>
            <a:pPr eaLnBrk="0" fontAlgn="base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alt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Radon is a serious problem, so protection and control is essential.</a:t>
            </a:r>
            <a:endParaRPr lang="ru-RU" altLang="ru-RU" sz="2400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xmlns="" id="{4C9C90E6-6B3A-4B4D-B411-0A0BB9EC8ED8}"/>
              </a:ext>
            </a:extLst>
          </p:cNvPr>
          <p:cNvSpPr/>
          <p:nvPr/>
        </p:nvSpPr>
        <p:spPr>
          <a:xfrm>
            <a:off x="0" y="2924944"/>
            <a:ext cx="9036496" cy="3859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sng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Main sources of the </a:t>
            </a:r>
            <a:r>
              <a:rPr kumimoji="0" lang="en-GB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radon:</a:t>
            </a:r>
            <a:endParaRPr kumimoji="0" lang="en-GB" sz="2400" b="1" i="0" u="sng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• Diffusion of the </a:t>
            </a:r>
            <a:r>
              <a:rPr lang="en-GB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Rn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from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outside the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detector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Rn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emanation </a:t>
            </a:r>
            <a:r>
              <a:rPr lang="en-GB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materials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inside the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detector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What is needed:</a:t>
            </a:r>
            <a:endParaRPr kumimoji="0" lang="en-GB" sz="2400" b="1" i="0" u="sng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Rn </a:t>
            </a:r>
            <a:r>
              <a:rPr lang="en-GB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detectors sensitive to ~0.1 </a:t>
            </a:r>
            <a:r>
              <a:rPr lang="en-GB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mBq</a:t>
            </a:r>
            <a:r>
              <a:rPr lang="en-GB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GB" sz="24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solidFill>
                  <a:srgbClr val="4F81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2400" u="sng" dirty="0">
                <a:solidFill>
                  <a:srgbClr val="4F81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Rn </a:t>
            </a:r>
            <a:r>
              <a:rPr lang="en-GB" sz="2400" u="sng" dirty="0" smtClean="0">
                <a:solidFill>
                  <a:srgbClr val="4F81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detector </a:t>
            </a:r>
          </a:p>
          <a:p>
            <a:pPr>
              <a:spcBef>
                <a:spcPct val="20000"/>
              </a:spcBef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solation </a:t>
            </a:r>
            <a:r>
              <a:rPr lang="en-GB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detectors using thin foils, glue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r>
              <a:rPr lang="en-GB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low radon diffusion coefficient </a:t>
            </a:r>
            <a:r>
              <a:rPr lang="en-GB" sz="2400" dirty="0">
                <a:solidFill>
                  <a:srgbClr val="4F81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sz="2400" u="sng" dirty="0">
                <a:solidFill>
                  <a:srgbClr val="4F81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Rn diffusion </a:t>
            </a:r>
            <a:r>
              <a:rPr lang="en-GB" sz="2400" u="sng" dirty="0" smtClean="0">
                <a:solidFill>
                  <a:srgbClr val="4F81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apparatus</a:t>
            </a:r>
            <a:endParaRPr kumimoji="0" lang="en-GB" sz="2400" b="0" i="0" u="sng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Emanation measurements of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parts inside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the detector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kumimoji="0" lang="en-GB" sz="2400" b="0" i="0" u="sng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Rn emanation </a:t>
            </a:r>
            <a:r>
              <a:rPr kumimoji="0" lang="en-GB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apparatus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56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41767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noFill/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4_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41767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noFill/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5_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_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41767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noFill/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41767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noFill/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41767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noFill/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-"/>
          <a:tabLst/>
          <a:defRPr kumimoji="0" lang="en-US" sz="1600" b="0" i="1" u="sng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-"/>
          <a:tabLst/>
          <a:defRPr kumimoji="0" lang="en-US" sz="1600" b="0" i="1" u="sng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1817</TotalTime>
  <Words>2950</Words>
  <Application>Microsoft Office PowerPoint</Application>
  <PresentationFormat>Předvádění na obrazovce (4:3)</PresentationFormat>
  <Paragraphs>433</Paragraphs>
  <Slides>32</Slides>
  <Notes>11</Notes>
  <HiddenSlides>0</HiddenSlides>
  <MMClips>0</MMClips>
  <ScaleCrop>false</ScaleCrop>
  <HeadingPairs>
    <vt:vector size="8" baseType="variant">
      <vt:variant>
        <vt:lpstr>Použitá písma</vt:lpstr>
      </vt:variant>
      <vt:variant>
        <vt:i4>17</vt:i4>
      </vt:variant>
      <vt:variant>
        <vt:lpstr>Motiv</vt:lpstr>
      </vt:variant>
      <vt:variant>
        <vt:i4>12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32</vt:i4>
      </vt:variant>
    </vt:vector>
  </HeadingPairs>
  <TitlesOfParts>
    <vt:vector size="62" baseType="lpstr">
      <vt:lpstr>ＭＳ Ｐゴシック</vt:lpstr>
      <vt:lpstr>Arial</vt:lpstr>
      <vt:lpstr>Calibri</vt:lpstr>
      <vt:lpstr>Calibri Light</vt:lpstr>
      <vt:lpstr>Cambria Math</vt:lpstr>
      <vt:lpstr>CMSY10</vt:lpstr>
      <vt:lpstr>Georgia</vt:lpstr>
      <vt:lpstr>LMRoman10-Italic</vt:lpstr>
      <vt:lpstr>LMSans10-Regular-Identity-H</vt:lpstr>
      <vt:lpstr>LMSans8-Regular-Identity-H</vt:lpstr>
      <vt:lpstr>MS Mincho</vt:lpstr>
      <vt:lpstr>Noto Sans Symbols</vt:lpstr>
      <vt:lpstr>StarSymbol</vt:lpstr>
      <vt:lpstr>Symbol</vt:lpstr>
      <vt:lpstr>Tahoma</vt:lpstr>
      <vt:lpstr>Times New Roman</vt:lpstr>
      <vt:lpstr>Wingdings</vt:lpstr>
      <vt:lpstr>utef</vt:lpstr>
      <vt:lpstr>1_utef</vt:lpstr>
      <vt:lpstr>Simple Light</vt:lpstr>
      <vt:lpstr>Оформление по умолчанию</vt:lpstr>
      <vt:lpstr>2_utef</vt:lpstr>
      <vt:lpstr>Motiv sady Office</vt:lpstr>
      <vt:lpstr>3_utef</vt:lpstr>
      <vt:lpstr>Default Design</vt:lpstr>
      <vt:lpstr>Motiv Office</vt:lpstr>
      <vt:lpstr>4_utef</vt:lpstr>
      <vt:lpstr>5_utef</vt:lpstr>
      <vt:lpstr>1_Motiv sady Office</vt:lpstr>
      <vt:lpstr>Equation</vt:lpstr>
      <vt:lpstr>Prezentace aplikace PowerPoint</vt:lpstr>
      <vt:lpstr>Prezentace aplikace PowerPoint</vt:lpstr>
      <vt:lpstr>Research infrastructure of IEAP CTU</vt:lpstr>
      <vt:lpstr>Prezentace aplikace PowerPoint</vt:lpstr>
      <vt:lpstr>Ultra low background experiments (neutrino physics, DM) </vt:lpstr>
      <vt:lpstr>Search for bb decay on excited levels of 82Se with the OBELIX spectrometer and the influence of radon background</vt:lpstr>
      <vt:lpstr>Prezentace aplikace PowerPoint</vt:lpstr>
      <vt:lpstr>Current results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Radon diffusion apparatus</vt:lpstr>
      <vt:lpstr>Summary of results for different materials (foils) for the SuperNEMO detector from the radon-tightness point of view.</vt:lpstr>
      <vt:lpstr>Prezentace aplikace PowerPoint</vt:lpstr>
      <vt:lpstr>Prezentace aplikace PowerPoint</vt:lpstr>
      <vt:lpstr>Prezentace aplikace PowerPoint</vt:lpstr>
      <vt:lpstr>Medipix/Timepix collaboration (headed by M. Campbell, CERN):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Radon</vt:lpstr>
      <vt:lpstr>Prezentace aplikace PowerPoint</vt:lpstr>
      <vt:lpstr>Laboratoire Souterrain de Modane</vt:lpstr>
      <vt:lpstr>Prezentace aplikace PowerPoint</vt:lpstr>
      <vt:lpstr>Prezentace aplikace PowerPoint</vt:lpstr>
      <vt:lpstr>Experiments in high radiation environment: i) activities in space, ii) LHC (MoEDAL, ATLAS-TPX)</vt:lpstr>
      <vt:lpstr>Prezentace aplikace PowerPoint</vt:lpstr>
      <vt:lpstr>Data Acquisition Control Software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Fadahat Mamedov</dc:creator>
  <cp:lastModifiedBy>Ivan</cp:lastModifiedBy>
  <cp:revision>126</cp:revision>
  <dcterms:created xsi:type="dcterms:W3CDTF">2021-03-15T12:02:12Z</dcterms:created>
  <dcterms:modified xsi:type="dcterms:W3CDTF">2023-01-20T12:13:01Z</dcterms:modified>
</cp:coreProperties>
</file>