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media/media1.gif" ContentType="video/unknown"/>
  <Override PartName="/ppt/tags/tag64.xml" ContentType="application/vnd.openxmlformats-officedocument.presentationml.tags+xml"/>
  <Override PartName="/ppt/tags/tag6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92" r:id="rId3"/>
    <p:sldId id="272" r:id="rId4"/>
    <p:sldId id="273" r:id="rId5"/>
    <p:sldId id="259" r:id="rId6"/>
    <p:sldId id="274" r:id="rId7"/>
    <p:sldId id="295" r:id="rId8"/>
    <p:sldId id="276" r:id="rId9"/>
    <p:sldId id="277" r:id="rId10"/>
    <p:sldId id="278" r:id="rId11"/>
    <p:sldId id="279" r:id="rId12"/>
    <p:sldId id="280" r:id="rId13"/>
    <p:sldId id="281" r:id="rId14"/>
    <p:sldId id="282" r:id="rId15"/>
    <p:sldId id="260" r:id="rId16"/>
    <p:sldId id="284" r:id="rId17"/>
    <p:sldId id="286" r:id="rId18"/>
    <p:sldId id="294" r:id="rId19"/>
    <p:sldId id="296" r:id="rId20"/>
    <p:sldId id="289" r:id="rId21"/>
    <p:sldId id="264" r:id="rId22"/>
    <p:sldId id="258" r:id="rId23"/>
    <p:sldId id="265" r:id="rId24"/>
    <p:sldId id="287" r:id="rId2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B14F3B76-076C-40CE-A663-644AC972CBC6}" type="datetimeFigureOut">
              <a:rPr lang="fr-FR" smtClean="0"/>
              <a:t>07/09/2022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8B53AD3-B209-4DB3-BACE-F3B3B279784F}" type="slidenum">
              <a:rPr lang="fr-FR" smtClean="0"/>
              <a:t>‹#›</a:t>
            </a:fld>
            <a:endParaRPr lang="fr-FR"/>
          </a:p>
        </p:txBody>
      </p:sp>
    </p:spTree>
    <p:extLst>
      <p:ext uri="{BB962C8B-B14F-4D97-AF65-F5344CB8AC3E}">
        <p14:creationId xmlns:p14="http://schemas.microsoft.com/office/powerpoint/2010/main" val="1362490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B14F3B76-076C-40CE-A663-644AC972CBC6}" type="datetimeFigureOut">
              <a:rPr lang="fr-FR" smtClean="0"/>
              <a:t>07/09/2022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8B53AD3-B209-4DB3-BACE-F3B3B279784F}" type="slidenum">
              <a:rPr lang="fr-FR" smtClean="0"/>
              <a:t>‹#›</a:t>
            </a:fld>
            <a:endParaRPr lang="fr-FR"/>
          </a:p>
        </p:txBody>
      </p:sp>
    </p:spTree>
    <p:extLst>
      <p:ext uri="{BB962C8B-B14F-4D97-AF65-F5344CB8AC3E}">
        <p14:creationId xmlns:p14="http://schemas.microsoft.com/office/powerpoint/2010/main" val="720283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B14F3B76-076C-40CE-A663-644AC972CBC6}" type="datetimeFigureOut">
              <a:rPr lang="fr-FR" smtClean="0"/>
              <a:t>07/09/2022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8B53AD3-B209-4DB3-BACE-F3B3B279784F}" type="slidenum">
              <a:rPr lang="fr-FR" smtClean="0"/>
              <a:t>‹#›</a:t>
            </a:fld>
            <a:endParaRPr lang="fr-FR"/>
          </a:p>
        </p:txBody>
      </p:sp>
    </p:spTree>
    <p:extLst>
      <p:ext uri="{BB962C8B-B14F-4D97-AF65-F5344CB8AC3E}">
        <p14:creationId xmlns:p14="http://schemas.microsoft.com/office/powerpoint/2010/main" val="2117762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B14F3B76-076C-40CE-A663-644AC972CBC6}" type="datetimeFigureOut">
              <a:rPr lang="fr-FR" smtClean="0"/>
              <a:t>07/09/2022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8B53AD3-B209-4DB3-BACE-F3B3B279784F}" type="slidenum">
              <a:rPr lang="fr-FR" smtClean="0"/>
              <a:t>‹#›</a:t>
            </a:fld>
            <a:endParaRPr lang="fr-FR"/>
          </a:p>
        </p:txBody>
      </p:sp>
    </p:spTree>
    <p:extLst>
      <p:ext uri="{BB962C8B-B14F-4D97-AF65-F5344CB8AC3E}">
        <p14:creationId xmlns:p14="http://schemas.microsoft.com/office/powerpoint/2010/main" val="1498091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14F3B76-076C-40CE-A663-644AC972CBC6}" type="datetimeFigureOut">
              <a:rPr lang="fr-FR" smtClean="0"/>
              <a:t>07/09/2022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8B53AD3-B209-4DB3-BACE-F3B3B279784F}" type="slidenum">
              <a:rPr lang="fr-FR" smtClean="0"/>
              <a:t>‹#›</a:t>
            </a:fld>
            <a:endParaRPr lang="fr-FR"/>
          </a:p>
        </p:txBody>
      </p:sp>
    </p:spTree>
    <p:extLst>
      <p:ext uri="{BB962C8B-B14F-4D97-AF65-F5344CB8AC3E}">
        <p14:creationId xmlns:p14="http://schemas.microsoft.com/office/powerpoint/2010/main" val="3002798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B14F3B76-076C-40CE-A663-644AC972CBC6}" type="datetimeFigureOut">
              <a:rPr lang="fr-FR" smtClean="0"/>
              <a:t>07/09/2022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8B53AD3-B209-4DB3-BACE-F3B3B279784F}" type="slidenum">
              <a:rPr lang="fr-FR" smtClean="0"/>
              <a:t>‹#›</a:t>
            </a:fld>
            <a:endParaRPr lang="fr-FR"/>
          </a:p>
        </p:txBody>
      </p:sp>
    </p:spTree>
    <p:extLst>
      <p:ext uri="{BB962C8B-B14F-4D97-AF65-F5344CB8AC3E}">
        <p14:creationId xmlns:p14="http://schemas.microsoft.com/office/powerpoint/2010/main" val="2641411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B14F3B76-076C-40CE-A663-644AC972CBC6}" type="datetimeFigureOut">
              <a:rPr lang="fr-FR" smtClean="0"/>
              <a:t>07/09/2022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8B53AD3-B209-4DB3-BACE-F3B3B279784F}" type="slidenum">
              <a:rPr lang="fr-FR" smtClean="0"/>
              <a:t>‹#›</a:t>
            </a:fld>
            <a:endParaRPr lang="fr-FR"/>
          </a:p>
        </p:txBody>
      </p:sp>
    </p:spTree>
    <p:extLst>
      <p:ext uri="{BB962C8B-B14F-4D97-AF65-F5344CB8AC3E}">
        <p14:creationId xmlns:p14="http://schemas.microsoft.com/office/powerpoint/2010/main" val="3543696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B14F3B76-076C-40CE-A663-644AC972CBC6}" type="datetimeFigureOut">
              <a:rPr lang="fr-FR" smtClean="0"/>
              <a:t>07/09/2022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E8B53AD3-B209-4DB3-BACE-F3B3B279784F}" type="slidenum">
              <a:rPr lang="fr-FR" smtClean="0"/>
              <a:t>‹#›</a:t>
            </a:fld>
            <a:endParaRPr lang="fr-FR"/>
          </a:p>
        </p:txBody>
      </p:sp>
    </p:spTree>
    <p:extLst>
      <p:ext uri="{BB962C8B-B14F-4D97-AF65-F5344CB8AC3E}">
        <p14:creationId xmlns:p14="http://schemas.microsoft.com/office/powerpoint/2010/main" val="664827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4F3B76-076C-40CE-A663-644AC972CBC6}" type="datetimeFigureOut">
              <a:rPr lang="fr-FR" smtClean="0"/>
              <a:t>07/09/2022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E8B53AD3-B209-4DB3-BACE-F3B3B279784F}" type="slidenum">
              <a:rPr lang="fr-FR" smtClean="0"/>
              <a:t>‹#›</a:t>
            </a:fld>
            <a:endParaRPr lang="fr-FR"/>
          </a:p>
        </p:txBody>
      </p:sp>
    </p:spTree>
    <p:extLst>
      <p:ext uri="{BB962C8B-B14F-4D97-AF65-F5344CB8AC3E}">
        <p14:creationId xmlns:p14="http://schemas.microsoft.com/office/powerpoint/2010/main" val="411394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14F3B76-076C-40CE-A663-644AC972CBC6}" type="datetimeFigureOut">
              <a:rPr lang="fr-FR" smtClean="0"/>
              <a:t>07/09/2022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8B53AD3-B209-4DB3-BACE-F3B3B279784F}" type="slidenum">
              <a:rPr lang="fr-FR" smtClean="0"/>
              <a:t>‹#›</a:t>
            </a:fld>
            <a:endParaRPr lang="fr-FR"/>
          </a:p>
        </p:txBody>
      </p:sp>
    </p:spTree>
    <p:extLst>
      <p:ext uri="{BB962C8B-B14F-4D97-AF65-F5344CB8AC3E}">
        <p14:creationId xmlns:p14="http://schemas.microsoft.com/office/powerpoint/2010/main" val="1444908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14F3B76-076C-40CE-A663-644AC972CBC6}" type="datetimeFigureOut">
              <a:rPr lang="fr-FR" smtClean="0"/>
              <a:t>07/09/2022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8B53AD3-B209-4DB3-BACE-F3B3B279784F}" type="slidenum">
              <a:rPr lang="fr-FR" smtClean="0"/>
              <a:t>‹#›</a:t>
            </a:fld>
            <a:endParaRPr lang="fr-FR"/>
          </a:p>
        </p:txBody>
      </p:sp>
    </p:spTree>
    <p:extLst>
      <p:ext uri="{BB962C8B-B14F-4D97-AF65-F5344CB8AC3E}">
        <p14:creationId xmlns:p14="http://schemas.microsoft.com/office/powerpoint/2010/main" val="3200851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4F3B76-076C-40CE-A663-644AC972CBC6}" type="datetimeFigureOut">
              <a:rPr lang="fr-FR" smtClean="0"/>
              <a:t>07/09/2022</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B53AD3-B209-4DB3-BACE-F3B3B279784F}" type="slidenum">
              <a:rPr lang="fr-FR" smtClean="0"/>
              <a:t>‹#›</a:t>
            </a:fld>
            <a:endParaRPr lang="fr-FR"/>
          </a:p>
        </p:txBody>
      </p:sp>
    </p:spTree>
    <p:extLst>
      <p:ext uri="{BB962C8B-B14F-4D97-AF65-F5344CB8AC3E}">
        <p14:creationId xmlns:p14="http://schemas.microsoft.com/office/powerpoint/2010/main" val="36310656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arxiv.org/abs/2103.03627" TargetMode="External"/><Relationship Id="rId3" Type="http://schemas.openxmlformats.org/officeDocument/2006/relationships/image" Target="../media/image2.gif"/><Relationship Id="rId7" Type="http://schemas.openxmlformats.org/officeDocument/2006/relationships/hyperlink" Target="https://arxiv.org/abs/2007.11029"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arxiv.org/abs/2004.13677" TargetMode="External"/><Relationship Id="rId5" Type="http://schemas.openxmlformats.org/officeDocument/2006/relationships/image" Target="../media/image4.jpeg"/><Relationship Id="rId4" Type="http://schemas.openxmlformats.org/officeDocument/2006/relationships/image" Target="../media/image3.png"/><Relationship Id="rId9" Type="http://schemas.openxmlformats.org/officeDocument/2006/relationships/image" Target="../media/image5.jp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image" Target="../media/image42.png"/><Relationship Id="rId4" Type="http://schemas.openxmlformats.org/officeDocument/2006/relationships/image" Target="../media/image4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7.xml"/><Relationship Id="rId13" Type="http://schemas.openxmlformats.org/officeDocument/2006/relationships/image" Target="../media/image49.png"/><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image" Target="../media/image48.png"/><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image" Target="../media/image47.png"/><Relationship Id="rId5" Type="http://schemas.openxmlformats.org/officeDocument/2006/relationships/tags" Target="../tags/tag38.xml"/><Relationship Id="rId15" Type="http://schemas.openxmlformats.org/officeDocument/2006/relationships/image" Target="../media/image51.png"/><Relationship Id="rId10" Type="http://schemas.openxmlformats.org/officeDocument/2006/relationships/image" Target="../media/image45.png"/><Relationship Id="rId4" Type="http://schemas.openxmlformats.org/officeDocument/2006/relationships/tags" Target="../tags/tag37.xml"/><Relationship Id="rId9" Type="http://schemas.openxmlformats.org/officeDocument/2006/relationships/image" Target="../media/image46.png"/><Relationship Id="rId14" Type="http://schemas.openxmlformats.org/officeDocument/2006/relationships/image" Target="../media/image50.png"/></Relationships>
</file>

<file path=ppt/slides/_rels/slide13.xml.rels><?xml version="1.0" encoding="UTF-8" standalone="yes"?>
<Relationships xmlns="http://schemas.openxmlformats.org/package/2006/relationships"><Relationship Id="rId3" Type="http://schemas.openxmlformats.org/officeDocument/2006/relationships/tags" Target="../tags/tag43.xml"/><Relationship Id="rId7" Type="http://schemas.openxmlformats.org/officeDocument/2006/relationships/image" Target="../media/image54.png"/><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tags" Target="../tags/tag46.xml"/><Relationship Id="rId7" Type="http://schemas.openxmlformats.org/officeDocument/2006/relationships/image" Target="../media/image55.png"/><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slideLayout" Target="../slideLayouts/slideLayout7.xml"/><Relationship Id="rId11" Type="http://schemas.openxmlformats.org/officeDocument/2006/relationships/image" Target="../media/image59.png"/><Relationship Id="rId5" Type="http://schemas.openxmlformats.org/officeDocument/2006/relationships/tags" Target="../tags/tag48.xml"/><Relationship Id="rId10" Type="http://schemas.openxmlformats.org/officeDocument/2006/relationships/image" Target="../media/image58.png"/><Relationship Id="rId4" Type="http://schemas.openxmlformats.org/officeDocument/2006/relationships/tags" Target="../tags/tag47.xml"/><Relationship Id="rId9" Type="http://schemas.openxmlformats.org/officeDocument/2006/relationships/image" Target="../media/image57.png"/></Relationships>
</file>

<file path=ppt/slides/_rels/slide15.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0.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tags" Target="../tags/tag51.xml"/><Relationship Id="rId7" Type="http://schemas.openxmlformats.org/officeDocument/2006/relationships/image" Target="../media/image62.png"/><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Layout" Target="../slideLayouts/slideLayout7.xml"/><Relationship Id="rId11" Type="http://schemas.openxmlformats.org/officeDocument/2006/relationships/image" Target="../media/image66.png"/><Relationship Id="rId5" Type="http://schemas.openxmlformats.org/officeDocument/2006/relationships/tags" Target="../tags/tag53.xml"/><Relationship Id="rId10" Type="http://schemas.openxmlformats.org/officeDocument/2006/relationships/image" Target="../media/image65.png"/><Relationship Id="rId4" Type="http://schemas.openxmlformats.org/officeDocument/2006/relationships/tags" Target="../tags/tag52.xml"/><Relationship Id="rId9" Type="http://schemas.openxmlformats.org/officeDocument/2006/relationships/image" Target="../media/image64.png"/></Relationships>
</file>

<file path=ppt/slides/_rels/slide17.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tags" Target="../tags/tag56.xml"/><Relationship Id="rId7" Type="http://schemas.openxmlformats.org/officeDocument/2006/relationships/image" Target="../media/image68.pn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image" Target="../media/image67.jpeg"/><Relationship Id="rId5" Type="http://schemas.openxmlformats.org/officeDocument/2006/relationships/slideLayout" Target="../slideLayouts/slideLayout7.xml"/><Relationship Id="rId10" Type="http://schemas.openxmlformats.org/officeDocument/2006/relationships/image" Target="../media/image71.png"/><Relationship Id="rId4" Type="http://schemas.openxmlformats.org/officeDocument/2006/relationships/tags" Target="../tags/tag57.xml"/><Relationship Id="rId9" Type="http://schemas.openxmlformats.org/officeDocument/2006/relationships/image" Target="../media/image70.png"/></Relationships>
</file>

<file path=ppt/slides/_rels/slide18.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tags" Target="../tags/tag60.xml"/><Relationship Id="rId7" Type="http://schemas.openxmlformats.org/officeDocument/2006/relationships/image" Target="../media/image72.pn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image" Target="../media/image71.png"/><Relationship Id="rId5" Type="http://schemas.openxmlformats.org/officeDocument/2006/relationships/slideLayout" Target="../slideLayouts/slideLayout7.xml"/><Relationship Id="rId4" Type="http://schemas.openxmlformats.org/officeDocument/2006/relationships/tags" Target="../tags/tag61.xml"/><Relationship Id="rId9" Type="http://schemas.openxmlformats.org/officeDocument/2006/relationships/image" Target="../media/image74.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78.emf"/><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emf"/></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9.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gif"/><Relationship Id="rId1" Type="http://schemas.microsoft.com/office/2007/relationships/media" Target="../media/media1.gif"/><Relationship Id="rId4" Type="http://schemas.openxmlformats.org/officeDocument/2006/relationships/image" Target="../media/image80.png"/></Relationships>
</file>

<file path=ppt/slides/_rels/slide23.xml.rels><?xml version="1.0" encoding="UTF-8" standalone="yes"?>
<Relationships xmlns="http://schemas.openxmlformats.org/package/2006/relationships"><Relationship Id="rId2" Type="http://schemas.openxmlformats.org/officeDocument/2006/relationships/image" Target="../media/image81.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5.xml"/><Relationship Id="rId7" Type="http://schemas.openxmlformats.org/officeDocument/2006/relationships/image" Target="../media/image10.pn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slideLayout" Target="../slideLayouts/slideLayout7.xml"/><Relationship Id="rId11" Type="http://schemas.openxmlformats.org/officeDocument/2006/relationships/image" Target="../media/image14.png"/><Relationship Id="rId5" Type="http://schemas.openxmlformats.org/officeDocument/2006/relationships/tags" Target="../tags/tag7.xml"/><Relationship Id="rId10" Type="http://schemas.openxmlformats.org/officeDocument/2006/relationships/image" Target="../media/image13.png"/><Relationship Id="rId4" Type="http://schemas.openxmlformats.org/officeDocument/2006/relationships/tags" Target="../tags/tag6.xml"/><Relationship Id="rId9"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image" Target="../media/image18.png"/><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tags" Target="../tags/tag9.xml"/><Relationship Id="rId16" Type="http://schemas.openxmlformats.org/officeDocument/2006/relationships/image" Target="../media/image21.png"/><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image" Target="../media/image16.png"/><Relationship Id="rId5" Type="http://schemas.openxmlformats.org/officeDocument/2006/relationships/tags" Target="../tags/tag12.xml"/><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tags" Target="../tags/tag11.xml"/><Relationship Id="rId9" Type="http://schemas.openxmlformats.org/officeDocument/2006/relationships/slideLayout" Target="../slideLayouts/slideLayout7.xml"/><Relationship Id="rId14"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tags" Target="../tags/tag18.xml"/><Relationship Id="rId7" Type="http://schemas.openxmlformats.org/officeDocument/2006/relationships/image" Target="../media/image24.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23.emf"/><Relationship Id="rId5" Type="http://schemas.openxmlformats.org/officeDocument/2006/relationships/slideLayout" Target="../slideLayouts/slideLayout7.xml"/><Relationship Id="rId10" Type="http://schemas.openxmlformats.org/officeDocument/2006/relationships/image" Target="../media/image27.png"/><Relationship Id="rId4" Type="http://schemas.openxmlformats.org/officeDocument/2006/relationships/tags" Target="../tags/tag19.xml"/><Relationship Id="rId9" Type="http://schemas.openxmlformats.org/officeDocument/2006/relationships/image" Target="../media/image26.png"/></Relationships>
</file>

<file path=ppt/slides/_rels/slide8.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4.png"/><Relationship Id="rId3" Type="http://schemas.openxmlformats.org/officeDocument/2006/relationships/tags" Target="../tags/tag22.xml"/><Relationship Id="rId7" Type="http://schemas.openxmlformats.org/officeDocument/2006/relationships/image" Target="../media/image28.jpeg"/><Relationship Id="rId12" Type="http://schemas.openxmlformats.org/officeDocument/2006/relationships/image" Target="../media/image33.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Layout" Target="../slideLayouts/slideLayout7.xml"/><Relationship Id="rId11" Type="http://schemas.openxmlformats.org/officeDocument/2006/relationships/image" Target="../media/image32.png"/><Relationship Id="rId5" Type="http://schemas.openxmlformats.org/officeDocument/2006/relationships/tags" Target="../tags/tag24.xml"/><Relationship Id="rId10" Type="http://schemas.openxmlformats.org/officeDocument/2006/relationships/image" Target="../media/image31.png"/><Relationship Id="rId4" Type="http://schemas.openxmlformats.org/officeDocument/2006/relationships/tags" Target="../tags/tag23.xml"/><Relationship Id="rId9" Type="http://schemas.openxmlformats.org/officeDocument/2006/relationships/image" Target="../media/image30.png"/></Relationships>
</file>

<file path=ppt/slides/_rels/slide9.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tags" Target="../tags/tag27.xml"/><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slideLayout" Target="../slideLayouts/slideLayout7.xml"/><Relationship Id="rId11" Type="http://schemas.openxmlformats.org/officeDocument/2006/relationships/image" Target="../media/image39.png"/><Relationship Id="rId5" Type="http://schemas.openxmlformats.org/officeDocument/2006/relationships/tags" Target="../tags/tag29.xml"/><Relationship Id="rId10" Type="http://schemas.openxmlformats.org/officeDocument/2006/relationships/image" Target="../media/image38.jpeg"/><Relationship Id="rId4" Type="http://schemas.openxmlformats.org/officeDocument/2006/relationships/tags" Target="../tags/tag28.xml"/><Relationship Id="rId9"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r>
              <a:rPr lang="en-GB" sz="3200" b="1" dirty="0" smtClean="0"/>
              <a:t>Charged Dark Matter and the H0 tension ?   </a:t>
            </a:r>
            <a:endParaRPr lang="fr-FR" sz="3200" b="1" dirty="0"/>
          </a:p>
        </p:txBody>
      </p:sp>
      <p:sp>
        <p:nvSpPr>
          <p:cNvPr id="3" name="Sous-titre 2"/>
          <p:cNvSpPr>
            <a:spLocks noGrp="1"/>
          </p:cNvSpPr>
          <p:nvPr>
            <p:ph type="subTitle" idx="1"/>
          </p:nvPr>
        </p:nvSpPr>
        <p:spPr>
          <a:xfrm>
            <a:off x="2895600" y="3796345"/>
            <a:ext cx="6400800" cy="1340238"/>
          </a:xfrm>
        </p:spPr>
        <p:txBody>
          <a:bodyPr>
            <a:normAutofit lnSpcReduction="10000"/>
          </a:bodyPr>
          <a:lstStyle/>
          <a:p>
            <a:r>
              <a:rPr lang="en-GB" sz="1600" dirty="0"/>
              <a:t>Philippe </a:t>
            </a:r>
            <a:r>
              <a:rPr lang="en-GB" sz="1600" dirty="0" err="1"/>
              <a:t>Brax</a:t>
            </a:r>
            <a:endParaRPr lang="en-GB" sz="1600" dirty="0"/>
          </a:p>
          <a:p>
            <a:r>
              <a:rPr lang="en-GB" sz="1600" dirty="0" err="1" smtClean="0"/>
              <a:t>Institut</a:t>
            </a:r>
            <a:r>
              <a:rPr lang="en-GB" sz="1600" dirty="0" smtClean="0"/>
              <a:t> de Physique </a:t>
            </a:r>
            <a:r>
              <a:rPr lang="en-GB" sz="1600" dirty="0" err="1" smtClean="0"/>
              <a:t>Théorique</a:t>
            </a:r>
            <a:r>
              <a:rPr lang="en-GB" sz="1600" dirty="0" smtClean="0"/>
              <a:t> </a:t>
            </a:r>
          </a:p>
          <a:p>
            <a:r>
              <a:rPr lang="en-GB" sz="1600" dirty="0" smtClean="0"/>
              <a:t> </a:t>
            </a:r>
            <a:r>
              <a:rPr lang="en-GB" sz="1600" dirty="0" err="1" smtClean="0"/>
              <a:t>Université</a:t>
            </a:r>
            <a:r>
              <a:rPr lang="en-GB" sz="1600" dirty="0" smtClean="0"/>
              <a:t> Paris-</a:t>
            </a:r>
            <a:r>
              <a:rPr lang="en-GB" sz="1600" dirty="0" err="1" smtClean="0"/>
              <a:t>Saclay</a:t>
            </a:r>
            <a:endParaRPr lang="en-GB" sz="1600" dirty="0"/>
          </a:p>
          <a:p>
            <a:r>
              <a:rPr lang="en-GB" sz="1600" dirty="0"/>
              <a:t> </a:t>
            </a:r>
            <a:endParaRPr lang="fr-FR" sz="1600" dirty="0"/>
          </a:p>
        </p:txBody>
      </p:sp>
      <p:pic>
        <p:nvPicPr>
          <p:cNvPr id="1026" name="Picture 2" descr="list_cea_new"/>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76321" y="332656"/>
            <a:ext cx="1392089" cy="72557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63551" y="97067"/>
            <a:ext cx="1196752" cy="119675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1888" y="5924550"/>
            <a:ext cx="1320081" cy="93211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fficher l'image d'origi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29591" y="5974804"/>
            <a:ext cx="885547" cy="83160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30926" y="4813417"/>
            <a:ext cx="3849188" cy="646331"/>
          </a:xfrm>
          <a:prstGeom prst="rect">
            <a:avLst/>
          </a:prstGeom>
          <a:noFill/>
        </p:spPr>
        <p:txBody>
          <a:bodyPr wrap="square" rtlCol="0">
            <a:spAutoFit/>
          </a:bodyPr>
          <a:lstStyle/>
          <a:p>
            <a:r>
              <a:rPr lang="en-GB" dirty="0" smtClean="0"/>
              <a:t>Collaboration with J. Beltran-Jimenez and D. </a:t>
            </a:r>
            <a:r>
              <a:rPr lang="en-GB" dirty="0" err="1" smtClean="0"/>
              <a:t>Bettoni</a:t>
            </a:r>
            <a:r>
              <a:rPr lang="en-GB" dirty="0" smtClean="0"/>
              <a:t> (Salamanca) </a:t>
            </a:r>
            <a:endParaRPr lang="fr-FR" dirty="0"/>
          </a:p>
        </p:txBody>
      </p:sp>
      <p:sp>
        <p:nvSpPr>
          <p:cNvPr id="5" name="TextBox 4"/>
          <p:cNvSpPr txBox="1"/>
          <p:nvPr/>
        </p:nvSpPr>
        <p:spPr>
          <a:xfrm>
            <a:off x="10368410" y="4991198"/>
            <a:ext cx="2022605" cy="1477328"/>
          </a:xfrm>
          <a:prstGeom prst="rect">
            <a:avLst/>
          </a:prstGeom>
          <a:noFill/>
        </p:spPr>
        <p:txBody>
          <a:bodyPr wrap="square" rtlCol="0">
            <a:spAutoFit/>
          </a:bodyPr>
          <a:lstStyle/>
          <a:p>
            <a:r>
              <a:rPr lang="fr-FR" dirty="0" smtClean="0">
                <a:hlinkClick r:id="rId6"/>
              </a:rPr>
              <a:t>2004.13677</a:t>
            </a:r>
            <a:r>
              <a:rPr lang="fr-FR" dirty="0" smtClean="0"/>
              <a:t> </a:t>
            </a:r>
            <a:r>
              <a:rPr lang="fr-FR" dirty="0" smtClean="0">
                <a:hlinkClick r:id="rId7"/>
              </a:rPr>
              <a:t>2007.11029</a:t>
            </a:r>
            <a:endParaRPr lang="fr-FR" dirty="0" smtClean="0"/>
          </a:p>
          <a:p>
            <a:r>
              <a:rPr lang="fr-FR" dirty="0" smtClean="0">
                <a:hlinkClick r:id="rId8"/>
              </a:rPr>
              <a:t>2103.03627</a:t>
            </a:r>
            <a:endParaRPr lang="fr-FR" dirty="0"/>
          </a:p>
          <a:p>
            <a:endParaRPr lang="fr-FR" dirty="0"/>
          </a:p>
          <a:p>
            <a:r>
              <a:rPr lang="fr-FR" dirty="0" smtClean="0"/>
              <a:t> </a:t>
            </a:r>
            <a:endParaRPr lang="fr-FR" dirty="0"/>
          </a:p>
        </p:txBody>
      </p:sp>
      <p:pic>
        <p:nvPicPr>
          <p:cNvPr id="10" name="Picture 9"/>
          <p:cNvPicPr/>
          <p:nvPr/>
        </p:nvPicPr>
        <p:blipFill>
          <a:blip r:embed="rId9">
            <a:extLst>
              <a:ext uri="{28A0092B-C50C-407E-A947-70E740481C1C}">
                <a14:useLocalDpi xmlns:a14="http://schemas.microsoft.com/office/drawing/2010/main" val="0"/>
              </a:ext>
            </a:extLst>
          </a:blip>
          <a:stretch>
            <a:fillRect/>
          </a:stretch>
        </p:blipFill>
        <p:spPr>
          <a:xfrm>
            <a:off x="5605145" y="1373233"/>
            <a:ext cx="981710" cy="1028700"/>
          </a:xfrm>
          <a:prstGeom prst="rect">
            <a:avLst/>
          </a:prstGeom>
        </p:spPr>
      </p:pic>
    </p:spTree>
    <p:extLst>
      <p:ext uri="{BB962C8B-B14F-4D97-AF65-F5344CB8AC3E}">
        <p14:creationId xmlns:p14="http://schemas.microsoft.com/office/powerpoint/2010/main" val="39745180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806" y="600891"/>
            <a:ext cx="6705600" cy="523220"/>
          </a:xfrm>
          <a:prstGeom prst="rect">
            <a:avLst/>
          </a:prstGeom>
          <a:noFill/>
        </p:spPr>
        <p:txBody>
          <a:bodyPr wrap="square" rtlCol="0">
            <a:spAutoFit/>
          </a:bodyPr>
          <a:lstStyle/>
          <a:p>
            <a:r>
              <a:rPr lang="en-GB" sz="2800" dirty="0" smtClean="0"/>
              <a:t>Screened difficulties:</a:t>
            </a:r>
            <a:endParaRPr lang="fr-FR" sz="2800" dirty="0"/>
          </a:p>
        </p:txBody>
      </p:sp>
      <p:sp>
        <p:nvSpPr>
          <p:cNvPr id="3" name="TextBox 2"/>
          <p:cNvSpPr txBox="1"/>
          <p:nvPr/>
        </p:nvSpPr>
        <p:spPr>
          <a:xfrm>
            <a:off x="2714171" y="1558470"/>
            <a:ext cx="2987040" cy="369332"/>
          </a:xfrm>
          <a:prstGeom prst="rect">
            <a:avLst/>
          </a:prstGeom>
          <a:noFill/>
        </p:spPr>
        <p:txBody>
          <a:bodyPr wrap="square" rtlCol="0">
            <a:spAutoFit/>
          </a:bodyPr>
          <a:lstStyle/>
          <a:p>
            <a:r>
              <a:rPr lang="en-GB" b="1" i="1" dirty="0" smtClean="0"/>
              <a:t>Field description: </a:t>
            </a:r>
            <a:endParaRPr lang="fr-FR" b="1" i="1" dirty="0"/>
          </a:p>
        </p:txBody>
      </p:sp>
      <p:sp>
        <p:nvSpPr>
          <p:cNvPr id="4" name="TextBox 3"/>
          <p:cNvSpPr txBox="1"/>
          <p:nvPr/>
        </p:nvSpPr>
        <p:spPr>
          <a:xfrm>
            <a:off x="3439886" y="2316833"/>
            <a:ext cx="2551611" cy="369332"/>
          </a:xfrm>
          <a:prstGeom prst="rect">
            <a:avLst/>
          </a:prstGeom>
          <a:noFill/>
        </p:spPr>
        <p:txBody>
          <a:bodyPr wrap="square" rtlCol="0">
            <a:spAutoFit/>
          </a:bodyPr>
          <a:lstStyle/>
          <a:p>
            <a:r>
              <a:rPr lang="en-GB" dirty="0" smtClean="0"/>
              <a:t>Cosmological principle </a:t>
            </a:r>
            <a:endParaRPr lang="fr-FR" dirty="0"/>
          </a:p>
        </p:txBody>
      </p:sp>
      <p:sp>
        <p:nvSpPr>
          <p:cNvPr id="5" name="Right Arrow 4"/>
          <p:cNvSpPr/>
          <p:nvPr/>
        </p:nvSpPr>
        <p:spPr>
          <a:xfrm>
            <a:off x="6130834" y="2362162"/>
            <a:ext cx="1088572" cy="2786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Picture 5"/>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7878355" y="2382388"/>
            <a:ext cx="1843809" cy="266667"/>
          </a:xfrm>
          <a:prstGeom prst="rect">
            <a:avLst/>
          </a:prstGeom>
        </p:spPr>
      </p:pic>
      <p:sp>
        <p:nvSpPr>
          <p:cNvPr id="7" name="TextBox 6"/>
          <p:cNvSpPr txBox="1"/>
          <p:nvPr/>
        </p:nvSpPr>
        <p:spPr>
          <a:xfrm>
            <a:off x="3439886" y="3356449"/>
            <a:ext cx="3518263" cy="369332"/>
          </a:xfrm>
          <a:prstGeom prst="rect">
            <a:avLst/>
          </a:prstGeom>
          <a:noFill/>
        </p:spPr>
        <p:txBody>
          <a:bodyPr wrap="square" rtlCol="0">
            <a:spAutoFit/>
          </a:bodyPr>
          <a:lstStyle/>
          <a:p>
            <a:r>
              <a:rPr lang="en-GB" dirty="0" smtClean="0"/>
              <a:t>Screening breaks homogeneity </a:t>
            </a:r>
            <a:endParaRPr lang="fr-FR" dirty="0"/>
          </a:p>
        </p:txBody>
      </p:sp>
      <p:sp>
        <p:nvSpPr>
          <p:cNvPr id="8" name="Right Arrow 7"/>
          <p:cNvSpPr/>
          <p:nvPr/>
        </p:nvSpPr>
        <p:spPr>
          <a:xfrm>
            <a:off x="6789783" y="3399210"/>
            <a:ext cx="1088572" cy="2786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Picture 8"/>
          <p:cNvPicPr>
            <a:picLocks noChangeAspect="1"/>
          </p:cNvPicPr>
          <p:nvPr>
            <p:custDataLst>
              <p:tags r:id="rId2"/>
            </p:custDataLst>
          </p:nvPr>
        </p:nvPicPr>
        <p:blipFill>
          <a:blip r:embed="rId5" cstate="print">
            <a:extLst>
              <a:ext uri="{28A0092B-C50C-407E-A947-70E740481C1C}">
                <a14:useLocalDpi xmlns:a14="http://schemas.microsoft.com/office/drawing/2010/main" val="0"/>
              </a:ext>
            </a:extLst>
          </a:blip>
          <a:stretch>
            <a:fillRect/>
          </a:stretch>
        </p:blipFill>
        <p:spPr>
          <a:xfrm>
            <a:off x="8556172" y="3411309"/>
            <a:ext cx="1950476" cy="254476"/>
          </a:xfrm>
          <a:prstGeom prst="rect">
            <a:avLst/>
          </a:prstGeom>
        </p:spPr>
      </p:pic>
      <p:cxnSp>
        <p:nvCxnSpPr>
          <p:cNvPr id="11" name="Straight Arrow Connector 10"/>
          <p:cNvCxnSpPr/>
          <p:nvPr/>
        </p:nvCxnSpPr>
        <p:spPr>
          <a:xfrm flipV="1">
            <a:off x="9060313" y="3725781"/>
            <a:ext cx="661851" cy="9231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728736" y="4637728"/>
            <a:ext cx="3605348" cy="369332"/>
          </a:xfrm>
          <a:prstGeom prst="rect">
            <a:avLst/>
          </a:prstGeom>
          <a:noFill/>
        </p:spPr>
        <p:txBody>
          <a:bodyPr wrap="square" rtlCol="0">
            <a:spAutoFit/>
          </a:bodyPr>
          <a:lstStyle/>
          <a:p>
            <a:r>
              <a:rPr lang="en-GB" i="1" dirty="0" smtClean="0"/>
              <a:t>Inhomogeneous models</a:t>
            </a:r>
            <a:r>
              <a:rPr lang="en-GB" dirty="0" smtClean="0"/>
              <a:t>? Lemaitre!</a:t>
            </a:r>
            <a:endParaRPr lang="fr-FR" dirty="0"/>
          </a:p>
        </p:txBody>
      </p:sp>
      <p:sp>
        <p:nvSpPr>
          <p:cNvPr id="13" name="TextBox 12"/>
          <p:cNvSpPr txBox="1"/>
          <p:nvPr/>
        </p:nvSpPr>
        <p:spPr>
          <a:xfrm>
            <a:off x="2714171" y="4733837"/>
            <a:ext cx="2484846" cy="369332"/>
          </a:xfrm>
          <a:prstGeom prst="rect">
            <a:avLst/>
          </a:prstGeom>
          <a:noFill/>
        </p:spPr>
        <p:txBody>
          <a:bodyPr wrap="square" rtlCol="0">
            <a:spAutoFit/>
          </a:bodyPr>
          <a:lstStyle/>
          <a:p>
            <a:r>
              <a:rPr lang="en-GB" b="1" i="1" dirty="0" smtClean="0"/>
              <a:t>Fluid description: </a:t>
            </a:r>
            <a:endParaRPr lang="fr-FR" b="1" i="1" dirty="0"/>
          </a:p>
        </p:txBody>
      </p:sp>
      <p:sp>
        <p:nvSpPr>
          <p:cNvPr id="14" name="TextBox 13"/>
          <p:cNvSpPr txBox="1"/>
          <p:nvPr/>
        </p:nvSpPr>
        <p:spPr>
          <a:xfrm>
            <a:off x="3439886" y="5768317"/>
            <a:ext cx="6221318" cy="369332"/>
          </a:xfrm>
          <a:prstGeom prst="rect">
            <a:avLst/>
          </a:prstGeom>
          <a:noFill/>
        </p:spPr>
        <p:txBody>
          <a:bodyPr wrap="square" rtlCol="0">
            <a:spAutoFit/>
          </a:bodyPr>
          <a:lstStyle/>
          <a:p>
            <a:r>
              <a:rPr lang="en-GB" dirty="0" smtClean="0"/>
              <a:t>Inhomogeneous density and pressure? How to model it?</a:t>
            </a:r>
            <a:endParaRPr lang="fr-FR" dirty="0"/>
          </a:p>
        </p:txBody>
      </p:sp>
    </p:spTree>
    <p:extLst>
      <p:ext uri="{BB962C8B-B14F-4D97-AF65-F5344CB8AC3E}">
        <p14:creationId xmlns:p14="http://schemas.microsoft.com/office/powerpoint/2010/main" val="37672708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8011" y="775062"/>
            <a:ext cx="6165669" cy="584775"/>
          </a:xfrm>
          <a:prstGeom prst="rect">
            <a:avLst/>
          </a:prstGeom>
          <a:noFill/>
        </p:spPr>
        <p:txBody>
          <a:bodyPr wrap="square" rtlCol="0">
            <a:spAutoFit/>
          </a:bodyPr>
          <a:lstStyle/>
          <a:p>
            <a:r>
              <a:rPr lang="en-GB" sz="3200" dirty="0" smtClean="0"/>
              <a:t>Newtonian Cosmology</a:t>
            </a:r>
            <a:endParaRPr lang="fr-FR" sz="3200"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08641" y="2340215"/>
            <a:ext cx="3104686" cy="2213084"/>
          </a:xfrm>
          <a:prstGeom prst="rect">
            <a:avLst/>
          </a:prstGeom>
        </p:spPr>
      </p:pic>
      <p:sp>
        <p:nvSpPr>
          <p:cNvPr id="4" name="TextBox 3"/>
          <p:cNvSpPr txBox="1"/>
          <p:nvPr/>
        </p:nvSpPr>
        <p:spPr>
          <a:xfrm>
            <a:off x="418011" y="2017049"/>
            <a:ext cx="8281851" cy="646331"/>
          </a:xfrm>
          <a:prstGeom prst="rect">
            <a:avLst/>
          </a:prstGeom>
          <a:noFill/>
        </p:spPr>
        <p:txBody>
          <a:bodyPr wrap="square" rtlCol="0">
            <a:spAutoFit/>
          </a:bodyPr>
          <a:lstStyle/>
          <a:p>
            <a:r>
              <a:rPr lang="en-GB" dirty="0" smtClean="0"/>
              <a:t>Restrict our description of the Universe to the </a:t>
            </a:r>
            <a:r>
              <a:rPr lang="en-GB" b="1" dirty="0" smtClean="0"/>
              <a:t>horizon </a:t>
            </a:r>
            <a:r>
              <a:rPr lang="en-GB" dirty="0" smtClean="0"/>
              <a:t>(domain of influence of the dark U(1)) as speed of light c=1  when unscreened (early in the Universe). </a:t>
            </a:r>
            <a:endParaRPr lang="fr-FR" dirty="0"/>
          </a:p>
        </p:txBody>
      </p:sp>
      <p:pic>
        <p:nvPicPr>
          <p:cNvPr id="5" name="Picture 4"/>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9883269" y="963831"/>
            <a:ext cx="955429" cy="207238"/>
          </a:xfrm>
          <a:prstGeom prst="rect">
            <a:avLst/>
          </a:prstGeom>
        </p:spPr>
      </p:pic>
      <p:sp>
        <p:nvSpPr>
          <p:cNvPr id="7" name="TextBox 6"/>
          <p:cNvSpPr txBox="1"/>
          <p:nvPr/>
        </p:nvSpPr>
        <p:spPr>
          <a:xfrm>
            <a:off x="418011" y="3262091"/>
            <a:ext cx="7977051" cy="369332"/>
          </a:xfrm>
          <a:prstGeom prst="rect">
            <a:avLst/>
          </a:prstGeom>
          <a:noFill/>
        </p:spPr>
        <p:txBody>
          <a:bodyPr wrap="square" rtlCol="0">
            <a:spAutoFit/>
          </a:bodyPr>
          <a:lstStyle/>
          <a:p>
            <a:r>
              <a:rPr lang="en-GB" dirty="0" smtClean="0"/>
              <a:t>Initially foliate the Universe in shells of radius r inside the horizon.</a:t>
            </a:r>
            <a:endParaRPr lang="fr-FR" dirty="0"/>
          </a:p>
        </p:txBody>
      </p:sp>
      <p:pic>
        <p:nvPicPr>
          <p:cNvPr id="18" name="Picture 17"/>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2355564" y="4447177"/>
            <a:ext cx="4453026" cy="538971"/>
          </a:xfrm>
          <a:prstGeom prst="rect">
            <a:avLst/>
          </a:prstGeom>
          <a:solidFill>
            <a:schemeClr val="accent1">
              <a:lumMod val="40000"/>
              <a:lumOff val="60000"/>
            </a:schemeClr>
          </a:solidFill>
        </p:spPr>
      </p:pic>
      <p:cxnSp>
        <p:nvCxnSpPr>
          <p:cNvPr id="14" name="Straight Arrow Connector 13"/>
          <p:cNvCxnSpPr/>
          <p:nvPr/>
        </p:nvCxnSpPr>
        <p:spPr>
          <a:xfrm flipV="1">
            <a:off x="3222171" y="5033554"/>
            <a:ext cx="600892" cy="966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6008914" y="5050971"/>
            <a:ext cx="448592" cy="12104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583680" y="6104709"/>
            <a:ext cx="2551611" cy="374468"/>
          </a:xfrm>
          <a:prstGeom prst="rect">
            <a:avLst/>
          </a:prstGeom>
          <a:noFill/>
        </p:spPr>
        <p:txBody>
          <a:bodyPr wrap="square" rtlCol="0">
            <a:spAutoFit/>
          </a:bodyPr>
          <a:lstStyle/>
          <a:p>
            <a:r>
              <a:rPr lang="en-GB" dirty="0" smtClean="0"/>
              <a:t>Dark repulsion</a:t>
            </a:r>
            <a:endParaRPr lang="fr-FR" dirty="0"/>
          </a:p>
        </p:txBody>
      </p:sp>
      <p:sp>
        <p:nvSpPr>
          <p:cNvPr id="20" name="TextBox 19"/>
          <p:cNvSpPr txBox="1"/>
          <p:nvPr/>
        </p:nvSpPr>
        <p:spPr>
          <a:xfrm>
            <a:off x="1898469" y="6078583"/>
            <a:ext cx="2569028" cy="369332"/>
          </a:xfrm>
          <a:prstGeom prst="rect">
            <a:avLst/>
          </a:prstGeom>
          <a:noFill/>
        </p:spPr>
        <p:txBody>
          <a:bodyPr wrap="square" rtlCol="0">
            <a:spAutoFit/>
          </a:bodyPr>
          <a:lstStyle/>
          <a:p>
            <a:r>
              <a:rPr lang="en-GB" dirty="0" smtClean="0"/>
              <a:t>Newton’s law</a:t>
            </a:r>
            <a:endParaRPr lang="fr-FR" dirty="0"/>
          </a:p>
        </p:txBody>
      </p:sp>
      <p:sp>
        <p:nvSpPr>
          <p:cNvPr id="6" name="TextBox 5"/>
          <p:cNvSpPr txBox="1"/>
          <p:nvPr/>
        </p:nvSpPr>
        <p:spPr>
          <a:xfrm>
            <a:off x="8643357" y="4986148"/>
            <a:ext cx="3269970" cy="923330"/>
          </a:xfrm>
          <a:prstGeom prst="rect">
            <a:avLst/>
          </a:prstGeom>
          <a:noFill/>
        </p:spPr>
        <p:txBody>
          <a:bodyPr wrap="square" rtlCol="0">
            <a:spAutoFit/>
          </a:bodyPr>
          <a:lstStyle/>
          <a:p>
            <a:r>
              <a:rPr lang="en-GB" dirty="0" smtClean="0"/>
              <a:t>For scalars, K-</a:t>
            </a:r>
            <a:r>
              <a:rPr lang="en-GB" dirty="0" err="1" smtClean="0"/>
              <a:t>mouflage</a:t>
            </a:r>
            <a:r>
              <a:rPr lang="en-GB" dirty="0" smtClean="0"/>
              <a:t> involves a plus sign! More gravity… similar type of modification…</a:t>
            </a:r>
            <a:endParaRPr lang="fr-FR" dirty="0"/>
          </a:p>
        </p:txBody>
      </p:sp>
    </p:spTree>
    <p:extLst>
      <p:ext uri="{BB962C8B-B14F-4D97-AF65-F5344CB8AC3E}">
        <p14:creationId xmlns:p14="http://schemas.microsoft.com/office/powerpoint/2010/main" val="33458551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0228" y="748937"/>
            <a:ext cx="5172891" cy="461665"/>
          </a:xfrm>
          <a:prstGeom prst="rect">
            <a:avLst/>
          </a:prstGeom>
          <a:noFill/>
        </p:spPr>
        <p:txBody>
          <a:bodyPr wrap="square" rtlCol="0">
            <a:spAutoFit/>
          </a:bodyPr>
          <a:lstStyle/>
          <a:p>
            <a:r>
              <a:rPr lang="en-GB" sz="2400" dirty="0" smtClean="0"/>
              <a:t>Breaking the co-moving evolution</a:t>
            </a:r>
            <a:endParaRPr lang="fr-FR" sz="2400" dirty="0"/>
          </a:p>
        </p:txBody>
      </p:sp>
      <p:sp>
        <p:nvSpPr>
          <p:cNvPr id="3" name="TextBox 2"/>
          <p:cNvSpPr txBox="1"/>
          <p:nvPr/>
        </p:nvSpPr>
        <p:spPr>
          <a:xfrm>
            <a:off x="740228" y="2020389"/>
            <a:ext cx="6583680" cy="369332"/>
          </a:xfrm>
          <a:prstGeom prst="rect">
            <a:avLst/>
          </a:prstGeom>
          <a:noFill/>
        </p:spPr>
        <p:txBody>
          <a:bodyPr wrap="square" rtlCol="0">
            <a:spAutoFit/>
          </a:bodyPr>
          <a:lstStyle/>
          <a:p>
            <a:r>
              <a:rPr lang="en-GB" dirty="0" smtClean="0"/>
              <a:t>Locally we can always define the scale factor of each shell: </a:t>
            </a:r>
            <a:endParaRPr lang="fr-FR" dirty="0"/>
          </a:p>
        </p:txBody>
      </p:sp>
      <p:pic>
        <p:nvPicPr>
          <p:cNvPr id="4" name="Picture 3"/>
          <p:cNvPicPr>
            <a:picLocks noChangeAspect="1"/>
          </p:cNvPicPr>
          <p:nvPr>
            <p:custDataLst>
              <p:tags r:id="rId1"/>
            </p:custDataLst>
          </p:nvPr>
        </p:nvPicPr>
        <p:blipFill>
          <a:blip r:embed="rId9" cstate="print">
            <a:extLst>
              <a:ext uri="{28A0092B-C50C-407E-A947-70E740481C1C}">
                <a14:useLocalDpi xmlns:a14="http://schemas.microsoft.com/office/drawing/2010/main" val="0"/>
              </a:ext>
            </a:extLst>
          </a:blip>
          <a:stretch>
            <a:fillRect/>
          </a:stretch>
        </p:blipFill>
        <p:spPr>
          <a:xfrm>
            <a:off x="4850458" y="3119529"/>
            <a:ext cx="1811809" cy="254476"/>
          </a:xfrm>
          <a:prstGeom prst="rect">
            <a:avLst/>
          </a:prstGeom>
          <a:solidFill>
            <a:schemeClr val="accent1">
              <a:lumMod val="60000"/>
              <a:lumOff val="40000"/>
            </a:schemeClr>
          </a:solidFill>
        </p:spPr>
      </p:pic>
      <p:pic>
        <p:nvPicPr>
          <p:cNvPr id="5" name="Picture 4"/>
          <p:cNvPicPr>
            <a:picLocks noChangeAspect="1"/>
          </p:cNvPicPr>
          <p:nvPr>
            <p:custDataLst>
              <p:tags r:id="rId2"/>
            </p:custDataLst>
          </p:nvPr>
        </p:nvPicPr>
        <p:blipFill>
          <a:blip r:embed="rId10" cstate="print">
            <a:extLst>
              <a:ext uri="{28A0092B-C50C-407E-A947-70E740481C1C}">
                <a14:useLocalDpi xmlns:a14="http://schemas.microsoft.com/office/drawing/2010/main" val="0"/>
              </a:ext>
            </a:extLst>
          </a:blip>
          <a:stretch>
            <a:fillRect/>
          </a:stretch>
        </p:blipFill>
        <p:spPr>
          <a:xfrm>
            <a:off x="740228" y="4831181"/>
            <a:ext cx="4453026" cy="538971"/>
          </a:xfrm>
          <a:prstGeom prst="rect">
            <a:avLst/>
          </a:prstGeom>
        </p:spPr>
      </p:pic>
      <p:pic>
        <p:nvPicPr>
          <p:cNvPr id="10" name="Picture 9"/>
          <p:cNvPicPr>
            <a:picLocks noChangeAspect="1"/>
          </p:cNvPicPr>
          <p:nvPr>
            <p:custDataLst>
              <p:tags r:id="rId3"/>
            </p:custDataLst>
          </p:nvPr>
        </p:nvPicPr>
        <p:blipFill>
          <a:blip r:embed="rId11" cstate="print">
            <a:extLst>
              <a:ext uri="{28A0092B-C50C-407E-A947-70E740481C1C}">
                <a14:useLocalDpi xmlns:a14="http://schemas.microsoft.com/office/drawing/2010/main" val="0"/>
              </a:ext>
            </a:extLst>
          </a:blip>
          <a:stretch>
            <a:fillRect/>
          </a:stretch>
        </p:blipFill>
        <p:spPr>
          <a:xfrm>
            <a:off x="7323908" y="4052838"/>
            <a:ext cx="4236340" cy="538971"/>
          </a:xfrm>
          <a:prstGeom prst="rect">
            <a:avLst/>
          </a:prstGeom>
        </p:spPr>
      </p:pic>
      <p:pic>
        <p:nvPicPr>
          <p:cNvPr id="17" name="Picture 16"/>
          <p:cNvPicPr>
            <a:picLocks noChangeAspect="1"/>
          </p:cNvPicPr>
          <p:nvPr>
            <p:custDataLst>
              <p:tags r:id="rId4"/>
            </p:custDataLst>
          </p:nvPr>
        </p:nvPicPr>
        <p:blipFill>
          <a:blip r:embed="rId12" cstate="print">
            <a:extLst>
              <a:ext uri="{28A0092B-C50C-407E-A947-70E740481C1C}">
                <a14:useLocalDpi xmlns:a14="http://schemas.microsoft.com/office/drawing/2010/main" val="0"/>
              </a:ext>
            </a:extLst>
          </a:blip>
          <a:stretch>
            <a:fillRect/>
          </a:stretch>
        </p:blipFill>
        <p:spPr>
          <a:xfrm>
            <a:off x="7323908" y="5579269"/>
            <a:ext cx="3617826" cy="538971"/>
          </a:xfrm>
          <a:prstGeom prst="rect">
            <a:avLst/>
          </a:prstGeom>
          <a:solidFill>
            <a:schemeClr val="accent1">
              <a:lumMod val="60000"/>
              <a:lumOff val="40000"/>
            </a:schemeClr>
          </a:solidFill>
        </p:spPr>
      </p:pic>
      <p:cxnSp>
        <p:nvCxnSpPr>
          <p:cNvPr id="12" name="Straight Arrow Connector 11"/>
          <p:cNvCxnSpPr/>
          <p:nvPr/>
        </p:nvCxnSpPr>
        <p:spPr>
          <a:xfrm flipV="1">
            <a:off x="5329646" y="4467497"/>
            <a:ext cx="1863634" cy="6331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329646" y="5259977"/>
            <a:ext cx="1898468" cy="5887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custDataLst>
              <p:tags r:id="rId5"/>
            </p:custDataLst>
          </p:nvPr>
        </p:nvPicPr>
        <p:blipFill>
          <a:blip r:embed="rId13" cstate="print">
            <a:extLst>
              <a:ext uri="{28A0092B-C50C-407E-A947-70E740481C1C}">
                <a14:useLocalDpi xmlns:a14="http://schemas.microsoft.com/office/drawing/2010/main" val="0"/>
              </a:ext>
            </a:extLst>
          </a:blip>
          <a:stretch>
            <a:fillRect/>
          </a:stretch>
        </p:blipFill>
        <p:spPr>
          <a:xfrm>
            <a:off x="5756363" y="4129003"/>
            <a:ext cx="587328" cy="386639"/>
          </a:xfrm>
          <a:prstGeom prst="rect">
            <a:avLst/>
          </a:prstGeom>
        </p:spPr>
      </p:pic>
      <p:sp>
        <p:nvSpPr>
          <p:cNvPr id="18" name="TextBox 17"/>
          <p:cNvSpPr txBox="1"/>
          <p:nvPr/>
        </p:nvSpPr>
        <p:spPr>
          <a:xfrm>
            <a:off x="9457509" y="4943491"/>
            <a:ext cx="2584459" cy="307777"/>
          </a:xfrm>
          <a:prstGeom prst="rect">
            <a:avLst/>
          </a:prstGeom>
          <a:noFill/>
        </p:spPr>
        <p:txBody>
          <a:bodyPr wrap="square" rtlCol="0">
            <a:spAutoFit/>
          </a:bodyPr>
          <a:lstStyle/>
          <a:p>
            <a:r>
              <a:rPr lang="en-GB" sz="1400" dirty="0" smtClean="0"/>
              <a:t>No shell crossing</a:t>
            </a:r>
            <a:endParaRPr lang="fr-FR" sz="1400" dirty="0"/>
          </a:p>
        </p:txBody>
      </p:sp>
      <p:cxnSp>
        <p:nvCxnSpPr>
          <p:cNvPr id="20" name="Straight Arrow Connector 19"/>
          <p:cNvCxnSpPr/>
          <p:nvPr/>
        </p:nvCxnSpPr>
        <p:spPr>
          <a:xfrm>
            <a:off x="9448800" y="4754880"/>
            <a:ext cx="8709" cy="8243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0458994" y="3944983"/>
            <a:ext cx="1027612" cy="714103"/>
          </a:xfrm>
          <a:prstGeom prst="rect">
            <a:avLst/>
          </a:prstGeom>
          <a:noFill/>
          <a:ln w="28575">
            <a:solidFill>
              <a:srgbClr val="FF0000"/>
            </a:solidFill>
          </a:ln>
        </p:spPr>
        <p:txBody>
          <a:bodyPr wrap="square" rtlCol="0">
            <a:spAutoFit/>
          </a:bodyPr>
          <a:lstStyle/>
          <a:p>
            <a:endParaRPr lang="fr-FR" dirty="0"/>
          </a:p>
        </p:txBody>
      </p:sp>
      <p:cxnSp>
        <p:nvCxnSpPr>
          <p:cNvPr id="23" name="Straight Arrow Connector 22"/>
          <p:cNvCxnSpPr/>
          <p:nvPr/>
        </p:nvCxnSpPr>
        <p:spPr>
          <a:xfrm>
            <a:off x="10040983" y="1942011"/>
            <a:ext cx="783771" cy="18897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8020595" y="1244678"/>
            <a:ext cx="3788228" cy="369332"/>
          </a:xfrm>
          <a:prstGeom prst="rect">
            <a:avLst/>
          </a:prstGeom>
          <a:noFill/>
        </p:spPr>
        <p:txBody>
          <a:bodyPr wrap="square" rtlCol="0">
            <a:spAutoFit/>
          </a:bodyPr>
          <a:lstStyle/>
          <a:p>
            <a:r>
              <a:rPr lang="en-GB" dirty="0" smtClean="0"/>
              <a:t>Breaking of co-moving evolution</a:t>
            </a:r>
            <a:endParaRPr lang="fr-FR" dirty="0"/>
          </a:p>
        </p:txBody>
      </p:sp>
      <p:pic>
        <p:nvPicPr>
          <p:cNvPr id="25" name="Picture 24"/>
          <p:cNvPicPr>
            <a:picLocks noChangeAspect="1"/>
          </p:cNvPicPr>
          <p:nvPr>
            <p:custDataLst>
              <p:tags r:id="rId6"/>
            </p:custDataLst>
          </p:nvPr>
        </p:nvPicPr>
        <p:blipFill>
          <a:blip r:embed="rId14" cstate="print">
            <a:extLst>
              <a:ext uri="{28A0092B-C50C-407E-A947-70E740481C1C}">
                <a14:useLocalDpi xmlns:a14="http://schemas.microsoft.com/office/drawing/2010/main" val="0"/>
              </a:ext>
            </a:extLst>
          </a:blip>
          <a:stretch>
            <a:fillRect/>
          </a:stretch>
        </p:blipFill>
        <p:spPr>
          <a:xfrm>
            <a:off x="8448630" y="2714700"/>
            <a:ext cx="1368381" cy="344381"/>
          </a:xfrm>
          <a:prstGeom prst="rect">
            <a:avLst/>
          </a:prstGeom>
          <a:solidFill>
            <a:schemeClr val="accent2">
              <a:lumMod val="60000"/>
              <a:lumOff val="40000"/>
            </a:schemeClr>
          </a:solidFill>
        </p:spPr>
      </p:pic>
      <p:sp>
        <p:nvSpPr>
          <p:cNvPr id="26" name="TextBox 25"/>
          <p:cNvSpPr txBox="1"/>
          <p:nvPr/>
        </p:nvSpPr>
        <p:spPr>
          <a:xfrm>
            <a:off x="513806" y="5939246"/>
            <a:ext cx="5399313" cy="646331"/>
          </a:xfrm>
          <a:prstGeom prst="rect">
            <a:avLst/>
          </a:prstGeom>
          <a:noFill/>
        </p:spPr>
        <p:txBody>
          <a:bodyPr wrap="square" rtlCol="0">
            <a:spAutoFit/>
          </a:bodyPr>
          <a:lstStyle/>
          <a:p>
            <a:r>
              <a:rPr lang="en-GB" dirty="0" smtClean="0"/>
              <a:t>Explicit dependence on the scale factor when a </a:t>
            </a:r>
            <a:r>
              <a:rPr lang="en-GB" b="1" dirty="0" smtClean="0"/>
              <a:t>shell exits </a:t>
            </a:r>
            <a:r>
              <a:rPr lang="en-GB" dirty="0" smtClean="0"/>
              <a:t>its screening radius </a:t>
            </a:r>
            <a:endParaRPr lang="fr-FR" dirty="0"/>
          </a:p>
        </p:txBody>
      </p:sp>
      <p:pic>
        <p:nvPicPr>
          <p:cNvPr id="27" name="Picture 26"/>
          <p:cNvPicPr>
            <a:picLocks noChangeAspect="1"/>
          </p:cNvPicPr>
          <p:nvPr>
            <p:custDataLst>
              <p:tags r:id="rId7"/>
            </p:custDataLst>
          </p:nvPr>
        </p:nvPicPr>
        <p:blipFill>
          <a:blip r:embed="rId15" cstate="print">
            <a:extLst>
              <a:ext uri="{28A0092B-C50C-407E-A947-70E740481C1C}">
                <a14:useLocalDpi xmlns:a14="http://schemas.microsoft.com/office/drawing/2010/main" val="0"/>
              </a:ext>
            </a:extLst>
          </a:blip>
          <a:stretch>
            <a:fillRect/>
          </a:stretch>
        </p:blipFill>
        <p:spPr>
          <a:xfrm>
            <a:off x="3863704" y="6471062"/>
            <a:ext cx="473143" cy="229029"/>
          </a:xfrm>
          <a:prstGeom prst="rect">
            <a:avLst/>
          </a:prstGeom>
          <a:solidFill>
            <a:schemeClr val="accent1">
              <a:lumMod val="60000"/>
              <a:lumOff val="40000"/>
            </a:schemeClr>
          </a:solidFill>
        </p:spPr>
      </p:pic>
    </p:spTree>
    <p:extLst>
      <p:ext uri="{BB962C8B-B14F-4D97-AF65-F5344CB8AC3E}">
        <p14:creationId xmlns:p14="http://schemas.microsoft.com/office/powerpoint/2010/main" val="5026281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6057" y="722811"/>
            <a:ext cx="7332617" cy="523220"/>
          </a:xfrm>
          <a:prstGeom prst="rect">
            <a:avLst/>
          </a:prstGeom>
          <a:noFill/>
        </p:spPr>
        <p:txBody>
          <a:bodyPr wrap="square" rtlCol="0">
            <a:spAutoFit/>
          </a:bodyPr>
          <a:lstStyle/>
          <a:p>
            <a:r>
              <a:rPr lang="en-GB" sz="2800" dirty="0" smtClean="0"/>
              <a:t>Curvature and pressure</a:t>
            </a:r>
            <a:endParaRPr lang="fr-FR" sz="2800" dirty="0"/>
          </a:p>
        </p:txBody>
      </p:sp>
      <p:sp>
        <p:nvSpPr>
          <p:cNvPr id="3" name="TextBox 2"/>
          <p:cNvSpPr txBox="1"/>
          <p:nvPr/>
        </p:nvSpPr>
        <p:spPr>
          <a:xfrm>
            <a:off x="618308" y="1907177"/>
            <a:ext cx="7402285" cy="369332"/>
          </a:xfrm>
          <a:prstGeom prst="rect">
            <a:avLst/>
          </a:prstGeom>
          <a:noFill/>
        </p:spPr>
        <p:txBody>
          <a:bodyPr wrap="square" rtlCol="0">
            <a:spAutoFit/>
          </a:bodyPr>
          <a:lstStyle/>
          <a:p>
            <a:r>
              <a:rPr lang="en-GB" dirty="0" smtClean="0"/>
              <a:t>When mass is conserved, can integrate to get </a:t>
            </a:r>
            <a:r>
              <a:rPr lang="en-GB" dirty="0" err="1" smtClean="0"/>
              <a:t>Friedmann’s</a:t>
            </a:r>
            <a:r>
              <a:rPr lang="en-GB" dirty="0" smtClean="0"/>
              <a:t> equation:</a:t>
            </a:r>
            <a:endParaRPr lang="fr-FR" dirty="0"/>
          </a:p>
        </p:txBody>
      </p:sp>
      <p:pic>
        <p:nvPicPr>
          <p:cNvPr id="4" name="Picture 3"/>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098765" y="2775131"/>
            <a:ext cx="3028114" cy="504686"/>
          </a:xfrm>
          <a:prstGeom prst="rect">
            <a:avLst/>
          </a:prstGeom>
        </p:spPr>
      </p:pic>
      <p:pic>
        <p:nvPicPr>
          <p:cNvPr id="6" name="Picture 5"/>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7898674" y="2868855"/>
            <a:ext cx="3783619" cy="388572"/>
          </a:xfrm>
          <a:prstGeom prst="rect">
            <a:avLst/>
          </a:prstGeom>
          <a:solidFill>
            <a:schemeClr val="accent2">
              <a:lumMod val="20000"/>
              <a:lumOff val="80000"/>
            </a:schemeClr>
          </a:solidFill>
        </p:spPr>
      </p:pic>
      <p:cxnSp>
        <p:nvCxnSpPr>
          <p:cNvPr id="8" name="Straight Arrow Connector 7"/>
          <p:cNvCxnSpPr/>
          <p:nvPr/>
        </p:nvCxnSpPr>
        <p:spPr>
          <a:xfrm>
            <a:off x="3612822" y="3535680"/>
            <a:ext cx="515041" cy="8186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4127863" y="4610149"/>
            <a:ext cx="3046095" cy="345905"/>
          </a:xfrm>
          <a:prstGeom prst="rect">
            <a:avLst/>
          </a:prstGeom>
          <a:solidFill>
            <a:schemeClr val="accent1">
              <a:lumMod val="40000"/>
              <a:lumOff val="60000"/>
            </a:schemeClr>
          </a:solidFill>
        </p:spPr>
      </p:pic>
      <p:cxnSp>
        <p:nvCxnSpPr>
          <p:cNvPr id="11" name="Straight Arrow Connector 10"/>
          <p:cNvCxnSpPr/>
          <p:nvPr/>
        </p:nvCxnSpPr>
        <p:spPr>
          <a:xfrm flipV="1">
            <a:off x="1219200" y="3279817"/>
            <a:ext cx="957943" cy="9786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09006" y="4467497"/>
            <a:ext cx="2534194" cy="369332"/>
          </a:xfrm>
          <a:prstGeom prst="rect">
            <a:avLst/>
          </a:prstGeom>
          <a:noFill/>
        </p:spPr>
        <p:txBody>
          <a:bodyPr wrap="square" rtlCol="0">
            <a:spAutoFit/>
          </a:bodyPr>
          <a:lstStyle/>
          <a:p>
            <a:r>
              <a:rPr lang="en-GB" dirty="0" smtClean="0"/>
              <a:t>Early Universe curvature</a:t>
            </a:r>
            <a:endParaRPr lang="fr-FR" dirty="0"/>
          </a:p>
        </p:txBody>
      </p:sp>
      <p:cxnSp>
        <p:nvCxnSpPr>
          <p:cNvPr id="14" name="Straight Arrow Connector 13"/>
          <p:cNvCxnSpPr/>
          <p:nvPr/>
        </p:nvCxnSpPr>
        <p:spPr>
          <a:xfrm flipV="1">
            <a:off x="4232365" y="5261799"/>
            <a:ext cx="894514" cy="7558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743200" y="6043749"/>
            <a:ext cx="3614057" cy="646331"/>
          </a:xfrm>
          <a:prstGeom prst="rect">
            <a:avLst/>
          </a:prstGeom>
          <a:noFill/>
        </p:spPr>
        <p:txBody>
          <a:bodyPr wrap="square" rtlCol="0">
            <a:spAutoFit/>
          </a:bodyPr>
          <a:lstStyle/>
          <a:p>
            <a:r>
              <a:rPr lang="en-GB" dirty="0" smtClean="0"/>
              <a:t>Looks like </a:t>
            </a:r>
            <a:r>
              <a:rPr lang="en-GB" dirty="0" err="1" smtClean="0"/>
              <a:t>Tolman</a:t>
            </a:r>
            <a:r>
              <a:rPr lang="en-GB" dirty="0" smtClean="0"/>
              <a:t>-Bondi-Lemaitre… not quite!</a:t>
            </a:r>
            <a:endParaRPr lang="fr-FR" dirty="0"/>
          </a:p>
        </p:txBody>
      </p:sp>
      <p:cxnSp>
        <p:nvCxnSpPr>
          <p:cNvPr id="17" name="Straight Arrow Connector 16"/>
          <p:cNvCxnSpPr/>
          <p:nvPr/>
        </p:nvCxnSpPr>
        <p:spPr>
          <a:xfrm flipV="1">
            <a:off x="9980023" y="3437019"/>
            <a:ext cx="0" cy="12295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8595360" y="4836829"/>
            <a:ext cx="3248297" cy="646331"/>
          </a:xfrm>
          <a:prstGeom prst="rect">
            <a:avLst/>
          </a:prstGeom>
          <a:noFill/>
        </p:spPr>
        <p:txBody>
          <a:bodyPr wrap="square" rtlCol="0">
            <a:spAutoFit/>
          </a:bodyPr>
          <a:lstStyle/>
          <a:p>
            <a:r>
              <a:rPr lang="en-GB" dirty="0" smtClean="0"/>
              <a:t>Acts like an effective curvature term or “pressure”… </a:t>
            </a:r>
            <a:endParaRPr lang="fr-FR" dirty="0"/>
          </a:p>
        </p:txBody>
      </p:sp>
    </p:spTree>
    <p:extLst>
      <p:ext uri="{BB962C8B-B14F-4D97-AF65-F5344CB8AC3E}">
        <p14:creationId xmlns:p14="http://schemas.microsoft.com/office/powerpoint/2010/main" val="18873505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6057" y="722811"/>
            <a:ext cx="7332617" cy="523220"/>
          </a:xfrm>
          <a:prstGeom prst="rect">
            <a:avLst/>
          </a:prstGeom>
          <a:noFill/>
        </p:spPr>
        <p:txBody>
          <a:bodyPr wrap="square" rtlCol="0">
            <a:spAutoFit/>
          </a:bodyPr>
          <a:lstStyle/>
          <a:p>
            <a:r>
              <a:rPr lang="en-GB" sz="2800" dirty="0" smtClean="0"/>
              <a:t>Curvature and pressure</a:t>
            </a:r>
            <a:endParaRPr lang="fr-FR" sz="2800" dirty="0"/>
          </a:p>
        </p:txBody>
      </p:sp>
      <p:sp>
        <p:nvSpPr>
          <p:cNvPr id="3" name="TextBox 2"/>
          <p:cNvSpPr txBox="1"/>
          <p:nvPr/>
        </p:nvSpPr>
        <p:spPr>
          <a:xfrm>
            <a:off x="566057" y="1818305"/>
            <a:ext cx="3962400" cy="369332"/>
          </a:xfrm>
          <a:prstGeom prst="rect">
            <a:avLst/>
          </a:prstGeom>
          <a:noFill/>
        </p:spPr>
        <p:txBody>
          <a:bodyPr wrap="square" rtlCol="0">
            <a:spAutoFit/>
          </a:bodyPr>
          <a:lstStyle/>
          <a:p>
            <a:r>
              <a:rPr lang="en-GB" dirty="0" smtClean="0"/>
              <a:t>For a sharp screening function: </a:t>
            </a:r>
            <a:endParaRPr lang="fr-FR" dirty="0"/>
          </a:p>
        </p:txBody>
      </p:sp>
      <p:pic>
        <p:nvPicPr>
          <p:cNvPr id="4" name="Picture 3"/>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4406539" y="1740982"/>
            <a:ext cx="3135999" cy="944762"/>
          </a:xfrm>
          <a:prstGeom prst="rect">
            <a:avLst/>
          </a:prstGeom>
        </p:spPr>
      </p:pic>
      <p:cxnSp>
        <p:nvCxnSpPr>
          <p:cNvPr id="7" name="Straight Arrow Connector 6"/>
          <p:cNvCxnSpPr/>
          <p:nvPr/>
        </p:nvCxnSpPr>
        <p:spPr>
          <a:xfrm flipH="1" flipV="1">
            <a:off x="7149737" y="2725783"/>
            <a:ext cx="653143" cy="8011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7476308" y="3672115"/>
            <a:ext cx="813257" cy="229029"/>
          </a:xfrm>
          <a:prstGeom prst="rect">
            <a:avLst/>
          </a:prstGeom>
          <a:solidFill>
            <a:schemeClr val="accent1">
              <a:lumMod val="40000"/>
              <a:lumOff val="60000"/>
            </a:schemeClr>
          </a:solidFill>
        </p:spPr>
      </p:pic>
      <p:sp>
        <p:nvSpPr>
          <p:cNvPr id="13" name="TextBox 12"/>
          <p:cNvSpPr txBox="1"/>
          <p:nvPr/>
        </p:nvSpPr>
        <p:spPr>
          <a:xfrm>
            <a:off x="9100457" y="879566"/>
            <a:ext cx="2638698" cy="923330"/>
          </a:xfrm>
          <a:prstGeom prst="rect">
            <a:avLst/>
          </a:prstGeom>
          <a:noFill/>
        </p:spPr>
        <p:txBody>
          <a:bodyPr wrap="square" rtlCol="0">
            <a:spAutoFit/>
          </a:bodyPr>
          <a:lstStyle/>
          <a:p>
            <a:r>
              <a:rPr lang="en-GB" dirty="0" smtClean="0"/>
              <a:t>Shells with small r exit their screening radius earlier.</a:t>
            </a:r>
            <a:endParaRPr lang="fr-FR" dirty="0"/>
          </a:p>
        </p:txBody>
      </p:sp>
      <p:sp>
        <p:nvSpPr>
          <p:cNvPr id="14" name="TextBox 13"/>
          <p:cNvSpPr txBox="1"/>
          <p:nvPr/>
        </p:nvSpPr>
        <p:spPr>
          <a:xfrm>
            <a:off x="566057" y="4423954"/>
            <a:ext cx="3962400" cy="369332"/>
          </a:xfrm>
          <a:prstGeom prst="rect">
            <a:avLst/>
          </a:prstGeom>
          <a:noFill/>
        </p:spPr>
        <p:txBody>
          <a:bodyPr wrap="square" rtlCol="0">
            <a:spAutoFit/>
          </a:bodyPr>
          <a:lstStyle/>
          <a:p>
            <a:r>
              <a:rPr lang="en-GB" dirty="0" smtClean="0"/>
              <a:t>For shells outside their screening radius: </a:t>
            </a:r>
            <a:endParaRPr lang="fr-FR" dirty="0"/>
          </a:p>
        </p:txBody>
      </p:sp>
      <p:pic>
        <p:nvPicPr>
          <p:cNvPr id="15" name="Picture 14"/>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9210765" y="2944282"/>
            <a:ext cx="2025143" cy="364190"/>
          </a:xfrm>
          <a:prstGeom prst="rect">
            <a:avLst/>
          </a:prstGeom>
          <a:solidFill>
            <a:schemeClr val="accent1">
              <a:lumMod val="40000"/>
              <a:lumOff val="60000"/>
            </a:schemeClr>
          </a:solidFill>
        </p:spPr>
      </p:pic>
      <p:cxnSp>
        <p:nvCxnSpPr>
          <p:cNvPr id="17" name="Straight Arrow Connector 16"/>
          <p:cNvCxnSpPr/>
          <p:nvPr/>
        </p:nvCxnSpPr>
        <p:spPr>
          <a:xfrm flipH="1" flipV="1">
            <a:off x="7637417" y="2525486"/>
            <a:ext cx="1123406" cy="4963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0" name="Picture 19"/>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3024785" y="5187405"/>
            <a:ext cx="3861334" cy="397715"/>
          </a:xfrm>
          <a:prstGeom prst="rect">
            <a:avLst/>
          </a:prstGeom>
          <a:solidFill>
            <a:schemeClr val="accent2">
              <a:lumMod val="40000"/>
              <a:lumOff val="60000"/>
            </a:schemeClr>
          </a:solidFill>
        </p:spPr>
      </p:pic>
      <p:cxnSp>
        <p:nvCxnSpPr>
          <p:cNvPr id="22" name="Straight Arrow Connector 21"/>
          <p:cNvCxnSpPr/>
          <p:nvPr/>
        </p:nvCxnSpPr>
        <p:spPr>
          <a:xfrm flipV="1">
            <a:off x="2682240" y="5721531"/>
            <a:ext cx="1567543" cy="6008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66057" y="6339840"/>
            <a:ext cx="1846217" cy="369332"/>
          </a:xfrm>
          <a:prstGeom prst="rect">
            <a:avLst/>
          </a:prstGeom>
          <a:noFill/>
        </p:spPr>
        <p:txBody>
          <a:bodyPr wrap="square" rtlCol="0">
            <a:spAutoFit/>
          </a:bodyPr>
          <a:lstStyle/>
          <a:p>
            <a:r>
              <a:rPr lang="en-GB" dirty="0" smtClean="0"/>
              <a:t>Repulsive effect</a:t>
            </a:r>
            <a:endParaRPr lang="fr-FR" dirty="0"/>
          </a:p>
        </p:txBody>
      </p:sp>
      <p:sp>
        <p:nvSpPr>
          <p:cNvPr id="24" name="TextBox 23"/>
          <p:cNvSpPr txBox="1"/>
          <p:nvPr/>
        </p:nvSpPr>
        <p:spPr>
          <a:xfrm>
            <a:off x="7228114" y="6095704"/>
            <a:ext cx="2821578" cy="646331"/>
          </a:xfrm>
          <a:prstGeom prst="rect">
            <a:avLst/>
          </a:prstGeom>
          <a:noFill/>
        </p:spPr>
        <p:txBody>
          <a:bodyPr wrap="square" rtlCol="0">
            <a:spAutoFit/>
          </a:bodyPr>
          <a:lstStyle/>
          <a:p>
            <a:r>
              <a:rPr lang="en-GB" dirty="0" smtClean="0"/>
              <a:t>Asymptotic negative curvature</a:t>
            </a:r>
            <a:endParaRPr lang="fr-FR" dirty="0"/>
          </a:p>
        </p:txBody>
      </p:sp>
      <p:cxnSp>
        <p:nvCxnSpPr>
          <p:cNvPr id="26" name="Straight Arrow Connector 25"/>
          <p:cNvCxnSpPr/>
          <p:nvPr/>
        </p:nvCxnSpPr>
        <p:spPr>
          <a:xfrm flipH="1" flipV="1">
            <a:off x="6548846" y="5721531"/>
            <a:ext cx="679268" cy="478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7" name="Picture 26"/>
          <p:cNvPicPr>
            <a:picLocks noChangeAspect="1"/>
          </p:cNvPicPr>
          <p:nvPr>
            <p:custDataLst>
              <p:tags r:id="rId5"/>
            </p:custDataLst>
          </p:nvPr>
        </p:nvPicPr>
        <p:blipFill>
          <a:blip r:embed="rId11" cstate="print">
            <a:extLst>
              <a:ext uri="{28A0092B-C50C-407E-A947-70E740481C1C}">
                <a14:useLocalDpi xmlns:a14="http://schemas.microsoft.com/office/drawing/2010/main" val="0"/>
              </a:ext>
            </a:extLst>
          </a:blip>
          <a:stretch>
            <a:fillRect/>
          </a:stretch>
        </p:blipFill>
        <p:spPr>
          <a:xfrm>
            <a:off x="9100457" y="5256662"/>
            <a:ext cx="1682743" cy="259200"/>
          </a:xfrm>
          <a:prstGeom prst="rect">
            <a:avLst/>
          </a:prstGeom>
        </p:spPr>
      </p:pic>
      <p:cxnSp>
        <p:nvCxnSpPr>
          <p:cNvPr id="29" name="Straight Arrow Connector 28"/>
          <p:cNvCxnSpPr/>
          <p:nvPr/>
        </p:nvCxnSpPr>
        <p:spPr>
          <a:xfrm flipV="1">
            <a:off x="9361714" y="5710963"/>
            <a:ext cx="566057" cy="6114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18127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42324" y="1427423"/>
            <a:ext cx="4346244" cy="2991148"/>
          </a:xfrm>
          <a:prstGeom prst="rect">
            <a:avLst/>
          </a:prstGeom>
        </p:spPr>
      </p:pic>
      <p:pic>
        <p:nvPicPr>
          <p:cNvPr id="4" name="Picture 3"/>
          <p:cNvPicPr>
            <a:picLocks noChangeAspect="1"/>
          </p:cNvPicPr>
          <p:nvPr/>
        </p:nvPicPr>
        <p:blipFill>
          <a:blip r:embed="rId3"/>
          <a:stretch>
            <a:fillRect/>
          </a:stretch>
        </p:blipFill>
        <p:spPr>
          <a:xfrm>
            <a:off x="6115869" y="1427423"/>
            <a:ext cx="4438920" cy="2845331"/>
          </a:xfrm>
          <a:prstGeom prst="rect">
            <a:avLst/>
          </a:prstGeom>
        </p:spPr>
      </p:pic>
      <p:sp>
        <p:nvSpPr>
          <p:cNvPr id="5" name="TextBox 4"/>
          <p:cNvSpPr txBox="1"/>
          <p:nvPr/>
        </p:nvSpPr>
        <p:spPr>
          <a:xfrm>
            <a:off x="863947" y="4484915"/>
            <a:ext cx="4962087" cy="1754326"/>
          </a:xfrm>
          <a:prstGeom prst="rect">
            <a:avLst/>
          </a:prstGeom>
          <a:noFill/>
        </p:spPr>
        <p:txBody>
          <a:bodyPr wrap="square" rtlCol="0">
            <a:spAutoFit/>
          </a:bodyPr>
          <a:lstStyle/>
          <a:p>
            <a:r>
              <a:rPr lang="en-GB" dirty="0" smtClean="0"/>
              <a:t>When the different shell exit their screening radii (the innermost shells first), the evolution is not co-moving anymore. The inner shells catch the outer ones, resulting in a “compression” zone before relaxing a ending again co-movingly in a negatively curved Universe. </a:t>
            </a:r>
            <a:endParaRPr lang="fr-FR" dirty="0"/>
          </a:p>
        </p:txBody>
      </p:sp>
      <p:sp>
        <p:nvSpPr>
          <p:cNvPr id="6" name="TextBox 5"/>
          <p:cNvSpPr txBox="1"/>
          <p:nvPr/>
        </p:nvSpPr>
        <p:spPr>
          <a:xfrm>
            <a:off x="6305006" y="4545874"/>
            <a:ext cx="5434148" cy="1477328"/>
          </a:xfrm>
          <a:prstGeom prst="rect">
            <a:avLst/>
          </a:prstGeom>
          <a:noFill/>
        </p:spPr>
        <p:txBody>
          <a:bodyPr wrap="square" rtlCol="0">
            <a:spAutoFit/>
          </a:bodyPr>
          <a:lstStyle/>
          <a:p>
            <a:r>
              <a:rPr lang="en-GB" dirty="0" smtClean="0"/>
              <a:t>The initial co-moving evolutions breaks up as (green) inner shell exit their screening radii and feel the repulsive effect of the dark electric force. Eventually the curvature dominated phase starts whilst the transient regions sees a faster evolution of the innermost shells. </a:t>
            </a:r>
            <a:endParaRPr lang="fr-FR" dirty="0"/>
          </a:p>
        </p:txBody>
      </p:sp>
      <p:sp>
        <p:nvSpPr>
          <p:cNvPr id="7" name="TextBox 6"/>
          <p:cNvSpPr txBox="1"/>
          <p:nvPr/>
        </p:nvSpPr>
        <p:spPr>
          <a:xfrm>
            <a:off x="8170437" y="442173"/>
            <a:ext cx="3742887" cy="646399"/>
          </a:xfrm>
          <a:prstGeom prst="rect">
            <a:avLst/>
          </a:prstGeom>
          <a:noFill/>
        </p:spPr>
        <p:txBody>
          <a:bodyPr wrap="square" rtlCol="0">
            <a:spAutoFit/>
          </a:bodyPr>
          <a:lstStyle/>
          <a:p>
            <a:r>
              <a:rPr lang="en-GB" dirty="0" smtClean="0"/>
              <a:t>From yellow to Green: smaller and smaller initial radius r</a:t>
            </a:r>
            <a:endParaRPr lang="fr-FR" dirty="0"/>
          </a:p>
        </p:txBody>
      </p:sp>
      <p:sp>
        <p:nvSpPr>
          <p:cNvPr id="8" name="TextBox 7"/>
          <p:cNvSpPr txBox="1"/>
          <p:nvPr/>
        </p:nvSpPr>
        <p:spPr>
          <a:xfrm>
            <a:off x="863947" y="503762"/>
            <a:ext cx="3953692" cy="523220"/>
          </a:xfrm>
          <a:prstGeom prst="rect">
            <a:avLst/>
          </a:prstGeom>
          <a:noFill/>
        </p:spPr>
        <p:txBody>
          <a:bodyPr wrap="square" rtlCol="0">
            <a:spAutoFit/>
          </a:bodyPr>
          <a:lstStyle/>
          <a:p>
            <a:r>
              <a:rPr lang="en-GB" sz="2800" dirty="0" smtClean="0"/>
              <a:t>Dynamics of DM shells: </a:t>
            </a:r>
            <a:endParaRPr lang="fr-FR" sz="2800" dirty="0"/>
          </a:p>
        </p:txBody>
      </p:sp>
    </p:spTree>
    <p:extLst>
      <p:ext uri="{BB962C8B-B14F-4D97-AF65-F5344CB8AC3E}">
        <p14:creationId xmlns:p14="http://schemas.microsoft.com/office/powerpoint/2010/main" val="24377181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8649" y="571500"/>
            <a:ext cx="6581775" cy="523220"/>
          </a:xfrm>
          <a:prstGeom prst="rect">
            <a:avLst/>
          </a:prstGeom>
          <a:noFill/>
        </p:spPr>
        <p:txBody>
          <a:bodyPr wrap="square" rtlCol="0">
            <a:spAutoFit/>
          </a:bodyPr>
          <a:lstStyle/>
          <a:p>
            <a:r>
              <a:rPr lang="en-GB" sz="2800" dirty="0" smtClean="0"/>
              <a:t>Equivalence with Lemaitre models (1933)</a:t>
            </a:r>
            <a:endParaRPr lang="fr-FR" sz="2800" dirty="0"/>
          </a:p>
        </p:txBody>
      </p:sp>
      <p:sp>
        <p:nvSpPr>
          <p:cNvPr id="3" name="TextBox 2"/>
          <p:cNvSpPr txBox="1"/>
          <p:nvPr/>
        </p:nvSpPr>
        <p:spPr>
          <a:xfrm>
            <a:off x="1838324" y="1695450"/>
            <a:ext cx="7019926" cy="923330"/>
          </a:xfrm>
          <a:prstGeom prst="rect">
            <a:avLst/>
          </a:prstGeom>
          <a:noFill/>
        </p:spPr>
        <p:txBody>
          <a:bodyPr wrap="square" rtlCol="0">
            <a:spAutoFit/>
          </a:bodyPr>
          <a:lstStyle/>
          <a:p>
            <a:r>
              <a:rPr lang="en-GB" dirty="0" smtClean="0"/>
              <a:t>Two fluid models: </a:t>
            </a:r>
          </a:p>
          <a:p>
            <a:r>
              <a:rPr lang="en-GB" dirty="0"/>
              <a:t> </a:t>
            </a:r>
            <a:r>
              <a:rPr lang="en-GB" dirty="0" smtClean="0"/>
              <a:t>                                </a:t>
            </a:r>
          </a:p>
          <a:p>
            <a:r>
              <a:rPr lang="en-GB" dirty="0"/>
              <a:t> </a:t>
            </a:r>
            <a:r>
              <a:rPr lang="en-GB" dirty="0" smtClean="0"/>
              <a:t>                               dust and fluid with pressure </a:t>
            </a:r>
            <a:endParaRPr lang="fr-FR" dirty="0"/>
          </a:p>
        </p:txBody>
      </p:sp>
      <p:sp>
        <p:nvSpPr>
          <p:cNvPr id="4" name="TextBox 3"/>
          <p:cNvSpPr txBox="1"/>
          <p:nvPr/>
        </p:nvSpPr>
        <p:spPr>
          <a:xfrm>
            <a:off x="628649" y="2618780"/>
            <a:ext cx="6229350" cy="369332"/>
          </a:xfrm>
          <a:prstGeom prst="rect">
            <a:avLst/>
          </a:prstGeom>
          <a:noFill/>
        </p:spPr>
        <p:txBody>
          <a:bodyPr wrap="square" rtlCol="0">
            <a:spAutoFit/>
          </a:bodyPr>
          <a:lstStyle/>
          <a:p>
            <a:r>
              <a:rPr lang="en-GB" dirty="0" smtClean="0"/>
              <a:t>The line element is:  </a:t>
            </a:r>
            <a:endParaRPr lang="fr-FR" dirty="0"/>
          </a:p>
        </p:txBody>
      </p:sp>
      <p:cxnSp>
        <p:nvCxnSpPr>
          <p:cNvPr id="6" name="Straight Arrow Connector 5"/>
          <p:cNvCxnSpPr/>
          <p:nvPr/>
        </p:nvCxnSpPr>
        <p:spPr>
          <a:xfrm flipH="1">
            <a:off x="6086475" y="1473637"/>
            <a:ext cx="1238250" cy="7956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658100" y="1270684"/>
            <a:ext cx="2152650" cy="646331"/>
          </a:xfrm>
          <a:prstGeom prst="rect">
            <a:avLst/>
          </a:prstGeom>
          <a:noFill/>
        </p:spPr>
        <p:txBody>
          <a:bodyPr wrap="square" rtlCol="0">
            <a:spAutoFit/>
          </a:bodyPr>
          <a:lstStyle/>
          <a:p>
            <a:r>
              <a:rPr lang="en-GB" dirty="0" smtClean="0"/>
              <a:t>Absent in TLB models</a:t>
            </a:r>
            <a:endParaRPr lang="fr-FR" dirty="0"/>
          </a:p>
        </p:txBody>
      </p:sp>
      <p:pic>
        <p:nvPicPr>
          <p:cNvPr id="8" name="Picture 7"/>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3602207" y="3311525"/>
            <a:ext cx="4303543" cy="271543"/>
          </a:xfrm>
          <a:prstGeom prst="rect">
            <a:avLst/>
          </a:prstGeom>
          <a:solidFill>
            <a:schemeClr val="accent1">
              <a:lumMod val="40000"/>
              <a:lumOff val="60000"/>
            </a:schemeClr>
          </a:solidFill>
        </p:spPr>
      </p:pic>
      <p:sp>
        <p:nvSpPr>
          <p:cNvPr id="9" name="TextBox 8"/>
          <p:cNvSpPr txBox="1"/>
          <p:nvPr/>
        </p:nvSpPr>
        <p:spPr>
          <a:xfrm>
            <a:off x="628649" y="4132780"/>
            <a:ext cx="2752725" cy="369332"/>
          </a:xfrm>
          <a:prstGeom prst="rect">
            <a:avLst/>
          </a:prstGeom>
          <a:noFill/>
        </p:spPr>
        <p:txBody>
          <a:bodyPr wrap="square" rtlCol="0">
            <a:spAutoFit/>
          </a:bodyPr>
          <a:lstStyle/>
          <a:p>
            <a:r>
              <a:rPr lang="en-GB" dirty="0" smtClean="0"/>
              <a:t>Conservation of matter: </a:t>
            </a:r>
            <a:endParaRPr lang="fr-FR" dirty="0"/>
          </a:p>
        </p:txBody>
      </p:sp>
      <p:pic>
        <p:nvPicPr>
          <p:cNvPr id="10" name="Picture 9"/>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3605407" y="4099051"/>
            <a:ext cx="2148571" cy="353524"/>
          </a:xfrm>
          <a:prstGeom prst="rect">
            <a:avLst/>
          </a:prstGeom>
        </p:spPr>
      </p:pic>
      <p:sp>
        <p:nvSpPr>
          <p:cNvPr id="11" name="TextBox 10"/>
          <p:cNvSpPr txBox="1"/>
          <p:nvPr/>
        </p:nvSpPr>
        <p:spPr>
          <a:xfrm>
            <a:off x="8734425" y="2695575"/>
            <a:ext cx="2800350" cy="369332"/>
          </a:xfrm>
          <a:prstGeom prst="rect">
            <a:avLst/>
          </a:prstGeom>
          <a:noFill/>
        </p:spPr>
        <p:txBody>
          <a:bodyPr wrap="square" rtlCol="0">
            <a:spAutoFit/>
          </a:bodyPr>
          <a:lstStyle/>
          <a:p>
            <a:r>
              <a:rPr lang="en-GB" dirty="0" smtClean="0"/>
              <a:t>A=0 if no pressure</a:t>
            </a:r>
            <a:endParaRPr lang="fr-FR" dirty="0"/>
          </a:p>
        </p:txBody>
      </p:sp>
      <p:cxnSp>
        <p:nvCxnSpPr>
          <p:cNvPr id="13" name="Straight Arrow Connector 12"/>
          <p:cNvCxnSpPr>
            <a:stCxn id="11" idx="1"/>
          </p:cNvCxnSpPr>
          <p:nvPr/>
        </p:nvCxnSpPr>
        <p:spPr>
          <a:xfrm flipH="1">
            <a:off x="4924425" y="2880241"/>
            <a:ext cx="3810000" cy="3296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6407150" y="4099050"/>
            <a:ext cx="3686095" cy="353524"/>
          </a:xfrm>
          <a:prstGeom prst="rect">
            <a:avLst/>
          </a:prstGeom>
        </p:spPr>
      </p:pic>
      <p:sp>
        <p:nvSpPr>
          <p:cNvPr id="16" name="TextBox 15"/>
          <p:cNvSpPr txBox="1"/>
          <p:nvPr/>
        </p:nvSpPr>
        <p:spPr>
          <a:xfrm>
            <a:off x="628649" y="5114925"/>
            <a:ext cx="2200275" cy="369332"/>
          </a:xfrm>
          <a:prstGeom prst="rect">
            <a:avLst/>
          </a:prstGeom>
          <a:noFill/>
        </p:spPr>
        <p:txBody>
          <a:bodyPr wrap="square" rtlCol="0">
            <a:spAutoFit/>
          </a:bodyPr>
          <a:lstStyle/>
          <a:p>
            <a:r>
              <a:rPr lang="en-GB" dirty="0" smtClean="0"/>
              <a:t>Einstein equations: </a:t>
            </a:r>
            <a:endParaRPr lang="fr-FR" dirty="0"/>
          </a:p>
        </p:txBody>
      </p:sp>
      <p:pic>
        <p:nvPicPr>
          <p:cNvPr id="17" name="Picture 16"/>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3166550" y="5826125"/>
            <a:ext cx="2587428" cy="420571"/>
          </a:xfrm>
          <a:prstGeom prst="rect">
            <a:avLst/>
          </a:prstGeom>
          <a:solidFill>
            <a:schemeClr val="accent4">
              <a:lumMod val="40000"/>
              <a:lumOff val="60000"/>
            </a:schemeClr>
          </a:solidFill>
        </p:spPr>
      </p:pic>
      <p:pic>
        <p:nvPicPr>
          <p:cNvPr id="18" name="Picture 17"/>
          <p:cNvPicPr>
            <a:picLocks noChangeAspect="1"/>
          </p:cNvPicPr>
          <p:nvPr>
            <p:custDataLst>
              <p:tags r:id="rId5"/>
            </p:custDataLst>
          </p:nvPr>
        </p:nvPicPr>
        <p:blipFill>
          <a:blip r:embed="rId11" cstate="print">
            <a:extLst>
              <a:ext uri="{28A0092B-C50C-407E-A947-70E740481C1C}">
                <a14:useLocalDpi xmlns:a14="http://schemas.microsoft.com/office/drawing/2010/main" val="0"/>
              </a:ext>
            </a:extLst>
          </a:blip>
          <a:stretch>
            <a:fillRect/>
          </a:stretch>
        </p:blipFill>
        <p:spPr>
          <a:xfrm>
            <a:off x="7210424" y="5848438"/>
            <a:ext cx="1639619" cy="400762"/>
          </a:xfrm>
          <a:prstGeom prst="rect">
            <a:avLst/>
          </a:prstGeom>
          <a:solidFill>
            <a:schemeClr val="accent2">
              <a:lumMod val="40000"/>
              <a:lumOff val="60000"/>
            </a:schemeClr>
          </a:solidFill>
        </p:spPr>
      </p:pic>
      <p:cxnSp>
        <p:nvCxnSpPr>
          <p:cNvPr id="12" name="Straight Arrow Connector 11"/>
          <p:cNvCxnSpPr/>
          <p:nvPr/>
        </p:nvCxnSpPr>
        <p:spPr>
          <a:xfrm flipH="1" flipV="1">
            <a:off x="8858250" y="4502112"/>
            <a:ext cx="616676" cy="5488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9474926" y="4961036"/>
            <a:ext cx="1903095" cy="307777"/>
          </a:xfrm>
          <a:prstGeom prst="rect">
            <a:avLst/>
          </a:prstGeom>
          <a:noFill/>
        </p:spPr>
        <p:txBody>
          <a:bodyPr wrap="square" rtlCol="0">
            <a:spAutoFit/>
          </a:bodyPr>
          <a:lstStyle/>
          <a:p>
            <a:r>
              <a:rPr lang="en-GB" sz="1400" dirty="0" smtClean="0"/>
              <a:t>Electric pressure </a:t>
            </a:r>
            <a:endParaRPr lang="fr-FR" sz="1400" dirty="0"/>
          </a:p>
        </p:txBody>
      </p:sp>
    </p:spTree>
    <p:extLst>
      <p:ext uri="{BB962C8B-B14F-4D97-AF65-F5344CB8AC3E}">
        <p14:creationId xmlns:p14="http://schemas.microsoft.com/office/powerpoint/2010/main" val="22448679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9897" y="618309"/>
            <a:ext cx="5773783" cy="523220"/>
          </a:xfrm>
          <a:prstGeom prst="rect">
            <a:avLst/>
          </a:prstGeom>
          <a:noFill/>
        </p:spPr>
        <p:txBody>
          <a:bodyPr wrap="square" rtlCol="0">
            <a:spAutoFit/>
          </a:bodyPr>
          <a:lstStyle/>
          <a:p>
            <a:r>
              <a:rPr lang="en-GB" sz="2800" dirty="0" smtClean="0"/>
              <a:t>The H0 tension?</a:t>
            </a:r>
            <a:endParaRPr lang="fr-FR" sz="2800" dirty="0"/>
          </a:p>
        </p:txBody>
      </p:sp>
      <p:sp>
        <p:nvSpPr>
          <p:cNvPr id="3" name="TextBox 2"/>
          <p:cNvSpPr txBox="1"/>
          <p:nvPr/>
        </p:nvSpPr>
        <p:spPr>
          <a:xfrm>
            <a:off x="905691" y="1915886"/>
            <a:ext cx="8882743" cy="369332"/>
          </a:xfrm>
          <a:prstGeom prst="rect">
            <a:avLst/>
          </a:prstGeom>
          <a:noFill/>
        </p:spPr>
        <p:txBody>
          <a:bodyPr wrap="square" rtlCol="0">
            <a:spAutoFit/>
          </a:bodyPr>
          <a:lstStyle/>
          <a:p>
            <a:r>
              <a:rPr lang="en-GB" dirty="0" smtClean="0"/>
              <a:t>We have seen that inner shells have a faster evolution than outer shells.</a:t>
            </a:r>
            <a:endParaRPr lang="fr-FR" dirty="0"/>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35274" y="2360363"/>
            <a:ext cx="2490520" cy="2577737"/>
          </a:xfrm>
          <a:prstGeom prst="rect">
            <a:avLst/>
          </a:prstGeom>
        </p:spPr>
      </p:pic>
      <p:sp>
        <p:nvSpPr>
          <p:cNvPr id="5" name="TextBox 4"/>
          <p:cNvSpPr txBox="1"/>
          <p:nvPr/>
        </p:nvSpPr>
        <p:spPr>
          <a:xfrm>
            <a:off x="2551611" y="2960914"/>
            <a:ext cx="5059680" cy="2308324"/>
          </a:xfrm>
          <a:prstGeom prst="rect">
            <a:avLst/>
          </a:prstGeom>
          <a:noFill/>
        </p:spPr>
        <p:txBody>
          <a:bodyPr wrap="square" rtlCol="0">
            <a:spAutoFit/>
          </a:bodyPr>
          <a:lstStyle/>
          <a:p>
            <a:pPr marL="285750" indent="-285750">
              <a:buFont typeface="Wingdings" panose="05000000000000000000" pitchFamily="2" charset="2"/>
              <a:buChar char="v"/>
            </a:pPr>
            <a:r>
              <a:rPr lang="en-GB" dirty="0" smtClean="0"/>
              <a:t>The Hubble rate deduced at last scattering not influenced by dark U(1) (screening)</a:t>
            </a:r>
          </a:p>
          <a:p>
            <a:pPr marL="285750" indent="-285750">
              <a:buFont typeface="Wingdings" panose="05000000000000000000" pitchFamily="2" charset="2"/>
              <a:buChar char="v"/>
            </a:pPr>
            <a:endParaRPr lang="en-GB" dirty="0"/>
          </a:p>
          <a:p>
            <a:pPr marL="285750" indent="-285750">
              <a:buFont typeface="Wingdings" panose="05000000000000000000" pitchFamily="2" charset="2"/>
              <a:buChar char="v"/>
            </a:pPr>
            <a:r>
              <a:rPr lang="en-GB" dirty="0" smtClean="0"/>
              <a:t>At small redshift, closer objects from an observer have a larger expansion rate. </a:t>
            </a:r>
            <a:endParaRPr lang="en-GB" dirty="0"/>
          </a:p>
          <a:p>
            <a:pPr marL="285750" indent="-285750">
              <a:buFont typeface="Wingdings" panose="05000000000000000000" pitchFamily="2" charset="2"/>
              <a:buChar char="v"/>
            </a:pPr>
            <a:endParaRPr lang="en-GB" dirty="0" smtClean="0"/>
          </a:p>
          <a:p>
            <a:pPr marL="285750" indent="-285750">
              <a:buFont typeface="Wingdings" panose="05000000000000000000" pitchFamily="2" charset="2"/>
              <a:buChar char="v"/>
            </a:pPr>
            <a:r>
              <a:rPr lang="en-GB" dirty="0" smtClean="0"/>
              <a:t>Close objects have different Hubble rates on different shells</a:t>
            </a:r>
            <a:endParaRPr lang="fr-FR" dirty="0"/>
          </a:p>
        </p:txBody>
      </p:sp>
      <p:pic>
        <p:nvPicPr>
          <p:cNvPr id="6" name="Picture 5"/>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5535749" y="772490"/>
            <a:ext cx="1228190" cy="214857"/>
          </a:xfrm>
          <a:prstGeom prst="rect">
            <a:avLst/>
          </a:prstGeom>
        </p:spPr>
      </p:pic>
      <p:cxnSp>
        <p:nvCxnSpPr>
          <p:cNvPr id="8" name="Straight Arrow Connector 7"/>
          <p:cNvCxnSpPr/>
          <p:nvPr/>
        </p:nvCxnSpPr>
        <p:spPr>
          <a:xfrm flipH="1" flipV="1">
            <a:off x="6418218" y="1062446"/>
            <a:ext cx="1193073" cy="4093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689669" y="1341120"/>
            <a:ext cx="1480457" cy="369332"/>
          </a:xfrm>
          <a:prstGeom prst="rect">
            <a:avLst/>
          </a:prstGeom>
          <a:noFill/>
        </p:spPr>
        <p:txBody>
          <a:bodyPr wrap="square" rtlCol="0">
            <a:spAutoFit/>
          </a:bodyPr>
          <a:lstStyle/>
          <a:p>
            <a:r>
              <a:rPr lang="en-GB" dirty="0" smtClean="0"/>
              <a:t>???</a:t>
            </a:r>
            <a:endParaRPr lang="fr-FR" dirty="0"/>
          </a:p>
        </p:txBody>
      </p:sp>
      <p:pic>
        <p:nvPicPr>
          <p:cNvPr id="7" name="Picture 6"/>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905691" y="5857965"/>
            <a:ext cx="4928000" cy="403809"/>
          </a:xfrm>
          <a:prstGeom prst="rect">
            <a:avLst/>
          </a:prstGeom>
        </p:spPr>
      </p:pic>
      <p:cxnSp>
        <p:nvCxnSpPr>
          <p:cNvPr id="14" name="Straight Arrow Connector 13"/>
          <p:cNvCxnSpPr/>
          <p:nvPr/>
        </p:nvCxnSpPr>
        <p:spPr>
          <a:xfrm>
            <a:off x="5747657" y="6059869"/>
            <a:ext cx="17765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6149844" y="6261774"/>
            <a:ext cx="690286" cy="156952"/>
          </a:xfrm>
          <a:prstGeom prst="rect">
            <a:avLst/>
          </a:prstGeom>
        </p:spPr>
      </p:pic>
      <p:sp>
        <p:nvSpPr>
          <p:cNvPr id="16" name="TextBox 15"/>
          <p:cNvSpPr txBox="1"/>
          <p:nvPr/>
        </p:nvSpPr>
        <p:spPr>
          <a:xfrm>
            <a:off x="5988297" y="5704076"/>
            <a:ext cx="1985554" cy="307777"/>
          </a:xfrm>
          <a:prstGeom prst="rect">
            <a:avLst/>
          </a:prstGeom>
          <a:noFill/>
        </p:spPr>
        <p:txBody>
          <a:bodyPr wrap="square" rtlCol="0">
            <a:spAutoFit/>
          </a:bodyPr>
          <a:lstStyle/>
          <a:p>
            <a:r>
              <a:rPr lang="en-GB" sz="1400" dirty="0" smtClean="0"/>
              <a:t>Close objects</a:t>
            </a:r>
            <a:endParaRPr lang="fr-FR" sz="1400" dirty="0"/>
          </a:p>
        </p:txBody>
      </p:sp>
      <p:cxnSp>
        <p:nvCxnSpPr>
          <p:cNvPr id="18" name="Straight Arrow Connector 17"/>
          <p:cNvCxnSpPr/>
          <p:nvPr/>
        </p:nvCxnSpPr>
        <p:spPr>
          <a:xfrm flipV="1">
            <a:off x="1767840" y="6261774"/>
            <a:ext cx="635726" cy="3588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62000" y="6418726"/>
            <a:ext cx="1323703" cy="369332"/>
          </a:xfrm>
          <a:prstGeom prst="rect">
            <a:avLst/>
          </a:prstGeom>
          <a:noFill/>
        </p:spPr>
        <p:txBody>
          <a:bodyPr wrap="square" rtlCol="0">
            <a:spAutoFit/>
          </a:bodyPr>
          <a:lstStyle/>
          <a:p>
            <a:r>
              <a:rPr lang="en-GB" dirty="0" smtClean="0"/>
              <a:t>observer</a:t>
            </a:r>
            <a:endParaRPr lang="fr-FR" dirty="0"/>
          </a:p>
        </p:txBody>
      </p:sp>
      <p:pic>
        <p:nvPicPr>
          <p:cNvPr id="20" name="Picture 19"/>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7689669" y="5866345"/>
            <a:ext cx="4443428" cy="387048"/>
          </a:xfrm>
          <a:prstGeom prst="rect">
            <a:avLst/>
          </a:prstGeom>
        </p:spPr>
      </p:pic>
      <p:sp>
        <p:nvSpPr>
          <p:cNvPr id="21" name="TextBox 20"/>
          <p:cNvSpPr txBox="1"/>
          <p:nvPr/>
        </p:nvSpPr>
        <p:spPr>
          <a:xfrm>
            <a:off x="10981509" y="5791200"/>
            <a:ext cx="1088571" cy="627526"/>
          </a:xfrm>
          <a:prstGeom prst="rect">
            <a:avLst/>
          </a:prstGeom>
          <a:noFill/>
          <a:ln w="28575">
            <a:solidFill>
              <a:srgbClr val="FF0000"/>
            </a:solidFill>
          </a:ln>
        </p:spPr>
        <p:txBody>
          <a:bodyPr wrap="square" rtlCol="0">
            <a:spAutoFit/>
          </a:bodyPr>
          <a:lstStyle/>
          <a:p>
            <a:endParaRPr lang="fr-FR" dirty="0"/>
          </a:p>
        </p:txBody>
      </p:sp>
      <p:sp>
        <p:nvSpPr>
          <p:cNvPr id="25" name="Right Brace 24"/>
          <p:cNvSpPr/>
          <p:nvPr/>
        </p:nvSpPr>
        <p:spPr>
          <a:xfrm>
            <a:off x="7524206" y="3857896"/>
            <a:ext cx="449645" cy="116695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27" name="Straight Arrow Connector 26"/>
          <p:cNvCxnSpPr/>
          <p:nvPr/>
        </p:nvCxnSpPr>
        <p:spPr>
          <a:xfrm>
            <a:off x="7973851" y="4686300"/>
            <a:ext cx="2903699" cy="10177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9324975" y="618309"/>
            <a:ext cx="2486025" cy="646331"/>
          </a:xfrm>
          <a:prstGeom prst="rect">
            <a:avLst/>
          </a:prstGeom>
          <a:noFill/>
        </p:spPr>
        <p:txBody>
          <a:bodyPr wrap="square" rtlCol="0">
            <a:spAutoFit/>
          </a:bodyPr>
          <a:lstStyle/>
          <a:p>
            <a:r>
              <a:rPr lang="en-GB" dirty="0" smtClean="0"/>
              <a:t>Toy model: only DM and no shell crossing. </a:t>
            </a:r>
            <a:endParaRPr lang="fr-FR" dirty="0"/>
          </a:p>
        </p:txBody>
      </p:sp>
    </p:spTree>
    <p:extLst>
      <p:ext uri="{BB962C8B-B14F-4D97-AF65-F5344CB8AC3E}">
        <p14:creationId xmlns:p14="http://schemas.microsoft.com/office/powerpoint/2010/main" val="3911733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9897" y="618309"/>
            <a:ext cx="5773783" cy="523220"/>
          </a:xfrm>
          <a:prstGeom prst="rect">
            <a:avLst/>
          </a:prstGeom>
          <a:noFill/>
        </p:spPr>
        <p:txBody>
          <a:bodyPr wrap="square" rtlCol="0">
            <a:spAutoFit/>
          </a:bodyPr>
          <a:lstStyle/>
          <a:p>
            <a:r>
              <a:rPr lang="en-GB" sz="2800" dirty="0" smtClean="0"/>
              <a:t>The H0 tension?</a:t>
            </a:r>
            <a:endParaRPr lang="fr-FR" sz="2800" dirty="0"/>
          </a:p>
        </p:txBody>
      </p:sp>
      <p:pic>
        <p:nvPicPr>
          <p:cNvPr id="3" name="Picture 2"/>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3126378" y="2252288"/>
            <a:ext cx="4443428" cy="387048"/>
          </a:xfrm>
          <a:prstGeom prst="rect">
            <a:avLst/>
          </a:prstGeom>
        </p:spPr>
      </p:pic>
      <p:pic>
        <p:nvPicPr>
          <p:cNvPr id="5" name="Picture 4"/>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3681806" y="3673058"/>
            <a:ext cx="3332571" cy="554667"/>
          </a:xfrm>
          <a:prstGeom prst="rect">
            <a:avLst/>
          </a:prstGeom>
          <a:solidFill>
            <a:schemeClr val="accent1">
              <a:lumMod val="40000"/>
              <a:lumOff val="60000"/>
            </a:schemeClr>
          </a:solidFill>
        </p:spPr>
      </p:pic>
      <p:cxnSp>
        <p:nvCxnSpPr>
          <p:cNvPr id="7" name="Straight Arrow Connector 6"/>
          <p:cNvCxnSpPr/>
          <p:nvPr/>
        </p:nvCxnSpPr>
        <p:spPr>
          <a:xfrm flipH="1" flipV="1">
            <a:off x="7080069" y="4406537"/>
            <a:ext cx="1454331" cy="9056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8786949" y="5312229"/>
            <a:ext cx="864000" cy="208762"/>
          </a:xfrm>
          <a:prstGeom prst="rect">
            <a:avLst/>
          </a:prstGeom>
        </p:spPr>
      </p:pic>
      <p:sp>
        <p:nvSpPr>
          <p:cNvPr id="9" name="TextBox 8"/>
          <p:cNvSpPr txBox="1"/>
          <p:nvPr/>
        </p:nvSpPr>
        <p:spPr>
          <a:xfrm>
            <a:off x="8064136" y="5817326"/>
            <a:ext cx="3779520" cy="369332"/>
          </a:xfrm>
          <a:prstGeom prst="rect">
            <a:avLst/>
          </a:prstGeom>
          <a:noFill/>
        </p:spPr>
        <p:txBody>
          <a:bodyPr wrap="square" rtlCol="0">
            <a:spAutoFit/>
          </a:bodyPr>
          <a:lstStyle/>
          <a:p>
            <a:r>
              <a:rPr lang="en-GB" dirty="0" smtClean="0"/>
              <a:t>No discrepancy on BAO scale </a:t>
            </a:r>
            <a:endParaRPr lang="fr-FR" dirty="0"/>
          </a:p>
        </p:txBody>
      </p:sp>
      <p:sp>
        <p:nvSpPr>
          <p:cNvPr id="10" name="TextBox 9"/>
          <p:cNvSpPr txBox="1"/>
          <p:nvPr/>
        </p:nvSpPr>
        <p:spPr>
          <a:xfrm>
            <a:off x="809897" y="4892077"/>
            <a:ext cx="4442400" cy="646331"/>
          </a:xfrm>
          <a:prstGeom prst="rect">
            <a:avLst/>
          </a:prstGeom>
          <a:noFill/>
        </p:spPr>
        <p:txBody>
          <a:bodyPr wrap="square" rtlCol="0">
            <a:spAutoFit/>
          </a:bodyPr>
          <a:lstStyle/>
          <a:p>
            <a:r>
              <a:rPr lang="en-GB" dirty="0" smtClean="0"/>
              <a:t>10% effect for a coupling of order one and a cut-off scale: </a:t>
            </a:r>
            <a:endParaRPr lang="fr-FR" dirty="0"/>
          </a:p>
        </p:txBody>
      </p:sp>
      <p:pic>
        <p:nvPicPr>
          <p:cNvPr id="11" name="Picture 10"/>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2359859" y="5817326"/>
            <a:ext cx="1342476" cy="228571"/>
          </a:xfrm>
          <a:prstGeom prst="rect">
            <a:avLst/>
          </a:prstGeom>
        </p:spPr>
      </p:pic>
    </p:spTree>
    <p:extLst>
      <p:ext uri="{BB962C8B-B14F-4D97-AF65-F5344CB8AC3E}">
        <p14:creationId xmlns:p14="http://schemas.microsoft.com/office/powerpoint/2010/main" val="33603824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8937" y="609600"/>
            <a:ext cx="4101737" cy="461665"/>
          </a:xfrm>
          <a:prstGeom prst="rect">
            <a:avLst/>
          </a:prstGeom>
          <a:noFill/>
        </p:spPr>
        <p:txBody>
          <a:bodyPr wrap="square" rtlCol="0">
            <a:spAutoFit/>
          </a:bodyPr>
          <a:lstStyle/>
          <a:p>
            <a:r>
              <a:rPr lang="en-GB" sz="2400" dirty="0" smtClean="0"/>
              <a:t>Anisotropy</a:t>
            </a:r>
            <a:endParaRPr lang="fr-FR" sz="2400" dirty="0"/>
          </a:p>
        </p:txBody>
      </p:sp>
      <p:pic>
        <p:nvPicPr>
          <p:cNvPr id="3" name="Picture 2"/>
          <p:cNvPicPr>
            <a:picLocks noChangeAspect="1"/>
          </p:cNvPicPr>
          <p:nvPr/>
        </p:nvPicPr>
        <p:blipFill>
          <a:blip r:embed="rId4"/>
          <a:stretch>
            <a:fillRect/>
          </a:stretch>
        </p:blipFill>
        <p:spPr>
          <a:xfrm>
            <a:off x="7158935" y="1197288"/>
            <a:ext cx="4197041" cy="4462600"/>
          </a:xfrm>
          <a:prstGeom prst="rect">
            <a:avLst/>
          </a:prstGeom>
        </p:spPr>
      </p:pic>
      <p:pic>
        <p:nvPicPr>
          <p:cNvPr id="4" name="Picture 3"/>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8157029" y="5945051"/>
            <a:ext cx="2424686" cy="588343"/>
          </a:xfrm>
          <a:prstGeom prst="rect">
            <a:avLst/>
          </a:prstGeom>
        </p:spPr>
      </p:pic>
      <p:sp>
        <p:nvSpPr>
          <p:cNvPr id="5" name="TextBox 4"/>
          <p:cNvSpPr txBox="1"/>
          <p:nvPr/>
        </p:nvSpPr>
        <p:spPr>
          <a:xfrm>
            <a:off x="748937" y="1767839"/>
            <a:ext cx="5521234" cy="646331"/>
          </a:xfrm>
          <a:prstGeom prst="rect">
            <a:avLst/>
          </a:prstGeom>
          <a:noFill/>
        </p:spPr>
        <p:txBody>
          <a:bodyPr wrap="square" rtlCol="0">
            <a:spAutoFit/>
          </a:bodyPr>
          <a:lstStyle/>
          <a:p>
            <a:r>
              <a:rPr lang="en-GB" dirty="0" smtClean="0"/>
              <a:t>When the observer is not at the centre of the shells, there is an anisotropic effect: </a:t>
            </a:r>
            <a:endParaRPr lang="fr-FR" dirty="0"/>
          </a:p>
        </p:txBody>
      </p:sp>
      <p:pic>
        <p:nvPicPr>
          <p:cNvPr id="8" name="Picture 7"/>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844731" y="3428588"/>
            <a:ext cx="4207542" cy="670629"/>
          </a:xfrm>
          <a:prstGeom prst="rect">
            <a:avLst/>
          </a:prstGeom>
        </p:spPr>
      </p:pic>
      <p:cxnSp>
        <p:nvCxnSpPr>
          <p:cNvPr id="10" name="Straight Arrow Connector 9"/>
          <p:cNvCxnSpPr/>
          <p:nvPr/>
        </p:nvCxnSpPr>
        <p:spPr>
          <a:xfrm flipH="1" flipV="1">
            <a:off x="4610782" y="4232366"/>
            <a:ext cx="1067207" cy="11408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791200" y="5113635"/>
            <a:ext cx="1898469" cy="523220"/>
          </a:xfrm>
          <a:prstGeom prst="rect">
            <a:avLst/>
          </a:prstGeom>
          <a:noFill/>
        </p:spPr>
        <p:txBody>
          <a:bodyPr wrap="square" rtlCol="0">
            <a:spAutoFit/>
          </a:bodyPr>
          <a:lstStyle/>
          <a:p>
            <a:r>
              <a:rPr lang="en-GB" sz="1400" dirty="0" smtClean="0"/>
              <a:t>Unity for </a:t>
            </a:r>
            <a:r>
              <a:rPr lang="en-GB" sz="1400" dirty="0" err="1" smtClean="0"/>
              <a:t>comoving</a:t>
            </a:r>
            <a:r>
              <a:rPr lang="en-GB" sz="1400" dirty="0" smtClean="0"/>
              <a:t> motion</a:t>
            </a:r>
            <a:endParaRPr lang="fr-FR" sz="1400" dirty="0"/>
          </a:p>
        </p:txBody>
      </p:sp>
      <p:pic>
        <p:nvPicPr>
          <p:cNvPr id="12" name="Picture 11"/>
          <p:cNvPicPr>
            <a:picLocks noChangeAspect="1"/>
          </p:cNvPicPr>
          <p:nvPr/>
        </p:nvPicPr>
        <p:blipFill>
          <a:blip r:embed="rId7"/>
          <a:stretch>
            <a:fillRect/>
          </a:stretch>
        </p:blipFill>
        <p:spPr>
          <a:xfrm>
            <a:off x="779379" y="4570055"/>
            <a:ext cx="3090930" cy="2133600"/>
          </a:xfrm>
          <a:prstGeom prst="rect">
            <a:avLst/>
          </a:prstGeom>
        </p:spPr>
      </p:pic>
    </p:spTree>
    <p:extLst>
      <p:ext uri="{BB962C8B-B14F-4D97-AF65-F5344CB8AC3E}">
        <p14:creationId xmlns:p14="http://schemas.microsoft.com/office/powerpoint/2010/main" val="13330868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4332514" y="1942010"/>
            <a:ext cx="2429691" cy="229906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extBox 1"/>
          <p:cNvSpPr txBox="1"/>
          <p:nvPr/>
        </p:nvSpPr>
        <p:spPr>
          <a:xfrm>
            <a:off x="583473" y="600892"/>
            <a:ext cx="11434356" cy="461665"/>
          </a:xfrm>
          <a:prstGeom prst="rect">
            <a:avLst/>
          </a:prstGeom>
          <a:noFill/>
        </p:spPr>
        <p:txBody>
          <a:bodyPr wrap="square" rtlCol="0">
            <a:spAutoFit/>
          </a:bodyPr>
          <a:lstStyle/>
          <a:p>
            <a:r>
              <a:rPr lang="en-GB" sz="2400" dirty="0"/>
              <a:t>N</a:t>
            </a:r>
            <a:r>
              <a:rPr lang="en-GB" sz="2400" dirty="0" smtClean="0"/>
              <a:t>on-linear effects in </a:t>
            </a:r>
            <a:r>
              <a:rPr lang="en-GB" sz="2400" b="1" i="1" dirty="0" smtClean="0"/>
              <a:t>non-linear electromagnetism:</a:t>
            </a:r>
            <a:endParaRPr lang="fr-FR" sz="2400" b="1" i="1" dirty="0"/>
          </a:p>
        </p:txBody>
      </p:sp>
      <p:sp>
        <p:nvSpPr>
          <p:cNvPr id="3" name="Oval 2"/>
          <p:cNvSpPr/>
          <p:nvPr/>
        </p:nvSpPr>
        <p:spPr>
          <a:xfrm>
            <a:off x="5434147" y="2995746"/>
            <a:ext cx="226423" cy="1915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TextBox 4"/>
          <p:cNvSpPr txBox="1"/>
          <p:nvPr/>
        </p:nvSpPr>
        <p:spPr>
          <a:xfrm>
            <a:off x="8055428" y="1654629"/>
            <a:ext cx="4136571" cy="1200329"/>
          </a:xfrm>
          <a:prstGeom prst="rect">
            <a:avLst/>
          </a:prstGeom>
          <a:noFill/>
        </p:spPr>
        <p:txBody>
          <a:bodyPr wrap="square" rtlCol="0">
            <a:spAutoFit/>
          </a:bodyPr>
          <a:lstStyle/>
          <a:p>
            <a:r>
              <a:rPr lang="en-GB" dirty="0" smtClean="0"/>
              <a:t>A heuristic classical reasoning: if electromagnetism is non-linear then point-like particles belong to their </a:t>
            </a:r>
            <a:r>
              <a:rPr lang="en-GB" b="1" dirty="0" smtClean="0"/>
              <a:t>screening radius</a:t>
            </a:r>
            <a:r>
              <a:rPr lang="en-GB" dirty="0" smtClean="0"/>
              <a:t>: </a:t>
            </a:r>
            <a:endParaRPr lang="fr-FR" dirty="0"/>
          </a:p>
        </p:txBody>
      </p:sp>
      <p:pic>
        <p:nvPicPr>
          <p:cNvPr id="6" name="Picture 5"/>
          <p:cNvPicPr>
            <a:picLocks noChangeAspect="1"/>
          </p:cNvPicPr>
          <p:nvPr>
            <p:custDataLst>
              <p:tags r:id="rId1"/>
            </p:custDataLst>
          </p:nvPr>
        </p:nvPicPr>
        <p:blipFill>
          <a:blip r:embed="rId3" cstate="print">
            <a:extLst>
              <a:ext uri="{28A0092B-C50C-407E-A947-70E740481C1C}">
                <a14:useLocalDpi xmlns:a14="http://schemas.microsoft.com/office/drawing/2010/main" val="0"/>
              </a:ext>
            </a:extLst>
          </a:blip>
          <a:stretch>
            <a:fillRect/>
          </a:stretch>
        </p:blipFill>
        <p:spPr>
          <a:xfrm>
            <a:off x="9445029" y="3026757"/>
            <a:ext cx="791314" cy="204343"/>
          </a:xfrm>
          <a:prstGeom prst="rect">
            <a:avLst/>
          </a:prstGeom>
        </p:spPr>
      </p:pic>
      <p:cxnSp>
        <p:nvCxnSpPr>
          <p:cNvPr id="11" name="Straight Arrow Connector 10"/>
          <p:cNvCxnSpPr/>
          <p:nvPr/>
        </p:nvCxnSpPr>
        <p:spPr>
          <a:xfrm flipV="1">
            <a:off x="2995749" y="3605349"/>
            <a:ext cx="1846217" cy="8708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146663" y="4580709"/>
            <a:ext cx="1837508" cy="369332"/>
          </a:xfrm>
          <a:prstGeom prst="rect">
            <a:avLst/>
          </a:prstGeom>
          <a:noFill/>
        </p:spPr>
        <p:txBody>
          <a:bodyPr wrap="square" rtlCol="0">
            <a:spAutoFit/>
          </a:bodyPr>
          <a:lstStyle/>
          <a:p>
            <a:r>
              <a:rPr lang="en-GB" dirty="0" smtClean="0"/>
              <a:t>Screening radius </a:t>
            </a:r>
            <a:endParaRPr lang="fr-FR" dirty="0"/>
          </a:p>
        </p:txBody>
      </p:sp>
      <p:sp>
        <p:nvSpPr>
          <p:cNvPr id="13" name="TextBox 12"/>
          <p:cNvSpPr txBox="1"/>
          <p:nvPr/>
        </p:nvSpPr>
        <p:spPr>
          <a:xfrm>
            <a:off x="8055429" y="4476206"/>
            <a:ext cx="4136570" cy="923330"/>
          </a:xfrm>
          <a:prstGeom prst="rect">
            <a:avLst/>
          </a:prstGeom>
          <a:noFill/>
        </p:spPr>
        <p:txBody>
          <a:bodyPr wrap="square" rtlCol="0">
            <a:spAutoFit/>
          </a:bodyPr>
          <a:lstStyle/>
          <a:p>
            <a:r>
              <a:rPr lang="en-GB" dirty="0" smtClean="0"/>
              <a:t>Effectively point-like particle decouple from the U(1) field! Only </a:t>
            </a:r>
            <a:r>
              <a:rPr lang="en-GB" b="1" i="1" dirty="0" smtClean="0"/>
              <a:t>macroscopic configurations </a:t>
            </a:r>
            <a:r>
              <a:rPr lang="en-GB" dirty="0" smtClean="0"/>
              <a:t>will feel effects. </a:t>
            </a:r>
            <a:endParaRPr lang="fr-FR" dirty="0"/>
          </a:p>
        </p:txBody>
      </p:sp>
      <p:sp>
        <p:nvSpPr>
          <p:cNvPr id="7" name="TextBox 6"/>
          <p:cNvSpPr txBox="1"/>
          <p:nvPr/>
        </p:nvSpPr>
        <p:spPr>
          <a:xfrm>
            <a:off x="583473" y="5928863"/>
            <a:ext cx="10964091" cy="461665"/>
          </a:xfrm>
          <a:prstGeom prst="rect">
            <a:avLst/>
          </a:prstGeom>
          <a:noFill/>
        </p:spPr>
        <p:txBody>
          <a:bodyPr wrap="square" rtlCol="0">
            <a:spAutoFit/>
          </a:bodyPr>
          <a:lstStyle/>
          <a:p>
            <a:r>
              <a:rPr lang="en-GB" sz="2400" dirty="0" smtClean="0"/>
              <a:t>We will concentrate on </a:t>
            </a:r>
            <a:r>
              <a:rPr lang="en-GB" sz="2400" i="1" dirty="0" smtClean="0"/>
              <a:t>non-linear theories </a:t>
            </a:r>
            <a:r>
              <a:rPr lang="en-GB" sz="2400" dirty="0" smtClean="0"/>
              <a:t>with a single </a:t>
            </a:r>
            <a:r>
              <a:rPr lang="en-GB" sz="2400" i="1" dirty="0" smtClean="0"/>
              <a:t>charged dark matter </a:t>
            </a:r>
            <a:r>
              <a:rPr lang="en-GB" sz="2400" dirty="0" smtClean="0"/>
              <a:t>particle.</a:t>
            </a:r>
            <a:endParaRPr lang="fr-FR" sz="2400" dirty="0"/>
          </a:p>
        </p:txBody>
      </p:sp>
    </p:spTree>
    <p:extLst>
      <p:ext uri="{BB962C8B-B14F-4D97-AF65-F5344CB8AC3E}">
        <p14:creationId xmlns:p14="http://schemas.microsoft.com/office/powerpoint/2010/main" val="29339765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3143" y="522514"/>
            <a:ext cx="7985760" cy="646331"/>
          </a:xfrm>
          <a:prstGeom prst="rect">
            <a:avLst/>
          </a:prstGeom>
          <a:noFill/>
        </p:spPr>
        <p:txBody>
          <a:bodyPr wrap="square" rtlCol="0">
            <a:spAutoFit/>
          </a:bodyPr>
          <a:lstStyle/>
          <a:p>
            <a:r>
              <a:rPr lang="en-GB" sz="3600" dirty="0" smtClean="0"/>
              <a:t>Time to conclude!</a:t>
            </a:r>
            <a:endParaRPr lang="fr-FR" sz="3600" dirty="0"/>
          </a:p>
        </p:txBody>
      </p:sp>
      <p:sp>
        <p:nvSpPr>
          <p:cNvPr id="3" name="TextBox 2"/>
          <p:cNvSpPr txBox="1"/>
          <p:nvPr/>
        </p:nvSpPr>
        <p:spPr>
          <a:xfrm>
            <a:off x="3500846" y="1741714"/>
            <a:ext cx="5947954" cy="3970318"/>
          </a:xfrm>
          <a:prstGeom prst="rect">
            <a:avLst/>
          </a:prstGeom>
          <a:noFill/>
        </p:spPr>
        <p:txBody>
          <a:bodyPr wrap="square" rtlCol="0">
            <a:spAutoFit/>
          </a:bodyPr>
          <a:lstStyle/>
          <a:p>
            <a:pPr marL="285750" indent="-285750">
              <a:buFont typeface="Wingdings" panose="05000000000000000000" pitchFamily="2" charset="2"/>
              <a:buChar char="v"/>
            </a:pPr>
            <a:r>
              <a:rPr lang="en-GB" dirty="0" smtClean="0"/>
              <a:t>Dark repulsion could have interesting effects at late time whilst preserving early time cosmology: a window on the H0 tension?</a:t>
            </a:r>
          </a:p>
          <a:p>
            <a:pPr marL="285750" indent="-285750">
              <a:buFont typeface="Wingdings" panose="05000000000000000000" pitchFamily="2" charset="2"/>
              <a:buChar char="v"/>
            </a:pPr>
            <a:endParaRPr lang="en-GB" dirty="0"/>
          </a:p>
          <a:p>
            <a:pPr marL="285750" indent="-285750">
              <a:buFont typeface="Wingdings" panose="05000000000000000000" pitchFamily="2" charset="2"/>
              <a:buChar char="v"/>
            </a:pPr>
            <a:r>
              <a:rPr lang="en-GB" dirty="0" smtClean="0"/>
              <a:t>Need to compare to data for Born-</a:t>
            </a:r>
            <a:r>
              <a:rPr lang="en-GB" dirty="0" err="1" smtClean="0"/>
              <a:t>Infeld</a:t>
            </a:r>
            <a:r>
              <a:rPr lang="en-GB" dirty="0" smtClean="0"/>
              <a:t>, best motivated model.</a:t>
            </a:r>
          </a:p>
          <a:p>
            <a:pPr marL="285750" indent="-285750">
              <a:buFont typeface="Wingdings" panose="05000000000000000000" pitchFamily="2" charset="2"/>
              <a:buChar char="v"/>
            </a:pPr>
            <a:endParaRPr lang="en-GB" dirty="0" smtClean="0"/>
          </a:p>
          <a:p>
            <a:pPr marL="285750" indent="-285750">
              <a:buFont typeface="Wingdings" panose="05000000000000000000" pitchFamily="2" charset="2"/>
              <a:buChar char="v"/>
            </a:pPr>
            <a:r>
              <a:rPr lang="en-GB" dirty="0"/>
              <a:t>How do structure form in these scenarios (spherical collapse…) </a:t>
            </a:r>
            <a:r>
              <a:rPr lang="en-GB" dirty="0" smtClean="0"/>
              <a:t>?</a:t>
            </a:r>
          </a:p>
          <a:p>
            <a:pPr marL="285750" indent="-285750">
              <a:buFont typeface="Wingdings" panose="05000000000000000000" pitchFamily="2" charset="2"/>
              <a:buChar char="v"/>
            </a:pPr>
            <a:endParaRPr lang="en-GB" dirty="0"/>
          </a:p>
          <a:p>
            <a:pPr marL="285750" indent="-285750">
              <a:buFont typeface="Wingdings" panose="05000000000000000000" pitchFamily="2" charset="2"/>
              <a:buChar char="v"/>
            </a:pPr>
            <a:r>
              <a:rPr lang="en-GB" dirty="0" smtClean="0"/>
              <a:t>N-body simulation should help!</a:t>
            </a:r>
          </a:p>
          <a:p>
            <a:pPr marL="285750" indent="-285750">
              <a:buFont typeface="Wingdings" panose="05000000000000000000" pitchFamily="2" charset="2"/>
              <a:buChar char="v"/>
            </a:pPr>
            <a:endParaRPr lang="en-GB" dirty="0"/>
          </a:p>
          <a:p>
            <a:pPr marL="285750" indent="-285750">
              <a:buFont typeface="Wingdings" panose="05000000000000000000" pitchFamily="2" charset="2"/>
              <a:buChar char="v"/>
            </a:pPr>
            <a:r>
              <a:rPr lang="en-GB" dirty="0" smtClean="0"/>
              <a:t>More funny properties (</a:t>
            </a:r>
            <a:r>
              <a:rPr lang="en-GB" smtClean="0"/>
              <a:t>vanishing susceptibilities…)</a:t>
            </a:r>
            <a:endParaRPr lang="en-GB" dirty="0" smtClean="0"/>
          </a:p>
          <a:p>
            <a:pPr marL="285750" indent="-285750">
              <a:buFont typeface="Wingdings" panose="05000000000000000000" pitchFamily="2" charset="2"/>
              <a:buChar char="v"/>
            </a:pPr>
            <a:endParaRPr lang="en-GB" dirty="0"/>
          </a:p>
        </p:txBody>
      </p:sp>
    </p:spTree>
    <p:extLst>
      <p:ext uri="{BB962C8B-B14F-4D97-AF65-F5344CB8AC3E}">
        <p14:creationId xmlns:p14="http://schemas.microsoft.com/office/powerpoint/2010/main" val="5294352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3177" y="313509"/>
            <a:ext cx="4214949" cy="523220"/>
          </a:xfrm>
          <a:prstGeom prst="rect">
            <a:avLst/>
          </a:prstGeom>
          <a:noFill/>
        </p:spPr>
        <p:txBody>
          <a:bodyPr wrap="square" rtlCol="0">
            <a:spAutoFit/>
          </a:bodyPr>
          <a:lstStyle/>
          <a:p>
            <a:r>
              <a:rPr lang="en-GB" sz="2800" dirty="0" smtClean="0"/>
              <a:t>Adding baryons:</a:t>
            </a:r>
            <a:r>
              <a:rPr lang="en-GB" dirty="0" smtClean="0"/>
              <a:t> </a:t>
            </a:r>
            <a:endParaRPr lang="fr-FR" dirty="0"/>
          </a:p>
        </p:txBody>
      </p:sp>
      <p:sp>
        <p:nvSpPr>
          <p:cNvPr id="4" name="TextBox 3"/>
          <p:cNvSpPr txBox="1"/>
          <p:nvPr/>
        </p:nvSpPr>
        <p:spPr>
          <a:xfrm>
            <a:off x="182879" y="1419497"/>
            <a:ext cx="1950721" cy="2031325"/>
          </a:xfrm>
          <a:prstGeom prst="rect">
            <a:avLst/>
          </a:prstGeom>
          <a:noFill/>
        </p:spPr>
        <p:txBody>
          <a:bodyPr wrap="square" rtlCol="0">
            <a:spAutoFit/>
          </a:bodyPr>
          <a:lstStyle/>
          <a:p>
            <a:r>
              <a:rPr lang="en-GB" dirty="0" smtClean="0"/>
              <a:t>The presence of baryons “induces” shell crossing of DM  for models with no shell crossing at the </a:t>
            </a:r>
          </a:p>
          <a:p>
            <a:r>
              <a:rPr lang="en-GB" dirty="0" smtClean="0"/>
              <a:t>DM level. </a:t>
            </a:r>
            <a:endParaRPr lang="fr-FR" dirty="0"/>
          </a:p>
        </p:txBody>
      </p:sp>
      <p:sp>
        <p:nvSpPr>
          <p:cNvPr id="5" name="TextBox 4"/>
          <p:cNvSpPr txBox="1"/>
          <p:nvPr/>
        </p:nvSpPr>
        <p:spPr>
          <a:xfrm>
            <a:off x="182879" y="4213272"/>
            <a:ext cx="1854927" cy="1477328"/>
          </a:xfrm>
          <a:prstGeom prst="rect">
            <a:avLst/>
          </a:prstGeom>
          <a:noFill/>
        </p:spPr>
        <p:txBody>
          <a:bodyPr wrap="square" rtlCol="0">
            <a:spAutoFit/>
          </a:bodyPr>
          <a:lstStyle/>
          <a:p>
            <a:r>
              <a:rPr lang="en-GB" dirty="0" smtClean="0"/>
              <a:t>The Hubble rate of baryonic shells follows the trend of DM, i.e. outer shells lag behind. </a:t>
            </a:r>
            <a:endParaRPr lang="fr-FR" dirty="0"/>
          </a:p>
        </p:txBody>
      </p:sp>
      <p:sp>
        <p:nvSpPr>
          <p:cNvPr id="6" name="TextBox 5"/>
          <p:cNvSpPr txBox="1"/>
          <p:nvPr/>
        </p:nvSpPr>
        <p:spPr>
          <a:xfrm>
            <a:off x="10146140" y="1419497"/>
            <a:ext cx="1827314" cy="646331"/>
          </a:xfrm>
          <a:prstGeom prst="rect">
            <a:avLst/>
          </a:prstGeom>
          <a:noFill/>
        </p:spPr>
        <p:txBody>
          <a:bodyPr wrap="square" rtlCol="0">
            <a:spAutoFit/>
          </a:bodyPr>
          <a:lstStyle/>
          <a:p>
            <a:r>
              <a:rPr lang="en-GB" dirty="0" smtClean="0"/>
              <a:t>No shell crossing for baryons here. </a:t>
            </a:r>
            <a:endParaRPr lang="fr-FR" dirty="0"/>
          </a:p>
        </p:txBody>
      </p:sp>
      <p:sp>
        <p:nvSpPr>
          <p:cNvPr id="7" name="TextBox 6"/>
          <p:cNvSpPr txBox="1"/>
          <p:nvPr/>
        </p:nvSpPr>
        <p:spPr>
          <a:xfrm>
            <a:off x="10146140" y="4213272"/>
            <a:ext cx="1889760" cy="1477328"/>
          </a:xfrm>
          <a:prstGeom prst="rect">
            <a:avLst/>
          </a:prstGeom>
          <a:noFill/>
        </p:spPr>
        <p:txBody>
          <a:bodyPr wrap="square" rtlCol="0">
            <a:spAutoFit/>
          </a:bodyPr>
          <a:lstStyle/>
          <a:p>
            <a:r>
              <a:rPr lang="en-GB" dirty="0" smtClean="0"/>
              <a:t>DM “pushed away” compared to baryons. Could leave DM depleted regions. </a:t>
            </a:r>
            <a:endParaRPr lang="fr-FR" dirty="0"/>
          </a:p>
        </p:txBody>
      </p:sp>
      <p:pic>
        <p:nvPicPr>
          <p:cNvPr id="8" name="Picture 7"/>
          <p:cNvPicPr>
            <a:picLocks noChangeAspect="1"/>
          </p:cNvPicPr>
          <p:nvPr/>
        </p:nvPicPr>
        <p:blipFill>
          <a:blip r:embed="rId2"/>
          <a:stretch>
            <a:fillRect/>
          </a:stretch>
        </p:blipFill>
        <p:spPr>
          <a:xfrm>
            <a:off x="2584727" y="1258083"/>
            <a:ext cx="7561413" cy="4846625"/>
          </a:xfrm>
          <a:prstGeom prst="rect">
            <a:avLst/>
          </a:prstGeom>
        </p:spPr>
      </p:pic>
    </p:spTree>
    <p:extLst>
      <p:ext uri="{BB962C8B-B14F-4D97-AF65-F5344CB8AC3E}">
        <p14:creationId xmlns:p14="http://schemas.microsoft.com/office/powerpoint/2010/main" val="11392430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21919" y="2967335"/>
            <a:ext cx="2333897" cy="923330"/>
          </a:xfrm>
          <a:prstGeom prst="rect">
            <a:avLst/>
          </a:prstGeom>
          <a:noFill/>
        </p:spPr>
        <p:txBody>
          <a:bodyPr wrap="square" rtlCol="0">
            <a:spAutoFit/>
          </a:bodyPr>
          <a:lstStyle/>
          <a:p>
            <a:r>
              <a:rPr lang="en-GB" dirty="0" smtClean="0"/>
              <a:t>Dark matter and baryon shells in a DBI model. </a:t>
            </a:r>
            <a:endParaRPr lang="fr-FR" dirty="0"/>
          </a:p>
        </p:txBody>
      </p:sp>
      <p:sp>
        <p:nvSpPr>
          <p:cNvPr id="13" name="TextBox 12"/>
          <p:cNvSpPr txBox="1"/>
          <p:nvPr/>
        </p:nvSpPr>
        <p:spPr>
          <a:xfrm>
            <a:off x="9666514" y="2934789"/>
            <a:ext cx="2238103" cy="923330"/>
          </a:xfrm>
          <a:prstGeom prst="rect">
            <a:avLst/>
          </a:prstGeom>
          <a:noFill/>
        </p:spPr>
        <p:txBody>
          <a:bodyPr wrap="square" rtlCol="0">
            <a:spAutoFit/>
          </a:bodyPr>
          <a:lstStyle/>
          <a:p>
            <a:r>
              <a:rPr lang="en-GB" dirty="0" smtClean="0"/>
              <a:t>You can see the fact that the dark matter shells cross! </a:t>
            </a:r>
            <a:endParaRPr lang="fr-FR" dirty="0"/>
          </a:p>
        </p:txBody>
      </p:sp>
      <p:sp>
        <p:nvSpPr>
          <p:cNvPr id="14" name="TextBox 13"/>
          <p:cNvSpPr txBox="1"/>
          <p:nvPr/>
        </p:nvSpPr>
        <p:spPr>
          <a:xfrm>
            <a:off x="9666514" y="5155474"/>
            <a:ext cx="2177143" cy="923330"/>
          </a:xfrm>
          <a:prstGeom prst="rect">
            <a:avLst/>
          </a:prstGeom>
          <a:noFill/>
        </p:spPr>
        <p:txBody>
          <a:bodyPr wrap="square" rtlCol="0">
            <a:spAutoFit/>
          </a:bodyPr>
          <a:lstStyle/>
          <a:p>
            <a:r>
              <a:rPr lang="en-GB" dirty="0" smtClean="0"/>
              <a:t>And the mass within each shell is not constant.</a:t>
            </a:r>
            <a:endParaRPr lang="fr-FR" dirty="0"/>
          </a:p>
        </p:txBody>
      </p:sp>
      <p:pic>
        <p:nvPicPr>
          <p:cNvPr id="6" name="DMBshells">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352800" y="685800"/>
            <a:ext cx="5486400" cy="5486400"/>
          </a:xfrm>
          <a:prstGeom prst="rect">
            <a:avLst/>
          </a:prstGeom>
        </p:spPr>
      </p:pic>
    </p:spTree>
    <p:extLst>
      <p:ext uri="{BB962C8B-B14F-4D97-AF65-F5344CB8AC3E}">
        <p14:creationId xmlns:p14="http://schemas.microsoft.com/office/powerpoint/2010/main" val="238858458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12773" y="2361741"/>
            <a:ext cx="8607195" cy="2767608"/>
          </a:xfrm>
          <a:prstGeom prst="rect">
            <a:avLst/>
          </a:prstGeom>
        </p:spPr>
      </p:pic>
      <p:sp>
        <p:nvSpPr>
          <p:cNvPr id="3" name="TextBox 2"/>
          <p:cNvSpPr txBox="1"/>
          <p:nvPr/>
        </p:nvSpPr>
        <p:spPr>
          <a:xfrm>
            <a:off x="600891" y="635726"/>
            <a:ext cx="4781006" cy="523220"/>
          </a:xfrm>
          <a:prstGeom prst="rect">
            <a:avLst/>
          </a:prstGeom>
          <a:noFill/>
        </p:spPr>
        <p:txBody>
          <a:bodyPr wrap="square" rtlCol="0">
            <a:spAutoFit/>
          </a:bodyPr>
          <a:lstStyle/>
          <a:p>
            <a:r>
              <a:rPr lang="en-GB" sz="2800" dirty="0" smtClean="0"/>
              <a:t>Adding Dark Energy: </a:t>
            </a:r>
            <a:endParaRPr lang="fr-FR" sz="2800" dirty="0"/>
          </a:p>
        </p:txBody>
      </p:sp>
      <p:sp>
        <p:nvSpPr>
          <p:cNvPr id="4" name="TextBox 3"/>
          <p:cNvSpPr txBox="1"/>
          <p:nvPr/>
        </p:nvSpPr>
        <p:spPr>
          <a:xfrm>
            <a:off x="1612773" y="5259977"/>
            <a:ext cx="4127863" cy="646331"/>
          </a:xfrm>
          <a:prstGeom prst="rect">
            <a:avLst/>
          </a:prstGeom>
          <a:noFill/>
        </p:spPr>
        <p:txBody>
          <a:bodyPr wrap="square" rtlCol="0">
            <a:spAutoFit/>
          </a:bodyPr>
          <a:lstStyle/>
          <a:p>
            <a:r>
              <a:rPr lang="en-GB" dirty="0" smtClean="0"/>
              <a:t>Before complete dominance by DE, the inner shells still have a larger Hubble rate. </a:t>
            </a:r>
            <a:endParaRPr lang="fr-FR" dirty="0"/>
          </a:p>
        </p:txBody>
      </p:sp>
      <p:sp>
        <p:nvSpPr>
          <p:cNvPr id="5" name="TextBox 4"/>
          <p:cNvSpPr txBox="1"/>
          <p:nvPr/>
        </p:nvSpPr>
        <p:spPr>
          <a:xfrm>
            <a:off x="6400799" y="5259977"/>
            <a:ext cx="5190309" cy="646331"/>
          </a:xfrm>
          <a:prstGeom prst="rect">
            <a:avLst/>
          </a:prstGeom>
          <a:noFill/>
        </p:spPr>
        <p:txBody>
          <a:bodyPr wrap="square" rtlCol="0">
            <a:spAutoFit/>
          </a:bodyPr>
          <a:lstStyle/>
          <a:p>
            <a:r>
              <a:rPr lang="en-GB" dirty="0" smtClean="0"/>
              <a:t>The inner shell baryons have a large </a:t>
            </a:r>
            <a:r>
              <a:rPr lang="en-GB" dirty="0"/>
              <a:t>H</a:t>
            </a:r>
            <a:r>
              <a:rPr lang="en-GB" dirty="0" smtClean="0"/>
              <a:t>ubble rate when the Universe is not completely DE dominated. </a:t>
            </a:r>
            <a:endParaRPr lang="fr-FR" dirty="0"/>
          </a:p>
        </p:txBody>
      </p:sp>
    </p:spTree>
    <p:extLst>
      <p:ext uri="{BB962C8B-B14F-4D97-AF65-F5344CB8AC3E}">
        <p14:creationId xmlns:p14="http://schemas.microsoft.com/office/powerpoint/2010/main" val="4396387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2950" y="600075"/>
            <a:ext cx="7562850" cy="523220"/>
          </a:xfrm>
          <a:prstGeom prst="rect">
            <a:avLst/>
          </a:prstGeom>
          <a:noFill/>
        </p:spPr>
        <p:txBody>
          <a:bodyPr wrap="square" rtlCol="0">
            <a:spAutoFit/>
          </a:bodyPr>
          <a:lstStyle/>
          <a:p>
            <a:r>
              <a:rPr lang="en-GB" sz="2800" dirty="0" smtClean="0"/>
              <a:t>Possible astrophysics effects: </a:t>
            </a:r>
            <a:endParaRPr lang="fr-FR" sz="2800"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5087" y="2386149"/>
            <a:ext cx="4221852" cy="2375495"/>
          </a:xfrm>
          <a:prstGeom prst="rect">
            <a:avLst/>
          </a:prstGeom>
        </p:spPr>
      </p:pic>
      <p:sp>
        <p:nvSpPr>
          <p:cNvPr id="4" name="TextBox 3"/>
          <p:cNvSpPr txBox="1"/>
          <p:nvPr/>
        </p:nvSpPr>
        <p:spPr>
          <a:xfrm>
            <a:off x="644433" y="2029097"/>
            <a:ext cx="5338355" cy="923330"/>
          </a:xfrm>
          <a:prstGeom prst="rect">
            <a:avLst/>
          </a:prstGeom>
          <a:noFill/>
        </p:spPr>
        <p:txBody>
          <a:bodyPr wrap="square" rtlCol="0">
            <a:spAutoFit/>
          </a:bodyPr>
          <a:lstStyle/>
          <a:p>
            <a:r>
              <a:rPr lang="en-GB" dirty="0" smtClean="0"/>
              <a:t>If distribution of matter reconstructed from Newton’s law and Newton’s potential, then unaccounted for repulsion implies at least two possible effects: </a:t>
            </a:r>
            <a:endParaRPr lang="fr-FR" dirty="0"/>
          </a:p>
        </p:txBody>
      </p:sp>
      <p:pic>
        <p:nvPicPr>
          <p:cNvPr id="5" name="Picture 4"/>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2451186" y="3603017"/>
            <a:ext cx="1347226" cy="510424"/>
          </a:xfrm>
          <a:prstGeom prst="rect">
            <a:avLst/>
          </a:prstGeom>
          <a:solidFill>
            <a:schemeClr val="accent1">
              <a:lumMod val="40000"/>
              <a:lumOff val="60000"/>
            </a:schemeClr>
          </a:solidFill>
        </p:spPr>
      </p:pic>
      <p:pic>
        <p:nvPicPr>
          <p:cNvPr id="8" name="Picture 7"/>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8749211" y="5540648"/>
            <a:ext cx="1500952" cy="294095"/>
          </a:xfrm>
          <a:prstGeom prst="rect">
            <a:avLst/>
          </a:prstGeom>
          <a:solidFill>
            <a:schemeClr val="accent1">
              <a:lumMod val="40000"/>
              <a:lumOff val="60000"/>
            </a:schemeClr>
          </a:solidFill>
        </p:spPr>
      </p:pic>
      <p:cxnSp>
        <p:nvCxnSpPr>
          <p:cNvPr id="10" name="Straight Arrow Connector 9"/>
          <p:cNvCxnSpPr/>
          <p:nvPr/>
        </p:nvCxnSpPr>
        <p:spPr>
          <a:xfrm flipV="1">
            <a:off x="6949440" y="4885509"/>
            <a:ext cx="888274" cy="9492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756365" y="5958608"/>
            <a:ext cx="2760617" cy="923330"/>
          </a:xfrm>
          <a:prstGeom prst="rect">
            <a:avLst/>
          </a:prstGeom>
          <a:noFill/>
        </p:spPr>
        <p:txBody>
          <a:bodyPr wrap="square" rtlCol="0">
            <a:spAutoFit/>
          </a:bodyPr>
          <a:lstStyle/>
          <a:p>
            <a:r>
              <a:rPr lang="en-GB" dirty="0" smtClean="0"/>
              <a:t>Possible large scale flows of galaxies pushed away by the dark repulsion ? </a:t>
            </a:r>
            <a:endParaRPr lang="fr-FR" dirty="0"/>
          </a:p>
        </p:txBody>
      </p:sp>
      <p:sp>
        <p:nvSpPr>
          <p:cNvPr id="12" name="TextBox 11"/>
          <p:cNvSpPr txBox="1"/>
          <p:nvPr/>
        </p:nvSpPr>
        <p:spPr>
          <a:xfrm>
            <a:off x="742950" y="4438478"/>
            <a:ext cx="5111932" cy="646331"/>
          </a:xfrm>
          <a:prstGeom prst="rect">
            <a:avLst/>
          </a:prstGeom>
          <a:noFill/>
        </p:spPr>
        <p:txBody>
          <a:bodyPr wrap="square" rtlCol="0">
            <a:spAutoFit/>
          </a:bodyPr>
          <a:lstStyle/>
          <a:p>
            <a:r>
              <a:rPr lang="en-GB" dirty="0" smtClean="0"/>
              <a:t>An increase of the velocity dispersion due to the repulsive effect of the dark repulsion?</a:t>
            </a:r>
            <a:endParaRPr lang="fr-FR" dirty="0"/>
          </a:p>
        </p:txBody>
      </p:sp>
    </p:spTree>
    <p:extLst>
      <p:ext uri="{BB962C8B-B14F-4D97-AF65-F5344CB8AC3E}">
        <p14:creationId xmlns:p14="http://schemas.microsoft.com/office/powerpoint/2010/main" val="37663364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3474" y="583474"/>
            <a:ext cx="4963886" cy="461665"/>
          </a:xfrm>
          <a:prstGeom prst="rect">
            <a:avLst/>
          </a:prstGeom>
          <a:noFill/>
        </p:spPr>
        <p:txBody>
          <a:bodyPr wrap="square" rtlCol="0">
            <a:spAutoFit/>
          </a:bodyPr>
          <a:lstStyle/>
          <a:p>
            <a:r>
              <a:rPr lang="en-GB" sz="2400" dirty="0"/>
              <a:t>C</a:t>
            </a:r>
            <a:r>
              <a:rPr lang="en-GB" sz="2400" dirty="0" smtClean="0"/>
              <a:t>harged dark matter?</a:t>
            </a:r>
            <a:endParaRPr lang="fr-FR" sz="2400" dirty="0"/>
          </a:p>
        </p:txBody>
      </p:sp>
      <p:sp>
        <p:nvSpPr>
          <p:cNvPr id="7" name="TextBox 6"/>
          <p:cNvSpPr txBox="1"/>
          <p:nvPr/>
        </p:nvSpPr>
        <p:spPr>
          <a:xfrm>
            <a:off x="3274423" y="1898469"/>
            <a:ext cx="5773783" cy="2585323"/>
          </a:xfrm>
          <a:prstGeom prst="rect">
            <a:avLst/>
          </a:prstGeom>
          <a:noFill/>
        </p:spPr>
        <p:txBody>
          <a:bodyPr wrap="square" rtlCol="0">
            <a:spAutoFit/>
          </a:bodyPr>
          <a:lstStyle/>
          <a:p>
            <a:pPr marL="285750" indent="-285750">
              <a:buFont typeface="Wingdings" panose="05000000000000000000" pitchFamily="2" charset="2"/>
              <a:buChar char="v"/>
            </a:pPr>
            <a:r>
              <a:rPr lang="en-GB" dirty="0" smtClean="0"/>
              <a:t>Dark matter, typically fermions,  could be charged under a new U(1).</a:t>
            </a:r>
          </a:p>
          <a:p>
            <a:pPr marL="285750" indent="-285750">
              <a:buFont typeface="Wingdings" panose="05000000000000000000" pitchFamily="2" charset="2"/>
              <a:buChar char="v"/>
            </a:pPr>
            <a:endParaRPr lang="en-GB" dirty="0"/>
          </a:p>
          <a:p>
            <a:pPr marL="285750" indent="-285750">
              <a:buFont typeface="Wingdings" panose="05000000000000000000" pitchFamily="2" charset="2"/>
              <a:buChar char="v"/>
            </a:pPr>
            <a:r>
              <a:rPr lang="en-GB" dirty="0" smtClean="0"/>
              <a:t>Before acquiring a mass, must be careful about the anomaly condition. Not all charges allowed.</a:t>
            </a:r>
          </a:p>
          <a:p>
            <a:pPr marL="285750" indent="-285750">
              <a:buFont typeface="Wingdings" panose="05000000000000000000" pitchFamily="2" charset="2"/>
              <a:buChar char="v"/>
            </a:pPr>
            <a:endParaRPr lang="en-GB" dirty="0"/>
          </a:p>
          <a:p>
            <a:pPr marL="285750" indent="-285750">
              <a:buFont typeface="Wingdings" panose="05000000000000000000" pitchFamily="2" charset="2"/>
              <a:buChar char="v"/>
            </a:pPr>
            <a:r>
              <a:rPr lang="en-GB" dirty="0" smtClean="0"/>
              <a:t>At low energy, once dark matter acquires a mass, both particles and anti-particles of opposite charges may be present. </a:t>
            </a:r>
            <a:endParaRPr lang="fr-FR" dirty="0"/>
          </a:p>
        </p:txBody>
      </p:sp>
      <p:cxnSp>
        <p:nvCxnSpPr>
          <p:cNvPr id="9" name="Straight Arrow Connector 8"/>
          <p:cNvCxnSpPr/>
          <p:nvPr/>
        </p:nvCxnSpPr>
        <p:spPr>
          <a:xfrm flipH="1">
            <a:off x="2673531" y="4632960"/>
            <a:ext cx="2002972" cy="9056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61851" y="5660571"/>
            <a:ext cx="3718560" cy="1138773"/>
          </a:xfrm>
          <a:prstGeom prst="rect">
            <a:avLst/>
          </a:prstGeom>
          <a:noFill/>
        </p:spPr>
        <p:txBody>
          <a:bodyPr wrap="square" rtlCol="0">
            <a:spAutoFit/>
          </a:bodyPr>
          <a:lstStyle/>
          <a:p>
            <a:r>
              <a:rPr lang="en-GB" dirty="0" smtClean="0"/>
              <a:t>Standard scenario: freeze out and suppressed </a:t>
            </a:r>
            <a:r>
              <a:rPr lang="en-GB" dirty="0"/>
              <a:t>particle-antiparticle annihilation. </a:t>
            </a:r>
            <a:r>
              <a:rPr lang="en-GB" dirty="0" smtClean="0"/>
              <a:t> See: </a:t>
            </a:r>
            <a:r>
              <a:rPr lang="en-GB" sz="1400" dirty="0" smtClean="0"/>
              <a:t>http</a:t>
            </a:r>
            <a:r>
              <a:rPr lang="en-GB" sz="1400" dirty="0"/>
              <a:t>://arxiv.org/abs/0810.5126</a:t>
            </a:r>
            <a:endParaRPr lang="fr-FR" sz="1400" dirty="0"/>
          </a:p>
        </p:txBody>
      </p:sp>
      <p:cxnSp>
        <p:nvCxnSpPr>
          <p:cNvPr id="15" name="Straight Arrow Connector 14"/>
          <p:cNvCxnSpPr/>
          <p:nvPr/>
        </p:nvCxnSpPr>
        <p:spPr>
          <a:xfrm>
            <a:off x="7027817" y="4619336"/>
            <a:ext cx="1637212" cy="9193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376160" y="5747657"/>
            <a:ext cx="4075611" cy="923330"/>
          </a:xfrm>
          <a:prstGeom prst="rect">
            <a:avLst/>
          </a:prstGeom>
          <a:noFill/>
        </p:spPr>
        <p:txBody>
          <a:bodyPr wrap="square" rtlCol="0">
            <a:spAutoFit/>
          </a:bodyPr>
          <a:lstStyle/>
          <a:p>
            <a:r>
              <a:rPr lang="en-GB" dirty="0" smtClean="0"/>
              <a:t>Here we will require an unknown period of </a:t>
            </a:r>
            <a:r>
              <a:rPr lang="en-GB" b="1" i="1" dirty="0" smtClean="0"/>
              <a:t>dark matter genesis </a:t>
            </a:r>
            <a:r>
              <a:rPr lang="en-GB" dirty="0" smtClean="0"/>
              <a:t>where only one type of charge remains. </a:t>
            </a:r>
            <a:endParaRPr lang="fr-FR" dirty="0"/>
          </a:p>
        </p:txBody>
      </p:sp>
    </p:spTree>
    <p:extLst>
      <p:ext uri="{BB962C8B-B14F-4D97-AF65-F5344CB8AC3E}">
        <p14:creationId xmlns:p14="http://schemas.microsoft.com/office/powerpoint/2010/main" val="30599801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6084" y="1594213"/>
            <a:ext cx="7307580" cy="3756660"/>
          </a:xfrm>
          <a:prstGeom prst="rect">
            <a:avLst/>
          </a:prstGeom>
        </p:spPr>
      </p:pic>
      <p:sp>
        <p:nvSpPr>
          <p:cNvPr id="4" name="Rectangle 3"/>
          <p:cNvSpPr/>
          <p:nvPr/>
        </p:nvSpPr>
        <p:spPr>
          <a:xfrm>
            <a:off x="5146766" y="1985554"/>
            <a:ext cx="3884023" cy="24558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p:cNvSpPr/>
          <p:nvPr/>
        </p:nvSpPr>
        <p:spPr>
          <a:xfrm>
            <a:off x="2551611" y="4502331"/>
            <a:ext cx="6949440" cy="7924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TextBox 5"/>
          <p:cNvSpPr txBox="1"/>
          <p:nvPr/>
        </p:nvSpPr>
        <p:spPr>
          <a:xfrm>
            <a:off x="513805" y="574766"/>
            <a:ext cx="4990011" cy="461665"/>
          </a:xfrm>
          <a:prstGeom prst="rect">
            <a:avLst/>
          </a:prstGeom>
          <a:noFill/>
        </p:spPr>
        <p:txBody>
          <a:bodyPr wrap="square" rtlCol="0">
            <a:spAutoFit/>
          </a:bodyPr>
          <a:lstStyle/>
          <a:p>
            <a:r>
              <a:rPr lang="en-GB" sz="2400" i="1" dirty="0"/>
              <a:t>N</a:t>
            </a:r>
            <a:r>
              <a:rPr lang="en-GB" sz="2400" i="1" dirty="0" smtClean="0"/>
              <a:t>on-linear effects?</a:t>
            </a:r>
            <a:endParaRPr lang="fr-FR" sz="2400" i="1" dirty="0"/>
          </a:p>
        </p:txBody>
      </p:sp>
      <p:cxnSp>
        <p:nvCxnSpPr>
          <p:cNvPr id="8" name="Straight Arrow Connector 7"/>
          <p:cNvCxnSpPr/>
          <p:nvPr/>
        </p:nvCxnSpPr>
        <p:spPr>
          <a:xfrm flipH="1">
            <a:off x="4972594" y="1036431"/>
            <a:ext cx="1733006" cy="1027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01395" y="570079"/>
            <a:ext cx="5225143" cy="923330"/>
          </a:xfrm>
          <a:prstGeom prst="rect">
            <a:avLst/>
          </a:prstGeom>
          <a:noFill/>
        </p:spPr>
        <p:txBody>
          <a:bodyPr wrap="square" rtlCol="0">
            <a:spAutoFit/>
          </a:bodyPr>
          <a:lstStyle/>
          <a:p>
            <a:r>
              <a:rPr lang="en-GB" dirty="0" smtClean="0"/>
              <a:t>One brane could carry a U(1) gauge field.</a:t>
            </a:r>
          </a:p>
          <a:p>
            <a:endParaRPr lang="en-GB" dirty="0"/>
          </a:p>
          <a:p>
            <a:r>
              <a:rPr lang="en-GB" dirty="0" smtClean="0"/>
              <a:t>Dark matter could live on this brane and  be charged</a:t>
            </a:r>
            <a:endParaRPr lang="fr-FR" dirty="0"/>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29393" y="3775056"/>
            <a:ext cx="988541" cy="2438400"/>
          </a:xfrm>
          <a:prstGeom prst="rect">
            <a:avLst/>
          </a:prstGeom>
        </p:spPr>
      </p:pic>
      <p:cxnSp>
        <p:nvCxnSpPr>
          <p:cNvPr id="13" name="Straight Arrow Connector 12"/>
          <p:cNvCxnSpPr/>
          <p:nvPr/>
        </p:nvCxnSpPr>
        <p:spPr>
          <a:xfrm flipV="1">
            <a:off x="6529523" y="5608102"/>
            <a:ext cx="2431081" cy="6095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416084" y="6146465"/>
            <a:ext cx="4537166" cy="369332"/>
          </a:xfrm>
          <a:prstGeom prst="rect">
            <a:avLst/>
          </a:prstGeom>
          <a:noFill/>
        </p:spPr>
        <p:txBody>
          <a:bodyPr wrap="square" rtlCol="0">
            <a:spAutoFit/>
          </a:bodyPr>
          <a:lstStyle/>
          <a:p>
            <a:r>
              <a:rPr lang="en-GB" dirty="0" smtClean="0"/>
              <a:t>Another brane could carry the baryons</a:t>
            </a:r>
            <a:endParaRPr lang="fr-FR" dirty="0"/>
          </a:p>
        </p:txBody>
      </p:sp>
      <p:pic>
        <p:nvPicPr>
          <p:cNvPr id="19" name="Picture 18"/>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423148" y="2757843"/>
            <a:ext cx="2719998" cy="455619"/>
          </a:xfrm>
          <a:prstGeom prst="rect">
            <a:avLst/>
          </a:prstGeom>
        </p:spPr>
      </p:pic>
      <p:sp>
        <p:nvSpPr>
          <p:cNvPr id="18" name="TextBox 17"/>
          <p:cNvSpPr txBox="1"/>
          <p:nvPr/>
        </p:nvSpPr>
        <p:spPr>
          <a:xfrm>
            <a:off x="827314" y="3623222"/>
            <a:ext cx="2697280" cy="369332"/>
          </a:xfrm>
          <a:prstGeom prst="rect">
            <a:avLst/>
          </a:prstGeom>
          <a:noFill/>
        </p:spPr>
        <p:txBody>
          <a:bodyPr wrap="square" rtlCol="0">
            <a:spAutoFit/>
          </a:bodyPr>
          <a:lstStyle/>
          <a:p>
            <a:r>
              <a:rPr lang="en-GB" b="1" dirty="0" smtClean="0"/>
              <a:t>Born-</a:t>
            </a:r>
            <a:r>
              <a:rPr lang="en-GB" b="1" dirty="0" err="1" smtClean="0"/>
              <a:t>Infeld</a:t>
            </a:r>
            <a:r>
              <a:rPr lang="en-GB" b="1" dirty="0" smtClean="0"/>
              <a:t> theory </a:t>
            </a:r>
            <a:endParaRPr lang="fr-FR" b="1" dirty="0"/>
          </a:p>
        </p:txBody>
      </p:sp>
      <p:sp>
        <p:nvSpPr>
          <p:cNvPr id="7" name="TextBox 6"/>
          <p:cNvSpPr txBox="1"/>
          <p:nvPr/>
        </p:nvSpPr>
        <p:spPr>
          <a:xfrm>
            <a:off x="7702731" y="2157678"/>
            <a:ext cx="4323807" cy="830997"/>
          </a:xfrm>
          <a:prstGeom prst="rect">
            <a:avLst/>
          </a:prstGeom>
          <a:noFill/>
        </p:spPr>
        <p:txBody>
          <a:bodyPr wrap="square" rtlCol="0">
            <a:spAutoFit/>
          </a:bodyPr>
          <a:lstStyle/>
          <a:p>
            <a:r>
              <a:rPr lang="en-GB" sz="1600" dirty="0" smtClean="0"/>
              <a:t>We will be agnostic about the origin of the models in the following: </a:t>
            </a:r>
            <a:r>
              <a:rPr lang="en-GB" sz="1600" b="1" i="1" dirty="0" smtClean="0"/>
              <a:t>effective field theory approach</a:t>
            </a:r>
            <a:endParaRPr lang="fr-FR" sz="1600" b="1" i="1" dirty="0"/>
          </a:p>
        </p:txBody>
      </p:sp>
      <p:cxnSp>
        <p:nvCxnSpPr>
          <p:cNvPr id="10" name="Straight Arrow Connector 9"/>
          <p:cNvCxnSpPr/>
          <p:nvPr/>
        </p:nvCxnSpPr>
        <p:spPr>
          <a:xfrm>
            <a:off x="1781749" y="4033189"/>
            <a:ext cx="26126" cy="10363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27017" y="5236963"/>
            <a:ext cx="4032069" cy="461665"/>
          </a:xfrm>
          <a:prstGeom prst="rect">
            <a:avLst/>
          </a:prstGeom>
          <a:noFill/>
        </p:spPr>
        <p:txBody>
          <a:bodyPr wrap="square" rtlCol="0">
            <a:spAutoFit/>
          </a:bodyPr>
          <a:lstStyle/>
          <a:p>
            <a:r>
              <a:rPr lang="en-GB" sz="1200" dirty="0" smtClean="0"/>
              <a:t>Screening of elementary charges guarantees a finite energy configuration </a:t>
            </a:r>
            <a:endParaRPr lang="fr-FR" sz="1200" dirty="0"/>
          </a:p>
        </p:txBody>
      </p:sp>
    </p:spTree>
    <p:extLst>
      <p:ext uri="{BB962C8B-B14F-4D97-AF65-F5344CB8AC3E}">
        <p14:creationId xmlns:p14="http://schemas.microsoft.com/office/powerpoint/2010/main" val="34791801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184435" y="1584361"/>
            <a:ext cx="1500776" cy="784177"/>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extBox 1"/>
          <p:cNvSpPr txBox="1"/>
          <p:nvPr/>
        </p:nvSpPr>
        <p:spPr>
          <a:xfrm>
            <a:off x="627017" y="644434"/>
            <a:ext cx="7016088" cy="461665"/>
          </a:xfrm>
          <a:prstGeom prst="rect">
            <a:avLst/>
          </a:prstGeom>
          <a:noFill/>
        </p:spPr>
        <p:txBody>
          <a:bodyPr wrap="square" rtlCol="0">
            <a:spAutoFit/>
          </a:bodyPr>
          <a:lstStyle/>
          <a:p>
            <a:r>
              <a:rPr lang="en-GB" sz="2400" b="1" dirty="0" smtClean="0"/>
              <a:t>Non-linear</a:t>
            </a:r>
            <a:r>
              <a:rPr lang="en-GB" sz="2400" dirty="0" smtClean="0"/>
              <a:t> Electrodynamics: an </a:t>
            </a:r>
            <a:r>
              <a:rPr lang="en-GB" sz="2400" b="1" i="1" dirty="0" smtClean="0"/>
              <a:t>effective approach </a:t>
            </a:r>
            <a:endParaRPr lang="fr-FR" sz="2400" b="1" i="1" dirty="0"/>
          </a:p>
        </p:txBody>
      </p:sp>
      <p:pic>
        <p:nvPicPr>
          <p:cNvPr id="23" name="Picture 22"/>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3184435" y="1791835"/>
            <a:ext cx="4458670" cy="1121524"/>
          </a:xfrm>
          <a:prstGeom prst="rect">
            <a:avLst/>
          </a:prstGeom>
        </p:spPr>
      </p:pic>
      <p:pic>
        <p:nvPicPr>
          <p:cNvPr id="7" name="Picture 6"/>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9254310" y="1791836"/>
            <a:ext cx="2537096" cy="415251"/>
          </a:xfrm>
          <a:prstGeom prst="rect">
            <a:avLst/>
          </a:prstGeom>
        </p:spPr>
      </p:pic>
      <p:sp>
        <p:nvSpPr>
          <p:cNvPr id="9" name="TextBox 8"/>
          <p:cNvSpPr txBox="1"/>
          <p:nvPr/>
        </p:nvSpPr>
        <p:spPr>
          <a:xfrm>
            <a:off x="627017" y="3630979"/>
            <a:ext cx="10937966" cy="646331"/>
          </a:xfrm>
          <a:prstGeom prst="rect">
            <a:avLst/>
          </a:prstGeom>
          <a:noFill/>
        </p:spPr>
        <p:txBody>
          <a:bodyPr wrap="square" rtlCol="0">
            <a:spAutoFit/>
          </a:bodyPr>
          <a:lstStyle/>
          <a:p>
            <a:r>
              <a:rPr lang="en-GB" dirty="0" smtClean="0"/>
              <a:t>Non-linear terms in powers of Y and </a:t>
            </a:r>
            <a:r>
              <a:rPr lang="en-GB" i="1" dirty="0" smtClean="0"/>
              <a:t>Z suppressed by scale </a:t>
            </a:r>
            <a:r>
              <a:rPr lang="el-GR" i="1" dirty="0" smtClean="0"/>
              <a:t>Λ</a:t>
            </a:r>
            <a:r>
              <a:rPr lang="en-GB" dirty="0" smtClean="0"/>
              <a:t>. Non-linear regime when powers of Y and Z dominate over the linear term in Y.  </a:t>
            </a:r>
            <a:endParaRPr lang="fr-FR" dirty="0"/>
          </a:p>
        </p:txBody>
      </p:sp>
      <p:pic>
        <p:nvPicPr>
          <p:cNvPr id="10" name="Picture 9"/>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4685211" y="4916227"/>
            <a:ext cx="1525333" cy="318476"/>
          </a:xfrm>
          <a:prstGeom prst="rect">
            <a:avLst/>
          </a:prstGeom>
          <a:solidFill>
            <a:schemeClr val="accent1">
              <a:lumMod val="40000"/>
              <a:lumOff val="60000"/>
            </a:schemeClr>
          </a:solidFill>
        </p:spPr>
      </p:pic>
      <p:sp>
        <p:nvSpPr>
          <p:cNvPr id="11" name="TextBox 10"/>
          <p:cNvSpPr txBox="1"/>
          <p:nvPr/>
        </p:nvSpPr>
        <p:spPr>
          <a:xfrm>
            <a:off x="8604069" y="4890799"/>
            <a:ext cx="2682240" cy="369332"/>
          </a:xfrm>
          <a:prstGeom prst="rect">
            <a:avLst/>
          </a:prstGeom>
          <a:noFill/>
        </p:spPr>
        <p:txBody>
          <a:bodyPr wrap="square" rtlCol="0">
            <a:spAutoFit/>
          </a:bodyPr>
          <a:lstStyle/>
          <a:p>
            <a:r>
              <a:rPr lang="en-GB" dirty="0" smtClean="0"/>
              <a:t>Coulomb’s law</a:t>
            </a:r>
            <a:endParaRPr lang="fr-FR" dirty="0"/>
          </a:p>
        </p:txBody>
      </p:sp>
      <p:cxnSp>
        <p:nvCxnSpPr>
          <p:cNvPr id="13" name="Straight Arrow Connector 12"/>
          <p:cNvCxnSpPr/>
          <p:nvPr/>
        </p:nvCxnSpPr>
        <p:spPr>
          <a:xfrm flipH="1" flipV="1">
            <a:off x="6210544" y="5338354"/>
            <a:ext cx="939193" cy="7489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280366" y="5956663"/>
            <a:ext cx="2412274" cy="383177"/>
          </a:xfrm>
          <a:prstGeom prst="rect">
            <a:avLst/>
          </a:prstGeom>
          <a:noFill/>
        </p:spPr>
        <p:txBody>
          <a:bodyPr wrap="square" rtlCol="0">
            <a:spAutoFit/>
          </a:bodyPr>
          <a:lstStyle/>
          <a:p>
            <a:r>
              <a:rPr lang="en-GB" dirty="0" smtClean="0"/>
              <a:t>Electric charge</a:t>
            </a:r>
            <a:endParaRPr lang="fr-FR" dirty="0"/>
          </a:p>
        </p:txBody>
      </p:sp>
      <p:cxnSp>
        <p:nvCxnSpPr>
          <p:cNvPr id="16" name="Straight Arrow Connector 15"/>
          <p:cNvCxnSpPr/>
          <p:nvPr/>
        </p:nvCxnSpPr>
        <p:spPr>
          <a:xfrm flipV="1">
            <a:off x="3701143" y="5260131"/>
            <a:ext cx="1332411" cy="10797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375954" y="5878175"/>
            <a:ext cx="2403566" cy="923330"/>
          </a:xfrm>
          <a:prstGeom prst="rect">
            <a:avLst/>
          </a:prstGeom>
          <a:noFill/>
        </p:spPr>
        <p:txBody>
          <a:bodyPr wrap="square" rtlCol="0">
            <a:spAutoFit/>
          </a:bodyPr>
          <a:lstStyle/>
          <a:p>
            <a:r>
              <a:rPr lang="en-GB" dirty="0" smtClean="0"/>
              <a:t>Non-linear effect similar to K-</a:t>
            </a:r>
            <a:r>
              <a:rPr lang="en-GB" dirty="0" err="1" smtClean="0"/>
              <a:t>mouflage</a:t>
            </a:r>
            <a:r>
              <a:rPr lang="en-GB" dirty="0" smtClean="0"/>
              <a:t> for scalars</a:t>
            </a:r>
            <a:endParaRPr lang="fr-FR" dirty="0"/>
          </a:p>
        </p:txBody>
      </p:sp>
      <p:pic>
        <p:nvPicPr>
          <p:cNvPr id="3" name="Picture 2"/>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6932023" y="4106976"/>
            <a:ext cx="790857" cy="222476"/>
          </a:xfrm>
          <a:prstGeom prst="rect">
            <a:avLst/>
          </a:prstGeom>
        </p:spPr>
      </p:pic>
      <p:sp>
        <p:nvSpPr>
          <p:cNvPr id="19" name="TextBox 18"/>
          <p:cNvSpPr txBox="1"/>
          <p:nvPr/>
        </p:nvSpPr>
        <p:spPr>
          <a:xfrm>
            <a:off x="6722205" y="4092644"/>
            <a:ext cx="1210491" cy="369332"/>
          </a:xfrm>
          <a:prstGeom prst="rect">
            <a:avLst/>
          </a:prstGeom>
          <a:noFill/>
          <a:ln w="28575">
            <a:solidFill>
              <a:srgbClr val="C00000"/>
            </a:solidFill>
          </a:ln>
        </p:spPr>
        <p:txBody>
          <a:bodyPr wrap="square" rtlCol="0">
            <a:spAutoFit/>
          </a:bodyPr>
          <a:lstStyle/>
          <a:p>
            <a:endParaRPr lang="fr-FR" dirty="0"/>
          </a:p>
        </p:txBody>
      </p:sp>
      <p:pic>
        <p:nvPicPr>
          <p:cNvPr id="20" name="Picture 19"/>
          <p:cNvPicPr>
            <a:picLocks noChangeAspect="1"/>
          </p:cNvPicPr>
          <p:nvPr>
            <p:custDataLst>
              <p:tags r:id="rId5"/>
            </p:custDataLst>
          </p:nvPr>
        </p:nvPicPr>
        <p:blipFill>
          <a:blip r:embed="rId11" cstate="print">
            <a:extLst>
              <a:ext uri="{28A0092B-C50C-407E-A947-70E740481C1C}">
                <a14:useLocalDpi xmlns:a14="http://schemas.microsoft.com/office/drawing/2010/main" val="0"/>
              </a:ext>
            </a:extLst>
          </a:blip>
          <a:stretch>
            <a:fillRect/>
          </a:stretch>
        </p:blipFill>
        <p:spPr>
          <a:xfrm>
            <a:off x="9247284" y="987700"/>
            <a:ext cx="697905" cy="184381"/>
          </a:xfrm>
          <a:prstGeom prst="rect">
            <a:avLst/>
          </a:prstGeom>
        </p:spPr>
      </p:pic>
      <p:sp>
        <p:nvSpPr>
          <p:cNvPr id="21" name="TextBox 20"/>
          <p:cNvSpPr txBox="1"/>
          <p:nvPr/>
        </p:nvSpPr>
        <p:spPr>
          <a:xfrm>
            <a:off x="10296525" y="889191"/>
            <a:ext cx="1200150" cy="369332"/>
          </a:xfrm>
          <a:prstGeom prst="rect">
            <a:avLst/>
          </a:prstGeom>
          <a:noFill/>
        </p:spPr>
        <p:txBody>
          <a:bodyPr wrap="square" rtlCol="0">
            <a:spAutoFit/>
          </a:bodyPr>
          <a:lstStyle/>
          <a:p>
            <a:r>
              <a:rPr lang="en-GB" dirty="0" smtClean="0"/>
              <a:t>Maxwell</a:t>
            </a:r>
            <a:endParaRPr lang="fr-FR" dirty="0"/>
          </a:p>
        </p:txBody>
      </p:sp>
    </p:spTree>
    <p:extLst>
      <p:ext uri="{BB962C8B-B14F-4D97-AF65-F5344CB8AC3E}">
        <p14:creationId xmlns:p14="http://schemas.microsoft.com/office/powerpoint/2010/main" val="18329260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p:cNvSpPr/>
          <p:nvPr/>
        </p:nvSpPr>
        <p:spPr>
          <a:xfrm>
            <a:off x="896983" y="2177143"/>
            <a:ext cx="2124000" cy="2046514"/>
          </a:xfrm>
          <a:prstGeom prst="ellipse">
            <a:avLst/>
          </a:prstGeom>
          <a:solidFill>
            <a:schemeClr val="bg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TextBox 3"/>
          <p:cNvSpPr txBox="1"/>
          <p:nvPr/>
        </p:nvSpPr>
        <p:spPr>
          <a:xfrm>
            <a:off x="896983" y="792480"/>
            <a:ext cx="5843451" cy="523220"/>
          </a:xfrm>
          <a:prstGeom prst="rect">
            <a:avLst/>
          </a:prstGeom>
          <a:noFill/>
        </p:spPr>
        <p:txBody>
          <a:bodyPr wrap="square" rtlCol="0">
            <a:spAutoFit/>
          </a:bodyPr>
          <a:lstStyle/>
          <a:p>
            <a:r>
              <a:rPr lang="en-GB" sz="2800" i="1" dirty="0" smtClean="0"/>
              <a:t>Point charges</a:t>
            </a:r>
            <a:r>
              <a:rPr lang="en-GB" sz="2800" dirty="0" smtClean="0"/>
              <a:t>: </a:t>
            </a:r>
            <a:endParaRPr lang="fr-FR" sz="2800" dirty="0"/>
          </a:p>
        </p:txBody>
      </p:sp>
      <p:pic>
        <p:nvPicPr>
          <p:cNvPr id="27" name="Picture 26"/>
          <p:cNvPicPr>
            <a:picLocks noChangeAspect="1"/>
          </p:cNvPicPr>
          <p:nvPr>
            <p:custDataLst>
              <p:tags r:id="rId1"/>
            </p:custDataLst>
          </p:nvPr>
        </p:nvPicPr>
        <p:blipFill>
          <a:blip r:embed="rId10" cstate="print">
            <a:extLst>
              <a:ext uri="{28A0092B-C50C-407E-A947-70E740481C1C}">
                <a14:useLocalDpi xmlns:a14="http://schemas.microsoft.com/office/drawing/2010/main" val="0"/>
              </a:ext>
            </a:extLst>
          </a:blip>
          <a:stretch>
            <a:fillRect/>
          </a:stretch>
        </p:blipFill>
        <p:spPr>
          <a:xfrm>
            <a:off x="5169989" y="1353661"/>
            <a:ext cx="1470476" cy="358095"/>
          </a:xfrm>
          <a:prstGeom prst="rect">
            <a:avLst/>
          </a:prstGeom>
          <a:solidFill>
            <a:srgbClr val="FFC000"/>
          </a:solidFill>
        </p:spPr>
      </p:pic>
      <p:sp>
        <p:nvSpPr>
          <p:cNvPr id="7" name="TextBox 6"/>
          <p:cNvSpPr txBox="1"/>
          <p:nvPr/>
        </p:nvSpPr>
        <p:spPr>
          <a:xfrm>
            <a:off x="8395063" y="635726"/>
            <a:ext cx="2569028" cy="369332"/>
          </a:xfrm>
          <a:prstGeom prst="rect">
            <a:avLst/>
          </a:prstGeom>
          <a:noFill/>
        </p:spPr>
        <p:txBody>
          <a:bodyPr wrap="square" rtlCol="0">
            <a:spAutoFit/>
          </a:bodyPr>
          <a:lstStyle/>
          <a:p>
            <a:r>
              <a:rPr lang="en-GB" b="1" i="1" dirty="0" smtClean="0"/>
              <a:t>Screening </a:t>
            </a:r>
            <a:r>
              <a:rPr lang="en-GB" dirty="0" smtClean="0"/>
              <a:t>when </a:t>
            </a:r>
            <a:endParaRPr lang="fr-FR" dirty="0"/>
          </a:p>
        </p:txBody>
      </p:sp>
      <p:pic>
        <p:nvPicPr>
          <p:cNvPr id="8" name="Picture 7"/>
          <p:cNvPicPr>
            <a:picLocks noChangeAspect="1"/>
          </p:cNvPicPr>
          <p:nvPr>
            <p:custDataLst>
              <p:tags r:id="rId2"/>
            </p:custDataLst>
          </p:nvPr>
        </p:nvPicPr>
        <p:blipFill>
          <a:blip r:embed="rId11" cstate="print">
            <a:extLst>
              <a:ext uri="{28A0092B-C50C-407E-A947-70E740481C1C}">
                <a14:useLocalDpi xmlns:a14="http://schemas.microsoft.com/office/drawing/2010/main" val="0"/>
              </a:ext>
            </a:extLst>
          </a:blip>
          <a:stretch>
            <a:fillRect/>
          </a:stretch>
        </p:blipFill>
        <p:spPr>
          <a:xfrm>
            <a:off x="8903348" y="1337965"/>
            <a:ext cx="776229" cy="194743"/>
          </a:xfrm>
          <a:prstGeom prst="rect">
            <a:avLst/>
          </a:prstGeom>
          <a:solidFill>
            <a:schemeClr val="accent1">
              <a:lumMod val="60000"/>
              <a:lumOff val="40000"/>
            </a:schemeClr>
          </a:solidFill>
        </p:spPr>
      </p:pic>
      <p:sp>
        <p:nvSpPr>
          <p:cNvPr id="9" name="Oval 8"/>
          <p:cNvSpPr/>
          <p:nvPr/>
        </p:nvSpPr>
        <p:spPr>
          <a:xfrm>
            <a:off x="1846217" y="3082834"/>
            <a:ext cx="209005" cy="2351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Picture 10"/>
          <p:cNvPicPr>
            <a:picLocks noChangeAspect="1"/>
          </p:cNvPicPr>
          <p:nvPr>
            <p:custDataLst>
              <p:tags r:id="rId3"/>
            </p:custDataLst>
          </p:nvPr>
        </p:nvPicPr>
        <p:blipFill>
          <a:blip r:embed="rId12" cstate="print">
            <a:extLst>
              <a:ext uri="{28A0092B-C50C-407E-A947-70E740481C1C}">
                <a14:useLocalDpi xmlns:a14="http://schemas.microsoft.com/office/drawing/2010/main" val="0"/>
              </a:ext>
            </a:extLst>
          </a:blip>
          <a:stretch>
            <a:fillRect/>
          </a:stretch>
        </p:blipFill>
        <p:spPr>
          <a:xfrm>
            <a:off x="3701399" y="3101884"/>
            <a:ext cx="984381" cy="278857"/>
          </a:xfrm>
          <a:prstGeom prst="rect">
            <a:avLst/>
          </a:prstGeom>
        </p:spPr>
      </p:pic>
      <p:cxnSp>
        <p:nvCxnSpPr>
          <p:cNvPr id="14" name="Straight Arrow Connector 13"/>
          <p:cNvCxnSpPr/>
          <p:nvPr/>
        </p:nvCxnSpPr>
        <p:spPr>
          <a:xfrm flipV="1">
            <a:off x="1314450" y="4223657"/>
            <a:ext cx="209550" cy="10246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custDataLst>
              <p:tags r:id="rId4"/>
            </p:custDataLst>
          </p:nvPr>
        </p:nvPicPr>
        <p:blipFill>
          <a:blip r:embed="rId13" cstate="print">
            <a:extLst>
              <a:ext uri="{28A0092B-C50C-407E-A947-70E740481C1C}">
                <a14:useLocalDpi xmlns:a14="http://schemas.microsoft.com/office/drawing/2010/main" val="0"/>
              </a:ext>
            </a:extLst>
          </a:blip>
          <a:stretch>
            <a:fillRect/>
          </a:stretch>
        </p:blipFill>
        <p:spPr>
          <a:xfrm>
            <a:off x="400558" y="5446284"/>
            <a:ext cx="2037333" cy="248381"/>
          </a:xfrm>
          <a:prstGeom prst="rect">
            <a:avLst/>
          </a:prstGeom>
        </p:spPr>
      </p:pic>
      <p:sp>
        <p:nvSpPr>
          <p:cNvPr id="17" name="TextBox 16"/>
          <p:cNvSpPr txBox="1"/>
          <p:nvPr/>
        </p:nvSpPr>
        <p:spPr>
          <a:xfrm>
            <a:off x="3020983" y="2177143"/>
            <a:ext cx="1465292" cy="369332"/>
          </a:xfrm>
          <a:prstGeom prst="rect">
            <a:avLst/>
          </a:prstGeom>
          <a:noFill/>
        </p:spPr>
        <p:txBody>
          <a:bodyPr wrap="square" rtlCol="0">
            <a:spAutoFit/>
          </a:bodyPr>
          <a:lstStyle/>
          <a:p>
            <a:r>
              <a:rPr lang="en-GB" dirty="0" smtClean="0"/>
              <a:t>unscreened</a:t>
            </a:r>
            <a:endParaRPr lang="fr-FR" dirty="0"/>
          </a:p>
        </p:txBody>
      </p:sp>
      <p:sp>
        <p:nvSpPr>
          <p:cNvPr id="18" name="TextBox 17"/>
          <p:cNvSpPr txBox="1"/>
          <p:nvPr/>
        </p:nvSpPr>
        <p:spPr>
          <a:xfrm>
            <a:off x="1455147" y="2592552"/>
            <a:ext cx="1200150" cy="369332"/>
          </a:xfrm>
          <a:prstGeom prst="rect">
            <a:avLst/>
          </a:prstGeom>
          <a:noFill/>
        </p:spPr>
        <p:txBody>
          <a:bodyPr wrap="square" rtlCol="0">
            <a:spAutoFit/>
          </a:bodyPr>
          <a:lstStyle/>
          <a:p>
            <a:r>
              <a:rPr lang="en-GB" dirty="0" smtClean="0"/>
              <a:t>screened</a:t>
            </a:r>
            <a:endParaRPr lang="fr-FR" dirty="0"/>
          </a:p>
        </p:txBody>
      </p:sp>
      <p:pic>
        <p:nvPicPr>
          <p:cNvPr id="19" name="Picture 18"/>
          <p:cNvPicPr>
            <a:picLocks noChangeAspect="1"/>
          </p:cNvPicPr>
          <p:nvPr>
            <p:custDataLst>
              <p:tags r:id="rId5"/>
            </p:custDataLst>
          </p:nvPr>
        </p:nvPicPr>
        <p:blipFill>
          <a:blip r:embed="rId14" cstate="print">
            <a:extLst>
              <a:ext uri="{28A0092B-C50C-407E-A947-70E740481C1C}">
                <a14:useLocalDpi xmlns:a14="http://schemas.microsoft.com/office/drawing/2010/main" val="0"/>
              </a:ext>
            </a:extLst>
          </a:blip>
          <a:stretch>
            <a:fillRect/>
          </a:stretch>
        </p:blipFill>
        <p:spPr>
          <a:xfrm>
            <a:off x="1633649" y="3569668"/>
            <a:ext cx="650667" cy="201143"/>
          </a:xfrm>
          <a:prstGeom prst="rect">
            <a:avLst/>
          </a:prstGeom>
        </p:spPr>
      </p:pic>
      <p:pic>
        <p:nvPicPr>
          <p:cNvPr id="20" name="Picture 19"/>
          <p:cNvPicPr>
            <a:picLocks noChangeAspect="1"/>
          </p:cNvPicPr>
          <p:nvPr>
            <p:custDataLst>
              <p:tags r:id="rId6"/>
            </p:custDataLst>
          </p:nvPr>
        </p:nvPicPr>
        <p:blipFill>
          <a:blip r:embed="rId15" cstate="print">
            <a:extLst>
              <a:ext uri="{28A0092B-C50C-407E-A947-70E740481C1C}">
                <a14:useLocalDpi xmlns:a14="http://schemas.microsoft.com/office/drawing/2010/main" val="0"/>
              </a:ext>
            </a:extLst>
          </a:blip>
          <a:stretch>
            <a:fillRect/>
          </a:stretch>
        </p:blipFill>
        <p:spPr>
          <a:xfrm>
            <a:off x="7112000" y="3076080"/>
            <a:ext cx="1510095" cy="303238"/>
          </a:xfrm>
          <a:prstGeom prst="rect">
            <a:avLst/>
          </a:prstGeom>
          <a:solidFill>
            <a:schemeClr val="accent1">
              <a:lumMod val="40000"/>
              <a:lumOff val="60000"/>
            </a:schemeClr>
          </a:solidFill>
        </p:spPr>
      </p:pic>
      <p:cxnSp>
        <p:nvCxnSpPr>
          <p:cNvPr id="22" name="Straight Arrow Connector 21"/>
          <p:cNvCxnSpPr/>
          <p:nvPr/>
        </p:nvCxnSpPr>
        <p:spPr>
          <a:xfrm flipH="1" flipV="1">
            <a:off x="8715375" y="3495675"/>
            <a:ext cx="1152525" cy="7279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0058400" y="4105275"/>
            <a:ext cx="1819275" cy="369332"/>
          </a:xfrm>
          <a:prstGeom prst="rect">
            <a:avLst/>
          </a:prstGeom>
          <a:noFill/>
        </p:spPr>
        <p:txBody>
          <a:bodyPr wrap="square" rtlCol="0">
            <a:spAutoFit/>
          </a:bodyPr>
          <a:lstStyle/>
          <a:p>
            <a:r>
              <a:rPr lang="en-GB" dirty="0" smtClean="0"/>
              <a:t>Screening radius</a:t>
            </a:r>
            <a:endParaRPr lang="fr-FR" dirty="0"/>
          </a:p>
        </p:txBody>
      </p:sp>
      <p:sp>
        <p:nvSpPr>
          <p:cNvPr id="24" name="TextBox 23"/>
          <p:cNvSpPr txBox="1"/>
          <p:nvPr/>
        </p:nvSpPr>
        <p:spPr>
          <a:xfrm>
            <a:off x="3701399" y="4472702"/>
            <a:ext cx="5385451" cy="646331"/>
          </a:xfrm>
          <a:prstGeom prst="rect">
            <a:avLst/>
          </a:prstGeom>
          <a:noFill/>
        </p:spPr>
        <p:txBody>
          <a:bodyPr wrap="square" rtlCol="0">
            <a:spAutoFit/>
          </a:bodyPr>
          <a:lstStyle/>
          <a:p>
            <a:r>
              <a:rPr lang="en-GB" dirty="0" smtClean="0"/>
              <a:t>If only one charged species, charge is proportional to mass: </a:t>
            </a:r>
            <a:endParaRPr lang="fr-FR" dirty="0"/>
          </a:p>
        </p:txBody>
      </p:sp>
      <p:pic>
        <p:nvPicPr>
          <p:cNvPr id="25" name="Picture 24"/>
          <p:cNvPicPr>
            <a:picLocks noChangeAspect="1"/>
          </p:cNvPicPr>
          <p:nvPr>
            <p:custDataLst>
              <p:tags r:id="rId7"/>
            </p:custDataLst>
          </p:nvPr>
        </p:nvPicPr>
        <p:blipFill>
          <a:blip r:embed="rId16" cstate="print">
            <a:extLst>
              <a:ext uri="{28A0092B-C50C-407E-A947-70E740481C1C}">
                <a14:useLocalDpi xmlns:a14="http://schemas.microsoft.com/office/drawing/2010/main" val="0"/>
              </a:ext>
            </a:extLst>
          </a:blip>
          <a:stretch>
            <a:fillRect/>
          </a:stretch>
        </p:blipFill>
        <p:spPr>
          <a:xfrm>
            <a:off x="3701399" y="5570474"/>
            <a:ext cx="1261714" cy="321524"/>
          </a:xfrm>
          <a:prstGeom prst="rect">
            <a:avLst/>
          </a:prstGeom>
        </p:spPr>
      </p:pic>
      <p:pic>
        <p:nvPicPr>
          <p:cNvPr id="26" name="Picture 25"/>
          <p:cNvPicPr>
            <a:picLocks noChangeAspect="1"/>
          </p:cNvPicPr>
          <p:nvPr>
            <p:custDataLst>
              <p:tags r:id="rId8"/>
            </p:custDataLst>
          </p:nvPr>
        </p:nvPicPr>
        <p:blipFill>
          <a:blip r:embed="rId17" cstate="print">
            <a:extLst>
              <a:ext uri="{28A0092B-C50C-407E-A947-70E740481C1C}">
                <a14:useLocalDpi xmlns:a14="http://schemas.microsoft.com/office/drawing/2010/main" val="0"/>
              </a:ext>
            </a:extLst>
          </a:blip>
          <a:stretch>
            <a:fillRect/>
          </a:stretch>
        </p:blipFill>
        <p:spPr>
          <a:xfrm>
            <a:off x="6070042" y="5538474"/>
            <a:ext cx="2645333" cy="385524"/>
          </a:xfrm>
          <a:prstGeom prst="rect">
            <a:avLst/>
          </a:prstGeom>
          <a:solidFill>
            <a:schemeClr val="accent2">
              <a:lumMod val="40000"/>
              <a:lumOff val="60000"/>
            </a:schemeClr>
          </a:solidFill>
        </p:spPr>
      </p:pic>
      <p:cxnSp>
        <p:nvCxnSpPr>
          <p:cNvPr id="29" name="Straight Arrow Connector 28"/>
          <p:cNvCxnSpPr/>
          <p:nvPr/>
        </p:nvCxnSpPr>
        <p:spPr>
          <a:xfrm flipH="1" flipV="1">
            <a:off x="8029575" y="5996681"/>
            <a:ext cx="1057275" cy="428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086850" y="6102140"/>
            <a:ext cx="3322048" cy="646331"/>
          </a:xfrm>
          <a:prstGeom prst="rect">
            <a:avLst/>
          </a:prstGeom>
          <a:noFill/>
        </p:spPr>
        <p:txBody>
          <a:bodyPr wrap="square" rtlCol="0">
            <a:spAutoFit/>
          </a:bodyPr>
          <a:lstStyle/>
          <a:p>
            <a:r>
              <a:rPr lang="en-GB" dirty="0" smtClean="0"/>
              <a:t>Repulsive force</a:t>
            </a:r>
          </a:p>
          <a:p>
            <a:r>
              <a:rPr lang="en-GB" dirty="0" smtClean="0"/>
              <a:t>Reduction of Newton’s constant</a:t>
            </a:r>
            <a:endParaRPr lang="fr-FR" dirty="0"/>
          </a:p>
        </p:txBody>
      </p:sp>
    </p:spTree>
    <p:extLst>
      <p:ext uri="{BB962C8B-B14F-4D97-AF65-F5344CB8AC3E}">
        <p14:creationId xmlns:p14="http://schemas.microsoft.com/office/powerpoint/2010/main" val="4634154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734175" y="4314825"/>
            <a:ext cx="1659643" cy="638175"/>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 name="Picture 1"/>
          <p:cNvPicPr>
            <a:picLocks noChangeAspect="1"/>
          </p:cNvPicPr>
          <p:nvPr/>
        </p:nvPicPr>
        <p:blipFill>
          <a:blip r:embed="rId6"/>
          <a:stretch>
            <a:fillRect/>
          </a:stretch>
        </p:blipFill>
        <p:spPr>
          <a:xfrm>
            <a:off x="2358373" y="3752748"/>
            <a:ext cx="7673375" cy="2457551"/>
          </a:xfrm>
          <a:prstGeom prst="rect">
            <a:avLst/>
          </a:prstGeom>
        </p:spPr>
      </p:pic>
      <p:sp>
        <p:nvSpPr>
          <p:cNvPr id="3" name="TextBox 2"/>
          <p:cNvSpPr txBox="1"/>
          <p:nvPr/>
        </p:nvSpPr>
        <p:spPr>
          <a:xfrm>
            <a:off x="838200" y="647700"/>
            <a:ext cx="6400800" cy="461665"/>
          </a:xfrm>
          <a:prstGeom prst="rect">
            <a:avLst/>
          </a:prstGeom>
          <a:noFill/>
        </p:spPr>
        <p:txBody>
          <a:bodyPr wrap="square" rtlCol="0">
            <a:spAutoFit/>
          </a:bodyPr>
          <a:lstStyle/>
          <a:p>
            <a:r>
              <a:rPr lang="en-GB" sz="2400" dirty="0" smtClean="0"/>
              <a:t>The screening function: </a:t>
            </a:r>
            <a:endParaRPr lang="fr-FR" sz="2400" dirty="0"/>
          </a:p>
        </p:txBody>
      </p:sp>
      <p:pic>
        <p:nvPicPr>
          <p:cNvPr id="4" name="Picture 3"/>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5624829" y="1587991"/>
            <a:ext cx="1614171" cy="412800"/>
          </a:xfrm>
          <a:prstGeom prst="rect">
            <a:avLst/>
          </a:prstGeom>
          <a:solidFill>
            <a:schemeClr val="accent1">
              <a:lumMod val="40000"/>
              <a:lumOff val="60000"/>
            </a:schemeClr>
          </a:solidFill>
        </p:spPr>
      </p:pic>
      <p:pic>
        <p:nvPicPr>
          <p:cNvPr id="6" name="Picture 5"/>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9940925" y="1648105"/>
            <a:ext cx="697905" cy="292571"/>
          </a:xfrm>
          <a:prstGeom prst="rect">
            <a:avLst/>
          </a:prstGeom>
        </p:spPr>
      </p:pic>
      <p:pic>
        <p:nvPicPr>
          <p:cNvPr id="8" name="Picture 7"/>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4470009" y="2710090"/>
            <a:ext cx="3923809" cy="254476"/>
          </a:xfrm>
          <a:prstGeom prst="rect">
            <a:avLst/>
          </a:prstGeom>
        </p:spPr>
      </p:pic>
      <p:pic>
        <p:nvPicPr>
          <p:cNvPr id="11" name="Picture 10"/>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838200" y="2533088"/>
            <a:ext cx="1641143" cy="455619"/>
          </a:xfrm>
          <a:prstGeom prst="rect">
            <a:avLst/>
          </a:prstGeom>
          <a:solidFill>
            <a:schemeClr val="accent3">
              <a:lumMod val="20000"/>
              <a:lumOff val="80000"/>
            </a:schemeClr>
          </a:solidFill>
        </p:spPr>
      </p:pic>
      <p:cxnSp>
        <p:nvCxnSpPr>
          <p:cNvPr id="14" name="Straight Arrow Connector 13"/>
          <p:cNvCxnSpPr/>
          <p:nvPr/>
        </p:nvCxnSpPr>
        <p:spPr>
          <a:xfrm flipV="1">
            <a:off x="1085850" y="3200400"/>
            <a:ext cx="200025" cy="5523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04775" y="3752748"/>
            <a:ext cx="2374568" cy="923330"/>
          </a:xfrm>
          <a:prstGeom prst="rect">
            <a:avLst/>
          </a:prstGeom>
          <a:noFill/>
        </p:spPr>
        <p:txBody>
          <a:bodyPr wrap="square" rtlCol="0">
            <a:spAutoFit/>
          </a:bodyPr>
          <a:lstStyle/>
          <a:p>
            <a:r>
              <a:rPr lang="en-GB" dirty="0" smtClean="0"/>
              <a:t>The screening radius goes like the square root of the mass!</a:t>
            </a:r>
            <a:endParaRPr lang="fr-FR" dirty="0"/>
          </a:p>
        </p:txBody>
      </p:sp>
    </p:spTree>
    <p:extLst>
      <p:ext uri="{BB962C8B-B14F-4D97-AF65-F5344CB8AC3E}">
        <p14:creationId xmlns:p14="http://schemas.microsoft.com/office/powerpoint/2010/main" val="1594664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9100" y="527703"/>
            <a:ext cx="4667250" cy="646331"/>
          </a:xfrm>
          <a:prstGeom prst="rect">
            <a:avLst/>
          </a:prstGeom>
          <a:noFill/>
        </p:spPr>
        <p:txBody>
          <a:bodyPr wrap="square" rtlCol="0">
            <a:spAutoFit/>
          </a:bodyPr>
          <a:lstStyle/>
          <a:p>
            <a:r>
              <a:rPr lang="en-GB" sz="3600" dirty="0" smtClean="0"/>
              <a:t>Some scales:</a:t>
            </a:r>
            <a:endParaRPr lang="fr-FR" sz="3600" dirty="0"/>
          </a:p>
        </p:txBody>
      </p:sp>
      <p:sp>
        <p:nvSpPr>
          <p:cNvPr id="3" name="TextBox 2"/>
          <p:cNvSpPr txBox="1"/>
          <p:nvPr/>
        </p:nvSpPr>
        <p:spPr>
          <a:xfrm>
            <a:off x="2025831" y="2065292"/>
            <a:ext cx="8020050" cy="369332"/>
          </a:xfrm>
          <a:prstGeom prst="rect">
            <a:avLst/>
          </a:prstGeom>
          <a:noFill/>
        </p:spPr>
        <p:txBody>
          <a:bodyPr wrap="square" rtlCol="0">
            <a:spAutoFit/>
          </a:bodyPr>
          <a:lstStyle/>
          <a:p>
            <a:r>
              <a:rPr lang="en-GB" dirty="0" smtClean="0"/>
              <a:t>All the horizon at least till last scattering should be screened:  </a:t>
            </a:r>
            <a:endParaRPr lang="fr-FR" dirty="0"/>
          </a:p>
        </p:txBody>
      </p:sp>
      <p:sp>
        <p:nvSpPr>
          <p:cNvPr id="5" name="TextBox 4"/>
          <p:cNvSpPr txBox="1"/>
          <p:nvPr/>
        </p:nvSpPr>
        <p:spPr>
          <a:xfrm>
            <a:off x="2025831" y="2744483"/>
            <a:ext cx="8081555" cy="369332"/>
          </a:xfrm>
          <a:prstGeom prst="rect">
            <a:avLst/>
          </a:prstGeom>
          <a:noFill/>
        </p:spPr>
        <p:txBody>
          <a:bodyPr wrap="square" rtlCol="0">
            <a:spAutoFit/>
          </a:bodyPr>
          <a:lstStyle/>
          <a:p>
            <a:r>
              <a:rPr lang="en-GB" dirty="0" smtClean="0"/>
              <a:t>The screening radius of the horizon now should be smaller than the horizon:</a:t>
            </a:r>
            <a:endParaRPr lang="fr-FR" dirty="0"/>
          </a:p>
        </p:txBody>
      </p:sp>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83839" y="5007429"/>
            <a:ext cx="2247094" cy="1476340"/>
          </a:xfrm>
          <a:prstGeom prst="rect">
            <a:avLst/>
          </a:prstGeom>
        </p:spPr>
      </p:pic>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9100" y="1483025"/>
            <a:ext cx="1326176" cy="2522917"/>
          </a:xfrm>
          <a:prstGeom prst="rect">
            <a:avLst/>
          </a:prstGeom>
        </p:spPr>
      </p:pic>
      <p:sp>
        <p:nvSpPr>
          <p:cNvPr id="8" name="TextBox 7"/>
          <p:cNvSpPr txBox="1"/>
          <p:nvPr/>
        </p:nvSpPr>
        <p:spPr>
          <a:xfrm>
            <a:off x="2025831" y="4203425"/>
            <a:ext cx="4833257" cy="369332"/>
          </a:xfrm>
          <a:prstGeom prst="rect">
            <a:avLst/>
          </a:prstGeom>
          <a:noFill/>
        </p:spPr>
        <p:txBody>
          <a:bodyPr wrap="square" rtlCol="0">
            <a:spAutoFit/>
          </a:bodyPr>
          <a:lstStyle/>
          <a:p>
            <a:r>
              <a:rPr lang="en-GB" dirty="0" smtClean="0"/>
              <a:t>Clusters should be unscreened:</a:t>
            </a:r>
            <a:endParaRPr lang="fr-FR" dirty="0"/>
          </a:p>
        </p:txBody>
      </p:sp>
      <p:sp>
        <p:nvSpPr>
          <p:cNvPr id="9" name="TextBox 8"/>
          <p:cNvSpPr txBox="1"/>
          <p:nvPr/>
        </p:nvSpPr>
        <p:spPr>
          <a:xfrm>
            <a:off x="2025831" y="4836059"/>
            <a:ext cx="4876800" cy="367818"/>
          </a:xfrm>
          <a:prstGeom prst="rect">
            <a:avLst/>
          </a:prstGeom>
          <a:noFill/>
        </p:spPr>
        <p:txBody>
          <a:bodyPr wrap="square" rtlCol="0">
            <a:spAutoFit/>
          </a:bodyPr>
          <a:lstStyle/>
          <a:p>
            <a:r>
              <a:rPr lang="en-GB" dirty="0" smtClean="0"/>
              <a:t>Galaxies should be unscreened:  </a:t>
            </a:r>
            <a:endParaRPr lang="fr-FR" dirty="0"/>
          </a:p>
        </p:txBody>
      </p:sp>
      <p:pic>
        <p:nvPicPr>
          <p:cNvPr id="19" name="Picture 18"/>
          <p:cNvPicPr>
            <a:picLocks noChangeAspect="1"/>
          </p:cNvPicPr>
          <p:nvPr>
            <p:custDataLst>
              <p:tags r:id="rId1"/>
            </p:custDataLst>
          </p:nvPr>
        </p:nvPicPr>
        <p:blipFill>
          <a:blip r:embed="rId9" cstate="print">
            <a:extLst>
              <a:ext uri="{28A0092B-C50C-407E-A947-70E740481C1C}">
                <a14:useLocalDpi xmlns:a14="http://schemas.microsoft.com/office/drawing/2010/main" val="0"/>
              </a:ext>
            </a:extLst>
          </a:blip>
          <a:stretch>
            <a:fillRect/>
          </a:stretch>
        </p:blipFill>
        <p:spPr>
          <a:xfrm>
            <a:off x="9642624" y="2141767"/>
            <a:ext cx="1014857" cy="216381"/>
          </a:xfrm>
          <a:prstGeom prst="rect">
            <a:avLst/>
          </a:prstGeom>
        </p:spPr>
      </p:pic>
      <p:pic>
        <p:nvPicPr>
          <p:cNvPr id="12" name="Picture 11"/>
          <p:cNvPicPr>
            <a:picLocks noChangeAspect="1"/>
          </p:cNvPicPr>
          <p:nvPr>
            <p:custDataLst>
              <p:tags r:id="rId2"/>
            </p:custDataLst>
          </p:nvPr>
        </p:nvPicPr>
        <p:blipFill>
          <a:blip r:embed="rId10" cstate="print">
            <a:extLst>
              <a:ext uri="{28A0092B-C50C-407E-A947-70E740481C1C}">
                <a14:useLocalDpi xmlns:a14="http://schemas.microsoft.com/office/drawing/2010/main" val="0"/>
              </a:ext>
            </a:extLst>
          </a:blip>
          <a:stretch>
            <a:fillRect/>
          </a:stretch>
        </p:blipFill>
        <p:spPr>
          <a:xfrm>
            <a:off x="9550400" y="2820959"/>
            <a:ext cx="1328762" cy="243810"/>
          </a:xfrm>
          <a:prstGeom prst="rect">
            <a:avLst/>
          </a:prstGeom>
        </p:spPr>
      </p:pic>
      <p:cxnSp>
        <p:nvCxnSpPr>
          <p:cNvPr id="14" name="Straight Arrow Connector 13"/>
          <p:cNvCxnSpPr/>
          <p:nvPr/>
        </p:nvCxnSpPr>
        <p:spPr>
          <a:xfrm flipV="1">
            <a:off x="9550400" y="3178629"/>
            <a:ext cx="495481" cy="8273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644254" y="3990914"/>
            <a:ext cx="2307772" cy="383177"/>
          </a:xfrm>
          <a:prstGeom prst="rect">
            <a:avLst/>
          </a:prstGeom>
          <a:noFill/>
        </p:spPr>
        <p:txBody>
          <a:bodyPr wrap="square" rtlCol="0">
            <a:spAutoFit/>
          </a:bodyPr>
          <a:lstStyle/>
          <a:p>
            <a:r>
              <a:rPr lang="en-GB" dirty="0" smtClean="0"/>
              <a:t>Dark energy scale </a:t>
            </a:r>
            <a:endParaRPr lang="fr-FR" dirty="0"/>
          </a:p>
        </p:txBody>
      </p:sp>
      <p:cxnSp>
        <p:nvCxnSpPr>
          <p:cNvPr id="17" name="Straight Arrow Connector 16"/>
          <p:cNvCxnSpPr/>
          <p:nvPr/>
        </p:nvCxnSpPr>
        <p:spPr>
          <a:xfrm>
            <a:off x="8983839" y="1045029"/>
            <a:ext cx="943932" cy="9579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236823" y="607107"/>
            <a:ext cx="3715203" cy="369332"/>
          </a:xfrm>
          <a:prstGeom prst="rect">
            <a:avLst/>
          </a:prstGeom>
          <a:noFill/>
        </p:spPr>
        <p:txBody>
          <a:bodyPr wrap="square" rtlCol="0">
            <a:spAutoFit/>
          </a:bodyPr>
          <a:lstStyle/>
          <a:p>
            <a:r>
              <a:rPr lang="en-GB" dirty="0" smtClean="0"/>
              <a:t>Energy at matter-radiation equality </a:t>
            </a:r>
            <a:endParaRPr lang="fr-FR" dirty="0"/>
          </a:p>
        </p:txBody>
      </p:sp>
      <p:pic>
        <p:nvPicPr>
          <p:cNvPr id="20" name="Picture 19"/>
          <p:cNvPicPr>
            <a:picLocks noChangeAspect="1"/>
          </p:cNvPicPr>
          <p:nvPr>
            <p:custDataLst>
              <p:tags r:id="rId3"/>
            </p:custDataLst>
          </p:nvPr>
        </p:nvPicPr>
        <p:blipFill>
          <a:blip r:embed="rId11" cstate="print">
            <a:extLst>
              <a:ext uri="{28A0092B-C50C-407E-A947-70E740481C1C}">
                <a14:useLocalDpi xmlns:a14="http://schemas.microsoft.com/office/drawing/2010/main" val="0"/>
              </a:ext>
            </a:extLst>
          </a:blip>
          <a:stretch>
            <a:fillRect/>
          </a:stretch>
        </p:blipFill>
        <p:spPr>
          <a:xfrm>
            <a:off x="5792634" y="4265424"/>
            <a:ext cx="1412571" cy="245333"/>
          </a:xfrm>
          <a:prstGeom prst="rect">
            <a:avLst/>
          </a:prstGeom>
        </p:spPr>
      </p:pic>
      <p:pic>
        <p:nvPicPr>
          <p:cNvPr id="21" name="Picture 20"/>
          <p:cNvPicPr>
            <a:picLocks noChangeAspect="1"/>
          </p:cNvPicPr>
          <p:nvPr>
            <p:custDataLst>
              <p:tags r:id="rId4"/>
            </p:custDataLst>
          </p:nvPr>
        </p:nvPicPr>
        <p:blipFill>
          <a:blip r:embed="rId12" cstate="print">
            <a:extLst>
              <a:ext uri="{28A0092B-C50C-407E-A947-70E740481C1C}">
                <a14:useLocalDpi xmlns:a14="http://schemas.microsoft.com/office/drawing/2010/main" val="0"/>
              </a:ext>
            </a:extLst>
          </a:blip>
          <a:stretch>
            <a:fillRect/>
          </a:stretch>
        </p:blipFill>
        <p:spPr>
          <a:xfrm>
            <a:off x="5792633" y="4891206"/>
            <a:ext cx="1412571" cy="257524"/>
          </a:xfrm>
          <a:prstGeom prst="rect">
            <a:avLst/>
          </a:prstGeom>
        </p:spPr>
      </p:pic>
      <p:pic>
        <p:nvPicPr>
          <p:cNvPr id="22" name="Picture 21"/>
          <p:cNvPicPr>
            <a:picLocks noChangeAspect="1"/>
          </p:cNvPicPr>
          <p:nvPr>
            <p:custDataLst>
              <p:tags r:id="rId5"/>
            </p:custDataLst>
          </p:nvPr>
        </p:nvPicPr>
        <p:blipFill>
          <a:blip r:embed="rId13" cstate="print">
            <a:extLst>
              <a:ext uri="{28A0092B-C50C-407E-A947-70E740481C1C}">
                <a14:useLocalDpi xmlns:a14="http://schemas.microsoft.com/office/drawing/2010/main" val="0"/>
              </a:ext>
            </a:extLst>
          </a:blip>
          <a:stretch>
            <a:fillRect/>
          </a:stretch>
        </p:blipFill>
        <p:spPr>
          <a:xfrm>
            <a:off x="3055945" y="5705156"/>
            <a:ext cx="3803143" cy="411429"/>
          </a:xfrm>
          <a:prstGeom prst="rect">
            <a:avLst/>
          </a:prstGeom>
          <a:solidFill>
            <a:schemeClr val="accent1">
              <a:lumMod val="40000"/>
              <a:lumOff val="60000"/>
            </a:schemeClr>
          </a:solidFill>
        </p:spPr>
      </p:pic>
      <p:sp>
        <p:nvSpPr>
          <p:cNvPr id="23" name="TextBox 22"/>
          <p:cNvSpPr txBox="1"/>
          <p:nvPr/>
        </p:nvSpPr>
        <p:spPr>
          <a:xfrm>
            <a:off x="0" y="5745414"/>
            <a:ext cx="3114675" cy="369332"/>
          </a:xfrm>
          <a:prstGeom prst="rect">
            <a:avLst/>
          </a:prstGeom>
          <a:noFill/>
        </p:spPr>
        <p:txBody>
          <a:bodyPr wrap="square" rtlCol="0">
            <a:spAutoFit/>
          </a:bodyPr>
          <a:lstStyle/>
          <a:p>
            <a:r>
              <a:rPr lang="en-GB" b="1" i="1" dirty="0" smtClean="0">
                <a:solidFill>
                  <a:srgbClr val="FF0000"/>
                </a:solidFill>
              </a:rPr>
              <a:t>Effects on late Universe only: </a:t>
            </a:r>
            <a:endParaRPr lang="fr-FR" b="1" i="1" dirty="0">
              <a:solidFill>
                <a:srgbClr val="FF0000"/>
              </a:solidFill>
            </a:endParaRPr>
          </a:p>
        </p:txBody>
      </p:sp>
    </p:spTree>
    <p:extLst>
      <p:ext uri="{BB962C8B-B14F-4D97-AF65-F5344CB8AC3E}">
        <p14:creationId xmlns:p14="http://schemas.microsoft.com/office/powerpoint/2010/main" val="39224946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6250" y="685800"/>
            <a:ext cx="7058025" cy="523220"/>
          </a:xfrm>
          <a:prstGeom prst="rect">
            <a:avLst/>
          </a:prstGeom>
          <a:noFill/>
        </p:spPr>
        <p:txBody>
          <a:bodyPr wrap="square" rtlCol="0">
            <a:spAutoFit/>
          </a:bodyPr>
          <a:lstStyle/>
          <a:p>
            <a:r>
              <a:rPr lang="en-GB" sz="2800" dirty="0" smtClean="0"/>
              <a:t>How to do cosmology with screened radiation?</a:t>
            </a:r>
            <a:endParaRPr lang="fr-FR" sz="2800" dirty="0"/>
          </a:p>
        </p:txBody>
      </p:sp>
      <p:sp>
        <p:nvSpPr>
          <p:cNvPr id="3" name="TextBox 2"/>
          <p:cNvSpPr txBox="1"/>
          <p:nvPr/>
        </p:nvSpPr>
        <p:spPr>
          <a:xfrm>
            <a:off x="2124891" y="1994263"/>
            <a:ext cx="2551612" cy="369332"/>
          </a:xfrm>
          <a:prstGeom prst="rect">
            <a:avLst/>
          </a:prstGeom>
          <a:noFill/>
        </p:spPr>
        <p:txBody>
          <a:bodyPr wrap="square" rtlCol="0">
            <a:spAutoFit/>
          </a:bodyPr>
          <a:lstStyle/>
          <a:p>
            <a:r>
              <a:rPr lang="en-GB" i="1" dirty="0" smtClean="0">
                <a:solidFill>
                  <a:srgbClr val="FF0000"/>
                </a:solidFill>
              </a:rPr>
              <a:t>Photons:</a:t>
            </a:r>
            <a:r>
              <a:rPr lang="en-GB" dirty="0" smtClean="0"/>
              <a:t> </a:t>
            </a:r>
            <a:endParaRPr lang="fr-FR" dirty="0"/>
          </a:p>
        </p:txBody>
      </p:sp>
      <p:sp>
        <p:nvSpPr>
          <p:cNvPr id="4" name="TextBox 3"/>
          <p:cNvSpPr txBox="1"/>
          <p:nvPr/>
        </p:nvSpPr>
        <p:spPr>
          <a:xfrm>
            <a:off x="4188823" y="1994263"/>
            <a:ext cx="5712823" cy="369332"/>
          </a:xfrm>
          <a:prstGeom prst="rect">
            <a:avLst/>
          </a:prstGeom>
          <a:noFill/>
        </p:spPr>
        <p:txBody>
          <a:bodyPr wrap="square" rtlCol="0">
            <a:spAutoFit/>
          </a:bodyPr>
          <a:lstStyle/>
          <a:p>
            <a:r>
              <a:rPr lang="en-GB" dirty="0" smtClean="0"/>
              <a:t>Described by a </a:t>
            </a:r>
            <a:r>
              <a:rPr lang="en-GB" b="1" i="1" dirty="0" smtClean="0"/>
              <a:t>relativistic fluid </a:t>
            </a:r>
            <a:endParaRPr lang="fr-FR" b="1" i="1" dirty="0"/>
          </a:p>
        </p:txBody>
      </p:sp>
      <p:pic>
        <p:nvPicPr>
          <p:cNvPr id="5" name="Picture 4"/>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4188823" y="3148838"/>
            <a:ext cx="1819428" cy="254476"/>
          </a:xfrm>
          <a:prstGeom prst="rect">
            <a:avLst/>
          </a:prstGeom>
        </p:spPr>
      </p:pic>
      <p:cxnSp>
        <p:nvCxnSpPr>
          <p:cNvPr id="7" name="Straight Arrow Connector 6"/>
          <p:cNvCxnSpPr/>
          <p:nvPr/>
        </p:nvCxnSpPr>
        <p:spPr>
          <a:xfrm flipH="1">
            <a:off x="5791200" y="2363595"/>
            <a:ext cx="95794" cy="6844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8461829" y="2045595"/>
            <a:ext cx="2218667" cy="266667"/>
          </a:xfrm>
          <a:prstGeom prst="rect">
            <a:avLst/>
          </a:prstGeom>
        </p:spPr>
      </p:pic>
      <p:sp>
        <p:nvSpPr>
          <p:cNvPr id="10" name="TextBox 9"/>
          <p:cNvSpPr txBox="1"/>
          <p:nvPr/>
        </p:nvSpPr>
        <p:spPr>
          <a:xfrm>
            <a:off x="2124891" y="3997235"/>
            <a:ext cx="7776755" cy="646331"/>
          </a:xfrm>
          <a:prstGeom prst="rect">
            <a:avLst/>
          </a:prstGeom>
          <a:noFill/>
        </p:spPr>
        <p:txBody>
          <a:bodyPr wrap="square" rtlCol="0">
            <a:spAutoFit/>
          </a:bodyPr>
          <a:lstStyle/>
          <a:p>
            <a:r>
              <a:rPr lang="en-GB" dirty="0" smtClean="0"/>
              <a:t>The cosmological principle allows one to describe the evolution of the Universe as the dynamics of </a:t>
            </a:r>
            <a:r>
              <a:rPr lang="en-GB" b="1" i="1" dirty="0" smtClean="0"/>
              <a:t>co-moving shells</a:t>
            </a:r>
            <a:r>
              <a:rPr lang="en-GB" dirty="0" smtClean="0"/>
              <a:t>:</a:t>
            </a:r>
            <a:endParaRPr lang="fr-FR" dirty="0"/>
          </a:p>
        </p:txBody>
      </p:sp>
      <p:pic>
        <p:nvPicPr>
          <p:cNvPr id="11" name="Picture 10"/>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2124891" y="5237487"/>
            <a:ext cx="2436571" cy="272762"/>
          </a:xfrm>
          <a:prstGeom prst="rect">
            <a:avLst/>
          </a:prstGeom>
        </p:spPr>
      </p:pic>
      <p:pic>
        <p:nvPicPr>
          <p:cNvPr id="12" name="Picture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895663" y="4551524"/>
            <a:ext cx="2138095" cy="1644688"/>
          </a:xfrm>
          <a:prstGeom prst="rect">
            <a:avLst/>
          </a:prstGeom>
        </p:spPr>
      </p:pic>
      <p:pic>
        <p:nvPicPr>
          <p:cNvPr id="13" name="Picture 12"/>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2124891" y="6196212"/>
            <a:ext cx="1210971" cy="229029"/>
          </a:xfrm>
          <a:prstGeom prst="rect">
            <a:avLst/>
          </a:prstGeom>
        </p:spPr>
      </p:pic>
      <p:cxnSp>
        <p:nvCxnSpPr>
          <p:cNvPr id="15" name="Straight Arrow Connector 14"/>
          <p:cNvCxnSpPr/>
          <p:nvPr/>
        </p:nvCxnSpPr>
        <p:spPr>
          <a:xfrm>
            <a:off x="1288868" y="5836045"/>
            <a:ext cx="836023" cy="4746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0" y="4942476"/>
            <a:ext cx="1648642" cy="923330"/>
          </a:xfrm>
          <a:prstGeom prst="rect">
            <a:avLst/>
          </a:prstGeom>
          <a:noFill/>
        </p:spPr>
        <p:txBody>
          <a:bodyPr wrap="square" rtlCol="0">
            <a:spAutoFit/>
          </a:bodyPr>
          <a:lstStyle/>
          <a:p>
            <a:r>
              <a:rPr lang="en-GB" dirty="0" smtClean="0"/>
              <a:t>Eulerian (R(t),t)  description of evolving shells</a:t>
            </a:r>
            <a:endParaRPr lang="fr-FR" dirty="0"/>
          </a:p>
        </p:txBody>
      </p:sp>
      <p:cxnSp>
        <p:nvCxnSpPr>
          <p:cNvPr id="18" name="Straight Arrow Connector 17"/>
          <p:cNvCxnSpPr>
            <a:endCxn id="13" idx="3"/>
          </p:cNvCxnSpPr>
          <p:nvPr/>
        </p:nvCxnSpPr>
        <p:spPr>
          <a:xfrm flipH="1" flipV="1">
            <a:off x="3335862" y="6310727"/>
            <a:ext cx="1225601" cy="2903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623588" y="6196212"/>
            <a:ext cx="3838241" cy="646331"/>
          </a:xfrm>
          <a:prstGeom prst="rect">
            <a:avLst/>
          </a:prstGeom>
          <a:noFill/>
        </p:spPr>
        <p:txBody>
          <a:bodyPr wrap="square" rtlCol="0">
            <a:spAutoFit/>
          </a:bodyPr>
          <a:lstStyle/>
          <a:p>
            <a:r>
              <a:rPr lang="en-GB" b="1" dirty="0" smtClean="0"/>
              <a:t>(</a:t>
            </a:r>
            <a:r>
              <a:rPr lang="en-GB" b="1" dirty="0" err="1" smtClean="0"/>
              <a:t>r,t</a:t>
            </a:r>
            <a:r>
              <a:rPr lang="en-GB" b="1" dirty="0" smtClean="0"/>
              <a:t>) </a:t>
            </a:r>
            <a:r>
              <a:rPr lang="en-GB" b="1" dirty="0" err="1" smtClean="0"/>
              <a:t>Lagrangian</a:t>
            </a:r>
            <a:r>
              <a:rPr lang="en-GB" b="1" dirty="0" smtClean="0"/>
              <a:t> description </a:t>
            </a:r>
            <a:r>
              <a:rPr lang="en-GB" dirty="0" smtClean="0"/>
              <a:t>foliated by the initial radii of the shells</a:t>
            </a:r>
            <a:endParaRPr lang="fr-FR" dirty="0"/>
          </a:p>
        </p:txBody>
      </p:sp>
      <p:pic>
        <p:nvPicPr>
          <p:cNvPr id="22" name="Picture 21"/>
          <p:cNvPicPr>
            <a:picLocks noChangeAspect="1"/>
          </p:cNvPicPr>
          <p:nvPr>
            <p:custDataLst>
              <p:tags r:id="rId5"/>
            </p:custDataLst>
          </p:nvPr>
        </p:nvPicPr>
        <p:blipFill>
          <a:blip r:embed="rId12" cstate="print">
            <a:extLst>
              <a:ext uri="{28A0092B-C50C-407E-A947-70E740481C1C}">
                <a14:useLocalDpi xmlns:a14="http://schemas.microsoft.com/office/drawing/2010/main" val="0"/>
              </a:ext>
            </a:extLst>
          </a:blip>
          <a:stretch>
            <a:fillRect/>
          </a:stretch>
        </p:blipFill>
        <p:spPr>
          <a:xfrm>
            <a:off x="5457372" y="5036954"/>
            <a:ext cx="1970285" cy="583619"/>
          </a:xfrm>
          <a:prstGeom prst="rect">
            <a:avLst/>
          </a:prstGeom>
        </p:spPr>
      </p:pic>
    </p:spTree>
    <p:extLst>
      <p:ext uri="{BB962C8B-B14F-4D97-AF65-F5344CB8AC3E}">
        <p14:creationId xmlns:p14="http://schemas.microsoft.com/office/powerpoint/2010/main" val="85806276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111.7361"/>
  <p:tag name="ORIGINALWIDTH" val="432.6959"/>
  <p:tag name="LATEXADDIN" val="\documentclass{article}&#10;\usepackage{amsmath}&#10;\pagestyle{empty}&#10;\begin{document}&#10;&#10;$$Q_{\rm eff}=0$$&#10;&#10;&#10;\end{document}"/>
  <p:tag name="IGUANATEXSIZE" val="18"/>
  <p:tag name="IGUANATEXCURSOR" val="98"/>
  <p:tag name="TRANSPARENCY" val="True"/>
  <p:tag name="FILENAME" val=""/>
  <p:tag name="LATEXENGINEID" val="0"/>
  <p:tag name="TEMPFOLDER" val="c:\temp\"/>
  <p:tag name="LATEXFORMHEIGHT" val="312"/>
  <p:tag name="LATEXFORMWIDTH" val="384"/>
  <p:tag name="LATEXFORMWRAP" val="True"/>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1200"/>
  <p:tag name="ORIGINALHEIGHT" val="137.2328"/>
  <p:tag name="ORIGINALWIDTH" val="484.4395"/>
  <p:tag name="LATEXADDIN" val="\documentclass{article}&#10;\usepackage{amsmath}&#10;\pagestyle{empty}&#10;\begin{document}&#10;&#10;$E= \frac{q}{4\pi r^2}$&#10;&#10;&#10;\end{document}"/>
  <p:tag name="IGUANATEXSIZE" val="20"/>
  <p:tag name="IGUANATEXCURSOR" val="102"/>
  <p:tag name="TRANSPARENCY" val="True"/>
  <p:tag name="FILENAME" val=""/>
  <p:tag name="LATEXENGINEID" val="0"/>
  <p:tag name="TEMPFOLDER" val="c:\temp\"/>
  <p:tag name="LATEXFORMHEIGHT" val="312"/>
  <p:tag name="LATEXFORMWIDTH" val="384"/>
  <p:tag name="LATEXFORMWRAP" val="True"/>
  <p:tag name="BITMAPVECTOR" val="0"/>
</p:tagLst>
</file>

<file path=ppt/tags/tag11.xml><?xml version="1.0" encoding="utf-8"?>
<p:tagLst xmlns:a="http://schemas.openxmlformats.org/drawingml/2006/main" xmlns:r="http://schemas.openxmlformats.org/officeDocument/2006/relationships" xmlns:p="http://schemas.openxmlformats.org/presentationml/2006/main">
  <p:tag name="OUTPUTDPI" val="1200"/>
  <p:tag name="ORIGINALHEIGHT" val="122.2347"/>
  <p:tag name="ORIGINALWIDTH" val="1002.625"/>
  <p:tag name="LATEXADDIN" val="\documentclass{article}&#10;\usepackage{amsmath}&#10;\pagestyle{empty}&#10;\begin{document}&#10;&#10;$E=\Lambda^2\ \ {\rm at} \ \ r=r_s$&#10;&#10;&#10;\end{document}"/>
  <p:tag name="IGUANATEXSIZE" val="20"/>
  <p:tag name="IGUANATEXCURSOR" val="116"/>
  <p:tag name="TRANSPARENCY" val="True"/>
  <p:tag name="FILENAME" val=""/>
  <p:tag name="LATEXENGINEID" val="0"/>
  <p:tag name="TEMPFOLDER" val="c:\temp\"/>
  <p:tag name="LATEXFORMHEIGHT" val="312"/>
  <p:tag name="LATEXFORMWIDTH" val="384"/>
  <p:tag name="LATEXFORMWRAP" val="True"/>
  <p:tag name="BITMAPVECTOR" val="0"/>
</p:tagLst>
</file>

<file path=ppt/tags/tag12.xml><?xml version="1.0" encoding="utf-8"?>
<p:tagLst xmlns:a="http://schemas.openxmlformats.org/drawingml/2006/main" xmlns:r="http://schemas.openxmlformats.org/officeDocument/2006/relationships" xmlns:p="http://schemas.openxmlformats.org/presentationml/2006/main">
  <p:tag name="OUTPUTDPI" val="1200"/>
  <p:tag name="ORIGINALHEIGHT" val="98.98764"/>
  <p:tag name="ORIGINALWIDTH" val="320.21"/>
  <p:tag name="LATEXADDIN" val="\documentclass{article}&#10;\usepackage{amsmath}&#10;\pagestyle{empty}&#10;\begin{document}&#10;&#10;$r\le r_s$&#10;&#10;&#10;\end{document}"/>
  <p:tag name="IGUANATEXSIZE" val="20"/>
  <p:tag name="IGUANATEXCURSOR" val="86"/>
  <p:tag name="TRANSPARENCY" val="True"/>
  <p:tag name="FILENAME" val=""/>
  <p:tag name="LATEXENGINEID" val="0"/>
  <p:tag name="TEMPFOLDER" val="c:\temp\"/>
  <p:tag name="LATEXFORMHEIGHT" val="312"/>
  <p:tag name="LATEXFORMWIDTH" val="384"/>
  <p:tag name="LATEXFORMWRAP" val="True"/>
  <p:tag name="BITMAPVECTOR" val="0"/>
</p:tagLst>
</file>

<file path=ppt/tags/tag13.xml><?xml version="1.0" encoding="utf-8"?>
<p:tagLst xmlns:a="http://schemas.openxmlformats.org/drawingml/2006/main" xmlns:r="http://schemas.openxmlformats.org/officeDocument/2006/relationships" xmlns:p="http://schemas.openxmlformats.org/presentationml/2006/main">
  <p:tag name="OUTPUTDPI" val="1200"/>
  <p:tag name="ORIGINALHEIGHT" val="149.2313"/>
  <p:tag name="ORIGINALWIDTH" val="743.1571"/>
  <p:tag name="LATEXADDIN" val="\documentclass{article}&#10;\usepackage{amsmath}&#10;\pagestyle{empty}&#10;\begin{document}&#10;&#10;$r_s= \sqrt{\frac{q}{4\pi}} \Lambda^{-1}$&#10;&#10;&#10;\end{document}"/>
  <p:tag name="IGUANATEXSIZE" val="20"/>
  <p:tag name="IGUANATEXCURSOR" val="122"/>
  <p:tag name="TRANSPARENCY" val="True"/>
  <p:tag name="FILENAME" val=""/>
  <p:tag name="LATEXENGINEID" val="0"/>
  <p:tag name="TEMPFOLDER" val="c:\temp\"/>
  <p:tag name="LATEXFORMHEIGHT" val="312"/>
  <p:tag name="LATEXFORMWIDTH" val="384"/>
  <p:tag name="LATEXFORMWRAP" val="True"/>
  <p:tag name="BITMAPVECTOR" val="0"/>
</p:tagLst>
</file>

<file path=ppt/tags/tag14.xml><?xml version="1.0" encoding="utf-8"?>
<p:tagLst xmlns:a="http://schemas.openxmlformats.org/drawingml/2006/main" xmlns:r="http://schemas.openxmlformats.org/officeDocument/2006/relationships" xmlns:p="http://schemas.openxmlformats.org/presentationml/2006/main">
  <p:tag name="OUTPUTDPI" val="1200"/>
  <p:tag name="ORIGINALHEIGHT" val="158.2302"/>
  <p:tag name="ORIGINALWIDTH" val="620.9224"/>
  <p:tag name="LATEXADDIN" val="\documentclass{article}&#10;\usepackage{amsmath}&#10;\pagestyle{empty}&#10;\begin{document}&#10;&#10;$q= \beta \frac{m}{\sqrt 2 m_{\rm Pl}}$&#10;&#10;&#10;\end{document}"/>
  <p:tag name="IGUANATEXSIZE" val="20"/>
  <p:tag name="IGUANATEXCURSOR" val="119"/>
  <p:tag name="TRANSPARENCY" val="True"/>
  <p:tag name="FILENAME" val=""/>
  <p:tag name="LATEXENGINEID" val="0"/>
  <p:tag name="TEMPFOLDER" val="c:\temp\"/>
  <p:tag name="LATEXFORMHEIGHT" val="312"/>
  <p:tag name="LATEXFORMWIDTH" val="384"/>
  <p:tag name="LATEXFORMWRAP" val="True"/>
  <p:tag name="BITMAPVECTOR" val="0"/>
</p:tagLst>
</file>

<file path=ppt/tags/tag15.xml><?xml version="1.0" encoding="utf-8"?>
<p:tagLst xmlns:a="http://schemas.openxmlformats.org/drawingml/2006/main" xmlns:r="http://schemas.openxmlformats.org/officeDocument/2006/relationships" xmlns:p="http://schemas.openxmlformats.org/presentationml/2006/main">
  <p:tag name="OUTPUTDPI" val="1200"/>
  <p:tag name="ORIGINALHEIGHT" val="189.7263"/>
  <p:tag name="ORIGINALWIDTH" val="1301.837"/>
  <p:tag name="LATEXADDIN" val="\documentclass{article}&#10;\usepackage{amsmath}&#10;\pagestyle{empty}&#10;\begin{document}&#10;&#10;$\vec F= -\frac{G_N mM}{r^3}(1- \frac{\beta^2}{{\cal K}_Y}) \vec r$&#10;&#10;&#10;\end{document}"/>
  <p:tag name="IGUANATEXSIZE" val="20"/>
  <p:tag name="IGUANATEXCURSOR" val="148"/>
  <p:tag name="TRANSPARENCY" val="True"/>
  <p:tag name="FILENAME" val=""/>
  <p:tag name="LATEXENGINEID" val="0"/>
  <p:tag name="TEMPFOLDER" val="c:\temp\"/>
  <p:tag name="LATEXFORMHEIGHT" val="312"/>
  <p:tag name="LATEXFORMWIDTH" val="384"/>
  <p:tag name="LATEXFORMWRAP" val="True"/>
  <p:tag name="BITMAPVECTOR" val="0"/>
</p:tagLst>
</file>

<file path=ppt/tags/tag16.xml><?xml version="1.0" encoding="utf-8"?>
<p:tagLst xmlns:a="http://schemas.openxmlformats.org/drawingml/2006/main" xmlns:r="http://schemas.openxmlformats.org/officeDocument/2006/relationships" xmlns:p="http://schemas.openxmlformats.org/presentationml/2006/main">
  <p:tag name="OUTPUTDPI" val="1200"/>
  <p:tag name="ORIGINALHEIGHT" val="225.7218"/>
  <p:tag name="ORIGINALWIDTH" val="882.6397"/>
  <p:tag name="LATEXADDIN" val="\documentclass{article}&#10;\usepackage{amsmath}&#10;\pagestyle{empty}&#10;\begin{document}&#10;&#10;$$\vec E= F(x) \frac{q}{4\pi r^3} \vec r$$&#10;&#10;&#10;\end{document}"/>
  <p:tag name="IGUANATEXSIZE" val="18"/>
  <p:tag name="IGUANATEXCURSOR" val="123"/>
  <p:tag name="TRANSPARENCY" val="True"/>
  <p:tag name="FILENAME" val=""/>
  <p:tag name="LATEXENGINEID" val="0"/>
  <p:tag name="TEMPFOLDER" val="c:\temp\"/>
  <p:tag name="LATEXFORMHEIGHT" val="312"/>
  <p:tag name="LATEXFORMWIDTH" val="384"/>
  <p:tag name="LATEXFORMWRAP" val="True"/>
  <p:tag name="BITMAPVECTOR" val="0"/>
</p:tagLst>
</file>

<file path=ppt/tags/tag17.xml><?xml version="1.0" encoding="utf-8"?>
<p:tagLst xmlns:a="http://schemas.openxmlformats.org/drawingml/2006/main" xmlns:r="http://schemas.openxmlformats.org/officeDocument/2006/relationships" xmlns:p="http://schemas.openxmlformats.org/presentationml/2006/main">
  <p:tag name="OUTPUTDPI" val="1200"/>
  <p:tag name="ORIGINALHEIGHT" val="143.982"/>
  <p:tag name="ORIGINALWIDTH" val="343.4571"/>
  <p:tag name="LATEXADDIN" val="\documentclass{article}&#10;\usepackage{amsmath}&#10;\pagestyle{empty}&#10;\begin{document}&#10;&#10;$x=\frac{r}{r_s}$&#10;&#10;&#10;\end{document}"/>
  <p:tag name="IGUANATEXSIZE" val="20"/>
  <p:tag name="IGUANATEXCURSOR" val="98"/>
  <p:tag name="TRANSPARENCY" val="True"/>
  <p:tag name="FILENAME" val=""/>
  <p:tag name="LATEXENGINEID" val="0"/>
  <p:tag name="TEMPFOLDER" val="c:\temp\"/>
  <p:tag name="LATEXFORMHEIGHT" val="312"/>
  <p:tag name="LATEXFORMWIDTH" val="384"/>
  <p:tag name="LATEXFORMWRAP" val="True"/>
  <p:tag name="BITMAPVECTOR" val="0"/>
</p:tagLst>
</file>

<file path=ppt/tags/tag18.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1931.009"/>
  <p:tag name="LATEXADDIN" val="\documentclass{article}&#10;\usepackage{amsmath}&#10;\pagestyle{empty}&#10;\begin{document}&#10;$$ F(x)\ll 1,\ x\le 1,\ \ F(x)\simeq 1,\ x\ge 1$$&#10;&#10;&#10;&#10;\end{document}"/>
  <p:tag name="IGUANATEXSIZE" val="20"/>
  <p:tag name="IGUANATEXCURSOR" val="129"/>
  <p:tag name="TRANSPARENCY" val="True"/>
  <p:tag name="FILENAME" val=""/>
  <p:tag name="LATEXENGINEID" val="0"/>
  <p:tag name="TEMPFOLDER" val="c:\temp\"/>
  <p:tag name="LATEXFORMHEIGHT" val="312"/>
  <p:tag name="LATEXFORMWIDTH" val="384"/>
  <p:tag name="LATEXFORMWRAP" val="True"/>
  <p:tag name="BITMAPVECTOR" val="0"/>
</p:tagLst>
</file>

<file path=ppt/tags/tag19.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807.649"/>
  <p:tag name="LATEXADDIN" val="\documentclass{article}&#10;\usepackage{amsmath}&#10;\pagestyle{empty}&#10;\begin{document}&#10;&#10;$r_s \simeq \sqrt{\frac{m}{m_{\rm Pl}}}\Lambda^{-1}$&#10;&#10;&#10;\end{document}"/>
  <p:tag name="IGUANATEXSIZE" val="20"/>
  <p:tag name="IGUANATEXCURSOR" val="133"/>
  <p:tag name="TRANSPARENCY" val="True"/>
  <p:tag name="FILENAME" val=""/>
  <p:tag name="LATEXENGINEID" val="0"/>
  <p:tag name="TEMPFOLDER" val="c:\temp\"/>
  <p:tag name="LATEXFORMHEIGHT" val="312"/>
  <p:tag name="LATEXFORMWIDTH" val="384"/>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224.222"/>
  <p:tag name="ORIGINALWIDTH" val="1338.583"/>
  <p:tag name="LATEXADDIN" val="\documentclass{article}&#10;\usepackage{amsmath}&#10;\pagestyle{empty}&#10;\begin{document}&#10;&#10;${\cal L}\ \propto \sqrt{-\det(\eta_{\mu\nu} + \frac{F_{\mu\nu}}{\Lambda^2})}$&#10;&#10;&#10;\end{document}"/>
  <p:tag name="IGUANATEXSIZE" val="20"/>
  <p:tag name="IGUANATEXCURSOR" val="157"/>
  <p:tag name="TRANSPARENCY" val="True"/>
  <p:tag name="FILENAME" val=""/>
  <p:tag name="LATEXENGINEID" val="0"/>
  <p:tag name="TEMPFOLDER" val="c:\temp\"/>
  <p:tag name="LATEXFORMHEIGHT" val="312"/>
  <p:tag name="LATEXFORMWIDTH" val="384"/>
  <p:tag name="LATEXFORMWRAP" val="True"/>
  <p:tag name="BITMAPVECTOR" val="0"/>
</p:tagLst>
</file>

<file path=ppt/tags/tag20.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499.4376"/>
  <p:tag name="LATEXADDIN" val="\documentclass{article}&#10;\usepackage{amsmath}&#10;\pagestyle{empty}&#10;\begin{document}&#10;&#10;$$\Lambda \le 1 \ {\rm eV}$$&#10;&#10;&#10;\end{document}"/>
  <p:tag name="IGUANATEXSIZE" val="20"/>
  <p:tag name="IGUANATEXCURSOR" val="99"/>
  <p:tag name="TRANSPARENCY" val="True"/>
  <p:tag name="FILENAME" val=""/>
  <p:tag name="LATEXENGINEID" val="0"/>
  <p:tag name="TEMPFOLDER" val="c:\temp\"/>
  <p:tag name="LATEXFORMHEIGHT" val="312"/>
  <p:tag name="LATEXFORMWIDTH" val="384"/>
  <p:tag name="LATEXFORMWRAP" val="True"/>
  <p:tag name="BITMAPVECTOR" val="0"/>
</p:tagLst>
</file>

<file path=ppt/tags/tag21.xml><?xml version="1.0" encoding="utf-8"?>
<p:tagLst xmlns:a="http://schemas.openxmlformats.org/drawingml/2006/main" xmlns:r="http://schemas.openxmlformats.org/officeDocument/2006/relationships" xmlns:p="http://schemas.openxmlformats.org/presentationml/2006/main">
  <p:tag name="OUTPUTDPI" val="1200"/>
  <p:tag name="ORIGINALHEIGHT" val="119.985"/>
  <p:tag name="ORIGINALWIDTH" val="653.9183"/>
  <p:tag name="LATEXADDIN" val="\documentclass{article}&#10;\usepackage{amsmath}&#10;\pagestyle{empty}&#10;\begin{document}&#10;&#10;$\Lambda \ge 10^{-3} {\rm eV}$&#10;&#10;&#10;\end{document}"/>
  <p:tag name="IGUANATEXSIZE" val="20"/>
  <p:tag name="IGUANATEXCURSOR" val="111"/>
  <p:tag name="TRANSPARENCY" val="True"/>
  <p:tag name="FILENAME" val=""/>
  <p:tag name="LATEXENGINEID" val="0"/>
  <p:tag name="TEMPFOLDER" val="c:\temp\"/>
  <p:tag name="LATEXFORMHEIGHT" val="312"/>
  <p:tag name="LATEXFORMWIDTH" val="384"/>
  <p:tag name="LATEXFORMWRAP" val="True"/>
  <p:tag name="BITMAPVECTOR" val="0"/>
</p:tagLst>
</file>

<file path=ppt/tags/tag22.xml><?xml version="1.0" encoding="utf-8"?>
<p:tagLst xmlns:a="http://schemas.openxmlformats.org/drawingml/2006/main" xmlns:r="http://schemas.openxmlformats.org/officeDocument/2006/relationships" xmlns:p="http://schemas.openxmlformats.org/presentationml/2006/main">
  <p:tag name="OUTPUTDPI" val="1200"/>
  <p:tag name="ORIGINALHEIGHT" val="120.7349"/>
  <p:tag name="ORIGINALWIDTH" val="695.1631"/>
  <p:tag name="LATEXADDIN" val="\documentclass{article}&#10;\usepackage{amsmath}&#10;\pagestyle{empty}&#10;\begin{document}&#10;&#10;$\Lambda \ge 10^{-4} \ {\rm eV}$&#10;&#10;&#10;\end{document}"/>
  <p:tag name="IGUANATEXSIZE" val="20"/>
  <p:tag name="IGUANATEXCURSOR" val="113"/>
  <p:tag name="TRANSPARENCY" val="True"/>
  <p:tag name="FILENAME" val=""/>
  <p:tag name="LATEXENGINEID" val="0"/>
  <p:tag name="TEMPFOLDER" val="c:\temp\"/>
  <p:tag name="LATEXFORMHEIGHT" val="312"/>
  <p:tag name="LATEXFORMWIDTH" val="384"/>
  <p:tag name="LATEXFORMWRAP" val="True"/>
  <p:tag name="BITMAPVECTOR" val="0"/>
</p:tagLst>
</file>

<file path=ppt/tags/tag23.xml><?xml version="1.0" encoding="utf-8"?>
<p:tagLst xmlns:a="http://schemas.openxmlformats.org/drawingml/2006/main" xmlns:r="http://schemas.openxmlformats.org/officeDocument/2006/relationships" xmlns:p="http://schemas.openxmlformats.org/presentationml/2006/main">
  <p:tag name="OUTPUTDPI" val="1200"/>
  <p:tag name="ORIGINALHEIGHT" val="126.7342"/>
  <p:tag name="ORIGINALWIDTH" val="695.1631"/>
  <p:tag name="LATEXADDIN" val="\documentclass{article}&#10;\usepackage{amsmath}&#10;\pagestyle{empty}&#10;\begin{document}&#10;&#10;$$\Lambda \ge 10^{-3} \ {\rm eV}$$&#10;&#10;&#10;\end{document}"/>
  <p:tag name="IGUANATEXSIZE" val="20"/>
  <p:tag name="IGUANATEXCURSOR" val="115"/>
  <p:tag name="TRANSPARENCY" val="True"/>
  <p:tag name="FILENAME" val=""/>
  <p:tag name="LATEXENGINEID" val="0"/>
  <p:tag name="TEMPFOLDER" val="c:\temp\"/>
  <p:tag name="LATEXFORMHEIGHT" val="312"/>
  <p:tag name="LATEXFORMWIDTH" val="384"/>
  <p:tag name="LATEXFORMWRAP" val="True"/>
  <p:tag name="BITMAPVECTOR" val="0"/>
</p:tagLst>
</file>

<file path=ppt/tags/tag24.xml><?xml version="1.0" encoding="utf-8"?>
<p:tagLst xmlns:a="http://schemas.openxmlformats.org/drawingml/2006/main" xmlns:r="http://schemas.openxmlformats.org/officeDocument/2006/relationships" xmlns:p="http://schemas.openxmlformats.org/presentationml/2006/main">
  <p:tag name="OUTPUTDPI" val="1200"/>
  <p:tag name="ORIGINALHEIGHT" val="119.985"/>
  <p:tag name="ORIGINALWIDTH" val="1109.111"/>
  <p:tag name="LATEXADDIN" val="\documentclass{article}&#10;\usepackage{amsmath}&#10;\pagestyle{empty}&#10;\begin{document}&#10;&#10;$10^{-3}\ {\rm eV} \le \Lambda \le 1 \ {\rm eV}$&#10;&#10;&#10;\end{document}"/>
  <p:tag name="IGUANATEXSIZE" val="20"/>
  <p:tag name="IGUANATEXCURSOR" val="129"/>
  <p:tag name="TRANSPARENCY" val="True"/>
  <p:tag name="FILENAME" val=""/>
  <p:tag name="LATEXENGINEID" val="0"/>
  <p:tag name="TEMPFOLDER" val="c:\temp\"/>
  <p:tag name="LATEXFORMHEIGHT" val="312"/>
  <p:tag name="LATEXFORMWIDTH" val="384"/>
  <p:tag name="LATEXFORMWRAP" val="True"/>
  <p:tag name="BITMAPVECTOR" val="0"/>
</p:tagLst>
</file>

<file path=ppt/tags/tag25.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895.3881"/>
  <p:tag name="LATEXADDIN" val="\documentclass{article}&#10;\usepackage{amsmath}&#10;\pagestyle{empty}&#10;\begin{document}&#10;&#10;$G_{\mu\nu}=8\pi G_N T_{\mu\nu}$&#10;&#10;&#10;\end{document}"/>
  <p:tag name="IGUANATEXSIZE" val="20"/>
  <p:tag name="IGUANATEXCURSOR" val="113"/>
  <p:tag name="TRANSPARENCY" val="True"/>
  <p:tag name="FILENAME" val=""/>
  <p:tag name="LATEXENGINEID" val="0"/>
  <p:tag name="TEMPFOLDER" val="c:\temp\"/>
  <p:tag name="LATEXFORMHEIGHT" val="312"/>
  <p:tag name="LATEXFORMWIDTH" val="384"/>
  <p:tag name="LATEXFORMWRAP" val="True"/>
  <p:tag name="BITMAPVECTOR" val="0"/>
</p:tagLst>
</file>

<file path=ppt/tags/tag26.xml><?xml version="1.0" encoding="utf-8"?>
<p:tagLst xmlns:a="http://schemas.openxmlformats.org/drawingml/2006/main" xmlns:r="http://schemas.openxmlformats.org/officeDocument/2006/relationships" xmlns:p="http://schemas.openxmlformats.org/presentationml/2006/main">
  <p:tag name="OUTPUTDPI" val="1200"/>
  <p:tag name="ORIGINALHEIGHT" val="131.2336"/>
  <p:tag name="ORIGINALWIDTH" val="1091.864"/>
  <p:tag name="LATEXADDIN" val="\documentclass{article}&#10;\usepackage{amsmath}&#10;\pagestyle{empty}&#10;\begin{document}&#10;$T_{\mu\nu}={\rm diag} (\rho,p,p,p)$&#10;&#10;&#10;&#10;\end{document}"/>
  <p:tag name="IGUANATEXSIZE" val="20"/>
  <p:tag name="IGUANATEXCURSOR" val="102"/>
  <p:tag name="TRANSPARENCY" val="True"/>
  <p:tag name="FILENAME" val=""/>
  <p:tag name="LATEXENGINEID" val="0"/>
  <p:tag name="TEMPFOLDER" val="c:\temp\"/>
  <p:tag name="LATEXFORMHEIGHT" val="312"/>
  <p:tag name="LATEXFORMWIDTH" val="384"/>
  <p:tag name="LATEXFORMWRAP" val="True"/>
  <p:tag name="BITMAPVECTOR" val="0"/>
</p:tagLst>
</file>

<file path=ppt/tags/tag27.xml><?xml version="1.0" encoding="utf-8"?>
<p:tagLst xmlns:a="http://schemas.openxmlformats.org/drawingml/2006/main" xmlns:r="http://schemas.openxmlformats.org/officeDocument/2006/relationships" xmlns:p="http://schemas.openxmlformats.org/presentationml/2006/main">
  <p:tag name="OUTPUTDPI" val="1200"/>
  <p:tag name="ORIGINALHEIGHT" val="134.2332"/>
  <p:tag name="ORIGINALWIDTH" val="1199.1"/>
  <p:tag name="LATEXADDIN" val="\documentclass{article}&#10;\usepackage{amsmath}&#10;\pagestyle{empty}&#10;\begin{document}&#10;&#10;$ds^2=-dt^2 +a^2(t) dx^2$&#10;&#10;&#10;\end{document}"/>
  <p:tag name="IGUANATEXSIZE" val="20"/>
  <p:tag name="IGUANATEXCURSOR" val="106"/>
  <p:tag name="TRANSPARENCY" val="True"/>
  <p:tag name="FILENAME" val=""/>
  <p:tag name="LATEXENGINEID" val="0"/>
  <p:tag name="TEMPFOLDER" val="c:\temp\"/>
  <p:tag name="LATEXFORMHEIGHT" val="312"/>
  <p:tag name="LATEXFORMWIDTH" val="384"/>
  <p:tag name="LATEXFORMWRAP" val="True"/>
  <p:tag name="BITMAPVECTOR" val="0"/>
</p:tagLst>
</file>

<file path=ppt/tags/tag28.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662.1672"/>
  <p:tag name="LATEXADDIN" val="\documentclass{article}&#10;\usepackage{amsmath}&#10;\pagestyle{empty}&#10;\begin{document}&#10;$R(t)= a(t) r$&#10;&#10;&#10;&#10;\end{document}"/>
  <p:tag name="IGUANATEXSIZE" val="18"/>
  <p:tag name="IGUANATEXCURSOR" val="94"/>
  <p:tag name="TRANSPARENCY" val="True"/>
  <p:tag name="FILENAME" val=""/>
  <p:tag name="LATEXENGINEID" val="0"/>
  <p:tag name="TEMPFOLDER" val="c:\temp\"/>
  <p:tag name="LATEXFORMHEIGHT" val="312"/>
  <p:tag name="LATEXFORMWIDTH" val="384"/>
  <p:tag name="LATEXFORMWRAP" val="True"/>
  <p:tag name="BITMAPVECTOR" val="0"/>
</p:tagLst>
</file>

<file path=ppt/tags/tag29.xml><?xml version="1.0" encoding="utf-8"?>
<p:tagLst xmlns:a="http://schemas.openxmlformats.org/drawingml/2006/main" xmlns:r="http://schemas.openxmlformats.org/officeDocument/2006/relationships" xmlns:p="http://schemas.openxmlformats.org/presentationml/2006/main">
  <p:tag name="OUTPUTDPI" val="1200"/>
  <p:tag name="ORIGINALHEIGHT" val="287.2141"/>
  <p:tag name="ORIGINALWIDTH" val="969.6288"/>
  <p:tag name="LATEXADDIN" val="\documentclass{article}&#10;\usepackage{amsmath}&#10;\pagestyle{empty}&#10;\begin{document}&#10;&#10;$$\frac{\dot R^2}{R^2}= \frac{\dot a^2}{a^2}\equiv H^2(a)$$&#10;&#10;&#10;\end{document}"/>
  <p:tag name="IGUANATEXSIZE" val="20"/>
  <p:tag name="IGUANATEXCURSOR" val="83"/>
  <p:tag name="TRANSPARENCY" val="True"/>
  <p:tag name="FILENAME" val=""/>
  <p:tag name="LATEXENGINEID" val="0"/>
  <p:tag name="TEMPFOLDER" val="c:\temp\"/>
  <p:tag name="LATEXFORMHEIGHT" val="312"/>
  <p:tag name="LATEXFORMWIDTH" val="384"/>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551.931"/>
  <p:tag name="ORIGINALWIDTH" val="2194.226"/>
  <p:tag name="LATEXADDIN" val="\documentclass{article}&#10;\usepackage{amsmath}&#10;\pagestyle{empty}&#10;\begin{document}&#10;&#10;\begin{eqnarray}&#10;&amp;&amp; {\cal L}= {\cal K} (Y,Z), \ \ Y=-\frac{1}{4} F^2, \ \ Z= -\frac{1}{4} F \tilde F\nonumber \\&#10;&amp;&amp;\tilde F_{\mu\nu}= \frac{1}{2} \epsilon_{\mu\nu\rho\sigma} F^{\rho\sigma}&#10;\nonumber&#10;\end{eqnarray}&#10;&#10;&#10;\end{document}"/>
  <p:tag name="IGUANATEXSIZE" val="20"/>
  <p:tag name="IGUANATEXCURSOR" val="279"/>
  <p:tag name="TRANSPARENCY" val="True"/>
  <p:tag name="FILENAME" val=""/>
  <p:tag name="LATEXENGINEID" val="0"/>
  <p:tag name="TEMPFOLDER" val="c:\temp\"/>
  <p:tag name="LATEXFORMHEIGHT" val="312"/>
  <p:tag name="LATEXFORMWIDTH" val="384"/>
  <p:tag name="LATEXFORMWRAP" val="True"/>
  <p:tag name="BITMAPVECTOR" val="0"/>
</p:tagLst>
</file>

<file path=ppt/tags/tag30.xml><?xml version="1.0" encoding="utf-8"?>
<p:tagLst xmlns:a="http://schemas.openxmlformats.org/drawingml/2006/main" xmlns:r="http://schemas.openxmlformats.org/officeDocument/2006/relationships" xmlns:p="http://schemas.openxmlformats.org/presentationml/2006/main">
  <p:tag name="OUTPUTDPI" val="1200"/>
  <p:tag name="ORIGINALHEIGHT" val="131.2336"/>
  <p:tag name="ORIGINALWIDTH" val="907.3865"/>
  <p:tag name="LATEXADDIN" val="\documentclass{article}&#10;\usepackage{amsmath}&#10;\pagestyle{empty}&#10;\begin{document}&#10;$$ A_0(t) \Rightarrow F_{\mu\nu}\equiv 0$$&#10;&#10;&#10;&#10;\end{document}"/>
  <p:tag name="IGUANATEXSIZE" val="20"/>
  <p:tag name="IGUANATEXCURSOR" val="122"/>
  <p:tag name="TRANSPARENCY" val="True"/>
  <p:tag name="FILENAME" val=""/>
  <p:tag name="LATEXENGINEID" val="0"/>
  <p:tag name="TEMPFOLDER" val="c:\temp\"/>
  <p:tag name="LATEXFORMHEIGHT" val="312"/>
  <p:tag name="LATEXFORMWIDTH" val="384"/>
  <p:tag name="LATEXFORMWRAP" val="True"/>
  <p:tag name="BITMAPVECTOR" val="0"/>
</p:tagLst>
</file>

<file path=ppt/tags/tag31.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959.88"/>
  <p:tag name="LATEXADDIN" val="\documentclass{article}&#10;\usepackage{amsmath}&#10;\pagestyle{empty}&#10;\begin{document}&#10;&#10;$A_0(r,t)\Rightarrow E_r \ne 0$&#10;&#10;&#10;\end{document}"/>
  <p:tag name="IGUANATEXSIZE" val="20"/>
  <p:tag name="IGUANATEXCURSOR" val="112"/>
  <p:tag name="TRANSPARENCY" val="True"/>
  <p:tag name="FILENAME" val=""/>
  <p:tag name="LATEXENGINEID" val="0"/>
  <p:tag name="TEMPFOLDER" val="c:\temp\"/>
  <p:tag name="LATEXFORMHEIGHT" val="312"/>
  <p:tag name="LATEXFORMWIDTH" val="384"/>
  <p:tag name="LATEXFORMWRAP" val="True"/>
  <p:tag name="BITMAPVECTOR" val="0"/>
</p:tagLst>
</file>

<file path=ppt/tags/tag32.xml><?xml version="1.0" encoding="utf-8"?>
<p:tagLst xmlns:a="http://schemas.openxmlformats.org/drawingml/2006/main" xmlns:r="http://schemas.openxmlformats.org/officeDocument/2006/relationships" xmlns:p="http://schemas.openxmlformats.org/presentationml/2006/main">
  <p:tag name="OUTPUTDPI" val="1200"/>
  <p:tag name="ORIGINALHEIGHT" val="101.9872"/>
  <p:tag name="ORIGINALWIDTH" val="470.1913"/>
  <p:tag name="LATEXADDIN" val="\documentclass{article}&#10;\usepackage{amsmath}&#10;\pagestyle{empty}&#10;\begin{document}&#10;&#10;$c_{\rm dark}\le 1$&#10;&#10;&#10;\end{document}"/>
  <p:tag name="IGUANATEXSIZE" val="20"/>
  <p:tag name="IGUANATEXCURSOR" val="100"/>
  <p:tag name="TRANSPARENCY" val="True"/>
  <p:tag name="FILENAME" val=""/>
  <p:tag name="LATEXENGINEID" val="0"/>
  <p:tag name="TEMPFOLDER" val="c:\temp\"/>
  <p:tag name="LATEXFORMHEIGHT" val="312"/>
  <p:tag name="LATEXFORMWIDTH" val="384"/>
  <p:tag name="LATEXFORMWRAP" val="True"/>
  <p:tag name="BITMAPVECTOR" val="0"/>
</p:tagLst>
</file>

<file path=ppt/tags/tag33.xml><?xml version="1.0" encoding="utf-8"?>
<p:tagLst xmlns:a="http://schemas.openxmlformats.org/drawingml/2006/main" xmlns:r="http://schemas.openxmlformats.org/officeDocument/2006/relationships" xmlns:p="http://schemas.openxmlformats.org/presentationml/2006/main">
  <p:tag name="OUTPUTDPI" val="1200"/>
  <p:tag name="ORIGINALHEIGHT" val="294.7131"/>
  <p:tag name="ORIGINALWIDTH" val="2434.946"/>
  <p:tag name="LATEXADDIN" val="\documentclass{article}&#10;\usepackage{amsmath}&#10;\pagestyle{empty}&#10;\begin{document}&#10;&#10;$$\ddot R(t,r)= -\frac{G_N M(R(t,r))}{R^2(t,r)} \big (1-\beta^2F(\frac{R(t,r)}{r_s})\big )$$&#10;&#10;&#10;&#10;\end{document}"/>
  <p:tag name="IGUANATEXSIZE" val="18"/>
  <p:tag name="IGUANATEXCURSOR" val="170"/>
  <p:tag name="TRANSPARENCY" val="True"/>
  <p:tag name="FILENAME" val=""/>
  <p:tag name="LATEXENGINEID" val="0"/>
  <p:tag name="TEMPFOLDER" val="c:\temp\"/>
  <p:tag name="LATEXFORMHEIGHT" val="312"/>
  <p:tag name="LATEXFORMWIDTH" val="384"/>
  <p:tag name="LATEXFORMWRAP" val="True"/>
  <p:tag name="BITMAPVECTOR" val="0"/>
</p:tagLst>
</file>

<file path=ppt/tags/tag34.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891.6385"/>
  <p:tag name="LATEXADDIN" val="\documentclass{article}&#10;\usepackage{amsmath}&#10;\pagestyle{empty}&#10;\begin{document}&#10;&#10;$$R(t,r)= a(t,r) r$$&#10;&#10;&#10;\end{document}"/>
  <p:tag name="IGUANATEXSIZE" val="20"/>
  <p:tag name="IGUANATEXCURSOR" val="101"/>
  <p:tag name="TRANSPARENCY" val="True"/>
  <p:tag name="FILENAME" val=""/>
  <p:tag name="LATEXENGINEID" val="0"/>
  <p:tag name="TEMPFOLDER" val="c:\temp\"/>
  <p:tag name="LATEXFORMHEIGHT" val="312"/>
  <p:tag name="LATEXFORMWIDTH" val="384"/>
  <p:tag name="LATEXFORMWRAP" val="True"/>
  <p:tag name="BITMAPVECTOR" val="0"/>
</p:tagLst>
</file>

<file path=ppt/tags/tag35.xml><?xml version="1.0" encoding="utf-8"?>
<p:tagLst xmlns:a="http://schemas.openxmlformats.org/drawingml/2006/main" xmlns:r="http://schemas.openxmlformats.org/officeDocument/2006/relationships" xmlns:p="http://schemas.openxmlformats.org/presentationml/2006/main">
  <p:tag name="OUTPUTDPI" val="1200"/>
  <p:tag name="ORIGINALHEIGHT" val="294.7131"/>
  <p:tag name="ORIGINALWIDTH" val="2434.946"/>
  <p:tag name="LATEXADDIN" val="\documentclass{article}&#10;\usepackage{amsmath}&#10;\pagestyle{empty}&#10;\begin{document}&#10;&#10;$$\ddot R(t,r)= -\frac{G_N M(R(t,r))}{R^2(t,r)} \big (1-\beta^2F(\frac{R(t,r)}{r_s})\big )$$&#10;&#10;&#10;&#10;\end{document}"/>
  <p:tag name="IGUANATEXSIZE" val="18"/>
  <p:tag name="IGUANATEXCURSOR" val="170"/>
  <p:tag name="TRANSPARENCY" val="True"/>
  <p:tag name="FILENAME" val=""/>
  <p:tag name="LATEXENGINEID" val="0"/>
  <p:tag name="TEMPFOLDER" val="c:\temp\"/>
  <p:tag name="LATEXFORMHEIGHT" val="312"/>
  <p:tag name="LATEXFORMWIDTH" val="384"/>
  <p:tag name="LATEXFORMWRAP" val="True"/>
  <p:tag name="BITMAPVECTOR" val="0"/>
</p:tagLst>
</file>

<file path=ppt/tags/tag36.xml><?xml version="1.0" encoding="utf-8"?>
<p:tagLst xmlns:a="http://schemas.openxmlformats.org/drawingml/2006/main" xmlns:r="http://schemas.openxmlformats.org/officeDocument/2006/relationships" xmlns:p="http://schemas.openxmlformats.org/presentationml/2006/main">
  <p:tag name="OUTPUTDPI" val="1200"/>
  <p:tag name="ORIGINALHEIGHT" val="294.7131"/>
  <p:tag name="ORIGINALWIDTH" val="2316.46"/>
  <p:tag name="LATEXADDIN" val="\documentclass{article}&#10;\usepackage{amsmath}&#10;\pagestyle{empty}&#10;\begin{document}&#10;&#10;$$\ddot a(t,r)= -\frac{G_N \mu(R(t,r))}{a^2(t,r)} \big (1-\beta^2F(\frac{a(t,r)}{a_s})\big )$$&#10;&#10;&#10;&#10;\end{document}"/>
  <p:tag name="IGUANATEXSIZE" val="18"/>
  <p:tag name="IGUANATEXCURSOR" val="163"/>
  <p:tag name="TRANSPARENCY" val="True"/>
  <p:tag name="FILENAME" val=""/>
  <p:tag name="LATEXENGINEID" val="0"/>
  <p:tag name="TEMPFOLDER" val="c:\temp\"/>
  <p:tag name="LATEXFORMHEIGHT" val="312"/>
  <p:tag name="LATEXFORMWIDTH" val="384"/>
  <p:tag name="LATEXFORMWRAP" val="True"/>
  <p:tag name="BITMAPVECTOR" val="0"/>
</p:tagLst>
</file>

<file path=ppt/tags/tag37.xml><?xml version="1.0" encoding="utf-8"?>
<p:tagLst xmlns:a="http://schemas.openxmlformats.org/drawingml/2006/main" xmlns:r="http://schemas.openxmlformats.org/officeDocument/2006/relationships" xmlns:p="http://schemas.openxmlformats.org/presentationml/2006/main">
  <p:tag name="OUTPUTDPI" val="1200"/>
  <p:tag name="ORIGINALHEIGHT" val="294.7131"/>
  <p:tag name="ORIGINALWIDTH" val="1978.253"/>
  <p:tag name="LATEXADDIN" val="\documentclass{article}&#10;\usepackage{amsmath}&#10;\pagestyle{empty}&#10;\begin{document}&#10;&#10;$$\ddot a(t,r)= -\frac{G_N \rho_{\rm in}}{a^2(t,r)} \big (1-\beta^2F(\frac{a(t,r)}{a_s})\big )$$&#10;&#10;&#10;&#10;\end{document}"/>
  <p:tag name="IGUANATEXSIZE" val="18"/>
  <p:tag name="IGUANATEXCURSOR" val="165"/>
  <p:tag name="TRANSPARENCY" val="True"/>
  <p:tag name="FILENAME" val=""/>
  <p:tag name="LATEXENGINEID" val="0"/>
  <p:tag name="TEMPFOLDER" val="c:\temp\"/>
  <p:tag name="LATEXFORMHEIGHT" val="312"/>
  <p:tag name="LATEXFORMWIDTH" val="384"/>
  <p:tag name="LATEXFORMWRAP" val="True"/>
  <p:tag name="BITMAPVECTOR" val="0"/>
</p:tagLst>
</file>

<file path=ppt/tags/tag38.xml><?xml version="1.0" encoding="utf-8"?>
<p:tagLst xmlns:a="http://schemas.openxmlformats.org/drawingml/2006/main" xmlns:r="http://schemas.openxmlformats.org/officeDocument/2006/relationships" xmlns:p="http://schemas.openxmlformats.org/presentationml/2006/main">
  <p:tag name="OUTPUTDPI" val="1200"/>
  <p:tag name="ORIGINALHEIGHT" val="255.718"/>
  <p:tag name="ORIGINALWIDTH" val="388.4514"/>
  <p:tag name="LATEXADDIN" val="\documentclass{article}&#10;\usepackage{amsmath}&#10;\pagestyle{empty}&#10;\begin{document}&#10;&#10;$$\mu= \frac{M}{r^3}$$&#10;&#10;&#10;\end{document}"/>
  <p:tag name="IGUANATEXSIZE" val="20"/>
  <p:tag name="IGUANATEXCURSOR" val="103"/>
  <p:tag name="TRANSPARENCY" val="True"/>
  <p:tag name="FILENAME" val=""/>
  <p:tag name="LATEXENGINEID" val="0"/>
  <p:tag name="TEMPFOLDER" val="c:\temp\"/>
  <p:tag name="LATEXFORMHEIGHT" val="312"/>
  <p:tag name="LATEXFORMWIDTH" val="384"/>
  <p:tag name="LATEXFORMWRAP" val="True"/>
  <p:tag name="BITMAPVECTOR" val="0"/>
</p:tagLst>
</file>

<file path=ppt/tags/tag39.xml><?xml version="1.0" encoding="utf-8"?>
<p:tagLst xmlns:a="http://schemas.openxmlformats.org/drawingml/2006/main" xmlns:r="http://schemas.openxmlformats.org/officeDocument/2006/relationships" xmlns:p="http://schemas.openxmlformats.org/presentationml/2006/main">
  <p:tag name="OUTPUTDPI" val="1200"/>
  <p:tag name="ORIGINALHEIGHT" val="169.4788"/>
  <p:tag name="ORIGINALWIDTH" val="673.4158"/>
  <p:tag name="LATEXADDIN" val="\documentclass{article}&#10;\usepackage{amsmath}&#10;\pagestyle{empty}&#10;\begin{document}&#10;&#10;$a_s(r)= \frac{r_s(r)}{r}$&#10;&#10;&#10;\end{document}"/>
  <p:tag name="IGUANATEXSIZE" val="20"/>
  <p:tag name="IGUANATEXCURSOR" val="107"/>
  <p:tag name="TRANSPARENCY" val="True"/>
  <p:tag name="FILENAME" val=""/>
  <p:tag name="LATEXENGINEID" val="0"/>
  <p:tag name="TEMPFOLDER" val="c:\temp\"/>
  <p:tag name="LATEXFORMHEIGHT" val="312"/>
  <p:tag name="LATEXFORMWIDTH" val="384"/>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252.7184"/>
  <p:tag name="ORIGINALWIDTH" val="1544.057"/>
  <p:tag name="LATEXADDIN" val="\documentclass{article}&#10;\usepackage{amsmath}&#10;\pagestyle{empty}&#10;\begin{document}&#10;$$Y=\frac{1}{2}(\vec E^2-\vec B^2), \ \ Z= \vec E.\vec B$$&#10;&#10;&#10;&#10;\end{document}"/>
  <p:tag name="IGUANATEXSIZE" val="20"/>
  <p:tag name="IGUANATEXCURSOR" val="110"/>
  <p:tag name="TRANSPARENCY" val="True"/>
  <p:tag name="FILENAME" val=""/>
  <p:tag name="LATEXENGINEID" val="0"/>
  <p:tag name="TEMPFOLDER" val="c:\temp\"/>
  <p:tag name="LATEXFORMHEIGHT" val="312"/>
  <p:tag name="LATEXFORMWIDTH" val="384"/>
  <p:tag name="LATEXFORMWRAP" val="True"/>
  <p:tag name="BITMAPVECTOR" val="0"/>
</p:tagLst>
</file>

<file path=ppt/tags/tag40.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258.7177"/>
  <p:tag name="LATEXADDIN" val="\documentclass{article}&#10;\usepackage{amsmath}&#10;\pagestyle{empty}&#10;\begin{document}&#10;&#10;$a_s(r)$&#10;&#10;&#10;\end{document}"/>
  <p:tag name="IGUANATEXSIZE" val="18"/>
  <p:tag name="IGUANATEXCURSOR" val="89"/>
  <p:tag name="TRANSPARENCY" val="True"/>
  <p:tag name="FILENAME" val=""/>
  <p:tag name="LATEXENGINEID" val="0"/>
  <p:tag name="TEMPFOLDER" val="c:\temp\"/>
  <p:tag name="LATEXFORMHEIGHT" val="312"/>
  <p:tag name="LATEXFORMWIDTH" val="384"/>
  <p:tag name="LATEXFORMWRAP" val="True"/>
  <p:tag name="BITMAPVECTOR" val="0"/>
</p:tagLst>
</file>

<file path=ppt/tags/tag41.xml><?xml version="1.0" encoding="utf-8"?>
<p:tagLst xmlns:a="http://schemas.openxmlformats.org/drawingml/2006/main" xmlns:r="http://schemas.openxmlformats.org/officeDocument/2006/relationships" xmlns:p="http://schemas.openxmlformats.org/presentationml/2006/main">
  <p:tag name="OUTPUTDPI" val="1200"/>
  <p:tag name="ORIGINALHEIGHT" val="275.9655"/>
  <p:tag name="ORIGINALWIDTH" val="1655.793"/>
  <p:tag name="LATEXADDIN" val="\documentclass{article}&#10;\usepackage{amsmath}&#10;\pagestyle{empty}&#10;\begin{document}&#10;&#10;$$ E(r)= \frac{\dot a^2}{2} -\frac{4\pi G_N \rho_{\rm ini}}{3a}+ {\cal U}(a)$$&#10;&#10;&#10;\end{document}"/>
  <p:tag name="IGUANATEXSIZE" val="18"/>
  <p:tag name="IGUANATEXCURSOR" val="159"/>
  <p:tag name="TRANSPARENCY" val="True"/>
  <p:tag name="FILENAME" val=""/>
  <p:tag name="LATEXENGINEID" val="0"/>
  <p:tag name="TEMPFOLDER" val="c:\temp\"/>
  <p:tag name="LATEXFORMHEIGHT" val="312"/>
  <p:tag name="LATEXFORMWIDTH" val="384"/>
  <p:tag name="LATEXFORMWRAP" val="True"/>
  <p:tag name="BITMAPVECTOR" val="0"/>
</p:tagLst>
</file>

<file path=ppt/tags/tag42.xml><?xml version="1.0" encoding="utf-8"?>
<p:tagLst xmlns:a="http://schemas.openxmlformats.org/drawingml/2006/main" xmlns:r="http://schemas.openxmlformats.org/officeDocument/2006/relationships" xmlns:p="http://schemas.openxmlformats.org/presentationml/2006/main">
  <p:tag name="OUTPUTDPI" val="1200"/>
  <p:tag name="ORIGINALHEIGHT" val="191.2261"/>
  <p:tag name="ORIGINALWIDTH" val="1862.017"/>
  <p:tag name="LATEXADDIN" val="\documentclass{article}&#10;\usepackage{amsmath}&#10;\pagestyle{empty}&#10;\begin{document}&#10;&#10;${\cal U}(a)= -\frac{4\pi \beta^2 G_N\rho_{\rm ini}}{3}  \int_{a_{\rm ini}}^a \frac{F(a/a_s)}{a^2} da$&#10;&#10;&#10;\end{document}"/>
  <p:tag name="IGUANATEXSIZE" val="20"/>
  <p:tag name="IGUANATEXCURSOR" val="137"/>
  <p:tag name="TRANSPARENCY" val="True"/>
  <p:tag name="FILENAME" val=""/>
  <p:tag name="LATEXENGINEID" val="0"/>
  <p:tag name="TEMPFOLDER" val="c:\temp\"/>
  <p:tag name="LATEXFORMHEIGHT" val="312"/>
  <p:tag name="LATEXFORMWIDTH" val="384"/>
  <p:tag name="LATEXFORMWRAP" val="True"/>
  <p:tag name="BITMAPVECTOR" val="0"/>
</p:tagLst>
</file>

<file path=ppt/tags/tag43.xml><?xml version="1.0" encoding="utf-8"?>
<p:tagLst xmlns:a="http://schemas.openxmlformats.org/drawingml/2006/main" xmlns:r="http://schemas.openxmlformats.org/officeDocument/2006/relationships" xmlns:p="http://schemas.openxmlformats.org/presentationml/2006/main">
  <p:tag name="OUTPUTDPI" val="1200"/>
  <p:tag name="ORIGINALHEIGHT" val="170.2287"/>
  <p:tag name="ORIGINALWIDTH" val="1499.063"/>
  <p:tag name="LATEXADDIN" val="\documentclass{article}&#10;\usepackage{amsmath}&#10;\pagestyle{empty}&#10;\begin{document}&#10;&#10;$H^2= \frac{8\pi G_N\rho_{\rm ini}}{3a^3} +2 \frac{E(r)-{\cal U}(a)}{a^2}$&#10;&#10;&#10;\end{document}"/>
  <p:tag name="IGUANATEXSIZE" val="20"/>
  <p:tag name="IGUANATEXCURSOR" val="155"/>
  <p:tag name="TRANSPARENCY" val="True"/>
  <p:tag name="FILENAME" val=""/>
  <p:tag name="LATEXENGINEID" val="0"/>
  <p:tag name="TEMPFOLDER" val="c:\temp\"/>
  <p:tag name="LATEXFORMHEIGHT" val="312"/>
  <p:tag name="LATEXFORMWIDTH" val="384"/>
  <p:tag name="LATEXFORMWRAP" val="True"/>
  <p:tag name="BITMAPVECTOR" val="0"/>
</p:tagLst>
</file>

<file path=ppt/tags/tag44.xml><?xml version="1.0" encoding="utf-8"?>
<p:tagLst xmlns:a="http://schemas.openxmlformats.org/drawingml/2006/main" xmlns:r="http://schemas.openxmlformats.org/officeDocument/2006/relationships" xmlns:p="http://schemas.openxmlformats.org/presentationml/2006/main">
  <p:tag name="OUTPUTDPI" val="1200"/>
  <p:tag name="ORIGINALHEIGHT" val="464.9419"/>
  <p:tag name="ORIGINALWIDTH" val="1543.307"/>
  <p:tag name="LATEXADDIN" val="\documentclass{article}&#10;\usepackage{amsmath}&#10;\pagestyle{empty}&#10;\begin{document}&#10;&#10;\begin{eqnarray}&#10;&amp;&amp; {\cal U}(a) = 0, \ a\le a_s\nonumber\\&#10;&amp;&amp; {\cal U}(a)= \frac{4\pi G_N \beta^2 \rho_{\rm ini}}{3}(\frac{a}{a_s}-1)\nonumber&#10;\end{eqnarray}&#10;&#10;&#10;\end{document}"/>
  <p:tag name="IGUANATEXSIZE" val="20"/>
  <p:tag name="IGUANATEXCURSOR" val="205"/>
  <p:tag name="TRANSPARENCY" val="True"/>
  <p:tag name="FILENAME" val=""/>
  <p:tag name="LATEXENGINEID" val="0"/>
  <p:tag name="TEMPFOLDER" val="c:\temp\"/>
  <p:tag name="LATEXFORMHEIGHT" val="312"/>
  <p:tag name="LATEXFORMWIDTH" val="384"/>
  <p:tag name="LATEXFORMWRAP" val="True"/>
  <p:tag name="BITMAPVECTOR" val="0"/>
</p:tagLst>
</file>

<file path=ppt/tags/tag45.xml><?xml version="1.0" encoding="utf-8"?>
<p:tagLst xmlns:a="http://schemas.openxmlformats.org/drawingml/2006/main" xmlns:r="http://schemas.openxmlformats.org/officeDocument/2006/relationships" xmlns:p="http://schemas.openxmlformats.org/presentationml/2006/main">
  <p:tag name="OUTPUTDPI" val="1200"/>
  <p:tag name="ORIGINALHEIGHT" val="125.2343"/>
  <p:tag name="ORIGINALWIDTH" val="444.6944"/>
  <p:tag name="LATEXADDIN" val="\documentclass{article}&#10;\usepackage{amsmath}&#10;\pagestyle{empty}&#10;\begin{document}&#10;&#10;$a_s\simeq \sqrt r$&#10;&#10;&#10;\end{document}"/>
  <p:tag name="IGUANATEXSIZE" val="18"/>
  <p:tag name="IGUANATEXCURSOR" val="100"/>
  <p:tag name="TRANSPARENCY" val="True"/>
  <p:tag name="FILENAME" val=""/>
  <p:tag name="LATEXENGINEID" val="0"/>
  <p:tag name="TEMPFOLDER" val="c:\temp\"/>
  <p:tag name="LATEXFORMHEIGHT" val="312"/>
  <p:tag name="LATEXFORMWIDTH" val="384"/>
  <p:tag name="LATEXFORMWRAP" val="True"/>
  <p:tag name="BITMAPVECTOR" val="0"/>
</p:tagLst>
</file>

<file path=ppt/tags/tag46.xml><?xml version="1.0" encoding="utf-8"?>
<p:tagLst xmlns:a="http://schemas.openxmlformats.org/drawingml/2006/main" xmlns:r="http://schemas.openxmlformats.org/officeDocument/2006/relationships" xmlns:p="http://schemas.openxmlformats.org/presentationml/2006/main">
  <p:tag name="OUTPUTDPI" val="1200"/>
  <p:tag name="ORIGINALHEIGHT" val="179.2276"/>
  <p:tag name="ORIGINALWIDTH" val="996.6254"/>
  <p:tag name="LATEXADDIN" val="\documentclass{article}&#10;\usepackage{amsmath}&#10;\pagestyle{empty}&#10;\begin{document}&#10;&#10;${\cal U}_\infty= -\frac{4\pi G_N \beta^2 \rho_{\rm ini}}{3}$&#10;&#10;&#10;\end{document}"/>
  <p:tag name="IGUANATEXSIZE" val="20"/>
  <p:tag name="IGUANATEXCURSOR" val="142"/>
  <p:tag name="TRANSPARENCY" val="True"/>
  <p:tag name="FILENAME" val=""/>
  <p:tag name="LATEXENGINEID" val="0"/>
  <p:tag name="TEMPFOLDER" val="c:\temp\"/>
  <p:tag name="LATEXFORMHEIGHT" val="312"/>
  <p:tag name="LATEXFORMWIDTH" val="384"/>
  <p:tag name="LATEXFORMWRAP" val="True"/>
  <p:tag name="BITMAPVECTOR" val="0"/>
</p:tagLst>
</file>

<file path=ppt/tags/tag47.xml><?xml version="1.0" encoding="utf-8"?>
<p:tagLst xmlns:a="http://schemas.openxmlformats.org/drawingml/2006/main" xmlns:r="http://schemas.openxmlformats.org/officeDocument/2006/relationships" xmlns:p="http://schemas.openxmlformats.org/presentationml/2006/main">
  <p:tag name="OUTPUTDPI" val="1200"/>
  <p:tag name="ORIGINALHEIGHT" val="195.7255"/>
  <p:tag name="ORIGINALWIDTH" val="1900.262"/>
  <p:tag name="LATEXADDIN" val="\documentclass{article}&#10;\usepackage{amsmath}&#10;\pagestyle{empty}&#10;\begin{document}&#10;&#10;$H^2(t,r)= \frac{8\pi (1-\beta^2)G_N\rho_{\rm ini}}{3a^3}+ \frac{8\pi G_N \beta^2}{3a_s a^2} $&#10;&#10;&#10;\end{document}"/>
  <p:tag name="IGUANATEXSIZE" val="20"/>
  <p:tag name="IGUANATEXCURSOR" val="91"/>
  <p:tag name="TRANSPARENCY" val="True"/>
  <p:tag name="FILENAME" val=""/>
  <p:tag name="LATEXENGINEID" val="0"/>
  <p:tag name="TEMPFOLDER" val="c:\temp\"/>
  <p:tag name="LATEXFORMHEIGHT" val="312"/>
  <p:tag name="LATEXFORMWIDTH" val="384"/>
  <p:tag name="LATEXFORMWRAP" val="True"/>
  <p:tag name="BITMAPVECTOR" val="0"/>
</p:tagLst>
</file>

<file path=ppt/tags/tag48.xml><?xml version="1.0" encoding="utf-8"?>
<p:tagLst xmlns:a="http://schemas.openxmlformats.org/drawingml/2006/main" xmlns:r="http://schemas.openxmlformats.org/officeDocument/2006/relationships" xmlns:p="http://schemas.openxmlformats.org/presentationml/2006/main">
  <p:tag name="OUTPUTDPI" val="1200"/>
  <p:tag name="ORIGINALHEIGHT" val="141.7323"/>
  <p:tag name="ORIGINALWIDTH" val="920.1349"/>
  <p:tag name="LATEXADDIN" val="\documentclass{article}&#10;\usepackage{amsmath}&#10;\pagestyle{empty}&#10;\begin{document}&#10;&#10;&#10;$a(t)\simeq a_s(r)^{-1/2} t$&#10;&#10;\end{document}"/>
  <p:tag name="IGUANATEXSIZE" val="18"/>
  <p:tag name="IGUANATEXCURSOR" val="110"/>
  <p:tag name="TRANSPARENCY" val="True"/>
  <p:tag name="FILENAME" val=""/>
  <p:tag name="LATEXENGINEID" val="0"/>
  <p:tag name="TEMPFOLDER" val="c:\temp\"/>
  <p:tag name="LATEXFORMHEIGHT" val="312"/>
  <p:tag name="LATEXFORMWIDTH" val="384"/>
  <p:tag name="LATEXFORMWRAP" val="True"/>
  <p:tag name="BITMAPVECTOR" val="0"/>
</p:tagLst>
</file>

<file path=ppt/tags/tag49.xml><?xml version="1.0" encoding="utf-8"?>
<p:tagLst xmlns:a="http://schemas.openxmlformats.org/drawingml/2006/main" xmlns:r="http://schemas.openxmlformats.org/officeDocument/2006/relationships" xmlns:p="http://schemas.openxmlformats.org/presentationml/2006/main">
  <p:tag name="OUTPUTDPI" val="1200"/>
  <p:tag name="ORIGINALHEIGHT" val="148.4814"/>
  <p:tag name="ORIGINALWIDTH" val="2353.206"/>
  <p:tag name="LATEXADDIN" val="\documentclass{article}&#10;\usepackage{amsmath}&#10;\pagestyle{empty}&#10;\begin{document}&#10;&#10;$$ ds^2 = -e^{A(t,r)} dt^2 + e^{B(r,t)} dr^2 + R^2(r,t) d\Omega^2$$&#10;&#10;&#10;\end{document}"/>
  <p:tag name="IGUANATEXSIZE" val="18"/>
  <p:tag name="IGUANATEXCURSOR" val="148"/>
  <p:tag name="TRANSPARENCY" val="True"/>
  <p:tag name="FILENAME" val=""/>
  <p:tag name="LATEXENGINEID" val="0"/>
  <p:tag name="TEMPFOLDER" val="c:\temp\"/>
  <p:tag name="LATEXFORMHEIGHT" val="312"/>
  <p:tag name="LATEXFORMWIDTH" val="384"/>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156.7304"/>
  <p:tag name="ORIGINALWIDTH" val="750.6561"/>
  <p:tag name="LATEXADDIN" val="\documentclass{article}&#10;\usepackage{amsmath}&#10;\pagestyle{empty}&#10;\begin{document}&#10;&#10;$$ \vec\nabla ({\cal K}_Y \vec E)= \rho_q$$&#10;&#10;&#10;\end{document}"/>
  <p:tag name="IGUANATEXSIZE" val="20"/>
  <p:tag name="IGUANATEXCURSOR" val="124"/>
  <p:tag name="TRANSPARENCY" val="True"/>
  <p:tag name="FILENAME" val=""/>
  <p:tag name="LATEXENGINEID" val="0"/>
  <p:tag name="TEMPFOLDER" val="c:\temp\"/>
  <p:tag name="LATEXFORMHEIGHT" val="312"/>
  <p:tag name="LATEXFORMWIDTH" val="384"/>
  <p:tag name="LATEXFORMWRAP" val="True"/>
  <p:tag name="BITMAPVECTOR" val="0"/>
</p:tagLst>
</file>

<file path=ppt/tags/tag50.xml><?xml version="1.0" encoding="utf-8"?>
<p:tagLst xmlns:a="http://schemas.openxmlformats.org/drawingml/2006/main" xmlns:r="http://schemas.openxmlformats.org/officeDocument/2006/relationships" xmlns:p="http://schemas.openxmlformats.org/presentationml/2006/main">
  <p:tag name="OUTPUTDPI" val="1200"/>
  <p:tag name="ORIGINALHEIGHT" val="173.9783"/>
  <p:tag name="ORIGINALWIDTH" val="1057.368"/>
  <p:tag name="LATEXADDIN" val="\documentclass{article}&#10;\usepackage{amsmath}&#10;\pagestyle{empty}&#10;\begin{document}&#10;$\dot \rho + (2 \frac{\dot R}{R} + \frac{R'}{R}) \rho=0$&#10;&#10;&#10;&#10;\end{document}"/>
  <p:tag name="IGUANATEXSIZE" val="20"/>
  <p:tag name="IGUANATEXCURSOR" val="136"/>
  <p:tag name="TRANSPARENCY" val="True"/>
  <p:tag name="FILENAME" val=""/>
  <p:tag name="LATEXENGINEID" val="0"/>
  <p:tag name="TEMPFOLDER" val="c:\temp\"/>
  <p:tag name="LATEXFORMHEIGHT" val="312"/>
  <p:tag name="LATEXFORMWIDTH" val="384"/>
  <p:tag name="LATEXFORMWRAP" val="True"/>
  <p:tag name="BITMAPVECTOR" val="0"/>
</p:tagLst>
</file>

<file path=ppt/tags/tag51.xml><?xml version="1.0" encoding="utf-8"?>
<p:tagLst xmlns:a="http://schemas.openxmlformats.org/drawingml/2006/main" xmlns:r="http://schemas.openxmlformats.org/officeDocument/2006/relationships" xmlns:p="http://schemas.openxmlformats.org/presentationml/2006/main">
  <p:tag name="OUTPUTDPI" val="1200"/>
  <p:tag name="ORIGINALHEIGHT" val="173.9783"/>
  <p:tag name="ORIGINALWIDTH" val="1814.023"/>
  <p:tag name="LATEXADDIN" val="\documentclass{article}&#10;\usepackage{amsmath}&#10;\pagestyle{empty}&#10;\begin{document}&#10;&#10;$\dot \rho_e + (2\frac{\dot R}{R} +\frac{R'}{R}) (\rho_e+ p_e) = - \frac{\dot R}{R'} p'_e$&#10;&#10;&#10;\end{document}"/>
  <p:tag name="IGUANATEXSIZE" val="20"/>
  <p:tag name="IGUANATEXCURSOR" val="105"/>
  <p:tag name="TRANSPARENCY" val="True"/>
  <p:tag name="FILENAME" val=""/>
  <p:tag name="LATEXENGINEID" val="0"/>
  <p:tag name="TEMPFOLDER" val="c:\temp\"/>
  <p:tag name="LATEXFORMHEIGHT" val="312"/>
  <p:tag name="LATEXFORMWIDTH" val="384"/>
  <p:tag name="LATEXFORMWRAP" val="True"/>
  <p:tag name="BITMAPVECTOR" val="0"/>
</p:tagLst>
</file>

<file path=ppt/tags/tag52.xml><?xml version="1.0" encoding="utf-8"?>
<p:tagLst xmlns:a="http://schemas.openxmlformats.org/drawingml/2006/main" xmlns:r="http://schemas.openxmlformats.org/officeDocument/2006/relationships" xmlns:p="http://schemas.openxmlformats.org/presentationml/2006/main">
  <p:tag name="OUTPUTDPI" val="1200"/>
  <p:tag name="ORIGINALHEIGHT" val="206.9741"/>
  <p:tag name="ORIGINALWIDTH" val="1273.341"/>
  <p:tag name="LATEXADDIN" val="\documentclass{article}&#10;\usepackage{amsmath}&#10;\pagestyle{empty}&#10;\begin{document}&#10;&#10;$e^B= \frac{R'^2}{1+2E(r)} e^{-\int A' \frac{\dot R}{R'} dt}$&#10;&#10;&#10;\end{document}"/>
  <p:tag name="IGUANATEXSIZE" val="20"/>
  <p:tag name="IGUANATEXCURSOR" val="142"/>
  <p:tag name="TRANSPARENCY" val="True"/>
  <p:tag name="FILENAME" val=""/>
  <p:tag name="LATEXENGINEID" val="0"/>
  <p:tag name="TEMPFOLDER" val="c:\temp\"/>
  <p:tag name="LATEXFORMHEIGHT" val="312"/>
  <p:tag name="LATEXFORMWIDTH" val="384"/>
  <p:tag name="LATEXFORMWRAP" val="True"/>
  <p:tag name="BITMAPVECTOR" val="0"/>
</p:tagLst>
</file>

<file path=ppt/tags/tag53.xml><?xml version="1.0" encoding="utf-8"?>
<p:tagLst xmlns:a="http://schemas.openxmlformats.org/drawingml/2006/main" xmlns:r="http://schemas.openxmlformats.org/officeDocument/2006/relationships" xmlns:p="http://schemas.openxmlformats.org/presentationml/2006/main">
  <p:tag name="OUTPUTDPI" val="1200"/>
  <p:tag name="ORIGINALHEIGHT" val="197.2254"/>
  <p:tag name="ORIGINALWIDTH" val="806.8991"/>
  <p:tag name="LATEXADDIN" val="\documentclass{article}&#10;\usepackage{amsmath}&#10;\pagestyle{empty}&#10;\begin{document}&#10;&#10;$A'=-\frac{2p'_e}{\rho+\rho_e +p_e}$&#10;&#10;&#10;\end{document}"/>
  <p:tag name="IGUANATEXSIZE" val="20"/>
  <p:tag name="IGUANATEXCURSOR" val="117"/>
  <p:tag name="TRANSPARENCY" val="True"/>
  <p:tag name="FILENAME" val=""/>
  <p:tag name="LATEXENGINEID" val="0"/>
  <p:tag name="TEMPFOLDER" val="c:\temp\"/>
  <p:tag name="LATEXFORMHEIGHT" val="312"/>
  <p:tag name="LATEXFORMWIDTH" val="384"/>
  <p:tag name="LATEXFORMWRAP" val="True"/>
  <p:tag name="BITMAPVECTOR" val="0"/>
</p:tagLst>
</file>

<file path=ppt/tags/tag54.xml><?xml version="1.0" encoding="utf-8"?>
<p:tagLst xmlns:a="http://schemas.openxmlformats.org/drawingml/2006/main" xmlns:r="http://schemas.openxmlformats.org/officeDocument/2006/relationships" xmlns:p="http://schemas.openxmlformats.org/presentationml/2006/main">
  <p:tag name="OUTPUTDPI" val="1200"/>
  <p:tag name="ORIGINALHEIGHT" val="105.7368"/>
  <p:tag name="ORIGINALWIDTH" val="604.4244"/>
  <p:tag name="LATEXADDIN" val="\documentclass{article}&#10;\usepackage{amsmath}&#10;\pagestyle{empty}&#10;\begin{document}&#10;&#10;$v= H_{\rm local} d$&#10;&#10;&#10;\end{document}"/>
  <p:tag name="IGUANATEXSIZE" val="20"/>
  <p:tag name="IGUANATEXCURSOR" val="101"/>
  <p:tag name="TRANSPARENCY" val="True"/>
  <p:tag name="FILENAME" val=""/>
  <p:tag name="LATEXENGINEID" val="0"/>
  <p:tag name="TEMPFOLDER" val="c:\temp\"/>
  <p:tag name="LATEXFORMHEIGHT" val="312"/>
  <p:tag name="LATEXFORMWIDTH" val="384"/>
  <p:tag name="LATEXFORMWRAP" val="True"/>
  <p:tag name="BITMAPVECTOR" val="0"/>
</p:tagLst>
</file>

<file path=ppt/tags/tag55.xml><?xml version="1.0" encoding="utf-8"?>
<p:tagLst xmlns:a="http://schemas.openxmlformats.org/drawingml/2006/main" xmlns:r="http://schemas.openxmlformats.org/officeDocument/2006/relationships" xmlns:p="http://schemas.openxmlformats.org/presentationml/2006/main">
  <p:tag name="OUTPUTDPI" val="1200"/>
  <p:tag name="ORIGINALHEIGHT" val="198.7251"/>
  <p:tag name="ORIGINALWIDTH" val="2425.197"/>
  <p:tag name="LATEXADDIN" val="\documentclass{article}&#10;\usepackage{amsmath}&#10;\pagestyle{empty}&#10;\begin{document}&#10;&#10;$H^2= \frac{8\pi G_N}{3} ( \rho_o (\frac{a_o^3}{a^3}(1-\beta^2)+ \beta^2\frac{a_o}{a_s}\frac{a_o^2}{a^2}) +\rho_{\rm DE})$&#10;&#10;&#10;\end{document}"/>
  <p:tag name="IGUANATEXSIZE" val="20"/>
  <p:tag name="IGUANATEXCURSOR" val="153"/>
  <p:tag name="TRANSPARENCY" val="True"/>
  <p:tag name="FILENAME" val=""/>
  <p:tag name="LATEXENGINEID" val="0"/>
  <p:tag name="TEMPFOLDER" val="c:\temp\"/>
  <p:tag name="LATEXFORMHEIGHT" val="312"/>
  <p:tag name="LATEXFORMWIDTH" val="384"/>
  <p:tag name="LATEXFORMWRAP" val="True"/>
  <p:tag name="BITMAPVECTOR" val="0"/>
</p:tagLst>
</file>

<file path=ppt/tags/tag56.xml><?xml version="1.0" encoding="utf-8"?>
<p:tagLst xmlns:a="http://schemas.openxmlformats.org/drawingml/2006/main" xmlns:r="http://schemas.openxmlformats.org/officeDocument/2006/relationships" xmlns:p="http://schemas.openxmlformats.org/presentationml/2006/main">
  <p:tag name="OUTPUTDPI" val="1200"/>
  <p:tag name="ORIGINALHEIGHT" val="77.24032"/>
  <p:tag name="ORIGINALWIDTH" val="339.7076"/>
  <p:tag name="LATEXADDIN" val="\documentclass{article}&#10;\usepackage{amsmath}&#10;\pagestyle{empty}&#10;\begin{document}&#10;&#10;$a\simeq a_o$&#10;&#10;&#10;\end{document}"/>
  <p:tag name="IGUANATEXSIZE" val="20"/>
  <p:tag name="IGUANATEXCURSOR" val="94"/>
  <p:tag name="TRANSPARENCY" val="True"/>
  <p:tag name="FILENAME" val=""/>
  <p:tag name="LATEXENGINEID" val="0"/>
  <p:tag name="TEMPFOLDER" val="c:\temp\"/>
  <p:tag name="LATEXFORMHEIGHT" val="312"/>
  <p:tag name="LATEXFORMWIDTH" val="384"/>
  <p:tag name="LATEXFORMWRAP" val="True"/>
  <p:tag name="BITMAPVECTOR" val="0"/>
</p:tagLst>
</file>

<file path=ppt/tags/tag57.xml><?xml version="1.0" encoding="utf-8"?>
<p:tagLst xmlns:a="http://schemas.openxmlformats.org/drawingml/2006/main" xmlns:r="http://schemas.openxmlformats.org/officeDocument/2006/relationships" xmlns:p="http://schemas.openxmlformats.org/presentationml/2006/main">
  <p:tag name="OUTPUTDPI" val="1200"/>
  <p:tag name="ORIGINALHEIGHT" val="190.4762"/>
  <p:tag name="ORIGINALWIDTH" val="2186.727"/>
  <p:tag name="LATEXADDIN" val="\documentclass{article}&#10;\usepackage{amsmath}&#10;\pagestyle{empty}&#10;\begin{document}&#10;&#10;$H_{\rm local}= H_0^{CMB}(1-\frac{\beta^2}{2} \Omega_{m0} +\frac{\beta^2}{2} \Omega_{m0} \frac{a_o}{a_s})$&#10;&#10;&#10;\end{document}"/>
  <p:tag name="IGUANATEXSIZE" val="20"/>
  <p:tag name="IGUANATEXCURSOR" val="187"/>
  <p:tag name="TRANSPARENCY" val="True"/>
  <p:tag name="FILENAME" val=""/>
  <p:tag name="LATEXENGINEID" val="0"/>
  <p:tag name="TEMPFOLDER" val="c:\temp\"/>
  <p:tag name="LATEXFORMHEIGHT" val="312"/>
  <p:tag name="LATEXFORMWIDTH" val="384"/>
  <p:tag name="LATEXFORMWRAP" val="True"/>
  <p:tag name="BITMAPVECTOR" val="0"/>
</p:tagLst>
</file>

<file path=ppt/tags/tag58.xml><?xml version="1.0" encoding="utf-8"?>
<p:tagLst xmlns:a="http://schemas.openxmlformats.org/drawingml/2006/main" xmlns:r="http://schemas.openxmlformats.org/officeDocument/2006/relationships" xmlns:p="http://schemas.openxmlformats.org/presentationml/2006/main">
  <p:tag name="OUTPUTDPI" val="1200"/>
  <p:tag name="ORIGINALHEIGHT" val="190.4762"/>
  <p:tag name="ORIGINALWIDTH" val="2186.727"/>
  <p:tag name="LATEXADDIN" val="\documentclass{article}&#10;\usepackage{amsmath}&#10;\pagestyle{empty}&#10;\begin{document}&#10;&#10;$H_{\rm local}= H_0^{CMB}(1-\frac{\beta^2}{2} \Omega_{m0} +\frac{\beta^2}{2} \Omega_{m0} \frac{a_o}{a_s})$&#10;&#10;&#10;\end{document}"/>
  <p:tag name="IGUANATEXSIZE" val="20"/>
  <p:tag name="IGUANATEXCURSOR" val="187"/>
  <p:tag name="TRANSPARENCY" val="True"/>
  <p:tag name="FILENAME" val=""/>
  <p:tag name="LATEXENGINEID" val="0"/>
  <p:tag name="TEMPFOLDER" val="c:\temp\"/>
  <p:tag name="LATEXFORMHEIGHT" val="312"/>
  <p:tag name="LATEXFORMWIDTH" val="384"/>
  <p:tag name="LATEXFORMWRAP" val="True"/>
  <p:tag name="BITMAPVECTOR" val="0"/>
</p:tagLst>
</file>

<file path=ppt/tags/tag59.xml><?xml version="1.0" encoding="utf-8"?>
<p:tagLst xmlns:a="http://schemas.openxmlformats.org/drawingml/2006/main" xmlns:r="http://schemas.openxmlformats.org/officeDocument/2006/relationships" xmlns:p="http://schemas.openxmlformats.org/presentationml/2006/main">
  <p:tag name="OUTPUTDPI" val="1200"/>
  <p:tag name="ORIGINALHEIGHT" val="272.9659"/>
  <p:tag name="ORIGINALWIDTH" val="1640.045"/>
  <p:tag name="LATEXADDIN" val="\documentclass{article}&#10;\usepackage{amsmath}&#10;\pagestyle{empty}&#10;\begin{document}&#10;&#10;$$H_0^{\rm local}\simeq H_0^{\rm CMB} (1+ \frac{\beta^2}{2} \Omega_{m0} z_s)$$&#10;&#10;&#10;\end{document}"/>
  <p:tag name="IGUANATEXSIZE" val="20"/>
  <p:tag name="IGUANATEXCURSOR" val="151"/>
  <p:tag name="TRANSPARENCY" val="True"/>
  <p:tag name="FILENAME" val=""/>
  <p:tag name="LATEXENGINEID" val="0"/>
  <p:tag name="TEMPFOLDER" val="c:\temp\"/>
  <p:tag name="LATEXFORMHEIGHT" val="312"/>
  <p:tag name="LATEXFORMWIDTH" val="384"/>
  <p:tag name="LATEXFORMWRAP" val="True"/>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109.4863"/>
  <p:tag name="ORIGINALWIDTH" val="389.2013"/>
  <p:tag name="LATEXADDIN" val="\documentclass{article}&#10;\usepackage{amsmath}&#10;\pagestyle{empty}&#10;\begin{document}&#10;$$F\simeq \Lambda^2$$&#10;&#10;&#10;&#10;\end{document}"/>
  <p:tag name="IGUANATEXSIZE" val="20"/>
  <p:tag name="IGUANATEXCURSOR" val="83"/>
  <p:tag name="TRANSPARENCY" val="True"/>
  <p:tag name="FILENAME" val=""/>
  <p:tag name="LATEXENGINEID" val="0"/>
  <p:tag name="TEMPFOLDER" val="c:\temp\"/>
  <p:tag name="LATEXFORMHEIGHT" val="312"/>
  <p:tag name="LATEXFORMWIDTH" val="384"/>
  <p:tag name="LATEXFORMWRAP" val="True"/>
  <p:tag name="BITMAPVECTOR" val="0"/>
</p:tagLst>
</file>

<file path=ppt/tags/tag60.xml><?xml version="1.0" encoding="utf-8"?>
<p:tagLst xmlns:a="http://schemas.openxmlformats.org/drawingml/2006/main" xmlns:r="http://schemas.openxmlformats.org/officeDocument/2006/relationships" xmlns:p="http://schemas.openxmlformats.org/presentationml/2006/main">
  <p:tag name="OUTPUTDPI" val="1200"/>
  <p:tag name="ORIGINALHEIGHT" val="102.7372"/>
  <p:tag name="ORIGINALWIDTH" val="425.1968"/>
  <p:tag name="LATEXADDIN" val="\documentclass{article}&#10;\usepackage{amsmath}&#10;\pagestyle{empty}&#10;\begin{document}&#10;$z_s\le 0.5$&#10;&#10;&#10;&#10;\end{document}"/>
  <p:tag name="IGUANATEXSIZE" val="20"/>
  <p:tag name="IGUANATEXCURSOR" val="92"/>
  <p:tag name="TRANSPARENCY" val="True"/>
  <p:tag name="FILENAME" val=""/>
  <p:tag name="LATEXENGINEID" val="0"/>
  <p:tag name="TEMPFOLDER" val="c:\temp\"/>
  <p:tag name="LATEXFORMHEIGHT" val="312"/>
  <p:tag name="LATEXFORMWIDTH" val="384"/>
  <p:tag name="LATEXFORMWRAP" val="True"/>
  <p:tag name="BITMAPVECTOR" val="0"/>
</p:tagLst>
</file>

<file path=ppt/tags/tag61.xml><?xml version="1.0" encoding="utf-8"?>
<p:tagLst xmlns:a="http://schemas.openxmlformats.org/drawingml/2006/main" xmlns:r="http://schemas.openxmlformats.org/officeDocument/2006/relationships" xmlns:p="http://schemas.openxmlformats.org/presentationml/2006/main">
  <p:tag name="OUTPUTDPI" val="1200"/>
  <p:tag name="ORIGINALHEIGHT" val="112.4859"/>
  <p:tag name="ORIGINALWIDTH" val="660.6674"/>
  <p:tag name="LATEXADDIN" val="\documentclass{article}&#10;\usepackage{amsmath}&#10;\pagestyle{empty}&#10;\begin{document}&#10;&#10;$$\Lambda \simeq 10^{-2} eV$$&#10;&#10;&#10;\end{document}"/>
  <p:tag name="IGUANATEXSIZE" val="20"/>
  <p:tag name="IGUANATEXCURSOR" val="110"/>
  <p:tag name="TRANSPARENCY" val="True"/>
  <p:tag name="FILENAME" val=""/>
  <p:tag name="LATEXENGINEID" val="0"/>
  <p:tag name="TEMPFOLDER" val="c:\temp\"/>
  <p:tag name="LATEXFORMHEIGHT" val="312"/>
  <p:tag name="LATEXFORMWIDTH" val="384"/>
  <p:tag name="LATEXFORMWRAP" val="True"/>
  <p:tag name="BITMAPVECTOR" val="0"/>
</p:tagLst>
</file>

<file path=ppt/tags/tag62.xml><?xml version="1.0" encoding="utf-8"?>
<p:tagLst xmlns:a="http://schemas.openxmlformats.org/drawingml/2006/main" xmlns:r="http://schemas.openxmlformats.org/officeDocument/2006/relationships" xmlns:p="http://schemas.openxmlformats.org/presentationml/2006/main">
  <p:tag name="OUTPUTDPI" val="1200"/>
  <p:tag name="ORIGINALHEIGHT" val="321.7098"/>
  <p:tag name="ORIGINALWIDTH" val="1325.834"/>
  <p:tag name="LATEXADDIN" val="\documentclass{article}&#10;\usepackage{amsmath}&#10;\usepackage{amssymb}&#10;\pagestyle{empty}&#10;\begin{document}&#10;&#10;$$ v_r= (\vec v_o-\vec v_e). \frac{\vec R_o-\vec R_e }{\vert R_o-R_e\vert}$$&#10;&#10;&#10;\end{document}"/>
  <p:tag name="IGUANATEXSIZE" val="18"/>
  <p:tag name="IGUANATEXCURSOR" val="130"/>
  <p:tag name="TRANSPARENCY" val="True"/>
  <p:tag name="FILENAME" val=""/>
  <p:tag name="LATEXENGINEID" val="0"/>
  <p:tag name="TEMPFOLDER" val="c:\temp\"/>
  <p:tag name="LATEXFORMHEIGHT" val="312"/>
  <p:tag name="LATEXFORMWIDTH" val="384"/>
  <p:tag name="LATEXFORMWRAP" val="True"/>
  <p:tag name="BITMAPVECTOR" val="0"/>
</p:tagLst>
</file>

<file path=ppt/tags/tag63.xml><?xml version="1.0" encoding="utf-8"?>
<p:tagLst xmlns:a="http://schemas.openxmlformats.org/drawingml/2006/main" xmlns:r="http://schemas.openxmlformats.org/officeDocument/2006/relationships" xmlns:p="http://schemas.openxmlformats.org/presentationml/2006/main">
  <p:tag name="OUTPUTDPI" val="1200"/>
  <p:tag name="ORIGINALHEIGHT" val="366.7042"/>
  <p:tag name="ORIGINALWIDTH" val="2300.712"/>
  <p:tag name="LATEXADDIN" val="\documentclass{article}&#10;\usepackage{amsmath}&#10;\usepackage{amssymb}&#10;\pagestyle{empty}&#10;\begin{document}&#10;&#10;$$\frac{v_r}{\vert R_o-R_e\vert}= H_e \frac{1+\frac{v_oR_o}{v_eH_e}-(\frac{R_o}{R_e}-\frac{v_o}{v_e})\cos\theta}{1+(\frac{R_o}{R_e})^2 -2\frac{R_o}{R_e}\cos\theta}$$&#10;&#10;&#10;\end{document}"/>
  <p:tag name="IGUANATEXSIZE" val="18"/>
  <p:tag name="IGUANATEXCURSOR" val="204"/>
  <p:tag name="TRANSPARENCY" val="True"/>
  <p:tag name="FILENAME" val=""/>
  <p:tag name="LATEXENGINEID" val="0"/>
  <p:tag name="TEMPFOLDER" val="c:\temp\"/>
  <p:tag name="LATEXFORMHEIGHT" val="312"/>
  <p:tag name="LATEXFORMWIDTH" val="384"/>
  <p:tag name="LATEXFORMWRAP" val="True"/>
  <p:tag name="BITMAPVECTOR" val="0"/>
</p:tagLst>
</file>

<file path=ppt/tags/tag64.xml><?xml version="1.0" encoding="utf-8"?>
<p:tagLst xmlns:a="http://schemas.openxmlformats.org/drawingml/2006/main" xmlns:r="http://schemas.openxmlformats.org/officeDocument/2006/relationships" xmlns:p="http://schemas.openxmlformats.org/presentationml/2006/main">
  <p:tag name="OUTPUTDPI" val="1200"/>
  <p:tag name="ORIGINALHEIGHT" val="155.9805"/>
  <p:tag name="ORIGINALWIDTH" val="411.6985"/>
  <p:tag name="LATEXADDIN" val="\documentclass{article}&#10;\usepackage{amsmath}&#10;\pagestyle{empty}&#10;\begin{document}&#10;&#10;$\frac{\delta \sigma}{\sigma}=\beta^2$&#10;&#10;&#10;\end{document}"/>
  <p:tag name="IGUANATEXSIZE" val="20"/>
  <p:tag name="IGUANATEXCURSOR" val="119"/>
  <p:tag name="TRANSPARENCY" val="True"/>
  <p:tag name="FILENAME" val=""/>
  <p:tag name="LATEXENGINEID" val="0"/>
  <p:tag name="TEMPFOLDER" val="c:\temp\"/>
  <p:tag name="LATEXFORMHEIGHT" val="312"/>
  <p:tag name="LATEXFORMWIDTH" val="384"/>
  <p:tag name="LATEXFORMWRAP" val="True"/>
  <p:tag name="BITMAPVECTOR" val="0"/>
</p:tagLst>
</file>

<file path=ppt/tags/tag65.xml><?xml version="1.0" encoding="utf-8"?>
<p:tagLst xmlns:a="http://schemas.openxmlformats.org/drawingml/2006/main" xmlns:r="http://schemas.openxmlformats.org/officeDocument/2006/relationships" xmlns:p="http://schemas.openxmlformats.org/presentationml/2006/main">
  <p:tag name="OUTPUTDPI" val="1200"/>
  <p:tag name="ORIGINALHEIGHT" val="144.7319"/>
  <p:tag name="ORIGINALWIDTH" val="738.6577"/>
  <p:tag name="LATEXADDIN" val="\documentclass{article}&#10;\usepackage{amsmath}&#10;\pagestyle{empty}&#10;\begin{document}&#10;&#10;$\vec v\simeq \beta^2 \vec \nabla \Phi_N t_0$&#10;&#10;&#10;\end{document}"/>
  <p:tag name="IGUANATEXSIZE" val="20"/>
  <p:tag name="IGUANATEXCURSOR" val="108"/>
  <p:tag name="TRANSPARENCY" val="True"/>
  <p:tag name="FILENAME" val=""/>
  <p:tag name="LATEXENGINEID" val="0"/>
  <p:tag name="TEMPFOLDER" val="c:\temp\"/>
  <p:tag name="LATEXFORMHEIGHT" val="312"/>
  <p:tag name="LATEXFORMWIDTH" val="384"/>
  <p:tag name="LATEXFORMWRAP" val="True"/>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90.73866"/>
  <p:tag name="ORIGINALWIDTH" val="343.4571"/>
  <p:tag name="LATEXADDIN" val="\documentclass{article}&#10;\usepackage{amsmath}&#10;\pagestyle{empty}&#10;\begin{document}&#10;&#10;$${\cal L} = Y$$&#10;&#10;&#10;\end{document}"/>
  <p:tag name="IGUANATEXSIZE" val="20"/>
  <p:tag name="IGUANATEXCURSOR" val="97"/>
  <p:tag name="TRANSPARENCY" val="True"/>
  <p:tag name="FILENAME" val=""/>
  <p:tag name="LATEXENGINEID" val="0"/>
  <p:tag name="TEMPFOLDER" val="c:\temp\"/>
  <p:tag name="LATEXFORMHEIGHT" val="312"/>
  <p:tag name="LATEXFORMWIDTH" val="384"/>
  <p:tag name="LATEXFORMWRAP" val="True"/>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176.228"/>
  <p:tag name="ORIGINALWIDTH" val="723.6595"/>
  <p:tag name="LATEXADDIN" val="\documentclass{article}&#10;\usepackage{amsmath}&#10;\pagestyle{empty}&#10;\begin{document}&#10;&#10;$ \vec E = \frac{q}{4\pi {\cal K}_Y r^3}\vec r$&#10;&#10;&#10;\end{document}"/>
  <p:tag name="IGUANATEXSIZE" val="20"/>
  <p:tag name="IGUANATEXCURSOR" val="120"/>
  <p:tag name="TRANSPARENCY" val="True"/>
  <p:tag name="FILENAME" val=""/>
  <p:tag name="LATEXENGINEID" val="0"/>
  <p:tag name="TEMPFOLDER" val="c:\temp\"/>
  <p:tag name="LATEXFORMHEIGHT" val="312"/>
  <p:tag name="LATEXFORMWIDTH" val="384"/>
  <p:tag name="LATEXFORMWRAP" val="True"/>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106.4867"/>
  <p:tag name="ORIGINALWIDTH" val="424.4469"/>
  <p:tag name="LATEXADDIN" val="\documentclass{article}&#10;\usepackage{amsmath}&#10;\pagestyle{empty}&#10;\begin{document}&#10;&#10;${\cal K}_Y \gg 1$&#10;&#10;&#10;\end{document}"/>
  <p:tag name="IGUANATEXSIZE" val="18"/>
  <p:tag name="IGUANATEXCURSOR" val="99"/>
  <p:tag name="TRANSPARENCY" val="True"/>
  <p:tag name="FILENAME" val=""/>
  <p:tag name="LATEXENGINEID" val="0"/>
  <p:tag name="TEMPFOLDER" val="c:\temp\"/>
  <p:tag name="LATEXFORMHEIGHT" val="312"/>
  <p:tag name="LATEXFORMWIDTH" val="384"/>
  <p:tag name="LATEXFORMWRAP" val="True"/>
  <p:tag name="BITMAPVECTOR"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856</TotalTime>
  <Words>1160</Words>
  <Application>Microsoft Office PowerPoint</Application>
  <PresentationFormat>Widescreen</PresentationFormat>
  <Paragraphs>147</Paragraphs>
  <Slides>24</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Calibri Light</vt:lpstr>
      <vt:lpstr>Wingdings</vt:lpstr>
      <vt:lpstr>Office Theme</vt:lpstr>
      <vt:lpstr>Charged Dark Matter and the H0 tension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CEA IPhT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Charged Dark Matter and the H0 tension</dc:title>
  <dc:creator>brax</dc:creator>
  <cp:lastModifiedBy>brax</cp:lastModifiedBy>
  <cp:revision>141</cp:revision>
  <dcterms:created xsi:type="dcterms:W3CDTF">2020-05-05T10:58:29Z</dcterms:created>
  <dcterms:modified xsi:type="dcterms:W3CDTF">2022-09-07T07:15:49Z</dcterms:modified>
</cp:coreProperties>
</file>