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  <p:sldMasterId id="2147483667" r:id="rId5"/>
  </p:sldMasterIdLst>
  <p:notesMasterIdLst>
    <p:notesMasterId r:id="rId57"/>
  </p:notesMasterIdLst>
  <p:handoutMasterIdLst>
    <p:handoutMasterId r:id="rId58"/>
  </p:handoutMasterIdLst>
  <p:sldIdLst>
    <p:sldId id="345" r:id="rId6"/>
    <p:sldId id="476" r:id="rId7"/>
    <p:sldId id="479" r:id="rId8"/>
    <p:sldId id="480" r:id="rId9"/>
    <p:sldId id="481" r:id="rId10"/>
    <p:sldId id="497" r:id="rId11"/>
    <p:sldId id="500" r:id="rId12"/>
    <p:sldId id="484" r:id="rId13"/>
    <p:sldId id="524" r:id="rId14"/>
    <p:sldId id="525" r:id="rId15"/>
    <p:sldId id="526" r:id="rId16"/>
    <p:sldId id="527" r:id="rId17"/>
    <p:sldId id="487" r:id="rId18"/>
    <p:sldId id="485" r:id="rId19"/>
    <p:sldId id="486" r:id="rId20"/>
    <p:sldId id="483" r:id="rId21"/>
    <p:sldId id="482" r:id="rId22"/>
    <p:sldId id="488" r:id="rId23"/>
    <p:sldId id="490" r:id="rId24"/>
    <p:sldId id="501" r:id="rId25"/>
    <p:sldId id="491" r:id="rId26"/>
    <p:sldId id="502" r:id="rId27"/>
    <p:sldId id="504" r:id="rId28"/>
    <p:sldId id="522" r:id="rId29"/>
    <p:sldId id="503" r:id="rId30"/>
    <p:sldId id="494" r:id="rId31"/>
    <p:sldId id="489" r:id="rId32"/>
    <p:sldId id="492" r:id="rId33"/>
    <p:sldId id="433" r:id="rId34"/>
    <p:sldId id="434" r:id="rId35"/>
    <p:sldId id="435" r:id="rId36"/>
    <p:sldId id="436" r:id="rId37"/>
    <p:sldId id="437" r:id="rId38"/>
    <p:sldId id="438" r:id="rId39"/>
    <p:sldId id="505" r:id="rId40"/>
    <p:sldId id="506" r:id="rId41"/>
    <p:sldId id="507" r:id="rId42"/>
    <p:sldId id="508" r:id="rId43"/>
    <p:sldId id="509" r:id="rId44"/>
    <p:sldId id="518" r:id="rId45"/>
    <p:sldId id="519" r:id="rId46"/>
    <p:sldId id="510" r:id="rId47"/>
    <p:sldId id="511" r:id="rId48"/>
    <p:sldId id="512" r:id="rId49"/>
    <p:sldId id="513" r:id="rId50"/>
    <p:sldId id="514" r:id="rId51"/>
    <p:sldId id="515" r:id="rId52"/>
    <p:sldId id="520" r:id="rId53"/>
    <p:sldId id="521" r:id="rId54"/>
    <p:sldId id="516" r:id="rId55"/>
    <p:sldId id="517" r:id="rId5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414" autoAdjust="0"/>
  </p:normalViewPr>
  <p:slideViewPr>
    <p:cSldViewPr snapToObjects="1" showGuides="1">
      <p:cViewPr varScale="1">
        <p:scale>
          <a:sx n="80" d="100"/>
          <a:sy n="80" d="100"/>
        </p:scale>
        <p:origin x="102" y="144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61" Type="http://schemas.openxmlformats.org/officeDocument/2006/relationships/theme" Target="theme/theme1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presProps" Target="presProps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04/10/2022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04/10/2022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80864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68394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24006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60818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76999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8651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72317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4139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7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7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Effect of spurious quench heater and CLIQ firing on the LHC and the future HL-LHC beams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2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495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Effect of spurious quench heater and CLIQ firing on the LHC and the future HL-LHC beams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2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9721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/>
              <a:t>Effect of spurious quench heater and CLIQ firing on the LHC and the future HL-LHC beams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2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3357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/>
              <a:t>Effect of spurious quench heater and CLIQ firing on the LHC and the future HL-LHC beams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1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2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9602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GB" noProof="0"/>
              <a:t>Effect of spurious quench heater and CLIQ firing on the LHC and the future HL-LHC beams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258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dirty="0"/>
              <a:t>To </a:t>
            </a:r>
            <a:r>
              <a:rPr lang="fr-FR" noProof="0" dirty="0" err="1"/>
              <a:t>edit</a:t>
            </a:r>
            <a:r>
              <a:rPr lang="fr-FR" noProof="0" dirty="0"/>
              <a:t> speaker </a:t>
            </a:r>
            <a:r>
              <a:rPr lang="fr-FR" noProof="0" dirty="0" err="1"/>
              <a:t>name</a:t>
            </a:r>
            <a:r>
              <a:rPr lang="fr-FR" noProof="0" dirty="0"/>
              <a:t> go to Insert &gt; Header &amp; </a:t>
            </a:r>
            <a:r>
              <a:rPr lang="fr-FR" noProof="0" dirty="0" err="1"/>
              <a:t>Footer</a:t>
            </a:r>
            <a:r>
              <a:rPr lang="fr-FR" noProof="0" dirty="0"/>
              <a:t> and </a:t>
            </a:r>
            <a:r>
              <a:rPr lang="fr-FR" noProof="0" dirty="0" err="1"/>
              <a:t>apply</a:t>
            </a:r>
            <a:r>
              <a:rPr lang="fr-FR" noProof="0" dirty="0"/>
              <a:t> to all </a:t>
            </a:r>
            <a:r>
              <a:rPr lang="fr-FR" noProof="0" dirty="0" err="1"/>
              <a:t>slides</a:t>
            </a:r>
            <a:r>
              <a:rPr lang="fr-FR" noProof="0" dirty="0"/>
              <a:t> </a:t>
            </a:r>
            <a:r>
              <a:rPr lang="fr-FR" noProof="0" dirty="0" err="1"/>
              <a:t>except</a:t>
            </a:r>
            <a:r>
              <a:rPr lang="fr-FR" noProof="0" dirty="0"/>
              <a:t> </a:t>
            </a:r>
            <a:r>
              <a:rPr lang="fr-FR" noProof="0" dirty="0" err="1"/>
              <a:t>title</a:t>
            </a:r>
            <a:r>
              <a:rPr lang="fr-FR" noProof="0" dirty="0"/>
              <a:t> page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Effect of spurious quench heater and CLIQ firing on the LHC and the future HL-LHC beams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355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4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2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247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1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Effect of spurious quench heater and CLIQ firing on the LHC and the future HL-LHC beams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14968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9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9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9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9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9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9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g"/><Relationship Id="rId2" Type="http://schemas.openxmlformats.org/officeDocument/2006/relationships/image" Target="../media/image62.jpg"/><Relationship Id="rId1" Type="http://schemas.openxmlformats.org/officeDocument/2006/relationships/slideLayout" Target="../slideLayouts/slideLayout9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g"/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9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g"/><Relationship Id="rId2" Type="http://schemas.openxmlformats.org/officeDocument/2006/relationships/image" Target="../media/image66.jpg"/><Relationship Id="rId1" Type="http://schemas.openxmlformats.org/officeDocument/2006/relationships/slideLayout" Target="../slideLayouts/slideLayout9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g"/><Relationship Id="rId2" Type="http://schemas.openxmlformats.org/officeDocument/2006/relationships/image" Target="../media/image68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g"/><Relationship Id="rId2" Type="http://schemas.openxmlformats.org/officeDocument/2006/relationships/image" Target="../media/image70.jpg"/><Relationship Id="rId1" Type="http://schemas.openxmlformats.org/officeDocument/2006/relationships/slideLayout" Target="../slideLayouts/slideLayout9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g"/><Relationship Id="rId2" Type="http://schemas.openxmlformats.org/officeDocument/2006/relationships/image" Target="../media/image72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/>
              <a:t>MD7203: New IR7 optics for improved cleaning and impedance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55576" y="4437112"/>
            <a:ext cx="7096024" cy="1354088"/>
          </a:xfrm>
        </p:spPr>
        <p:txBody>
          <a:bodyPr>
            <a:normAutofit fontScale="92500" lnSpcReduction="20000"/>
          </a:bodyPr>
          <a:lstStyle/>
          <a:p>
            <a:r>
              <a:rPr lang="en-GB"/>
              <a:t>B. Lindström on behalf of R. Bruce, X. Buffat, R. de Maria, </a:t>
            </a:r>
            <a:br>
              <a:rPr lang="en-GB"/>
            </a:br>
            <a:r>
              <a:rPr lang="en-GB"/>
              <a:t>L. Giacomel, N. Mounet, S. Redaelli</a:t>
            </a:r>
          </a:p>
          <a:p>
            <a:endParaRPr lang="en-GB"/>
          </a:p>
          <a:p>
            <a:r>
              <a:rPr lang="en-GB"/>
              <a:t>Thanks to: </a:t>
            </a:r>
            <a:r>
              <a:rPr lang="it-IT"/>
              <a:t>D. Mirarchi, S. Fartoukh, M. Solfaroli, R. Tomás, </a:t>
            </a:r>
            <a:br>
              <a:rPr lang="it-IT"/>
            </a:br>
            <a:r>
              <a:rPr lang="it-IT"/>
              <a:t>J. Wenninger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2CABE635-27FA-A3E9-6628-A8791E5561E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71600" y="5899150"/>
            <a:ext cx="6480000" cy="349250"/>
          </a:xfrm>
        </p:spPr>
        <p:txBody>
          <a:bodyPr/>
          <a:lstStyle/>
          <a:p>
            <a:r>
              <a:rPr lang="en-GB"/>
              <a:t>4</a:t>
            </a:r>
            <a:r>
              <a:rPr lang="en-GB" baseline="30000"/>
              <a:t>th</a:t>
            </a:r>
            <a:r>
              <a:rPr lang="en-GB"/>
              <a:t> October 2022 – restricted Machine Protection Panel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50986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4D0B8D-B366-A027-BBB5-6D2B4B30A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2000"/>
              <a:t>MQWA errors with 9.3 mm bump:</a:t>
            </a:r>
            <a:br>
              <a:rPr lang="sv-SE" sz="2000"/>
            </a:br>
            <a:r>
              <a:rPr lang="sv-SE" sz="2000"/>
              <a:t>(1) nominal optics (2) rematched (3) rematched + orbit bump</a:t>
            </a:r>
            <a:endParaRPr lang="en-US" sz="20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2A7C77-86BF-F7E7-7015-C28FAEB846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/>
              <a:t>(1)</a:t>
            </a:r>
          </a:p>
          <a:p>
            <a:r>
              <a:rPr lang="en-US"/>
              <a:t>deltaQ1: +0.0000225</a:t>
            </a:r>
          </a:p>
          <a:p>
            <a:r>
              <a:rPr lang="en-US"/>
              <a:t>deltaQ2: -0.000019874</a:t>
            </a:r>
          </a:p>
          <a:p>
            <a:r>
              <a:rPr lang="en-US"/>
              <a:t>deltaDQ1: -0.108400794</a:t>
            </a:r>
          </a:p>
          <a:p>
            <a:r>
              <a:rPr lang="en-US"/>
              <a:t>deltaDQ2: -0.015907795</a:t>
            </a:r>
          </a:p>
          <a:p>
            <a:r>
              <a:rPr lang="en-US"/>
              <a:t>betabeatX: 1.0002538</a:t>
            </a:r>
          </a:p>
          <a:p>
            <a:r>
              <a:rPr lang="en-US"/>
              <a:t>betabeatY: 1.0001194</a:t>
            </a:r>
          </a:p>
          <a:p>
            <a:r>
              <a:rPr lang="en-US"/>
              <a:t>deltaX: +2.06106818233494e-05</a:t>
            </a:r>
          </a:p>
          <a:p>
            <a:r>
              <a:rPr lang="en-US"/>
              <a:t>deltaY: +1.50795259224515e-05</a:t>
            </a:r>
          </a:p>
          <a:p>
            <a:endParaRPr lang="en-US"/>
          </a:p>
          <a:p>
            <a:r>
              <a:rPr lang="en-US"/>
              <a:t>(2)</a:t>
            </a:r>
          </a:p>
          <a:p>
            <a:r>
              <a:rPr lang="en-US"/>
              <a:t>deltaQ1: +0.000024267</a:t>
            </a:r>
          </a:p>
          <a:p>
            <a:r>
              <a:rPr lang="en-US"/>
              <a:t>deltaQ2: -0.000014737</a:t>
            </a:r>
          </a:p>
          <a:p>
            <a:r>
              <a:rPr lang="en-US"/>
              <a:t>deltaDQ1: +0.127441728</a:t>
            </a:r>
          </a:p>
          <a:p>
            <a:r>
              <a:rPr lang="en-US"/>
              <a:t>deltaDQ2: -0.022560443</a:t>
            </a:r>
          </a:p>
          <a:p>
            <a:r>
              <a:rPr lang="en-US"/>
              <a:t>betabeatX: 1.0004135</a:t>
            </a:r>
          </a:p>
          <a:p>
            <a:r>
              <a:rPr lang="en-US"/>
              <a:t>betabeatY: 1.0002283</a:t>
            </a:r>
          </a:p>
          <a:p>
            <a:r>
              <a:rPr lang="en-US"/>
              <a:t>deltaX: +2.8712788989093e-05</a:t>
            </a:r>
          </a:p>
          <a:p>
            <a:r>
              <a:rPr lang="en-US"/>
              <a:t>deltaY: +2.7672176230855e-05</a:t>
            </a:r>
          </a:p>
          <a:p>
            <a:endParaRPr lang="en-US"/>
          </a:p>
          <a:p>
            <a:r>
              <a:rPr lang="en-US"/>
              <a:t>(3)</a:t>
            </a:r>
          </a:p>
          <a:p>
            <a:r>
              <a:rPr lang="en-US"/>
              <a:t>deltaQ1: +0.001703098</a:t>
            </a:r>
          </a:p>
          <a:p>
            <a:r>
              <a:rPr lang="en-US"/>
              <a:t>deltaQ2: -0.00019679</a:t>
            </a:r>
          </a:p>
          <a:p>
            <a:r>
              <a:rPr lang="en-US"/>
              <a:t>deltaDQ1: +0.227847012</a:t>
            </a:r>
          </a:p>
          <a:p>
            <a:r>
              <a:rPr lang="en-US"/>
              <a:t>deltaDQ2: -0.043988004</a:t>
            </a:r>
          </a:p>
          <a:p>
            <a:r>
              <a:rPr lang="en-US" b="1"/>
              <a:t>betabeatX: 1.0124906</a:t>
            </a:r>
          </a:p>
          <a:p>
            <a:r>
              <a:rPr lang="en-US" b="1"/>
              <a:t>betabeatY: 1.003714</a:t>
            </a:r>
          </a:p>
          <a:p>
            <a:r>
              <a:rPr lang="en-US"/>
              <a:t>deltaX: -6.6821e-5</a:t>
            </a:r>
          </a:p>
          <a:p>
            <a:r>
              <a:rPr lang="en-US"/>
              <a:t>deltaY: +9.81098661950715e-05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BB8D76-4F7D-61C1-C9DF-E41EB9F25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2635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E03D01-BDA1-115B-B3C6-BC5F88E4C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First fill (optics setup) – 6 hours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27DA00-854A-E4AD-FA27-981676F267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v-SE"/>
              <a:t>Inject b1/b2, 3 pilots per beam, non-colliding</a:t>
            </a:r>
          </a:p>
          <a:p>
            <a:r>
              <a:rPr lang="sv-SE"/>
              <a:t>Normal ramp to 6.8 TeV, xing bump, remain at FT</a:t>
            </a:r>
          </a:p>
          <a:p>
            <a:r>
              <a:rPr lang="sv-SE" b="1"/>
              <a:t>New IR7 optics:</a:t>
            </a:r>
          </a:p>
          <a:p>
            <a:pPr lvl="1"/>
            <a:r>
              <a:rPr lang="sv-SE"/>
              <a:t>Drive collimator to more open settings</a:t>
            </a:r>
          </a:p>
          <a:p>
            <a:pPr lvl="1"/>
            <a:r>
              <a:rPr lang="sv-SE"/>
              <a:t>Deploy optics change</a:t>
            </a:r>
          </a:p>
          <a:p>
            <a:pPr lvl="1"/>
            <a:r>
              <a:rPr lang="sv-SE"/>
              <a:t>Check consistency of new optics / corrections</a:t>
            </a:r>
          </a:p>
          <a:p>
            <a:pPr lvl="1"/>
            <a:r>
              <a:rPr lang="sv-SE"/>
              <a:t>Check collimator alignment using BPMs (or BLMs when no BPMs), adjust if necessary</a:t>
            </a:r>
          </a:p>
          <a:p>
            <a:pPr lvl="1"/>
            <a:r>
              <a:rPr lang="sv-SE"/>
              <a:t>Drive collimators to final settings (manually)</a:t>
            </a:r>
          </a:p>
          <a:p>
            <a:pPr lvl="1"/>
            <a:r>
              <a:rPr lang="sv-SE"/>
              <a:t>Measure global aperture</a:t>
            </a:r>
          </a:p>
          <a:p>
            <a:r>
              <a:rPr lang="sv-SE" b="1"/>
              <a:t>Orbit bump:</a:t>
            </a:r>
          </a:p>
          <a:p>
            <a:pPr lvl="1"/>
            <a:r>
              <a:rPr lang="sv-SE"/>
              <a:t>Open collimator gaps symmetrically to accomodate for bump</a:t>
            </a:r>
          </a:p>
          <a:p>
            <a:pPr lvl="1"/>
            <a:r>
              <a:rPr lang="sv-SE"/>
              <a:t>Apply horizontal 9.3 mm bump</a:t>
            </a:r>
          </a:p>
          <a:p>
            <a:pPr lvl="1"/>
            <a:r>
              <a:rPr lang="sv-SE"/>
              <a:t>Measure global aperture (in case of time)</a:t>
            </a:r>
          </a:p>
          <a:p>
            <a:pPr lvl="1"/>
            <a:r>
              <a:rPr lang="sv-SE"/>
              <a:t>Loss maps if any beam remains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D72D92-673F-ABE1-6C00-F5FDD8A51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0727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5AD67-2D24-99B6-457C-02A78982C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Second fill (measurements) – 8 hours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43362A-B116-85F2-7203-3028740739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sv-SE"/>
              <a:t>Inject b1/b2, 1 nominal + 20 pilots, non-colliding</a:t>
            </a:r>
          </a:p>
          <a:p>
            <a:r>
              <a:rPr lang="sv-SE"/>
              <a:t>Nominal ramp to 6.8 TeV and remain at FT</a:t>
            </a:r>
          </a:p>
          <a:p>
            <a:r>
              <a:rPr lang="sv-SE"/>
              <a:t>Measure tune-shift using ADT</a:t>
            </a:r>
          </a:p>
          <a:p>
            <a:r>
              <a:rPr lang="sv-SE"/>
              <a:t>New IR7 optics:</a:t>
            </a:r>
          </a:p>
          <a:p>
            <a:pPr lvl="1"/>
            <a:r>
              <a:rPr lang="sv-SE"/>
              <a:t>Same procedure as fill 1</a:t>
            </a:r>
          </a:p>
          <a:p>
            <a:pPr lvl="1"/>
            <a:r>
              <a:rPr lang="sv-SE"/>
              <a:t>Measure tune shift</a:t>
            </a:r>
          </a:p>
          <a:p>
            <a:pPr lvl="1"/>
            <a:r>
              <a:rPr lang="sv-SE"/>
              <a:t>H/V loss maps, two per plane per beam</a:t>
            </a:r>
          </a:p>
          <a:p>
            <a:r>
              <a:rPr lang="sv-SE"/>
              <a:t>Asymmetric TCLAs:</a:t>
            </a:r>
          </a:p>
          <a:p>
            <a:pPr lvl="1"/>
            <a:r>
              <a:rPr lang="sv-SE"/>
              <a:t>Move final two TCLAs in b1/b2 +3 sigma</a:t>
            </a:r>
          </a:p>
          <a:p>
            <a:pPr lvl="1"/>
            <a:r>
              <a:rPr lang="sv-SE"/>
              <a:t>H/V loss maps, two per plane per beam</a:t>
            </a:r>
          </a:p>
          <a:p>
            <a:r>
              <a:rPr lang="sv-SE"/>
              <a:t>Orbit bump:</a:t>
            </a:r>
          </a:p>
          <a:p>
            <a:pPr lvl="1"/>
            <a:r>
              <a:rPr lang="en-US"/>
              <a:t>Same procedure as fill 1</a:t>
            </a:r>
          </a:p>
          <a:p>
            <a:pPr lvl="1"/>
            <a:r>
              <a:rPr lang="en-US"/>
              <a:t>H/V loss maps, two per plane per beam</a:t>
            </a:r>
          </a:p>
          <a:p>
            <a:r>
              <a:rPr lang="en-US"/>
              <a:t>Single-sided jaws:</a:t>
            </a:r>
          </a:p>
          <a:p>
            <a:pPr lvl="1"/>
            <a:r>
              <a:rPr lang="en-US"/>
              <a:t>Retract one jaw completely of old IR7 collimators</a:t>
            </a:r>
          </a:p>
          <a:p>
            <a:pPr lvl="1"/>
            <a:r>
              <a:rPr lang="en-US"/>
              <a:t>Measure tune shift</a:t>
            </a:r>
          </a:p>
          <a:p>
            <a:pPr lvl="1"/>
            <a:r>
              <a:rPr lang="en-US"/>
              <a:t>H/V loss maps</a:t>
            </a:r>
          </a:p>
          <a:p>
            <a:pPr lvl="1"/>
            <a:r>
              <a:rPr lang="en-US"/>
              <a:t>Decrease octupole current until instability occurs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FEECD3-FDB0-AAC3-E1E5-BC52D9A03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82008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0BF51-2676-1634-9013-8AB004302A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5841288"/>
          </a:xfrm>
        </p:spPr>
        <p:txBody>
          <a:bodyPr/>
          <a:lstStyle/>
          <a:p>
            <a:r>
              <a:rPr lang="sv-SE"/>
              <a:t>Thanks for listening and </a:t>
            </a:r>
            <a:br>
              <a:rPr lang="sv-SE"/>
            </a:br>
            <a:r>
              <a:rPr lang="sv-SE"/>
              <a:t>to everyone involved!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8FEE8C-7957-B91D-7751-8BDB76DDF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9E490A-C9D2-CD6B-7B03-6E879D8F95D6}"/>
              </a:ext>
            </a:extLst>
          </p:cNvPr>
          <p:cNvSpPr txBox="1"/>
          <p:nvPr/>
        </p:nvSpPr>
        <p:spPr>
          <a:xfrm>
            <a:off x="1326468" y="4005064"/>
            <a:ext cx="649106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i="1"/>
              <a:t>R. Bruce, X. Buffat, R. de Maria, </a:t>
            </a:r>
            <a:r>
              <a:rPr lang="it-IT" i="1"/>
              <a:t>S. Fartoukh,</a:t>
            </a:r>
            <a:br>
              <a:rPr lang="en-GB" i="1"/>
            </a:br>
            <a:r>
              <a:rPr lang="en-GB" i="1"/>
              <a:t>L. Giacomel, B. Lindström, </a:t>
            </a:r>
            <a:r>
              <a:rPr lang="it-IT" i="1"/>
              <a:t>D. Mirarchi, </a:t>
            </a:r>
            <a:r>
              <a:rPr lang="en-GB" i="1"/>
              <a:t>N. Mounet, </a:t>
            </a:r>
            <a:br>
              <a:rPr lang="en-GB" i="1"/>
            </a:br>
            <a:r>
              <a:rPr lang="en-GB" i="1"/>
              <a:t>S. Redaelli, </a:t>
            </a:r>
            <a:r>
              <a:rPr lang="it-IT" i="1"/>
              <a:t>M. Solfaroli, R. Tomás, J. Wenninger</a:t>
            </a:r>
            <a:endParaRPr lang="en-GB" i="1"/>
          </a:p>
        </p:txBody>
      </p:sp>
    </p:spTree>
    <p:extLst>
      <p:ext uri="{BB962C8B-B14F-4D97-AF65-F5344CB8AC3E}">
        <p14:creationId xmlns:p14="http://schemas.microsoft.com/office/powerpoint/2010/main" val="25366437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2A6CA-BED3-2F58-E9B9-97108BEBC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First fill (optics setup) – 6 hours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D10BFA-E445-114E-EA8C-B677EDBD72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v-SE" sz="2000"/>
              <a:t>B1/B2 1 to 3 pilots</a:t>
            </a:r>
          </a:p>
          <a:p>
            <a:r>
              <a:rPr lang="en-US" sz="2000"/>
              <a:t>nominal ramp to FT</a:t>
            </a:r>
          </a:p>
          <a:p>
            <a:r>
              <a:rPr lang="en-US" sz="2000"/>
              <a:t>(0): loss maps</a:t>
            </a:r>
          </a:p>
          <a:p>
            <a:r>
              <a:rPr lang="en-US" sz="2000"/>
              <a:t>Drive collimators to open settings compatible with new optics + margin</a:t>
            </a:r>
          </a:p>
          <a:p>
            <a:r>
              <a:rPr lang="en-US" sz="2000"/>
              <a:t>Change to new IR7 optics</a:t>
            </a:r>
          </a:p>
          <a:p>
            <a:r>
              <a:rPr lang="en-US" sz="2000"/>
              <a:t>Check and correct optics</a:t>
            </a:r>
          </a:p>
          <a:p>
            <a:r>
              <a:rPr lang="en-US" sz="2000"/>
              <a:t>Check collimator alignment using BPMs (use BLMs when BPMs are not available), drive to nominal sigma gaps in new optics</a:t>
            </a:r>
          </a:p>
          <a:p>
            <a:r>
              <a:rPr lang="en-US" sz="2000"/>
              <a:t>(1): loss maps</a:t>
            </a:r>
          </a:p>
          <a:p>
            <a:r>
              <a:rPr lang="en-US" sz="2000"/>
              <a:t>(1): aperture measurement</a:t>
            </a:r>
          </a:p>
          <a:p>
            <a:r>
              <a:rPr lang="en-US" sz="2000"/>
              <a:t>Drive collimators to open settings compatible with orbit bump, with margin</a:t>
            </a:r>
          </a:p>
          <a:p>
            <a:r>
              <a:rPr lang="en-US" sz="2000"/>
              <a:t>Apply horizontal orbit bump of 9.3 mm</a:t>
            </a:r>
          </a:p>
          <a:p>
            <a:r>
              <a:rPr lang="en-US" sz="2000"/>
              <a:t>(2): aperture measurement (in case of time)</a:t>
            </a:r>
          </a:p>
          <a:p>
            <a:r>
              <a:rPr lang="en-US" sz="2000"/>
              <a:t>(2): loss maps if beam remains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21A1D8-4332-EC1E-E277-E30CB1CA7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41563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D4422D-53FE-E9DA-B573-3FA8B447A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Second fill (measurements) – 8 hours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29F8A4-DCFF-D8AF-0379-3D33DB5A2E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v-SE"/>
              <a:t>B1/B2 20 pilots + 1 nominal (&lt;3e11 protons total)</a:t>
            </a:r>
          </a:p>
          <a:p>
            <a:r>
              <a:rPr lang="sv-SE"/>
              <a:t>nominal ramp to FT</a:t>
            </a:r>
          </a:p>
          <a:p>
            <a:r>
              <a:rPr lang="sv-SE"/>
              <a:t>(0): impedance measurement + loss maps</a:t>
            </a:r>
          </a:p>
          <a:p>
            <a:r>
              <a:rPr lang="sv-SE"/>
              <a:t>Drive collimators to settings found in Fill 1</a:t>
            </a:r>
          </a:p>
          <a:p>
            <a:r>
              <a:rPr lang="sv-SE"/>
              <a:t>Change to new IR7 optics</a:t>
            </a:r>
          </a:p>
          <a:p>
            <a:r>
              <a:rPr lang="sv-SE"/>
              <a:t>Check consistency of new optics</a:t>
            </a:r>
          </a:p>
          <a:p>
            <a:r>
              <a:rPr lang="sv-SE"/>
              <a:t>(1): impedance measurements + loss maps</a:t>
            </a:r>
          </a:p>
          <a:p>
            <a:r>
              <a:rPr lang="sv-SE"/>
              <a:t>Move last two TCLAs B1/B2 by three sigma – constant gap</a:t>
            </a:r>
          </a:p>
          <a:p>
            <a:r>
              <a:rPr lang="sv-SE"/>
              <a:t>(2): loss maps</a:t>
            </a:r>
          </a:p>
          <a:p>
            <a:r>
              <a:rPr lang="sv-SE"/>
              <a:t>Open secondary collimators to accomodate for orbit bump</a:t>
            </a:r>
          </a:p>
          <a:p>
            <a:r>
              <a:rPr lang="sv-SE"/>
              <a:t>Apply orbit bump, 9.3 mm, and drive collimators to nominal settings (with the bump)</a:t>
            </a:r>
          </a:p>
          <a:p>
            <a:r>
              <a:rPr lang="sv-SE"/>
              <a:t>(3): loss maps</a:t>
            </a:r>
          </a:p>
          <a:p>
            <a:r>
              <a:rPr lang="sv-SE"/>
              <a:t>Retract one jaw for TCP.B and old TCSG collimators</a:t>
            </a:r>
          </a:p>
          <a:p>
            <a:r>
              <a:rPr lang="sv-SE"/>
              <a:t>(4): impedance measurements + loss maps</a:t>
            </a:r>
          </a:p>
          <a:p>
            <a:r>
              <a:rPr lang="sv-SE"/>
              <a:t>Decrease octupole current until instability occurs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F9F0B1-C853-2424-F64B-E8BEB3C7C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57181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0F8B36-9B91-2E62-7581-00C0F04A6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MD7203 – plan to test mitigation strategies already in RunIII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170894-824D-E91C-D5B9-3DFB9D4D2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graphicFrame>
        <p:nvGraphicFramePr>
          <p:cNvPr id="11" name="Table 11">
            <a:extLst>
              <a:ext uri="{FF2B5EF4-FFF2-40B4-BE49-F238E27FC236}">
                <a16:creationId xmlns:a16="http://schemas.microsoft.com/office/drawing/2014/main" id="{52517367-EE37-DF3D-89B7-7CA3C7BD2DD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7057762"/>
              </p:ext>
            </p:extLst>
          </p:nvPr>
        </p:nvGraphicFramePr>
        <p:xfrm>
          <a:off x="179512" y="2276872"/>
          <a:ext cx="8867288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1077">
                  <a:extLst>
                    <a:ext uri="{9D8B030D-6E8A-4147-A177-3AD203B41FA5}">
                      <a16:colId xmlns:a16="http://schemas.microsoft.com/office/drawing/2014/main" val="656739663"/>
                    </a:ext>
                  </a:extLst>
                </a:gridCol>
                <a:gridCol w="848221">
                  <a:extLst>
                    <a:ext uri="{9D8B030D-6E8A-4147-A177-3AD203B41FA5}">
                      <a16:colId xmlns:a16="http://schemas.microsoft.com/office/drawing/2014/main" val="102372471"/>
                    </a:ext>
                  </a:extLst>
                </a:gridCol>
                <a:gridCol w="848221">
                  <a:extLst>
                    <a:ext uri="{9D8B030D-6E8A-4147-A177-3AD203B41FA5}">
                      <a16:colId xmlns:a16="http://schemas.microsoft.com/office/drawing/2014/main" val="1572908401"/>
                    </a:ext>
                  </a:extLst>
                </a:gridCol>
                <a:gridCol w="687097">
                  <a:extLst>
                    <a:ext uri="{9D8B030D-6E8A-4147-A177-3AD203B41FA5}">
                      <a16:colId xmlns:a16="http://schemas.microsoft.com/office/drawing/2014/main" val="3728851503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941368889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3119711408"/>
                    </a:ext>
                  </a:extLst>
                </a:gridCol>
                <a:gridCol w="1234440">
                  <a:extLst>
                    <a:ext uri="{9D8B030D-6E8A-4147-A177-3AD203B41FA5}">
                      <a16:colId xmlns:a16="http://schemas.microsoft.com/office/drawing/2014/main" val="34089391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sv-SE"/>
                        <a:t>scenario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B1H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B1V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B2H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B2V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impedance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tune shift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68850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/>
                        <a:t>(0): reference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ref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16662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/>
                        <a:t>(1): optics rematch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0.56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0.48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0.70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0.44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0.9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1.2e-4*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03901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/>
                        <a:t>(2): orbit bump + (1)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0.35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0.39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0.47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0.41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--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--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568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/>
                        <a:t>(3): offset TCLA + (2)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0.23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0.31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0.32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0.32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--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--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00780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/>
                        <a:t>(4): single-sided jaws + (1)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0.84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0.56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0.8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2.4e-4*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2349781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F8955E6E-D829-0280-C98F-9CB7ED58DA8C}"/>
              </a:ext>
            </a:extLst>
          </p:cNvPr>
          <p:cNvSpPr txBox="1"/>
          <p:nvPr/>
        </p:nvSpPr>
        <p:spPr>
          <a:xfrm>
            <a:off x="612000" y="4763530"/>
            <a:ext cx="45320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(3) is for maximizing cleaning performance</a:t>
            </a:r>
          </a:p>
          <a:p>
            <a:r>
              <a:rPr lang="sv-SE"/>
              <a:t>(4) is for maximizing impedance gain</a:t>
            </a:r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642DF1A-1B68-D1F5-B538-0932B1F53F6F}"/>
              </a:ext>
            </a:extLst>
          </p:cNvPr>
          <p:cNvSpPr txBox="1">
            <a:spLocks/>
          </p:cNvSpPr>
          <p:nvPr/>
        </p:nvSpPr>
        <p:spPr>
          <a:xfrm>
            <a:off x="612000" y="1484784"/>
            <a:ext cx="7920000" cy="464138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sz="2000"/>
              <a:t>Relative loss reduction in first DS cluster (avg) compared to reference scenario</a:t>
            </a:r>
          </a:p>
          <a:p>
            <a:endParaRPr lang="sv-SE" sz="20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97497A-0FC9-AC1A-6899-EF33989783BA}"/>
              </a:ext>
            </a:extLst>
          </p:cNvPr>
          <p:cNvSpPr txBox="1"/>
          <p:nvPr/>
        </p:nvSpPr>
        <p:spPr>
          <a:xfrm>
            <a:off x="683568" y="5569174"/>
            <a:ext cx="3672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* tune shift in x, in y it is about half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5810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40F83B-5630-3472-0894-A428275CB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Optics transition</a:t>
            </a:r>
            <a:endParaRPr lang="en-US"/>
          </a:p>
        </p:txBody>
      </p:sp>
      <p:pic>
        <p:nvPicPr>
          <p:cNvPr id="6" name="Content Placeholder 5" descr="Chart&#10;&#10;Description automatically generated">
            <a:extLst>
              <a:ext uri="{FF2B5EF4-FFF2-40B4-BE49-F238E27FC236}">
                <a16:creationId xmlns:a16="http://schemas.microsoft.com/office/drawing/2014/main" id="{CAF133FD-879F-E005-BF5C-4E5BDDD55E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55323" y="900000"/>
            <a:ext cx="3280488" cy="2985195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DD239A-7D5C-1DCF-2C84-C20442C77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ED7CB036-8B7C-9ABA-166F-D99373E2E4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7784" y="3920578"/>
            <a:ext cx="3280488" cy="2937422"/>
          </a:xfrm>
          <a:prstGeom prst="rect">
            <a:avLst/>
          </a:prstGeom>
        </p:spPr>
      </p:pic>
      <p:pic>
        <p:nvPicPr>
          <p:cNvPr id="10" name="Picture 9" descr="Chart&#10;&#10;Description automatically generated">
            <a:extLst>
              <a:ext uri="{FF2B5EF4-FFF2-40B4-BE49-F238E27FC236}">
                <a16:creationId xmlns:a16="http://schemas.microsoft.com/office/drawing/2014/main" id="{1BDDE934-F75B-3CA0-A9F6-D70226CDE5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727" y="900000"/>
            <a:ext cx="3280488" cy="2985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5029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04A6B4-FB56-1A36-54D8-5B62E9E78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Optics transition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98F14A-4AB6-FF0D-4770-0957511F3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5" name="Content Placeholder 5" descr="Chart&#10;&#10;Description automatically generated">
            <a:extLst>
              <a:ext uri="{FF2B5EF4-FFF2-40B4-BE49-F238E27FC236}">
                <a16:creationId xmlns:a16="http://schemas.microsoft.com/office/drawing/2014/main" id="{B63DB560-B0A4-15E9-5E1D-EF71C567D6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530072"/>
            <a:ext cx="4173536" cy="3797855"/>
          </a:xfrm>
          <a:prstGeom prst="rect">
            <a:avLst/>
          </a:prstGeom>
        </p:spPr>
      </p:pic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F6F70E1E-B085-A64A-1A65-2A5BC6289E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1530072"/>
            <a:ext cx="4173536" cy="3797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8665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E519ED-4937-3077-0F1B-CC33CF114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598" y="0"/>
            <a:ext cx="2807872" cy="720000"/>
          </a:xfrm>
        </p:spPr>
        <p:txBody>
          <a:bodyPr/>
          <a:lstStyle/>
          <a:p>
            <a:r>
              <a:rPr lang="sv-SE"/>
              <a:t>MQ currents</a:t>
            </a:r>
            <a:endParaRPr lang="en-US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139E3CDE-DA8F-CA47-EABC-EC3B315FBE48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8336" y="893904"/>
          <a:ext cx="3564396" cy="5373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8132">
                  <a:extLst>
                    <a:ext uri="{9D8B030D-6E8A-4147-A177-3AD203B41FA5}">
                      <a16:colId xmlns:a16="http://schemas.microsoft.com/office/drawing/2014/main" val="3995037170"/>
                    </a:ext>
                  </a:extLst>
                </a:gridCol>
                <a:gridCol w="1188132">
                  <a:extLst>
                    <a:ext uri="{9D8B030D-6E8A-4147-A177-3AD203B41FA5}">
                      <a16:colId xmlns:a16="http://schemas.microsoft.com/office/drawing/2014/main" val="2288026769"/>
                    </a:ext>
                  </a:extLst>
                </a:gridCol>
                <a:gridCol w="1188132">
                  <a:extLst>
                    <a:ext uri="{9D8B030D-6E8A-4147-A177-3AD203B41FA5}">
                      <a16:colId xmlns:a16="http://schemas.microsoft.com/office/drawing/2014/main" val="2366176208"/>
                    </a:ext>
                  </a:extLst>
                </a:gridCol>
              </a:tblGrid>
              <a:tr h="316072">
                <a:tc>
                  <a:txBody>
                    <a:bodyPr/>
                    <a:lstStyle/>
                    <a:p>
                      <a:r>
                        <a:rPr lang="sv-SE" sz="1200"/>
                        <a:t>Magnet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Limit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Optics 1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8902080"/>
                  </a:ext>
                </a:extLst>
              </a:tr>
              <a:tr h="316072">
                <a:tc>
                  <a:txBody>
                    <a:bodyPr/>
                    <a:lstStyle/>
                    <a:p>
                      <a:r>
                        <a:rPr lang="sv-SE" sz="1200"/>
                        <a:t>KQT13.R7B2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550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-492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0654236"/>
                  </a:ext>
                </a:extLst>
              </a:tr>
              <a:tr h="316072">
                <a:tc>
                  <a:txBody>
                    <a:bodyPr/>
                    <a:lstStyle/>
                    <a:p>
                      <a:r>
                        <a:rPr lang="sv-SE" sz="1200"/>
                        <a:t>KQT12.R7B2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550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-488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9717227"/>
                  </a:ext>
                </a:extLst>
              </a:tr>
              <a:tr h="316072">
                <a:tc>
                  <a:txBody>
                    <a:bodyPr/>
                    <a:lstStyle/>
                    <a:p>
                      <a:r>
                        <a:rPr lang="sv-SE" sz="1200"/>
                        <a:t>KQTL11.R7B2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550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148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6131996"/>
                  </a:ext>
                </a:extLst>
              </a:tr>
              <a:tr h="316072">
                <a:tc>
                  <a:txBody>
                    <a:bodyPr/>
                    <a:lstStyle/>
                    <a:p>
                      <a:r>
                        <a:rPr lang="sv-SE" sz="1200"/>
                        <a:t>KQTL10.R7B2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550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485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533705"/>
                  </a:ext>
                </a:extLst>
              </a:tr>
              <a:tr h="316072">
                <a:tc>
                  <a:txBody>
                    <a:bodyPr/>
                    <a:lstStyle/>
                    <a:p>
                      <a:r>
                        <a:rPr lang="sv-SE" sz="1200"/>
                        <a:t>KQTL9.R7B2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500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-361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1777429"/>
                  </a:ext>
                </a:extLst>
              </a:tr>
              <a:tr h="316072">
                <a:tc>
                  <a:txBody>
                    <a:bodyPr/>
                    <a:lstStyle/>
                    <a:p>
                      <a:r>
                        <a:rPr lang="sv-SE" sz="1200"/>
                        <a:t>KQTL8.R7B2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500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-407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5033223"/>
                  </a:ext>
                </a:extLst>
              </a:tr>
              <a:tr h="316072">
                <a:tc>
                  <a:txBody>
                    <a:bodyPr/>
                    <a:lstStyle/>
                    <a:p>
                      <a:r>
                        <a:rPr lang="sv-SE" sz="1200"/>
                        <a:t>KQTL7.R7B2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550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219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9807545"/>
                  </a:ext>
                </a:extLst>
              </a:tr>
              <a:tr h="316072">
                <a:tc>
                  <a:txBody>
                    <a:bodyPr/>
                    <a:lstStyle/>
                    <a:p>
                      <a:r>
                        <a:rPr lang="sv-SE" sz="1200"/>
                        <a:t>KQ6.R7B2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400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306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7339395"/>
                  </a:ext>
                </a:extLst>
              </a:tr>
              <a:tr h="316072">
                <a:tc>
                  <a:txBody>
                    <a:bodyPr/>
                    <a:lstStyle/>
                    <a:p>
                      <a:r>
                        <a:rPr lang="sv-SE" sz="1200"/>
                        <a:t>KQ6.L7B2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400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-213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4681974"/>
                  </a:ext>
                </a:extLst>
              </a:tr>
              <a:tr h="316072">
                <a:tc>
                  <a:txBody>
                    <a:bodyPr/>
                    <a:lstStyle/>
                    <a:p>
                      <a:r>
                        <a:rPr lang="sv-SE" sz="1200"/>
                        <a:t>KQTL7.L7B2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550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489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7328481"/>
                  </a:ext>
                </a:extLst>
              </a:tr>
              <a:tr h="316072">
                <a:tc>
                  <a:txBody>
                    <a:bodyPr/>
                    <a:lstStyle/>
                    <a:p>
                      <a:r>
                        <a:rPr lang="sv-SE" sz="1200"/>
                        <a:t>KQTL8.L7B2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300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263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3286038"/>
                  </a:ext>
                </a:extLst>
              </a:tr>
              <a:tr h="316072">
                <a:tc>
                  <a:txBody>
                    <a:bodyPr/>
                    <a:lstStyle/>
                    <a:p>
                      <a:r>
                        <a:rPr lang="sv-SE" sz="1200"/>
                        <a:t>KQTL9.L7B2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380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338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6999314"/>
                  </a:ext>
                </a:extLst>
              </a:tr>
              <a:tr h="316072">
                <a:tc>
                  <a:txBody>
                    <a:bodyPr/>
                    <a:lstStyle/>
                    <a:p>
                      <a:r>
                        <a:rPr lang="sv-SE" sz="1200"/>
                        <a:t>KQTL10.L7B2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500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353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2219865"/>
                  </a:ext>
                </a:extLst>
              </a:tr>
              <a:tr h="316072">
                <a:tc>
                  <a:txBody>
                    <a:bodyPr/>
                    <a:lstStyle/>
                    <a:p>
                      <a:r>
                        <a:rPr lang="sv-SE" sz="1200"/>
                        <a:t>KQTL11.L7B2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300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12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2430419"/>
                  </a:ext>
                </a:extLst>
              </a:tr>
              <a:tr h="316072">
                <a:tc>
                  <a:txBody>
                    <a:bodyPr/>
                    <a:lstStyle/>
                    <a:p>
                      <a:r>
                        <a:rPr lang="sv-SE" sz="1200"/>
                        <a:t>KQT12.L7B2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550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-486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3390512"/>
                  </a:ext>
                </a:extLst>
              </a:tr>
              <a:tr h="316072">
                <a:tc>
                  <a:txBody>
                    <a:bodyPr/>
                    <a:lstStyle/>
                    <a:p>
                      <a:r>
                        <a:rPr lang="sv-SE" sz="1200"/>
                        <a:t>KQT13.L7B2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550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97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0478700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F3356A-0E6A-CD9B-503D-645F564A2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C31BC8A-C315-3C81-69CD-331C298565B7}"/>
              </a:ext>
            </a:extLst>
          </p:cNvPr>
          <p:cNvGraphicFramePr>
            <a:graphicFrameLocks/>
          </p:cNvGraphicFramePr>
          <p:nvPr/>
        </p:nvGraphicFramePr>
        <p:xfrm>
          <a:off x="3811832" y="0"/>
          <a:ext cx="4752528" cy="5373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8132">
                  <a:extLst>
                    <a:ext uri="{9D8B030D-6E8A-4147-A177-3AD203B41FA5}">
                      <a16:colId xmlns:a16="http://schemas.microsoft.com/office/drawing/2014/main" val="3995037170"/>
                    </a:ext>
                  </a:extLst>
                </a:gridCol>
                <a:gridCol w="1188132">
                  <a:extLst>
                    <a:ext uri="{9D8B030D-6E8A-4147-A177-3AD203B41FA5}">
                      <a16:colId xmlns:a16="http://schemas.microsoft.com/office/drawing/2014/main" val="2288026769"/>
                    </a:ext>
                  </a:extLst>
                </a:gridCol>
                <a:gridCol w="1188132">
                  <a:extLst>
                    <a:ext uri="{9D8B030D-6E8A-4147-A177-3AD203B41FA5}">
                      <a16:colId xmlns:a16="http://schemas.microsoft.com/office/drawing/2014/main" val="2366176208"/>
                    </a:ext>
                  </a:extLst>
                </a:gridCol>
                <a:gridCol w="1188132">
                  <a:extLst>
                    <a:ext uri="{9D8B030D-6E8A-4147-A177-3AD203B41FA5}">
                      <a16:colId xmlns:a16="http://schemas.microsoft.com/office/drawing/2014/main" val="745186969"/>
                    </a:ext>
                  </a:extLst>
                </a:gridCol>
              </a:tblGrid>
              <a:tr h="316072">
                <a:tc>
                  <a:txBody>
                    <a:bodyPr/>
                    <a:lstStyle/>
                    <a:p>
                      <a:r>
                        <a:rPr lang="sv-SE" sz="1200"/>
                        <a:t>Magnet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Limit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Optics 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Optics 2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8902080"/>
                  </a:ext>
                </a:extLst>
              </a:tr>
              <a:tr h="316072">
                <a:tc>
                  <a:txBody>
                    <a:bodyPr/>
                    <a:lstStyle/>
                    <a:p>
                      <a:r>
                        <a:rPr lang="sv-SE" sz="1200"/>
                        <a:t>KQT13.R7B1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550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152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23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0654236"/>
                  </a:ext>
                </a:extLst>
              </a:tr>
              <a:tr h="316072">
                <a:tc>
                  <a:txBody>
                    <a:bodyPr/>
                    <a:lstStyle/>
                    <a:p>
                      <a:r>
                        <a:rPr lang="sv-SE" sz="1200"/>
                        <a:t>KQT12.R7B1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550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-426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-479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9717227"/>
                  </a:ext>
                </a:extLst>
              </a:tr>
              <a:tr h="316072">
                <a:tc>
                  <a:txBody>
                    <a:bodyPr/>
                    <a:lstStyle/>
                    <a:p>
                      <a:r>
                        <a:rPr lang="sv-SE" sz="1200"/>
                        <a:t>KQTL11.R7B1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550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60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56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6131996"/>
                  </a:ext>
                </a:extLst>
              </a:tr>
              <a:tr h="316072">
                <a:tc>
                  <a:txBody>
                    <a:bodyPr/>
                    <a:lstStyle/>
                    <a:p>
                      <a:r>
                        <a:rPr lang="sv-SE" sz="1200"/>
                        <a:t>KQTL10.R7B1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550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245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253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533705"/>
                  </a:ext>
                </a:extLst>
              </a:tr>
              <a:tr h="316072">
                <a:tc>
                  <a:txBody>
                    <a:bodyPr/>
                    <a:lstStyle/>
                    <a:p>
                      <a:r>
                        <a:rPr lang="sv-SE" sz="1200"/>
                        <a:t>KQTL9.R7B1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500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354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369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1777429"/>
                  </a:ext>
                </a:extLst>
              </a:tr>
              <a:tr h="316072">
                <a:tc>
                  <a:txBody>
                    <a:bodyPr/>
                    <a:lstStyle/>
                    <a:p>
                      <a:r>
                        <a:rPr lang="sv-SE" sz="1200"/>
                        <a:t>KQTL8.R7B1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550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332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331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5033223"/>
                  </a:ext>
                </a:extLst>
              </a:tr>
              <a:tr h="316072">
                <a:tc>
                  <a:txBody>
                    <a:bodyPr/>
                    <a:lstStyle/>
                    <a:p>
                      <a:r>
                        <a:rPr lang="sv-SE" sz="1200"/>
                        <a:t>KQTL7.R7B1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550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489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497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9807545"/>
                  </a:ext>
                </a:extLst>
              </a:tr>
              <a:tr h="316072">
                <a:tc>
                  <a:txBody>
                    <a:bodyPr/>
                    <a:lstStyle/>
                    <a:p>
                      <a:r>
                        <a:rPr lang="sv-SE" sz="1200"/>
                        <a:t>KQ6.R7B1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400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-218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-230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7339395"/>
                  </a:ext>
                </a:extLst>
              </a:tr>
              <a:tr h="316072">
                <a:tc>
                  <a:txBody>
                    <a:bodyPr/>
                    <a:lstStyle/>
                    <a:p>
                      <a:r>
                        <a:rPr lang="sv-SE" sz="1200"/>
                        <a:t>KQ6.L7B1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400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304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303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4681974"/>
                  </a:ext>
                </a:extLst>
              </a:tr>
              <a:tr h="316072">
                <a:tc>
                  <a:txBody>
                    <a:bodyPr/>
                    <a:lstStyle/>
                    <a:p>
                      <a:r>
                        <a:rPr lang="sv-SE" sz="1200"/>
                        <a:t>KQTL7.L7B1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550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44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-13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7328481"/>
                  </a:ext>
                </a:extLst>
              </a:tr>
              <a:tr h="316072">
                <a:tc>
                  <a:txBody>
                    <a:bodyPr/>
                    <a:lstStyle/>
                    <a:p>
                      <a:r>
                        <a:rPr lang="sv-SE" sz="1200"/>
                        <a:t>KQTL8.L7B1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200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b="1"/>
                        <a:t>-267</a:t>
                      </a:r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191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3286038"/>
                  </a:ext>
                </a:extLst>
              </a:tr>
              <a:tr h="316072">
                <a:tc>
                  <a:txBody>
                    <a:bodyPr/>
                    <a:lstStyle/>
                    <a:p>
                      <a:r>
                        <a:rPr lang="sv-SE" sz="1200"/>
                        <a:t>KQTL9.L7B1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300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b="1"/>
                        <a:t>-355</a:t>
                      </a:r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-287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6999314"/>
                  </a:ext>
                </a:extLst>
              </a:tr>
              <a:tr h="316072">
                <a:tc>
                  <a:txBody>
                    <a:bodyPr/>
                    <a:lstStyle/>
                    <a:p>
                      <a:r>
                        <a:rPr lang="sv-SE" sz="1200"/>
                        <a:t>KQTL10.L7B1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500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446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477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2219865"/>
                  </a:ext>
                </a:extLst>
              </a:tr>
              <a:tr h="316072">
                <a:tc>
                  <a:txBody>
                    <a:bodyPr/>
                    <a:lstStyle/>
                    <a:p>
                      <a:r>
                        <a:rPr lang="sv-SE" sz="1200"/>
                        <a:t>KQTL11.L7B1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300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266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286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2430419"/>
                  </a:ext>
                </a:extLst>
              </a:tr>
              <a:tr h="316072">
                <a:tc>
                  <a:txBody>
                    <a:bodyPr/>
                    <a:lstStyle/>
                    <a:p>
                      <a:r>
                        <a:rPr lang="sv-SE" sz="1200"/>
                        <a:t>KQT12.L7B1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550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-494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-530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3390512"/>
                  </a:ext>
                </a:extLst>
              </a:tr>
              <a:tr h="316072">
                <a:tc>
                  <a:txBody>
                    <a:bodyPr/>
                    <a:lstStyle/>
                    <a:p>
                      <a:r>
                        <a:rPr lang="sv-SE" sz="1200"/>
                        <a:t>KQT13.L7B1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550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-495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-528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0478700"/>
                  </a:ext>
                </a:extLst>
              </a:tr>
            </a:tbl>
          </a:graphicData>
        </a:graphic>
      </p:graphicFrame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39B4A423-328B-3800-C27F-B1149E36CA1F}"/>
              </a:ext>
            </a:extLst>
          </p:cNvPr>
          <p:cNvGraphicFramePr>
            <a:graphicFrameLocks noGrp="1"/>
          </p:cNvGraphicFramePr>
          <p:nvPr/>
        </p:nvGraphicFramePr>
        <p:xfrm>
          <a:off x="3811832" y="5373224"/>
          <a:ext cx="4969551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517">
                  <a:extLst>
                    <a:ext uri="{9D8B030D-6E8A-4147-A177-3AD203B41FA5}">
                      <a16:colId xmlns:a16="http://schemas.microsoft.com/office/drawing/2014/main" val="1304391804"/>
                    </a:ext>
                  </a:extLst>
                </a:gridCol>
                <a:gridCol w="1656517">
                  <a:extLst>
                    <a:ext uri="{9D8B030D-6E8A-4147-A177-3AD203B41FA5}">
                      <a16:colId xmlns:a16="http://schemas.microsoft.com/office/drawing/2014/main" val="1870819518"/>
                    </a:ext>
                  </a:extLst>
                </a:gridCol>
                <a:gridCol w="1656517">
                  <a:extLst>
                    <a:ext uri="{9D8B030D-6E8A-4147-A177-3AD203B41FA5}">
                      <a16:colId xmlns:a16="http://schemas.microsoft.com/office/drawing/2014/main" val="364778428"/>
                    </a:ext>
                  </a:extLst>
                </a:gridCol>
              </a:tblGrid>
              <a:tr h="266524">
                <a:tc>
                  <a:txBody>
                    <a:bodyPr/>
                    <a:lstStyle/>
                    <a:p>
                      <a:r>
                        <a:rPr lang="sv-SE" sz="1200"/>
                        <a:t>Magnet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Limit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Optics 1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8920706"/>
                  </a:ext>
                </a:extLst>
              </a:tr>
              <a:tr h="266524">
                <a:tc>
                  <a:txBody>
                    <a:bodyPr/>
                    <a:lstStyle/>
                    <a:p>
                      <a:r>
                        <a:rPr lang="sv-SE" sz="1200"/>
                        <a:t>KQ4.LR7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710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706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160330"/>
                  </a:ext>
                </a:extLst>
              </a:tr>
              <a:tr h="266524">
                <a:tc>
                  <a:txBody>
                    <a:bodyPr/>
                    <a:lstStyle/>
                    <a:p>
                      <a:r>
                        <a:rPr lang="sv-SE" sz="1200"/>
                        <a:t>KQT4.L7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600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1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9129726"/>
                  </a:ext>
                </a:extLst>
              </a:tr>
              <a:tr h="266524">
                <a:tc>
                  <a:txBody>
                    <a:bodyPr/>
                    <a:lstStyle/>
                    <a:p>
                      <a:r>
                        <a:rPr lang="sv-SE" sz="1200"/>
                        <a:t>KQT4.R7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600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3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1396739"/>
                  </a:ext>
                </a:extLst>
              </a:tr>
              <a:tr h="266524">
                <a:tc>
                  <a:txBody>
                    <a:bodyPr/>
                    <a:lstStyle/>
                    <a:p>
                      <a:r>
                        <a:rPr lang="sv-SE" sz="1200"/>
                        <a:t>KQ5.LR7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710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-656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9581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1084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A9117-CC77-485D-B602-370BE55A8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Introduction and Motivation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486BB7-5299-4886-A46B-C86912BD2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7921" y="1484784"/>
            <a:ext cx="7920000" cy="4536504"/>
          </a:xfrm>
        </p:spPr>
        <p:txBody>
          <a:bodyPr>
            <a:normAutofit/>
          </a:bodyPr>
          <a:lstStyle/>
          <a:p>
            <a:r>
              <a:rPr lang="sv-SE" sz="2000"/>
              <a:t>HL-LHC beam intensity and brightness produces significant challenges:</a:t>
            </a:r>
          </a:p>
          <a:p>
            <a:pPr lvl="1"/>
            <a:r>
              <a:rPr lang="sv-SE" sz="1600"/>
              <a:t>Beam losses in IR7 DS could cause quenches</a:t>
            </a:r>
          </a:p>
          <a:p>
            <a:pPr lvl="1"/>
            <a:r>
              <a:rPr lang="sv-SE" sz="1600"/>
              <a:t>Impedance can cause instabilities</a:t>
            </a:r>
          </a:p>
          <a:p>
            <a:r>
              <a:rPr lang="sv-SE" sz="2000"/>
              <a:t>Beam losses:</a:t>
            </a:r>
          </a:p>
          <a:p>
            <a:pPr lvl="1"/>
            <a:r>
              <a:rPr lang="sv-SE" sz="1600"/>
              <a:t>Initial plan to mitigate them using TCLDs installed between two 11T dipoles</a:t>
            </a:r>
          </a:p>
          <a:p>
            <a:pPr lvl="1"/>
            <a:r>
              <a:rPr lang="sv-SE" sz="1600"/>
              <a:t>11T dipole availability for HL-LHC is uncertain and a backup strategy must be devised</a:t>
            </a:r>
          </a:p>
          <a:p>
            <a:r>
              <a:rPr lang="sv-SE" sz="2000"/>
              <a:t>Impedance:</a:t>
            </a:r>
          </a:p>
          <a:p>
            <a:pPr lvl="1"/>
            <a:r>
              <a:rPr lang="sv-SE" sz="1600"/>
              <a:t>Low-impedance collimators are introduced in stages (LS2, LS3), but these are not enough and relaxed collimator settings were requested by WP2</a:t>
            </a:r>
          </a:p>
          <a:p>
            <a:pPr lvl="1"/>
            <a:r>
              <a:rPr lang="sv-SE" sz="1600"/>
              <a:t>Further reduction of impedance helps ensure beam stability</a:t>
            </a:r>
          </a:p>
          <a:p>
            <a:pPr lvl="1"/>
            <a:r>
              <a:rPr lang="sv-SE" sz="1600"/>
              <a:t>Impedance reduction could also allow for tighter settings </a:t>
            </a:r>
          </a:p>
          <a:p>
            <a:pPr marL="0" indent="0">
              <a:buNone/>
            </a:pPr>
            <a:endParaRPr lang="sv-SE" sz="180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843122-DD1A-4B07-A6FA-7E77990A9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22924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602C3-D8B4-B045-2652-796BCC2D0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TCLD in IR7 dispersion suppressor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D241B8-79D0-3209-EC41-FFC76C661E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837" y="1063396"/>
            <a:ext cx="2795787" cy="5375621"/>
          </a:xfrm>
        </p:spPr>
        <p:txBody>
          <a:bodyPr>
            <a:normAutofit/>
          </a:bodyPr>
          <a:lstStyle/>
          <a:p>
            <a:r>
              <a:rPr lang="sv-SE" sz="1600"/>
              <a:t>Planned for RunIII to mitigate quench risk in DS</a:t>
            </a:r>
          </a:p>
          <a:p>
            <a:r>
              <a:rPr lang="sv-SE" sz="1600"/>
              <a:t>Replace one main dipole with two short 11T dipoles</a:t>
            </a:r>
          </a:p>
          <a:p>
            <a:r>
              <a:rPr lang="sv-SE" sz="1600"/>
              <a:t>Production of 11T dipoles delayed – availability for HL-LHC is uncertain</a:t>
            </a:r>
          </a:p>
          <a:p>
            <a:endParaRPr lang="sv-SE" sz="1600"/>
          </a:p>
          <a:p>
            <a:r>
              <a:rPr lang="sv-SE" sz="1600"/>
              <a:t>For ions, DS losses will be mitigated using crystal collimators</a:t>
            </a:r>
          </a:p>
          <a:p>
            <a:endParaRPr lang="sv-SE" sz="1600"/>
          </a:p>
          <a:p>
            <a:r>
              <a:rPr lang="sv-SE" sz="1600"/>
              <a:t>Quench tests needed to conclusively determine necessity of TCLD or other mitigations, for proton operation</a:t>
            </a:r>
          </a:p>
          <a:p>
            <a:endParaRPr lang="sv-SE" sz="16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7FF940-ACD2-3BFC-8B9E-F98B34DBB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6" name="Picture 5" descr="Chart, bar chart&#10;&#10;Description automatically generated">
            <a:extLst>
              <a:ext uri="{FF2B5EF4-FFF2-40B4-BE49-F238E27FC236}">
                <a16:creationId xmlns:a16="http://schemas.microsoft.com/office/drawing/2014/main" id="{C27A4204-10A7-CB7E-E371-78556065A9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824" y="3715749"/>
            <a:ext cx="6156176" cy="3142251"/>
          </a:xfrm>
          <a:prstGeom prst="rect">
            <a:avLst/>
          </a:prstGeom>
        </p:spPr>
      </p:pic>
      <p:pic>
        <p:nvPicPr>
          <p:cNvPr id="8" name="Picture 7" descr="Chart, bar chart, histogram&#10;&#10;Description automatically generated">
            <a:extLst>
              <a:ext uri="{FF2B5EF4-FFF2-40B4-BE49-F238E27FC236}">
                <a16:creationId xmlns:a16="http://schemas.microsoft.com/office/drawing/2014/main" id="{59DCC734-CC26-C950-D941-66E3532B6B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7824" y="756086"/>
            <a:ext cx="6156176" cy="314225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D2A680D-FEFD-C01A-5E8A-21D23B0DFD11}"/>
              </a:ext>
            </a:extLst>
          </p:cNvPr>
          <p:cNvSpPr txBox="1"/>
          <p:nvPr/>
        </p:nvSpPr>
        <p:spPr>
          <a:xfrm>
            <a:off x="4139952" y="878730"/>
            <a:ext cx="646331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/>
              <a:t>TCP</a:t>
            </a:r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2E1856-FE05-28B8-B6A8-8A1B56D05538}"/>
              </a:ext>
            </a:extLst>
          </p:cNvPr>
          <p:cNvCxnSpPr>
            <a:stCxn id="9" idx="1"/>
          </p:cNvCxnSpPr>
          <p:nvPr/>
        </p:nvCxnSpPr>
        <p:spPr>
          <a:xfrm flipH="1">
            <a:off x="3923928" y="1063396"/>
            <a:ext cx="216024" cy="18466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62F3D28-481D-1E72-7474-855CB19DF814}"/>
              </a:ext>
            </a:extLst>
          </p:cNvPr>
          <p:cNvSpPr txBox="1"/>
          <p:nvPr/>
        </p:nvSpPr>
        <p:spPr>
          <a:xfrm>
            <a:off x="7524328" y="4758011"/>
            <a:ext cx="78739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/>
              <a:t>TCLD</a:t>
            </a:r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956E772-1F4C-56FF-207E-67D647F90E27}"/>
              </a:ext>
            </a:extLst>
          </p:cNvPr>
          <p:cNvCxnSpPr>
            <a:stCxn id="12" idx="1"/>
          </p:cNvCxnSpPr>
          <p:nvPr/>
        </p:nvCxnSpPr>
        <p:spPr>
          <a:xfrm flipH="1">
            <a:off x="7308304" y="4942677"/>
            <a:ext cx="216024" cy="18466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280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88831F-FF00-13C4-1A04-15F9B2A17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Outlook – towards better optics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2AECFC-8625-FB7B-C181-B73AC2EC58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00001"/>
            <a:ext cx="7920000" cy="440768"/>
          </a:xfrm>
        </p:spPr>
        <p:txBody>
          <a:bodyPr>
            <a:normAutofit/>
          </a:bodyPr>
          <a:lstStyle/>
          <a:p>
            <a:r>
              <a:rPr lang="sv-SE" sz="2000"/>
              <a:t>Skip the phase advance restriction (S. Fartoukh, R. de Maria)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23A110-742B-A9D3-6158-15BE99356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6" name="Picture 5" descr="Chart, histogram&#10;&#10;Description automatically generated">
            <a:extLst>
              <a:ext uri="{FF2B5EF4-FFF2-40B4-BE49-F238E27FC236}">
                <a16:creationId xmlns:a16="http://schemas.microsoft.com/office/drawing/2014/main" id="{586B04C7-5AD8-61B7-6D1F-7E6AD0A336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9482" y="1232854"/>
            <a:ext cx="4872753" cy="4860441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6888DB6-4874-0510-A39D-5720AF44A62E}"/>
              </a:ext>
            </a:extLst>
          </p:cNvPr>
          <p:cNvSpPr txBox="1">
            <a:spLocks/>
          </p:cNvSpPr>
          <p:nvPr/>
        </p:nvSpPr>
        <p:spPr>
          <a:xfrm>
            <a:off x="337135" y="1765600"/>
            <a:ext cx="3730809" cy="522616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sz="2000"/>
              <a:t>Impedance goals:</a:t>
            </a:r>
          </a:p>
          <a:p>
            <a:pPr lvl="1"/>
            <a:r>
              <a:rPr lang="sv-SE" sz="1600"/>
              <a:t>Large beta functions at all collimators</a:t>
            </a:r>
          </a:p>
          <a:p>
            <a:r>
              <a:rPr lang="sv-SE" sz="2000"/>
              <a:t>Cleaning performance goals:</a:t>
            </a:r>
          </a:p>
          <a:p>
            <a:pPr lvl="1"/>
            <a:r>
              <a:rPr lang="sv-SE" sz="1600"/>
              <a:t>Optimized phase advances between collimators</a:t>
            </a:r>
          </a:p>
          <a:p>
            <a:pPr lvl="1"/>
            <a:r>
              <a:rPr lang="sv-SE" sz="1600"/>
              <a:t>Large TCP (and possibly TCS) beta functions</a:t>
            </a:r>
          </a:p>
          <a:p>
            <a:pPr lvl="1"/>
            <a:r>
              <a:rPr lang="sv-SE" sz="1600"/>
              <a:t>Large single pass dispersion from TCP to TCS / TCLA</a:t>
            </a:r>
          </a:p>
          <a:p>
            <a:pPr lvl="1"/>
            <a:r>
              <a:rPr lang="sv-SE" sz="1600"/>
              <a:t>Small beta functions at TCLA (and possibly TCS)</a:t>
            </a:r>
            <a:endParaRPr lang="en-US" sz="16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2AB2B3-1BFB-FD36-408A-7C6E92D4F3AA}"/>
              </a:ext>
            </a:extLst>
          </p:cNvPr>
          <p:cNvSpPr txBox="1"/>
          <p:nvPr/>
        </p:nvSpPr>
        <p:spPr>
          <a:xfrm>
            <a:off x="2118760" y="6077255"/>
            <a:ext cx="63367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/>
              <a:t>One possibility focused on impedance – up to 70 % improvement in IR7 collimators according to scaling formula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0098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E31EC-7522-C5DC-751E-9710EAFA4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Peak losses in DS clusters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8FD56E-37FE-6505-0F5C-4C956255C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8342E9EF-B442-B3DC-C2B4-5B1598DCFA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22" y="1925434"/>
            <a:ext cx="2986299" cy="3221124"/>
          </a:xfrm>
          <a:prstGeom prst="rect">
            <a:avLst/>
          </a:prstGeom>
        </p:spPr>
      </p:pic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BD5E472F-31A6-A1A8-F4C4-11A4EEF2C2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758" y="1925433"/>
            <a:ext cx="2986299" cy="3159751"/>
          </a:xfrm>
          <a:prstGeom prst="rect">
            <a:avLst/>
          </a:prstGeom>
        </p:spPr>
      </p:pic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8F9B4797-432D-F243-1BA0-01A3E02CFF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8336" y="1951036"/>
            <a:ext cx="2905664" cy="313414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F794A08-C731-5EAB-4BEC-98E4CCD9BD8A}"/>
              </a:ext>
            </a:extLst>
          </p:cNvPr>
          <p:cNvSpPr txBox="1"/>
          <p:nvPr/>
        </p:nvSpPr>
        <p:spPr>
          <a:xfrm>
            <a:off x="1471710" y="1642334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DS1</a:t>
            </a:r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ED4660-26F1-5EFA-FD11-A9A2BDBB8627}"/>
              </a:ext>
            </a:extLst>
          </p:cNvPr>
          <p:cNvSpPr txBox="1"/>
          <p:nvPr/>
        </p:nvSpPr>
        <p:spPr>
          <a:xfrm>
            <a:off x="4572000" y="1648384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DS2</a:t>
            </a:r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2A18BF4-2F78-388B-257A-B2132D630AC0}"/>
              </a:ext>
            </a:extLst>
          </p:cNvPr>
          <p:cNvSpPr txBox="1"/>
          <p:nvPr/>
        </p:nvSpPr>
        <p:spPr>
          <a:xfrm>
            <a:off x="7593290" y="1648384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DS3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6891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E31EC-7522-C5DC-751E-9710EAFA4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Average losses in DS clusters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8FD56E-37FE-6505-0F5C-4C956255C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F794A08-C731-5EAB-4BEC-98E4CCD9BD8A}"/>
              </a:ext>
            </a:extLst>
          </p:cNvPr>
          <p:cNvSpPr txBox="1"/>
          <p:nvPr/>
        </p:nvSpPr>
        <p:spPr>
          <a:xfrm>
            <a:off x="1471710" y="1642334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DS1</a:t>
            </a:r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ED4660-26F1-5EFA-FD11-A9A2BDBB8627}"/>
              </a:ext>
            </a:extLst>
          </p:cNvPr>
          <p:cNvSpPr txBox="1"/>
          <p:nvPr/>
        </p:nvSpPr>
        <p:spPr>
          <a:xfrm>
            <a:off x="4572000" y="1648384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DS2</a:t>
            </a:r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2A18BF4-2F78-388B-257A-B2132D630AC0}"/>
              </a:ext>
            </a:extLst>
          </p:cNvPr>
          <p:cNvSpPr txBox="1"/>
          <p:nvPr/>
        </p:nvSpPr>
        <p:spPr>
          <a:xfrm>
            <a:off x="7593290" y="1648384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DS3</a:t>
            </a:r>
            <a:endParaRPr lang="en-US"/>
          </a:p>
        </p:txBody>
      </p:sp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296F2D96-B0B6-1E87-5B95-2B9299A235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96" y="2019241"/>
            <a:ext cx="3024899" cy="3262759"/>
          </a:xfrm>
          <a:prstGeom prst="rect">
            <a:avLst/>
          </a:prstGeom>
        </p:spPr>
      </p:pic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218982C7-EE0D-0B5E-864C-77D8192834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9821" y="2065824"/>
            <a:ext cx="3024899" cy="3262759"/>
          </a:xfrm>
          <a:prstGeom prst="rect">
            <a:avLst/>
          </a:prstGeom>
        </p:spPr>
      </p:pic>
      <p:pic>
        <p:nvPicPr>
          <p:cNvPr id="12" name="Picture 11" descr="Chart, line chart&#10;&#10;Description automatically generated">
            <a:extLst>
              <a:ext uri="{FF2B5EF4-FFF2-40B4-BE49-F238E27FC236}">
                <a16:creationId xmlns:a16="http://schemas.microsoft.com/office/drawing/2014/main" id="{8EDFD1B7-8E59-00B4-5675-3F20BC6F34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9422" y="2032136"/>
            <a:ext cx="3094578" cy="3435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2457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E31EC-7522-C5DC-751E-9710EAFA4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-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8FD56E-37FE-6505-0F5C-4C956255C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F794A08-C731-5EAB-4BEC-98E4CCD9BD8A}"/>
              </a:ext>
            </a:extLst>
          </p:cNvPr>
          <p:cNvSpPr txBox="1"/>
          <p:nvPr/>
        </p:nvSpPr>
        <p:spPr>
          <a:xfrm>
            <a:off x="1471710" y="1642334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DS total</a:t>
            </a:r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2A18BF4-2F78-388B-257A-B2132D630AC0}"/>
              </a:ext>
            </a:extLst>
          </p:cNvPr>
          <p:cNvSpPr txBox="1"/>
          <p:nvPr/>
        </p:nvSpPr>
        <p:spPr>
          <a:xfrm>
            <a:off x="5774412" y="1648384"/>
            <a:ext cx="2976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Global cleaning inefficiency</a:t>
            </a:r>
            <a:endParaRPr lang="en-US"/>
          </a:p>
        </p:txBody>
      </p:sp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990CCF09-7F77-1861-BD5B-7D91A83706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62" y="2088803"/>
            <a:ext cx="4273765" cy="4209104"/>
          </a:xfrm>
          <a:prstGeom prst="rect">
            <a:avLst/>
          </a:prstGeom>
        </p:spPr>
      </p:pic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E4545516-9B56-C7CE-1C00-F4CAF2A2EE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4474" y="2088803"/>
            <a:ext cx="4067944" cy="4231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0295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0FCAD-A0CD-97C3-C006-356B41433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Impedance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4EDB8E-1350-E31B-45B3-E7FD61C880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sz="2000"/>
              <a:t>Impedance reduction, with/without asymmetric settings </a:t>
            </a:r>
          </a:p>
          <a:p>
            <a:r>
              <a:rPr lang="sv-SE" sz="2000"/>
              <a:t>Optics 5 is the one proposed for the MD</a:t>
            </a:r>
            <a:endParaRPr lang="en-US" sz="20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9E2EE2-9026-B523-49B4-1A7EA9BAD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7740B3DE-C969-5215-BCB6-FE73EBFEB0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7" y="2168860"/>
            <a:ext cx="4762465" cy="3571849"/>
          </a:xfrm>
          <a:prstGeom prst="rect">
            <a:avLst/>
          </a:prstGeom>
        </p:spPr>
      </p:pic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3436661C-0D9D-A91E-0E15-4CC7267562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1728" y="2168860"/>
            <a:ext cx="4762465" cy="357184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73EE0B3-A13F-3CA7-15A7-61D29F755500}"/>
              </a:ext>
            </a:extLst>
          </p:cNvPr>
          <p:cNvSpPr txBox="1"/>
          <p:nvPr/>
        </p:nvSpPr>
        <p:spPr>
          <a:xfrm>
            <a:off x="1894394" y="2161679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horizontal</a:t>
            </a:r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07EA25A-FC36-8AC0-DDFF-F365AB1BAD57}"/>
              </a:ext>
            </a:extLst>
          </p:cNvPr>
          <p:cNvSpPr txBox="1"/>
          <p:nvPr/>
        </p:nvSpPr>
        <p:spPr>
          <a:xfrm>
            <a:off x="6305415" y="2161679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vertical</a:t>
            </a:r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73E7BDA-1820-A52C-D65A-A5C7EBFA9F9A}"/>
              </a:ext>
            </a:extLst>
          </p:cNvPr>
          <p:cNvSpPr txBox="1"/>
          <p:nvPr/>
        </p:nvSpPr>
        <p:spPr>
          <a:xfrm>
            <a:off x="3779912" y="5716890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L. Giacomel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5287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B26AB-080E-464D-0A20-E14E4701F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Single pass dispersion</a:t>
            </a:r>
            <a:endParaRPr lang="en-US"/>
          </a:p>
        </p:txBody>
      </p:sp>
      <p:pic>
        <p:nvPicPr>
          <p:cNvPr id="6" name="Content Placeholder 5" descr="Chart, line chart&#10;&#10;Description automatically generated">
            <a:extLst>
              <a:ext uri="{FF2B5EF4-FFF2-40B4-BE49-F238E27FC236}">
                <a16:creationId xmlns:a16="http://schemas.microsoft.com/office/drawing/2014/main" id="{9E8A0DBD-C46E-0120-0C41-925A9FB9AF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13547" y="1219200"/>
            <a:ext cx="4916906" cy="4906963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CBE50E-57E8-4864-ED42-D3BFCD468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49832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1176E4-0CA4-59F7-D75F-002569CC94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Orbit Bump – Global Dispersion</a:t>
            </a:r>
            <a:endParaRPr lang="en-US"/>
          </a:p>
        </p:txBody>
      </p:sp>
      <p:pic>
        <p:nvPicPr>
          <p:cNvPr id="6" name="Content Placeholder 5" descr="Chart&#10;&#10;Description automatically generated with low confidence">
            <a:extLst>
              <a:ext uri="{FF2B5EF4-FFF2-40B4-BE49-F238E27FC236}">
                <a16:creationId xmlns:a16="http://schemas.microsoft.com/office/drawing/2014/main" id="{10AB2E28-D7C5-B801-5D61-B7B077D5A6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1641" y="836712"/>
            <a:ext cx="2971747" cy="2996537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03459B-D5BF-C100-DCA7-3B9A43A65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pic>
        <p:nvPicPr>
          <p:cNvPr id="8" name="Picture 7" descr="A picture containing diagram&#10;&#10;Description automatically generated">
            <a:extLst>
              <a:ext uri="{FF2B5EF4-FFF2-40B4-BE49-F238E27FC236}">
                <a16:creationId xmlns:a16="http://schemas.microsoft.com/office/drawing/2014/main" id="{859A3FCC-A84A-29E2-5351-7ACC5366E1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2608" y="836712"/>
            <a:ext cx="2971747" cy="2996537"/>
          </a:xfrm>
          <a:prstGeom prst="rect">
            <a:avLst/>
          </a:prstGeom>
        </p:spPr>
      </p:pic>
      <p:pic>
        <p:nvPicPr>
          <p:cNvPr id="10" name="Picture 9" descr="Chart, diagram&#10;&#10;Description automatically generated">
            <a:extLst>
              <a:ext uri="{FF2B5EF4-FFF2-40B4-BE49-F238E27FC236}">
                <a16:creationId xmlns:a16="http://schemas.microsoft.com/office/drawing/2014/main" id="{EF05AFDE-88B7-4E4C-9B1C-917EB8DBD8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1640" y="3814057"/>
            <a:ext cx="2971747" cy="2996537"/>
          </a:xfrm>
          <a:prstGeom prst="rect">
            <a:avLst/>
          </a:prstGeom>
        </p:spPr>
      </p:pic>
      <p:pic>
        <p:nvPicPr>
          <p:cNvPr id="12" name="Picture 11" descr="A picture containing histogram&#10;&#10;Description automatically generated">
            <a:extLst>
              <a:ext uri="{FF2B5EF4-FFF2-40B4-BE49-F238E27FC236}">
                <a16:creationId xmlns:a16="http://schemas.microsoft.com/office/drawing/2014/main" id="{3626CE1E-DE71-3713-2605-F1AE313942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9849" y="3814058"/>
            <a:ext cx="2974506" cy="2999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4200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1176E4-0CA4-59F7-D75F-002569CC94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Orbit Bump – Global Dispersion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03459B-D5BF-C100-DCA7-3B9A43A65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pic>
        <p:nvPicPr>
          <p:cNvPr id="16" name="Picture 15" descr="A picture containing chart&#10;&#10;Description automatically generated">
            <a:extLst>
              <a:ext uri="{FF2B5EF4-FFF2-40B4-BE49-F238E27FC236}">
                <a16:creationId xmlns:a16="http://schemas.microsoft.com/office/drawing/2014/main" id="{A00CAAA0-B156-3960-3579-ECC05A0AC7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0616" y="3820949"/>
            <a:ext cx="2997843" cy="3022850"/>
          </a:xfrm>
          <a:prstGeom prst="rect">
            <a:avLst/>
          </a:prstGeom>
        </p:spPr>
      </p:pic>
      <p:pic>
        <p:nvPicPr>
          <p:cNvPr id="17" name="Content Placeholder 8" descr="A picture containing diagram&#10;&#10;Description automatically generated">
            <a:extLst>
              <a:ext uri="{FF2B5EF4-FFF2-40B4-BE49-F238E27FC236}">
                <a16:creationId xmlns:a16="http://schemas.microsoft.com/office/drawing/2014/main" id="{629603DD-F6D6-2B58-203E-70CE202339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0490" y="852995"/>
            <a:ext cx="2943402" cy="2967955"/>
          </a:xfrm>
          <a:prstGeom prst="rect">
            <a:avLst/>
          </a:prstGeom>
        </p:spPr>
      </p:pic>
      <p:pic>
        <p:nvPicPr>
          <p:cNvPr id="18" name="Picture 17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A8BC8A92-93BE-89E5-8461-D36FD85C60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1474" y="849555"/>
            <a:ext cx="2997843" cy="2995570"/>
          </a:xfrm>
          <a:prstGeom prst="rect">
            <a:avLst/>
          </a:prstGeom>
        </p:spPr>
      </p:pic>
      <p:pic>
        <p:nvPicPr>
          <p:cNvPr id="19" name="Picture 18" descr="A picture containing chart&#10;&#10;Description automatically generated">
            <a:extLst>
              <a:ext uri="{FF2B5EF4-FFF2-40B4-BE49-F238E27FC236}">
                <a16:creationId xmlns:a16="http://schemas.microsoft.com/office/drawing/2014/main" id="{5A139E09-7E07-1BAC-6B7E-E3ED569024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9632" y="3820949"/>
            <a:ext cx="2943402" cy="2967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6413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Beam sensitivity to perturbations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55576" y="764704"/>
                <a:ext cx="7776424" cy="505097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GB" sz="2400"/>
                  <a:t>Constant area: </a:t>
                </a:r>
                <a14:m>
                  <m:oMath xmlns:m="http://schemas.openxmlformats.org/officeDocument/2006/math">
                    <m:r>
                      <a:rPr lang="sv-SE" sz="2400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sv-SE" sz="2400" b="0" i="1" smtClean="0">
                        <a:latin typeface="Cambria Math" panose="02040503050406030204" pitchFamily="18" charset="0"/>
                      </a:rPr>
                      <m:t>⋅</m:t>
                    </m:r>
                    <m:r>
                      <a:rPr lang="sv-SE" sz="2400" b="0" i="1" smtClean="0"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55576" y="764704"/>
                <a:ext cx="7776424" cy="5050979"/>
              </a:xfrm>
              <a:blipFill>
                <a:blip r:embed="rId3"/>
                <a:stretch>
                  <a:fillRect l="-2429" t="-16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9712" y="6220694"/>
            <a:ext cx="647700" cy="6572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7511"/>
            <a:ext cx="9144000" cy="5550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211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FFC94D-350F-4830-C3F4-6F77BBF64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New IR7 optics</a:t>
            </a:r>
            <a:r>
              <a:rPr lang="en-GB" baseline="30000"/>
              <a:t>1</a:t>
            </a:r>
            <a:r>
              <a:rPr lang="sv-SE"/>
              <a:t> and collimator setup</a:t>
            </a:r>
            <a:r>
              <a:rPr lang="en-GB" baseline="30000"/>
              <a:t>2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27685B-0A7F-AF8D-73AB-37286D59A1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sz="1800"/>
              <a:t>Increase collimator beta functions</a:t>
            </a:r>
          </a:p>
          <a:p>
            <a:pPr lvl="1"/>
            <a:r>
              <a:rPr lang="sv-SE" sz="1600"/>
              <a:t>Larger normalized kicks on scattered particles → larger probability of absorbing them in TCS /  TCLAs</a:t>
            </a:r>
          </a:p>
          <a:p>
            <a:pPr lvl="1"/>
            <a:r>
              <a:rPr lang="sv-SE" sz="1600"/>
              <a:t>Larger physical gaps → lower impedance</a:t>
            </a:r>
          </a:p>
          <a:p>
            <a:r>
              <a:rPr lang="sv-SE" sz="1800"/>
              <a:t>Increase single pass dispersion at TCS / TCLAs</a:t>
            </a:r>
          </a:p>
          <a:p>
            <a:pPr lvl="1"/>
            <a:r>
              <a:rPr lang="sv-SE" sz="1600"/>
              <a:t>Increased through optics rematch and orbit bump</a:t>
            </a:r>
          </a:p>
          <a:p>
            <a:pPr lvl="1"/>
            <a:r>
              <a:rPr lang="sv-SE" sz="1600"/>
              <a:t>Off-momentum particles outscattered from TCP are more likely to be intercepted by collimators before reaching the DS</a:t>
            </a:r>
          </a:p>
          <a:p>
            <a:r>
              <a:rPr lang="sv-SE" sz="1800"/>
              <a:t>Asymmetric TCLA settings</a:t>
            </a:r>
          </a:p>
          <a:p>
            <a:pPr lvl="1"/>
            <a:r>
              <a:rPr lang="sv-SE" sz="1600"/>
              <a:t>Improves cleaning performance</a:t>
            </a:r>
          </a:p>
          <a:p>
            <a:pPr lvl="1"/>
            <a:r>
              <a:rPr lang="sv-SE" sz="1600"/>
              <a:t>Gap kept constant – one jaw moves closer and catches dispersive losses</a:t>
            </a:r>
          </a:p>
          <a:p>
            <a:pPr lvl="1"/>
            <a:r>
              <a:rPr lang="sv-SE" sz="1600"/>
              <a:t>Successfully used on TCPs operationally in 2018 ion run</a:t>
            </a:r>
          </a:p>
          <a:p>
            <a:r>
              <a:rPr lang="sv-SE" sz="1800"/>
              <a:t>Single-sided jaw collimators</a:t>
            </a:r>
          </a:p>
          <a:p>
            <a:pPr lvl="1"/>
            <a:r>
              <a:rPr lang="sv-SE" sz="1600"/>
              <a:t>Retract one jaw of selected collimator(s) to reduce impedance further</a:t>
            </a:r>
            <a:r>
              <a:rPr lang="en-GB" sz="1600" baseline="30000"/>
              <a:t> 3</a:t>
            </a:r>
            <a:endParaRPr lang="en-US" sz="16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FC7D5C-92DD-2AFC-04D9-93C3BC3BE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8A7B1E-F8A5-6E45-1F41-5B6A74844D9C}"/>
              </a:ext>
            </a:extLst>
          </p:cNvPr>
          <p:cNvSpPr txBox="1"/>
          <p:nvPr/>
        </p:nvSpPr>
        <p:spPr>
          <a:xfrm>
            <a:off x="2555776" y="6196911"/>
            <a:ext cx="54828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/>
              <a:t>1: </a:t>
            </a:r>
            <a:r>
              <a:rPr lang="fr-FR" sz="1200"/>
              <a:t>R. Bruce et al, https://doi.org/10.18429/JACoW-IPAC2021-MOPAB006</a:t>
            </a:r>
            <a:endParaRPr lang="sv-SE" sz="1200"/>
          </a:p>
          <a:p>
            <a:r>
              <a:rPr lang="sv-SE" sz="1200"/>
              <a:t>2: </a:t>
            </a:r>
            <a:r>
              <a:rPr lang="da-DK" sz="1200"/>
              <a:t>B. Lindstrom et al, https://doi.org/10.18429/JACoW-IPAC2022-TUPOTK062</a:t>
            </a:r>
            <a:endParaRPr lang="sv-SE" sz="1200"/>
          </a:p>
          <a:p>
            <a:r>
              <a:rPr lang="sv-SE" sz="1200"/>
              <a:t>3: </a:t>
            </a:r>
            <a:r>
              <a:rPr lang="da-DK" sz="1200"/>
              <a:t>D. Kodjaandreev, http://cds.cern.ch/record/2690267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41500494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Beam sensitivity to perturbations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2" y="6220694"/>
            <a:ext cx="647700" cy="6572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7511"/>
            <a:ext cx="9144000" cy="5550408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612000" y="764704"/>
            <a:ext cx="8434800" cy="505097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sv-SE" sz="2400"/>
              <a:t>Ellipse at location with smaller beta function, area is the same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1858622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Beam sensitivity to perturbations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764704"/>
            <a:ext cx="7920000" cy="50509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/>
              <a:t>A particle receives a kick</a:t>
            </a: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2" y="6220694"/>
            <a:ext cx="647700" cy="6572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2151"/>
            <a:ext cx="9144000" cy="5550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6956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Beam sensitivity to perturbations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764704"/>
            <a:ext cx="7920000" cy="50509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/>
              <a:t>Particle traces out ellipse in phase space</a:t>
            </a: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2" y="6220694"/>
            <a:ext cx="647700" cy="6572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" y="1327511"/>
            <a:ext cx="9144000" cy="5550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06012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Beam sensitivity to perturbations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764704"/>
            <a:ext cx="7920000" cy="50509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/>
              <a:t>Particle at other location traces out different ellipse</a:t>
            </a: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2" y="6220694"/>
            <a:ext cx="647700" cy="6572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7783"/>
            <a:ext cx="9144000" cy="5550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97033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Beam sensitivity to perturbations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836712"/>
            <a:ext cx="8424936" cy="49789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/>
              <a:t>Observe Red particle at Blue location, transforms the ellipse</a:t>
            </a: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2" y="6220694"/>
            <a:ext cx="647700" cy="6572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1681"/>
            <a:ext cx="9144000" cy="55504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44974" y="1288727"/>
            <a:ext cx="4392488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b="1"/>
              <a:t>Amplitude of particle kicked at Red location smaller than particle kicked at Blue location. This is because of the beta function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426428589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Beam sensitivity to perturbations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836712"/>
            <a:ext cx="8424936" cy="49789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/>
              <a:t>Observe Red particle at Blue location, transforms the ellipse</a:t>
            </a: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2" y="6220694"/>
            <a:ext cx="647700" cy="6572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1681"/>
            <a:ext cx="9144000" cy="55504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44974" y="1288727"/>
            <a:ext cx="4392488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b="1"/>
              <a:t>Amplitude of particle kicked at Red location smaller than particle kicked at Blue location. This is because of the beta function</a:t>
            </a:r>
            <a:endParaRPr lang="en-US" b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71BBCE1-090C-E2AC-BEE4-360E32E0847F}"/>
                  </a:ext>
                </a:extLst>
              </p:cNvPr>
              <p:cNvSpPr txBox="1"/>
              <p:nvPr/>
            </p:nvSpPr>
            <p:spPr>
              <a:xfrm>
                <a:off x="627801" y="3143225"/>
                <a:ext cx="4683142" cy="142269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sv-S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sv-SE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sv-SE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Sup>
                                  <m:sSubSupPr>
                                    <m:ctrlPr>
                                      <a:rPr lang="sv-S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sv-SE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sv-SE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  <m:sup>
                                    <m:r>
                                      <a:rPr lang="sv-SE" b="0" i="1" smtClean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bSup>
                              </m:e>
                            </m:mr>
                          </m:m>
                        </m:e>
                      </m:d>
                      <m:r>
                        <a:rPr lang="sv-SE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sv-S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</m:rad>
                        </m:den>
                      </m:f>
                      <m:d>
                        <m:dPr>
                          <m:ctrlPr>
                            <a:rPr lang="sv-S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ctrlPr>
                                      <a:rPr lang="sv-S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sv-SE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sv-SE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sv-SE" b="0" i="1" smtClean="0"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  <m:d>
                                          <m:dPr>
                                            <m:ctrlPr>
                                              <a:rPr lang="sv-SE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m:rPr>
                                                <m:brk m:alnAt="7"/>
                                              </m:rPr>
                                              <a:rPr lang="sv-SE" b="0" i="1" smtClean="0">
                                                <a:latin typeface="Cambria Math" panose="02040503050406030204" pitchFamily="18" charset="0"/>
                                              </a:rPr>
                                              <m:t>𝑠</m:t>
                                            </m:r>
                                          </m:e>
                                        </m:d>
                                      </m:e>
                                    </m:rad>
                                  </m:den>
                                </m:f>
                              </m:e>
                              <m:e>
                                <m:r>
                                  <a:rPr lang="sv-SE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f>
                                  <m:fPr>
                                    <m:ctrlPr>
                                      <a:rPr lang="sv-SE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sv-SE" b="0" i="1" smtClean="0"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  <m:d>
                                      <m:dPr>
                                        <m:ctrlPr>
                                          <a:rPr lang="sv-SE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sv-SE" b="0" i="1" smtClean="0">
                                            <a:latin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e>
                                    </m:d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sv-SE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sv-SE" i="1"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  <m:d>
                                          <m:dPr>
                                            <m:ctrlPr>
                                              <a:rPr lang="sv-SE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m:rPr>
                                                <m:brk m:alnAt="7"/>
                                              </m:rPr>
                                              <a:rPr lang="sv-SE" i="1">
                                                <a:latin typeface="Cambria Math" panose="02040503050406030204" pitchFamily="18" charset="0"/>
                                              </a:rPr>
                                              <m:t>𝑠</m:t>
                                            </m:r>
                                          </m:e>
                                        </m:d>
                                      </m:e>
                                    </m:rad>
                                  </m:den>
                                </m:f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sv-S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sv-SE" b="0" i="1" smtClean="0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  <m:d>
                                      <m:dPr>
                                        <m:ctrlPr>
                                          <a:rPr lang="sv-SE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sv-SE" b="0" i="1" smtClean="0">
                                            <a:latin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e>
                                    </m:d>
                                  </m:e>
                                </m:rad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sv-S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sv-S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sv-SE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sv-SE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sv-SE" b="0" i="1" smtClean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</m:mr>
                              </m:m>
                            </m:e>
                          </m:d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sv-SE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sv-SE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sv-SE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sv-SE" b="0" i="0" smtClean="0"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  <m:r>
                                      <a:rPr lang="sv-SE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sv-SE" i="1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</m:mr>
                              </m:m>
                            </m:e>
                          </m:d>
                        </m:e>
                      </m:d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71BBCE1-090C-E2AC-BEE4-360E32E084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801" y="3143225"/>
                <a:ext cx="4683142" cy="142269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0743080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3199F4-4A77-EB83-3FAF-9616556AC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B1H – 20 cm – relaxed settings – no TCLD (ref)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A66657-EBF4-B71A-3E50-0A98DCA08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36</a:t>
            </a:fld>
            <a:endParaRPr lang="fr-FR"/>
          </a:p>
        </p:txBody>
      </p:sp>
      <p:pic>
        <p:nvPicPr>
          <p:cNvPr id="6" name="Picture 5" descr="Chart, box and whisker chart&#10;&#10;Description automatically generated">
            <a:extLst>
              <a:ext uri="{FF2B5EF4-FFF2-40B4-BE49-F238E27FC236}">
                <a16:creationId xmlns:a16="http://schemas.microsoft.com/office/drawing/2014/main" id="{86E443C1-42F6-7FA9-CD4D-5A1B1DBE98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24744"/>
            <a:ext cx="9144000" cy="2746248"/>
          </a:xfrm>
          <a:prstGeom prst="rect">
            <a:avLst/>
          </a:prstGeom>
        </p:spPr>
      </p:pic>
      <p:pic>
        <p:nvPicPr>
          <p:cNvPr id="8" name="Picture 7" descr="Chart, bar chart, histogram&#10;&#10;Description automatically generated">
            <a:extLst>
              <a:ext uri="{FF2B5EF4-FFF2-40B4-BE49-F238E27FC236}">
                <a16:creationId xmlns:a16="http://schemas.microsoft.com/office/drawing/2014/main" id="{408807D7-D99E-9C83-7007-DCBE7F7B87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70992"/>
            <a:ext cx="9144000" cy="2746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13129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3199F4-4A77-EB83-3FAF-9616556AC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B1V – 20 cm – relaxed settings – no TCLD (ref)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A66657-EBF4-B71A-3E50-0A98DCA08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37</a:t>
            </a:fld>
            <a:endParaRPr lang="fr-FR"/>
          </a:p>
        </p:txBody>
      </p:sp>
      <p:pic>
        <p:nvPicPr>
          <p:cNvPr id="5" name="Picture 4" descr="Chart, box and whisker chart&#10;&#10;Description automatically generated">
            <a:extLst>
              <a:ext uri="{FF2B5EF4-FFF2-40B4-BE49-F238E27FC236}">
                <a16:creationId xmlns:a16="http://schemas.microsoft.com/office/drawing/2014/main" id="{BDEBA550-AC25-3EC6-127D-88143EC0E0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52736"/>
            <a:ext cx="9144000" cy="2746248"/>
          </a:xfrm>
          <a:prstGeom prst="rect">
            <a:avLst/>
          </a:prstGeom>
        </p:spPr>
      </p:pic>
      <p:pic>
        <p:nvPicPr>
          <p:cNvPr id="7" name="Picture 6" descr="Chart, bar chart, histogram&#10;&#10;Description automatically generated">
            <a:extLst>
              <a:ext uri="{FF2B5EF4-FFF2-40B4-BE49-F238E27FC236}">
                <a16:creationId xmlns:a16="http://schemas.microsoft.com/office/drawing/2014/main" id="{C483503F-30CC-9374-CA76-2F04A6FC6B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98984"/>
            <a:ext cx="9144000" cy="2746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65330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3199F4-4A77-EB83-3FAF-9616556AC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B1H – rematch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A66657-EBF4-B71A-3E50-0A98DCA08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38</a:t>
            </a:fld>
            <a:endParaRPr lang="fr-FR"/>
          </a:p>
        </p:txBody>
      </p:sp>
      <p:pic>
        <p:nvPicPr>
          <p:cNvPr id="5" name="Picture 4" descr="Chart, box and whisker chart&#10;&#10;Description automatically generated">
            <a:extLst>
              <a:ext uri="{FF2B5EF4-FFF2-40B4-BE49-F238E27FC236}">
                <a16:creationId xmlns:a16="http://schemas.microsoft.com/office/drawing/2014/main" id="{FFEDD83A-222C-3CAC-1A73-2B130DDA1F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90094"/>
            <a:ext cx="9144000" cy="2746248"/>
          </a:xfrm>
          <a:prstGeom prst="rect">
            <a:avLst/>
          </a:prstGeom>
        </p:spPr>
      </p:pic>
      <p:pic>
        <p:nvPicPr>
          <p:cNvPr id="7" name="Picture 6" descr="Chart, bar chart, histogram&#10;&#10;Description automatically generated">
            <a:extLst>
              <a:ext uri="{FF2B5EF4-FFF2-40B4-BE49-F238E27FC236}">
                <a16:creationId xmlns:a16="http://schemas.microsoft.com/office/drawing/2014/main" id="{E0D53B2E-1516-8901-5E7D-EDBDBFE8BA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10102"/>
            <a:ext cx="9144000" cy="2746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11477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3199F4-4A77-EB83-3FAF-9616556AC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B1V – rematch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A66657-EBF4-B71A-3E50-0A98DCA08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39</a:t>
            </a:fld>
            <a:endParaRPr lang="fr-FR"/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1F6D57A7-81FE-28AD-E271-A118AD18F2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52736"/>
            <a:ext cx="9144000" cy="2746248"/>
          </a:xfrm>
          <a:prstGeom prst="rect">
            <a:avLst/>
          </a:prstGeom>
        </p:spPr>
      </p:pic>
      <p:pic>
        <p:nvPicPr>
          <p:cNvPr id="7" name="Picture 6" descr="Chart, bar chart&#10;&#10;Description automatically generated">
            <a:extLst>
              <a:ext uri="{FF2B5EF4-FFF2-40B4-BE49-F238E27FC236}">
                <a16:creationId xmlns:a16="http://schemas.microsoft.com/office/drawing/2014/main" id="{28090F6E-5215-655C-4747-77D436ACC1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04543"/>
            <a:ext cx="9144000" cy="2746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856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CB754-17E4-1E30-F59D-8AF58CED7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Beta functions</a:t>
            </a:r>
            <a:endParaRPr lang="en-US"/>
          </a:p>
        </p:txBody>
      </p:sp>
      <p:pic>
        <p:nvPicPr>
          <p:cNvPr id="6" name="Content Placeholder 5" descr="Chart, histogram&#10;&#10;Description automatically generated">
            <a:extLst>
              <a:ext uri="{FF2B5EF4-FFF2-40B4-BE49-F238E27FC236}">
                <a16:creationId xmlns:a16="http://schemas.microsoft.com/office/drawing/2014/main" id="{254D9DDA-C255-C047-D9C0-4396B1BB40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242808"/>
            <a:ext cx="4616975" cy="4653136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5FEE0B-BE78-2EA0-CD17-F03A98C0E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8" name="Picture 7" descr="Histogram&#10;&#10;Description automatically generated">
            <a:extLst>
              <a:ext uri="{FF2B5EF4-FFF2-40B4-BE49-F238E27FC236}">
                <a16:creationId xmlns:a16="http://schemas.microsoft.com/office/drawing/2014/main" id="{714C4A34-57D7-0F67-17D7-F43B41D340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7025" y="1242808"/>
            <a:ext cx="4616975" cy="4653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8313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3199F4-4A77-EB83-3FAF-9616556AC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B1H – rematch + orbit bump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A66657-EBF4-B71A-3E50-0A98DCA08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40</a:t>
            </a:fld>
            <a:endParaRPr lang="fr-FR"/>
          </a:p>
        </p:txBody>
      </p:sp>
      <p:pic>
        <p:nvPicPr>
          <p:cNvPr id="5" name="Picture 4" descr="Chart, box and whisker chart&#10;&#10;Description automatically generated">
            <a:extLst>
              <a:ext uri="{FF2B5EF4-FFF2-40B4-BE49-F238E27FC236}">
                <a16:creationId xmlns:a16="http://schemas.microsoft.com/office/drawing/2014/main" id="{2FE6EA17-B0A7-AD58-B88C-75659AD38F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23593"/>
            <a:ext cx="9144000" cy="2746248"/>
          </a:xfrm>
          <a:prstGeom prst="rect">
            <a:avLst/>
          </a:prstGeom>
        </p:spPr>
      </p:pic>
      <p:pic>
        <p:nvPicPr>
          <p:cNvPr id="7" name="Picture 6" descr="Chart, bar chart, histogram&#10;&#10;Description automatically generated">
            <a:extLst>
              <a:ext uri="{FF2B5EF4-FFF2-40B4-BE49-F238E27FC236}">
                <a16:creationId xmlns:a16="http://schemas.microsoft.com/office/drawing/2014/main" id="{DB7CDA46-69DD-FB93-0FC4-09098B2F83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93434"/>
            <a:ext cx="9144000" cy="2746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23526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3199F4-4A77-EB83-3FAF-9616556AC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B1V – rematch + orbit bump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A66657-EBF4-B71A-3E50-0A98DCA08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41</a:t>
            </a:fld>
            <a:endParaRPr lang="fr-FR"/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7EF00C8B-0970-DC03-0422-AA248D3FEE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2371"/>
            <a:ext cx="9144000" cy="2746248"/>
          </a:xfrm>
          <a:prstGeom prst="rect">
            <a:avLst/>
          </a:prstGeom>
        </p:spPr>
      </p:pic>
      <p:pic>
        <p:nvPicPr>
          <p:cNvPr id="7" name="Picture 6" descr="Chart, bar chart, histogram&#10;&#10;Description automatically generated">
            <a:extLst>
              <a:ext uri="{FF2B5EF4-FFF2-40B4-BE49-F238E27FC236}">
                <a16:creationId xmlns:a16="http://schemas.microsoft.com/office/drawing/2014/main" id="{A0A3B170-F4E6-4144-2931-5715C6752C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10102"/>
            <a:ext cx="9144000" cy="2746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97289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3199F4-4A77-EB83-3FAF-9616556AC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B1H – rematch + orbit bump + TCLA offset 3 sigma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A66657-EBF4-B71A-3E50-0A98DCA08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42</a:t>
            </a:fld>
            <a:endParaRPr lang="fr-FR"/>
          </a:p>
        </p:txBody>
      </p:sp>
      <p:pic>
        <p:nvPicPr>
          <p:cNvPr id="5" name="Picture 4" descr="Chart, box and whisker chart&#10;&#10;Description automatically generated">
            <a:extLst>
              <a:ext uri="{FF2B5EF4-FFF2-40B4-BE49-F238E27FC236}">
                <a16:creationId xmlns:a16="http://schemas.microsoft.com/office/drawing/2014/main" id="{7FB45FFE-DDD2-A1A5-0C56-2AB0EC1F8F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0000"/>
            <a:ext cx="9144000" cy="2746248"/>
          </a:xfrm>
          <a:prstGeom prst="rect">
            <a:avLst/>
          </a:prstGeom>
        </p:spPr>
      </p:pic>
      <p:pic>
        <p:nvPicPr>
          <p:cNvPr id="7" name="Picture 6" descr="Chart, bar chart, histogram&#10;&#10;Description automatically generated">
            <a:extLst>
              <a:ext uri="{FF2B5EF4-FFF2-40B4-BE49-F238E27FC236}">
                <a16:creationId xmlns:a16="http://schemas.microsoft.com/office/drawing/2014/main" id="{86A31F76-9DCF-1E83-D21B-E23FA8A271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10" y="3646248"/>
            <a:ext cx="9144000" cy="2746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99260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3199F4-4A77-EB83-3FAF-9616556AC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B1V – rematch + orbit bump + TCLA offset 3 sigma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A66657-EBF4-B71A-3E50-0A98DCA08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43</a:t>
            </a:fld>
            <a:endParaRPr lang="fr-FR"/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660173BB-CDEA-741E-74CE-EE84CD7D9E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0970"/>
            <a:ext cx="9144000" cy="2746248"/>
          </a:xfrm>
          <a:prstGeom prst="rect">
            <a:avLst/>
          </a:prstGeom>
        </p:spPr>
      </p:pic>
      <p:pic>
        <p:nvPicPr>
          <p:cNvPr id="7" name="Picture 6" descr="Chart, bar chart, histogram&#10;&#10;Description automatically generated">
            <a:extLst>
              <a:ext uri="{FF2B5EF4-FFF2-40B4-BE49-F238E27FC236}">
                <a16:creationId xmlns:a16="http://schemas.microsoft.com/office/drawing/2014/main" id="{7DC53C2E-C970-E6D2-671A-DCA6B79398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07218"/>
            <a:ext cx="9144000" cy="2746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75574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3199F4-4A77-EB83-3FAF-9616556AC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B2H – 20 cm – relaxed settings – no TCLD (ref)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A66657-EBF4-B71A-3E50-0A98DCA08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44</a:t>
            </a:fld>
            <a:endParaRPr lang="fr-FR"/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BFC5C6FE-4EBB-C661-9E46-557DF7ADAC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52736"/>
            <a:ext cx="9144000" cy="2746248"/>
          </a:xfrm>
          <a:prstGeom prst="rect">
            <a:avLst/>
          </a:prstGeom>
        </p:spPr>
      </p:pic>
      <p:pic>
        <p:nvPicPr>
          <p:cNvPr id="7" name="Picture 6" descr="Chart, bar chart, histogram&#10;&#10;Description automatically generated">
            <a:extLst>
              <a:ext uri="{FF2B5EF4-FFF2-40B4-BE49-F238E27FC236}">
                <a16:creationId xmlns:a16="http://schemas.microsoft.com/office/drawing/2014/main" id="{A702CF51-47E3-20CC-831C-585946A99D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34716"/>
            <a:ext cx="9144000" cy="2746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58889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3199F4-4A77-EB83-3FAF-9616556AC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B2V – 20 cm – relaxed settings – no TCLD (ref)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A66657-EBF4-B71A-3E50-0A98DCA08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45</a:t>
            </a:fld>
            <a:endParaRPr lang="fr-FR"/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828739B9-6D2F-A21B-8B0C-7D868BC2AF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2019"/>
            <a:ext cx="9144000" cy="2746248"/>
          </a:xfrm>
          <a:prstGeom prst="rect">
            <a:avLst/>
          </a:prstGeom>
        </p:spPr>
      </p:pic>
      <p:pic>
        <p:nvPicPr>
          <p:cNvPr id="7" name="Picture 6" descr="Chart, bar chart, histogram&#10;&#10;Description automatically generated">
            <a:extLst>
              <a:ext uri="{FF2B5EF4-FFF2-40B4-BE49-F238E27FC236}">
                <a16:creationId xmlns:a16="http://schemas.microsoft.com/office/drawing/2014/main" id="{DF337CB0-0066-EC98-16E7-DFF46C437B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10102"/>
            <a:ext cx="9144000" cy="2746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86257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3199F4-4A77-EB83-3FAF-9616556AC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B2H – rematch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A66657-EBF4-B71A-3E50-0A98DCA08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46</a:t>
            </a:fld>
            <a:endParaRPr lang="fr-FR"/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3B543A45-97CF-BC4F-5795-33127D0671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0000"/>
            <a:ext cx="9144000" cy="2746248"/>
          </a:xfrm>
          <a:prstGeom prst="rect">
            <a:avLst/>
          </a:prstGeom>
        </p:spPr>
      </p:pic>
      <p:pic>
        <p:nvPicPr>
          <p:cNvPr id="7" name="Picture 6" descr="Chart, bar chart, histogram&#10;&#10;Description automatically generated">
            <a:extLst>
              <a:ext uri="{FF2B5EF4-FFF2-40B4-BE49-F238E27FC236}">
                <a16:creationId xmlns:a16="http://schemas.microsoft.com/office/drawing/2014/main" id="{F951E451-4E69-7F55-C6EB-F53C1DAD94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58113"/>
            <a:ext cx="9144000" cy="2746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41343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3199F4-4A77-EB83-3FAF-9616556AC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B2V – rematch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A66657-EBF4-B71A-3E50-0A98DCA08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47</a:t>
            </a:fld>
            <a:endParaRPr lang="fr-FR"/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6E291914-FA9E-F6C1-4B0F-4E2354FBE3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8474"/>
            <a:ext cx="9144000" cy="2746248"/>
          </a:xfrm>
          <a:prstGeom prst="rect">
            <a:avLst/>
          </a:prstGeom>
        </p:spPr>
      </p:pic>
      <p:pic>
        <p:nvPicPr>
          <p:cNvPr id="7" name="Picture 6" descr="Chart, bar chart, histogram&#10;&#10;Description automatically generated">
            <a:extLst>
              <a:ext uri="{FF2B5EF4-FFF2-40B4-BE49-F238E27FC236}">
                <a16:creationId xmlns:a16="http://schemas.microsoft.com/office/drawing/2014/main" id="{6F8256C1-D496-0E7E-7778-D9D6753E97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83196"/>
            <a:ext cx="9144000" cy="2746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21210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3199F4-4A77-EB83-3FAF-9616556AC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B2H – rematch + orbit bump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A66657-EBF4-B71A-3E50-0A98DCA08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48</a:t>
            </a:fld>
            <a:endParaRPr lang="fr-FR"/>
          </a:p>
        </p:txBody>
      </p:sp>
      <p:pic>
        <p:nvPicPr>
          <p:cNvPr id="5" name="Picture 4" descr="Chart, box and whisker chart&#10;&#10;Description automatically generated">
            <a:extLst>
              <a:ext uri="{FF2B5EF4-FFF2-40B4-BE49-F238E27FC236}">
                <a16:creationId xmlns:a16="http://schemas.microsoft.com/office/drawing/2014/main" id="{EF9F15EC-E7D2-DE9B-26E2-DBCE1918FE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52736"/>
            <a:ext cx="9144000" cy="2746248"/>
          </a:xfrm>
          <a:prstGeom prst="rect">
            <a:avLst/>
          </a:prstGeom>
        </p:spPr>
      </p:pic>
      <p:pic>
        <p:nvPicPr>
          <p:cNvPr id="7" name="Picture 6" descr="Chart, bar chart, histogram&#10;&#10;Description automatically generated">
            <a:extLst>
              <a:ext uri="{FF2B5EF4-FFF2-40B4-BE49-F238E27FC236}">
                <a16:creationId xmlns:a16="http://schemas.microsoft.com/office/drawing/2014/main" id="{5DAB9CC5-4A38-3EC9-0998-561A992BDF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0" y="3801472"/>
            <a:ext cx="9144000" cy="2746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95915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3199F4-4A77-EB83-3FAF-9616556AC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B2V – rematch + orbit bump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A66657-EBF4-B71A-3E50-0A98DCA08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49</a:t>
            </a:fld>
            <a:endParaRPr lang="fr-FR"/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373474DE-E793-C32F-0EDE-323539AC0A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0000"/>
            <a:ext cx="9144000" cy="2746248"/>
          </a:xfrm>
          <a:prstGeom prst="rect">
            <a:avLst/>
          </a:prstGeom>
        </p:spPr>
      </p:pic>
      <p:pic>
        <p:nvPicPr>
          <p:cNvPr id="7" name="Picture 6" descr="Chart, bar chart, histogram&#10;&#10;Description automatically generated">
            <a:extLst>
              <a:ext uri="{FF2B5EF4-FFF2-40B4-BE49-F238E27FC236}">
                <a16:creationId xmlns:a16="http://schemas.microsoft.com/office/drawing/2014/main" id="{DE8B65BC-62B5-E357-59B2-3A96BB5EC1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46248"/>
            <a:ext cx="9144000" cy="2746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929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D019BA-11A2-288E-72C7-ABA30E486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Dispersion</a:t>
            </a:r>
            <a:endParaRPr lang="en-US"/>
          </a:p>
        </p:txBody>
      </p:sp>
      <p:pic>
        <p:nvPicPr>
          <p:cNvPr id="6" name="Content Placeholder 5" descr="Chart, line chart&#10;&#10;Description automatically generated">
            <a:extLst>
              <a:ext uri="{FF2B5EF4-FFF2-40B4-BE49-F238E27FC236}">
                <a16:creationId xmlns:a16="http://schemas.microsoft.com/office/drawing/2014/main" id="{F3C60EAC-383D-DFA9-8DBE-EA0F052659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9672" y="900000"/>
            <a:ext cx="5448126" cy="366424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21BF6A-6FFD-40F6-A6BF-FF8421D02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2FC685-C44D-E75C-C3D5-6327AB4971E6}"/>
              </a:ext>
            </a:extLst>
          </p:cNvPr>
          <p:cNvSpPr txBox="1"/>
          <p:nvPr/>
        </p:nvSpPr>
        <p:spPr>
          <a:xfrm>
            <a:off x="1835696" y="4941168"/>
            <a:ext cx="31983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mcbwh.4l7.b1:  34 % of max</a:t>
            </a:r>
          </a:p>
          <a:p>
            <a:r>
              <a:rPr lang="en-US"/>
              <a:t>mcbch.7r7.b1:  50 % of max</a:t>
            </a:r>
          </a:p>
          <a:p>
            <a:r>
              <a:rPr lang="en-US"/>
              <a:t>mcbch.9r7.b1:  -3.7 % of max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FF3D1A-439A-7CF8-D72D-3929B5CFE616}"/>
              </a:ext>
            </a:extLst>
          </p:cNvPr>
          <p:cNvSpPr txBox="1"/>
          <p:nvPr/>
        </p:nvSpPr>
        <p:spPr>
          <a:xfrm>
            <a:off x="5508104" y="4800926"/>
            <a:ext cx="29518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The two large kicks per bump are at locations of small dispersion (0.1-0.2 m), so it should be Ok for the length change of the orbits – Jörg</a:t>
            </a:r>
          </a:p>
        </p:txBody>
      </p:sp>
    </p:spTree>
    <p:extLst>
      <p:ext uri="{BB962C8B-B14F-4D97-AF65-F5344CB8AC3E}">
        <p14:creationId xmlns:p14="http://schemas.microsoft.com/office/powerpoint/2010/main" val="331031487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3199F4-4A77-EB83-3FAF-9616556AC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B2H – rematch + orbit bump + TCLA offset 3 sigma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A66657-EBF4-B71A-3E50-0A98DCA08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50</a:t>
            </a:fld>
            <a:endParaRPr lang="fr-FR"/>
          </a:p>
        </p:txBody>
      </p:sp>
      <p:pic>
        <p:nvPicPr>
          <p:cNvPr id="5" name="Picture 4" descr="Chart, box and whisker chart&#10;&#10;Description automatically generated">
            <a:extLst>
              <a:ext uri="{FF2B5EF4-FFF2-40B4-BE49-F238E27FC236}">
                <a16:creationId xmlns:a16="http://schemas.microsoft.com/office/drawing/2014/main" id="{9F20CE59-41C5-81C8-E188-38306B3EF0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52736"/>
            <a:ext cx="9144000" cy="2746248"/>
          </a:xfrm>
          <a:prstGeom prst="rect">
            <a:avLst/>
          </a:prstGeom>
        </p:spPr>
      </p:pic>
      <p:pic>
        <p:nvPicPr>
          <p:cNvPr id="7" name="Picture 6" descr="Chart, bar chart, histogram&#10;&#10;Description automatically generated">
            <a:extLst>
              <a:ext uri="{FF2B5EF4-FFF2-40B4-BE49-F238E27FC236}">
                <a16:creationId xmlns:a16="http://schemas.microsoft.com/office/drawing/2014/main" id="{7B8433DE-B574-E4F2-4E9B-E05BE1BC7A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10" y="3813452"/>
            <a:ext cx="9144000" cy="2746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457894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3199F4-4A77-EB83-3FAF-9616556AC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B2V – rematch + orbit bump + TCLA offset 3 sigma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A66657-EBF4-B71A-3E50-0A98DCA08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51</a:t>
            </a:fld>
            <a:endParaRPr lang="fr-FR"/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61C96669-EE78-8A61-90A1-53A1867A8F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52736"/>
            <a:ext cx="9144000" cy="2746248"/>
          </a:xfrm>
          <a:prstGeom prst="rect">
            <a:avLst/>
          </a:prstGeom>
        </p:spPr>
      </p:pic>
      <p:pic>
        <p:nvPicPr>
          <p:cNvPr id="7" name="Picture 6" descr="Chart, bar chart, histogram&#10;&#10;Description automatically generated">
            <a:extLst>
              <a:ext uri="{FF2B5EF4-FFF2-40B4-BE49-F238E27FC236}">
                <a16:creationId xmlns:a16="http://schemas.microsoft.com/office/drawing/2014/main" id="{5DD3C489-7DBE-4F5E-EB19-8A4E201028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98984"/>
            <a:ext cx="9144000" cy="2746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9386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8D0A81-76D4-ADF5-6F64-368F910158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Loss map comparison (runIV – 20 cm, relaxed)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B2E380-4E9B-CF12-4AEA-CBB50F725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Picture 5" descr="Chart, bar chart, histogram&#10;&#10;Description automatically generated">
            <a:extLst>
              <a:ext uri="{FF2B5EF4-FFF2-40B4-BE49-F238E27FC236}">
                <a16:creationId xmlns:a16="http://schemas.microsoft.com/office/drawing/2014/main" id="{E0E2A0B0-2319-2854-29D8-F90C87D984D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87" t="-778" r="7567" b="778"/>
          <a:stretch/>
        </p:blipFill>
        <p:spPr>
          <a:xfrm>
            <a:off x="494554" y="980727"/>
            <a:ext cx="7468140" cy="2559049"/>
          </a:xfrm>
          <a:prstGeom prst="rect">
            <a:avLst/>
          </a:prstGeom>
        </p:spPr>
      </p:pic>
      <p:pic>
        <p:nvPicPr>
          <p:cNvPr id="8" name="Picture 7" descr="Chart, bar chart, histogram&#10;&#10;Description automatically generated">
            <a:extLst>
              <a:ext uri="{FF2B5EF4-FFF2-40B4-BE49-F238E27FC236}">
                <a16:creationId xmlns:a16="http://schemas.microsoft.com/office/drawing/2014/main" id="{73771AAD-A11E-81F9-A33E-45EB8164023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8019"/>
          <a:stretch/>
        </p:blipFill>
        <p:spPr>
          <a:xfrm>
            <a:off x="108986" y="3606254"/>
            <a:ext cx="7837427" cy="25590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82FBAC8-D61C-1053-B8F5-F9BB2EC15D40}"/>
              </a:ext>
            </a:extLst>
          </p:cNvPr>
          <p:cNvSpPr txBox="1"/>
          <p:nvPr/>
        </p:nvSpPr>
        <p:spPr>
          <a:xfrm>
            <a:off x="4355976" y="928361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nominal</a:t>
            </a:r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7F8E093-59B8-2364-6D78-3EB5FDB80454}"/>
              </a:ext>
            </a:extLst>
          </p:cNvPr>
          <p:cNvSpPr txBox="1"/>
          <p:nvPr/>
        </p:nvSpPr>
        <p:spPr>
          <a:xfrm>
            <a:off x="2483830" y="3494419"/>
            <a:ext cx="4728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rematched optics + orbitBump + offset TCLA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697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8D0A81-76D4-ADF5-6F64-368F910158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Loss map comparison (runIV)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B84378-EA15-EEAF-B263-227C82E719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sz="2000"/>
              <a:t>Significant reduction, up to 80 %, in the three main DS clusters</a:t>
            </a:r>
          </a:p>
          <a:p>
            <a:endParaRPr lang="sv-SE" sz="20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B2E380-4E9B-CF12-4AEA-CBB50F725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D0E0555A-FCF8-2EBD-88E6-CCE293AAAD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265" y="2202382"/>
            <a:ext cx="3782149" cy="4079554"/>
          </a:xfrm>
          <a:prstGeom prst="rect">
            <a:avLst/>
          </a:prstGeom>
        </p:spPr>
      </p:pic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7451C85A-10DB-2262-74D8-7B47373680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0862" y="2202382"/>
            <a:ext cx="3851138" cy="415396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C913607-FB2A-3182-ED6A-C7944A7E9659}"/>
              </a:ext>
            </a:extLst>
          </p:cNvPr>
          <p:cNvSpPr txBox="1"/>
          <p:nvPr/>
        </p:nvSpPr>
        <p:spPr>
          <a:xfrm>
            <a:off x="2152339" y="2011666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DS1</a:t>
            </a:r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43452B9-6653-A354-C4F2-1DE618E53F88}"/>
              </a:ext>
            </a:extLst>
          </p:cNvPr>
          <p:cNvSpPr txBox="1"/>
          <p:nvPr/>
        </p:nvSpPr>
        <p:spPr>
          <a:xfrm>
            <a:off x="6556555" y="2017716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DS2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9582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833480-D4EE-0684-5BFB-DE1486949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MD plan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D7B9D6-7659-7ECC-0598-CA9590EC70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sv-SE"/>
              <a:t>Fill 1:</a:t>
            </a:r>
          </a:p>
          <a:p>
            <a:pPr lvl="1"/>
            <a:r>
              <a:rPr lang="sv-SE"/>
              <a:t>Set up and correct new IR7 optics at FT</a:t>
            </a:r>
          </a:p>
          <a:p>
            <a:pPr lvl="1"/>
            <a:r>
              <a:rPr lang="sv-SE"/>
              <a:t>6 hours</a:t>
            </a:r>
          </a:p>
          <a:p>
            <a:pPr lvl="1"/>
            <a:r>
              <a:rPr lang="sv-SE"/>
              <a:t>Only pilots – no impedance measurements possible</a:t>
            </a:r>
          </a:p>
          <a:p>
            <a:r>
              <a:rPr lang="sv-SE"/>
              <a:t>Fill 2:</a:t>
            </a:r>
          </a:p>
          <a:p>
            <a:pPr lvl="1"/>
            <a:r>
              <a:rPr lang="sv-SE"/>
              <a:t>Detailed measurements of cleaning performance and impedance</a:t>
            </a:r>
          </a:p>
          <a:p>
            <a:pPr lvl="1"/>
            <a:r>
              <a:rPr lang="sv-SE"/>
              <a:t>8 hours</a:t>
            </a:r>
          </a:p>
          <a:p>
            <a:pPr lvl="1"/>
            <a:r>
              <a:rPr lang="sv-SE"/>
              <a:t>2-3 days after Fill 1</a:t>
            </a:r>
          </a:p>
          <a:p>
            <a:r>
              <a:rPr lang="sv-SE"/>
              <a:t>Impedance measurements:</a:t>
            </a:r>
          </a:p>
          <a:p>
            <a:pPr lvl="1"/>
            <a:r>
              <a:rPr lang="sv-SE"/>
              <a:t>Use ADT to kick one nominal and one pilot bunch to see tune shift</a:t>
            </a:r>
          </a:p>
          <a:p>
            <a:pPr lvl="1"/>
            <a:r>
              <a:rPr lang="sv-SE"/>
              <a:t>Lower octupole current until instability is observed as EOF</a:t>
            </a:r>
          </a:p>
          <a:p>
            <a:r>
              <a:rPr lang="sv-SE"/>
              <a:t>Loss maps:</a:t>
            </a:r>
          </a:p>
          <a:p>
            <a:pPr lvl="1"/>
            <a:r>
              <a:rPr lang="sv-SE"/>
              <a:t>Horizontal and vertical loss maps</a:t>
            </a:r>
          </a:p>
          <a:p>
            <a:pPr lvl="1"/>
            <a:r>
              <a:rPr lang="sv-SE"/>
              <a:t>Use ADT to blow-up a pilot bunch completely</a:t>
            </a:r>
          </a:p>
          <a:p>
            <a:pPr lvl="1"/>
            <a:endParaRPr lang="sv-SE"/>
          </a:p>
          <a:p>
            <a:r>
              <a:rPr lang="sv-SE"/>
              <a:t>Machine protection: </a:t>
            </a:r>
          </a:p>
          <a:p>
            <a:pPr lvl="1"/>
            <a:r>
              <a:rPr lang="sv-SE"/>
              <a:t>Setup beam (&lt; 3e11 protons)</a:t>
            </a:r>
          </a:p>
          <a:p>
            <a:pPr lvl="1"/>
            <a:r>
              <a:rPr lang="sv-SE"/>
              <a:t>Mask IR7 collimator limits and BPMs, collimators to be moved to new settings</a:t>
            </a:r>
          </a:p>
          <a:p>
            <a:pPr lvl="1"/>
            <a:r>
              <a:rPr lang="sv-SE"/>
              <a:t>Optics will be changed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98F2AC-2543-FA4A-C76B-04FD62062D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07722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5C4D1-3355-F7C8-CA7B-9F767AF78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Machine Protection related concerns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280145-8AE8-68BB-E0B2-97F5C4D2C2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sz="1800"/>
              <a:t>Aperture in IR7:</a:t>
            </a:r>
          </a:p>
          <a:p>
            <a:pPr lvl="1"/>
            <a:r>
              <a:rPr lang="sv-SE" sz="1600"/>
              <a:t>Nominal: ~41</a:t>
            </a:r>
            <a:r>
              <a:rPr lang="el-GR" sz="1600"/>
              <a:t> σ</a:t>
            </a:r>
            <a:r>
              <a:rPr lang="sv-SE" sz="1600"/>
              <a:t> for both beams</a:t>
            </a:r>
          </a:p>
          <a:p>
            <a:pPr lvl="1"/>
            <a:r>
              <a:rPr lang="sv-SE" sz="1600"/>
              <a:t>Rematched optics: 21.2</a:t>
            </a:r>
            <a:r>
              <a:rPr lang="el-GR" sz="1600"/>
              <a:t> σ</a:t>
            </a:r>
            <a:r>
              <a:rPr lang="sv-SE" sz="1600"/>
              <a:t> in MQWA.C5L7.B1 / 18.5 </a:t>
            </a:r>
            <a:r>
              <a:rPr lang="el-GR" sz="1600"/>
              <a:t>σ</a:t>
            </a:r>
            <a:r>
              <a:rPr lang="sv-SE" sz="1600"/>
              <a:t> in MQWA.C5R7.B2</a:t>
            </a:r>
          </a:p>
          <a:p>
            <a:pPr lvl="1"/>
            <a:r>
              <a:rPr lang="sv-SE" sz="1600"/>
              <a:t>Rematched optics+orbit bump: 21.2 </a:t>
            </a:r>
            <a:r>
              <a:rPr lang="el-GR" sz="1600"/>
              <a:t>σ </a:t>
            </a:r>
            <a:r>
              <a:rPr lang="sv-SE" sz="1600"/>
              <a:t>in MQWA.C5L7.B1 / 17.6 </a:t>
            </a:r>
            <a:r>
              <a:rPr lang="el-GR" sz="1600"/>
              <a:t>σ</a:t>
            </a:r>
            <a:r>
              <a:rPr lang="sv-SE" sz="1600"/>
              <a:t> in MQWA.E4L7.B2</a:t>
            </a:r>
          </a:p>
          <a:p>
            <a:r>
              <a:rPr lang="sv-SE" sz="1800"/>
              <a:t>Collimator movement:</a:t>
            </a:r>
          </a:p>
          <a:p>
            <a:pPr lvl="1"/>
            <a:r>
              <a:rPr lang="sv-SE" sz="1600"/>
              <a:t>All IR7 collimators need to be moved during optics rematch.</a:t>
            </a:r>
          </a:p>
          <a:p>
            <a:pPr lvl="2"/>
            <a:r>
              <a:rPr lang="sv-SE" sz="1400"/>
              <a:t>Move out to expected positions plus margin prior to optics change</a:t>
            </a:r>
          </a:p>
          <a:p>
            <a:pPr lvl="2"/>
            <a:r>
              <a:rPr lang="sv-SE" sz="1400"/>
              <a:t>Check alignment and then move collimators to nominal gaps</a:t>
            </a:r>
          </a:p>
          <a:p>
            <a:pPr lvl="1"/>
            <a:r>
              <a:rPr lang="sv-SE" sz="1600"/>
              <a:t>TCLA to be offset with a fixed gap. Offset is in the same direction as the orbit perturbation caused by asynch dumps, and remains in the shadow of the TCS.</a:t>
            </a:r>
          </a:p>
          <a:p>
            <a:r>
              <a:rPr lang="sv-SE" sz="1800"/>
              <a:t>MQW higher order modes:</a:t>
            </a:r>
          </a:p>
          <a:p>
            <a:pPr lvl="1"/>
            <a:r>
              <a:rPr lang="sv-SE" sz="1600"/>
              <a:t>MQWA has large b3 and causes optics changes with the orbit bump, although these are ”insignificant” (see next slide for numbers)</a:t>
            </a:r>
            <a:endParaRPr lang="en-US" sz="16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7D99CE-1F37-60BA-A859-A169E6966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656916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DA649C1-7B00-4ECC-98F2-E673362ECA3E}">
  <ds:schemaRefs>
    <ds:schemaRef ds:uri="http://schemas.microsoft.com/office/2006/documentManagement/types"/>
    <ds:schemaRef ds:uri="http://purl.org/dc/elements/1.1/"/>
    <ds:schemaRef ds:uri="http://purl.org/dc/dcmitype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8946e33d-fd2f-4ae4-8ee9-d90c129cdf9e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32022</TotalTime>
  <Words>2254</Words>
  <Application>Microsoft Office PowerPoint</Application>
  <PresentationFormat>On-screen Show (4:3)</PresentationFormat>
  <Paragraphs>486</Paragraphs>
  <Slides>51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51</vt:i4>
      </vt:variant>
    </vt:vector>
  </HeadingPairs>
  <TitlesOfParts>
    <vt:vector size="57" baseType="lpstr">
      <vt:lpstr>Arial</vt:lpstr>
      <vt:lpstr>Calibri</vt:lpstr>
      <vt:lpstr>Cambria Math</vt:lpstr>
      <vt:lpstr>Wingdings</vt:lpstr>
      <vt:lpstr>Thème Office</vt:lpstr>
      <vt:lpstr>2_Thème Office</vt:lpstr>
      <vt:lpstr>MD7203: New IR7 optics for improved cleaning and impedance</vt:lpstr>
      <vt:lpstr>Introduction and Motivation</vt:lpstr>
      <vt:lpstr>New IR7 optics1 and collimator setup2</vt:lpstr>
      <vt:lpstr>Beta functions</vt:lpstr>
      <vt:lpstr>Dispersion</vt:lpstr>
      <vt:lpstr>Loss map comparison (runIV – 20 cm, relaxed)</vt:lpstr>
      <vt:lpstr>Loss map comparison (runIV)</vt:lpstr>
      <vt:lpstr>MD plan</vt:lpstr>
      <vt:lpstr>Machine Protection related concerns</vt:lpstr>
      <vt:lpstr>MQWA errors with 9.3 mm bump: (1) nominal optics (2) rematched (3) rematched + orbit bump</vt:lpstr>
      <vt:lpstr>First fill (optics setup) – 6 hours</vt:lpstr>
      <vt:lpstr>Second fill (measurements) – 8 hours</vt:lpstr>
      <vt:lpstr>Thanks for listening and  to everyone involved!</vt:lpstr>
      <vt:lpstr>First fill (optics setup) – 6 hours</vt:lpstr>
      <vt:lpstr>Second fill (measurements) – 8 hours</vt:lpstr>
      <vt:lpstr>MD7203 – plan to test mitigation strategies already in RunIII</vt:lpstr>
      <vt:lpstr>Optics transition</vt:lpstr>
      <vt:lpstr>Optics transition</vt:lpstr>
      <vt:lpstr>MQ currents</vt:lpstr>
      <vt:lpstr>TCLD in IR7 dispersion suppressor</vt:lpstr>
      <vt:lpstr>Outlook – towards better optics</vt:lpstr>
      <vt:lpstr>Peak losses in DS clusters</vt:lpstr>
      <vt:lpstr>Average losses in DS clusters</vt:lpstr>
      <vt:lpstr>-</vt:lpstr>
      <vt:lpstr>Impedance</vt:lpstr>
      <vt:lpstr>Single pass dispersion</vt:lpstr>
      <vt:lpstr>Orbit Bump – Global Dispersion</vt:lpstr>
      <vt:lpstr>Orbit Bump – Global Dispersion</vt:lpstr>
      <vt:lpstr>Beam sensitivity to perturbations</vt:lpstr>
      <vt:lpstr>Beam sensitivity to perturbations</vt:lpstr>
      <vt:lpstr>Beam sensitivity to perturbations</vt:lpstr>
      <vt:lpstr>Beam sensitivity to perturbations</vt:lpstr>
      <vt:lpstr>Beam sensitivity to perturbations</vt:lpstr>
      <vt:lpstr>Beam sensitivity to perturbations</vt:lpstr>
      <vt:lpstr>Beam sensitivity to perturbations</vt:lpstr>
      <vt:lpstr>B1H – 20 cm – relaxed settings – no TCLD (ref)</vt:lpstr>
      <vt:lpstr>B1V – 20 cm – relaxed settings – no TCLD (ref)</vt:lpstr>
      <vt:lpstr>B1H – rematch</vt:lpstr>
      <vt:lpstr>B1V – rematch</vt:lpstr>
      <vt:lpstr>B1H – rematch + orbit bump</vt:lpstr>
      <vt:lpstr>B1V – rematch + orbit bump</vt:lpstr>
      <vt:lpstr>B1H – rematch + orbit bump + TCLA offset 3 sigma</vt:lpstr>
      <vt:lpstr>B1V – rematch + orbit bump + TCLA offset 3 sigma</vt:lpstr>
      <vt:lpstr>B2H – 20 cm – relaxed settings – no TCLD (ref)</vt:lpstr>
      <vt:lpstr>B2V – 20 cm – relaxed settings – no TCLD (ref)</vt:lpstr>
      <vt:lpstr>B2H – rematch</vt:lpstr>
      <vt:lpstr>B2V – rematch</vt:lpstr>
      <vt:lpstr>B2H – rematch + orbit bump</vt:lpstr>
      <vt:lpstr>B2V – rematch + orbit bump</vt:lpstr>
      <vt:lpstr>B2H – rematch + orbit bump + TCLA offset 3 sigma</vt:lpstr>
      <vt:lpstr>B2V – rematch + orbit bump + TCLA offset 3 sigma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Bjorn Hans Filip Lindstrom</cp:lastModifiedBy>
  <cp:revision>976</cp:revision>
  <dcterms:created xsi:type="dcterms:W3CDTF">2016-02-12T10:02:27Z</dcterms:created>
  <dcterms:modified xsi:type="dcterms:W3CDTF">2022-10-04T07:50:24Z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