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316" r:id="rId2"/>
    <p:sldId id="537" r:id="rId3"/>
    <p:sldId id="285" r:id="rId4"/>
    <p:sldId id="2368" r:id="rId5"/>
    <p:sldId id="3967" r:id="rId6"/>
    <p:sldId id="2369" r:id="rId7"/>
    <p:sldId id="2394" r:id="rId8"/>
    <p:sldId id="2424" r:id="rId9"/>
    <p:sldId id="3916" r:id="rId10"/>
    <p:sldId id="990" r:id="rId11"/>
    <p:sldId id="319" r:id="rId12"/>
    <p:sldId id="542" r:id="rId13"/>
    <p:sldId id="317" r:id="rId14"/>
    <p:sldId id="2303" r:id="rId15"/>
    <p:sldId id="1404" r:id="rId16"/>
    <p:sldId id="2517" r:id="rId17"/>
    <p:sldId id="2313" r:id="rId18"/>
    <p:sldId id="3968" r:id="rId19"/>
    <p:sldId id="2532" r:id="rId20"/>
    <p:sldId id="2518" r:id="rId21"/>
    <p:sldId id="2635" r:id="rId22"/>
    <p:sldId id="3966" r:id="rId23"/>
    <p:sldId id="2632" r:id="rId24"/>
    <p:sldId id="2396" r:id="rId25"/>
    <p:sldId id="3969" r:id="rId26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0000FF"/>
    <a:srgbClr val="CBFEFD"/>
    <a:srgbClr val="30519D"/>
    <a:srgbClr val="24407B"/>
    <a:srgbClr val="ECE284"/>
    <a:srgbClr val="E4F98B"/>
    <a:srgbClr val="FFE285"/>
    <a:srgbClr val="EDF1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46"/>
  </p:normalViewPr>
  <p:slideViewPr>
    <p:cSldViewPr snapToGrid="0" snapToObjects="1">
      <p:cViewPr varScale="1">
        <p:scale>
          <a:sx n="86" d="100"/>
          <a:sy n="86" d="100"/>
        </p:scale>
        <p:origin x="12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ECFAD0DF-F63F-4951-88B8-7E7D2CB1BA02}" type="datetimeFigureOut">
              <a:rPr lang="en-US" smtClean="0"/>
              <a:t>10/5/2023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0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8010FB5-4D6F-42F5-A809-7A1093A9D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42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010FB5-4D6F-42F5-A809-7A1093A9D7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25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513" y="6316596"/>
            <a:ext cx="324365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75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5" y="0"/>
            <a:ext cx="8624944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472" y="981076"/>
            <a:ext cx="8624888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E9B8AB3-8F67-11E3-7177-C0F48D709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51286" y="6538913"/>
            <a:ext cx="4886792" cy="365125"/>
          </a:xfrm>
        </p:spPr>
        <p:txBody>
          <a:bodyPr/>
          <a:lstStyle/>
          <a:p>
            <a:r>
              <a:rPr lang="en-US" dirty="0"/>
              <a:t>A. Fedotov et al., COOL23 Workshop, Montreux,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622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513" y="6316596"/>
            <a:ext cx="324365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75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5" y="0"/>
            <a:ext cx="8624944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472" y="981076"/>
            <a:ext cx="8624888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9F9A520-8A2B-61A2-0E88-56C096F6D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51286" y="6538913"/>
            <a:ext cx="4886792" cy="365125"/>
          </a:xfrm>
        </p:spPr>
        <p:txBody>
          <a:bodyPr/>
          <a:lstStyle/>
          <a:p>
            <a:r>
              <a:rPr lang="en-US" dirty="0"/>
              <a:t>A. Fedotov et al., COOL23 Workshop, Montreux,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805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513" y="6316596"/>
            <a:ext cx="324365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75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5" y="0"/>
            <a:ext cx="8624944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472" y="981076"/>
            <a:ext cx="8624888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B4D27FE-80CD-0BDB-04DC-4559A282B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51286" y="6538913"/>
            <a:ext cx="4886792" cy="365125"/>
          </a:xfrm>
        </p:spPr>
        <p:txBody>
          <a:bodyPr/>
          <a:lstStyle/>
          <a:p>
            <a:r>
              <a:rPr lang="en-US" dirty="0"/>
              <a:t>A. Fedotov et al., COOL23 Workshop, Montreux,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024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513" y="6316596"/>
            <a:ext cx="324365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75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5" y="0"/>
            <a:ext cx="8624944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472" y="981076"/>
            <a:ext cx="8624888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A1666BA-F897-D0B3-AD9C-F75AEFA57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51286" y="6538913"/>
            <a:ext cx="4886792" cy="365125"/>
          </a:xfrm>
        </p:spPr>
        <p:txBody>
          <a:bodyPr/>
          <a:lstStyle/>
          <a:p>
            <a:r>
              <a:rPr lang="en-US" dirty="0"/>
              <a:t>A. Fedotov et al., COOL23 Workshop, Montreux,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779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513" y="6316596"/>
            <a:ext cx="324365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75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5" y="0"/>
            <a:ext cx="8624944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472" y="981076"/>
            <a:ext cx="8624888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60AA603-76B4-4D04-F6F7-F91280234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51286" y="6538913"/>
            <a:ext cx="4886792" cy="365125"/>
          </a:xfrm>
        </p:spPr>
        <p:txBody>
          <a:bodyPr/>
          <a:lstStyle/>
          <a:p>
            <a:r>
              <a:rPr lang="en-US" dirty="0"/>
              <a:t>A. Fedotov et al., COOL23 Workshop, Montreux,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163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513" y="6316596"/>
            <a:ext cx="324365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75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5" y="0"/>
            <a:ext cx="8624944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472" y="981076"/>
            <a:ext cx="8624888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45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51286" y="6538913"/>
            <a:ext cx="4886792" cy="365125"/>
          </a:xfrm>
        </p:spPr>
        <p:txBody>
          <a:bodyPr/>
          <a:lstStyle/>
          <a:p>
            <a:r>
              <a:rPr lang="en-US" dirty="0"/>
              <a:t>A. Fedotov et al., COOL23 Workshop, Montreux, October 9-13, 2023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17263" y="6500891"/>
            <a:ext cx="5140689" cy="365125"/>
          </a:xfrm>
        </p:spPr>
        <p:txBody>
          <a:bodyPr/>
          <a:lstStyle/>
          <a:p>
            <a:r>
              <a:rPr lang="en-US" dirty="0"/>
              <a:t>A. Fedotov et al., COOL23 Workshop, Montreux, October 9-13, 2023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57350" y="6371863"/>
            <a:ext cx="4946754" cy="365125"/>
          </a:xfrm>
        </p:spPr>
        <p:txBody>
          <a:bodyPr/>
          <a:lstStyle/>
          <a:p>
            <a:r>
              <a:rPr lang="en-US" dirty="0"/>
              <a:t>A. Fedotov et al., COOL23 Workshop, Montreux, October 9-13, 2023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4B55D78-96E2-4806-A673-EF26C47F8E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971" y="736306"/>
            <a:ext cx="8948057" cy="1774825"/>
          </a:xfrm>
        </p:spPr>
        <p:txBody>
          <a:bodyPr>
            <a:normAutofit/>
          </a:bodyPr>
          <a:lstStyle/>
          <a:p>
            <a:r>
              <a:rPr lang="en-US" sz="3600" dirty="0"/>
              <a:t>Accelerator Physics Requirements for Electron Cooler at the EIC Injection Energy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A123413-8DAA-44B6-824E-82C0BE8B6C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25188" y="2304560"/>
            <a:ext cx="5707110" cy="1588214"/>
          </a:xfrm>
        </p:spPr>
        <p:txBody>
          <a:bodyPr>
            <a:normAutofit/>
          </a:bodyPr>
          <a:lstStyle/>
          <a:p>
            <a:r>
              <a:rPr lang="en-US" sz="2000" dirty="0"/>
              <a:t>Alexei Fedotov, Dmitry Kayran, Sergei Seletskiy</a:t>
            </a:r>
          </a:p>
          <a:p>
            <a:r>
              <a:rPr lang="en-US" sz="2000" dirty="0"/>
              <a:t> </a:t>
            </a:r>
            <a:r>
              <a:rPr lang="en-US" sz="2000" i="1" dirty="0"/>
              <a:t>Collider-Accelerator Department</a:t>
            </a:r>
          </a:p>
          <a:p>
            <a:r>
              <a:rPr lang="en-US" sz="2000" dirty="0"/>
              <a:t>Brookhaven National Laboratory</a:t>
            </a:r>
          </a:p>
          <a:p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29763A-67D7-03CE-4134-67AD8DB31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7627" y="3585256"/>
            <a:ext cx="2797480" cy="200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61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G.I. Budk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8950" y="614175"/>
            <a:ext cx="1538034" cy="1768979"/>
          </a:xfrm>
          <a:noFill/>
        </p:spPr>
      </p:pic>
      <p:sp>
        <p:nvSpPr>
          <p:cNvPr id="13318" name="Text Box 10"/>
          <p:cNvSpPr txBox="1">
            <a:spLocks noChangeArrowheads="1"/>
          </p:cNvSpPr>
          <p:nvPr/>
        </p:nvSpPr>
        <p:spPr bwMode="auto">
          <a:xfrm>
            <a:off x="1774679" y="769294"/>
            <a:ext cx="2535627" cy="107721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The method of electron cooling was presented by G.I. </a:t>
            </a:r>
            <a:r>
              <a:rPr kumimoji="0" lang="en-US" sz="16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Budker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(Novosibirsk) in </a:t>
            </a:r>
            <a:r>
              <a:rPr kumimoji="0" lang="en-US" sz="16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Saclay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, 1966.</a:t>
            </a:r>
          </a:p>
        </p:txBody>
      </p:sp>
      <p:sp>
        <p:nvSpPr>
          <p:cNvPr id="13319" name="Text Box 11"/>
          <p:cNvSpPr txBox="1">
            <a:spLocks noChangeArrowheads="1"/>
          </p:cNvSpPr>
          <p:nvPr/>
        </p:nvSpPr>
        <p:spPr bwMode="auto">
          <a:xfrm>
            <a:off x="7089465" y="739557"/>
            <a:ext cx="2054535" cy="132343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First experimental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d</a:t>
            </a:r>
            <a:r>
              <a:rPr kumimoji="0" lang="en-US" sz="16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emonstration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of electron cooling at NAP-M storage ring (Novosibirsk, 1974).</a:t>
            </a:r>
          </a:p>
        </p:txBody>
      </p:sp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-2" y="2538273"/>
            <a:ext cx="8985051" cy="424731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E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lectron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Cooling is a well-established technique with almost 50 years of experimental experience.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elvetica" pitchFamily="34" charset="0"/>
              <a:ea typeface="ＭＳ Ｐゴシック" charset="0"/>
              <a:cs typeface="Helvetica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High Voltage DC coolers: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(1974-):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all DC electrostatic accelerators; all use magnetic field to confine electron beam (magnetized cooling).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FNAL Recycler cooler: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Pelletron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electrostatic generator (4MeV electrons), transport of electron beam without continuous magnetic field.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RF acceleration (High Energy approach):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BNL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LEReC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electron cooler (2019-21):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First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RF-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linac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based electron cooler</a:t>
            </a:r>
            <a:r>
              <a:rPr lang="en-US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(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approach is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directly extendable to higher energies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). </a:t>
            </a:r>
            <a:r>
              <a:rPr lang="en-US" dirty="0" err="1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LEReC</a:t>
            </a:r>
            <a:r>
              <a:rPr lang="en-US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does not use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any magnetization of electrons</a:t>
            </a:r>
            <a:r>
              <a:rPr lang="en-US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LEReC</a:t>
            </a:r>
            <a:r>
              <a:rPr lang="en-US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was successfully used for RHIC operations in 2020-21 to cool ion bunches directly at collision energy.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elvetica" pitchFamily="34" charset="0"/>
              <a:ea typeface="ＭＳ Ｐゴシック" charset="0"/>
              <a:cs typeface="Helvetica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charset="0"/>
                <a:cs typeface="Helvetica" pitchFamily="34" charset="0"/>
              </a:rPr>
              <a:t> 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Helvetica" pitchFamily="34" charset="0"/>
              <a:ea typeface="ＭＳ Ｐゴシック" charset="0"/>
              <a:cs typeface="Helvetica" pitchFamily="34" charset="0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8001" y="505786"/>
            <a:ext cx="2670984" cy="198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7685188-1FA4-463C-80E2-DBF3E4BFA23B}"/>
              </a:ext>
            </a:extLst>
          </p:cNvPr>
          <p:cNvSpPr txBox="1">
            <a:spLocks/>
          </p:cNvSpPr>
          <p:nvPr/>
        </p:nvSpPr>
        <p:spPr>
          <a:xfrm>
            <a:off x="7745051" y="6510022"/>
            <a:ext cx="1002082" cy="347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>
                <a:solidFill>
                  <a:srgbClr val="000000">
                    <a:tint val="75000"/>
                  </a:srgbClr>
                </a:solidFill>
                <a:latin typeface="Arial" panose="020B0604020202020204"/>
              </a:rPr>
              <a:t>3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4262C28-4010-47A3-92C1-05B5E546770C}"/>
              </a:ext>
            </a:extLst>
          </p:cNvPr>
          <p:cNvSpPr txBox="1">
            <a:spLocks/>
          </p:cNvSpPr>
          <p:nvPr/>
        </p:nvSpPr>
        <p:spPr>
          <a:xfrm>
            <a:off x="-1" y="-29103"/>
            <a:ext cx="8985051" cy="6432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3200" dirty="0"/>
              <a:t>Electron Cooling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A2F462C0-5FA4-4724-9388-6406C5734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212" y="6356351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t>10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64D5421-697E-D5D1-44B8-B2A90D940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A910F-5023-B464-E0D6-EAA98C1C8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973" y="2343217"/>
            <a:ext cx="8871732" cy="3292447"/>
          </a:xfrm>
        </p:spPr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elvetica" pitchFamily="34" charset="0"/>
              <a:ea typeface="ＭＳ Ｐゴシック" charset="0"/>
              <a:cs typeface="Helvetic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Reduction in a cooling rate with energy can be compensated by:</a:t>
            </a:r>
          </a:p>
          <a:p>
            <a:pPr marL="914400" lvl="1" indent="-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Increasing the 6-D phase space density of the electron bunch</a:t>
            </a:r>
          </a:p>
          <a:p>
            <a:pPr marL="914400" lvl="1" indent="-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Increasing the length of the </a:t>
            </a:r>
            <a:r>
              <a:rPr lang="en-US" sz="20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cooling section</a:t>
            </a:r>
          </a:p>
          <a:p>
            <a:pPr marL="914400" lvl="1" indent="-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Precooling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an ion bunch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, because ions with a small velocity spread are cooled faster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E61C9-D6EE-D1F4-96AE-81AC8295F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69E2F8-12AE-2015-536D-599A9C34B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10" y="0"/>
            <a:ext cx="7886700" cy="617848"/>
          </a:xfrm>
        </p:spPr>
        <p:txBody>
          <a:bodyPr>
            <a:normAutofit/>
          </a:bodyPr>
          <a:lstStyle/>
          <a:p>
            <a:r>
              <a:rPr lang="en-US" sz="3200" dirty="0"/>
              <a:t>Electron Cooling at high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C842C9D-5945-EE33-7120-D00DD5C71E45}"/>
                  </a:ext>
                </a:extLst>
              </p:cNvPr>
              <p:cNvSpPr txBox="1"/>
              <p:nvPr/>
            </p:nvSpPr>
            <p:spPr>
              <a:xfrm>
                <a:off x="2376350" y="1360329"/>
                <a:ext cx="5302927" cy="8456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𝑟𝑖𝑛𝑔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C842C9D-5945-EE33-7120-D00DD5C71E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350" y="1360329"/>
                <a:ext cx="5302927" cy="84568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4C8BA49-6DFF-9F1C-D588-705DA0AAFF23}"/>
              </a:ext>
            </a:extLst>
          </p:cNvPr>
          <p:cNvSpPr txBox="1"/>
          <p:nvPr/>
        </p:nvSpPr>
        <p:spPr>
          <a:xfrm>
            <a:off x="466066" y="1598503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Cooling rate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C9D796-8916-FC8B-B169-1C1094FDD91E}"/>
              </a:ext>
            </a:extLst>
          </p:cNvPr>
          <p:cNvSpPr txBox="1"/>
          <p:nvPr/>
        </p:nvSpPr>
        <p:spPr>
          <a:xfrm flipH="1">
            <a:off x="1032674" y="5423638"/>
            <a:ext cx="7078651" cy="400110"/>
          </a:xfrm>
          <a:prstGeom prst="rect">
            <a:avLst/>
          </a:prstGeom>
          <a:solidFill>
            <a:srgbClr val="CBFEFD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Several approaches to electron accelerator were considered.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BE2705C-0679-651D-AFB5-EFA4EE2AA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8F71B3-97D2-0AFB-4279-25D6EE287CE8}"/>
              </a:ext>
            </a:extLst>
          </p:cNvPr>
          <p:cNvSpPr txBox="1"/>
          <p:nvPr/>
        </p:nvSpPr>
        <p:spPr>
          <a:xfrm>
            <a:off x="1706246" y="4582389"/>
            <a:ext cx="5843187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needed </a:t>
            </a:r>
            <a:r>
              <a:rPr lang="en-US" sz="1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to design accelerator which can provide electron beam parameters required for cooling.</a:t>
            </a:r>
          </a:p>
        </p:txBody>
      </p:sp>
    </p:spTree>
    <p:extLst>
      <p:ext uri="{BB962C8B-B14F-4D97-AF65-F5344CB8AC3E}">
        <p14:creationId xmlns:p14="http://schemas.microsoft.com/office/powerpoint/2010/main" val="469272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9C560-9AAB-485A-9CB6-FAE585765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03" y="-13592"/>
            <a:ext cx="8432058" cy="566366"/>
          </a:xfrm>
        </p:spPr>
        <p:txBody>
          <a:bodyPr>
            <a:noAutofit/>
          </a:bodyPr>
          <a:lstStyle/>
          <a:p>
            <a:r>
              <a:rPr lang="en-US" sz="3200" dirty="0"/>
              <a:t>High-energy cooling for EIC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3B757-F0EC-4329-AB51-DCFEB06D9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479" y="629866"/>
            <a:ext cx="5416023" cy="54058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000" dirty="0"/>
              <a:t>Several approaches based on </a:t>
            </a:r>
            <a:r>
              <a:rPr lang="en-US" sz="2000" dirty="0">
                <a:solidFill>
                  <a:srgbClr val="0000FF"/>
                </a:solidFill>
              </a:rPr>
              <a:t>conventional electron cooling</a:t>
            </a:r>
            <a:r>
              <a:rPr lang="en-US" sz="2000" dirty="0"/>
              <a:t>, as </a:t>
            </a:r>
            <a:r>
              <a:rPr lang="en-US" sz="2000" dirty="0">
                <a:solidFill>
                  <a:srgbClr val="0000FF"/>
                </a:solidFill>
              </a:rPr>
              <a:t>alternative</a:t>
            </a:r>
            <a:r>
              <a:rPr lang="en-US" sz="2000" dirty="0"/>
              <a:t> to Coherent Electron Cooling (which is present baseline for EIC Strong Hadron Cooling), were  considered:</a:t>
            </a:r>
          </a:p>
          <a:p>
            <a:pPr>
              <a:buAutoNum type="arabicPeriod"/>
            </a:pPr>
            <a:r>
              <a:rPr lang="en-US" sz="2000" b="1" dirty="0"/>
              <a:t> Induction </a:t>
            </a:r>
            <a:r>
              <a:rPr lang="en-US" sz="2000" b="1" dirty="0" err="1"/>
              <a:t>Linac</a:t>
            </a:r>
            <a:r>
              <a:rPr lang="en-US" sz="2000" b="1" dirty="0"/>
              <a:t> based Ring cooler </a:t>
            </a:r>
            <a:r>
              <a:rPr lang="en-US" sz="2000" dirty="0"/>
              <a:t>(</a:t>
            </a:r>
            <a:r>
              <a:rPr lang="en-US" sz="2000" b="1" dirty="0"/>
              <a:t>FNAL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1700" dirty="0">
                <a:solidFill>
                  <a:srgbClr val="0070C0"/>
                </a:solidFill>
              </a:rPr>
              <a:t>V. Lebedev, S. Nagaitsev et </a:t>
            </a:r>
            <a:r>
              <a:rPr lang="en-US" sz="1700" dirty="0" err="1">
                <a:solidFill>
                  <a:srgbClr val="0070C0"/>
                </a:solidFill>
              </a:rPr>
              <a:t>al.,”CDR</a:t>
            </a:r>
            <a:r>
              <a:rPr lang="en-US" sz="1700" dirty="0">
                <a:solidFill>
                  <a:srgbClr val="0070C0"/>
                </a:solidFill>
              </a:rPr>
              <a:t>: A ring-based electron cooling for EIC”, JINST 16 T01003 (2021).</a:t>
            </a:r>
          </a:p>
          <a:p>
            <a:pPr marL="0" indent="0">
              <a:buNone/>
            </a:pPr>
            <a:r>
              <a:rPr lang="en-US" sz="2000" b="1" dirty="0"/>
              <a:t>2. Dual-ring electron accelerator </a:t>
            </a:r>
            <a:r>
              <a:rPr lang="en-US" sz="2000" dirty="0"/>
              <a:t>(</a:t>
            </a:r>
            <a:r>
              <a:rPr lang="en-US" sz="2000" b="1" dirty="0"/>
              <a:t>JLAB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1700" dirty="0">
                <a:solidFill>
                  <a:srgbClr val="0070C0"/>
                </a:solidFill>
              </a:rPr>
              <a:t>B. </a:t>
            </a:r>
            <a:r>
              <a:rPr lang="en-US" sz="1700" dirty="0" err="1">
                <a:solidFill>
                  <a:srgbClr val="0070C0"/>
                </a:solidFill>
              </a:rPr>
              <a:t>Dhital</a:t>
            </a:r>
            <a:r>
              <a:rPr lang="en-US" sz="1700" dirty="0">
                <a:solidFill>
                  <a:srgbClr val="0070C0"/>
                </a:solidFill>
              </a:rPr>
              <a:t> et al., “Beam dynamics study in a dual energy storage ring for ion beam cooling”, Proc. IPAC21, TUXA07 (2021).</a:t>
            </a:r>
          </a:p>
          <a:p>
            <a:pPr marL="0" indent="0">
              <a:buNone/>
            </a:pPr>
            <a:endParaRPr lang="en-US" sz="17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000" b="1" dirty="0"/>
              <a:t>3. ERL-based Circulator Ring </a:t>
            </a:r>
            <a:r>
              <a:rPr lang="en-US" sz="2000" dirty="0"/>
              <a:t>(</a:t>
            </a:r>
            <a:r>
              <a:rPr lang="en-US" sz="2000" b="1" dirty="0"/>
              <a:t>JLAB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1700" dirty="0">
                <a:solidFill>
                  <a:srgbClr val="0070C0"/>
                </a:solidFill>
              </a:rPr>
              <a:t>S. Benson et al., ERL19, LINAC20 presentations</a:t>
            </a:r>
          </a:p>
          <a:p>
            <a:pPr marL="0" indent="0">
              <a:buNone/>
            </a:pPr>
            <a:r>
              <a:rPr lang="en-US" sz="2000" b="1" dirty="0"/>
              <a:t>4. Storage Ring electron cooler </a:t>
            </a:r>
            <a:r>
              <a:rPr lang="en-US" sz="2000" dirty="0"/>
              <a:t>(</a:t>
            </a:r>
            <a:r>
              <a:rPr lang="en-US" sz="2000" b="1" dirty="0"/>
              <a:t>BNL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1700" dirty="0">
                <a:solidFill>
                  <a:srgbClr val="0070C0"/>
                </a:solidFill>
              </a:rPr>
              <a:t>H. Zhao, J. Kewisch et al., “Ring-based electron cooler for high energy beam cooling”, PRAB 24, 043501 (2021)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14116-CCD7-43A9-B886-FEBCD3D4C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536FD5-A44E-418D-B593-3FDFFA0BE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6841" y="1609950"/>
            <a:ext cx="3583684" cy="18385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D388DE-9403-4DDC-BC26-D88A9BDB3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6868" y="325785"/>
            <a:ext cx="3288029" cy="13353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B68C57-7295-4D49-BA38-9B7B98F4C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5425" y="5216383"/>
            <a:ext cx="2631513" cy="1610124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5C0551A-D915-41CD-86DC-12AA035BA8B3}"/>
              </a:ext>
            </a:extLst>
          </p:cNvPr>
          <p:cNvCxnSpPr>
            <a:cxnSpLocks/>
          </p:cNvCxnSpPr>
          <p:nvPr/>
        </p:nvCxnSpPr>
        <p:spPr>
          <a:xfrm flipV="1">
            <a:off x="5272218" y="1015545"/>
            <a:ext cx="1165319" cy="794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DA3F223-FB60-49E2-ADFC-09C04AC83BB3}"/>
              </a:ext>
            </a:extLst>
          </p:cNvPr>
          <p:cNvCxnSpPr>
            <a:cxnSpLocks/>
          </p:cNvCxnSpPr>
          <p:nvPr/>
        </p:nvCxnSpPr>
        <p:spPr>
          <a:xfrm flipV="1">
            <a:off x="5070713" y="2563971"/>
            <a:ext cx="1366824" cy="362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4420AF9-10AF-4D52-9BD6-C572D80BBA0E}"/>
              </a:ext>
            </a:extLst>
          </p:cNvPr>
          <p:cNvCxnSpPr>
            <a:cxnSpLocks/>
          </p:cNvCxnSpPr>
          <p:nvPr/>
        </p:nvCxnSpPr>
        <p:spPr>
          <a:xfrm>
            <a:off x="4829205" y="5216383"/>
            <a:ext cx="1138826" cy="166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BFCEAA4D-E969-448D-BC1B-D3B4C5E4E263}"/>
              </a:ext>
            </a:extLst>
          </p:cNvPr>
          <p:cNvPicPr/>
          <p:nvPr/>
        </p:nvPicPr>
        <p:blipFill rotWithShape="1">
          <a:blip r:embed="rId5"/>
          <a:srcRect t="1791"/>
          <a:stretch/>
        </p:blipFill>
        <p:spPr bwMode="auto">
          <a:xfrm>
            <a:off x="6068626" y="3429000"/>
            <a:ext cx="2542021" cy="16171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A5EFB9-DBC2-4222-A3B4-7F7D2A2145E1}"/>
              </a:ext>
            </a:extLst>
          </p:cNvPr>
          <p:cNvCxnSpPr>
            <a:cxnSpLocks/>
          </p:cNvCxnSpPr>
          <p:nvPr/>
        </p:nvCxnSpPr>
        <p:spPr>
          <a:xfrm flipV="1">
            <a:off x="4691743" y="4042941"/>
            <a:ext cx="1276288" cy="459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26442-8459-0045-2DEB-949E5377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A858F9-1394-3061-32D5-E03FDF8847C2}"/>
              </a:ext>
            </a:extLst>
          </p:cNvPr>
          <p:cNvSpPr txBox="1"/>
          <p:nvPr/>
        </p:nvSpPr>
        <p:spPr>
          <a:xfrm>
            <a:off x="1885371" y="3673609"/>
            <a:ext cx="2728966" cy="369332"/>
          </a:xfrm>
          <a:prstGeom prst="rect">
            <a:avLst/>
          </a:prstGeom>
          <a:solidFill>
            <a:srgbClr val="FFF4D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COOL’23 talk: F. Lin et al.</a:t>
            </a:r>
          </a:p>
        </p:txBody>
      </p:sp>
    </p:spTree>
    <p:extLst>
      <p:ext uri="{BB962C8B-B14F-4D97-AF65-F5344CB8AC3E}">
        <p14:creationId xmlns:p14="http://schemas.microsoft.com/office/powerpoint/2010/main" val="161349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8D374BFA-2308-3C1A-6F1E-945D3B4DCB8D}"/>
              </a:ext>
            </a:extLst>
          </p:cNvPr>
          <p:cNvGrpSpPr/>
          <p:nvPr/>
        </p:nvGrpSpPr>
        <p:grpSpPr>
          <a:xfrm>
            <a:off x="-13703" y="2719971"/>
            <a:ext cx="8039615" cy="3636380"/>
            <a:chOff x="426308" y="2006879"/>
            <a:chExt cx="8039615" cy="363638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E20040E-0C06-36EF-DFCB-6CA044A12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16404" y="3429000"/>
              <a:ext cx="5930703" cy="2214259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34CDCC9-38CD-396B-EA3B-74267804E3F3}"/>
                </a:ext>
              </a:extLst>
            </p:cNvPr>
            <p:cNvGrpSpPr/>
            <p:nvPr/>
          </p:nvGrpSpPr>
          <p:grpSpPr>
            <a:xfrm>
              <a:off x="426308" y="2006879"/>
              <a:ext cx="8039615" cy="1422121"/>
              <a:chOff x="475735" y="2006879"/>
              <a:chExt cx="8039615" cy="1422121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D4EF05A6-8353-DD3C-3D72-4020CB82460C}"/>
                  </a:ext>
                </a:extLst>
              </p:cNvPr>
              <p:cNvSpPr/>
              <p:nvPr/>
            </p:nvSpPr>
            <p:spPr>
              <a:xfrm>
                <a:off x="902043" y="2323070"/>
                <a:ext cx="7339913" cy="1105930"/>
              </a:xfrm>
              <a:prstGeom prst="roundRect">
                <a:avLst>
                  <a:gd name="adj" fmla="val 50000"/>
                </a:avLst>
              </a:prstGeom>
              <a:noFill/>
              <a:ln w="571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84E6AA3-5735-D05D-B223-032AB97233A9}"/>
                  </a:ext>
                </a:extLst>
              </p:cNvPr>
              <p:cNvSpPr/>
              <p:nvPr/>
            </p:nvSpPr>
            <p:spPr>
              <a:xfrm>
                <a:off x="475735" y="2006879"/>
                <a:ext cx="8039615" cy="9278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6" name="Arrow: Circular 15">
              <a:extLst>
                <a:ext uri="{FF2B5EF4-FFF2-40B4-BE49-F238E27FC236}">
                  <a16:creationId xmlns:a16="http://schemas.microsoft.com/office/drawing/2014/main" id="{1CD50DFB-F03D-41B4-0DF3-9CEE8E7DFACA}"/>
                </a:ext>
              </a:extLst>
            </p:cNvPr>
            <p:cNvSpPr/>
            <p:nvPr/>
          </p:nvSpPr>
          <p:spPr>
            <a:xfrm rot="15635760" flipH="1">
              <a:off x="946846" y="2377046"/>
              <a:ext cx="939115" cy="978408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5690138"/>
                <a:gd name="adj5" fmla="val 1413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Arrow: Circular 16">
              <a:extLst>
                <a:ext uri="{FF2B5EF4-FFF2-40B4-BE49-F238E27FC236}">
                  <a16:creationId xmlns:a16="http://schemas.microsoft.com/office/drawing/2014/main" id="{BF01808D-9C4B-4FF6-45DD-60D08075C5D3}"/>
                </a:ext>
              </a:extLst>
            </p:cNvPr>
            <p:cNvSpPr/>
            <p:nvPr/>
          </p:nvSpPr>
          <p:spPr>
            <a:xfrm rot="10800000" flipH="1">
              <a:off x="7163619" y="2369114"/>
              <a:ext cx="939115" cy="978408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6304658"/>
                <a:gd name="adj5" fmla="val 1413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CEA81E-0DC1-4D66-F4D4-E92D49809F55}"/>
                </a:ext>
              </a:extLst>
            </p:cNvPr>
            <p:cNvSpPr txBox="1"/>
            <p:nvPr/>
          </p:nvSpPr>
          <p:spPr>
            <a:xfrm>
              <a:off x="1109909" y="2646876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p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E21994-1BB6-CE09-068E-A669C63BA1CE}"/>
                </a:ext>
              </a:extLst>
            </p:cNvPr>
            <p:cNvSpPr txBox="1"/>
            <p:nvPr/>
          </p:nvSpPr>
          <p:spPr>
            <a:xfrm>
              <a:off x="7479929" y="275006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p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AE4AC76-0FA7-5D22-F9B0-BAC7B68FE3D3}"/>
                </a:ext>
              </a:extLst>
            </p:cNvPr>
            <p:cNvSpPr txBox="1"/>
            <p:nvPr/>
          </p:nvSpPr>
          <p:spPr>
            <a:xfrm>
              <a:off x="4292867" y="2993493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p</a:t>
              </a:r>
            </a:p>
          </p:txBody>
        </p:sp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1B0A1C14-9F4B-6C04-9AAB-08CB1763B81F}"/>
                </a:ext>
              </a:extLst>
            </p:cNvPr>
            <p:cNvSpPr/>
            <p:nvPr/>
          </p:nvSpPr>
          <p:spPr>
            <a:xfrm>
              <a:off x="3700958" y="3266583"/>
              <a:ext cx="1519881" cy="457200"/>
            </a:xfrm>
            <a:prstGeom prst="rightArrow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552D01A-573B-CB51-CA94-7E4FA48AE21E}"/>
                </a:ext>
              </a:extLst>
            </p:cNvPr>
            <p:cNvSpPr txBox="1"/>
            <p:nvPr/>
          </p:nvSpPr>
          <p:spPr>
            <a:xfrm>
              <a:off x="4299279" y="355306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e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9715DA0-3209-0921-B5C1-073EC3863E9E}"/>
                </a:ext>
              </a:extLst>
            </p:cNvPr>
            <p:cNvSpPr/>
            <p:nvPr/>
          </p:nvSpPr>
          <p:spPr>
            <a:xfrm>
              <a:off x="1748480" y="3058791"/>
              <a:ext cx="5273444" cy="844910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E52AF98-6EA0-556D-0523-B6055356B11E}"/>
                </a:ext>
              </a:extLst>
            </p:cNvPr>
            <p:cNvSpPr/>
            <p:nvPr/>
          </p:nvSpPr>
          <p:spPr>
            <a:xfrm>
              <a:off x="3877390" y="3395197"/>
              <a:ext cx="1118707" cy="221388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FC90DF4-B314-085B-CEF1-A3B8C6A4419C}"/>
              </a:ext>
            </a:extLst>
          </p:cNvPr>
          <p:cNvSpPr txBox="1"/>
          <p:nvPr/>
        </p:nvSpPr>
        <p:spPr>
          <a:xfrm>
            <a:off x="3175818" y="5774306"/>
            <a:ext cx="1640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Wiggler section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BA4873-723A-B5E8-7FFF-13CA6BF0B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212" y="75497"/>
            <a:ext cx="7886700" cy="595000"/>
          </a:xfrm>
        </p:spPr>
        <p:txBody>
          <a:bodyPr>
            <a:normAutofit/>
          </a:bodyPr>
          <a:lstStyle/>
          <a:p>
            <a:r>
              <a:rPr lang="en-US" sz="3200" dirty="0"/>
              <a:t>EIC Ring Electron Cooler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8F5BCA-E19A-5841-7A7F-0B7743DB1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DA8928E7-0E2D-22FD-4338-7CF99FD62F0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13703" y="1162223"/>
                <a:ext cx="8860664" cy="2031325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EIC 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Ring Electron Cooler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is a non-magnetized, bunched beam electron cooler based on an electron storage ring, which </a:t>
                </a:r>
                <a:r>
                  <a:rPr lang="en-US" sz="20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utilizes damping wigglers to provide needed radiation damping for the electrons.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Ring cooler counteracts IBS-driven emittance growth of the proton bunches at 275 GeV  with cooling times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𝒄𝒐𝒐𝒍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hours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DA8928E7-0E2D-22FD-4338-7CF99FD62F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3703" y="1162223"/>
                <a:ext cx="8860664" cy="2031325"/>
              </a:xfrm>
              <a:blipFill>
                <a:blip r:embed="rId3"/>
                <a:stretch>
                  <a:fillRect l="-619" t="-3003" r="-1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48C7A1A-5878-8948-306F-4DB017C73CFE}"/>
              </a:ext>
            </a:extLst>
          </p:cNvPr>
          <p:cNvSpPr txBox="1"/>
          <p:nvPr/>
        </p:nvSpPr>
        <p:spPr>
          <a:xfrm>
            <a:off x="6913989" y="4616793"/>
            <a:ext cx="23246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0000FF"/>
                </a:solidFill>
              </a:rPr>
              <a:t>No continuous solenoidal field in the cooling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0000FF"/>
                </a:solidFill>
              </a:rPr>
              <a:t>Electron bunches, not a DC beam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72AE47-1755-BCA6-1213-0847ED530D50}"/>
              </a:ext>
            </a:extLst>
          </p:cNvPr>
          <p:cNvSpPr txBox="1"/>
          <p:nvPr/>
        </p:nvSpPr>
        <p:spPr>
          <a:xfrm>
            <a:off x="3240958" y="3336815"/>
            <a:ext cx="1617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Cooling section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420557-9365-CC69-557C-313A1205A656}"/>
              </a:ext>
            </a:extLst>
          </p:cNvPr>
          <p:cNvSpPr txBox="1"/>
          <p:nvPr/>
        </p:nvSpPr>
        <p:spPr>
          <a:xfrm>
            <a:off x="6581913" y="265608"/>
            <a:ext cx="2014584" cy="646331"/>
          </a:xfrm>
          <a:prstGeom prst="rect">
            <a:avLst/>
          </a:prstGeom>
          <a:solidFill>
            <a:srgbClr val="FFF4D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COOL’23 talk:</a:t>
            </a:r>
          </a:p>
          <a:p>
            <a:pPr>
              <a:buNone/>
            </a:pPr>
            <a:r>
              <a:rPr lang="en-US" dirty="0"/>
              <a:t>S. Seletskiy et al.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73FD99-F1AD-16DC-111D-B34CA14C2280}"/>
              </a:ext>
            </a:extLst>
          </p:cNvPr>
          <p:cNvSpPr txBox="1"/>
          <p:nvPr/>
        </p:nvSpPr>
        <p:spPr>
          <a:xfrm>
            <a:off x="2649380" y="5035204"/>
            <a:ext cx="2693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150 MeV Electron Cooler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9A18D76-8638-589C-A343-7F66D7404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539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03DC8-0E96-4E81-89A8-806B1D8E34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 sz="1200">
                <a:solidFill>
                  <a:prstClr val="white"/>
                </a:solidFill>
              </a:rPr>
              <a:pPr/>
              <a:t>14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95BDE1-2F4A-4110-85B6-75A0AD807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8581" y="-15903"/>
            <a:ext cx="8624944" cy="612886"/>
          </a:xfrm>
        </p:spPr>
        <p:txBody>
          <a:bodyPr>
            <a:normAutofit/>
          </a:bodyPr>
          <a:lstStyle/>
          <a:p>
            <a:r>
              <a:rPr lang="en-US" sz="3200" dirty="0"/>
              <a:t>EIC cooling requirements for Precooler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9B40-9BCA-47EB-8296-FE4DA22813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1500" dirty="0">
              <a:solidFill>
                <a:srgbClr val="0000FF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780E87-7E62-4FD9-BC78-220A4D416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61" y="603729"/>
            <a:ext cx="7569641" cy="49189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EC8AB5-7D69-4DB1-B0BF-AC8479B0BF40}"/>
              </a:ext>
            </a:extLst>
          </p:cNvPr>
          <p:cNvSpPr txBox="1"/>
          <p:nvPr/>
        </p:nvSpPr>
        <p:spPr>
          <a:xfrm>
            <a:off x="1401719" y="5524971"/>
            <a:ext cx="6963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alibri" panose="020F0502020204030204"/>
              </a:rPr>
              <a:t>Goal of </a:t>
            </a:r>
            <a:r>
              <a:rPr lang="en-US" b="1" dirty="0">
                <a:solidFill>
                  <a:srgbClr val="0000FF"/>
                </a:solidFill>
                <a:latin typeface="Calibri" panose="020F0502020204030204"/>
              </a:rPr>
              <a:t>precooling </a:t>
            </a:r>
            <a:r>
              <a:rPr lang="en-US" dirty="0">
                <a:solidFill>
                  <a:srgbClr val="0000FF"/>
                </a:solidFill>
                <a:latin typeface="Calibri" panose="020F0502020204030204"/>
              </a:rPr>
              <a:t>at </a:t>
            </a:r>
            <a:r>
              <a:rPr lang="en-US" b="1" dirty="0">
                <a:solidFill>
                  <a:srgbClr val="0000FF"/>
                </a:solidFill>
                <a:latin typeface="Calibri" panose="020F0502020204030204"/>
              </a:rPr>
              <a:t>injection energy of protons </a:t>
            </a:r>
            <a:r>
              <a:rPr lang="en-US" dirty="0">
                <a:solidFill>
                  <a:srgbClr val="0000FF"/>
                </a:solidFill>
                <a:latin typeface="Calibri" panose="020F0502020204030204"/>
              </a:rPr>
              <a:t>is to obtain required small vertical emittance of protons.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B4C7A9-D152-491E-B4D5-BAC85DE31666}"/>
              </a:ext>
            </a:extLst>
          </p:cNvPr>
          <p:cNvSpPr/>
          <p:nvPr/>
        </p:nvSpPr>
        <p:spPr>
          <a:xfrm>
            <a:off x="3812259" y="2270536"/>
            <a:ext cx="534033" cy="233304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8A92CB6-EAD3-4715-A42F-E37234B39438}"/>
              </a:ext>
            </a:extLst>
          </p:cNvPr>
          <p:cNvCxnSpPr>
            <a:cxnSpLocks/>
          </p:cNvCxnSpPr>
          <p:nvPr/>
        </p:nvCxnSpPr>
        <p:spPr>
          <a:xfrm flipV="1">
            <a:off x="2755899" y="2503840"/>
            <a:ext cx="1323376" cy="3090510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9AFA260-46A4-4121-B86A-B908EDD904BD}"/>
              </a:ext>
            </a:extLst>
          </p:cNvPr>
          <p:cNvSpPr/>
          <p:nvPr/>
        </p:nvSpPr>
        <p:spPr>
          <a:xfrm>
            <a:off x="4902532" y="2270535"/>
            <a:ext cx="500119" cy="21787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2A1573-6B85-4ABD-B863-F8DFABA1F164}"/>
              </a:ext>
            </a:extLst>
          </p:cNvPr>
          <p:cNvSpPr/>
          <p:nvPr/>
        </p:nvSpPr>
        <p:spPr>
          <a:xfrm>
            <a:off x="5954231" y="2285967"/>
            <a:ext cx="534033" cy="21787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CEC5CB4C-7947-67FE-2817-3160CFF30FF9}"/>
              </a:ext>
            </a:extLst>
          </p:cNvPr>
          <p:cNvSpPr txBox="1">
            <a:spLocks/>
          </p:cNvSpPr>
          <p:nvPr/>
        </p:nvSpPr>
        <p:spPr>
          <a:xfrm>
            <a:off x="8761813" y="5708997"/>
            <a:ext cx="324365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z="825">
                <a:solidFill>
                  <a:srgbClr val="00B0F0"/>
                </a:solidFill>
              </a:rPr>
              <a:pPr/>
              <a:t>14</a:t>
            </a:fld>
            <a:endParaRPr lang="en-US" sz="825" dirty="0">
              <a:solidFill>
                <a:srgbClr val="00B0F0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E84C7C-8D7D-DBE2-4EF0-8CB82977A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302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4BA560BB-A137-4270-A230-3903B94E2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42" y="672325"/>
            <a:ext cx="8254468" cy="30706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7E08FC-3821-451D-A5D0-72F874F38BA5}"/>
              </a:ext>
            </a:extLst>
          </p:cNvPr>
          <p:cNvSpPr txBox="1"/>
          <p:nvPr/>
        </p:nvSpPr>
        <p:spPr>
          <a:xfrm>
            <a:off x="0" y="56516"/>
            <a:ext cx="697058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200" dirty="0" err="1">
                <a:solidFill>
                  <a:srgbClr val="24407B"/>
                </a:solidFill>
                <a:latin typeface="Arial" charset="0"/>
                <a:cs typeface="Arial" charset="0"/>
              </a:rPr>
              <a:t>LEReC</a:t>
            </a:r>
            <a:r>
              <a:rPr lang="en-US" sz="3200" dirty="0">
                <a:solidFill>
                  <a:srgbClr val="24407B"/>
                </a:solidFill>
                <a:latin typeface="Arial" charset="0"/>
                <a:cs typeface="Arial" charset="0"/>
              </a:rPr>
              <a:t> electron cooler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4D7BBD-D7CD-4105-9BFA-A0EEC62F9CD2}"/>
              </a:ext>
            </a:extLst>
          </p:cNvPr>
          <p:cNvSpPr txBox="1"/>
          <p:nvPr/>
        </p:nvSpPr>
        <p:spPr>
          <a:xfrm>
            <a:off x="289032" y="4372280"/>
            <a:ext cx="84727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LEReC</a:t>
            </a:r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fully operational electron cooler which:</a:t>
            </a:r>
          </a:p>
          <a:p>
            <a:pPr marL="557213" lvl="1" indent="-214313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utilizes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RF-accelerated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electron bunches</a:t>
            </a:r>
          </a:p>
          <a:p>
            <a:pPr marL="557213" lvl="1" indent="-214313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non-magnetized electron beam (there is no magnetization at the cathode and there is no continuous solenoidal field in the cooling section)</a:t>
            </a:r>
          </a:p>
          <a:p>
            <a:pPr lvl="1" algn="just"/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LEReC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approach was chosen for the EIC Precooler (13 MeV electron energy).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C7E351D-84F1-4872-9E91-B4515FDD4652}"/>
              </a:ext>
            </a:extLst>
          </p:cNvPr>
          <p:cNvSpPr txBox="1">
            <a:spLocks/>
          </p:cNvSpPr>
          <p:nvPr/>
        </p:nvSpPr>
        <p:spPr>
          <a:xfrm>
            <a:off x="3556252" y="5767878"/>
            <a:ext cx="3414328" cy="391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4D5DCFCE-4EAA-01B2-70B1-D5777EAF42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 sz="1200">
                <a:solidFill>
                  <a:prstClr val="white"/>
                </a:solidFill>
              </a:rPr>
              <a:pPr/>
              <a:t>15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25BBD5C-9358-3FFC-E1F3-6F9AD2B3351F}"/>
              </a:ext>
            </a:extLst>
          </p:cNvPr>
          <p:cNvSpPr txBox="1">
            <a:spLocks/>
          </p:cNvSpPr>
          <p:nvPr/>
        </p:nvSpPr>
        <p:spPr>
          <a:xfrm>
            <a:off x="8761813" y="5708997"/>
            <a:ext cx="324365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z="825">
                <a:solidFill>
                  <a:srgbClr val="00B0F0"/>
                </a:solidFill>
              </a:rPr>
              <a:pPr/>
              <a:t>15</a:t>
            </a:fld>
            <a:endParaRPr lang="en-US" sz="825" dirty="0">
              <a:solidFill>
                <a:srgbClr val="00B0F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2721D70-523A-339C-1DF1-34A0C4063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A11FB9-E155-D95E-597E-8AA6A6939DD5}"/>
              </a:ext>
            </a:extLst>
          </p:cNvPr>
          <p:cNvSpPr txBox="1"/>
          <p:nvPr/>
        </p:nvSpPr>
        <p:spPr>
          <a:xfrm>
            <a:off x="6868471" y="3088304"/>
            <a:ext cx="2275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</a:rPr>
              <a:t>LEReC</a:t>
            </a:r>
            <a:r>
              <a:rPr lang="en-US" dirty="0">
                <a:solidFill>
                  <a:srgbClr val="0070C0"/>
                </a:solidFill>
              </a:rPr>
              <a:t> was designed</a:t>
            </a:r>
          </a:p>
          <a:p>
            <a:r>
              <a:rPr lang="en-US" dirty="0">
                <a:solidFill>
                  <a:srgbClr val="0070C0"/>
                </a:solidFill>
              </a:rPr>
              <a:t>to operate at energies up to 2.6 MeV*.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616D49-4823-F6B0-58C1-AC1C274C20A2}"/>
              </a:ext>
            </a:extLst>
          </p:cNvPr>
          <p:cNvSpPr txBox="1"/>
          <p:nvPr/>
        </p:nvSpPr>
        <p:spPr>
          <a:xfrm>
            <a:off x="3480333" y="4045612"/>
            <a:ext cx="57089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*A. Fedotov et al., in Proc. NAPAC’16, Chicago, IL, USA, Oct. 2016, pp. 867-869.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10859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4B5297AB-EB96-DCAB-AC9B-DE6C0270EE80}"/>
              </a:ext>
            </a:extLst>
          </p:cNvPr>
          <p:cNvCxnSpPr>
            <a:cxnSpLocks/>
          </p:cNvCxnSpPr>
          <p:nvPr/>
        </p:nvCxnSpPr>
        <p:spPr>
          <a:xfrm>
            <a:off x="123690" y="2103334"/>
            <a:ext cx="157156" cy="1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D66DBBDE-F49C-7DCD-B989-5A0EDBE920F8}"/>
              </a:ext>
            </a:extLst>
          </p:cNvPr>
          <p:cNvCxnSpPr>
            <a:cxnSpLocks/>
          </p:cNvCxnSpPr>
          <p:nvPr/>
        </p:nvCxnSpPr>
        <p:spPr>
          <a:xfrm>
            <a:off x="8792654" y="2307639"/>
            <a:ext cx="219380" cy="21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6EC02832-BF41-9C1F-175B-2FF4CC54DA16}"/>
              </a:ext>
            </a:extLst>
          </p:cNvPr>
          <p:cNvCxnSpPr>
            <a:cxnSpLocks/>
          </p:cNvCxnSpPr>
          <p:nvPr/>
        </p:nvCxnSpPr>
        <p:spPr>
          <a:xfrm flipH="1">
            <a:off x="8789081" y="2501649"/>
            <a:ext cx="219380" cy="21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92213C92-3C18-E212-98C6-F74ED6CF23D4}"/>
              </a:ext>
            </a:extLst>
          </p:cNvPr>
          <p:cNvCxnSpPr>
            <a:cxnSpLocks/>
          </p:cNvCxnSpPr>
          <p:nvPr/>
        </p:nvCxnSpPr>
        <p:spPr>
          <a:xfrm flipH="1" flipV="1">
            <a:off x="6154341" y="2296044"/>
            <a:ext cx="2076896" cy="11894"/>
          </a:xfrm>
          <a:prstGeom prst="line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3BCBBD33-F3EF-2345-501D-C22D2F31CF6A}"/>
              </a:ext>
            </a:extLst>
          </p:cNvPr>
          <p:cNvCxnSpPr>
            <a:cxnSpLocks/>
          </p:cNvCxnSpPr>
          <p:nvPr/>
        </p:nvCxnSpPr>
        <p:spPr>
          <a:xfrm>
            <a:off x="8775226" y="2076790"/>
            <a:ext cx="289064" cy="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4B7E63BE-4BF7-5BB8-B174-8ABF27693D58}"/>
              </a:ext>
            </a:extLst>
          </p:cNvPr>
          <p:cNvCxnSpPr>
            <a:cxnSpLocks/>
          </p:cNvCxnSpPr>
          <p:nvPr/>
        </p:nvCxnSpPr>
        <p:spPr>
          <a:xfrm>
            <a:off x="8227664" y="2311512"/>
            <a:ext cx="4223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Content Placeholder 5" descr="Chart, scatter chart&#10;&#10;Description automatically generated">
            <a:extLst>
              <a:ext uri="{FF2B5EF4-FFF2-40B4-BE49-F238E27FC236}">
                <a16:creationId xmlns:a16="http://schemas.microsoft.com/office/drawing/2014/main" id="{5D93803E-ADAE-BAC2-3AF7-1C7E97F303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5969" y="2201657"/>
            <a:ext cx="1761455" cy="170646"/>
          </a:xfr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375B5B-8841-A61A-3E82-8EA1D40C7D72}"/>
              </a:ext>
            </a:extLst>
          </p:cNvPr>
          <p:cNvCxnSpPr>
            <a:cxnSpLocks/>
            <a:endCxn id="205" idx="1"/>
          </p:cNvCxnSpPr>
          <p:nvPr/>
        </p:nvCxnSpPr>
        <p:spPr>
          <a:xfrm flipH="1">
            <a:off x="35565" y="1798220"/>
            <a:ext cx="9027753" cy="38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65" name="TextBox 167"/>
          <p:cNvSpPr txBox="1">
            <a:spLocks noChangeArrowheads="1"/>
          </p:cNvSpPr>
          <p:nvPr/>
        </p:nvSpPr>
        <p:spPr bwMode="auto">
          <a:xfrm>
            <a:off x="-11952" y="38184"/>
            <a:ext cx="90277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3200" dirty="0">
                <a:solidFill>
                  <a:srgbClr val="30519D"/>
                </a:solidFill>
                <a:cs typeface="Arial" charset="0"/>
              </a:rPr>
              <a:t>13 MeV Precooler combined with 150 MeV HEC-</a:t>
            </a:r>
            <a:r>
              <a:rPr lang="en-US" altLang="en-US" sz="3200" dirty="0" err="1">
                <a:solidFill>
                  <a:srgbClr val="30519D"/>
                </a:solidFill>
                <a:cs typeface="Arial" charset="0"/>
              </a:rPr>
              <a:t>CeC</a:t>
            </a:r>
            <a:r>
              <a:rPr lang="en-US" altLang="en-US" sz="3200" dirty="0">
                <a:solidFill>
                  <a:srgbClr val="30519D"/>
                </a:solidFill>
                <a:cs typeface="Arial" charset="0"/>
              </a:rPr>
              <a:t> </a:t>
            </a:r>
          </a:p>
        </p:txBody>
      </p:sp>
      <p:pic>
        <p:nvPicPr>
          <p:cNvPr id="198" name="Picture 197">
            <a:extLst>
              <a:ext uri="{FF2B5EF4-FFF2-40B4-BE49-F238E27FC236}">
                <a16:creationId xmlns:a16="http://schemas.microsoft.com/office/drawing/2014/main" id="{55D5CCF2-049B-2700-BD61-4A881885E1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8664" y="1699358"/>
            <a:ext cx="1221380" cy="198021"/>
          </a:xfrm>
          <a:prstGeom prst="rect">
            <a:avLst/>
          </a:prstGeom>
        </p:spPr>
      </p:pic>
      <p:pic>
        <p:nvPicPr>
          <p:cNvPr id="205" name="Picture 204">
            <a:extLst>
              <a:ext uri="{FF2B5EF4-FFF2-40B4-BE49-F238E27FC236}">
                <a16:creationId xmlns:a16="http://schemas.microsoft.com/office/drawing/2014/main" id="{D6396F8B-7EE2-22C2-3127-6A477AB337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522" t="3456"/>
          <a:stretch/>
        </p:blipFill>
        <p:spPr>
          <a:xfrm>
            <a:off x="35565" y="1706500"/>
            <a:ext cx="413761" cy="191176"/>
          </a:xfrm>
          <a:prstGeom prst="rect">
            <a:avLst/>
          </a:prstGeom>
        </p:spPr>
      </p:pic>
      <p:pic>
        <p:nvPicPr>
          <p:cNvPr id="206" name="Picture 205">
            <a:extLst>
              <a:ext uri="{FF2B5EF4-FFF2-40B4-BE49-F238E27FC236}">
                <a16:creationId xmlns:a16="http://schemas.microsoft.com/office/drawing/2014/main" id="{55A20493-B1C0-CF0B-CE49-08110B5EF84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7996" y="1699655"/>
            <a:ext cx="1476738" cy="19802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794127EB-6171-72D1-FABE-59FDE2B82402}"/>
              </a:ext>
            </a:extLst>
          </p:cNvPr>
          <p:cNvGrpSpPr/>
          <p:nvPr/>
        </p:nvGrpSpPr>
        <p:grpSpPr>
          <a:xfrm>
            <a:off x="2275075" y="1758173"/>
            <a:ext cx="341219" cy="369471"/>
            <a:chOff x="4147335" y="1992012"/>
            <a:chExt cx="454959" cy="492628"/>
          </a:xfrm>
        </p:grpSpPr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0E18DFFB-9BFC-1681-07F8-378CB77B3510}"/>
                </a:ext>
              </a:extLst>
            </p:cNvPr>
            <p:cNvCxnSpPr>
              <a:cxnSpLocks/>
              <a:stCxn id="217" idx="1"/>
            </p:cNvCxnSpPr>
            <p:nvPr/>
          </p:nvCxnSpPr>
          <p:spPr>
            <a:xfrm>
              <a:off x="4261635" y="2068212"/>
              <a:ext cx="226359" cy="322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Isosceles Triangle 216">
              <a:extLst>
                <a:ext uri="{FF2B5EF4-FFF2-40B4-BE49-F238E27FC236}">
                  <a16:creationId xmlns:a16="http://schemas.microsoft.com/office/drawing/2014/main" id="{7B64E2D1-E84F-F3F2-D56E-97282B4D76E9}"/>
                </a:ext>
              </a:extLst>
            </p:cNvPr>
            <p:cNvSpPr/>
            <p:nvPr/>
          </p:nvSpPr>
          <p:spPr>
            <a:xfrm rot="10800000">
              <a:off x="4147335" y="1992012"/>
              <a:ext cx="152400" cy="152400"/>
            </a:xfrm>
            <a:prstGeom prst="triangle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218" name="Isosceles Triangle 217">
              <a:extLst>
                <a:ext uri="{FF2B5EF4-FFF2-40B4-BE49-F238E27FC236}">
                  <a16:creationId xmlns:a16="http://schemas.microsoft.com/office/drawing/2014/main" id="{91AECC57-F204-91E5-C0A3-C7F03FDA2FAE}"/>
                </a:ext>
              </a:extLst>
            </p:cNvPr>
            <p:cNvSpPr/>
            <p:nvPr/>
          </p:nvSpPr>
          <p:spPr>
            <a:xfrm>
              <a:off x="4449894" y="2332240"/>
              <a:ext cx="152400" cy="152400"/>
            </a:xfrm>
            <a:prstGeom prst="triangle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219" name="Flowchart: Predefined Process 218">
              <a:extLst>
                <a:ext uri="{FF2B5EF4-FFF2-40B4-BE49-F238E27FC236}">
                  <a16:creationId xmlns:a16="http://schemas.microsoft.com/office/drawing/2014/main" id="{C85CC783-B609-61E3-F304-56C492F0F54A}"/>
                </a:ext>
              </a:extLst>
            </p:cNvPr>
            <p:cNvSpPr/>
            <p:nvPr/>
          </p:nvSpPr>
          <p:spPr>
            <a:xfrm rot="2874476">
              <a:off x="4324519" y="2060525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220" name="Flowchart: Predefined Process 219">
              <a:extLst>
                <a:ext uri="{FF2B5EF4-FFF2-40B4-BE49-F238E27FC236}">
                  <a16:creationId xmlns:a16="http://schemas.microsoft.com/office/drawing/2014/main" id="{A0E48343-836B-65AE-368C-1F8CE837F4B2}"/>
                </a:ext>
              </a:extLst>
            </p:cNvPr>
            <p:cNvSpPr/>
            <p:nvPr/>
          </p:nvSpPr>
          <p:spPr>
            <a:xfrm rot="2874476">
              <a:off x="4414164" y="2168100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2111EA16-C128-B8FF-289D-4A6BE03D8606}"/>
              </a:ext>
            </a:extLst>
          </p:cNvPr>
          <p:cNvGrpSpPr/>
          <p:nvPr/>
        </p:nvGrpSpPr>
        <p:grpSpPr>
          <a:xfrm>
            <a:off x="5731759" y="1772217"/>
            <a:ext cx="243224" cy="369471"/>
            <a:chOff x="4147340" y="1992012"/>
            <a:chExt cx="454954" cy="492628"/>
          </a:xfrm>
        </p:grpSpPr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9ABF58E8-1FD8-0478-C3A2-C79B26835635}"/>
                </a:ext>
              </a:extLst>
            </p:cNvPr>
            <p:cNvCxnSpPr>
              <a:cxnSpLocks/>
              <a:stCxn id="223" idx="1"/>
            </p:cNvCxnSpPr>
            <p:nvPr/>
          </p:nvCxnSpPr>
          <p:spPr>
            <a:xfrm>
              <a:off x="4261636" y="2068212"/>
              <a:ext cx="226359" cy="322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Isosceles Triangle 222">
              <a:extLst>
                <a:ext uri="{FF2B5EF4-FFF2-40B4-BE49-F238E27FC236}">
                  <a16:creationId xmlns:a16="http://schemas.microsoft.com/office/drawing/2014/main" id="{78BF99F4-39E0-C096-D327-CBBB0CCACEDD}"/>
                </a:ext>
              </a:extLst>
            </p:cNvPr>
            <p:cNvSpPr/>
            <p:nvPr/>
          </p:nvSpPr>
          <p:spPr>
            <a:xfrm rot="10800000">
              <a:off x="4147340" y="1992012"/>
              <a:ext cx="152400" cy="152400"/>
            </a:xfrm>
            <a:prstGeom prst="triangle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224" name="Isosceles Triangle 223">
              <a:extLst>
                <a:ext uri="{FF2B5EF4-FFF2-40B4-BE49-F238E27FC236}">
                  <a16:creationId xmlns:a16="http://schemas.microsoft.com/office/drawing/2014/main" id="{6E723EDD-2B15-D6AE-2893-C417BA178AF7}"/>
                </a:ext>
              </a:extLst>
            </p:cNvPr>
            <p:cNvSpPr/>
            <p:nvPr/>
          </p:nvSpPr>
          <p:spPr>
            <a:xfrm>
              <a:off x="4449894" y="2332240"/>
              <a:ext cx="152400" cy="152400"/>
            </a:xfrm>
            <a:prstGeom prst="triangle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225" name="Flowchart: Predefined Process 224">
              <a:extLst>
                <a:ext uri="{FF2B5EF4-FFF2-40B4-BE49-F238E27FC236}">
                  <a16:creationId xmlns:a16="http://schemas.microsoft.com/office/drawing/2014/main" id="{F0F8E22D-4888-75F9-822A-295EB37AFBE7}"/>
                </a:ext>
              </a:extLst>
            </p:cNvPr>
            <p:cNvSpPr/>
            <p:nvPr/>
          </p:nvSpPr>
          <p:spPr>
            <a:xfrm rot="2874476">
              <a:off x="4324519" y="2060525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226" name="Flowchart: Predefined Process 225">
              <a:extLst>
                <a:ext uri="{FF2B5EF4-FFF2-40B4-BE49-F238E27FC236}">
                  <a16:creationId xmlns:a16="http://schemas.microsoft.com/office/drawing/2014/main" id="{31F23AEF-F722-41A7-1BF1-C3AE67BE64D0}"/>
                </a:ext>
              </a:extLst>
            </p:cNvPr>
            <p:cNvSpPr/>
            <p:nvPr/>
          </p:nvSpPr>
          <p:spPr>
            <a:xfrm rot="2874476">
              <a:off x="4414164" y="2168100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</p:grpSp>
      <p:sp>
        <p:nvSpPr>
          <p:cNvPr id="227" name="Flowchart: Predefined Process 226">
            <a:extLst>
              <a:ext uri="{FF2B5EF4-FFF2-40B4-BE49-F238E27FC236}">
                <a16:creationId xmlns:a16="http://schemas.microsoft.com/office/drawing/2014/main" id="{AAE30806-0111-F65C-334A-3B743AB0C5C9}"/>
              </a:ext>
            </a:extLst>
          </p:cNvPr>
          <p:cNvSpPr/>
          <p:nvPr/>
        </p:nvSpPr>
        <p:spPr>
          <a:xfrm>
            <a:off x="4065866" y="1726677"/>
            <a:ext cx="51197" cy="153121"/>
          </a:xfrm>
          <a:prstGeom prst="flowChartPredefined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31" name="Flowchart: Predefined Process 230">
            <a:extLst>
              <a:ext uri="{FF2B5EF4-FFF2-40B4-BE49-F238E27FC236}">
                <a16:creationId xmlns:a16="http://schemas.microsoft.com/office/drawing/2014/main" id="{74262B24-0990-B465-559D-38C87785E269}"/>
              </a:ext>
            </a:extLst>
          </p:cNvPr>
          <p:cNvSpPr/>
          <p:nvPr/>
        </p:nvSpPr>
        <p:spPr>
          <a:xfrm>
            <a:off x="5493818" y="1726545"/>
            <a:ext cx="51197" cy="153121"/>
          </a:xfrm>
          <a:prstGeom prst="flowChartPredefined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E11AEF2D-C1D5-C458-819E-BA3372687C98}"/>
              </a:ext>
            </a:extLst>
          </p:cNvPr>
          <p:cNvGrpSpPr/>
          <p:nvPr/>
        </p:nvGrpSpPr>
        <p:grpSpPr>
          <a:xfrm flipV="1">
            <a:off x="3588768" y="1752046"/>
            <a:ext cx="341219" cy="369471"/>
            <a:chOff x="4147335" y="1992012"/>
            <a:chExt cx="454959" cy="492628"/>
          </a:xfrm>
        </p:grpSpPr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1E0FF8F5-83BA-C849-DD2F-F6EC92877AC6}"/>
                </a:ext>
              </a:extLst>
            </p:cNvPr>
            <p:cNvCxnSpPr>
              <a:cxnSpLocks/>
              <a:stCxn id="234" idx="1"/>
            </p:cNvCxnSpPr>
            <p:nvPr/>
          </p:nvCxnSpPr>
          <p:spPr>
            <a:xfrm>
              <a:off x="4261635" y="2068212"/>
              <a:ext cx="226359" cy="322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Isosceles Triangle 233">
              <a:extLst>
                <a:ext uri="{FF2B5EF4-FFF2-40B4-BE49-F238E27FC236}">
                  <a16:creationId xmlns:a16="http://schemas.microsoft.com/office/drawing/2014/main" id="{889CDDF4-77C1-FE4E-AC09-0A5C65369257}"/>
                </a:ext>
              </a:extLst>
            </p:cNvPr>
            <p:cNvSpPr/>
            <p:nvPr/>
          </p:nvSpPr>
          <p:spPr>
            <a:xfrm rot="10800000">
              <a:off x="4147335" y="1992012"/>
              <a:ext cx="152400" cy="152400"/>
            </a:xfrm>
            <a:prstGeom prst="triangle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235" name="Isosceles Triangle 234">
              <a:extLst>
                <a:ext uri="{FF2B5EF4-FFF2-40B4-BE49-F238E27FC236}">
                  <a16:creationId xmlns:a16="http://schemas.microsoft.com/office/drawing/2014/main" id="{30015CD8-8F4E-13AF-4BF2-F0E1074535D1}"/>
                </a:ext>
              </a:extLst>
            </p:cNvPr>
            <p:cNvSpPr/>
            <p:nvPr/>
          </p:nvSpPr>
          <p:spPr>
            <a:xfrm>
              <a:off x="4449894" y="2332240"/>
              <a:ext cx="152400" cy="152400"/>
            </a:xfrm>
            <a:prstGeom prst="triangle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236" name="Flowchart: Predefined Process 235">
              <a:extLst>
                <a:ext uri="{FF2B5EF4-FFF2-40B4-BE49-F238E27FC236}">
                  <a16:creationId xmlns:a16="http://schemas.microsoft.com/office/drawing/2014/main" id="{CC61B64F-10F1-1DB1-D5B4-89A4BC74256B}"/>
                </a:ext>
              </a:extLst>
            </p:cNvPr>
            <p:cNvSpPr/>
            <p:nvPr/>
          </p:nvSpPr>
          <p:spPr>
            <a:xfrm rot="2874476">
              <a:off x="4324519" y="2060525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237" name="Flowchart: Predefined Process 236">
              <a:extLst>
                <a:ext uri="{FF2B5EF4-FFF2-40B4-BE49-F238E27FC236}">
                  <a16:creationId xmlns:a16="http://schemas.microsoft.com/office/drawing/2014/main" id="{ECADB39B-3425-EBEB-AC99-89BE5D533438}"/>
                </a:ext>
              </a:extLst>
            </p:cNvPr>
            <p:cNvSpPr/>
            <p:nvPr/>
          </p:nvSpPr>
          <p:spPr>
            <a:xfrm rot="2874476">
              <a:off x="4414164" y="2168100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</p:grpSp>
      <p:sp>
        <p:nvSpPr>
          <p:cNvPr id="238" name="Flowchart: Predefined Process 237">
            <a:extLst>
              <a:ext uri="{FF2B5EF4-FFF2-40B4-BE49-F238E27FC236}">
                <a16:creationId xmlns:a16="http://schemas.microsoft.com/office/drawing/2014/main" id="{235B91D1-8ECD-40EF-F3DB-86B2F1EE7531}"/>
              </a:ext>
            </a:extLst>
          </p:cNvPr>
          <p:cNvSpPr/>
          <p:nvPr/>
        </p:nvSpPr>
        <p:spPr>
          <a:xfrm>
            <a:off x="4664260" y="1726674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8" name="Flowchart: Predefined Process 27">
            <a:extLst>
              <a:ext uri="{FF2B5EF4-FFF2-40B4-BE49-F238E27FC236}">
                <a16:creationId xmlns:a16="http://schemas.microsoft.com/office/drawing/2014/main" id="{752ABE3E-F079-8C7D-3890-6E9F67761E73}"/>
              </a:ext>
            </a:extLst>
          </p:cNvPr>
          <p:cNvSpPr/>
          <p:nvPr/>
        </p:nvSpPr>
        <p:spPr>
          <a:xfrm>
            <a:off x="4947322" y="1722105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9" name="Flowchart: Predefined Process 28">
            <a:extLst>
              <a:ext uri="{FF2B5EF4-FFF2-40B4-BE49-F238E27FC236}">
                <a16:creationId xmlns:a16="http://schemas.microsoft.com/office/drawing/2014/main" id="{3BF2D7CD-B94A-0A89-D34B-CB929ED9A061}"/>
              </a:ext>
            </a:extLst>
          </p:cNvPr>
          <p:cNvSpPr/>
          <p:nvPr/>
        </p:nvSpPr>
        <p:spPr>
          <a:xfrm>
            <a:off x="5234098" y="1719949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0" name="Flowchart: Predefined Process 29">
            <a:extLst>
              <a:ext uri="{FF2B5EF4-FFF2-40B4-BE49-F238E27FC236}">
                <a16:creationId xmlns:a16="http://schemas.microsoft.com/office/drawing/2014/main" id="{347877ED-A42A-FE65-92A7-749AF04F9A63}"/>
              </a:ext>
            </a:extLst>
          </p:cNvPr>
          <p:cNvSpPr/>
          <p:nvPr/>
        </p:nvSpPr>
        <p:spPr>
          <a:xfrm>
            <a:off x="4361699" y="1726674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1" name="Flowchart: Predefined Process 30">
            <a:extLst>
              <a:ext uri="{FF2B5EF4-FFF2-40B4-BE49-F238E27FC236}">
                <a16:creationId xmlns:a16="http://schemas.microsoft.com/office/drawing/2014/main" id="{A194495A-15D4-275C-7DAF-6BB6C4C7CAA3}"/>
              </a:ext>
            </a:extLst>
          </p:cNvPr>
          <p:cNvSpPr/>
          <p:nvPr/>
        </p:nvSpPr>
        <p:spPr>
          <a:xfrm>
            <a:off x="643807" y="1713228"/>
            <a:ext cx="51197" cy="153121"/>
          </a:xfrm>
          <a:prstGeom prst="flowChartPredefined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2" name="Flowchart: Predefined Process 31">
            <a:extLst>
              <a:ext uri="{FF2B5EF4-FFF2-40B4-BE49-F238E27FC236}">
                <a16:creationId xmlns:a16="http://schemas.microsoft.com/office/drawing/2014/main" id="{9BD3A358-AD00-7761-C6C7-42D6DBD42BC4}"/>
              </a:ext>
            </a:extLst>
          </p:cNvPr>
          <p:cNvSpPr/>
          <p:nvPr/>
        </p:nvSpPr>
        <p:spPr>
          <a:xfrm>
            <a:off x="2103909" y="1702379"/>
            <a:ext cx="51197" cy="153121"/>
          </a:xfrm>
          <a:prstGeom prst="flowChartPredefined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3" name="Flowchart: Predefined Process 32">
            <a:extLst>
              <a:ext uri="{FF2B5EF4-FFF2-40B4-BE49-F238E27FC236}">
                <a16:creationId xmlns:a16="http://schemas.microsoft.com/office/drawing/2014/main" id="{A4846462-081F-05B9-7E06-19FF4801AA53}"/>
              </a:ext>
            </a:extLst>
          </p:cNvPr>
          <p:cNvSpPr/>
          <p:nvPr/>
        </p:nvSpPr>
        <p:spPr>
          <a:xfrm>
            <a:off x="1242201" y="1713225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4" name="Flowchart: Predefined Process 33">
            <a:extLst>
              <a:ext uri="{FF2B5EF4-FFF2-40B4-BE49-F238E27FC236}">
                <a16:creationId xmlns:a16="http://schemas.microsoft.com/office/drawing/2014/main" id="{7A05C82B-3CAB-9B14-85B8-754131C518C4}"/>
              </a:ext>
            </a:extLst>
          </p:cNvPr>
          <p:cNvSpPr/>
          <p:nvPr/>
        </p:nvSpPr>
        <p:spPr>
          <a:xfrm>
            <a:off x="1525263" y="1708656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5" name="Flowchart: Predefined Process 34">
            <a:extLst>
              <a:ext uri="{FF2B5EF4-FFF2-40B4-BE49-F238E27FC236}">
                <a16:creationId xmlns:a16="http://schemas.microsoft.com/office/drawing/2014/main" id="{3ED8D8E6-EFB8-AF87-E75A-1FC2D28BCE92}"/>
              </a:ext>
            </a:extLst>
          </p:cNvPr>
          <p:cNvSpPr/>
          <p:nvPr/>
        </p:nvSpPr>
        <p:spPr>
          <a:xfrm>
            <a:off x="1826701" y="1706500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6" name="Flowchart: Predefined Process 35">
            <a:extLst>
              <a:ext uri="{FF2B5EF4-FFF2-40B4-BE49-F238E27FC236}">
                <a16:creationId xmlns:a16="http://schemas.microsoft.com/office/drawing/2014/main" id="{45E2A9CF-1338-05FD-1851-CB8C9D99997B}"/>
              </a:ext>
            </a:extLst>
          </p:cNvPr>
          <p:cNvSpPr/>
          <p:nvPr/>
        </p:nvSpPr>
        <p:spPr>
          <a:xfrm>
            <a:off x="939640" y="1713225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D2E0B3C-BD3E-B33F-345F-A427254F9893}"/>
              </a:ext>
            </a:extLst>
          </p:cNvPr>
          <p:cNvCxnSpPr>
            <a:cxnSpLocks/>
          </p:cNvCxnSpPr>
          <p:nvPr/>
        </p:nvCxnSpPr>
        <p:spPr>
          <a:xfrm flipH="1" flipV="1">
            <a:off x="2592931" y="2070348"/>
            <a:ext cx="1042960" cy="74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1A9B600-BCD3-99AA-65E9-57EADECACCC7}"/>
              </a:ext>
            </a:extLst>
          </p:cNvPr>
          <p:cNvGrpSpPr/>
          <p:nvPr/>
        </p:nvGrpSpPr>
        <p:grpSpPr>
          <a:xfrm flipV="1">
            <a:off x="234192" y="1765445"/>
            <a:ext cx="341219" cy="369471"/>
            <a:chOff x="4147335" y="1992012"/>
            <a:chExt cx="454959" cy="492628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B2AF45C-611D-B762-49C3-1C528BF34DB6}"/>
                </a:ext>
              </a:extLst>
            </p:cNvPr>
            <p:cNvCxnSpPr>
              <a:cxnSpLocks/>
              <a:stCxn id="43" idx="1"/>
            </p:cNvCxnSpPr>
            <p:nvPr/>
          </p:nvCxnSpPr>
          <p:spPr>
            <a:xfrm>
              <a:off x="4261635" y="2068212"/>
              <a:ext cx="226359" cy="322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7E8BDF40-71AF-77CD-F7FC-6B85EB5C2D04}"/>
                </a:ext>
              </a:extLst>
            </p:cNvPr>
            <p:cNvSpPr/>
            <p:nvPr/>
          </p:nvSpPr>
          <p:spPr>
            <a:xfrm rot="10800000">
              <a:off x="4147335" y="1992012"/>
              <a:ext cx="152400" cy="152400"/>
            </a:xfrm>
            <a:prstGeom prst="triangle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B468BC16-4458-634C-7301-E47197D5DBDE}"/>
                </a:ext>
              </a:extLst>
            </p:cNvPr>
            <p:cNvSpPr/>
            <p:nvPr/>
          </p:nvSpPr>
          <p:spPr>
            <a:xfrm>
              <a:off x="4449894" y="2332240"/>
              <a:ext cx="152400" cy="152400"/>
            </a:xfrm>
            <a:prstGeom prst="triangle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45" name="Flowchart: Predefined Process 44">
              <a:extLst>
                <a:ext uri="{FF2B5EF4-FFF2-40B4-BE49-F238E27FC236}">
                  <a16:creationId xmlns:a16="http://schemas.microsoft.com/office/drawing/2014/main" id="{418C27EA-09A3-7167-4BD7-7256AEC537F3}"/>
                </a:ext>
              </a:extLst>
            </p:cNvPr>
            <p:cNvSpPr/>
            <p:nvPr/>
          </p:nvSpPr>
          <p:spPr>
            <a:xfrm rot="2874476">
              <a:off x="4324519" y="2060525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46" name="Flowchart: Predefined Process 45">
              <a:extLst>
                <a:ext uri="{FF2B5EF4-FFF2-40B4-BE49-F238E27FC236}">
                  <a16:creationId xmlns:a16="http://schemas.microsoft.com/office/drawing/2014/main" id="{C3EE0CF5-03A2-EA2A-D3BC-3F6F6C97062B}"/>
                </a:ext>
              </a:extLst>
            </p:cNvPr>
            <p:cNvSpPr/>
            <p:nvPr/>
          </p:nvSpPr>
          <p:spPr>
            <a:xfrm rot="2874476">
              <a:off x="4414164" y="2168100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B755E31-76BE-693E-765A-26348549DAE8}"/>
              </a:ext>
            </a:extLst>
          </p:cNvPr>
          <p:cNvCxnSpPr>
            <a:cxnSpLocks/>
          </p:cNvCxnSpPr>
          <p:nvPr/>
        </p:nvCxnSpPr>
        <p:spPr>
          <a:xfrm flipH="1" flipV="1">
            <a:off x="172387" y="2481616"/>
            <a:ext cx="8609984" cy="51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F95003D-B203-BDEC-8973-38E10C82A9FE}"/>
              </a:ext>
            </a:extLst>
          </p:cNvPr>
          <p:cNvCxnSpPr>
            <a:cxnSpLocks/>
          </p:cNvCxnSpPr>
          <p:nvPr/>
        </p:nvCxnSpPr>
        <p:spPr>
          <a:xfrm flipH="1" flipV="1">
            <a:off x="5973483" y="2080966"/>
            <a:ext cx="2101864" cy="10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03899438-D0BC-FF88-368D-0ED4D2E353D2}"/>
              </a:ext>
            </a:extLst>
          </p:cNvPr>
          <p:cNvSpPr/>
          <p:nvPr/>
        </p:nvSpPr>
        <p:spPr>
          <a:xfrm>
            <a:off x="50707" y="2082912"/>
            <a:ext cx="121925" cy="457200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56" name="Flowchart: Predefined Process 55">
            <a:extLst>
              <a:ext uri="{FF2B5EF4-FFF2-40B4-BE49-F238E27FC236}">
                <a16:creationId xmlns:a16="http://schemas.microsoft.com/office/drawing/2014/main" id="{5EFF035E-EE7A-2248-F11B-CDA06EC01434}"/>
              </a:ext>
            </a:extLst>
          </p:cNvPr>
          <p:cNvSpPr/>
          <p:nvPr/>
        </p:nvSpPr>
        <p:spPr>
          <a:xfrm>
            <a:off x="2654956" y="1995518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57" name="Flowchart: Predefined Process 56">
            <a:extLst>
              <a:ext uri="{FF2B5EF4-FFF2-40B4-BE49-F238E27FC236}">
                <a16:creationId xmlns:a16="http://schemas.microsoft.com/office/drawing/2014/main" id="{CD9DF892-C0D1-90F8-4E2A-552F8D37AA10}"/>
              </a:ext>
            </a:extLst>
          </p:cNvPr>
          <p:cNvSpPr/>
          <p:nvPr/>
        </p:nvSpPr>
        <p:spPr>
          <a:xfrm>
            <a:off x="2917846" y="1990949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58" name="Flowchart: Predefined Process 57">
            <a:extLst>
              <a:ext uri="{FF2B5EF4-FFF2-40B4-BE49-F238E27FC236}">
                <a16:creationId xmlns:a16="http://schemas.microsoft.com/office/drawing/2014/main" id="{EC239E1E-3469-C203-D92F-255A4589943C}"/>
              </a:ext>
            </a:extLst>
          </p:cNvPr>
          <p:cNvSpPr/>
          <p:nvPr/>
        </p:nvSpPr>
        <p:spPr>
          <a:xfrm>
            <a:off x="3219285" y="1988793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59" name="Flowchart: Predefined Process 58">
            <a:extLst>
              <a:ext uri="{FF2B5EF4-FFF2-40B4-BE49-F238E27FC236}">
                <a16:creationId xmlns:a16="http://schemas.microsoft.com/office/drawing/2014/main" id="{49EB5AE7-A96E-56E4-E599-20EC19941AE7}"/>
              </a:ext>
            </a:extLst>
          </p:cNvPr>
          <p:cNvSpPr/>
          <p:nvPr/>
        </p:nvSpPr>
        <p:spPr>
          <a:xfrm>
            <a:off x="3492929" y="1995704"/>
            <a:ext cx="51197" cy="153121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A1B226F-9999-BED6-B393-63939F22D7AB}"/>
              </a:ext>
            </a:extLst>
          </p:cNvPr>
          <p:cNvGrpSpPr/>
          <p:nvPr/>
        </p:nvGrpSpPr>
        <p:grpSpPr>
          <a:xfrm>
            <a:off x="9077572" y="2024652"/>
            <a:ext cx="84081" cy="203041"/>
            <a:chOff x="9943980" y="3587528"/>
            <a:chExt cx="1372612" cy="3241525"/>
          </a:xfrm>
        </p:grpSpPr>
        <p:sp>
          <p:nvSpPr>
            <p:cNvPr id="67" name="Can 98">
              <a:extLst>
                <a:ext uri="{FF2B5EF4-FFF2-40B4-BE49-F238E27FC236}">
                  <a16:creationId xmlns:a16="http://schemas.microsoft.com/office/drawing/2014/main" id="{0961A9F0-448A-2CE8-02CB-EC0BDD739953}"/>
                </a:ext>
              </a:extLst>
            </p:cNvPr>
            <p:cNvSpPr/>
            <p:nvPr/>
          </p:nvSpPr>
          <p:spPr>
            <a:xfrm>
              <a:off x="10416989" y="4912660"/>
              <a:ext cx="403412" cy="571691"/>
            </a:xfrm>
            <a:prstGeom prst="can">
              <a:avLst>
                <a:gd name="adj" fmla="val 1389"/>
              </a:avLst>
            </a:prstGeom>
            <a:solidFill>
              <a:schemeClr val="tx2">
                <a:lumMod val="20000"/>
                <a:lumOff val="80000"/>
              </a:schemeClr>
            </a:solidFill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solidFill>
                  <a:srgbClr val="FF0000"/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3505025-BF02-629F-D347-47D393889F9D}"/>
                </a:ext>
              </a:extLst>
            </p:cNvPr>
            <p:cNvSpPr/>
            <p:nvPr/>
          </p:nvSpPr>
          <p:spPr>
            <a:xfrm>
              <a:off x="9943980" y="3587528"/>
              <a:ext cx="1351545" cy="137159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88B5DDBE-B5EE-E560-872A-A023271D8EE2}"/>
                </a:ext>
              </a:extLst>
            </p:cNvPr>
            <p:cNvSpPr/>
            <p:nvPr/>
          </p:nvSpPr>
          <p:spPr>
            <a:xfrm>
              <a:off x="9965047" y="5457456"/>
              <a:ext cx="1351545" cy="137159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DED0DA2-8935-668F-928B-64ECDFEDDD1A}"/>
              </a:ext>
            </a:extLst>
          </p:cNvPr>
          <p:cNvGrpSpPr/>
          <p:nvPr/>
        </p:nvGrpSpPr>
        <p:grpSpPr>
          <a:xfrm flipV="1">
            <a:off x="8602075" y="2062816"/>
            <a:ext cx="175657" cy="259112"/>
            <a:chOff x="4147335" y="1992012"/>
            <a:chExt cx="454959" cy="492628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9681E329-25D7-F199-FC4B-803496790D31}"/>
                </a:ext>
              </a:extLst>
            </p:cNvPr>
            <p:cNvCxnSpPr>
              <a:cxnSpLocks/>
              <a:stCxn id="76" idx="1"/>
              <a:endCxn id="77" idx="1"/>
            </p:cNvCxnSpPr>
            <p:nvPr/>
          </p:nvCxnSpPr>
          <p:spPr>
            <a:xfrm>
              <a:off x="4261634" y="2068211"/>
              <a:ext cx="226362" cy="340229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EBBBE4CB-7DD6-1C50-B9EE-DF8D6A628DB4}"/>
                </a:ext>
              </a:extLst>
            </p:cNvPr>
            <p:cNvSpPr/>
            <p:nvPr/>
          </p:nvSpPr>
          <p:spPr>
            <a:xfrm rot="10800000">
              <a:off x="4147335" y="1992012"/>
              <a:ext cx="152400" cy="152400"/>
            </a:xfrm>
            <a:prstGeom prst="triangle">
              <a:avLst/>
            </a:prstGeom>
            <a:solidFill>
              <a:srgbClr val="0000F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1733E9F3-B716-C697-4D83-F98957B967FF}"/>
                </a:ext>
              </a:extLst>
            </p:cNvPr>
            <p:cNvSpPr/>
            <p:nvPr/>
          </p:nvSpPr>
          <p:spPr>
            <a:xfrm>
              <a:off x="4449894" y="2332240"/>
              <a:ext cx="152400" cy="152400"/>
            </a:xfrm>
            <a:prstGeom prst="triangle">
              <a:avLst/>
            </a:prstGeom>
            <a:solidFill>
              <a:srgbClr val="0000F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78" name="Flowchart: Predefined Process 77">
              <a:extLst>
                <a:ext uri="{FF2B5EF4-FFF2-40B4-BE49-F238E27FC236}">
                  <a16:creationId xmlns:a16="http://schemas.microsoft.com/office/drawing/2014/main" id="{4D513803-42EC-A873-F494-55DECF2AF98A}"/>
                </a:ext>
              </a:extLst>
            </p:cNvPr>
            <p:cNvSpPr/>
            <p:nvPr/>
          </p:nvSpPr>
          <p:spPr>
            <a:xfrm rot="2874476">
              <a:off x="4324519" y="2060525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79" name="Flowchart: Predefined Process 78">
              <a:extLst>
                <a:ext uri="{FF2B5EF4-FFF2-40B4-BE49-F238E27FC236}">
                  <a16:creationId xmlns:a16="http://schemas.microsoft.com/office/drawing/2014/main" id="{77991FDA-7BA1-EF70-9806-F1A5E26CCDBE}"/>
                </a:ext>
              </a:extLst>
            </p:cNvPr>
            <p:cNvSpPr/>
            <p:nvPr/>
          </p:nvSpPr>
          <p:spPr>
            <a:xfrm rot="2874476">
              <a:off x="4414164" y="2168100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040E1F6-8F82-BE8E-AC56-23C8B30506CC}"/>
              </a:ext>
            </a:extLst>
          </p:cNvPr>
          <p:cNvGrpSpPr/>
          <p:nvPr/>
        </p:nvGrpSpPr>
        <p:grpSpPr>
          <a:xfrm flipH="1" flipV="1">
            <a:off x="8078685" y="2058826"/>
            <a:ext cx="175657" cy="269829"/>
            <a:chOff x="4147335" y="1971636"/>
            <a:chExt cx="454959" cy="513004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5E796814-788F-2F10-B48B-D9D83B842216}"/>
                </a:ext>
              </a:extLst>
            </p:cNvPr>
            <p:cNvCxnSpPr>
              <a:cxnSpLocks/>
              <a:stCxn id="88" idx="1"/>
              <a:endCxn id="89" idx="1"/>
            </p:cNvCxnSpPr>
            <p:nvPr/>
          </p:nvCxnSpPr>
          <p:spPr>
            <a:xfrm>
              <a:off x="4255701" y="2062822"/>
              <a:ext cx="235853" cy="333818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Isosceles Triangle 87">
              <a:extLst>
                <a:ext uri="{FF2B5EF4-FFF2-40B4-BE49-F238E27FC236}">
                  <a16:creationId xmlns:a16="http://schemas.microsoft.com/office/drawing/2014/main" id="{E5B51AD1-DAC3-AE0F-C436-C1D04ABE450A}"/>
                </a:ext>
              </a:extLst>
            </p:cNvPr>
            <p:cNvSpPr/>
            <p:nvPr/>
          </p:nvSpPr>
          <p:spPr>
            <a:xfrm rot="12744245">
              <a:off x="4147335" y="1971636"/>
              <a:ext cx="152400" cy="152400"/>
            </a:xfrm>
            <a:prstGeom prst="triangle">
              <a:avLst/>
            </a:prstGeom>
            <a:solidFill>
              <a:srgbClr val="0000F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89" name="Isosceles Triangle 88">
              <a:extLst>
                <a:ext uri="{FF2B5EF4-FFF2-40B4-BE49-F238E27FC236}">
                  <a16:creationId xmlns:a16="http://schemas.microsoft.com/office/drawing/2014/main" id="{19EEF362-6D97-5651-8FA0-77BC9762A422}"/>
                </a:ext>
              </a:extLst>
            </p:cNvPr>
            <p:cNvSpPr/>
            <p:nvPr/>
          </p:nvSpPr>
          <p:spPr>
            <a:xfrm rot="1497567">
              <a:off x="4449894" y="2332240"/>
              <a:ext cx="152400" cy="152400"/>
            </a:xfrm>
            <a:prstGeom prst="triangle">
              <a:avLst/>
            </a:prstGeom>
            <a:solidFill>
              <a:srgbClr val="0000F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90" name="Flowchart: Predefined Process 89">
              <a:extLst>
                <a:ext uri="{FF2B5EF4-FFF2-40B4-BE49-F238E27FC236}">
                  <a16:creationId xmlns:a16="http://schemas.microsoft.com/office/drawing/2014/main" id="{043C8698-81B0-8D51-1130-546D7EDC6C76}"/>
                </a:ext>
              </a:extLst>
            </p:cNvPr>
            <p:cNvSpPr/>
            <p:nvPr/>
          </p:nvSpPr>
          <p:spPr>
            <a:xfrm rot="2874476">
              <a:off x="4324519" y="2060525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91" name="Flowchart: Predefined Process 90">
              <a:extLst>
                <a:ext uri="{FF2B5EF4-FFF2-40B4-BE49-F238E27FC236}">
                  <a16:creationId xmlns:a16="http://schemas.microsoft.com/office/drawing/2014/main" id="{D95C2EAB-BBDD-3AD9-6791-7136CA09382F}"/>
                </a:ext>
              </a:extLst>
            </p:cNvPr>
            <p:cNvSpPr/>
            <p:nvPr/>
          </p:nvSpPr>
          <p:spPr>
            <a:xfrm rot="2874476">
              <a:off x="4414164" y="2168100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A342477-1B8F-451A-FC85-2DB8FA0DC5D2}"/>
              </a:ext>
            </a:extLst>
          </p:cNvPr>
          <p:cNvGrpSpPr/>
          <p:nvPr/>
        </p:nvGrpSpPr>
        <p:grpSpPr>
          <a:xfrm>
            <a:off x="8861749" y="2038527"/>
            <a:ext cx="86394" cy="85913"/>
            <a:chOff x="7279344" y="4025152"/>
            <a:chExt cx="814266" cy="206187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486B0422-6334-55BF-E1AB-0E225A06F8AB}"/>
                </a:ext>
              </a:extLst>
            </p:cNvPr>
            <p:cNvSpPr/>
            <p:nvPr/>
          </p:nvSpPr>
          <p:spPr>
            <a:xfrm>
              <a:off x="7454150" y="4043082"/>
              <a:ext cx="288029" cy="143435"/>
            </a:xfrm>
            <a:prstGeom prst="roundRect">
              <a:avLst/>
            </a:prstGeom>
            <a:solidFill>
              <a:srgbClr val="3CE44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9" name="Rectangle: Rounded Corners 98">
              <a:extLst>
                <a:ext uri="{FF2B5EF4-FFF2-40B4-BE49-F238E27FC236}">
                  <a16:creationId xmlns:a16="http://schemas.microsoft.com/office/drawing/2014/main" id="{C26F4C8D-25C6-3E31-77C9-A332BB5C2014}"/>
                </a:ext>
              </a:extLst>
            </p:cNvPr>
            <p:cNvSpPr/>
            <p:nvPr/>
          </p:nvSpPr>
          <p:spPr>
            <a:xfrm>
              <a:off x="7805581" y="4043081"/>
              <a:ext cx="288029" cy="143435"/>
            </a:xfrm>
            <a:prstGeom prst="roundRect">
              <a:avLst/>
            </a:prstGeom>
            <a:solidFill>
              <a:srgbClr val="3CE44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6181E30-2095-B53F-0D63-65C8F58BE994}"/>
                </a:ext>
              </a:extLst>
            </p:cNvPr>
            <p:cNvSpPr/>
            <p:nvPr/>
          </p:nvSpPr>
          <p:spPr>
            <a:xfrm>
              <a:off x="7279344" y="4025152"/>
              <a:ext cx="80682" cy="20618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64DC26-1E51-9542-421A-0155D914FAC6}"/>
              </a:ext>
            </a:extLst>
          </p:cNvPr>
          <p:cNvGrpSpPr/>
          <p:nvPr/>
        </p:nvGrpSpPr>
        <p:grpSpPr>
          <a:xfrm>
            <a:off x="8337322" y="2264184"/>
            <a:ext cx="214004" cy="92360"/>
            <a:chOff x="6277245" y="3907979"/>
            <a:chExt cx="509686" cy="142222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4C949A20-1B10-99A4-3EA4-5FE0C6BF36ED}"/>
                </a:ext>
              </a:extLst>
            </p:cNvPr>
            <p:cNvGrpSpPr/>
            <p:nvPr/>
          </p:nvGrpSpPr>
          <p:grpSpPr>
            <a:xfrm>
              <a:off x="6542452" y="3907979"/>
              <a:ext cx="244479" cy="142222"/>
              <a:chOff x="7279344" y="4025152"/>
              <a:chExt cx="814266" cy="206187"/>
            </a:xfrm>
          </p:grpSpPr>
          <p:sp>
            <p:nvSpPr>
              <p:cNvPr id="103" name="Rectangle: Rounded Corners 102">
                <a:extLst>
                  <a:ext uri="{FF2B5EF4-FFF2-40B4-BE49-F238E27FC236}">
                    <a16:creationId xmlns:a16="http://schemas.microsoft.com/office/drawing/2014/main" id="{FD1FEF00-C1CA-7D58-9D1E-51FF08AD9585}"/>
                  </a:ext>
                </a:extLst>
              </p:cNvPr>
              <p:cNvSpPr/>
              <p:nvPr/>
            </p:nvSpPr>
            <p:spPr>
              <a:xfrm>
                <a:off x="7454150" y="4043082"/>
                <a:ext cx="288029" cy="143435"/>
              </a:xfrm>
              <a:prstGeom prst="roundRect">
                <a:avLst/>
              </a:prstGeom>
              <a:solidFill>
                <a:srgbClr val="3CE44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3E0F759D-B6B6-CD4A-5B00-1507009D811A}"/>
                  </a:ext>
                </a:extLst>
              </p:cNvPr>
              <p:cNvSpPr/>
              <p:nvPr/>
            </p:nvSpPr>
            <p:spPr>
              <a:xfrm>
                <a:off x="7805581" y="4043081"/>
                <a:ext cx="288029" cy="143435"/>
              </a:xfrm>
              <a:prstGeom prst="roundRect">
                <a:avLst/>
              </a:prstGeom>
              <a:solidFill>
                <a:srgbClr val="3CE44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A5292EF3-A6A0-0A8F-BE4F-9B31A9A48A4A}"/>
                  </a:ext>
                </a:extLst>
              </p:cNvPr>
              <p:cNvSpPr/>
              <p:nvPr/>
            </p:nvSpPr>
            <p:spPr>
              <a:xfrm>
                <a:off x="7279344" y="4025152"/>
                <a:ext cx="80682" cy="2061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6A99A871-7BF5-2D09-12D2-F20D6EBDEEA7}"/>
                </a:ext>
              </a:extLst>
            </p:cNvPr>
            <p:cNvGrpSpPr/>
            <p:nvPr/>
          </p:nvGrpSpPr>
          <p:grpSpPr>
            <a:xfrm flipH="1">
              <a:off x="6277245" y="3907979"/>
              <a:ext cx="244479" cy="142222"/>
              <a:chOff x="7279344" y="4025152"/>
              <a:chExt cx="814266" cy="206187"/>
            </a:xfrm>
          </p:grpSpPr>
          <p:sp>
            <p:nvSpPr>
              <p:cNvPr id="107" name="Rectangle: Rounded Corners 106">
                <a:extLst>
                  <a:ext uri="{FF2B5EF4-FFF2-40B4-BE49-F238E27FC236}">
                    <a16:creationId xmlns:a16="http://schemas.microsoft.com/office/drawing/2014/main" id="{23E22C4B-CB30-CAD0-81D9-0829DB2BDEE8}"/>
                  </a:ext>
                </a:extLst>
              </p:cNvPr>
              <p:cNvSpPr/>
              <p:nvPr/>
            </p:nvSpPr>
            <p:spPr>
              <a:xfrm>
                <a:off x="7454150" y="4043082"/>
                <a:ext cx="288029" cy="143435"/>
              </a:xfrm>
              <a:prstGeom prst="roundRect">
                <a:avLst/>
              </a:prstGeom>
              <a:solidFill>
                <a:srgbClr val="3CE44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1B8F60A8-8E9B-B630-E021-BE6B7E1993FC}"/>
                  </a:ext>
                </a:extLst>
              </p:cNvPr>
              <p:cNvSpPr/>
              <p:nvPr/>
            </p:nvSpPr>
            <p:spPr>
              <a:xfrm>
                <a:off x="7805581" y="4043081"/>
                <a:ext cx="288029" cy="143435"/>
              </a:xfrm>
              <a:prstGeom prst="roundRect">
                <a:avLst/>
              </a:prstGeom>
              <a:solidFill>
                <a:srgbClr val="3CE44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49BF2F77-8740-8A32-857A-4B4765F12CD2}"/>
                  </a:ext>
                </a:extLst>
              </p:cNvPr>
              <p:cNvSpPr/>
              <p:nvPr/>
            </p:nvSpPr>
            <p:spPr>
              <a:xfrm>
                <a:off x="7279344" y="4025152"/>
                <a:ext cx="80682" cy="2061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</p:grpSp>
      <p:sp>
        <p:nvSpPr>
          <p:cNvPr id="111" name="Flowchart: Predefined Process 110">
            <a:extLst>
              <a:ext uri="{FF2B5EF4-FFF2-40B4-BE49-F238E27FC236}">
                <a16:creationId xmlns:a16="http://schemas.microsoft.com/office/drawing/2014/main" id="{2D1E89D2-0F6F-3AD5-2A1C-AF075E9A11C2}"/>
              </a:ext>
            </a:extLst>
          </p:cNvPr>
          <p:cNvSpPr/>
          <p:nvPr/>
        </p:nvSpPr>
        <p:spPr>
          <a:xfrm>
            <a:off x="8793083" y="2051192"/>
            <a:ext cx="41063" cy="51196"/>
          </a:xfrm>
          <a:prstGeom prst="flowChartPredefinedProcess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12" name="Flowchart: Predefined Process 111">
            <a:extLst>
              <a:ext uri="{FF2B5EF4-FFF2-40B4-BE49-F238E27FC236}">
                <a16:creationId xmlns:a16="http://schemas.microsoft.com/office/drawing/2014/main" id="{3D4DC9F6-A2C0-C2CB-4D00-738FAD342A54}"/>
              </a:ext>
            </a:extLst>
          </p:cNvPr>
          <p:cNvSpPr/>
          <p:nvPr/>
        </p:nvSpPr>
        <p:spPr>
          <a:xfrm>
            <a:off x="9018460" y="2052138"/>
            <a:ext cx="34289" cy="51196"/>
          </a:xfrm>
          <a:prstGeom prst="flowChartPredefinedProcess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17" name="Flowchart: Predefined Process 116">
            <a:extLst>
              <a:ext uri="{FF2B5EF4-FFF2-40B4-BE49-F238E27FC236}">
                <a16:creationId xmlns:a16="http://schemas.microsoft.com/office/drawing/2014/main" id="{10064333-999C-B8F7-C2B6-5692E6A10648}"/>
              </a:ext>
            </a:extLst>
          </p:cNvPr>
          <p:cNvSpPr/>
          <p:nvPr/>
        </p:nvSpPr>
        <p:spPr>
          <a:xfrm flipH="1">
            <a:off x="8560650" y="2275786"/>
            <a:ext cx="34289" cy="51196"/>
          </a:xfrm>
          <a:prstGeom prst="flowChartPredefinedProcess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18" name="Flowchart: Predefined Process 117">
            <a:extLst>
              <a:ext uri="{FF2B5EF4-FFF2-40B4-BE49-F238E27FC236}">
                <a16:creationId xmlns:a16="http://schemas.microsoft.com/office/drawing/2014/main" id="{82C8110C-025C-121E-CF33-1EEA3E040138}"/>
              </a:ext>
            </a:extLst>
          </p:cNvPr>
          <p:cNvSpPr/>
          <p:nvPr/>
        </p:nvSpPr>
        <p:spPr>
          <a:xfrm>
            <a:off x="8264680" y="2280894"/>
            <a:ext cx="41063" cy="51196"/>
          </a:xfrm>
          <a:prstGeom prst="flowChartPredefinedProcess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7E3A173C-2C11-6170-1390-F21EA19157C4}"/>
              </a:ext>
            </a:extLst>
          </p:cNvPr>
          <p:cNvSpPr/>
          <p:nvPr/>
        </p:nvSpPr>
        <p:spPr>
          <a:xfrm>
            <a:off x="8973799" y="2311513"/>
            <a:ext cx="102239" cy="215222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35" name="Flowchart: Predefined Process 134">
            <a:extLst>
              <a:ext uri="{FF2B5EF4-FFF2-40B4-BE49-F238E27FC236}">
                <a16:creationId xmlns:a16="http://schemas.microsoft.com/office/drawing/2014/main" id="{5B312512-4E49-BBD9-4031-F266719CA4DA}"/>
              </a:ext>
            </a:extLst>
          </p:cNvPr>
          <p:cNvSpPr/>
          <p:nvPr/>
        </p:nvSpPr>
        <p:spPr>
          <a:xfrm>
            <a:off x="8966103" y="2053063"/>
            <a:ext cx="34289" cy="51196"/>
          </a:xfrm>
          <a:prstGeom prst="flowChartPredefinedProcess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38" name="Flowchart: Predefined Process 137">
            <a:extLst>
              <a:ext uri="{FF2B5EF4-FFF2-40B4-BE49-F238E27FC236}">
                <a16:creationId xmlns:a16="http://schemas.microsoft.com/office/drawing/2014/main" id="{7C159FD4-FAE4-1EC3-0DEC-6BEBA8E4AEEF}"/>
              </a:ext>
            </a:extLst>
          </p:cNvPr>
          <p:cNvSpPr/>
          <p:nvPr/>
        </p:nvSpPr>
        <p:spPr>
          <a:xfrm>
            <a:off x="7411531" y="2036872"/>
            <a:ext cx="39745" cy="103269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39" name="Flowchart: Predefined Process 138">
            <a:extLst>
              <a:ext uri="{FF2B5EF4-FFF2-40B4-BE49-F238E27FC236}">
                <a16:creationId xmlns:a16="http://schemas.microsoft.com/office/drawing/2014/main" id="{912E46DB-E9B9-9601-0C20-F15764D5501A}"/>
              </a:ext>
            </a:extLst>
          </p:cNvPr>
          <p:cNvSpPr/>
          <p:nvPr/>
        </p:nvSpPr>
        <p:spPr>
          <a:xfrm>
            <a:off x="7991045" y="2031853"/>
            <a:ext cx="34289" cy="118800"/>
          </a:xfrm>
          <a:prstGeom prst="flowChartPredefined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40" name="Flowchart: Predefined Process 139">
            <a:extLst>
              <a:ext uri="{FF2B5EF4-FFF2-40B4-BE49-F238E27FC236}">
                <a16:creationId xmlns:a16="http://schemas.microsoft.com/office/drawing/2014/main" id="{01873EB3-5F17-B836-2F9B-280883D46A4C}"/>
              </a:ext>
            </a:extLst>
          </p:cNvPr>
          <p:cNvSpPr/>
          <p:nvPr/>
        </p:nvSpPr>
        <p:spPr>
          <a:xfrm>
            <a:off x="6634448" y="2033288"/>
            <a:ext cx="39745" cy="103269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59527CB3-5E30-DB5E-DA3F-5FC84294FB15}"/>
              </a:ext>
            </a:extLst>
          </p:cNvPr>
          <p:cNvCxnSpPr>
            <a:cxnSpLocks/>
          </p:cNvCxnSpPr>
          <p:nvPr/>
        </p:nvCxnSpPr>
        <p:spPr>
          <a:xfrm flipH="1" flipV="1">
            <a:off x="5629032" y="1836139"/>
            <a:ext cx="491662" cy="444554"/>
          </a:xfrm>
          <a:prstGeom prst="line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3EF71B5A-13E8-0016-70E0-DF6A6DD4042E}"/>
              </a:ext>
            </a:extLst>
          </p:cNvPr>
          <p:cNvCxnSpPr>
            <a:cxnSpLocks/>
          </p:cNvCxnSpPr>
          <p:nvPr/>
        </p:nvCxnSpPr>
        <p:spPr>
          <a:xfrm>
            <a:off x="8635497" y="2304953"/>
            <a:ext cx="157156" cy="1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Isosceles Triangle 172">
            <a:extLst>
              <a:ext uri="{FF2B5EF4-FFF2-40B4-BE49-F238E27FC236}">
                <a16:creationId xmlns:a16="http://schemas.microsoft.com/office/drawing/2014/main" id="{19F66BF9-B0F8-EE72-C5DB-868A336B763E}"/>
              </a:ext>
            </a:extLst>
          </p:cNvPr>
          <p:cNvSpPr/>
          <p:nvPr/>
        </p:nvSpPr>
        <p:spPr>
          <a:xfrm rot="10800000" flipV="1">
            <a:off x="8746088" y="2488803"/>
            <a:ext cx="58841" cy="80159"/>
          </a:xfrm>
          <a:prstGeom prst="triangle">
            <a:avLst/>
          </a:prstGeom>
          <a:solidFill>
            <a:srgbClr val="0000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74" name="Isosceles Triangle 173">
            <a:extLst>
              <a:ext uri="{FF2B5EF4-FFF2-40B4-BE49-F238E27FC236}">
                <a16:creationId xmlns:a16="http://schemas.microsoft.com/office/drawing/2014/main" id="{C7112E59-92C3-A69E-9C55-D6C6CFD6C94A}"/>
              </a:ext>
            </a:extLst>
          </p:cNvPr>
          <p:cNvSpPr/>
          <p:nvPr/>
        </p:nvSpPr>
        <p:spPr>
          <a:xfrm flipV="1">
            <a:off x="8752516" y="2281312"/>
            <a:ext cx="58841" cy="80159"/>
          </a:xfrm>
          <a:prstGeom prst="triangle">
            <a:avLst/>
          </a:prstGeom>
          <a:solidFill>
            <a:srgbClr val="0000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4CE921E2-10D0-8E38-9DF0-F3DBF4BFDE69}"/>
              </a:ext>
            </a:extLst>
          </p:cNvPr>
          <p:cNvSpPr txBox="1"/>
          <p:nvPr/>
        </p:nvSpPr>
        <p:spPr>
          <a:xfrm>
            <a:off x="6923357" y="2295493"/>
            <a:ext cx="1272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HEC 150 MeV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E649C3D0-0E1B-1715-DFF6-47930EFD2828}"/>
              </a:ext>
            </a:extLst>
          </p:cNvPr>
          <p:cNvSpPr txBox="1"/>
          <p:nvPr/>
        </p:nvSpPr>
        <p:spPr>
          <a:xfrm>
            <a:off x="6749389" y="1861321"/>
            <a:ext cx="13250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Precooler 13 MeV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40DD836-C514-92E9-D762-7A671783A30C}"/>
              </a:ext>
            </a:extLst>
          </p:cNvPr>
          <p:cNvSpPr txBox="1"/>
          <p:nvPr/>
        </p:nvSpPr>
        <p:spPr>
          <a:xfrm>
            <a:off x="4195018" y="2692517"/>
            <a:ext cx="2968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HEC-</a:t>
            </a:r>
            <a:r>
              <a:rPr lang="en-US" sz="1200" dirty="0" err="1"/>
              <a:t>CeC</a:t>
            </a:r>
            <a:r>
              <a:rPr lang="en-US" sz="1200" dirty="0"/>
              <a:t>/Precooler Shared Returning loop 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E1B4D382-96C6-F8E2-6F7A-003DAA84E79B}"/>
              </a:ext>
            </a:extLst>
          </p:cNvPr>
          <p:cNvSpPr txBox="1"/>
          <p:nvPr/>
        </p:nvSpPr>
        <p:spPr>
          <a:xfrm>
            <a:off x="3892238" y="1143514"/>
            <a:ext cx="1848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Cooling Section 1 ~60m </a:t>
            </a:r>
          </a:p>
          <a:p>
            <a:pPr algn="ctr"/>
            <a:r>
              <a:rPr lang="en-US" sz="1200" b="1" dirty="0"/>
              <a:t>(HEC-</a:t>
            </a:r>
            <a:r>
              <a:rPr lang="en-US" sz="1200" b="1" dirty="0" err="1"/>
              <a:t>CeC</a:t>
            </a:r>
            <a:r>
              <a:rPr lang="en-US" sz="1200" b="1" dirty="0"/>
              <a:t> Modulator)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FA53F389-200E-E9BF-F603-E09179F8D4B4}"/>
              </a:ext>
            </a:extLst>
          </p:cNvPr>
          <p:cNvSpPr txBox="1"/>
          <p:nvPr/>
        </p:nvSpPr>
        <p:spPr>
          <a:xfrm>
            <a:off x="563990" y="1185975"/>
            <a:ext cx="1890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Cooling Section 2 ~60m</a:t>
            </a:r>
          </a:p>
          <a:p>
            <a:pPr algn="ctr"/>
            <a:r>
              <a:rPr lang="en-US" sz="1200" b="1" dirty="0"/>
              <a:t>(HEC-</a:t>
            </a:r>
            <a:r>
              <a:rPr lang="en-US" sz="1200" b="1" dirty="0" err="1"/>
              <a:t>CeC</a:t>
            </a:r>
            <a:r>
              <a:rPr lang="en-US" sz="1200" b="1" dirty="0"/>
              <a:t> Kicker)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425BC136-04B4-8EF2-B49E-2D24046D0875}"/>
              </a:ext>
            </a:extLst>
          </p:cNvPr>
          <p:cNvSpPr txBox="1"/>
          <p:nvPr/>
        </p:nvSpPr>
        <p:spPr>
          <a:xfrm>
            <a:off x="2585289" y="1389086"/>
            <a:ext cx="1342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HSR SC Chicane</a:t>
            </a:r>
          </a:p>
        </p:txBody>
      </p:sp>
      <p:pic>
        <p:nvPicPr>
          <p:cNvPr id="188" name="Picture 187">
            <a:extLst>
              <a:ext uri="{FF2B5EF4-FFF2-40B4-BE49-F238E27FC236}">
                <a16:creationId xmlns:a16="http://schemas.microsoft.com/office/drawing/2014/main" id="{E3BEEA37-D774-9D28-A0FC-73EA03805E4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r="32695" b="-9279"/>
          <a:stretch/>
        </p:blipFill>
        <p:spPr>
          <a:xfrm>
            <a:off x="8018125" y="1688612"/>
            <a:ext cx="993909" cy="216392"/>
          </a:xfrm>
          <a:prstGeom prst="rect">
            <a:avLst/>
          </a:prstGeom>
        </p:spPr>
      </p:pic>
      <p:sp>
        <p:nvSpPr>
          <p:cNvPr id="191" name="TextBox 190">
            <a:extLst>
              <a:ext uri="{FF2B5EF4-FFF2-40B4-BE49-F238E27FC236}">
                <a16:creationId xmlns:a16="http://schemas.microsoft.com/office/drawing/2014/main" id="{7982421D-9F10-0B1D-8E9B-4838EB43C7BC}"/>
              </a:ext>
            </a:extLst>
          </p:cNvPr>
          <p:cNvSpPr txBox="1"/>
          <p:nvPr/>
        </p:nvSpPr>
        <p:spPr>
          <a:xfrm>
            <a:off x="-62523" y="1233507"/>
            <a:ext cx="1155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HSR SC Magnets</a:t>
            </a:r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FF2E2CF3-F072-1CD4-6C3E-5BBBB0970AD5}"/>
              </a:ext>
            </a:extLst>
          </p:cNvPr>
          <p:cNvCxnSpPr>
            <a:cxnSpLocks/>
          </p:cNvCxnSpPr>
          <p:nvPr/>
        </p:nvCxnSpPr>
        <p:spPr>
          <a:xfrm flipH="1" flipV="1">
            <a:off x="2175100" y="1787115"/>
            <a:ext cx="434076" cy="514114"/>
          </a:xfrm>
          <a:prstGeom prst="line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E34A32E5-AB61-EE09-09C3-5B48819E5FBC}"/>
              </a:ext>
            </a:extLst>
          </p:cNvPr>
          <p:cNvCxnSpPr>
            <a:cxnSpLocks/>
          </p:cNvCxnSpPr>
          <p:nvPr/>
        </p:nvCxnSpPr>
        <p:spPr>
          <a:xfrm flipH="1">
            <a:off x="3608985" y="1783746"/>
            <a:ext cx="377800" cy="498104"/>
          </a:xfrm>
          <a:prstGeom prst="line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4F6EB233-A602-B50D-7F3D-F4E44A033FF9}"/>
              </a:ext>
            </a:extLst>
          </p:cNvPr>
          <p:cNvCxnSpPr>
            <a:cxnSpLocks/>
          </p:cNvCxnSpPr>
          <p:nvPr/>
        </p:nvCxnSpPr>
        <p:spPr>
          <a:xfrm flipH="1" flipV="1">
            <a:off x="2587364" y="2301990"/>
            <a:ext cx="1021620" cy="9522"/>
          </a:xfrm>
          <a:prstGeom prst="line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026FD51F-23BC-C803-6A23-420BE02B74E5}"/>
              </a:ext>
            </a:extLst>
          </p:cNvPr>
          <p:cNvCxnSpPr>
            <a:cxnSpLocks/>
          </p:cNvCxnSpPr>
          <p:nvPr/>
        </p:nvCxnSpPr>
        <p:spPr>
          <a:xfrm flipH="1">
            <a:off x="409800" y="3897449"/>
            <a:ext cx="536108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47" name="TextBox 13346">
            <a:extLst>
              <a:ext uri="{FF2B5EF4-FFF2-40B4-BE49-F238E27FC236}">
                <a16:creationId xmlns:a16="http://schemas.microsoft.com/office/drawing/2014/main" id="{8C72B715-4AB3-6B83-5997-7BED4B6DAE00}"/>
              </a:ext>
            </a:extLst>
          </p:cNvPr>
          <p:cNvSpPr txBox="1"/>
          <p:nvPr/>
        </p:nvSpPr>
        <p:spPr>
          <a:xfrm>
            <a:off x="901445" y="3744322"/>
            <a:ext cx="1816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SHC only transport </a:t>
            </a:r>
          </a:p>
        </p:txBody>
      </p:sp>
      <p:sp>
        <p:nvSpPr>
          <p:cNvPr id="204" name="Flowchart: Predefined Process 203">
            <a:extLst>
              <a:ext uri="{FF2B5EF4-FFF2-40B4-BE49-F238E27FC236}">
                <a16:creationId xmlns:a16="http://schemas.microsoft.com/office/drawing/2014/main" id="{B2D40FC6-E904-3970-FE9E-DFE4200B8198}"/>
              </a:ext>
            </a:extLst>
          </p:cNvPr>
          <p:cNvSpPr/>
          <p:nvPr/>
        </p:nvSpPr>
        <p:spPr>
          <a:xfrm>
            <a:off x="1835791" y="4188888"/>
            <a:ext cx="51197" cy="257175"/>
          </a:xfrm>
          <a:prstGeom prst="flowChartPredefined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9259C488-707D-CB72-4A65-80AFA9467E3F}"/>
              </a:ext>
            </a:extLst>
          </p:cNvPr>
          <p:cNvSpPr txBox="1"/>
          <p:nvPr/>
        </p:nvSpPr>
        <p:spPr>
          <a:xfrm>
            <a:off x="2080303" y="4198226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Solenoids</a:t>
            </a:r>
          </a:p>
        </p:txBody>
      </p:sp>
      <p:sp>
        <p:nvSpPr>
          <p:cNvPr id="208" name="Flowchart: Predefined Process 96">
            <a:extLst>
              <a:ext uri="{FF2B5EF4-FFF2-40B4-BE49-F238E27FC236}">
                <a16:creationId xmlns:a16="http://schemas.microsoft.com/office/drawing/2014/main" id="{C9FEA397-40B8-F9D8-5751-E6134C33B74D}"/>
              </a:ext>
            </a:extLst>
          </p:cNvPr>
          <p:cNvSpPr/>
          <p:nvPr/>
        </p:nvSpPr>
        <p:spPr>
          <a:xfrm>
            <a:off x="1851993" y="4521276"/>
            <a:ext cx="51197" cy="257175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BF9BA398-13E3-690F-FF3A-4D2B7513CDD5}"/>
              </a:ext>
            </a:extLst>
          </p:cNvPr>
          <p:cNvSpPr txBox="1"/>
          <p:nvPr/>
        </p:nvSpPr>
        <p:spPr>
          <a:xfrm>
            <a:off x="2075111" y="4516544"/>
            <a:ext cx="990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Quadrupoles</a:t>
            </a:r>
          </a:p>
        </p:txBody>
      </p:sp>
      <p:sp>
        <p:nvSpPr>
          <p:cNvPr id="210" name="Isosceles Triangle 209">
            <a:extLst>
              <a:ext uri="{FF2B5EF4-FFF2-40B4-BE49-F238E27FC236}">
                <a16:creationId xmlns:a16="http://schemas.microsoft.com/office/drawing/2014/main" id="{4A153FB3-030A-D5BF-9A10-C0ABCA2D2451}"/>
              </a:ext>
            </a:extLst>
          </p:cNvPr>
          <p:cNvSpPr/>
          <p:nvPr/>
        </p:nvSpPr>
        <p:spPr>
          <a:xfrm rot="10800000">
            <a:off x="384182" y="4134594"/>
            <a:ext cx="114300" cy="114300"/>
          </a:xfrm>
          <a:prstGeom prst="triangl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B316A36D-08D3-E870-BB75-C45D0196F386}"/>
              </a:ext>
            </a:extLst>
          </p:cNvPr>
          <p:cNvSpPr txBox="1"/>
          <p:nvPr/>
        </p:nvSpPr>
        <p:spPr>
          <a:xfrm>
            <a:off x="628314" y="4068956"/>
            <a:ext cx="924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Hor. dipoles</a:t>
            </a:r>
          </a:p>
        </p:txBody>
      </p:sp>
      <p:sp>
        <p:nvSpPr>
          <p:cNvPr id="212" name="Isosceles Triangle 211">
            <a:extLst>
              <a:ext uri="{FF2B5EF4-FFF2-40B4-BE49-F238E27FC236}">
                <a16:creationId xmlns:a16="http://schemas.microsoft.com/office/drawing/2014/main" id="{2EB3A576-26ED-C542-07FC-ED6CF7146622}"/>
              </a:ext>
            </a:extLst>
          </p:cNvPr>
          <p:cNvSpPr/>
          <p:nvPr/>
        </p:nvSpPr>
        <p:spPr>
          <a:xfrm rot="10800000">
            <a:off x="376839" y="4397743"/>
            <a:ext cx="114300" cy="1143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E4E78C90-81C0-AC89-9009-5359D515C93D}"/>
              </a:ext>
            </a:extLst>
          </p:cNvPr>
          <p:cNvSpPr txBox="1"/>
          <p:nvPr/>
        </p:nvSpPr>
        <p:spPr>
          <a:xfrm>
            <a:off x="576009" y="4326953"/>
            <a:ext cx="1139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Vertical dipoles</a:t>
            </a: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92D518D7-4997-F91D-05AE-72F2F54FCA32}"/>
              </a:ext>
            </a:extLst>
          </p:cNvPr>
          <p:cNvSpPr/>
          <p:nvPr/>
        </p:nvSpPr>
        <p:spPr>
          <a:xfrm>
            <a:off x="279161" y="3620276"/>
            <a:ext cx="3191656" cy="22304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Flowchart: Predefined Process 214">
            <a:extLst>
              <a:ext uri="{FF2B5EF4-FFF2-40B4-BE49-F238E27FC236}">
                <a16:creationId xmlns:a16="http://schemas.microsoft.com/office/drawing/2014/main" id="{3821220F-8413-D41A-AC73-766903121F18}"/>
              </a:ext>
            </a:extLst>
          </p:cNvPr>
          <p:cNvSpPr/>
          <p:nvPr/>
        </p:nvSpPr>
        <p:spPr>
          <a:xfrm>
            <a:off x="1961808" y="4188435"/>
            <a:ext cx="52388" cy="257175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solidFill>
                <a:srgbClr val="FF0000"/>
              </a:solidFill>
            </a:endParaRPr>
          </a:p>
        </p:txBody>
      </p:sp>
      <p:sp>
        <p:nvSpPr>
          <p:cNvPr id="256" name="Isosceles Triangle 255">
            <a:extLst>
              <a:ext uri="{FF2B5EF4-FFF2-40B4-BE49-F238E27FC236}">
                <a16:creationId xmlns:a16="http://schemas.microsoft.com/office/drawing/2014/main" id="{8ACB981B-25B7-7CDB-51E1-1F316CA2D64B}"/>
              </a:ext>
            </a:extLst>
          </p:cNvPr>
          <p:cNvSpPr/>
          <p:nvPr/>
        </p:nvSpPr>
        <p:spPr>
          <a:xfrm rot="10800000">
            <a:off x="290848" y="5546687"/>
            <a:ext cx="114300" cy="119063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32955AD7-850A-E126-3C43-174127EC8611}"/>
              </a:ext>
            </a:extLst>
          </p:cNvPr>
          <p:cNvSpPr txBox="1"/>
          <p:nvPr/>
        </p:nvSpPr>
        <p:spPr>
          <a:xfrm>
            <a:off x="405149" y="5477589"/>
            <a:ext cx="28476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4 Hor. comp dipoles might be needed </a:t>
            </a:r>
          </a:p>
        </p:txBody>
      </p:sp>
      <p:sp>
        <p:nvSpPr>
          <p:cNvPr id="258" name="Isosceles Triangle 257">
            <a:extLst>
              <a:ext uri="{FF2B5EF4-FFF2-40B4-BE49-F238E27FC236}">
                <a16:creationId xmlns:a16="http://schemas.microsoft.com/office/drawing/2014/main" id="{2220D7E2-FF00-B87F-F711-6F9E7DF26570}"/>
              </a:ext>
            </a:extLst>
          </p:cNvPr>
          <p:cNvSpPr/>
          <p:nvPr/>
        </p:nvSpPr>
        <p:spPr>
          <a:xfrm flipV="1">
            <a:off x="5813867" y="1718953"/>
            <a:ext cx="68969" cy="121295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60" name="Flowchart: Predefined Process 96">
            <a:extLst>
              <a:ext uri="{FF2B5EF4-FFF2-40B4-BE49-F238E27FC236}">
                <a16:creationId xmlns:a16="http://schemas.microsoft.com/office/drawing/2014/main" id="{0D18CA3E-EBCC-6CCB-8452-D6B0FA5AB94A}"/>
              </a:ext>
            </a:extLst>
          </p:cNvPr>
          <p:cNvSpPr/>
          <p:nvPr/>
        </p:nvSpPr>
        <p:spPr>
          <a:xfrm>
            <a:off x="5991002" y="2022024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61" name="Flowchart: Predefined Process 96">
            <a:extLst>
              <a:ext uri="{FF2B5EF4-FFF2-40B4-BE49-F238E27FC236}">
                <a16:creationId xmlns:a16="http://schemas.microsoft.com/office/drawing/2014/main" id="{C38D182F-25A5-E7FB-B580-5B5037EC0235}"/>
              </a:ext>
            </a:extLst>
          </p:cNvPr>
          <p:cNvSpPr/>
          <p:nvPr/>
        </p:nvSpPr>
        <p:spPr>
          <a:xfrm>
            <a:off x="5562280" y="1730215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62" name="Flowchart: Predefined Process 96">
            <a:extLst>
              <a:ext uri="{FF2B5EF4-FFF2-40B4-BE49-F238E27FC236}">
                <a16:creationId xmlns:a16="http://schemas.microsoft.com/office/drawing/2014/main" id="{0B2F8311-A05E-2184-E6D9-2C830A9C0862}"/>
              </a:ext>
            </a:extLst>
          </p:cNvPr>
          <p:cNvSpPr/>
          <p:nvPr/>
        </p:nvSpPr>
        <p:spPr>
          <a:xfrm>
            <a:off x="4005792" y="1733261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63" name="Flowchart: Predefined Process 96">
            <a:extLst>
              <a:ext uri="{FF2B5EF4-FFF2-40B4-BE49-F238E27FC236}">
                <a16:creationId xmlns:a16="http://schemas.microsoft.com/office/drawing/2014/main" id="{4820A866-DAA9-E299-8963-BD9EF035F743}"/>
              </a:ext>
            </a:extLst>
          </p:cNvPr>
          <p:cNvSpPr/>
          <p:nvPr/>
        </p:nvSpPr>
        <p:spPr>
          <a:xfrm>
            <a:off x="2183201" y="1715663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64" name="Flowchart: Predefined Process 96">
            <a:extLst>
              <a:ext uri="{FF2B5EF4-FFF2-40B4-BE49-F238E27FC236}">
                <a16:creationId xmlns:a16="http://schemas.microsoft.com/office/drawing/2014/main" id="{CBB76ED2-368D-7A0F-B0D8-24194E700925}"/>
              </a:ext>
            </a:extLst>
          </p:cNvPr>
          <p:cNvSpPr/>
          <p:nvPr/>
        </p:nvSpPr>
        <p:spPr>
          <a:xfrm>
            <a:off x="651192" y="2317764"/>
            <a:ext cx="36933" cy="270931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65" name="Flowchart: Predefined Process 96">
            <a:extLst>
              <a:ext uri="{FF2B5EF4-FFF2-40B4-BE49-F238E27FC236}">
                <a16:creationId xmlns:a16="http://schemas.microsoft.com/office/drawing/2014/main" id="{04197030-8797-108B-6AC0-7E5C52048131}"/>
              </a:ext>
            </a:extLst>
          </p:cNvPr>
          <p:cNvSpPr/>
          <p:nvPr/>
        </p:nvSpPr>
        <p:spPr>
          <a:xfrm>
            <a:off x="1451290" y="2341827"/>
            <a:ext cx="36933" cy="270931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66" name="Flowchart: Predefined Process 96">
            <a:extLst>
              <a:ext uri="{FF2B5EF4-FFF2-40B4-BE49-F238E27FC236}">
                <a16:creationId xmlns:a16="http://schemas.microsoft.com/office/drawing/2014/main" id="{10043040-307B-4CA1-B175-8B08AD07EDD2}"/>
              </a:ext>
            </a:extLst>
          </p:cNvPr>
          <p:cNvSpPr/>
          <p:nvPr/>
        </p:nvSpPr>
        <p:spPr>
          <a:xfrm>
            <a:off x="2353661" y="2359872"/>
            <a:ext cx="36933" cy="270931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67" name="Flowchart: Predefined Process 96">
            <a:extLst>
              <a:ext uri="{FF2B5EF4-FFF2-40B4-BE49-F238E27FC236}">
                <a16:creationId xmlns:a16="http://schemas.microsoft.com/office/drawing/2014/main" id="{EC7D968D-5008-CDD5-5496-7C6F9696E75B}"/>
              </a:ext>
            </a:extLst>
          </p:cNvPr>
          <p:cNvSpPr/>
          <p:nvPr/>
        </p:nvSpPr>
        <p:spPr>
          <a:xfrm>
            <a:off x="3153759" y="2385491"/>
            <a:ext cx="36933" cy="270931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68" name="Flowchart: Predefined Process 96">
            <a:extLst>
              <a:ext uri="{FF2B5EF4-FFF2-40B4-BE49-F238E27FC236}">
                <a16:creationId xmlns:a16="http://schemas.microsoft.com/office/drawing/2014/main" id="{3B8E901D-6368-556A-690A-BB6BC9BEBF84}"/>
              </a:ext>
            </a:extLst>
          </p:cNvPr>
          <p:cNvSpPr/>
          <p:nvPr/>
        </p:nvSpPr>
        <p:spPr>
          <a:xfrm>
            <a:off x="3833550" y="2397524"/>
            <a:ext cx="36933" cy="270931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69" name="Flowchart: Predefined Process 96">
            <a:extLst>
              <a:ext uri="{FF2B5EF4-FFF2-40B4-BE49-F238E27FC236}">
                <a16:creationId xmlns:a16="http://schemas.microsoft.com/office/drawing/2014/main" id="{215414BE-BC15-4EAF-75AB-C6C6533488FC}"/>
              </a:ext>
            </a:extLst>
          </p:cNvPr>
          <p:cNvSpPr/>
          <p:nvPr/>
        </p:nvSpPr>
        <p:spPr>
          <a:xfrm>
            <a:off x="4633648" y="2421587"/>
            <a:ext cx="36933" cy="270931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70" name="Flowchart: Predefined Process 96">
            <a:extLst>
              <a:ext uri="{FF2B5EF4-FFF2-40B4-BE49-F238E27FC236}">
                <a16:creationId xmlns:a16="http://schemas.microsoft.com/office/drawing/2014/main" id="{42569668-D93C-7A59-6882-D774BEF391AC}"/>
              </a:ext>
            </a:extLst>
          </p:cNvPr>
          <p:cNvSpPr/>
          <p:nvPr/>
        </p:nvSpPr>
        <p:spPr>
          <a:xfrm>
            <a:off x="5421720" y="2388500"/>
            <a:ext cx="36933" cy="270931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71" name="Flowchart: Predefined Process 96">
            <a:extLst>
              <a:ext uri="{FF2B5EF4-FFF2-40B4-BE49-F238E27FC236}">
                <a16:creationId xmlns:a16="http://schemas.microsoft.com/office/drawing/2014/main" id="{6A8052AB-5020-9908-FC6F-73C3676E3F73}"/>
              </a:ext>
            </a:extLst>
          </p:cNvPr>
          <p:cNvSpPr/>
          <p:nvPr/>
        </p:nvSpPr>
        <p:spPr>
          <a:xfrm>
            <a:off x="6221818" y="2412563"/>
            <a:ext cx="36933" cy="270931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72" name="Flowchart: Predefined Process 96">
            <a:extLst>
              <a:ext uri="{FF2B5EF4-FFF2-40B4-BE49-F238E27FC236}">
                <a16:creationId xmlns:a16="http://schemas.microsoft.com/office/drawing/2014/main" id="{6C6E171B-9D3B-DBA4-EC51-450173020838}"/>
              </a:ext>
            </a:extLst>
          </p:cNvPr>
          <p:cNvSpPr/>
          <p:nvPr/>
        </p:nvSpPr>
        <p:spPr>
          <a:xfrm>
            <a:off x="6964773" y="2388500"/>
            <a:ext cx="36933" cy="270931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73" name="Flowchart: Predefined Process 96">
            <a:extLst>
              <a:ext uri="{FF2B5EF4-FFF2-40B4-BE49-F238E27FC236}">
                <a16:creationId xmlns:a16="http://schemas.microsoft.com/office/drawing/2014/main" id="{8EF80D94-181F-C7DA-29DE-170B36087B56}"/>
              </a:ext>
            </a:extLst>
          </p:cNvPr>
          <p:cNvSpPr/>
          <p:nvPr/>
        </p:nvSpPr>
        <p:spPr>
          <a:xfrm>
            <a:off x="7764871" y="2412563"/>
            <a:ext cx="36933" cy="270931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3356" name="TextBox 13355">
            <a:extLst>
              <a:ext uri="{FF2B5EF4-FFF2-40B4-BE49-F238E27FC236}">
                <a16:creationId xmlns:a16="http://schemas.microsoft.com/office/drawing/2014/main" id="{E719828A-EBCD-BF61-5BFD-9AC25217593C}"/>
              </a:ext>
            </a:extLst>
          </p:cNvPr>
          <p:cNvSpPr txBox="1"/>
          <p:nvPr/>
        </p:nvSpPr>
        <p:spPr>
          <a:xfrm>
            <a:off x="2948009" y="2879418"/>
            <a:ext cx="457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IP2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0BE4100C-25D7-AD54-EBFE-D6DE17422E93}"/>
              </a:ext>
            </a:extLst>
          </p:cNvPr>
          <p:cNvSpPr txBox="1"/>
          <p:nvPr/>
        </p:nvSpPr>
        <p:spPr>
          <a:xfrm>
            <a:off x="5979605" y="1331038"/>
            <a:ext cx="1353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HSR SC Magnets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9EFC5017-9975-63F5-9DFA-D9199004919F}"/>
              </a:ext>
            </a:extLst>
          </p:cNvPr>
          <p:cNvSpPr txBox="1"/>
          <p:nvPr/>
        </p:nvSpPr>
        <p:spPr>
          <a:xfrm>
            <a:off x="8008189" y="1355465"/>
            <a:ext cx="1353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HSR SC Magnets</a:t>
            </a:r>
          </a:p>
        </p:txBody>
      </p:sp>
      <p:sp>
        <p:nvSpPr>
          <p:cNvPr id="13359" name="Rectangle 13358">
            <a:extLst>
              <a:ext uri="{FF2B5EF4-FFF2-40B4-BE49-F238E27FC236}">
                <a16:creationId xmlns:a16="http://schemas.microsoft.com/office/drawing/2014/main" id="{2CAB048C-8F67-FB0A-4B6B-D421A2EAAF77}"/>
              </a:ext>
            </a:extLst>
          </p:cNvPr>
          <p:cNvSpPr/>
          <p:nvPr/>
        </p:nvSpPr>
        <p:spPr>
          <a:xfrm>
            <a:off x="6389619" y="1850751"/>
            <a:ext cx="2768401" cy="8982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77" name="Isosceles Triangle 276">
            <a:extLst>
              <a:ext uri="{FF2B5EF4-FFF2-40B4-BE49-F238E27FC236}">
                <a16:creationId xmlns:a16="http://schemas.microsoft.com/office/drawing/2014/main" id="{02E296CD-1743-BB6E-76FC-A7D2372AC405}"/>
              </a:ext>
            </a:extLst>
          </p:cNvPr>
          <p:cNvSpPr/>
          <p:nvPr/>
        </p:nvSpPr>
        <p:spPr>
          <a:xfrm flipV="1">
            <a:off x="3716899" y="1715838"/>
            <a:ext cx="68969" cy="121295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78" name="Isosceles Triangle 277">
            <a:extLst>
              <a:ext uri="{FF2B5EF4-FFF2-40B4-BE49-F238E27FC236}">
                <a16:creationId xmlns:a16="http://schemas.microsoft.com/office/drawing/2014/main" id="{C9062586-BDAE-BE18-D44B-0D85886FA79E}"/>
              </a:ext>
            </a:extLst>
          </p:cNvPr>
          <p:cNvSpPr/>
          <p:nvPr/>
        </p:nvSpPr>
        <p:spPr>
          <a:xfrm flipV="1">
            <a:off x="2419141" y="1734138"/>
            <a:ext cx="68969" cy="121295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79" name="Isosceles Triangle 278">
            <a:extLst>
              <a:ext uri="{FF2B5EF4-FFF2-40B4-BE49-F238E27FC236}">
                <a16:creationId xmlns:a16="http://schemas.microsoft.com/office/drawing/2014/main" id="{1C898D0F-BE95-D799-99A9-AFED5EBF9905}"/>
              </a:ext>
            </a:extLst>
          </p:cNvPr>
          <p:cNvSpPr/>
          <p:nvPr/>
        </p:nvSpPr>
        <p:spPr>
          <a:xfrm flipV="1">
            <a:off x="396242" y="1724721"/>
            <a:ext cx="68969" cy="121295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3367" name="Cross 13366">
            <a:extLst>
              <a:ext uri="{FF2B5EF4-FFF2-40B4-BE49-F238E27FC236}">
                <a16:creationId xmlns:a16="http://schemas.microsoft.com/office/drawing/2014/main" id="{C8E6256C-B633-0258-692B-4A5F5BA25E8F}"/>
              </a:ext>
            </a:extLst>
          </p:cNvPr>
          <p:cNvSpPr/>
          <p:nvPr/>
        </p:nvSpPr>
        <p:spPr>
          <a:xfrm>
            <a:off x="2990812" y="2663654"/>
            <a:ext cx="271028" cy="263908"/>
          </a:xfrm>
          <a:prstGeom prst="plus">
            <a:avLst>
              <a:gd name="adj" fmla="val 412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3372" name="Oval 13371">
            <a:extLst>
              <a:ext uri="{FF2B5EF4-FFF2-40B4-BE49-F238E27FC236}">
                <a16:creationId xmlns:a16="http://schemas.microsoft.com/office/drawing/2014/main" id="{79AF17AC-6DEE-5FB0-2639-C83CD3C16D24}"/>
              </a:ext>
            </a:extLst>
          </p:cNvPr>
          <p:cNvSpPr/>
          <p:nvPr/>
        </p:nvSpPr>
        <p:spPr>
          <a:xfrm>
            <a:off x="2952623" y="2632359"/>
            <a:ext cx="326883" cy="3163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37" name="Rectangle: Rounded Corners 336">
            <a:extLst>
              <a:ext uri="{FF2B5EF4-FFF2-40B4-BE49-F238E27FC236}">
                <a16:creationId xmlns:a16="http://schemas.microsoft.com/office/drawing/2014/main" id="{CAA0738C-71D1-D7D1-BD34-DA25533EC91E}"/>
              </a:ext>
            </a:extLst>
          </p:cNvPr>
          <p:cNvSpPr/>
          <p:nvPr/>
        </p:nvSpPr>
        <p:spPr>
          <a:xfrm flipH="1">
            <a:off x="360578" y="4621039"/>
            <a:ext cx="103534" cy="169421"/>
          </a:xfrm>
          <a:prstGeom prst="roundRect">
            <a:avLst/>
          </a:prstGeom>
          <a:solidFill>
            <a:srgbClr val="3CE44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1FBC41C9-C133-F334-8767-5D78BAEC00E2}"/>
              </a:ext>
            </a:extLst>
          </p:cNvPr>
          <p:cNvSpPr txBox="1"/>
          <p:nvPr/>
        </p:nvSpPr>
        <p:spPr>
          <a:xfrm>
            <a:off x="536433" y="4581491"/>
            <a:ext cx="1208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197MHz cavities</a:t>
            </a:r>
          </a:p>
        </p:txBody>
      </p:sp>
      <p:sp>
        <p:nvSpPr>
          <p:cNvPr id="341" name="Oval 340">
            <a:extLst>
              <a:ext uri="{FF2B5EF4-FFF2-40B4-BE49-F238E27FC236}">
                <a16:creationId xmlns:a16="http://schemas.microsoft.com/office/drawing/2014/main" id="{96076B67-281C-DD77-E54A-0C041D9F44A0}"/>
              </a:ext>
            </a:extLst>
          </p:cNvPr>
          <p:cNvSpPr/>
          <p:nvPr/>
        </p:nvSpPr>
        <p:spPr>
          <a:xfrm>
            <a:off x="346009" y="4899834"/>
            <a:ext cx="98237" cy="25733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2" name="TextBox 341">
            <a:extLst>
              <a:ext uri="{FF2B5EF4-FFF2-40B4-BE49-F238E27FC236}">
                <a16:creationId xmlns:a16="http://schemas.microsoft.com/office/drawing/2014/main" id="{E0838C65-D5D6-C9ED-01F2-331F2C6935BD}"/>
              </a:ext>
            </a:extLst>
          </p:cNvPr>
          <p:cNvSpPr txBox="1"/>
          <p:nvPr/>
        </p:nvSpPr>
        <p:spPr>
          <a:xfrm>
            <a:off x="558860" y="4897474"/>
            <a:ext cx="1243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591 MHz cavities</a:t>
            </a:r>
          </a:p>
        </p:txBody>
      </p:sp>
      <p:sp>
        <p:nvSpPr>
          <p:cNvPr id="343" name="Arrow: Right 342">
            <a:extLst>
              <a:ext uri="{FF2B5EF4-FFF2-40B4-BE49-F238E27FC236}">
                <a16:creationId xmlns:a16="http://schemas.microsoft.com/office/drawing/2014/main" id="{887C5CD0-51A4-8837-D421-33FFD5194CB9}"/>
              </a:ext>
            </a:extLst>
          </p:cNvPr>
          <p:cNvSpPr/>
          <p:nvPr/>
        </p:nvSpPr>
        <p:spPr>
          <a:xfrm rot="6892177">
            <a:off x="7665675" y="2976268"/>
            <a:ext cx="819343" cy="366808"/>
          </a:xfrm>
          <a:prstGeom prst="rightArrow">
            <a:avLst>
              <a:gd name="adj1" fmla="val 42699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9" name="Flowchart: Predefined Process 348">
            <a:extLst>
              <a:ext uri="{FF2B5EF4-FFF2-40B4-BE49-F238E27FC236}">
                <a16:creationId xmlns:a16="http://schemas.microsoft.com/office/drawing/2014/main" id="{88CB35F8-E0C8-FA81-0B35-049F5101254A}"/>
              </a:ext>
            </a:extLst>
          </p:cNvPr>
          <p:cNvSpPr/>
          <p:nvPr/>
        </p:nvSpPr>
        <p:spPr>
          <a:xfrm rot="18517944">
            <a:off x="6051427" y="5106429"/>
            <a:ext cx="79343" cy="300602"/>
          </a:xfrm>
          <a:prstGeom prst="flowChartPredefined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E877DEAC-B1C5-1C83-0CD3-17564A1439BB}"/>
              </a:ext>
            </a:extLst>
          </p:cNvPr>
          <p:cNvGrpSpPr/>
          <p:nvPr/>
        </p:nvGrpSpPr>
        <p:grpSpPr>
          <a:xfrm>
            <a:off x="1844294" y="4835663"/>
            <a:ext cx="153080" cy="323474"/>
            <a:chOff x="3018234" y="5901324"/>
            <a:chExt cx="319661" cy="713853"/>
          </a:xfrm>
        </p:grpSpPr>
        <p:sp>
          <p:nvSpPr>
            <p:cNvPr id="350" name="Can 98">
              <a:extLst>
                <a:ext uri="{FF2B5EF4-FFF2-40B4-BE49-F238E27FC236}">
                  <a16:creationId xmlns:a16="http://schemas.microsoft.com/office/drawing/2014/main" id="{7F74DC46-1FCE-C860-AA01-8F659AE2F692}"/>
                </a:ext>
              </a:extLst>
            </p:cNvPr>
            <p:cNvSpPr/>
            <p:nvPr/>
          </p:nvSpPr>
          <p:spPr>
            <a:xfrm>
              <a:off x="3128391" y="6193146"/>
              <a:ext cx="93949" cy="125899"/>
            </a:xfrm>
            <a:prstGeom prst="can">
              <a:avLst>
                <a:gd name="adj" fmla="val 1389"/>
              </a:avLst>
            </a:prstGeom>
            <a:solidFill>
              <a:schemeClr val="tx2">
                <a:lumMod val="20000"/>
                <a:lumOff val="80000"/>
              </a:schemeClr>
            </a:solidFill>
            <a:ln w="31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>
                <a:solidFill>
                  <a:srgbClr val="FF0000"/>
                </a:solidFill>
              </a:endParaRPr>
            </a:p>
          </p:txBody>
        </p: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59EF6674-A3A8-6870-905F-EB7BAE6EA36B}"/>
                </a:ext>
              </a:extLst>
            </p:cNvPr>
            <p:cNvSpPr/>
            <p:nvPr/>
          </p:nvSpPr>
          <p:spPr>
            <a:xfrm>
              <a:off x="3018234" y="5901324"/>
              <a:ext cx="314755" cy="30205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70FD75E5-CEA4-BF36-2D1D-104DCB884EBF}"/>
                </a:ext>
              </a:extLst>
            </p:cNvPr>
            <p:cNvSpPr/>
            <p:nvPr/>
          </p:nvSpPr>
          <p:spPr>
            <a:xfrm>
              <a:off x="3023140" y="6313122"/>
              <a:ext cx="314755" cy="30205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53" name="TextBox 352">
            <a:extLst>
              <a:ext uri="{FF2B5EF4-FFF2-40B4-BE49-F238E27FC236}">
                <a16:creationId xmlns:a16="http://schemas.microsoft.com/office/drawing/2014/main" id="{0E549360-EB81-C3B4-B9E7-1F704F02F6DE}"/>
              </a:ext>
            </a:extLst>
          </p:cNvPr>
          <p:cNvSpPr txBox="1"/>
          <p:nvPr/>
        </p:nvSpPr>
        <p:spPr>
          <a:xfrm>
            <a:off x="2136821" y="4842394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DC Gun 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831077D1-EBB0-2E1F-0AEB-FEA0EE4B9A4A}"/>
              </a:ext>
            </a:extLst>
          </p:cNvPr>
          <p:cNvGrpSpPr/>
          <p:nvPr/>
        </p:nvGrpSpPr>
        <p:grpSpPr>
          <a:xfrm>
            <a:off x="3810109" y="3617111"/>
            <a:ext cx="5239146" cy="2225601"/>
            <a:chOff x="4840765" y="3679814"/>
            <a:chExt cx="6985528" cy="2967468"/>
          </a:xfrm>
        </p:grpSpPr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62AEEB99-B673-FB35-90FF-70A25758CAD9}"/>
                </a:ext>
              </a:extLst>
            </p:cNvPr>
            <p:cNvGrpSpPr/>
            <p:nvPr/>
          </p:nvGrpSpPr>
          <p:grpSpPr>
            <a:xfrm>
              <a:off x="4840765" y="3679814"/>
              <a:ext cx="6985528" cy="2967468"/>
              <a:chOff x="4130899" y="3679814"/>
              <a:chExt cx="6985528" cy="2967468"/>
            </a:xfrm>
          </p:grpSpPr>
          <p:cxnSp>
            <p:nvCxnSpPr>
              <p:cNvPr id="335" name="Straight Connector 334">
                <a:extLst>
                  <a:ext uri="{FF2B5EF4-FFF2-40B4-BE49-F238E27FC236}">
                    <a16:creationId xmlns:a16="http://schemas.microsoft.com/office/drawing/2014/main" id="{A520E9F6-7B1E-5E10-9FC9-220157826D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75764" y="5570166"/>
                <a:ext cx="3392014" cy="17077"/>
              </a:xfrm>
              <a:prstGeom prst="line">
                <a:avLst/>
              </a:prstGeom>
              <a:ln w="19050">
                <a:prstDash val="sysDot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FEE61538-B62A-7C75-B528-11141A6446B4}"/>
                  </a:ext>
                </a:extLst>
              </p:cNvPr>
              <p:cNvSpPr/>
              <p:nvPr/>
            </p:nvSpPr>
            <p:spPr>
              <a:xfrm>
                <a:off x="4135749" y="3707604"/>
                <a:ext cx="6980678" cy="288783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6884ECA6-BDA5-5063-04A2-738B05698E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05044" y="5588567"/>
                <a:ext cx="834046" cy="749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1774466E-A4E4-F585-24E8-FE2F4BAC9F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491460" y="6270670"/>
                <a:ext cx="834046" cy="749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588CCFF2-3F74-9C41-8C51-642544B4E7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786" y="4776945"/>
                <a:ext cx="1098972" cy="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ACA7519A-1C95-7CFB-1AAA-D7A401443E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57053" y="5602184"/>
                <a:ext cx="160572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84" name="Content Placeholder 5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15052A35-DB86-BF8F-80A2-73004E38B2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50778" y="4804126"/>
                <a:ext cx="2572783" cy="934706"/>
              </a:xfrm>
              <a:prstGeom prst="rect">
                <a:avLst/>
              </a:prstGeom>
            </p:spPr>
          </p:pic>
          <p:grpSp>
            <p:nvGrpSpPr>
              <p:cNvPr id="285" name="Group 284">
                <a:extLst>
                  <a:ext uri="{FF2B5EF4-FFF2-40B4-BE49-F238E27FC236}">
                    <a16:creationId xmlns:a16="http://schemas.microsoft.com/office/drawing/2014/main" id="{76F3BCF5-B3DF-97F3-43B6-887467ECF856}"/>
                  </a:ext>
                </a:extLst>
              </p:cNvPr>
              <p:cNvGrpSpPr/>
              <p:nvPr/>
            </p:nvGrpSpPr>
            <p:grpSpPr>
              <a:xfrm>
                <a:off x="10519638" y="4634024"/>
                <a:ext cx="319661" cy="737917"/>
                <a:chOff x="9943980" y="5499722"/>
                <a:chExt cx="1372612" cy="3350796"/>
              </a:xfrm>
            </p:grpSpPr>
            <p:sp>
              <p:nvSpPr>
                <p:cNvPr id="286" name="Can 98">
                  <a:extLst>
                    <a:ext uri="{FF2B5EF4-FFF2-40B4-BE49-F238E27FC236}">
                      <a16:creationId xmlns:a16="http://schemas.microsoft.com/office/drawing/2014/main" id="{90145FC0-2706-DE20-78B3-923FCB8BED57}"/>
                    </a:ext>
                  </a:extLst>
                </p:cNvPr>
                <p:cNvSpPr/>
                <p:nvPr/>
              </p:nvSpPr>
              <p:spPr>
                <a:xfrm>
                  <a:off x="10416990" y="6934124"/>
                  <a:ext cx="403413" cy="571693"/>
                </a:xfrm>
                <a:prstGeom prst="can">
                  <a:avLst>
                    <a:gd name="adj" fmla="val 1389"/>
                  </a:avLst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3175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87" name="Oval 286">
                  <a:extLst>
                    <a:ext uri="{FF2B5EF4-FFF2-40B4-BE49-F238E27FC236}">
                      <a16:creationId xmlns:a16="http://schemas.microsoft.com/office/drawing/2014/main" id="{AD9CBCB5-E370-332E-E16E-8863E9483B10}"/>
                    </a:ext>
                  </a:extLst>
                </p:cNvPr>
                <p:cNvSpPr/>
                <p:nvPr/>
              </p:nvSpPr>
              <p:spPr>
                <a:xfrm>
                  <a:off x="9943980" y="5499722"/>
                  <a:ext cx="1351546" cy="1371597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288" name="Oval 287">
                  <a:extLst>
                    <a:ext uri="{FF2B5EF4-FFF2-40B4-BE49-F238E27FC236}">
                      <a16:creationId xmlns:a16="http://schemas.microsoft.com/office/drawing/2014/main" id="{0A0838EA-0259-34CE-D0C3-4338809CC973}"/>
                    </a:ext>
                  </a:extLst>
                </p:cNvPr>
                <p:cNvSpPr/>
                <p:nvPr/>
              </p:nvSpPr>
              <p:spPr>
                <a:xfrm>
                  <a:off x="9965046" y="7478921"/>
                  <a:ext cx="1351546" cy="1371597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289" name="Group 288">
                <a:extLst>
                  <a:ext uri="{FF2B5EF4-FFF2-40B4-BE49-F238E27FC236}">
                    <a16:creationId xmlns:a16="http://schemas.microsoft.com/office/drawing/2014/main" id="{4ABB6374-E022-0023-1E92-57E7091718F6}"/>
                  </a:ext>
                </a:extLst>
              </p:cNvPr>
              <p:cNvGrpSpPr/>
              <p:nvPr/>
            </p:nvGrpSpPr>
            <p:grpSpPr>
              <a:xfrm flipV="1">
                <a:off x="8780496" y="4727815"/>
                <a:ext cx="667816" cy="910990"/>
                <a:chOff x="4147335" y="1992012"/>
                <a:chExt cx="454959" cy="492628"/>
              </a:xfrm>
            </p:grpSpPr>
            <p:cxnSp>
              <p:nvCxnSpPr>
                <p:cNvPr id="290" name="Straight Connector 289">
                  <a:extLst>
                    <a:ext uri="{FF2B5EF4-FFF2-40B4-BE49-F238E27FC236}">
                      <a16:creationId xmlns:a16="http://schemas.microsoft.com/office/drawing/2014/main" id="{EDDE1609-2859-3623-A926-FA5445CDA118}"/>
                    </a:ext>
                  </a:extLst>
                </p:cNvPr>
                <p:cNvCxnSpPr>
                  <a:cxnSpLocks/>
                  <a:stCxn id="291" idx="1"/>
                  <a:endCxn id="292" idx="1"/>
                </p:cNvCxnSpPr>
                <p:nvPr/>
              </p:nvCxnSpPr>
              <p:spPr>
                <a:xfrm>
                  <a:off x="4261634" y="2068211"/>
                  <a:ext cx="226362" cy="340229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1" name="Isosceles Triangle 290">
                  <a:extLst>
                    <a:ext uri="{FF2B5EF4-FFF2-40B4-BE49-F238E27FC236}">
                      <a16:creationId xmlns:a16="http://schemas.microsoft.com/office/drawing/2014/main" id="{04A3F02A-0072-68F7-5362-0F30E2976746}"/>
                    </a:ext>
                  </a:extLst>
                </p:cNvPr>
                <p:cNvSpPr/>
                <p:nvPr/>
              </p:nvSpPr>
              <p:spPr>
                <a:xfrm rot="10800000">
                  <a:off x="4147335" y="1992012"/>
                  <a:ext cx="152400" cy="152400"/>
                </a:xfrm>
                <a:prstGeom prst="triangle">
                  <a:avLst/>
                </a:prstGeom>
                <a:solidFill>
                  <a:srgbClr val="0000FF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292" name="Isosceles Triangle 291">
                  <a:extLst>
                    <a:ext uri="{FF2B5EF4-FFF2-40B4-BE49-F238E27FC236}">
                      <a16:creationId xmlns:a16="http://schemas.microsoft.com/office/drawing/2014/main" id="{1118E381-251D-32FF-1FE8-89CB4052BB11}"/>
                    </a:ext>
                  </a:extLst>
                </p:cNvPr>
                <p:cNvSpPr/>
                <p:nvPr/>
              </p:nvSpPr>
              <p:spPr>
                <a:xfrm>
                  <a:off x="4449894" y="2332240"/>
                  <a:ext cx="152400" cy="152400"/>
                </a:xfrm>
                <a:prstGeom prst="triangle">
                  <a:avLst/>
                </a:prstGeom>
                <a:solidFill>
                  <a:srgbClr val="0000FF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293" name="Flowchart: Predefined Process 292">
                  <a:extLst>
                    <a:ext uri="{FF2B5EF4-FFF2-40B4-BE49-F238E27FC236}">
                      <a16:creationId xmlns:a16="http://schemas.microsoft.com/office/drawing/2014/main" id="{C124B48C-C64E-B4CE-A329-9DF412647114}"/>
                    </a:ext>
                  </a:extLst>
                </p:cNvPr>
                <p:cNvSpPr/>
                <p:nvPr/>
              </p:nvSpPr>
              <p:spPr>
                <a:xfrm rot="2874476">
                  <a:off x="4324519" y="2060525"/>
                  <a:ext cx="45719" cy="195835"/>
                </a:xfrm>
                <a:prstGeom prst="flowChartPredefinedProcess">
                  <a:avLst/>
                </a:prstGeom>
                <a:solidFill>
                  <a:srgbClr val="009900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294" name="Flowchart: Predefined Process 293">
                  <a:extLst>
                    <a:ext uri="{FF2B5EF4-FFF2-40B4-BE49-F238E27FC236}">
                      <a16:creationId xmlns:a16="http://schemas.microsoft.com/office/drawing/2014/main" id="{0EDBA568-87D4-D538-9EC6-8ED1B2FE3109}"/>
                    </a:ext>
                  </a:extLst>
                </p:cNvPr>
                <p:cNvSpPr/>
                <p:nvPr/>
              </p:nvSpPr>
              <p:spPr>
                <a:xfrm rot="2874476">
                  <a:off x="4414164" y="2168100"/>
                  <a:ext cx="45719" cy="195835"/>
                </a:xfrm>
                <a:prstGeom prst="flowChartPredefinedProcess">
                  <a:avLst/>
                </a:prstGeom>
                <a:solidFill>
                  <a:srgbClr val="009900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</p:grpSp>
          <p:grpSp>
            <p:nvGrpSpPr>
              <p:cNvPr id="295" name="Group 294">
                <a:extLst>
                  <a:ext uri="{FF2B5EF4-FFF2-40B4-BE49-F238E27FC236}">
                    <a16:creationId xmlns:a16="http://schemas.microsoft.com/office/drawing/2014/main" id="{69FF8F3D-75CC-30FC-3DC0-622390A2661F}"/>
                  </a:ext>
                </a:extLst>
              </p:cNvPr>
              <p:cNvGrpSpPr/>
              <p:nvPr/>
            </p:nvGrpSpPr>
            <p:grpSpPr>
              <a:xfrm flipH="1" flipV="1">
                <a:off x="6790659" y="4713787"/>
                <a:ext cx="667816" cy="948668"/>
                <a:chOff x="4147335" y="1971636"/>
                <a:chExt cx="454959" cy="513004"/>
              </a:xfrm>
            </p:grpSpPr>
            <p:cxnSp>
              <p:nvCxnSpPr>
                <p:cNvPr id="296" name="Straight Connector 295">
                  <a:extLst>
                    <a:ext uri="{FF2B5EF4-FFF2-40B4-BE49-F238E27FC236}">
                      <a16:creationId xmlns:a16="http://schemas.microsoft.com/office/drawing/2014/main" id="{953F7A43-283C-C05B-1DE9-57F88555AE72}"/>
                    </a:ext>
                  </a:extLst>
                </p:cNvPr>
                <p:cNvCxnSpPr>
                  <a:cxnSpLocks/>
                  <a:stCxn id="297" idx="1"/>
                  <a:endCxn id="298" idx="1"/>
                </p:cNvCxnSpPr>
                <p:nvPr/>
              </p:nvCxnSpPr>
              <p:spPr>
                <a:xfrm>
                  <a:off x="4255701" y="2062822"/>
                  <a:ext cx="235853" cy="333818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7" name="Isosceles Triangle 296">
                  <a:extLst>
                    <a:ext uri="{FF2B5EF4-FFF2-40B4-BE49-F238E27FC236}">
                      <a16:creationId xmlns:a16="http://schemas.microsoft.com/office/drawing/2014/main" id="{60EC0FE0-6482-070B-7F01-BD702229ABE1}"/>
                    </a:ext>
                  </a:extLst>
                </p:cNvPr>
                <p:cNvSpPr/>
                <p:nvPr/>
              </p:nvSpPr>
              <p:spPr>
                <a:xfrm rot="12744245">
                  <a:off x="4147335" y="1971636"/>
                  <a:ext cx="152400" cy="152400"/>
                </a:xfrm>
                <a:prstGeom prst="triangle">
                  <a:avLst/>
                </a:prstGeom>
                <a:solidFill>
                  <a:srgbClr val="0000FF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298" name="Isosceles Triangle 297">
                  <a:extLst>
                    <a:ext uri="{FF2B5EF4-FFF2-40B4-BE49-F238E27FC236}">
                      <a16:creationId xmlns:a16="http://schemas.microsoft.com/office/drawing/2014/main" id="{5920514A-94BB-D370-A360-083461837019}"/>
                    </a:ext>
                  </a:extLst>
                </p:cNvPr>
                <p:cNvSpPr/>
                <p:nvPr/>
              </p:nvSpPr>
              <p:spPr>
                <a:xfrm rot="1497567">
                  <a:off x="4449894" y="2332240"/>
                  <a:ext cx="152400" cy="152400"/>
                </a:xfrm>
                <a:prstGeom prst="triangle">
                  <a:avLst/>
                </a:prstGeom>
                <a:solidFill>
                  <a:srgbClr val="0000FF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299" name="Flowchart: Predefined Process 298">
                  <a:extLst>
                    <a:ext uri="{FF2B5EF4-FFF2-40B4-BE49-F238E27FC236}">
                      <a16:creationId xmlns:a16="http://schemas.microsoft.com/office/drawing/2014/main" id="{ADE38786-941A-5DEE-34DA-439AEAD8021D}"/>
                    </a:ext>
                  </a:extLst>
                </p:cNvPr>
                <p:cNvSpPr/>
                <p:nvPr/>
              </p:nvSpPr>
              <p:spPr>
                <a:xfrm rot="2874476">
                  <a:off x="4324519" y="2060525"/>
                  <a:ext cx="45719" cy="195835"/>
                </a:xfrm>
                <a:prstGeom prst="flowChartPredefinedProcess">
                  <a:avLst/>
                </a:prstGeom>
                <a:solidFill>
                  <a:srgbClr val="009900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300" name="Flowchart: Predefined Process 299">
                  <a:extLst>
                    <a:ext uri="{FF2B5EF4-FFF2-40B4-BE49-F238E27FC236}">
                      <a16:creationId xmlns:a16="http://schemas.microsoft.com/office/drawing/2014/main" id="{DED0399F-DFB2-1F89-0C16-C570E9247A2B}"/>
                    </a:ext>
                  </a:extLst>
                </p:cNvPr>
                <p:cNvSpPr/>
                <p:nvPr/>
              </p:nvSpPr>
              <p:spPr>
                <a:xfrm rot="2874476">
                  <a:off x="4414164" y="2168100"/>
                  <a:ext cx="45719" cy="195835"/>
                </a:xfrm>
                <a:prstGeom prst="flowChartPredefinedProcess">
                  <a:avLst/>
                </a:prstGeom>
                <a:solidFill>
                  <a:srgbClr val="009900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</p:grpSp>
          <p:grpSp>
            <p:nvGrpSpPr>
              <p:cNvPr id="301" name="Group 300">
                <a:extLst>
                  <a:ext uri="{FF2B5EF4-FFF2-40B4-BE49-F238E27FC236}">
                    <a16:creationId xmlns:a16="http://schemas.microsoft.com/office/drawing/2014/main" id="{6901CBFB-63A3-49CA-6D7B-9D07DA05B688}"/>
                  </a:ext>
                </a:extLst>
              </p:cNvPr>
              <p:cNvGrpSpPr/>
              <p:nvPr/>
            </p:nvGrpSpPr>
            <p:grpSpPr>
              <a:xfrm>
                <a:off x="9767732" y="4642420"/>
                <a:ext cx="328455" cy="302052"/>
                <a:chOff x="7279344" y="4025152"/>
                <a:chExt cx="814266" cy="206187"/>
              </a:xfrm>
            </p:grpSpPr>
            <p:sp>
              <p:nvSpPr>
                <p:cNvPr id="302" name="Rectangle: Rounded Corners 301">
                  <a:extLst>
                    <a:ext uri="{FF2B5EF4-FFF2-40B4-BE49-F238E27FC236}">
                      <a16:creationId xmlns:a16="http://schemas.microsoft.com/office/drawing/2014/main" id="{F93E6860-DDFE-9B09-5C1E-77F190789681}"/>
                    </a:ext>
                  </a:extLst>
                </p:cNvPr>
                <p:cNvSpPr/>
                <p:nvPr/>
              </p:nvSpPr>
              <p:spPr>
                <a:xfrm>
                  <a:off x="7454150" y="4043082"/>
                  <a:ext cx="288029" cy="143435"/>
                </a:xfrm>
                <a:prstGeom prst="roundRect">
                  <a:avLst/>
                </a:prstGeom>
                <a:solidFill>
                  <a:srgbClr val="3CE44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303" name="Rectangle: Rounded Corners 302">
                  <a:extLst>
                    <a:ext uri="{FF2B5EF4-FFF2-40B4-BE49-F238E27FC236}">
                      <a16:creationId xmlns:a16="http://schemas.microsoft.com/office/drawing/2014/main" id="{1F09C87A-18D6-F141-9591-78A425F5438A}"/>
                    </a:ext>
                  </a:extLst>
                </p:cNvPr>
                <p:cNvSpPr/>
                <p:nvPr/>
              </p:nvSpPr>
              <p:spPr>
                <a:xfrm>
                  <a:off x="7805581" y="4043081"/>
                  <a:ext cx="288029" cy="143435"/>
                </a:xfrm>
                <a:prstGeom prst="roundRect">
                  <a:avLst/>
                </a:prstGeom>
                <a:solidFill>
                  <a:srgbClr val="3CE44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304" name="Oval 303">
                  <a:extLst>
                    <a:ext uri="{FF2B5EF4-FFF2-40B4-BE49-F238E27FC236}">
                      <a16:creationId xmlns:a16="http://schemas.microsoft.com/office/drawing/2014/main" id="{7E44AD29-A02A-5C6E-A295-10F429614A19}"/>
                    </a:ext>
                  </a:extLst>
                </p:cNvPr>
                <p:cNvSpPr/>
                <p:nvPr/>
              </p:nvSpPr>
              <p:spPr>
                <a:xfrm>
                  <a:off x="7279344" y="4025152"/>
                  <a:ext cx="80682" cy="2061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309B7118-97FE-200A-06AF-FEC83D3ED037}"/>
                  </a:ext>
                </a:extLst>
              </p:cNvPr>
              <p:cNvGrpSpPr/>
              <p:nvPr/>
            </p:nvGrpSpPr>
            <p:grpSpPr>
              <a:xfrm>
                <a:off x="7773954" y="5435785"/>
                <a:ext cx="813604" cy="324721"/>
                <a:chOff x="6277245" y="3907979"/>
                <a:chExt cx="509686" cy="142222"/>
              </a:xfrm>
            </p:grpSpPr>
            <p:grpSp>
              <p:nvGrpSpPr>
                <p:cNvPr id="306" name="Group 305">
                  <a:extLst>
                    <a:ext uri="{FF2B5EF4-FFF2-40B4-BE49-F238E27FC236}">
                      <a16:creationId xmlns:a16="http://schemas.microsoft.com/office/drawing/2014/main" id="{A81A876F-2D4B-D62B-2666-301E315FE830}"/>
                    </a:ext>
                  </a:extLst>
                </p:cNvPr>
                <p:cNvGrpSpPr/>
                <p:nvPr/>
              </p:nvGrpSpPr>
              <p:grpSpPr>
                <a:xfrm>
                  <a:off x="6542452" y="3907979"/>
                  <a:ext cx="244479" cy="142222"/>
                  <a:chOff x="7279344" y="4025152"/>
                  <a:chExt cx="814266" cy="206187"/>
                </a:xfrm>
              </p:grpSpPr>
              <p:sp>
                <p:nvSpPr>
                  <p:cNvPr id="311" name="Rectangle: Rounded Corners 310">
                    <a:extLst>
                      <a:ext uri="{FF2B5EF4-FFF2-40B4-BE49-F238E27FC236}">
                        <a16:creationId xmlns:a16="http://schemas.microsoft.com/office/drawing/2014/main" id="{3CD750BC-B060-B8E5-3859-027AB17E9C7D}"/>
                      </a:ext>
                    </a:extLst>
                  </p:cNvPr>
                  <p:cNvSpPr/>
                  <p:nvPr/>
                </p:nvSpPr>
                <p:spPr>
                  <a:xfrm>
                    <a:off x="7454150" y="4043082"/>
                    <a:ext cx="288029" cy="143435"/>
                  </a:xfrm>
                  <a:prstGeom prst="roundRect">
                    <a:avLst/>
                  </a:prstGeom>
                  <a:solidFill>
                    <a:srgbClr val="3CE440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12" name="Rectangle: Rounded Corners 311">
                    <a:extLst>
                      <a:ext uri="{FF2B5EF4-FFF2-40B4-BE49-F238E27FC236}">
                        <a16:creationId xmlns:a16="http://schemas.microsoft.com/office/drawing/2014/main" id="{74134CCD-043A-1FBC-3A30-E1327A1DF7A9}"/>
                      </a:ext>
                    </a:extLst>
                  </p:cNvPr>
                  <p:cNvSpPr/>
                  <p:nvPr/>
                </p:nvSpPr>
                <p:spPr>
                  <a:xfrm>
                    <a:off x="7805581" y="4043081"/>
                    <a:ext cx="288029" cy="143435"/>
                  </a:xfrm>
                  <a:prstGeom prst="roundRect">
                    <a:avLst/>
                  </a:prstGeom>
                  <a:solidFill>
                    <a:srgbClr val="3CE440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13" name="Oval 312">
                    <a:extLst>
                      <a:ext uri="{FF2B5EF4-FFF2-40B4-BE49-F238E27FC236}">
                        <a16:creationId xmlns:a16="http://schemas.microsoft.com/office/drawing/2014/main" id="{C65346F8-5540-1DCB-E31C-98C92BFC76FE}"/>
                      </a:ext>
                    </a:extLst>
                  </p:cNvPr>
                  <p:cNvSpPr/>
                  <p:nvPr/>
                </p:nvSpPr>
                <p:spPr>
                  <a:xfrm>
                    <a:off x="7279344" y="4025152"/>
                    <a:ext cx="80682" cy="2061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grpSp>
              <p:nvGrpSpPr>
                <p:cNvPr id="307" name="Group 306">
                  <a:extLst>
                    <a:ext uri="{FF2B5EF4-FFF2-40B4-BE49-F238E27FC236}">
                      <a16:creationId xmlns:a16="http://schemas.microsoft.com/office/drawing/2014/main" id="{6DBCBACD-A4E0-9C47-52E0-F0CCE729AF34}"/>
                    </a:ext>
                  </a:extLst>
                </p:cNvPr>
                <p:cNvGrpSpPr/>
                <p:nvPr/>
              </p:nvGrpSpPr>
              <p:grpSpPr>
                <a:xfrm flipH="1">
                  <a:off x="6277245" y="3907979"/>
                  <a:ext cx="244479" cy="142222"/>
                  <a:chOff x="7279344" y="4025152"/>
                  <a:chExt cx="814266" cy="206187"/>
                </a:xfrm>
              </p:grpSpPr>
              <p:sp>
                <p:nvSpPr>
                  <p:cNvPr id="308" name="Rectangle: Rounded Corners 307">
                    <a:extLst>
                      <a:ext uri="{FF2B5EF4-FFF2-40B4-BE49-F238E27FC236}">
                        <a16:creationId xmlns:a16="http://schemas.microsoft.com/office/drawing/2014/main" id="{F04F688C-5EC0-2958-69CC-754E569CEC63}"/>
                      </a:ext>
                    </a:extLst>
                  </p:cNvPr>
                  <p:cNvSpPr/>
                  <p:nvPr/>
                </p:nvSpPr>
                <p:spPr>
                  <a:xfrm>
                    <a:off x="7454150" y="4043082"/>
                    <a:ext cx="288029" cy="143435"/>
                  </a:xfrm>
                  <a:prstGeom prst="roundRect">
                    <a:avLst/>
                  </a:prstGeom>
                  <a:solidFill>
                    <a:srgbClr val="3CE440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09" name="Rectangle: Rounded Corners 308">
                    <a:extLst>
                      <a:ext uri="{FF2B5EF4-FFF2-40B4-BE49-F238E27FC236}">
                        <a16:creationId xmlns:a16="http://schemas.microsoft.com/office/drawing/2014/main" id="{57F59972-B058-AEF5-E107-BAA296FF5897}"/>
                      </a:ext>
                    </a:extLst>
                  </p:cNvPr>
                  <p:cNvSpPr/>
                  <p:nvPr/>
                </p:nvSpPr>
                <p:spPr>
                  <a:xfrm>
                    <a:off x="7805581" y="4043081"/>
                    <a:ext cx="288029" cy="143435"/>
                  </a:xfrm>
                  <a:prstGeom prst="roundRect">
                    <a:avLst/>
                  </a:prstGeom>
                  <a:solidFill>
                    <a:srgbClr val="3CE440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10" name="Oval 309">
                    <a:extLst>
                      <a:ext uri="{FF2B5EF4-FFF2-40B4-BE49-F238E27FC236}">
                        <a16:creationId xmlns:a16="http://schemas.microsoft.com/office/drawing/2014/main" id="{A425DE49-61D4-D51F-E48D-2E76F97DA0C6}"/>
                      </a:ext>
                    </a:extLst>
                  </p:cNvPr>
                  <p:cNvSpPr/>
                  <p:nvPr/>
                </p:nvSpPr>
                <p:spPr>
                  <a:xfrm>
                    <a:off x="7279344" y="4025152"/>
                    <a:ext cx="80682" cy="2061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</p:grpSp>
          <p:sp>
            <p:nvSpPr>
              <p:cNvPr id="314" name="Flowchart: Predefined Process 313">
                <a:extLst>
                  <a:ext uri="{FF2B5EF4-FFF2-40B4-BE49-F238E27FC236}">
                    <a16:creationId xmlns:a16="http://schemas.microsoft.com/office/drawing/2014/main" id="{EDDF1C63-3D4B-6A12-1468-E7DE3C398AD0}"/>
                  </a:ext>
                </a:extLst>
              </p:cNvPr>
              <p:cNvSpPr/>
              <p:nvPr/>
            </p:nvSpPr>
            <p:spPr>
              <a:xfrm>
                <a:off x="9506678" y="4686946"/>
                <a:ext cx="54438" cy="206231"/>
              </a:xfrm>
              <a:prstGeom prst="flowChartPredefinedProcess">
                <a:avLst/>
              </a:prstGeom>
              <a:solidFill>
                <a:srgbClr val="FF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315" name="Flowchart: Predefined Process 314">
                <a:extLst>
                  <a:ext uri="{FF2B5EF4-FFF2-40B4-BE49-F238E27FC236}">
                    <a16:creationId xmlns:a16="http://schemas.microsoft.com/office/drawing/2014/main" id="{333D8B13-4838-5BD8-0CEC-21184A620422}"/>
                  </a:ext>
                </a:extLst>
              </p:cNvPr>
              <p:cNvSpPr/>
              <p:nvPr/>
            </p:nvSpPr>
            <p:spPr>
              <a:xfrm>
                <a:off x="10387059" y="4666210"/>
                <a:ext cx="67920" cy="236497"/>
              </a:xfrm>
              <a:prstGeom prst="flowChartPredefinedProcess">
                <a:avLst/>
              </a:prstGeom>
              <a:solidFill>
                <a:srgbClr val="FF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316" name="Flowchart: Predefined Process 315">
                <a:extLst>
                  <a:ext uri="{FF2B5EF4-FFF2-40B4-BE49-F238E27FC236}">
                    <a16:creationId xmlns:a16="http://schemas.microsoft.com/office/drawing/2014/main" id="{F52E7DC1-166F-67DB-B78B-EA46B30E8903}"/>
                  </a:ext>
                </a:extLst>
              </p:cNvPr>
              <p:cNvSpPr/>
              <p:nvPr/>
            </p:nvSpPr>
            <p:spPr>
              <a:xfrm flipH="1">
                <a:off x="8636553" y="5459849"/>
                <a:ext cx="45719" cy="274841"/>
              </a:xfrm>
              <a:prstGeom prst="flowChartPredefinedProcess">
                <a:avLst/>
              </a:prstGeom>
              <a:solidFill>
                <a:srgbClr val="FF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317" name="Flowchart: Predefined Process 316">
                <a:extLst>
                  <a:ext uri="{FF2B5EF4-FFF2-40B4-BE49-F238E27FC236}">
                    <a16:creationId xmlns:a16="http://schemas.microsoft.com/office/drawing/2014/main" id="{3D18D7E3-E4F0-38E0-1925-3E33070C3964}"/>
                  </a:ext>
                </a:extLst>
              </p:cNvPr>
              <p:cNvSpPr/>
              <p:nvPr/>
            </p:nvSpPr>
            <p:spPr>
              <a:xfrm>
                <a:off x="7533212" y="5477628"/>
                <a:ext cx="57705" cy="282878"/>
              </a:xfrm>
              <a:prstGeom prst="flowChartPredefinedProcess">
                <a:avLst/>
              </a:prstGeom>
              <a:solidFill>
                <a:srgbClr val="FF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806A74B2-9DAF-159F-F6D7-142AB8FD0C37}"/>
                  </a:ext>
                </a:extLst>
              </p:cNvPr>
              <p:cNvSpPr/>
              <p:nvPr/>
            </p:nvSpPr>
            <p:spPr>
              <a:xfrm>
                <a:off x="10193727" y="5602184"/>
                <a:ext cx="388696" cy="756681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319" name="Flowchart: Predefined Process 318">
                <a:extLst>
                  <a:ext uri="{FF2B5EF4-FFF2-40B4-BE49-F238E27FC236}">
                    <a16:creationId xmlns:a16="http://schemas.microsoft.com/office/drawing/2014/main" id="{97A8A3E6-467D-0D24-D9A0-8F9061C95C41}"/>
                  </a:ext>
                </a:extLst>
              </p:cNvPr>
              <p:cNvSpPr/>
              <p:nvPr/>
            </p:nvSpPr>
            <p:spPr>
              <a:xfrm>
                <a:off x="10249109" y="4668685"/>
                <a:ext cx="89968" cy="224492"/>
              </a:xfrm>
              <a:prstGeom prst="flowChartPredefinedProcess">
                <a:avLst/>
              </a:prstGeom>
              <a:solidFill>
                <a:srgbClr val="FF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320" name="Flowchart: Predefined Process 319">
                <a:extLst>
                  <a:ext uri="{FF2B5EF4-FFF2-40B4-BE49-F238E27FC236}">
                    <a16:creationId xmlns:a16="http://schemas.microsoft.com/office/drawing/2014/main" id="{E6A2E20A-D909-EBC7-0855-EA430BA5E520}"/>
                  </a:ext>
                </a:extLst>
              </p:cNvPr>
              <p:cNvSpPr/>
              <p:nvPr/>
            </p:nvSpPr>
            <p:spPr>
              <a:xfrm>
                <a:off x="4254255" y="4636601"/>
                <a:ext cx="151103" cy="363074"/>
              </a:xfrm>
              <a:prstGeom prst="flowChartPredefinedProcess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321" name="Flowchart: Predefined Process 320">
                <a:extLst>
                  <a:ext uri="{FF2B5EF4-FFF2-40B4-BE49-F238E27FC236}">
                    <a16:creationId xmlns:a16="http://schemas.microsoft.com/office/drawing/2014/main" id="{9B4114CE-C002-2809-5FAC-98651B1DA699}"/>
                  </a:ext>
                </a:extLst>
              </p:cNvPr>
              <p:cNvSpPr/>
              <p:nvPr/>
            </p:nvSpPr>
            <p:spPr>
              <a:xfrm>
                <a:off x="6457465" y="4618955"/>
                <a:ext cx="130362" cy="417678"/>
              </a:xfrm>
              <a:prstGeom prst="flowChartPredefinedProcess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2769AB42-D1D6-E6F7-4F3F-3BCC7B060D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07562" y="5579125"/>
                <a:ext cx="597479" cy="69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3" name="Isosceles Triangle 322">
                <a:extLst>
                  <a:ext uri="{FF2B5EF4-FFF2-40B4-BE49-F238E27FC236}">
                    <a16:creationId xmlns:a16="http://schemas.microsoft.com/office/drawing/2014/main" id="{67266786-B330-269B-9037-FB820A68D66A}"/>
                  </a:ext>
                </a:extLst>
              </p:cNvPr>
              <p:cNvSpPr/>
              <p:nvPr/>
            </p:nvSpPr>
            <p:spPr>
              <a:xfrm rot="10800000" flipV="1">
                <a:off x="9328011" y="6225503"/>
                <a:ext cx="223701" cy="281825"/>
              </a:xfrm>
              <a:prstGeom prst="triangle">
                <a:avLst/>
              </a:prstGeom>
              <a:solidFill>
                <a:srgbClr val="0000FF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324" name="Isosceles Triangle 323">
                <a:extLst>
                  <a:ext uri="{FF2B5EF4-FFF2-40B4-BE49-F238E27FC236}">
                    <a16:creationId xmlns:a16="http://schemas.microsoft.com/office/drawing/2014/main" id="{E0C63063-9344-E41E-A159-482B55CC0D19}"/>
                  </a:ext>
                </a:extLst>
              </p:cNvPr>
              <p:cNvSpPr/>
              <p:nvPr/>
            </p:nvSpPr>
            <p:spPr>
              <a:xfrm flipV="1">
                <a:off x="9352447" y="5496006"/>
                <a:ext cx="223701" cy="281825"/>
              </a:xfrm>
              <a:prstGeom prst="triangle">
                <a:avLst/>
              </a:prstGeom>
              <a:solidFill>
                <a:srgbClr val="0000FF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pic>
            <p:nvPicPr>
              <p:cNvPr id="325" name="Picture 324">
                <a:extLst>
                  <a:ext uri="{FF2B5EF4-FFF2-40B4-BE49-F238E27FC236}">
                    <a16:creationId xmlns:a16="http://schemas.microsoft.com/office/drawing/2014/main" id="{E4B47E97-135F-379E-EEDD-438F6C1DAC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114983" y="3679814"/>
                <a:ext cx="4001444" cy="457020"/>
              </a:xfrm>
              <a:prstGeom prst="rect">
                <a:avLst/>
              </a:prstGeom>
            </p:spPr>
          </p:pic>
          <p:sp>
            <p:nvSpPr>
              <p:cNvPr id="326" name="Flowchart: Predefined Process 96">
                <a:extLst>
                  <a:ext uri="{FF2B5EF4-FFF2-40B4-BE49-F238E27FC236}">
                    <a16:creationId xmlns:a16="http://schemas.microsoft.com/office/drawing/2014/main" id="{4CCC57DF-F71C-8124-B229-AED3BC248B49}"/>
                  </a:ext>
                </a:extLst>
              </p:cNvPr>
              <p:cNvSpPr/>
              <p:nvPr/>
            </p:nvSpPr>
            <p:spPr>
              <a:xfrm>
                <a:off x="5597592" y="6029652"/>
                <a:ext cx="86719" cy="617630"/>
              </a:xfrm>
              <a:prstGeom prst="flowChartPredefinedProcess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63C66532-165D-D1AE-2536-506571C274E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85623" y="6380723"/>
                <a:ext cx="4786081" cy="203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D02D41CF-4242-9818-D87F-883E6107238E}"/>
                  </a:ext>
                </a:extLst>
              </p:cNvPr>
              <p:cNvCxnSpPr>
                <a:cxnSpLocks/>
                <a:stCxn id="298" idx="5"/>
              </p:cNvCxnSpPr>
              <p:nvPr/>
            </p:nvCxnSpPr>
            <p:spPr>
              <a:xfrm flipH="1" flipV="1">
                <a:off x="4196328" y="4797297"/>
                <a:ext cx="2655482" cy="3380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0" name="Isosceles Triangle 329">
                <a:extLst>
                  <a:ext uri="{FF2B5EF4-FFF2-40B4-BE49-F238E27FC236}">
                    <a16:creationId xmlns:a16="http://schemas.microsoft.com/office/drawing/2014/main" id="{64F9F4E2-0AB0-8B86-02C1-D8670A53B418}"/>
                  </a:ext>
                </a:extLst>
              </p:cNvPr>
              <p:cNvSpPr/>
              <p:nvPr/>
            </p:nvSpPr>
            <p:spPr>
              <a:xfrm rot="10800000">
                <a:off x="7414178" y="5570165"/>
                <a:ext cx="81744" cy="106855"/>
              </a:xfrm>
              <a:prstGeom prst="triangle">
                <a:avLst/>
              </a:prstGeom>
              <a:solidFill>
                <a:srgbClr val="00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cxnSp>
            <p:nvCxnSpPr>
              <p:cNvPr id="331" name="Straight Connector 330">
                <a:extLst>
                  <a:ext uri="{FF2B5EF4-FFF2-40B4-BE49-F238E27FC236}">
                    <a16:creationId xmlns:a16="http://schemas.microsoft.com/office/drawing/2014/main" id="{E79EF0CC-2A38-34C6-2042-D430F431FF44}"/>
                  </a:ext>
                </a:extLst>
              </p:cNvPr>
              <p:cNvCxnSpPr>
                <a:cxnSpLocks/>
                <a:stCxn id="13374" idx="3"/>
                <a:endCxn id="330" idx="1"/>
              </p:cNvCxnSpPr>
              <p:nvPr/>
            </p:nvCxnSpPr>
            <p:spPr>
              <a:xfrm>
                <a:off x="7344084" y="5186750"/>
                <a:ext cx="131401" cy="43684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74" name="Isosceles Triangle 13373">
                <a:extLst>
                  <a:ext uri="{FF2B5EF4-FFF2-40B4-BE49-F238E27FC236}">
                    <a16:creationId xmlns:a16="http://schemas.microsoft.com/office/drawing/2014/main" id="{A6543EDC-6C35-887D-9C91-EEC683C09825}"/>
                  </a:ext>
                </a:extLst>
              </p:cNvPr>
              <p:cNvSpPr/>
              <p:nvPr/>
            </p:nvSpPr>
            <p:spPr>
              <a:xfrm rot="21307327">
                <a:off x="7253876" y="4798462"/>
                <a:ext cx="147337" cy="388992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CAB1543A-3126-F3E8-2840-50DBD14E85E5}"/>
                  </a:ext>
                </a:extLst>
              </p:cNvPr>
              <p:cNvCxnSpPr>
                <a:cxnSpLocks/>
                <a:stCxn id="325" idx="1"/>
              </p:cNvCxnSpPr>
              <p:nvPr/>
            </p:nvCxnSpPr>
            <p:spPr>
              <a:xfrm flipH="1">
                <a:off x="4130899" y="3908324"/>
                <a:ext cx="2984084" cy="9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4" name="Straight Connector 353">
              <a:extLst>
                <a:ext uri="{FF2B5EF4-FFF2-40B4-BE49-F238E27FC236}">
                  <a16:creationId xmlns:a16="http://schemas.microsoft.com/office/drawing/2014/main" id="{4A38B747-0461-9D8B-2A3F-FE73D4B40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06194" y="5561963"/>
              <a:ext cx="2984016" cy="20332"/>
            </a:xfrm>
            <a:prstGeom prst="line">
              <a:avLst/>
            </a:prstGeom>
            <a:ln w="19050">
              <a:prstDash val="sysDot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5" name="Flowchart: Predefined Process 354">
            <a:extLst>
              <a:ext uri="{FF2B5EF4-FFF2-40B4-BE49-F238E27FC236}">
                <a16:creationId xmlns:a16="http://schemas.microsoft.com/office/drawing/2014/main" id="{A9A0DE87-7158-7BEA-F68B-EFA3127D62E6}"/>
              </a:ext>
            </a:extLst>
          </p:cNvPr>
          <p:cNvSpPr/>
          <p:nvPr/>
        </p:nvSpPr>
        <p:spPr>
          <a:xfrm>
            <a:off x="7912340" y="4378474"/>
            <a:ext cx="40829" cy="154673"/>
          </a:xfrm>
          <a:prstGeom prst="flowChartPredefinedProcess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356" name="Flowchart: Predefined Process 355">
            <a:extLst>
              <a:ext uri="{FF2B5EF4-FFF2-40B4-BE49-F238E27FC236}">
                <a16:creationId xmlns:a16="http://schemas.microsoft.com/office/drawing/2014/main" id="{25F176F5-A660-7877-9ADC-AACE9A7C9DEA}"/>
              </a:ext>
            </a:extLst>
          </p:cNvPr>
          <p:cNvSpPr/>
          <p:nvPr/>
        </p:nvSpPr>
        <p:spPr>
          <a:xfrm rot="3722209" flipV="1">
            <a:off x="6219511" y="4746577"/>
            <a:ext cx="34289" cy="146876"/>
          </a:xfrm>
          <a:prstGeom prst="flowChartPredefined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359" name="Flowchart: Predefined Process 358">
            <a:extLst>
              <a:ext uri="{FF2B5EF4-FFF2-40B4-BE49-F238E27FC236}">
                <a16:creationId xmlns:a16="http://schemas.microsoft.com/office/drawing/2014/main" id="{EBD79F6D-FCAA-B8A0-EBFF-0498A65FADE5}"/>
              </a:ext>
            </a:extLst>
          </p:cNvPr>
          <p:cNvSpPr/>
          <p:nvPr/>
        </p:nvSpPr>
        <p:spPr>
          <a:xfrm rot="3721343" flipV="1">
            <a:off x="6242136" y="4812549"/>
            <a:ext cx="34289" cy="146876"/>
          </a:xfrm>
          <a:prstGeom prst="flowChartPredefined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360" name="Flowchart: Predefined Process 359">
            <a:extLst>
              <a:ext uri="{FF2B5EF4-FFF2-40B4-BE49-F238E27FC236}">
                <a16:creationId xmlns:a16="http://schemas.microsoft.com/office/drawing/2014/main" id="{8B574100-CD7B-30C3-D50F-484B22208435}"/>
              </a:ext>
            </a:extLst>
          </p:cNvPr>
          <p:cNvSpPr/>
          <p:nvPr/>
        </p:nvSpPr>
        <p:spPr>
          <a:xfrm>
            <a:off x="6432241" y="4962459"/>
            <a:ext cx="43279" cy="212159"/>
          </a:xfrm>
          <a:prstGeom prst="flowChartPredefinedProcess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361" name="Flowchart: Predefined Process 360">
            <a:extLst>
              <a:ext uri="{FF2B5EF4-FFF2-40B4-BE49-F238E27FC236}">
                <a16:creationId xmlns:a16="http://schemas.microsoft.com/office/drawing/2014/main" id="{81294621-C6D2-4C7B-C0D3-EE7CB3B8452F}"/>
              </a:ext>
            </a:extLst>
          </p:cNvPr>
          <p:cNvSpPr/>
          <p:nvPr/>
        </p:nvSpPr>
        <p:spPr>
          <a:xfrm>
            <a:off x="7237272" y="4963026"/>
            <a:ext cx="56683" cy="199304"/>
          </a:xfrm>
          <a:prstGeom prst="flowChartPredefinedProcess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365" name="Flowchart: Predefined Process 364">
            <a:extLst>
              <a:ext uri="{FF2B5EF4-FFF2-40B4-BE49-F238E27FC236}">
                <a16:creationId xmlns:a16="http://schemas.microsoft.com/office/drawing/2014/main" id="{B9C7E20F-D87C-D519-45AD-39AE070DD931}"/>
              </a:ext>
            </a:extLst>
          </p:cNvPr>
          <p:cNvSpPr/>
          <p:nvPr/>
        </p:nvSpPr>
        <p:spPr>
          <a:xfrm>
            <a:off x="5073695" y="4348198"/>
            <a:ext cx="113327" cy="272306"/>
          </a:xfrm>
          <a:prstGeom prst="flowChartPredefined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E0C9E0CD-129C-FC36-6085-FAE81C8A99C9}"/>
              </a:ext>
            </a:extLst>
          </p:cNvPr>
          <p:cNvSpPr txBox="1"/>
          <p:nvPr/>
        </p:nvSpPr>
        <p:spPr>
          <a:xfrm>
            <a:off x="8475153" y="4135203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DC Gun 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FD79C83D-BFC1-1AC5-97A4-BEA4ED9D1C8E}"/>
              </a:ext>
            </a:extLst>
          </p:cNvPr>
          <p:cNvSpPr txBox="1"/>
          <p:nvPr/>
        </p:nvSpPr>
        <p:spPr>
          <a:xfrm>
            <a:off x="5972225" y="4053156"/>
            <a:ext cx="84670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300 kW </a:t>
            </a:r>
          </a:p>
          <a:p>
            <a:r>
              <a:rPr lang="en-US" sz="1050"/>
              <a:t>Beam dump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15F76FF4-F223-7BA5-6F8D-6854637DBC05}"/>
              </a:ext>
            </a:extLst>
          </p:cNvPr>
          <p:cNvSpPr txBox="1"/>
          <p:nvPr/>
        </p:nvSpPr>
        <p:spPr>
          <a:xfrm>
            <a:off x="7794317" y="5212736"/>
            <a:ext cx="54534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U-turn</a:t>
            </a: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5A5579CE-FFC8-B6CF-FC7C-4082AD749019}"/>
              </a:ext>
            </a:extLst>
          </p:cNvPr>
          <p:cNvSpPr txBox="1"/>
          <p:nvPr/>
        </p:nvSpPr>
        <p:spPr>
          <a:xfrm>
            <a:off x="6437832" y="4689811"/>
            <a:ext cx="8787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197MHz SRF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E5D4560B-8E1B-EAE7-16A3-B624BF783888}"/>
              </a:ext>
            </a:extLst>
          </p:cNvPr>
          <p:cNvSpPr txBox="1"/>
          <p:nvPr/>
        </p:nvSpPr>
        <p:spPr>
          <a:xfrm>
            <a:off x="7748549" y="4140208"/>
            <a:ext cx="8242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197MHz RF</a:t>
            </a: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8D546B7E-455F-9291-15C7-DA6C0D12B43C}"/>
              </a:ext>
            </a:extLst>
          </p:cNvPr>
          <p:cNvSpPr txBox="1"/>
          <p:nvPr/>
        </p:nvSpPr>
        <p:spPr>
          <a:xfrm>
            <a:off x="160675" y="2158406"/>
            <a:ext cx="6244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U- turn</a:t>
            </a:r>
          </a:p>
        </p:txBody>
      </p:sp>
      <p:sp>
        <p:nvSpPr>
          <p:cNvPr id="374" name="Flowchart: Predefined Process 96">
            <a:extLst>
              <a:ext uri="{FF2B5EF4-FFF2-40B4-BE49-F238E27FC236}">
                <a16:creationId xmlns:a16="http://schemas.microsoft.com/office/drawing/2014/main" id="{D419362A-84BD-5FF7-CA8D-0C3285163BB3}"/>
              </a:ext>
            </a:extLst>
          </p:cNvPr>
          <p:cNvSpPr/>
          <p:nvPr/>
        </p:nvSpPr>
        <p:spPr>
          <a:xfrm>
            <a:off x="582762" y="1721719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0D9ED609-F70D-88AC-4D9C-79D48DD2599D}"/>
              </a:ext>
            </a:extLst>
          </p:cNvPr>
          <p:cNvSpPr txBox="1"/>
          <p:nvPr/>
        </p:nvSpPr>
        <p:spPr>
          <a:xfrm>
            <a:off x="3868534" y="5254825"/>
            <a:ext cx="1177293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HEC 150MeV</a:t>
            </a:r>
            <a:endParaRPr lang="ru-RU" sz="1200" b="1" dirty="0"/>
          </a:p>
          <a:p>
            <a:endParaRPr lang="en-US" sz="1050" dirty="0"/>
          </a:p>
        </p:txBody>
      </p:sp>
      <p:sp>
        <p:nvSpPr>
          <p:cNvPr id="134" name="Arrow: Right 133">
            <a:extLst>
              <a:ext uri="{FF2B5EF4-FFF2-40B4-BE49-F238E27FC236}">
                <a16:creationId xmlns:a16="http://schemas.microsoft.com/office/drawing/2014/main" id="{8073FFB6-2ACC-5B2E-833A-F91783718B6C}"/>
              </a:ext>
            </a:extLst>
          </p:cNvPr>
          <p:cNvSpPr/>
          <p:nvPr/>
        </p:nvSpPr>
        <p:spPr>
          <a:xfrm>
            <a:off x="813838" y="2544446"/>
            <a:ext cx="351623" cy="114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D7C94C91-4F87-9010-4E1B-380AAECEFE7B}"/>
              </a:ext>
            </a:extLst>
          </p:cNvPr>
          <p:cNvSpPr txBox="1"/>
          <p:nvPr/>
        </p:nvSpPr>
        <p:spPr>
          <a:xfrm>
            <a:off x="8198118" y="3041284"/>
            <a:ext cx="795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Zoom in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C1BBE90E-BBCC-E9AA-DC65-BFB69811A79E}"/>
              </a:ext>
            </a:extLst>
          </p:cNvPr>
          <p:cNvSpPr txBox="1"/>
          <p:nvPr/>
        </p:nvSpPr>
        <p:spPr>
          <a:xfrm>
            <a:off x="392705" y="2643524"/>
            <a:ext cx="1568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Electron beam direction </a:t>
            </a:r>
          </a:p>
        </p:txBody>
      </p:sp>
      <p:sp>
        <p:nvSpPr>
          <p:cNvPr id="377" name="Arrow: Right 376">
            <a:extLst>
              <a:ext uri="{FF2B5EF4-FFF2-40B4-BE49-F238E27FC236}">
                <a16:creationId xmlns:a16="http://schemas.microsoft.com/office/drawing/2014/main" id="{C0CD8BCC-F8D3-5788-41CE-2B401E317E81}"/>
              </a:ext>
            </a:extLst>
          </p:cNvPr>
          <p:cNvSpPr/>
          <p:nvPr/>
        </p:nvSpPr>
        <p:spPr>
          <a:xfrm>
            <a:off x="6645379" y="5530850"/>
            <a:ext cx="351623" cy="114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8" name="Flowchart: Predefined Process 96">
            <a:extLst>
              <a:ext uri="{FF2B5EF4-FFF2-40B4-BE49-F238E27FC236}">
                <a16:creationId xmlns:a16="http://schemas.microsoft.com/office/drawing/2014/main" id="{AF4989B4-A462-ED0B-5FB8-E677E0E0AD61}"/>
              </a:ext>
            </a:extLst>
          </p:cNvPr>
          <p:cNvSpPr/>
          <p:nvPr/>
        </p:nvSpPr>
        <p:spPr>
          <a:xfrm>
            <a:off x="8601063" y="2382633"/>
            <a:ext cx="36933" cy="270931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79" name="Flowchart: Predefined Process 96">
            <a:extLst>
              <a:ext uri="{FF2B5EF4-FFF2-40B4-BE49-F238E27FC236}">
                <a16:creationId xmlns:a16="http://schemas.microsoft.com/office/drawing/2014/main" id="{DC71D606-47E1-247D-E255-BDB53C0DC41A}"/>
              </a:ext>
            </a:extLst>
          </p:cNvPr>
          <p:cNvSpPr/>
          <p:nvPr/>
        </p:nvSpPr>
        <p:spPr>
          <a:xfrm>
            <a:off x="7567474" y="5378425"/>
            <a:ext cx="65039" cy="463223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7ABA5684-4F51-D90B-0731-7C0BD336F5CC}"/>
              </a:ext>
            </a:extLst>
          </p:cNvPr>
          <p:cNvSpPr txBox="1"/>
          <p:nvPr/>
        </p:nvSpPr>
        <p:spPr>
          <a:xfrm>
            <a:off x="2035588" y="5155397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Symbol" panose="05050102010706020507" pitchFamily="18" charset="2"/>
              </a:rPr>
              <a:t>m</a:t>
            </a:r>
            <a:r>
              <a:rPr lang="en-US" sz="1200"/>
              <a:t>- shielding</a:t>
            </a:r>
          </a:p>
        </p:txBody>
      </p:sp>
      <p:sp>
        <p:nvSpPr>
          <p:cNvPr id="387" name="Arrow: Right 386">
            <a:extLst>
              <a:ext uri="{FF2B5EF4-FFF2-40B4-BE49-F238E27FC236}">
                <a16:creationId xmlns:a16="http://schemas.microsoft.com/office/drawing/2014/main" id="{A5D8E515-9F52-6C18-54B1-F83E4CEB23D2}"/>
              </a:ext>
            </a:extLst>
          </p:cNvPr>
          <p:cNvSpPr/>
          <p:nvPr/>
        </p:nvSpPr>
        <p:spPr>
          <a:xfrm rot="10800000">
            <a:off x="4363950" y="4340238"/>
            <a:ext cx="351623" cy="114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8" name="Arrow: Right 387">
            <a:extLst>
              <a:ext uri="{FF2B5EF4-FFF2-40B4-BE49-F238E27FC236}">
                <a16:creationId xmlns:a16="http://schemas.microsoft.com/office/drawing/2014/main" id="{99B1E23B-2EB9-FF21-247B-621ABA32371A}"/>
              </a:ext>
            </a:extLst>
          </p:cNvPr>
          <p:cNvSpPr/>
          <p:nvPr/>
        </p:nvSpPr>
        <p:spPr>
          <a:xfrm rot="10800000">
            <a:off x="4302438" y="3656997"/>
            <a:ext cx="351623" cy="11498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909159CC-E96C-FEF5-0963-0EF11BA3D2DC}"/>
              </a:ext>
            </a:extLst>
          </p:cNvPr>
          <p:cNvSpPr txBox="1"/>
          <p:nvPr/>
        </p:nvSpPr>
        <p:spPr>
          <a:xfrm>
            <a:off x="4291598" y="3739527"/>
            <a:ext cx="4963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HSR</a:t>
            </a: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A9F116E-D63B-5324-A645-F3B6600994E2}"/>
              </a:ext>
            </a:extLst>
          </p:cNvPr>
          <p:cNvSpPr txBox="1"/>
          <p:nvPr/>
        </p:nvSpPr>
        <p:spPr>
          <a:xfrm>
            <a:off x="3981773" y="4027521"/>
            <a:ext cx="17077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Precooler 13 MeV</a:t>
            </a:r>
          </a:p>
        </p:txBody>
      </p:sp>
      <p:sp>
        <p:nvSpPr>
          <p:cNvPr id="390" name="Arrow: Right 389">
            <a:extLst>
              <a:ext uri="{FF2B5EF4-FFF2-40B4-BE49-F238E27FC236}">
                <a16:creationId xmlns:a16="http://schemas.microsoft.com/office/drawing/2014/main" id="{B1E08DE4-4283-2E6E-AC3B-865F30683D0C}"/>
              </a:ext>
            </a:extLst>
          </p:cNvPr>
          <p:cNvSpPr/>
          <p:nvPr/>
        </p:nvSpPr>
        <p:spPr>
          <a:xfrm rot="10800000">
            <a:off x="1122763" y="1894725"/>
            <a:ext cx="351623" cy="114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91" name="Arrow: Right 390">
            <a:extLst>
              <a:ext uri="{FF2B5EF4-FFF2-40B4-BE49-F238E27FC236}">
                <a16:creationId xmlns:a16="http://schemas.microsoft.com/office/drawing/2014/main" id="{89E0B7B1-6420-EBF5-C676-092B0464DA0D}"/>
              </a:ext>
            </a:extLst>
          </p:cNvPr>
          <p:cNvSpPr/>
          <p:nvPr/>
        </p:nvSpPr>
        <p:spPr>
          <a:xfrm rot="10800000">
            <a:off x="4665459" y="1909667"/>
            <a:ext cx="351623" cy="114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92" name="Arrow: Right 391">
            <a:extLst>
              <a:ext uri="{FF2B5EF4-FFF2-40B4-BE49-F238E27FC236}">
                <a16:creationId xmlns:a16="http://schemas.microsoft.com/office/drawing/2014/main" id="{DDE6D93C-4308-A892-145B-7EFAC1C73C54}"/>
              </a:ext>
            </a:extLst>
          </p:cNvPr>
          <p:cNvSpPr/>
          <p:nvPr/>
        </p:nvSpPr>
        <p:spPr>
          <a:xfrm rot="10800000">
            <a:off x="2974587" y="2092736"/>
            <a:ext cx="406918" cy="1284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93" name="Arrow: Right 392">
            <a:extLst>
              <a:ext uri="{FF2B5EF4-FFF2-40B4-BE49-F238E27FC236}">
                <a16:creationId xmlns:a16="http://schemas.microsoft.com/office/drawing/2014/main" id="{A7230957-C0CE-E092-447A-D1F34F6604B3}"/>
              </a:ext>
            </a:extLst>
          </p:cNvPr>
          <p:cNvSpPr/>
          <p:nvPr/>
        </p:nvSpPr>
        <p:spPr>
          <a:xfrm rot="10800000">
            <a:off x="7565814" y="1631550"/>
            <a:ext cx="351623" cy="11498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94" name="Arrow: Right 393">
            <a:extLst>
              <a:ext uri="{FF2B5EF4-FFF2-40B4-BE49-F238E27FC236}">
                <a16:creationId xmlns:a16="http://schemas.microsoft.com/office/drawing/2014/main" id="{F889EBDE-D4D9-1824-879A-EC6AADE25153}"/>
              </a:ext>
            </a:extLst>
          </p:cNvPr>
          <p:cNvSpPr/>
          <p:nvPr/>
        </p:nvSpPr>
        <p:spPr>
          <a:xfrm rot="10800000">
            <a:off x="2933020" y="1736472"/>
            <a:ext cx="351623" cy="11498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95" name="Arrow: Right 394">
            <a:extLst>
              <a:ext uri="{FF2B5EF4-FFF2-40B4-BE49-F238E27FC236}">
                <a16:creationId xmlns:a16="http://schemas.microsoft.com/office/drawing/2014/main" id="{D02DEED8-2535-50CE-E829-71E302D1B7C4}"/>
              </a:ext>
            </a:extLst>
          </p:cNvPr>
          <p:cNvSpPr/>
          <p:nvPr/>
        </p:nvSpPr>
        <p:spPr>
          <a:xfrm rot="10800000">
            <a:off x="6766438" y="2039769"/>
            <a:ext cx="351623" cy="99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76" name="Cylinder 142">
            <a:extLst>
              <a:ext uri="{FF2B5EF4-FFF2-40B4-BE49-F238E27FC236}">
                <a16:creationId xmlns:a16="http://schemas.microsoft.com/office/drawing/2014/main" id="{5BCFB99F-4E26-9F36-5CFC-15B53554CFD4}"/>
              </a:ext>
            </a:extLst>
          </p:cNvPr>
          <p:cNvSpPr/>
          <p:nvPr/>
        </p:nvSpPr>
        <p:spPr>
          <a:xfrm rot="16200000">
            <a:off x="781548" y="1670320"/>
            <a:ext cx="78235" cy="2166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32" name="Cylinder 379">
            <a:extLst>
              <a:ext uri="{FF2B5EF4-FFF2-40B4-BE49-F238E27FC236}">
                <a16:creationId xmlns:a16="http://schemas.microsoft.com/office/drawing/2014/main" id="{59068834-5DD5-6C55-A5AE-E903A459819B}"/>
              </a:ext>
            </a:extLst>
          </p:cNvPr>
          <p:cNvSpPr/>
          <p:nvPr/>
        </p:nvSpPr>
        <p:spPr>
          <a:xfrm rot="16200000">
            <a:off x="1075534" y="1670320"/>
            <a:ext cx="78235" cy="2166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33" name="Cylinder 380">
            <a:extLst>
              <a:ext uri="{FF2B5EF4-FFF2-40B4-BE49-F238E27FC236}">
                <a16:creationId xmlns:a16="http://schemas.microsoft.com/office/drawing/2014/main" id="{78E0E431-B850-6A67-07F4-8285D21D7BB3}"/>
              </a:ext>
            </a:extLst>
          </p:cNvPr>
          <p:cNvSpPr/>
          <p:nvPr/>
        </p:nvSpPr>
        <p:spPr>
          <a:xfrm rot="16200000">
            <a:off x="1361290" y="1670320"/>
            <a:ext cx="78235" cy="2166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34" name="Cylinder 381">
            <a:extLst>
              <a:ext uri="{FF2B5EF4-FFF2-40B4-BE49-F238E27FC236}">
                <a16:creationId xmlns:a16="http://schemas.microsoft.com/office/drawing/2014/main" id="{48D0627B-F4D0-8804-4384-3D9790FFC82F}"/>
              </a:ext>
            </a:extLst>
          </p:cNvPr>
          <p:cNvSpPr/>
          <p:nvPr/>
        </p:nvSpPr>
        <p:spPr>
          <a:xfrm rot="16200000">
            <a:off x="1655963" y="1670320"/>
            <a:ext cx="78235" cy="2166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36" name="Cylinder 383">
            <a:extLst>
              <a:ext uri="{FF2B5EF4-FFF2-40B4-BE49-F238E27FC236}">
                <a16:creationId xmlns:a16="http://schemas.microsoft.com/office/drawing/2014/main" id="{CE92F7CD-0871-1A7D-9641-4B11A486BBAA}"/>
              </a:ext>
            </a:extLst>
          </p:cNvPr>
          <p:cNvSpPr/>
          <p:nvPr/>
        </p:nvSpPr>
        <p:spPr>
          <a:xfrm rot="16200000">
            <a:off x="1962973" y="1670320"/>
            <a:ext cx="78235" cy="2166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39" name="Cylinder 142">
            <a:extLst>
              <a:ext uri="{FF2B5EF4-FFF2-40B4-BE49-F238E27FC236}">
                <a16:creationId xmlns:a16="http://schemas.microsoft.com/office/drawing/2014/main" id="{8B56865D-5F7A-25C0-CFEC-4C991F8962C2}"/>
              </a:ext>
            </a:extLst>
          </p:cNvPr>
          <p:cNvSpPr/>
          <p:nvPr/>
        </p:nvSpPr>
        <p:spPr>
          <a:xfrm rot="16200000">
            <a:off x="4197587" y="1696382"/>
            <a:ext cx="78235" cy="2166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40" name="Cylinder 379">
            <a:extLst>
              <a:ext uri="{FF2B5EF4-FFF2-40B4-BE49-F238E27FC236}">
                <a16:creationId xmlns:a16="http://schemas.microsoft.com/office/drawing/2014/main" id="{B76C5884-9B57-C426-9A7A-BAD5497DCC0B}"/>
              </a:ext>
            </a:extLst>
          </p:cNvPr>
          <p:cNvSpPr/>
          <p:nvPr/>
        </p:nvSpPr>
        <p:spPr>
          <a:xfrm rot="16200000">
            <a:off x="4491573" y="1696382"/>
            <a:ext cx="78235" cy="2166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45" name="Cylinder 380">
            <a:extLst>
              <a:ext uri="{FF2B5EF4-FFF2-40B4-BE49-F238E27FC236}">
                <a16:creationId xmlns:a16="http://schemas.microsoft.com/office/drawing/2014/main" id="{FD89CB6E-E5C3-B9AB-D41B-6469F0D29787}"/>
              </a:ext>
            </a:extLst>
          </p:cNvPr>
          <p:cNvSpPr/>
          <p:nvPr/>
        </p:nvSpPr>
        <p:spPr>
          <a:xfrm rot="16200000">
            <a:off x="4777329" y="1696382"/>
            <a:ext cx="78235" cy="2166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46" name="Cylinder 381">
            <a:extLst>
              <a:ext uri="{FF2B5EF4-FFF2-40B4-BE49-F238E27FC236}">
                <a16:creationId xmlns:a16="http://schemas.microsoft.com/office/drawing/2014/main" id="{E98B037D-33AB-CCCD-E6C0-39D2292B0847}"/>
              </a:ext>
            </a:extLst>
          </p:cNvPr>
          <p:cNvSpPr/>
          <p:nvPr/>
        </p:nvSpPr>
        <p:spPr>
          <a:xfrm rot="16200000">
            <a:off x="5072002" y="1696382"/>
            <a:ext cx="78235" cy="2166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48" name="Cylinder 383">
            <a:extLst>
              <a:ext uri="{FF2B5EF4-FFF2-40B4-BE49-F238E27FC236}">
                <a16:creationId xmlns:a16="http://schemas.microsoft.com/office/drawing/2014/main" id="{C541DA16-013F-0EF1-78D8-6051D57445E4}"/>
              </a:ext>
            </a:extLst>
          </p:cNvPr>
          <p:cNvSpPr/>
          <p:nvPr/>
        </p:nvSpPr>
        <p:spPr>
          <a:xfrm rot="16200000">
            <a:off x="5379012" y="1696382"/>
            <a:ext cx="78235" cy="2166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57" name="Cylinder 383">
            <a:extLst>
              <a:ext uri="{FF2B5EF4-FFF2-40B4-BE49-F238E27FC236}">
                <a16:creationId xmlns:a16="http://schemas.microsoft.com/office/drawing/2014/main" id="{DCDCD0CD-570F-4386-9AFB-4F9E609386DA}"/>
              </a:ext>
            </a:extLst>
          </p:cNvPr>
          <p:cNvSpPr/>
          <p:nvPr/>
        </p:nvSpPr>
        <p:spPr>
          <a:xfrm rot="16200000">
            <a:off x="1855025" y="5185637"/>
            <a:ext cx="78235" cy="21661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8" name="Flowchart: Predefined Process 96">
            <a:extLst>
              <a:ext uri="{FF2B5EF4-FFF2-40B4-BE49-F238E27FC236}">
                <a16:creationId xmlns:a16="http://schemas.microsoft.com/office/drawing/2014/main" id="{57AA1096-1665-AA9A-85B1-0C1FF22A3E36}"/>
              </a:ext>
            </a:extLst>
          </p:cNvPr>
          <p:cNvSpPr/>
          <p:nvPr/>
        </p:nvSpPr>
        <p:spPr>
          <a:xfrm>
            <a:off x="2616254" y="2003828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64" name="Flowchart: Predefined Process 96">
            <a:extLst>
              <a:ext uri="{FF2B5EF4-FFF2-40B4-BE49-F238E27FC236}">
                <a16:creationId xmlns:a16="http://schemas.microsoft.com/office/drawing/2014/main" id="{07F166FD-B147-8DDF-3D6C-0C600229CBDE}"/>
              </a:ext>
            </a:extLst>
          </p:cNvPr>
          <p:cNvSpPr/>
          <p:nvPr/>
        </p:nvSpPr>
        <p:spPr>
          <a:xfrm>
            <a:off x="3553193" y="2013488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70" name="Flowchart: Predefined Process 96">
            <a:extLst>
              <a:ext uri="{FF2B5EF4-FFF2-40B4-BE49-F238E27FC236}">
                <a16:creationId xmlns:a16="http://schemas.microsoft.com/office/drawing/2014/main" id="{FF5C2AA8-FD4A-4FB4-989A-1630368FDD67}"/>
              </a:ext>
            </a:extLst>
          </p:cNvPr>
          <p:cNvSpPr/>
          <p:nvPr/>
        </p:nvSpPr>
        <p:spPr>
          <a:xfrm>
            <a:off x="191804" y="2042466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373" name="Flowchart: Predefined Process 96">
            <a:extLst>
              <a:ext uri="{FF2B5EF4-FFF2-40B4-BE49-F238E27FC236}">
                <a16:creationId xmlns:a16="http://schemas.microsoft.com/office/drawing/2014/main" id="{133D61C7-22EA-30DA-F452-0E6B011C9AEA}"/>
              </a:ext>
            </a:extLst>
          </p:cNvPr>
          <p:cNvSpPr/>
          <p:nvPr/>
        </p:nvSpPr>
        <p:spPr>
          <a:xfrm>
            <a:off x="8025389" y="2013488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grpSp>
        <p:nvGrpSpPr>
          <p:cNvPr id="396" name="Group 395">
            <a:extLst>
              <a:ext uri="{FF2B5EF4-FFF2-40B4-BE49-F238E27FC236}">
                <a16:creationId xmlns:a16="http://schemas.microsoft.com/office/drawing/2014/main" id="{F3909059-AA20-A4EB-F7DA-903832F2E11E}"/>
              </a:ext>
            </a:extLst>
          </p:cNvPr>
          <p:cNvGrpSpPr/>
          <p:nvPr/>
        </p:nvGrpSpPr>
        <p:grpSpPr>
          <a:xfrm flipH="1" flipV="1">
            <a:off x="8192985" y="2173126"/>
            <a:ext cx="175657" cy="269829"/>
            <a:chOff x="4147335" y="1971636"/>
            <a:chExt cx="454959" cy="513004"/>
          </a:xfrm>
        </p:grpSpPr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id="{6B27AD24-AE68-EFEF-0602-B8D3F29553C4}"/>
                </a:ext>
              </a:extLst>
            </p:cNvPr>
            <p:cNvCxnSpPr>
              <a:cxnSpLocks/>
              <a:stCxn id="398" idx="1"/>
              <a:endCxn id="399" idx="1"/>
            </p:cNvCxnSpPr>
            <p:nvPr/>
          </p:nvCxnSpPr>
          <p:spPr>
            <a:xfrm>
              <a:off x="4255701" y="2062822"/>
              <a:ext cx="235853" cy="333818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Isosceles Triangle 87">
              <a:extLst>
                <a:ext uri="{FF2B5EF4-FFF2-40B4-BE49-F238E27FC236}">
                  <a16:creationId xmlns:a16="http://schemas.microsoft.com/office/drawing/2014/main" id="{C9294C6B-B9C7-07CC-9301-79234C9FD220}"/>
                </a:ext>
              </a:extLst>
            </p:cNvPr>
            <p:cNvSpPr/>
            <p:nvPr/>
          </p:nvSpPr>
          <p:spPr>
            <a:xfrm rot="12744245">
              <a:off x="4147335" y="1971636"/>
              <a:ext cx="152400" cy="152400"/>
            </a:xfrm>
            <a:prstGeom prst="triangle">
              <a:avLst/>
            </a:prstGeom>
            <a:solidFill>
              <a:srgbClr val="0000F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399" name="Isosceles Triangle 88">
              <a:extLst>
                <a:ext uri="{FF2B5EF4-FFF2-40B4-BE49-F238E27FC236}">
                  <a16:creationId xmlns:a16="http://schemas.microsoft.com/office/drawing/2014/main" id="{56A0B999-57C5-6519-BCE0-F2383620D54B}"/>
                </a:ext>
              </a:extLst>
            </p:cNvPr>
            <p:cNvSpPr/>
            <p:nvPr/>
          </p:nvSpPr>
          <p:spPr>
            <a:xfrm rot="1497567">
              <a:off x="4449894" y="2332240"/>
              <a:ext cx="152400" cy="152400"/>
            </a:xfrm>
            <a:prstGeom prst="triangle">
              <a:avLst/>
            </a:prstGeom>
            <a:solidFill>
              <a:srgbClr val="0000FF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400" name="Flowchart: Predefined Process 89">
              <a:extLst>
                <a:ext uri="{FF2B5EF4-FFF2-40B4-BE49-F238E27FC236}">
                  <a16:creationId xmlns:a16="http://schemas.microsoft.com/office/drawing/2014/main" id="{17622C22-0192-FBA2-AD5F-8F018217EB43}"/>
                </a:ext>
              </a:extLst>
            </p:cNvPr>
            <p:cNvSpPr/>
            <p:nvPr/>
          </p:nvSpPr>
          <p:spPr>
            <a:xfrm rot="2874476">
              <a:off x="4324519" y="2060525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401" name="Flowchart: Predefined Process 90">
              <a:extLst>
                <a:ext uri="{FF2B5EF4-FFF2-40B4-BE49-F238E27FC236}">
                  <a16:creationId xmlns:a16="http://schemas.microsoft.com/office/drawing/2014/main" id="{9A38E241-C2EF-6C27-0C01-0C4B4773E36C}"/>
                </a:ext>
              </a:extLst>
            </p:cNvPr>
            <p:cNvSpPr/>
            <p:nvPr/>
          </p:nvSpPr>
          <p:spPr>
            <a:xfrm rot="2874476">
              <a:off x="4414164" y="2168100"/>
              <a:ext cx="45719" cy="195835"/>
            </a:xfrm>
            <a:prstGeom prst="flowChartPredefinedProcess">
              <a:avLst/>
            </a:prstGeom>
            <a:solidFill>
              <a:srgbClr val="0099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/>
            </a:p>
          </p:txBody>
        </p:sp>
      </p:grpSp>
      <p:sp>
        <p:nvSpPr>
          <p:cNvPr id="403" name="Flowchart: Predefined Process 96">
            <a:extLst>
              <a:ext uri="{FF2B5EF4-FFF2-40B4-BE49-F238E27FC236}">
                <a16:creationId xmlns:a16="http://schemas.microsoft.com/office/drawing/2014/main" id="{3756DC6B-BAD7-3C94-443D-3232C606A7A7}"/>
              </a:ext>
            </a:extLst>
          </p:cNvPr>
          <p:cNvSpPr/>
          <p:nvPr/>
        </p:nvSpPr>
        <p:spPr>
          <a:xfrm>
            <a:off x="8313552" y="2234039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408" name="Flowchart: Predefined Process 96">
            <a:extLst>
              <a:ext uri="{FF2B5EF4-FFF2-40B4-BE49-F238E27FC236}">
                <a16:creationId xmlns:a16="http://schemas.microsoft.com/office/drawing/2014/main" id="{A8DB2451-4C40-EE43-5A84-F758DAFCBE70}"/>
              </a:ext>
            </a:extLst>
          </p:cNvPr>
          <p:cNvSpPr/>
          <p:nvPr/>
        </p:nvSpPr>
        <p:spPr>
          <a:xfrm>
            <a:off x="8756494" y="2011768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409" name="Flowchart: Predefined Process 96">
            <a:extLst>
              <a:ext uri="{FF2B5EF4-FFF2-40B4-BE49-F238E27FC236}">
                <a16:creationId xmlns:a16="http://schemas.microsoft.com/office/drawing/2014/main" id="{D522C489-432C-1DEB-F3D8-8429D1ACB295}"/>
              </a:ext>
            </a:extLst>
          </p:cNvPr>
          <p:cNvSpPr/>
          <p:nvPr/>
        </p:nvSpPr>
        <p:spPr>
          <a:xfrm>
            <a:off x="8592288" y="2233928"/>
            <a:ext cx="36933" cy="126552"/>
          </a:xfrm>
          <a:prstGeom prst="flowChartPredefined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4BBD8CB-A59B-BD16-76C4-11E22FC27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212" y="6356351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44CECE-D62D-DB08-F748-4B8969E88421}"/>
              </a:ext>
            </a:extLst>
          </p:cNvPr>
          <p:cNvSpPr txBox="1"/>
          <p:nvPr/>
        </p:nvSpPr>
        <p:spPr>
          <a:xfrm>
            <a:off x="4123674" y="1960954"/>
            <a:ext cx="1568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Electron beam direction 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6324153C-6A8E-1329-DEF2-C5226E4E236A}"/>
              </a:ext>
            </a:extLst>
          </p:cNvPr>
          <p:cNvSpPr/>
          <p:nvPr/>
        </p:nvSpPr>
        <p:spPr>
          <a:xfrm>
            <a:off x="8062143" y="2548570"/>
            <a:ext cx="351623" cy="114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554D1B0A-C730-D284-A528-721D83677F71}"/>
              </a:ext>
            </a:extLst>
          </p:cNvPr>
          <p:cNvSpPr/>
          <p:nvPr/>
        </p:nvSpPr>
        <p:spPr>
          <a:xfrm rot="10800000">
            <a:off x="7228883" y="2171381"/>
            <a:ext cx="351623" cy="889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A1213C1-86EB-69D0-25C0-13505DBEABB3}"/>
              </a:ext>
            </a:extLst>
          </p:cNvPr>
          <p:cNvCxnSpPr/>
          <p:nvPr/>
        </p:nvCxnSpPr>
        <p:spPr>
          <a:xfrm flipH="1">
            <a:off x="4055968" y="5236211"/>
            <a:ext cx="40040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793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F3FB4D-F89B-4774-8CC1-9B83D118A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44" y="5084"/>
            <a:ext cx="9026768" cy="399432"/>
          </a:xfrm>
        </p:spPr>
        <p:txBody>
          <a:bodyPr>
            <a:noAutofit/>
          </a:bodyPr>
          <a:lstStyle/>
          <a:p>
            <a:r>
              <a:rPr lang="en-US" sz="3200" b="0" dirty="0"/>
              <a:t>Cooler parameters </a:t>
            </a:r>
            <a:r>
              <a:rPr lang="en-US" sz="3200" dirty="0"/>
              <a:t>for </a:t>
            </a:r>
            <a:r>
              <a:rPr lang="en-US" sz="3200" b="0" dirty="0"/>
              <a:t>protons at 23.8 GeV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37D3762-2DD9-4113-81E8-A9BBCDC4F3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158030"/>
              </p:ext>
            </p:extLst>
          </p:nvPr>
        </p:nvGraphicFramePr>
        <p:xfrm>
          <a:off x="914400" y="582188"/>
          <a:ext cx="6907876" cy="4813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7135">
                  <a:extLst>
                    <a:ext uri="{9D8B030D-6E8A-4147-A177-3AD203B41FA5}">
                      <a16:colId xmlns:a16="http://schemas.microsoft.com/office/drawing/2014/main" val="3556741926"/>
                    </a:ext>
                  </a:extLst>
                </a:gridCol>
                <a:gridCol w="1224366">
                  <a:extLst>
                    <a:ext uri="{9D8B030D-6E8A-4147-A177-3AD203B41FA5}">
                      <a16:colId xmlns:a16="http://schemas.microsoft.com/office/drawing/2014/main" val="2376646002"/>
                    </a:ext>
                  </a:extLst>
                </a:gridCol>
                <a:gridCol w="1516375">
                  <a:extLst>
                    <a:ext uri="{9D8B030D-6E8A-4147-A177-3AD203B41FA5}">
                      <a16:colId xmlns:a16="http://schemas.microsoft.com/office/drawing/2014/main" val="2764514691"/>
                    </a:ext>
                  </a:extLst>
                </a:gridCol>
              </a:tblGrid>
              <a:tr h="38381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protons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836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gamma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89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RHIC RF frequency,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393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Cooling section length,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5886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Cooling sections beta function,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42043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Hadrons Dx, Dx’, m, 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&lt;0.5, &lt;0.04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49821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Charge per bunch, </a:t>
                      </a:r>
                      <a:r>
                        <a:rPr lang="en-US" dirty="0" err="1"/>
                        <a:t>nC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12011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Electrons kinetic energy,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023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Electron average current,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5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Normalized emittance, rms, 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621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rms bunch length,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30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rms </a:t>
                      </a:r>
                      <a:r>
                        <a:rPr lang="en-US" dirty="0" err="1"/>
                        <a:t>dp</a:t>
                      </a:r>
                      <a:r>
                        <a:rPr lang="en-US" dirty="0"/>
                        <a:t>/p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49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rms angles in cooling section, urad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20*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004679"/>
                  </a:ext>
                </a:extLst>
              </a:tr>
            </a:tbl>
          </a:graphicData>
        </a:graphic>
      </p:graphicFrame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BC8CC360-0F2D-19F4-1DCF-AE9FB07BFC81}"/>
              </a:ext>
            </a:extLst>
          </p:cNvPr>
          <p:cNvSpPr txBox="1">
            <a:spLocks/>
          </p:cNvSpPr>
          <p:nvPr/>
        </p:nvSpPr>
        <p:spPr>
          <a:xfrm>
            <a:off x="8085762" y="6357769"/>
            <a:ext cx="1058237" cy="4952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2F798F0-8540-5EAE-88CE-D96446FE8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212" y="6356351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t>17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1A0A96-04BA-A371-CCA3-415C414611C6}"/>
              </a:ext>
            </a:extLst>
          </p:cNvPr>
          <p:cNvSpPr txBox="1"/>
          <p:nvPr/>
        </p:nvSpPr>
        <p:spPr>
          <a:xfrm>
            <a:off x="705034" y="5598007"/>
            <a:ext cx="8175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*Required rms angular spread of electrons is about factor of 5 smaller than in </a:t>
            </a:r>
            <a:r>
              <a:rPr lang="en-US" dirty="0" err="1"/>
              <a:t>LEReC</a:t>
            </a:r>
            <a:r>
              <a:rPr lang="en-US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5FF0D-B89C-327D-E6A6-6527ABC0F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653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9D24423-94B7-4A5C-8806-09F5B2156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5" y="28462"/>
            <a:ext cx="7886700" cy="559940"/>
          </a:xfrm>
        </p:spPr>
        <p:txBody>
          <a:bodyPr>
            <a:noAutofit/>
          </a:bodyPr>
          <a:lstStyle/>
          <a:p>
            <a:r>
              <a:rPr lang="en-US" sz="3200" dirty="0"/>
              <a:t>Cooling simulations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D10028-DBBC-435C-A608-0568551AB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   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F7B10685-41BA-8BC5-57D1-D0B928C3A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>
                <a:solidFill>
                  <a:prstClr val="white"/>
                </a:solidFill>
              </a:rPr>
              <a:pPr/>
              <a:t>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8C7A70-B017-437F-86CD-C77EA2636A61}"/>
              </a:ext>
            </a:extLst>
          </p:cNvPr>
          <p:cNvSpPr txBox="1"/>
          <p:nvPr/>
        </p:nvSpPr>
        <p:spPr>
          <a:xfrm>
            <a:off x="65214" y="780001"/>
            <a:ext cx="48570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electron charge per ion bunch: </a:t>
            </a:r>
            <a:r>
              <a:rPr lang="en-US" sz="1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600" b="1" baseline="-25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=4nC </a:t>
            </a:r>
          </a:p>
          <a:p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 current of electrons</a:t>
            </a: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="1" baseline="-25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</a:t>
            </a: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=98mA </a:t>
            </a:r>
          </a:p>
          <a:p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 rms angles in the cooling section: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20urad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 cooling section length: </a:t>
            </a: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 meters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31D751E8-1D9C-8430-9A98-EB2CC77C4ED8}"/>
              </a:ext>
            </a:extLst>
          </p:cNvPr>
          <p:cNvSpPr txBox="1">
            <a:spLocks/>
          </p:cNvSpPr>
          <p:nvPr/>
        </p:nvSpPr>
        <p:spPr>
          <a:xfrm>
            <a:off x="7207323" y="5625578"/>
            <a:ext cx="793678" cy="37145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5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317ABE-1047-6991-4440-4AAE19B8AF2E}"/>
              </a:ext>
            </a:extLst>
          </p:cNvPr>
          <p:cNvSpPr txBox="1"/>
          <p:nvPr/>
        </p:nvSpPr>
        <p:spPr>
          <a:xfrm>
            <a:off x="4830861" y="3309186"/>
            <a:ext cx="41401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harmonic RF alleviates space-charge effects reducing peak current of protons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about 3A (space charge tune shifts after cooling </a:t>
            </a:r>
            <a:r>
              <a:rPr lang="en-US" sz="1600" dirty="0" err="1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600" baseline="-25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sc,x,y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=0.06, 0.1), allowing vertical emittance to be cooled without introducing additional heating of horizontal emittance.</a:t>
            </a:r>
          </a:p>
          <a:p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can accelerate such cooled beams</a:t>
            </a:r>
          </a:p>
          <a:p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1:2 or 1:1 (round) emittance ratio to top energy, at which horizontal emittance can be increased as needed.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F4F6BD-27D6-37FF-67A2-27D38039A710}"/>
              </a:ext>
            </a:extLst>
          </p:cNvPr>
          <p:cNvSpPr txBox="1"/>
          <p:nvPr/>
        </p:nvSpPr>
        <p:spPr>
          <a:xfrm>
            <a:off x="211658" y="5502584"/>
            <a:ext cx="426432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Fig. Cooling of protons at </a:t>
            </a:r>
            <a:r>
              <a:rPr lang="en-US" sz="1400" dirty="0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=25, with decoupled transverse motion (</a:t>
            </a: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IBS+Cooling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only).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5FEDAF-5ADB-BAFC-7B0F-62DBB3FFA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574" y="329261"/>
            <a:ext cx="3356187" cy="23279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9B2FA0-2CB8-E910-2784-0F0C3789FAFB}"/>
              </a:ext>
            </a:extLst>
          </p:cNvPr>
          <p:cNvSpPr txBox="1"/>
          <p:nvPr/>
        </p:nvSpPr>
        <p:spPr>
          <a:xfrm>
            <a:off x="5285522" y="2739170"/>
            <a:ext cx="32710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Fig. Electron beam time structure (3 electron bunches  per single bunch of protons).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0D96777-228D-106C-2A7D-40FFC309961D}"/>
              </a:ext>
            </a:extLst>
          </p:cNvPr>
          <p:cNvSpPr txBox="1">
            <a:spLocks/>
          </p:cNvSpPr>
          <p:nvPr/>
        </p:nvSpPr>
        <p:spPr>
          <a:xfrm>
            <a:off x="8761813" y="5708997"/>
            <a:ext cx="324365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z="825">
                <a:solidFill>
                  <a:srgbClr val="00B0F0"/>
                </a:solidFill>
              </a:rPr>
              <a:pPr/>
              <a:t>18</a:t>
            </a:fld>
            <a:endParaRPr lang="en-US" sz="825" dirty="0">
              <a:solidFill>
                <a:srgbClr val="00B0F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9E6087-08BD-22D2-12BB-0210DABEF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11" y="2115942"/>
            <a:ext cx="4296068" cy="3386642"/>
          </a:xfrm>
          <a:prstGeom prst="rect">
            <a:avLst/>
          </a:prstGeom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9BD7648-73DE-5DC1-F887-C25CC96B4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152E91-932F-AD43-89BB-13828B3A9DC5}"/>
              </a:ext>
            </a:extLst>
          </p:cNvPr>
          <p:cNvSpPr txBox="1"/>
          <p:nvPr/>
        </p:nvSpPr>
        <p:spPr>
          <a:xfrm>
            <a:off x="6634730" y="2544394"/>
            <a:ext cx="57259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t [</a:t>
            </a:r>
            <a:r>
              <a:rPr lang="en-US" sz="1000" dirty="0" err="1"/>
              <a:t>nsec</a:t>
            </a:r>
            <a:r>
              <a:rPr lang="en-US" sz="1000" dirty="0"/>
              <a:t>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AFE653-7630-6292-1910-6A421EEFB4E1}"/>
              </a:ext>
            </a:extLst>
          </p:cNvPr>
          <p:cNvSpPr txBox="1"/>
          <p:nvPr/>
        </p:nvSpPr>
        <p:spPr>
          <a:xfrm>
            <a:off x="7160223" y="499079"/>
            <a:ext cx="12923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Proton bunch with</a:t>
            </a:r>
          </a:p>
          <a:p>
            <a:r>
              <a:rPr lang="en-US" sz="1100" dirty="0"/>
              <a:t> single RF harmonic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3C180B-C6C9-BC27-04C6-D4E503B0096E}"/>
              </a:ext>
            </a:extLst>
          </p:cNvPr>
          <p:cNvSpPr txBox="1"/>
          <p:nvPr/>
        </p:nvSpPr>
        <p:spPr>
          <a:xfrm>
            <a:off x="5435399" y="772606"/>
            <a:ext cx="10290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Proton bunch with double RF harmonic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F567C72-A0A5-B8CB-2131-B650F5760EBA}"/>
              </a:ext>
            </a:extLst>
          </p:cNvPr>
          <p:cNvCxnSpPr/>
          <p:nvPr/>
        </p:nvCxnSpPr>
        <p:spPr>
          <a:xfrm flipH="1">
            <a:off x="7100515" y="929966"/>
            <a:ext cx="389614" cy="143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49C8F84-3E9D-0E43-47E2-39283156FDAD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5949905" y="1418937"/>
            <a:ext cx="339577" cy="623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AF38922-78E1-898F-F201-3BDED8F6FA4C}"/>
              </a:ext>
            </a:extLst>
          </p:cNvPr>
          <p:cNvSpPr txBox="1"/>
          <p:nvPr/>
        </p:nvSpPr>
        <p:spPr>
          <a:xfrm>
            <a:off x="4786447" y="1295826"/>
            <a:ext cx="982961" cy="246221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1000" dirty="0"/>
              <a:t>Peak current, 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B4125E-AB62-0049-DC59-B1D8373715D0}"/>
              </a:ext>
            </a:extLst>
          </p:cNvPr>
          <p:cNvSpPr txBox="1"/>
          <p:nvPr/>
        </p:nvSpPr>
        <p:spPr>
          <a:xfrm>
            <a:off x="7573944" y="1210888"/>
            <a:ext cx="81788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Electron bunches</a:t>
            </a:r>
          </a:p>
          <a:p>
            <a:r>
              <a:rPr lang="en-US" sz="1200" dirty="0"/>
              <a:t>(Q=1.3nC)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3ADAED-97DD-2E8F-08BB-EBD6E76A740F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7428442" y="1534054"/>
            <a:ext cx="145502" cy="51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957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42B159E-421F-F77D-F2B8-1D6268BF42C8}"/>
              </a:ext>
            </a:extLst>
          </p:cNvPr>
          <p:cNvGrpSpPr/>
          <p:nvPr/>
        </p:nvGrpSpPr>
        <p:grpSpPr>
          <a:xfrm>
            <a:off x="912352" y="532739"/>
            <a:ext cx="6723041" cy="1176391"/>
            <a:chOff x="1343521" y="3489919"/>
            <a:chExt cx="8964054" cy="156852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29605D0-0609-3BDC-10A4-87927A42B2E3}"/>
                </a:ext>
              </a:extLst>
            </p:cNvPr>
            <p:cNvGrpSpPr/>
            <p:nvPr/>
          </p:nvGrpSpPr>
          <p:grpSpPr>
            <a:xfrm>
              <a:off x="1343521" y="3489919"/>
              <a:ext cx="8964054" cy="1528133"/>
              <a:chOff x="1343521" y="981295"/>
              <a:chExt cx="8964054" cy="1528133"/>
            </a:xfrm>
          </p:grpSpPr>
          <p:pic>
            <p:nvPicPr>
              <p:cNvPr id="10" name="Content Placeholder 8">
                <a:extLst>
                  <a:ext uri="{FF2B5EF4-FFF2-40B4-BE49-F238E27FC236}">
                    <a16:creationId xmlns:a16="http://schemas.microsoft.com/office/drawing/2014/main" id="{18807BC3-588F-EFF7-576D-C131986A16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43521" y="981295"/>
                <a:ext cx="8964054" cy="1418838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97DDE06-F739-5F87-67EE-DF225E4157A3}"/>
                  </a:ext>
                </a:extLst>
              </p:cNvPr>
              <p:cNvSpPr/>
              <p:nvPr/>
            </p:nvSpPr>
            <p:spPr>
              <a:xfrm>
                <a:off x="4976734" y="1499016"/>
                <a:ext cx="794479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751BA5C-F26E-83B3-19C6-0648372F225A}"/>
                  </a:ext>
                </a:extLst>
              </p:cNvPr>
              <p:cNvSpPr/>
              <p:nvPr/>
            </p:nvSpPr>
            <p:spPr>
              <a:xfrm>
                <a:off x="8786734" y="1403004"/>
                <a:ext cx="794479" cy="11064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05761B9E-7589-DB6B-6C13-8927878858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84425" y="1941226"/>
                <a:ext cx="8202109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E8DA8512-7B6E-F41F-7913-3FCC46CCB81D}"/>
                </a:ext>
              </a:extLst>
            </p:cNvPr>
            <p:cNvSpPr/>
            <p:nvPr/>
          </p:nvSpPr>
          <p:spPr>
            <a:xfrm>
              <a:off x="2818151" y="3990944"/>
              <a:ext cx="1349115" cy="1067496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B571588C-B340-7227-42F3-0D89FB1C6F88}"/>
                </a:ext>
              </a:extLst>
            </p:cNvPr>
            <p:cNvSpPr/>
            <p:nvPr/>
          </p:nvSpPr>
          <p:spPr>
            <a:xfrm>
              <a:off x="5906123" y="3990944"/>
              <a:ext cx="1349115" cy="1067496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318730B7-0B6C-959B-242A-79BD1CE70DCF}"/>
                </a:ext>
              </a:extLst>
            </p:cNvPr>
            <p:cNvSpPr/>
            <p:nvPr/>
          </p:nvSpPr>
          <p:spPr>
            <a:xfrm>
              <a:off x="7346428" y="3950556"/>
              <a:ext cx="1349115" cy="1067496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3E7AA55-7AE8-3446-9573-537D47416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63" y="37472"/>
            <a:ext cx="9054701" cy="502071"/>
          </a:xfrm>
        </p:spPr>
        <p:txBody>
          <a:bodyPr>
            <a:noAutofit/>
          </a:bodyPr>
          <a:lstStyle/>
          <a:p>
            <a:r>
              <a:rPr lang="en-US" sz="2400" dirty="0"/>
              <a:t> </a:t>
            </a:r>
            <a:r>
              <a:rPr lang="en-US" sz="3200" dirty="0"/>
              <a:t>Beam dynamics simulation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A81007-973B-1746-922B-9437447FD658}"/>
              </a:ext>
            </a:extLst>
          </p:cNvPr>
          <p:cNvSpPr txBox="1"/>
          <p:nvPr/>
        </p:nvSpPr>
        <p:spPr>
          <a:xfrm>
            <a:off x="318716" y="4583991"/>
            <a:ext cx="331854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Achievable beam quality at the </a:t>
            </a:r>
            <a:r>
              <a:rPr lang="en-US" sz="1600" dirty="0" err="1"/>
              <a:t>linac</a:t>
            </a:r>
            <a:r>
              <a:rPr lang="en-US" sz="1600" dirty="0"/>
              <a:t> exit for bunch charge of 1-2 </a:t>
            </a:r>
            <a:r>
              <a:rPr lang="en-US" sz="1600" dirty="0" err="1"/>
              <a:t>nC</a:t>
            </a:r>
            <a:r>
              <a:rPr lang="en-US" sz="1600" dirty="0"/>
              <a:t>: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/>
              <a:t>Energy spread </a:t>
            </a:r>
            <a:r>
              <a:rPr lang="en-US" sz="1600" dirty="0">
                <a:solidFill>
                  <a:srgbClr val="FF0000"/>
                </a:solidFill>
              </a:rPr>
              <a:t>&lt; 3e-4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/>
              <a:t>Normalized emittance </a:t>
            </a:r>
            <a:r>
              <a:rPr lang="en-US" sz="1600" dirty="0">
                <a:solidFill>
                  <a:srgbClr val="FF0000"/>
                </a:solidFill>
              </a:rPr>
              <a:t>&lt;1.5um </a:t>
            </a:r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579E810D-4BAA-AB8A-8645-48C943C4FD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5" y="1884768"/>
            <a:ext cx="3675937" cy="27989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4768DFB-7A56-A118-FEB3-756592917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7237" y="3405184"/>
            <a:ext cx="9526" cy="47632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2B253DCE-6511-56C7-28E1-0F58D76AA52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846" y="1897508"/>
            <a:ext cx="3896488" cy="280397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D903766-BFB4-A310-3D3E-12BF4DBB9384}"/>
              </a:ext>
            </a:extLst>
          </p:cNvPr>
          <p:cNvSpPr txBox="1"/>
          <p:nvPr/>
        </p:nvSpPr>
        <p:spPr>
          <a:xfrm>
            <a:off x="7676909" y="921030"/>
            <a:ext cx="1377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 MeV</a:t>
            </a:r>
          </a:p>
          <a:p>
            <a:r>
              <a:rPr lang="en-US" dirty="0"/>
              <a:t>Final energy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2326D6-4F1B-32CF-2994-177EFACE6390}"/>
              </a:ext>
            </a:extLst>
          </p:cNvPr>
          <p:cNvSpPr txBox="1"/>
          <p:nvPr/>
        </p:nvSpPr>
        <p:spPr>
          <a:xfrm>
            <a:off x="3520025" y="1308819"/>
            <a:ext cx="1065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MeV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FC4C1F-3403-7FC3-113F-A8EE706BBAA4}"/>
              </a:ext>
            </a:extLst>
          </p:cNvPr>
          <p:cNvSpPr txBox="1"/>
          <p:nvPr/>
        </p:nvSpPr>
        <p:spPr>
          <a:xfrm>
            <a:off x="302808" y="5786652"/>
            <a:ext cx="3431033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Designed beta-function in cooling section 200 m, angular spread from emittance  </a:t>
            </a:r>
            <a:r>
              <a:rPr lang="en-US" sz="1600" b="1" dirty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&lt;17 urad </a:t>
            </a:r>
            <a:r>
              <a:rPr lang="en-US" sz="1600" dirty="0"/>
              <a:t>(for 2nC bunches)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D00266-8EDD-264C-E34D-EB0E4F18B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212" y="6356351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t>19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C6C601-88A2-7EDD-58A5-DB7A84941DFC}"/>
              </a:ext>
            </a:extLst>
          </p:cNvPr>
          <p:cNvSpPr txBox="1"/>
          <p:nvPr/>
        </p:nvSpPr>
        <p:spPr>
          <a:xfrm>
            <a:off x="4233121" y="4984101"/>
            <a:ext cx="4543379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Simulations show that required electron beam parameters at 13 MeV can be achieved.     </a:t>
            </a:r>
            <a:r>
              <a:rPr lang="en-US" dirty="0"/>
              <a:t>Such electron beam parameters should be preserved through very long electron beam transport and through the cooling sections.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2495AE6F-18FC-8312-9C29-A6F92A971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3352" y="6661414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1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5BDE1-2F4A-4110-85B6-75A0AD807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70" y="19854"/>
            <a:ext cx="7886700" cy="739881"/>
          </a:xfrm>
        </p:spPr>
        <p:txBody>
          <a:bodyPr>
            <a:normAutofit/>
          </a:bodyPr>
          <a:lstStyle/>
          <a:p>
            <a:r>
              <a:rPr lang="en-US" sz="3200" dirty="0"/>
              <a:t>Outline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9B40-9BCA-47EB-8296-FE4DA2281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031" y="1090226"/>
            <a:ext cx="8331938" cy="41174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2400" dirty="0"/>
              <a:t>Electron Ion Collider (EIC) cooling requirements</a:t>
            </a:r>
          </a:p>
          <a:p>
            <a:r>
              <a:rPr lang="en-US" sz="2400" dirty="0"/>
              <a:t>EIC cooling methods and coolers</a:t>
            </a:r>
          </a:p>
          <a:p>
            <a:r>
              <a:rPr lang="en-US" sz="2400" dirty="0"/>
              <a:t>High-energy cooling in EIC</a:t>
            </a:r>
          </a:p>
          <a:p>
            <a:r>
              <a:rPr lang="en-US" sz="2400" dirty="0"/>
              <a:t>Precooling at the EIC injection energy</a:t>
            </a:r>
          </a:p>
          <a:p>
            <a:r>
              <a:rPr lang="en-US" sz="2400" dirty="0"/>
              <a:t>Precooler design parameters</a:t>
            </a:r>
          </a:p>
          <a:p>
            <a:r>
              <a:rPr lang="en-US" sz="2400" dirty="0"/>
              <a:t>Precooler challenges</a:t>
            </a:r>
          </a:p>
          <a:p>
            <a:r>
              <a:rPr lang="en-US" sz="2400" dirty="0"/>
              <a:t>Summary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03DC8-0E96-4E81-89A8-806B1D8E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90A05-FD0F-2D08-19EC-46B44FD3B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313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6CFDE8-24D4-E04D-F3FE-21E97C876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z="1200">
                <a:solidFill>
                  <a:prstClr val="white"/>
                </a:solidFill>
              </a:rPr>
              <a:pPr/>
              <a:t>20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D30349-E3C1-EF43-99CA-49AB02340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338" y="0"/>
            <a:ext cx="8624944" cy="517451"/>
          </a:xfrm>
        </p:spPr>
        <p:txBody>
          <a:bodyPr>
            <a:noAutofit/>
          </a:bodyPr>
          <a:lstStyle/>
          <a:p>
            <a:r>
              <a:rPr lang="en-US" sz="3200" dirty="0"/>
              <a:t>Cooling sections requirements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29018A-1E56-E6B3-0D3C-29A6FDAD2349}"/>
              </a:ext>
            </a:extLst>
          </p:cNvPr>
          <p:cNvSpPr/>
          <p:nvPr/>
        </p:nvSpPr>
        <p:spPr>
          <a:xfrm>
            <a:off x="86093" y="681903"/>
            <a:ext cx="597325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design of the cooling section will closely follow the </a:t>
            </a:r>
            <a:r>
              <a:rPr lang="en-US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LEReC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approach </a:t>
            </a:r>
            <a:r>
              <a:rPr lang="en-US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maintain the transverse angle deviation of the electron beam trajectory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&lt; 20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rad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integral of residual transverse magnetic field between correctors in the cooling region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be kept below 1 </a:t>
            </a:r>
            <a:r>
              <a:rPr lang="el-G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Tm.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Shielding of the residual magnetic field to such level can be achieved using concentric cylindrical layers of high-permeability alloy in the cooling sections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cooling section space will be taken up by short weak solenoids, which control the angular spread of the electron beam due to its space charge.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091CE4E-F2B8-6A6B-0E96-D29E367366D9}"/>
              </a:ext>
            </a:extLst>
          </p:cNvPr>
          <p:cNvGrpSpPr/>
          <p:nvPr/>
        </p:nvGrpSpPr>
        <p:grpSpPr>
          <a:xfrm>
            <a:off x="1210041" y="4102204"/>
            <a:ext cx="6790959" cy="1124357"/>
            <a:chOff x="-265334" y="4849496"/>
            <a:chExt cx="9767680" cy="763253"/>
          </a:xfrm>
        </p:grpSpPr>
        <p:pic>
          <p:nvPicPr>
            <p:cNvPr id="6" name="Picture 3" descr="E:\files from laptop drive\My Documents\LEReC\layouts\3015m0193-layout-101817.jpg">
              <a:extLst>
                <a:ext uri="{FF2B5EF4-FFF2-40B4-BE49-F238E27FC236}">
                  <a16:creationId xmlns:a16="http://schemas.microsoft.com/office/drawing/2014/main" id="{DDEADAF3-18EC-288D-F3CF-2A61685518A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r="-662" b="-22171"/>
            <a:stretch/>
          </p:blipFill>
          <p:spPr bwMode="auto">
            <a:xfrm flipV="1">
              <a:off x="1317548" y="4849496"/>
              <a:ext cx="8184798" cy="5147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E:\files from laptop drive\My Documents\LEReC\layouts\3015m0193-layout-101817.jpg">
              <a:extLst>
                <a:ext uri="{FF2B5EF4-FFF2-40B4-BE49-F238E27FC236}">
                  <a16:creationId xmlns:a16="http://schemas.microsoft.com/office/drawing/2014/main" id="{DF5DAADC-B7D4-2C30-4E24-85991C8575D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32460"/>
            <a:stretch/>
          </p:blipFill>
          <p:spPr bwMode="auto">
            <a:xfrm flipH="1">
              <a:off x="-265334" y="5066429"/>
              <a:ext cx="1580578" cy="546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7344892-B935-9FBA-D125-38F26699C2D1}"/>
              </a:ext>
            </a:extLst>
          </p:cNvPr>
          <p:cNvSpPr txBox="1"/>
          <p:nvPr/>
        </p:nvSpPr>
        <p:spPr>
          <a:xfrm>
            <a:off x="3091615" y="4398334"/>
            <a:ext cx="55605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10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453C1F-CC20-2884-70BC-0EF93E0799CF}"/>
              </a:ext>
            </a:extLst>
          </p:cNvPr>
          <p:cNvSpPr txBox="1"/>
          <p:nvPr/>
        </p:nvSpPr>
        <p:spPr>
          <a:xfrm>
            <a:off x="4170177" y="4398334"/>
            <a:ext cx="55605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10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391905-8567-D8D4-9034-119FE514BCC0}"/>
              </a:ext>
            </a:extLst>
          </p:cNvPr>
          <p:cNvSpPr txBox="1"/>
          <p:nvPr/>
        </p:nvSpPr>
        <p:spPr>
          <a:xfrm>
            <a:off x="5210276" y="4356345"/>
            <a:ext cx="55605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10 m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7F6F2175-39D5-5996-9036-E1F93CBBF5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9488" y="5868904"/>
            <a:ext cx="6296709" cy="4385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[*] A. </a:t>
            </a:r>
            <a:r>
              <a:rPr lang="en-US" altLang="en-US" sz="12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Fedotov</a:t>
            </a:r>
            <a:r>
              <a:rPr lang="en-US" altLang="en-US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in Proc. NAPAC’16, Chicago, IL, USA, Oct. 2016, pp. 867-869.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[**]  S. </a:t>
            </a:r>
            <a:r>
              <a:rPr lang="en-US" altLang="en-US" sz="12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Seletskiy</a:t>
            </a:r>
            <a:r>
              <a:rPr lang="en-US" altLang="en-US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in Proc. NAPAC’16,  Chicago, IL, USA, Oct. 2016, pp. 1030-1032.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782FB6-A5CA-0C95-6596-EE37465F130D}"/>
              </a:ext>
            </a:extLst>
          </p:cNvPr>
          <p:cNvSpPr txBox="1"/>
          <p:nvPr/>
        </p:nvSpPr>
        <p:spPr>
          <a:xfrm>
            <a:off x="4465870" y="5085304"/>
            <a:ext cx="1794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prstClr val="black"/>
                </a:solidFill>
                <a:latin typeface="Calibri" panose="020F0502020204030204"/>
              </a:rPr>
              <a:t>BPMs and correctors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9317485-3069-34EA-73A1-75A13DDE2608}"/>
              </a:ext>
            </a:extLst>
          </p:cNvPr>
          <p:cNvCxnSpPr>
            <a:cxnSpLocks/>
          </p:cNvCxnSpPr>
          <p:nvPr/>
        </p:nvCxnSpPr>
        <p:spPr>
          <a:xfrm flipH="1" flipV="1">
            <a:off x="5003335" y="4734709"/>
            <a:ext cx="257877" cy="381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F3DC15B-9687-1325-3E2B-63EBE1CEDBCD}"/>
              </a:ext>
            </a:extLst>
          </p:cNvPr>
          <p:cNvCxnSpPr>
            <a:cxnSpLocks/>
          </p:cNvCxnSpPr>
          <p:nvPr/>
        </p:nvCxnSpPr>
        <p:spPr>
          <a:xfrm flipV="1">
            <a:off x="5261213" y="4776523"/>
            <a:ext cx="759620" cy="339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BECB729-F8F6-D8C6-203D-06DC5BAD095C}"/>
              </a:ext>
            </a:extLst>
          </p:cNvPr>
          <p:cNvCxnSpPr>
            <a:cxnSpLocks/>
          </p:cNvCxnSpPr>
          <p:nvPr/>
        </p:nvCxnSpPr>
        <p:spPr>
          <a:xfrm flipH="1" flipV="1">
            <a:off x="4031579" y="4699431"/>
            <a:ext cx="1229633" cy="416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8A71BFA-9E0B-C765-C687-1F0B1D28D532}"/>
              </a:ext>
            </a:extLst>
          </p:cNvPr>
          <p:cNvSpPr txBox="1"/>
          <p:nvPr/>
        </p:nvSpPr>
        <p:spPr>
          <a:xfrm>
            <a:off x="2967045" y="4188588"/>
            <a:ext cx="10093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  <a:latin typeface="Symbol" pitchFamily="2" charset="2"/>
              </a:rPr>
              <a:t>m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-shielding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C1862E-FA2F-67F3-31CD-D63401699C85}"/>
              </a:ext>
            </a:extLst>
          </p:cNvPr>
          <p:cNvSpPr txBox="1"/>
          <p:nvPr/>
        </p:nvSpPr>
        <p:spPr>
          <a:xfrm>
            <a:off x="3975181" y="4176682"/>
            <a:ext cx="10093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  <a:latin typeface="Symbol" pitchFamily="2" charset="2"/>
              </a:rPr>
              <a:t>m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-shielding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0AC7ECF-405A-2A30-CD83-6C211044431C}"/>
              </a:ext>
            </a:extLst>
          </p:cNvPr>
          <p:cNvSpPr txBox="1"/>
          <p:nvPr/>
        </p:nvSpPr>
        <p:spPr>
          <a:xfrm>
            <a:off x="6020833" y="4204359"/>
            <a:ext cx="10093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  <a:latin typeface="Symbol" pitchFamily="2" charset="2"/>
              </a:rPr>
              <a:t>m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-shielding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58D2D90-49D7-9ADC-04A9-2DCCA94955C4}"/>
              </a:ext>
            </a:extLst>
          </p:cNvPr>
          <p:cNvSpPr txBox="1"/>
          <p:nvPr/>
        </p:nvSpPr>
        <p:spPr>
          <a:xfrm>
            <a:off x="5050006" y="4160168"/>
            <a:ext cx="10093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  <a:latin typeface="Symbol" pitchFamily="2" charset="2"/>
              </a:rPr>
              <a:t>m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-shielding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2DA8642-0C48-A8D2-1E67-CC0339D61B8B}"/>
              </a:ext>
            </a:extLst>
          </p:cNvPr>
          <p:cNvCxnSpPr>
            <a:cxnSpLocks/>
          </p:cNvCxnSpPr>
          <p:nvPr/>
        </p:nvCxnSpPr>
        <p:spPr>
          <a:xfrm flipV="1">
            <a:off x="2837695" y="4750310"/>
            <a:ext cx="1005668" cy="449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0CDBC24-2FFA-B209-B95E-B11F4D6AFE5D}"/>
              </a:ext>
            </a:extLst>
          </p:cNvPr>
          <p:cNvSpPr txBox="1"/>
          <p:nvPr/>
        </p:nvSpPr>
        <p:spPr>
          <a:xfrm>
            <a:off x="2102899" y="4183778"/>
            <a:ext cx="10093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  <a:latin typeface="Symbol" pitchFamily="2" charset="2"/>
              </a:rPr>
              <a:t>m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-shielding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164246-8C6F-3D65-1CF4-719EEE339627}"/>
              </a:ext>
            </a:extLst>
          </p:cNvPr>
          <p:cNvSpPr txBox="1"/>
          <p:nvPr/>
        </p:nvSpPr>
        <p:spPr>
          <a:xfrm>
            <a:off x="2553181" y="5144848"/>
            <a:ext cx="179404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prstClr val="black"/>
                </a:solidFill>
                <a:latin typeface="Calibri" panose="020F0502020204030204"/>
              </a:rPr>
              <a:t>Weak solenoids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F93B075-9A82-1AC1-12CF-43A23C1849F4}"/>
              </a:ext>
            </a:extLst>
          </p:cNvPr>
          <p:cNvCxnSpPr>
            <a:cxnSpLocks/>
          </p:cNvCxnSpPr>
          <p:nvPr/>
        </p:nvCxnSpPr>
        <p:spPr>
          <a:xfrm flipH="1" flipV="1">
            <a:off x="2221411" y="4776643"/>
            <a:ext cx="623951" cy="4364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BB765A7-46E7-AF09-1872-4C24BE9C499C}"/>
              </a:ext>
            </a:extLst>
          </p:cNvPr>
          <p:cNvCxnSpPr>
            <a:cxnSpLocks/>
          </p:cNvCxnSpPr>
          <p:nvPr/>
        </p:nvCxnSpPr>
        <p:spPr>
          <a:xfrm flipV="1">
            <a:off x="2845362" y="4792946"/>
            <a:ext cx="0" cy="433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47229838-4665-15E3-5491-B0EBF5A31651}"/>
              </a:ext>
            </a:extLst>
          </p:cNvPr>
          <p:cNvSpPr txBox="1"/>
          <p:nvPr/>
        </p:nvSpPr>
        <p:spPr>
          <a:xfrm>
            <a:off x="7231669" y="4917753"/>
            <a:ext cx="118959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prstClr val="black"/>
                </a:solidFill>
                <a:latin typeface="Calibri" panose="020F0502020204030204"/>
              </a:rPr>
              <a:t>merging/matching section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ECCE9C5-BF0F-D3FC-5CEA-AD2CBB7F844F}"/>
              </a:ext>
            </a:extLst>
          </p:cNvPr>
          <p:cNvSpPr txBox="1"/>
          <p:nvPr/>
        </p:nvSpPr>
        <p:spPr>
          <a:xfrm>
            <a:off x="1051321" y="5016898"/>
            <a:ext cx="12627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prstClr val="black"/>
                </a:solidFill>
                <a:latin typeface="Calibri" panose="020F0502020204030204"/>
              </a:rPr>
              <a:t>merging/matching section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DEBDDE-FDFD-2AE3-FB1D-7B2DD3A35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844" y="1297093"/>
            <a:ext cx="3143393" cy="220565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E043C71-AF1B-B3C6-07D5-4B81E50A1ACA}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5554676" y="2274849"/>
            <a:ext cx="2064302" cy="188531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B330C952-9CF2-26E5-9986-AAA11FE5BF1E}"/>
              </a:ext>
            </a:extLst>
          </p:cNvPr>
          <p:cNvSpPr txBox="1">
            <a:spLocks/>
          </p:cNvSpPr>
          <p:nvPr/>
        </p:nvSpPr>
        <p:spPr>
          <a:xfrm>
            <a:off x="8761813" y="5708997"/>
            <a:ext cx="324365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z="825">
                <a:solidFill>
                  <a:srgbClr val="00B0F0"/>
                </a:solidFill>
              </a:rPr>
              <a:pPr/>
              <a:t>20</a:t>
            </a:fld>
            <a:endParaRPr lang="en-US" sz="825" dirty="0">
              <a:solidFill>
                <a:srgbClr val="00B0F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33B33-F2E4-866F-430A-DE9C67A68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6389BD-0694-8F6B-AF93-CF81BB444324}"/>
              </a:ext>
            </a:extLst>
          </p:cNvPr>
          <p:cNvSpPr txBox="1"/>
          <p:nvPr/>
        </p:nvSpPr>
        <p:spPr>
          <a:xfrm>
            <a:off x="6239271" y="3580707"/>
            <a:ext cx="287995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Picture: </a:t>
            </a: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LEReC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cooling sections.</a:t>
            </a:r>
          </a:p>
        </p:txBody>
      </p:sp>
    </p:spTree>
    <p:extLst>
      <p:ext uri="{BB962C8B-B14F-4D97-AF65-F5344CB8AC3E}">
        <p14:creationId xmlns:p14="http://schemas.microsoft.com/office/powerpoint/2010/main" val="28557968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07B84C3-07CE-4CB4-DFC7-4B3B6FA4D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 sz="1200">
                <a:solidFill>
                  <a:prstClr val="white"/>
                </a:solidFill>
              </a:rPr>
              <a:pPr/>
              <a:t>21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309840-44A8-79BA-8A74-E40265E1A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624944" cy="577121"/>
          </a:xfrm>
        </p:spPr>
        <p:txBody>
          <a:bodyPr>
            <a:normAutofit/>
          </a:bodyPr>
          <a:lstStyle/>
          <a:p>
            <a:r>
              <a:rPr lang="en-US" sz="3200" dirty="0"/>
              <a:t>Electron angles in cooling sections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9ECE8C-E1EE-3080-486B-4A0A831275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9584" y="836239"/>
            <a:ext cx="8844832" cy="5009680"/>
          </a:xfrm>
        </p:spPr>
        <p:txBody>
          <a:bodyPr>
            <a:noAutofit/>
          </a:bodyPr>
          <a:lstStyle/>
          <a:p>
            <a:r>
              <a:rPr lang="en-US" sz="1800" dirty="0"/>
              <a:t>Design of cooling sections and optimization of electron beam dynamics are being developed to minimize various contributions to electron angles in cooling sections.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FF"/>
                </a:solidFill>
              </a:rPr>
              <a:t>Largest contributions to electrons angles are:</a:t>
            </a:r>
          </a:p>
          <a:p>
            <a:pPr marL="0" indent="0">
              <a:buNone/>
            </a:pPr>
            <a:r>
              <a:rPr lang="en-US" sz="1800" dirty="0"/>
              <a:t>- Electron beam emittance</a:t>
            </a:r>
          </a:p>
          <a:p>
            <a:pPr marL="0" indent="0">
              <a:buNone/>
            </a:pPr>
            <a:r>
              <a:rPr lang="en-US" sz="1800" dirty="0"/>
              <a:t>- Electron beam space charge</a:t>
            </a:r>
          </a:p>
          <a:p>
            <a:pPr marL="0" indent="0">
              <a:buNone/>
            </a:pPr>
            <a:r>
              <a:rPr lang="en-US" sz="1800" dirty="0"/>
              <a:t>- Focusing from proton beam</a:t>
            </a:r>
          </a:p>
          <a:p>
            <a:pPr marL="0" indent="0">
              <a:buNone/>
            </a:pPr>
            <a:r>
              <a:rPr lang="en-US" sz="1800" dirty="0"/>
              <a:t>- Remnant magnetic fields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For electron bunches with about 2nC charge per bunch (highest planned electron intensities), several solutions were developed to keep total rms electron angular budget in cooling sections </a:t>
            </a:r>
            <a:r>
              <a:rPr lang="en-US" sz="1800" b="1" dirty="0"/>
              <a:t>around 20-30urad.</a:t>
            </a:r>
          </a:p>
          <a:p>
            <a:pPr marL="0" indent="0">
              <a:buNone/>
            </a:pPr>
            <a:r>
              <a:rPr lang="en-US" sz="1800" dirty="0"/>
              <a:t>We are now looking into optimization with lower intensity bunches, 1.3-1.4nC per bunch.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2DB381-E86F-554C-B0FF-EADBB88C1A87}"/>
              </a:ext>
            </a:extLst>
          </p:cNvPr>
          <p:cNvSpPr txBox="1">
            <a:spLocks/>
          </p:cNvSpPr>
          <p:nvPr/>
        </p:nvSpPr>
        <p:spPr>
          <a:xfrm>
            <a:off x="8761813" y="5708997"/>
            <a:ext cx="324365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z="825">
                <a:solidFill>
                  <a:srgbClr val="00B0F0"/>
                </a:solidFill>
              </a:rPr>
              <a:pPr/>
              <a:t>21</a:t>
            </a:fld>
            <a:endParaRPr lang="en-US" sz="825" dirty="0">
              <a:solidFill>
                <a:srgbClr val="00B0F0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039A149-4F7E-1F1A-F722-C7CE37ACF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1906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301AB9B8-4C70-62F2-D109-833F127CAC4A}"/>
              </a:ext>
            </a:extLst>
          </p:cNvPr>
          <p:cNvSpPr txBox="1"/>
          <p:nvPr/>
        </p:nvSpPr>
        <p:spPr>
          <a:xfrm>
            <a:off x="31818" y="15521"/>
            <a:ext cx="8949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3051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 of electron angles in cooling section</a:t>
            </a:r>
          </a:p>
        </p:txBody>
      </p:sp>
      <p:pic>
        <p:nvPicPr>
          <p:cNvPr id="19" name="Picture 18" descr="Chart, line chart, histogram&#10;&#10;Description automatically generated">
            <a:extLst>
              <a:ext uri="{FF2B5EF4-FFF2-40B4-BE49-F238E27FC236}">
                <a16:creationId xmlns:a16="http://schemas.microsoft.com/office/drawing/2014/main" id="{D2F087B8-4482-D8A6-BF50-AF01A0859E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98" y="3157739"/>
            <a:ext cx="4809847" cy="361353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45DDCDC-6EAD-C45D-85BB-FB97BAFD8D3B}"/>
              </a:ext>
            </a:extLst>
          </p:cNvPr>
          <p:cNvSpPr txBox="1"/>
          <p:nvPr/>
        </p:nvSpPr>
        <p:spPr>
          <a:xfrm>
            <a:off x="195094" y="772731"/>
            <a:ext cx="3967423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Electron bunch charge of 2nC</a:t>
            </a:r>
          </a:p>
          <a:p>
            <a:r>
              <a:rPr lang="en-US" dirty="0"/>
              <a:t>Initial pulse duration </a:t>
            </a:r>
            <a:r>
              <a:rPr lang="en-US" dirty="0">
                <a:solidFill>
                  <a:srgbClr val="FF0000"/>
                </a:solidFill>
              </a:rPr>
              <a:t>600 </a:t>
            </a:r>
            <a:r>
              <a:rPr lang="en-US" dirty="0" err="1">
                <a:solidFill>
                  <a:srgbClr val="FF0000"/>
                </a:solidFill>
              </a:rPr>
              <a:t>ps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Q_90%  =1.8 </a:t>
            </a:r>
            <a:r>
              <a:rPr lang="en-US" dirty="0" err="1">
                <a:solidFill>
                  <a:srgbClr val="0000FF"/>
                </a:solidFill>
              </a:rPr>
              <a:t>nC</a:t>
            </a:r>
            <a:r>
              <a:rPr lang="en-US" dirty="0">
                <a:solidFill>
                  <a:srgbClr val="0000FF"/>
                </a:solidFill>
              </a:rPr>
              <a:t> (90% of the beam)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US" b="1" dirty="0">
                <a:solidFill>
                  <a:srgbClr val="0066FF"/>
                </a:solidFill>
              </a:rPr>
              <a:t>Average divergence is around 20urad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0294AB-EC00-9C5D-A1A4-616B53065CEC}"/>
              </a:ext>
            </a:extLst>
          </p:cNvPr>
          <p:cNvSpPr txBox="1">
            <a:spLocks/>
          </p:cNvSpPr>
          <p:nvPr/>
        </p:nvSpPr>
        <p:spPr>
          <a:xfrm>
            <a:off x="8819635" y="5811767"/>
            <a:ext cx="324365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z="825">
                <a:solidFill>
                  <a:srgbClr val="00B0F0"/>
                </a:solidFill>
              </a:rPr>
              <a:pPr/>
              <a:t>22</a:t>
            </a:fld>
            <a:endParaRPr lang="en-US" sz="825" dirty="0">
              <a:solidFill>
                <a:srgbClr val="00B0F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02700D-A28A-A6D7-B2EF-1A4AA67CFCC8}"/>
              </a:ext>
            </a:extLst>
          </p:cNvPr>
          <p:cNvSpPr txBox="1"/>
          <p:nvPr/>
        </p:nvSpPr>
        <p:spPr>
          <a:xfrm>
            <a:off x="2781472" y="1761806"/>
            <a:ext cx="29307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858519-4399-6E53-2C13-125E09C7DBC5}"/>
              </a:ext>
            </a:extLst>
          </p:cNvPr>
          <p:cNvSpPr txBox="1"/>
          <p:nvPr/>
        </p:nvSpPr>
        <p:spPr>
          <a:xfrm>
            <a:off x="5597050" y="4697487"/>
            <a:ext cx="20842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100% of the beam</a:t>
            </a:r>
          </a:p>
          <a:p>
            <a:r>
              <a:rPr lang="en-US" sz="2000" dirty="0">
                <a:solidFill>
                  <a:srgbClr val="0000FF"/>
                </a:solidFill>
              </a:rPr>
              <a:t>90% of the beam </a:t>
            </a:r>
          </a:p>
          <a:p>
            <a:r>
              <a:rPr lang="en-US" sz="2000" dirty="0"/>
              <a:t>70% of the beam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15CD438-D489-E2DD-1B29-102B050C6579}"/>
              </a:ext>
            </a:extLst>
          </p:cNvPr>
          <p:cNvCxnSpPr>
            <a:cxnSpLocks/>
          </p:cNvCxnSpPr>
          <p:nvPr/>
        </p:nvCxnSpPr>
        <p:spPr>
          <a:xfrm flipH="1">
            <a:off x="3772598" y="5497621"/>
            <a:ext cx="1896728" cy="4348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C6AE274-0EA9-34AD-54F6-F9140A30F9DA}"/>
              </a:ext>
            </a:extLst>
          </p:cNvPr>
          <p:cNvCxnSpPr>
            <a:cxnSpLocks/>
          </p:cNvCxnSpPr>
          <p:nvPr/>
        </p:nvCxnSpPr>
        <p:spPr>
          <a:xfrm flipH="1" flipV="1">
            <a:off x="3826239" y="4461705"/>
            <a:ext cx="1843087" cy="429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172EA25-20F4-501E-B7C8-CBC48D74DB59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3307743" y="5205319"/>
            <a:ext cx="2289307" cy="27732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D19D03D-6B3D-16B0-AD0D-9B2DB697EFC2}"/>
              </a:ext>
            </a:extLst>
          </p:cNvPr>
          <p:cNvSpPr txBox="1"/>
          <p:nvPr/>
        </p:nvSpPr>
        <p:spPr>
          <a:xfrm>
            <a:off x="4229972" y="3129289"/>
            <a:ext cx="685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46066E-9334-8B9C-15CC-BB2BB536BD49}"/>
              </a:ext>
            </a:extLst>
          </p:cNvPr>
          <p:cNvSpPr txBox="1"/>
          <p:nvPr/>
        </p:nvSpPr>
        <p:spPr>
          <a:xfrm>
            <a:off x="29798" y="2686210"/>
            <a:ext cx="4869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Simulations of electron beam divergence (including space charge) through long cooling section.</a:t>
            </a:r>
          </a:p>
        </p:txBody>
      </p:sp>
      <p:sp>
        <p:nvSpPr>
          <p:cNvPr id="32" name="Slide Number Placeholder 3">
            <a:extLst>
              <a:ext uri="{FF2B5EF4-FFF2-40B4-BE49-F238E27FC236}">
                <a16:creationId xmlns:a16="http://schemas.microsoft.com/office/drawing/2014/main" id="{2B40D72C-B1C5-3A56-827E-3114BE2F4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212" y="6356351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EEABB-B07F-26EB-8F11-6128C2901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4927F8F-1E08-E1F4-2E57-D6811C68792F}"/>
              </a:ext>
            </a:extLst>
          </p:cNvPr>
          <p:cNvCxnSpPr>
            <a:cxnSpLocks/>
          </p:cNvCxnSpPr>
          <p:nvPr/>
        </p:nvCxnSpPr>
        <p:spPr>
          <a:xfrm flipH="1">
            <a:off x="914400" y="5507933"/>
            <a:ext cx="4062334" cy="0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58E7428-A509-4225-C070-1F13CCF5E471}"/>
              </a:ext>
            </a:extLst>
          </p:cNvPr>
          <p:cNvSpPr txBox="1"/>
          <p:nvPr/>
        </p:nvSpPr>
        <p:spPr>
          <a:xfrm>
            <a:off x="4637185" y="731762"/>
            <a:ext cx="43904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</a:t>
            </a:r>
            <a:r>
              <a:rPr lang="en-US" b="1" dirty="0"/>
              <a:t>non-uniform </a:t>
            </a:r>
            <a:r>
              <a:rPr lang="en-US" dirty="0"/>
              <a:t>electron distribution,</a:t>
            </a:r>
          </a:p>
          <a:p>
            <a:r>
              <a:rPr lang="en-US" dirty="0"/>
              <a:t>space charge leads to tails of the distribution</a:t>
            </a:r>
          </a:p>
          <a:p>
            <a:r>
              <a:rPr lang="en-US" dirty="0"/>
              <a:t>with large velocity spread. These particles </a:t>
            </a:r>
          </a:p>
          <a:p>
            <a:r>
              <a:rPr lang="en-US" dirty="0"/>
              <a:t>do not contribute to cooling process and can</a:t>
            </a:r>
          </a:p>
          <a:p>
            <a:r>
              <a:rPr lang="en-US" dirty="0"/>
              <a:t>be neglected for an estimate of effective portion of the beam participating in cooling.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6FA5B7-D733-11E5-5BC3-A2D454639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652" y="2483834"/>
            <a:ext cx="2683977" cy="21880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243D83-B63D-DB27-6A92-C4B8FDF4A6A7}"/>
              </a:ext>
            </a:extLst>
          </p:cNvPr>
          <p:cNvSpPr txBox="1"/>
          <p:nvPr/>
        </p:nvSpPr>
        <p:spPr>
          <a:xfrm>
            <a:off x="491070" y="3262559"/>
            <a:ext cx="40760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                                Divergence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F75189-A2C4-213E-77B6-CF00DF2CC57C}"/>
              </a:ext>
            </a:extLst>
          </p:cNvPr>
          <p:cNvSpPr txBox="1"/>
          <p:nvPr/>
        </p:nvSpPr>
        <p:spPr>
          <a:xfrm>
            <a:off x="2163337" y="6509660"/>
            <a:ext cx="106263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Path length [m]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49EB81-BA64-C31A-85EC-400A5670501F}"/>
              </a:ext>
            </a:extLst>
          </p:cNvPr>
          <p:cNvSpPr txBox="1"/>
          <p:nvPr/>
        </p:nvSpPr>
        <p:spPr>
          <a:xfrm>
            <a:off x="6647017" y="2749892"/>
            <a:ext cx="106263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Phase space</a:t>
            </a:r>
          </a:p>
        </p:txBody>
      </p:sp>
    </p:spTree>
    <p:extLst>
      <p:ext uri="{BB962C8B-B14F-4D97-AF65-F5344CB8AC3E}">
        <p14:creationId xmlns:p14="http://schemas.microsoft.com/office/powerpoint/2010/main" val="862533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07B84C3-07CE-4CB4-DFC7-4B3B6FA4D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 sz="1200">
                <a:solidFill>
                  <a:prstClr val="white"/>
                </a:solidFill>
              </a:rPr>
              <a:pPr/>
              <a:t>23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309840-44A8-79BA-8A74-E40265E1A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042"/>
            <a:ext cx="8624944" cy="631070"/>
          </a:xfrm>
        </p:spPr>
        <p:txBody>
          <a:bodyPr>
            <a:normAutofit/>
          </a:bodyPr>
          <a:lstStyle/>
          <a:p>
            <a:r>
              <a:rPr lang="en-US" sz="3200" dirty="0"/>
              <a:t>Precooler challenges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9ECE8C-E1EE-3080-486B-4A0A831275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6925" y="917128"/>
            <a:ext cx="9007075" cy="50657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/>
              <a:t>Designing of 13MeV electron cooler to cool protons at 24 GeV is very challenging.</a:t>
            </a:r>
          </a:p>
          <a:p>
            <a:pPr marL="0" indent="0">
              <a:buNone/>
            </a:pPr>
            <a:r>
              <a:rPr lang="en-US" sz="1600" dirty="0"/>
              <a:t>Such a cooler requires:</a:t>
            </a:r>
            <a:endParaRPr lang="en-US" sz="1600" b="1" dirty="0">
              <a:solidFill>
                <a:srgbClr val="0000FF"/>
              </a:solidFill>
            </a:endParaRPr>
          </a:p>
          <a:p>
            <a:r>
              <a:rPr lang="en-US" altLang="en-US" sz="1600" dirty="0">
                <a:solidFill>
                  <a:srgbClr val="0000FF"/>
                </a:solidFill>
                <a:cs typeface="Helvetica" pitchFamily="-84" charset="0"/>
              </a:rPr>
              <a:t>Achieving required electron beam parameters from injector</a:t>
            </a:r>
          </a:p>
          <a:p>
            <a:r>
              <a:rPr lang="en-US" altLang="en-US" sz="1600" dirty="0">
                <a:solidFill>
                  <a:srgbClr val="0000FF"/>
                </a:solidFill>
                <a:cs typeface="Helvetica" pitchFamily="-84" charset="0"/>
              </a:rPr>
              <a:t>Beam transport of electron bunches without significant degradation of beam emittance and energy spread at low energy (requires control of space charge and RF gymnastics)</a:t>
            </a:r>
            <a:endParaRPr lang="en-US" sz="1600" b="1" dirty="0">
              <a:solidFill>
                <a:srgbClr val="0000FF"/>
              </a:solidFill>
            </a:endParaRPr>
          </a:p>
          <a:p>
            <a:r>
              <a:rPr lang="en-US" sz="1600" dirty="0">
                <a:solidFill>
                  <a:srgbClr val="0000FF"/>
                </a:solidFill>
              </a:rPr>
              <a:t>Achieving very small angular spread in cooling sections</a:t>
            </a:r>
          </a:p>
          <a:p>
            <a:r>
              <a:rPr lang="en-US" sz="1600" dirty="0">
                <a:solidFill>
                  <a:srgbClr val="0000FF"/>
                </a:solidFill>
              </a:rPr>
              <a:t>Operation of electron accelerator at high current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Integration of 13MeV electron cooler with high-energy (150MeV) cooler based on </a:t>
            </a:r>
            <a:r>
              <a:rPr lang="en-US" sz="1600" b="1" dirty="0" err="1"/>
              <a:t>CeC</a:t>
            </a:r>
            <a:r>
              <a:rPr lang="en-US" sz="1600" b="1" dirty="0"/>
              <a:t> approach adds additional constraints:</a:t>
            </a:r>
          </a:p>
          <a:p>
            <a:pPr>
              <a:buFontTx/>
              <a:buChar char="-"/>
            </a:pPr>
            <a:r>
              <a:rPr lang="en-US" sz="1600" dirty="0"/>
              <a:t>Limited space available for effective cooling</a:t>
            </a:r>
          </a:p>
          <a:p>
            <a:pPr marL="0" indent="0">
              <a:buNone/>
            </a:pPr>
            <a:r>
              <a:rPr lang="en-US" sz="1600" dirty="0"/>
              <a:t>-   Additional merges and optics matching sections (due to split into two separate cooling sections)</a:t>
            </a:r>
          </a:p>
          <a:p>
            <a:pPr>
              <a:buFontTx/>
              <a:buChar char="-"/>
            </a:pPr>
            <a:r>
              <a:rPr lang="en-US" sz="1600" dirty="0"/>
              <a:t>Finding proper solutions for mu-metal shielding of cooling sections with numerous magnetic elements needed for </a:t>
            </a:r>
            <a:r>
              <a:rPr lang="en-US" sz="1600" dirty="0" err="1"/>
              <a:t>CeC</a:t>
            </a:r>
            <a:r>
              <a:rPr lang="en-US" sz="1600" dirty="0"/>
              <a:t>-based cooler</a:t>
            </a:r>
          </a:p>
          <a:p>
            <a:pPr marL="0" indent="0">
              <a:buNone/>
            </a:pPr>
            <a:r>
              <a:rPr lang="en-US" sz="1600" dirty="0"/>
              <a:t>-  </a:t>
            </a:r>
            <a:r>
              <a:rPr lang="en-US" sz="1600" dirty="0" err="1"/>
              <a:t>Linac</a:t>
            </a:r>
            <a:r>
              <a:rPr lang="en-US" sz="1600" dirty="0"/>
              <a:t> SRF frequency should cover operation at low and high energy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0C8237-41A9-CB4E-A3C5-4D6E3EE97D14}"/>
              </a:ext>
            </a:extLst>
          </p:cNvPr>
          <p:cNvSpPr txBox="1">
            <a:spLocks/>
          </p:cNvSpPr>
          <p:nvPr/>
        </p:nvSpPr>
        <p:spPr>
          <a:xfrm>
            <a:off x="8761813" y="5708997"/>
            <a:ext cx="324365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z="825">
                <a:solidFill>
                  <a:srgbClr val="00B0F0"/>
                </a:solidFill>
              </a:rPr>
              <a:pPr/>
              <a:t>23</a:t>
            </a:fld>
            <a:endParaRPr lang="en-US" sz="825" dirty="0">
              <a:solidFill>
                <a:srgbClr val="00B0F0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366995A-55C7-806B-548E-88C9E4B50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784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5BDE1-2F4A-4110-85B6-75A0AD807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8115"/>
            <a:ext cx="7886700" cy="548987"/>
          </a:xfrm>
        </p:spPr>
        <p:txBody>
          <a:bodyPr>
            <a:normAutofit/>
          </a:bodyPr>
          <a:lstStyle/>
          <a:p>
            <a:r>
              <a:rPr lang="en-US" sz="32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9B40-9BCA-47EB-8296-FE4DA2281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413" y="830375"/>
            <a:ext cx="4864275" cy="51972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luminosity in the EIC benefits strongly from hadron cooling.</a:t>
            </a:r>
            <a:endParaRPr lang="en-US" sz="2000" dirty="0">
              <a:solidFill>
                <a:srgbClr val="0000F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LEReC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-type RF-based electron cooler is being developed to provide cooling of protons at injection energy of 24GeV.    Such a Precooler requires 13MeV electron accelerator.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Obtaining small angular spread of electrons (about factor of 5 smaller than in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LEReC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in cooling sections is very challenging, especially with many additional constraints. 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Precooler accelerator can be extended to 22MeV to provide cooling of protons at a store energy of 41GeV.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Optimization of Precooler parameters and its integration with the high-energy EIC coolers is in progress. </a:t>
            </a:r>
          </a:p>
          <a:p>
            <a:pPr marL="0" indent="0"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2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2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2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2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2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26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03DC8-0E96-4E81-89A8-806B1D8E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B0CD7-524B-A154-46EE-79C5EE995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3FDA47-B337-F3FE-3BE2-D220739B04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444"/>
          <a:stretch/>
        </p:blipFill>
        <p:spPr>
          <a:xfrm>
            <a:off x="5068495" y="1385829"/>
            <a:ext cx="4040782" cy="326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701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2646" y="184668"/>
            <a:ext cx="5402784" cy="600317"/>
          </a:xfrm>
        </p:spPr>
        <p:txBody>
          <a:bodyPr>
            <a:noAutofit/>
          </a:bodyPr>
          <a:lstStyle/>
          <a:p>
            <a:r>
              <a:rPr lang="en-US" sz="3200" dirty="0"/>
              <a:t>Acknowledgement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738" y="159943"/>
            <a:ext cx="8700523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of Electron Cooler for EIC injection energy of protons greatly benefits from help and expertise of many people from Brookhaven and Jefferson Lab EIC teams and BNL’s Collider-Accelerator Department Beam Cooling Group.</a:t>
            </a:r>
          </a:p>
          <a:p>
            <a:pPr marL="0" indent="0">
              <a:buNone/>
            </a:pP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thanks to Erdong Wang and Sergei Nagaitsev for many useful discussions and help.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supported by the U.S. Department of Energy.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just">
              <a:buNone/>
            </a:pP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marL="0" lvl="0" indent="0" algn="just">
              <a:buNone/>
            </a:pP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marL="0" lvl="0" indent="0" algn="just">
              <a:buNone/>
            </a:pP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marL="0" lvl="0" indent="0" algn="just">
              <a:buNone/>
            </a:pPr>
            <a:endParaRPr lang="en-US" sz="2800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9EAAE55A-24AF-4898-80E0-CB94A9AEC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2779" y="6305350"/>
            <a:ext cx="2057400" cy="365125"/>
          </a:xfrm>
        </p:spPr>
        <p:txBody>
          <a:bodyPr/>
          <a:lstStyle/>
          <a:p>
            <a:r>
              <a:rPr lang="en-US" dirty="0"/>
              <a:t>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79AB62-A463-44CD-9E90-4E9A3719D935}"/>
              </a:ext>
            </a:extLst>
          </p:cNvPr>
          <p:cNvSpPr txBox="1"/>
          <p:nvPr/>
        </p:nvSpPr>
        <p:spPr>
          <a:xfrm>
            <a:off x="3188157" y="4986376"/>
            <a:ext cx="2210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Thank you!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39033BF-1686-1EDB-E493-8C1E2487B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592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9064F-D519-D741-8844-44B7ABA82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281"/>
            <a:ext cx="7886700" cy="638597"/>
          </a:xfrm>
        </p:spPr>
        <p:txBody>
          <a:bodyPr>
            <a:normAutofit/>
          </a:bodyPr>
          <a:lstStyle/>
          <a:p>
            <a:r>
              <a:rPr lang="en-US" sz="3200" dirty="0"/>
              <a:t>EIC Introduction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837C9-E101-EA4E-96B7-7E5D7A505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8C7D42-1AC4-994F-B9E0-B02E64393BC1}"/>
              </a:ext>
            </a:extLst>
          </p:cNvPr>
          <p:cNvSpPr/>
          <p:nvPr/>
        </p:nvSpPr>
        <p:spPr>
          <a:xfrm>
            <a:off x="4989903" y="5559930"/>
            <a:ext cx="3868367" cy="646331"/>
          </a:xfrm>
          <a:prstGeom prst="rect">
            <a:avLst/>
          </a:prstGeom>
          <a:solidFill>
            <a:srgbClr val="C1C6DA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</a:rPr>
              <a:t>E</a:t>
            </a:r>
            <a:r>
              <a:rPr lang="en-US" baseline="-25000" dirty="0" err="1">
                <a:solidFill>
                  <a:srgbClr val="000000"/>
                </a:solidFill>
                <a:latin typeface="Avenir Light" panose="020B0402020203020204" pitchFamily="34" charset="77"/>
              </a:rPr>
              <a:t>cm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</a:rPr>
              <a:t> = 20 GeV -141 GeV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</a:rPr>
              <a:t>High luminosity goal: </a:t>
            </a:r>
            <a:r>
              <a:rPr lang="en-US" dirty="0">
                <a:solidFill>
                  <a:srgbClr val="FB0007"/>
                </a:solidFill>
                <a:latin typeface="Avenir Light" panose="020B0402020203020204" pitchFamily="34" charset="77"/>
              </a:rPr>
              <a:t>L = 10</a:t>
            </a:r>
            <a:r>
              <a:rPr lang="en-US" baseline="30000" dirty="0">
                <a:solidFill>
                  <a:srgbClr val="FB0007"/>
                </a:solidFill>
                <a:latin typeface="Avenir Light" panose="020B0402020203020204" pitchFamily="34" charset="77"/>
              </a:rPr>
              <a:t>34</a:t>
            </a:r>
            <a:r>
              <a:rPr lang="en-US" dirty="0">
                <a:solidFill>
                  <a:srgbClr val="FB0007"/>
                </a:solidFill>
                <a:latin typeface="Avenir Light" panose="020B0402020203020204" pitchFamily="34" charset="77"/>
              </a:rPr>
              <a:t>cm</a:t>
            </a:r>
            <a:r>
              <a:rPr lang="en-US" baseline="30000" dirty="0">
                <a:solidFill>
                  <a:srgbClr val="FB0007"/>
                </a:solidFill>
                <a:latin typeface="Avenir Light" panose="020B0402020203020204" pitchFamily="34" charset="77"/>
              </a:rPr>
              <a:t>-2</a:t>
            </a:r>
            <a:r>
              <a:rPr lang="en-US" dirty="0">
                <a:solidFill>
                  <a:srgbClr val="FB0007"/>
                </a:solidFill>
                <a:latin typeface="Avenir Light" panose="020B0402020203020204" pitchFamily="34" charset="77"/>
              </a:rPr>
              <a:t>s</a:t>
            </a:r>
            <a:r>
              <a:rPr lang="en-US" baseline="30000" dirty="0">
                <a:solidFill>
                  <a:srgbClr val="FB0007"/>
                </a:solidFill>
                <a:latin typeface="Avenir Light" panose="020B0402020203020204" pitchFamily="34" charset="77"/>
              </a:rPr>
              <a:t>-1</a:t>
            </a:r>
            <a:endParaRPr lang="en-US" baseline="30000" dirty="0">
              <a:solidFill>
                <a:srgbClr val="000000"/>
              </a:solidFill>
              <a:latin typeface="Avenir Light" panose="020B0402020203020204" pitchFamily="34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0D46F-90E9-4337-FC13-D56ECEF66639}"/>
              </a:ext>
            </a:extLst>
          </p:cNvPr>
          <p:cNvSpPr txBox="1"/>
          <p:nvPr/>
        </p:nvSpPr>
        <p:spPr>
          <a:xfrm>
            <a:off x="0" y="1081782"/>
            <a:ext cx="4953344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Design is based on </a:t>
            </a:r>
            <a:r>
              <a:rPr lang="en-US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existing RHIC complex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742950" lvl="1" indent="-285750" fontAlgn="base">
              <a:buFont typeface="Courier New" panose="02070309020205020404" pitchFamily="49" charset="0"/>
              <a:buChar char="o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RHIC accelerator chain will provide EIC hadrons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 luminosity interaction region(s)</a:t>
            </a:r>
            <a:r>
              <a:rPr lang="en-US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742950" lvl="1" indent="-285750" fontAlgn="base">
              <a:buFont typeface="Courier New" panose="02070309020205020404" pitchFamily="49" charset="0"/>
              <a:buChar char="o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 = 10</a:t>
            </a:r>
            <a:r>
              <a:rPr lang="en-US" b="0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en-US" b="0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b="0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Hadron Storage Ring (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HSR: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RHIC Rings) 40-275 GeV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742950" lvl="1" indent="-285750" fontAlgn="base">
              <a:buFont typeface="Courier New" panose="02070309020205020404" pitchFamily="49" charset="0"/>
              <a:buChar char="o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Supplied by AGS and Booster Injectors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742950" lvl="1" indent="-285750" fontAlgn="base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 cooling</a:t>
            </a:r>
            <a:endParaRPr lang="en-US" b="0" i="0" dirty="0">
              <a:solidFill>
                <a:srgbClr val="0000FF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Electron Storage Ring (ESR) 5–18 GeV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742950" lvl="1" indent="-285750" fontAlgn="base">
              <a:buFont typeface="Courier New" panose="02070309020205020404" pitchFamily="49" charset="0"/>
              <a:buChar char="o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Need to inject polarized bunches every second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Rapid Cycling Synchrotron (RCS)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742950" lvl="1" indent="-285750" fontAlgn="base">
              <a:buFont typeface="Courier New" panose="02070309020205020404" pitchFamily="49" charset="0"/>
              <a:buChar char="o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Designed to supply polarized bunches to the ESR every second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742950" lvl="1" indent="-285750" fontAlgn="base">
              <a:buFont typeface="Courier New" panose="02070309020205020404" pitchFamily="49" charset="0"/>
              <a:buChar char="o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Polarized e-source and pre-injector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fontAlgn="base"/>
            <a:endParaRPr lang="en-US" b="0" i="0" dirty="0">
              <a:solidFill>
                <a:srgbClr val="000000"/>
              </a:solidFill>
              <a:effectLst/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777F26-4552-DE67-7FE5-8991264166D3}"/>
              </a:ext>
            </a:extLst>
          </p:cNvPr>
          <p:cNvSpPr/>
          <p:nvPr/>
        </p:nvSpPr>
        <p:spPr>
          <a:xfrm flipV="1">
            <a:off x="765543" y="3314665"/>
            <a:ext cx="1672359" cy="30175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EFA9F68-9F7D-E927-9142-EBE2BE7D8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C10FD3-05F0-67D8-2046-B624F4F05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903" y="383518"/>
            <a:ext cx="3910982" cy="505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893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AF8D9-C34B-BF47-A0AB-7D9F8C84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2727"/>
            <a:ext cx="7886700" cy="686959"/>
          </a:xfrm>
        </p:spPr>
        <p:txBody>
          <a:bodyPr>
            <a:normAutofit/>
          </a:bodyPr>
          <a:lstStyle/>
          <a:p>
            <a:r>
              <a:rPr lang="en-US" sz="3200" dirty="0"/>
              <a:t>High Luminosity and Hadron Cooling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4EB803-D6A0-BB4B-9A0B-262AF49A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11AE5AC-29ED-AB4A-BFA0-63BD95B30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11" y="748257"/>
            <a:ext cx="8512733" cy="1551012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The luminosity in the EIC strongly benefits from cooling of hadron</a:t>
            </a:r>
            <a:r>
              <a:rPr lang="en-US" altLang="zh-CN" sz="2000" dirty="0">
                <a:solidFill>
                  <a:srgbClr val="0000FF"/>
                </a:solidFill>
              </a:rPr>
              <a:t>s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sz="2000" dirty="0"/>
              <a:t>transverse and longitudinal beam emittances.</a:t>
            </a:r>
          </a:p>
          <a:p>
            <a:r>
              <a:rPr lang="en-US" sz="2000" dirty="0"/>
              <a:t>At collision energies, IBS longitudinal and transverse(h) growth time is 2-3 hours. Beam-beam growth time(v) is &gt; 5 hours. The cooling time shall be equal to or less than the diffusion growth time.</a:t>
            </a:r>
            <a:endParaRPr lang="en-US" sz="20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800" b="1" dirty="0">
              <a:sym typeface="Wingdings" panose="05000000000000000000" pitchFamily="2" charset="2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F916D6-DD40-9B4E-B731-25B6D4A31BE9}"/>
              </a:ext>
            </a:extLst>
          </p:cNvPr>
          <p:cNvSpPr/>
          <p:nvPr/>
        </p:nvSpPr>
        <p:spPr>
          <a:xfrm>
            <a:off x="101111" y="3113531"/>
            <a:ext cx="4572000" cy="1938992"/>
          </a:xfrm>
          <a:prstGeom prst="rect">
            <a:avLst/>
          </a:prstGeom>
          <a:solidFill>
            <a:srgbClr val="CFD6EB"/>
          </a:solidFill>
        </p:spPr>
        <p:txBody>
          <a:bodyPr>
            <a:spAutoFit/>
          </a:bodyPr>
          <a:lstStyle/>
          <a:p>
            <a:r>
              <a:rPr lang="en-US" sz="2000" b="1" dirty="0">
                <a:latin typeface="+mj-lt"/>
              </a:rPr>
              <a:t>With Hadron Cooling: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EIC design luminosity </a:t>
            </a:r>
          </a:p>
          <a:p>
            <a:pPr lvl="1"/>
            <a:r>
              <a:rPr lang="en-US" sz="2000" b="1" dirty="0">
                <a:latin typeface="+mj-lt"/>
              </a:rPr>
              <a:t>L = 1·10</a:t>
            </a:r>
            <a:r>
              <a:rPr lang="en-US" sz="2000" b="1" baseline="30000" dirty="0">
                <a:latin typeface="+mj-lt"/>
              </a:rPr>
              <a:t>34</a:t>
            </a:r>
            <a:r>
              <a:rPr lang="en-US" sz="2000" b="1" dirty="0">
                <a:latin typeface="+mj-lt"/>
              </a:rPr>
              <a:t>cm</a:t>
            </a:r>
            <a:r>
              <a:rPr lang="en-US" sz="2000" b="1" baseline="30000" dirty="0">
                <a:latin typeface="+mj-lt"/>
              </a:rPr>
              <a:t>-2</a:t>
            </a:r>
            <a:r>
              <a:rPr lang="en-US" sz="2000" b="1" dirty="0">
                <a:latin typeface="+mj-lt"/>
              </a:rPr>
              <a:t>s</a:t>
            </a:r>
            <a:r>
              <a:rPr lang="en-US" sz="2000" b="1" baseline="30000" dirty="0">
                <a:latin typeface="+mj-lt"/>
              </a:rPr>
              <a:t>-1  </a:t>
            </a:r>
            <a:r>
              <a:rPr lang="en-US" sz="2000" b="1" dirty="0">
                <a:latin typeface="+mj-lt"/>
              </a:rPr>
              <a:t>at </a:t>
            </a:r>
            <a:r>
              <a:rPr lang="en-US" sz="2000" b="1" dirty="0" err="1">
                <a:latin typeface="+mj-lt"/>
              </a:rPr>
              <a:t>E</a:t>
            </a:r>
            <a:r>
              <a:rPr lang="en-US" sz="2000" b="1" baseline="-25000" dirty="0" err="1">
                <a:latin typeface="+mj-lt"/>
              </a:rPr>
              <a:t>cm</a:t>
            </a:r>
            <a:r>
              <a:rPr lang="en-US" sz="2000" b="1" dirty="0">
                <a:latin typeface="+mj-lt"/>
              </a:rPr>
              <a:t>=105 GeV </a:t>
            </a:r>
            <a:r>
              <a:rPr lang="en-US" sz="2000" dirty="0">
                <a:latin typeface="+mj-lt"/>
              </a:rPr>
              <a:t>can be</a:t>
            </a:r>
            <a:r>
              <a:rPr lang="en-US" sz="2000" baseline="30000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achieved &amp; full range of EIC physics exploited.</a:t>
            </a:r>
          </a:p>
          <a:p>
            <a:pPr lvl="1"/>
            <a:endParaRPr lang="en-US" sz="2000" dirty="0">
              <a:latin typeface="+mj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2421C50-EA55-6154-1DC8-392751FBE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339" y="2590999"/>
            <a:ext cx="4088594" cy="28370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1B4312-D280-4D1B-C45D-970D2131FF4A}"/>
              </a:ext>
            </a:extLst>
          </p:cNvPr>
          <p:cNvSpPr txBox="1"/>
          <p:nvPr/>
        </p:nvSpPr>
        <p:spPr>
          <a:xfrm>
            <a:off x="948363" y="5803658"/>
            <a:ext cx="7247273" cy="400110"/>
          </a:xfrm>
          <a:prstGeom prst="rect">
            <a:avLst/>
          </a:prstGeom>
          <a:solidFill>
            <a:srgbClr val="CFD6EC"/>
          </a:solidFill>
        </p:spPr>
        <p:txBody>
          <a:bodyPr wrap="square">
            <a:spAutoFit/>
          </a:bodyPr>
          <a:lstStyle/>
          <a:p>
            <a:r>
              <a:rPr lang="en-US" sz="2000" b="1" i="0" u="none" strike="noStrike" dirty="0">
                <a:effectLst/>
                <a:latin typeface="+mj-lt"/>
              </a:rPr>
              <a:t>Integrated luminosity with cooling is 10 x larger than without</a:t>
            </a:r>
            <a:r>
              <a:rPr lang="zh-CN" altLang="en-US" sz="2000" b="1" dirty="0">
                <a:latin typeface="+mj-lt"/>
              </a:rPr>
              <a:t> </a:t>
            </a:r>
            <a:r>
              <a:rPr lang="en-US" altLang="zh-CN" sz="2000" b="1" dirty="0">
                <a:latin typeface="+mj-lt"/>
              </a:rPr>
              <a:t>cooling</a:t>
            </a:r>
            <a:r>
              <a:rPr lang="en-US" altLang="zh-CN" sz="2000" b="1" i="0" u="none" strike="noStrike" dirty="0">
                <a:effectLst/>
                <a:latin typeface="+mj-lt"/>
              </a:rPr>
              <a:t>.</a:t>
            </a:r>
            <a:r>
              <a:rPr lang="en-US" sz="2000" b="0" i="0" dirty="0">
                <a:effectLst/>
                <a:latin typeface="+mj-lt"/>
              </a:rPr>
              <a:t>​</a:t>
            </a:r>
            <a:endParaRPr lang="en-US" sz="2000" dirty="0">
              <a:latin typeface="+mj-lt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0646D0D-9A10-2C2E-8FE2-44AC2CBCB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610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5BDE1-2F4A-4110-85B6-75A0AD807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784327" cy="526256"/>
          </a:xfrm>
        </p:spPr>
        <p:txBody>
          <a:bodyPr>
            <a:noAutofit/>
          </a:bodyPr>
          <a:lstStyle/>
          <a:p>
            <a:r>
              <a:rPr lang="en-US" sz="3200" dirty="0"/>
              <a:t>Hadron cooling requirements for EIC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9B40-9BCA-47EB-8296-FE4DA2281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443" y="875159"/>
            <a:ext cx="8493370" cy="58096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/>
              <a:t>High-energy cooling of protons (275, 100 GeV):</a:t>
            </a:r>
            <a:r>
              <a:rPr lang="en-US" sz="1800" b="1" dirty="0"/>
              <a:t>       </a:t>
            </a:r>
          </a:p>
          <a:p>
            <a:pPr marL="0" indent="0">
              <a:buNone/>
            </a:pPr>
            <a:r>
              <a:rPr lang="en-US" sz="1800" dirty="0"/>
              <a:t>At EIC proton collision energies of 41, 100 and 275 GeV, cooling should </a:t>
            </a:r>
            <a:r>
              <a:rPr lang="en-US" sz="1800" dirty="0">
                <a:solidFill>
                  <a:srgbClr val="0000FF"/>
                </a:solidFill>
              </a:rPr>
              <a:t>counteract longitudinal and transverse emittance growth and maintain close to initial beam emittances. </a:t>
            </a:r>
          </a:p>
          <a:p>
            <a:pPr marL="13216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u="sng" dirty="0"/>
              <a:t>Low-energy Cooling:</a:t>
            </a:r>
          </a:p>
          <a:p>
            <a:r>
              <a:rPr lang="en-US" sz="1800" b="1" dirty="0"/>
              <a:t>Precooling of protons at injection energy (24 GeV):</a:t>
            </a:r>
          </a:p>
          <a:p>
            <a:pPr marL="0" indent="0">
              <a:buNone/>
            </a:pPr>
            <a:r>
              <a:rPr lang="en-US" sz="1800" dirty="0"/>
              <a:t>The goal of cooling</a:t>
            </a:r>
            <a:r>
              <a:rPr lang="en-US" sz="1800" b="1" dirty="0"/>
              <a:t> </a:t>
            </a:r>
            <a:r>
              <a:rPr lang="en-US" sz="1800" dirty="0"/>
              <a:t>at injection energy of protons (</a:t>
            </a:r>
            <a:r>
              <a:rPr lang="en-US" sz="1800" b="1" dirty="0">
                <a:solidFill>
                  <a:srgbClr val="0000FF"/>
                </a:solidFill>
              </a:rPr>
              <a:t>Precooling</a:t>
            </a:r>
            <a:r>
              <a:rPr lang="en-US" sz="1800" dirty="0"/>
              <a:t>) is </a:t>
            </a:r>
            <a:r>
              <a:rPr lang="en-US" sz="1800" dirty="0">
                <a:solidFill>
                  <a:srgbClr val="0000FF"/>
                </a:solidFill>
              </a:rPr>
              <a:t>to obtain initial proton parameters by cooling vertical emittance to 0.3-0.5 um </a:t>
            </a:r>
            <a:r>
              <a:rPr lang="en-US" sz="1800" dirty="0"/>
              <a:t>(rms normalized). This requires 13 MeV electron accelerator.</a:t>
            </a:r>
          </a:p>
          <a:p>
            <a:pPr marL="0" indent="0">
              <a:buNone/>
            </a:pPr>
            <a:endParaRPr lang="en-US" sz="1800" dirty="0">
              <a:solidFill>
                <a:srgbClr val="0000FF"/>
              </a:solidFill>
            </a:endParaRPr>
          </a:p>
          <a:p>
            <a:r>
              <a:rPr lang="en-US" sz="1800" b="1" dirty="0"/>
              <a:t>Cooling protons at low collision energy (41 GeV):</a:t>
            </a:r>
            <a:endParaRPr lang="en-US" sz="18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1800" dirty="0"/>
              <a:t>13 MeV electron cooler (</a:t>
            </a:r>
            <a:r>
              <a:rPr lang="en-US" sz="1800" b="1" dirty="0"/>
              <a:t>Precooler</a:t>
            </a:r>
            <a:r>
              <a:rPr lang="en-US" sz="1800" dirty="0"/>
              <a:t>) can be extended to 22 MeV, which would provide required cooling for protons at collision energy of 41GeV.</a:t>
            </a:r>
          </a:p>
          <a:p>
            <a:pPr marL="0" indent="0">
              <a:buNone/>
            </a:pPr>
            <a:endParaRPr lang="en-US" sz="135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35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B6D87C0B-C9A9-5173-42C1-9C9D4998EF5A}"/>
              </a:ext>
            </a:extLst>
          </p:cNvPr>
          <p:cNvSpPr txBox="1">
            <a:spLocks/>
          </p:cNvSpPr>
          <p:nvPr/>
        </p:nvSpPr>
        <p:spPr>
          <a:xfrm>
            <a:off x="8761813" y="5708997"/>
            <a:ext cx="324365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z="825">
                <a:solidFill>
                  <a:srgbClr val="00B0F0"/>
                </a:solidFill>
              </a:rPr>
              <a:pPr/>
              <a:t>5</a:t>
            </a:fld>
            <a:endParaRPr lang="en-US" sz="825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26E2C-BA94-6366-BD8A-A18D2FC3A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212" y="6356351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EE6642C-1A04-2771-7686-A52FB7892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788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7D202-A5A7-7843-9113-0D88F6B9A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7886700" cy="704088"/>
          </a:xfrm>
        </p:spPr>
        <p:txBody>
          <a:bodyPr>
            <a:normAutofit/>
          </a:bodyPr>
          <a:lstStyle/>
          <a:p>
            <a:r>
              <a:rPr lang="en-US" sz="3200" dirty="0"/>
              <a:t>Cooling methods for EIC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E2AAE-03BB-444E-ADF8-2DFA7AC067D8}"/>
              </a:ext>
            </a:extLst>
          </p:cNvPr>
          <p:cNvSpPr txBox="1"/>
          <p:nvPr/>
        </p:nvSpPr>
        <p:spPr>
          <a:xfrm>
            <a:off x="216567" y="936092"/>
            <a:ext cx="8698833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Electron Cooling (13MeV):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Precooling of protons at injection energy of 24 GeV </a:t>
            </a:r>
            <a:r>
              <a:rPr lang="en-US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reduce vertical emittance to 0.3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um (rms, normalized).</a:t>
            </a:r>
            <a:endParaRPr lang="en-US" sz="20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US" sz="2000" b="1" i="0" dirty="0">
              <a:solidFill>
                <a:srgbClr val="0000FF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Electron Cooling (22MeV):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Cooling of protons at collision energy of 41 GeV.</a:t>
            </a:r>
          </a:p>
          <a:p>
            <a:pPr>
              <a:spcAft>
                <a:spcPts val="600"/>
              </a:spcAft>
            </a:pPr>
            <a:endParaRPr lang="en-US" sz="2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Cohere</a:t>
            </a:r>
            <a:r>
              <a:rPr lang="en-US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nt Electron Cooling, </a:t>
            </a:r>
            <a:r>
              <a:rPr lang="en-US" sz="20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CeC</a:t>
            </a:r>
            <a:r>
              <a:rPr lang="en-US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(55, 150MeV):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High-energy cooling of protons at collision energies of 100, 275 GeV.</a:t>
            </a:r>
          </a:p>
          <a:p>
            <a:pPr>
              <a:spcAft>
                <a:spcPts val="600"/>
              </a:spcAft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Electron Cooling  (55, 150MeV):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High-energy cooling of protons. Considered as a backup for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CeC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method.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84034A-8C83-5645-A595-BC71C9E84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3D4C4DC-FBCF-D820-95D4-877ABA90D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93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9B40-9BCA-47EB-8296-FE4DA2281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35" y="988356"/>
            <a:ext cx="8906107" cy="12490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Similar to </a:t>
            </a:r>
            <a:r>
              <a:rPr lang="en-US" sz="1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stochastic cooling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tiny fluctuations in the hadron beam distribution are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detected, amplified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fed back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to the hadrons </a:t>
            </a:r>
            <a:r>
              <a:rPr lang="en-US" sz="1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US" sz="1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beam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reducing emittance of the hadron beam.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High bandwidth (small slice size)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Detector (Modulator)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amplifier and feedback (kicker)</a:t>
            </a:r>
          </a:p>
          <a:p>
            <a:pPr marL="0" indent="0">
              <a:buNone/>
            </a:pPr>
            <a:endParaRPr lang="en-US" sz="18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03DC8-0E96-4E81-89A8-806B1D8E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7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A17A52D-08EF-7FD3-B829-F953113E2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77" y="28950"/>
            <a:ext cx="8958065" cy="618180"/>
          </a:xfrm>
        </p:spPr>
        <p:txBody>
          <a:bodyPr>
            <a:normAutofit/>
          </a:bodyPr>
          <a:lstStyle/>
          <a:p>
            <a:r>
              <a:rPr lang="en-US" sz="3200" dirty="0"/>
              <a:t>High energy cooling based on </a:t>
            </a:r>
            <a:r>
              <a:rPr lang="en-US" sz="3200" dirty="0" err="1"/>
              <a:t>CeC</a:t>
            </a:r>
            <a:r>
              <a:rPr lang="en-US" sz="3200" dirty="0"/>
              <a:t>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BEF825-0E4A-4F6C-2EF9-ED1A7496EC56}"/>
              </a:ext>
            </a:extLst>
          </p:cNvPr>
          <p:cNvGrpSpPr/>
          <p:nvPr/>
        </p:nvGrpSpPr>
        <p:grpSpPr>
          <a:xfrm>
            <a:off x="1454966" y="2722024"/>
            <a:ext cx="4971745" cy="1036484"/>
            <a:chOff x="1257503" y="1632024"/>
            <a:chExt cx="6628993" cy="138197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E9B8724-24AA-7A9F-5081-ADEDBC6C8B53}"/>
                </a:ext>
              </a:extLst>
            </p:cNvPr>
            <p:cNvGrpSpPr/>
            <p:nvPr/>
          </p:nvGrpSpPr>
          <p:grpSpPr>
            <a:xfrm>
              <a:off x="1257503" y="1632024"/>
              <a:ext cx="6628993" cy="1381979"/>
              <a:chOff x="1169943" y="1200636"/>
              <a:chExt cx="6628993" cy="1381979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0E06EED7-60EE-2533-E7D1-F0C0599A6331}"/>
                  </a:ext>
                </a:extLst>
              </p:cNvPr>
              <p:cNvCxnSpPr/>
              <p:nvPr/>
            </p:nvCxnSpPr>
            <p:spPr>
              <a:xfrm>
                <a:off x="3134449" y="1486991"/>
                <a:ext cx="2744688" cy="0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1FB5743-2085-395A-091E-6E29B8CC1B59}"/>
                  </a:ext>
                </a:extLst>
              </p:cNvPr>
              <p:cNvGrpSpPr/>
              <p:nvPr/>
            </p:nvGrpSpPr>
            <p:grpSpPr>
              <a:xfrm>
                <a:off x="1169943" y="1200636"/>
                <a:ext cx="6628993" cy="1381979"/>
                <a:chOff x="583520" y="1226896"/>
                <a:chExt cx="6628993" cy="1381979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7D385A0C-927B-F2FC-B6CA-BFF4AFE76ABD}"/>
                    </a:ext>
                  </a:extLst>
                </p:cNvPr>
                <p:cNvSpPr txBox="1"/>
                <p:nvPr/>
              </p:nvSpPr>
              <p:spPr>
                <a:xfrm>
                  <a:off x="4264313" y="1226896"/>
                  <a:ext cx="571096" cy="3385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>
                      <a:solidFill>
                        <a:srgbClr val="0432FF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E&lt;E</a:t>
                  </a:r>
                  <a:r>
                    <a:rPr lang="en-US" sz="1050" baseline="-25000" dirty="0">
                      <a:solidFill>
                        <a:srgbClr val="0432FF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0</a:t>
                  </a: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D57CB078-CCC4-20C2-5AD6-FEB56427E363}"/>
                    </a:ext>
                  </a:extLst>
                </p:cNvPr>
                <p:cNvGrpSpPr/>
                <p:nvPr/>
              </p:nvGrpSpPr>
              <p:grpSpPr>
                <a:xfrm>
                  <a:off x="583520" y="1393724"/>
                  <a:ext cx="6628993" cy="1215151"/>
                  <a:chOff x="583520" y="1393724"/>
                  <a:chExt cx="6628993" cy="1215151"/>
                </a:xfrm>
              </p:grpSpPr>
              <p:cxnSp>
                <p:nvCxnSpPr>
                  <p:cNvPr id="18" name="Straight Arrow Connector 17">
                    <a:extLst>
                      <a:ext uri="{FF2B5EF4-FFF2-40B4-BE49-F238E27FC236}">
                        <a16:creationId xmlns:a16="http://schemas.microsoft.com/office/drawing/2014/main" id="{C4232AD4-21A4-B3BC-D571-116D5CE5C796}"/>
                      </a:ext>
                    </a:extLst>
                  </p:cNvPr>
                  <p:cNvCxnSpPr/>
                  <p:nvPr/>
                </p:nvCxnSpPr>
                <p:spPr>
                  <a:xfrm>
                    <a:off x="754912" y="1839433"/>
                    <a:ext cx="446567" cy="0"/>
                  </a:xfrm>
                  <a:prstGeom prst="straightConnector1">
                    <a:avLst/>
                  </a:prstGeom>
                  <a:ln w="50800" cmpd="tri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66D262E0-40E8-CE25-8CB2-A1D613E1ADCD}"/>
                      </a:ext>
                    </a:extLst>
                  </p:cNvPr>
                  <p:cNvCxnSpPr/>
                  <p:nvPr/>
                </p:nvCxnSpPr>
                <p:spPr>
                  <a:xfrm>
                    <a:off x="6670159" y="1839433"/>
                    <a:ext cx="446567" cy="0"/>
                  </a:xfrm>
                  <a:prstGeom prst="straightConnector1">
                    <a:avLst/>
                  </a:prstGeom>
                  <a:ln w="50800" cmpd="tri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8E4CB024-15DD-F495-643F-16B1A1FB5109}"/>
                      </a:ext>
                    </a:extLst>
                  </p:cNvPr>
                  <p:cNvCxnSpPr/>
                  <p:nvPr/>
                </p:nvCxnSpPr>
                <p:spPr>
                  <a:xfrm>
                    <a:off x="1201479" y="1839433"/>
                    <a:ext cx="1116208" cy="0"/>
                  </a:xfrm>
                  <a:prstGeom prst="line">
                    <a:avLst/>
                  </a:prstGeom>
                  <a:ln w="317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B96FA62A-5E4E-28A8-E116-C2373AB244E2}"/>
                      </a:ext>
                    </a:extLst>
                  </p:cNvPr>
                  <p:cNvCxnSpPr/>
                  <p:nvPr/>
                </p:nvCxnSpPr>
                <p:spPr>
                  <a:xfrm>
                    <a:off x="5553951" y="1839433"/>
                    <a:ext cx="1116208" cy="0"/>
                  </a:xfrm>
                  <a:prstGeom prst="line">
                    <a:avLst/>
                  </a:prstGeom>
                  <a:ln w="317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Arrow Connector 21">
                    <a:extLst>
                      <a:ext uri="{FF2B5EF4-FFF2-40B4-BE49-F238E27FC236}">
                        <a16:creationId xmlns:a16="http://schemas.microsoft.com/office/drawing/2014/main" id="{DB349AF0-2298-CD32-E294-D6713A14FC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041578" y="1660397"/>
                    <a:ext cx="437011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prstDash val="das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D01B0D13-7A5C-A85B-235F-BA8F47FA75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48236" y="1393724"/>
                    <a:ext cx="494211" cy="0"/>
                  </a:xfrm>
                  <a:prstGeom prst="straightConnector1">
                    <a:avLst/>
                  </a:prstGeom>
                  <a:ln>
                    <a:solidFill>
                      <a:srgbClr val="0432FF"/>
                    </a:solidFill>
                    <a:prstDash val="das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999C5503-E20D-FD3D-28A7-17517C11DD64}"/>
                      </a:ext>
                    </a:extLst>
                  </p:cNvPr>
                  <p:cNvSpPr txBox="1"/>
                  <p:nvPr/>
                </p:nvSpPr>
                <p:spPr>
                  <a:xfrm>
                    <a:off x="4407736" y="1502017"/>
                    <a:ext cx="571096" cy="3385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5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E&gt;E</a:t>
                    </a:r>
                    <a:r>
                      <a:rPr lang="en-US" sz="1050" baseline="-2500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0</a:t>
                    </a:r>
                  </a:p>
                </p:txBody>
              </p: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55E95E84-DC8B-90B3-A498-7755AA0E0B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30924" y="1527569"/>
                    <a:ext cx="437011" cy="0"/>
                  </a:xfrm>
                  <a:prstGeom prst="straightConnector1">
                    <a:avLst/>
                  </a:prstGeom>
                  <a:ln>
                    <a:solidFill>
                      <a:srgbClr val="7030A0"/>
                    </a:solidFill>
                    <a:prstDash val="das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53136844-7DF4-C126-068A-DEDDF5C69824}"/>
                      </a:ext>
                    </a:extLst>
                  </p:cNvPr>
                  <p:cNvGrpSpPr/>
                  <p:nvPr/>
                </p:nvGrpSpPr>
                <p:grpSpPr>
                  <a:xfrm>
                    <a:off x="642143" y="1841632"/>
                    <a:ext cx="3151862" cy="522638"/>
                    <a:chOff x="642143" y="1841632"/>
                    <a:chExt cx="3151862" cy="522638"/>
                  </a:xfrm>
                </p:grpSpPr>
                <p:cxnSp>
                  <p:nvCxnSpPr>
                    <p:cNvPr id="49" name="Straight Arrow Connector 48">
                      <a:extLst>
                        <a:ext uri="{FF2B5EF4-FFF2-40B4-BE49-F238E27FC236}">
                          <a16:creationId xmlns:a16="http://schemas.microsoft.com/office/drawing/2014/main" id="{69E3678C-3341-FD67-3EB1-9776A7A706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642143" y="2035196"/>
                      <a:ext cx="404261" cy="329074"/>
                    </a:xfrm>
                    <a:prstGeom prst="straightConnector1">
                      <a:avLst/>
                    </a:prstGeom>
                    <a:ln w="50800" cmpd="tri">
                      <a:solidFill>
                        <a:srgbClr val="92B8E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Connector 49">
                      <a:extLst>
                        <a:ext uri="{FF2B5EF4-FFF2-40B4-BE49-F238E27FC236}">
                          <a16:creationId xmlns:a16="http://schemas.microsoft.com/office/drawing/2014/main" id="{1A18C2D4-A3D4-4A3F-8F3D-3024D383F5A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46404" y="1850530"/>
                      <a:ext cx="227996" cy="184666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Connector 50">
                      <a:extLst>
                        <a:ext uri="{FF2B5EF4-FFF2-40B4-BE49-F238E27FC236}">
                          <a16:creationId xmlns:a16="http://schemas.microsoft.com/office/drawing/2014/main" id="{7BCEF3DF-2562-93E0-8226-3DE2719CF03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260917" y="1850530"/>
                      <a:ext cx="1046984" cy="6230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>
                      <a:extLst>
                        <a:ext uri="{FF2B5EF4-FFF2-40B4-BE49-F238E27FC236}">
                          <a16:creationId xmlns:a16="http://schemas.microsoft.com/office/drawing/2014/main" id="{0C846DF6-B5C1-3E48-610F-32C88C87F5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2294826" y="1850530"/>
                      <a:ext cx="100429" cy="201718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>
                      <a:extLst>
                        <a:ext uri="{FF2B5EF4-FFF2-40B4-BE49-F238E27FC236}">
                          <a16:creationId xmlns:a16="http://schemas.microsoft.com/office/drawing/2014/main" id="{944EE24A-F55D-EFE9-C63E-AA7BBE6225B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380210" y="2042511"/>
                      <a:ext cx="299510" cy="0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>
                      <a:extLst>
                        <a:ext uri="{FF2B5EF4-FFF2-40B4-BE49-F238E27FC236}">
                          <a16:creationId xmlns:a16="http://schemas.microsoft.com/office/drawing/2014/main" id="{55781AA3-55E4-0148-FACD-F44504966F0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657464" y="1850530"/>
                      <a:ext cx="100429" cy="201718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Connector 54">
                      <a:extLst>
                        <a:ext uri="{FF2B5EF4-FFF2-40B4-BE49-F238E27FC236}">
                          <a16:creationId xmlns:a16="http://schemas.microsoft.com/office/drawing/2014/main" id="{894721A8-F00C-5C8B-C24B-9BBDDF9EAB8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750209" y="1850158"/>
                      <a:ext cx="954419" cy="8949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19DCB345-0771-63C7-DFA9-FCE0C508C51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693576" y="1841632"/>
                      <a:ext cx="100429" cy="201718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B253536D-FDD2-20A3-62B0-69B8FBF79B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08252" y="2034824"/>
                    <a:ext cx="404261" cy="329074"/>
                  </a:xfrm>
                  <a:prstGeom prst="straightConnector1">
                    <a:avLst/>
                  </a:prstGeom>
                  <a:ln w="50800" cmpd="tri">
                    <a:solidFill>
                      <a:srgbClr val="92B8E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969F0176-39E8-8A25-8CCF-ABAA5A38A0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580256" y="1850158"/>
                    <a:ext cx="227996" cy="184666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EC7DEDBD-DCB0-46FE-16F4-5B2020F476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5546755" y="1850158"/>
                    <a:ext cx="1046984" cy="6230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B5244DF9-05CC-ECE6-C9F0-9CD4ED845C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59401" y="1850158"/>
                    <a:ext cx="100429" cy="201718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941D5741-0577-D263-6A5E-974E1624BA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74936" y="2042139"/>
                    <a:ext cx="299510" cy="0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BEFEC63C-F852-99AE-04CD-3C2031C931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96763" y="1850158"/>
                    <a:ext cx="100429" cy="201718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BA92A433-2793-78E0-3235-BC60A8AE1C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43568" y="1849048"/>
                    <a:ext cx="960879" cy="9687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DADA35B2-E26C-C10D-0F52-CC5AC807DD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53630" y="1841632"/>
                    <a:ext cx="100429" cy="201718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93DFB8E3-A578-E04F-FEC4-AAF7781F22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781169" y="2034966"/>
                    <a:ext cx="299510" cy="0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08972812-4770-257B-2CF8-B768E9D16063}"/>
                      </a:ext>
                    </a:extLst>
                  </p:cNvPr>
                  <p:cNvSpPr txBox="1"/>
                  <p:nvPr/>
                </p:nvSpPr>
                <p:spPr>
                  <a:xfrm>
                    <a:off x="1296673" y="1573583"/>
                    <a:ext cx="908796" cy="3077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Modulator</a:t>
                    </a:r>
                  </a:p>
                </p:txBody>
              </p: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4BF2B65A-422D-8C2A-ACB5-BE15510A42E7}"/>
                      </a:ext>
                    </a:extLst>
                  </p:cNvPr>
                  <p:cNvSpPr txBox="1"/>
                  <p:nvPr/>
                </p:nvSpPr>
                <p:spPr>
                  <a:xfrm>
                    <a:off x="5805753" y="1572049"/>
                    <a:ext cx="622392" cy="3077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Kicker</a:t>
                    </a:r>
                  </a:p>
                </p:txBody>
              </p: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29BD264D-C219-1E27-86D2-DB7C2E4E4509}"/>
                      </a:ext>
                    </a:extLst>
                  </p:cNvPr>
                  <p:cNvSpPr txBox="1"/>
                  <p:nvPr/>
                </p:nvSpPr>
                <p:spPr>
                  <a:xfrm>
                    <a:off x="583520" y="1500181"/>
                    <a:ext cx="466368" cy="40010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35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H</a:t>
                    </a:r>
                    <a:r>
                      <a:rPr lang="en-US" sz="1350" baseline="3000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+</a:t>
                    </a:r>
                  </a:p>
                </p:txBody>
              </p:sp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861BC80C-56C0-84F6-3722-C3CCF68324DB}"/>
                      </a:ext>
                    </a:extLst>
                  </p:cNvPr>
                  <p:cNvSpPr txBox="1"/>
                  <p:nvPr/>
                </p:nvSpPr>
                <p:spPr>
                  <a:xfrm>
                    <a:off x="587857" y="2208766"/>
                    <a:ext cx="406523" cy="40010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35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e</a:t>
                    </a:r>
                    <a:r>
                      <a:rPr lang="en-US" sz="1350" baseline="300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-</a:t>
                    </a:r>
                  </a:p>
                </p:txBody>
              </p:sp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93AFD95E-D3A9-A534-AEFA-A27A687E9E08}"/>
                      </a:ext>
                    </a:extLst>
                  </p:cNvPr>
                  <p:cNvSpPr txBox="1"/>
                  <p:nvPr/>
                </p:nvSpPr>
                <p:spPr>
                  <a:xfrm>
                    <a:off x="2366439" y="1765140"/>
                    <a:ext cx="430032" cy="3077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R</a:t>
                    </a:r>
                    <a:r>
                      <a:rPr lang="en-US" sz="900" baseline="-250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56</a:t>
                    </a:r>
                  </a:p>
                </p:txBody>
              </p:sp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329339BA-E419-57DD-C94E-898FD8B1EABC}"/>
                      </a:ext>
                    </a:extLst>
                  </p:cNvPr>
                  <p:cNvSpPr txBox="1"/>
                  <p:nvPr/>
                </p:nvSpPr>
                <p:spPr>
                  <a:xfrm>
                    <a:off x="3708721" y="1762159"/>
                    <a:ext cx="430032" cy="3077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R</a:t>
                    </a:r>
                    <a:r>
                      <a:rPr lang="en-US" sz="900" baseline="-250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56</a:t>
                    </a:r>
                  </a:p>
                </p:txBody>
              </p: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27BD1C5D-47F6-975E-9257-279F712C7F07}"/>
                      </a:ext>
                    </a:extLst>
                  </p:cNvPr>
                  <p:cNvSpPr txBox="1"/>
                  <p:nvPr/>
                </p:nvSpPr>
                <p:spPr>
                  <a:xfrm>
                    <a:off x="5144248" y="1762159"/>
                    <a:ext cx="430032" cy="3077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R</a:t>
                    </a:r>
                    <a:r>
                      <a:rPr lang="en-US" sz="900" baseline="-250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56</a:t>
                    </a:r>
                  </a:p>
                </p:txBody>
              </p:sp>
              <p:sp>
                <p:nvSpPr>
                  <p:cNvPr id="43" name="Oval 42">
                    <a:extLst>
                      <a:ext uri="{FF2B5EF4-FFF2-40B4-BE49-F238E27FC236}">
                        <a16:creationId xmlns:a16="http://schemas.microsoft.com/office/drawing/2014/main" id="{248C92E9-73F5-868C-90DE-FF145529A6A5}"/>
                      </a:ext>
                    </a:extLst>
                  </p:cNvPr>
                  <p:cNvSpPr/>
                  <p:nvPr/>
                </p:nvSpPr>
                <p:spPr>
                  <a:xfrm>
                    <a:off x="1145281" y="2007045"/>
                    <a:ext cx="1203881" cy="20171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97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DF076CBA-3691-2BF4-A37F-A289301CCD01}"/>
                      </a:ext>
                    </a:extLst>
                  </p:cNvPr>
                  <p:cNvSpPr/>
                  <p:nvPr/>
                </p:nvSpPr>
                <p:spPr>
                  <a:xfrm>
                    <a:off x="5574054" y="2005958"/>
                    <a:ext cx="1203881" cy="20171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97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  <p:sp>
                <p:nvSpPr>
                  <p:cNvPr id="45" name="Oval 44">
                    <a:extLst>
                      <a:ext uri="{FF2B5EF4-FFF2-40B4-BE49-F238E27FC236}">
                        <a16:creationId xmlns:a16="http://schemas.microsoft.com/office/drawing/2014/main" id="{65F1CC15-49B9-EF67-227D-8762928C4704}"/>
                      </a:ext>
                    </a:extLst>
                  </p:cNvPr>
                  <p:cNvSpPr/>
                  <p:nvPr/>
                </p:nvSpPr>
                <p:spPr>
                  <a:xfrm>
                    <a:off x="1721782" y="2028752"/>
                    <a:ext cx="53103" cy="184666"/>
                  </a:xfrm>
                  <a:prstGeom prst="ellipse">
                    <a:avLst/>
                  </a:prstGeom>
                  <a:solidFill>
                    <a:srgbClr val="0432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  <p:sp>
                <p:nvSpPr>
                  <p:cNvPr id="46" name="Oval 45">
                    <a:extLst>
                      <a:ext uri="{FF2B5EF4-FFF2-40B4-BE49-F238E27FC236}">
                        <a16:creationId xmlns:a16="http://schemas.microsoft.com/office/drawing/2014/main" id="{478E4B07-B70C-01A7-8849-9988DD5E5981}"/>
                      </a:ext>
                    </a:extLst>
                  </p:cNvPr>
                  <p:cNvSpPr/>
                  <p:nvPr/>
                </p:nvSpPr>
                <p:spPr>
                  <a:xfrm>
                    <a:off x="6160404" y="2012188"/>
                    <a:ext cx="52872" cy="184666"/>
                  </a:xfrm>
                  <a:prstGeom prst="ellipse">
                    <a:avLst/>
                  </a:prstGeom>
                  <a:solidFill>
                    <a:srgbClr val="0432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  <p:sp>
                <p:nvSpPr>
                  <p:cNvPr id="47" name="Oval 46">
                    <a:extLst>
                      <a:ext uri="{FF2B5EF4-FFF2-40B4-BE49-F238E27FC236}">
                        <a16:creationId xmlns:a16="http://schemas.microsoft.com/office/drawing/2014/main" id="{0780BB1A-1092-074F-483F-5A0F6AD6F7CA}"/>
                      </a:ext>
                    </a:extLst>
                  </p:cNvPr>
                  <p:cNvSpPr/>
                  <p:nvPr/>
                </p:nvSpPr>
                <p:spPr>
                  <a:xfrm>
                    <a:off x="6214846" y="2012188"/>
                    <a:ext cx="52872" cy="184666"/>
                  </a:xfrm>
                  <a:prstGeom prst="ellipse">
                    <a:avLst/>
                  </a:prstGeom>
                  <a:solidFill>
                    <a:schemeClr val="bg1">
                      <a:alpha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  <p:sp>
                <p:nvSpPr>
                  <p:cNvPr id="48" name="Oval 47">
                    <a:extLst>
                      <a:ext uri="{FF2B5EF4-FFF2-40B4-BE49-F238E27FC236}">
                        <a16:creationId xmlns:a16="http://schemas.microsoft.com/office/drawing/2014/main" id="{098EAF11-9ACE-CFD1-27D3-B09E058CD0FA}"/>
                      </a:ext>
                    </a:extLst>
                  </p:cNvPr>
                  <p:cNvSpPr/>
                  <p:nvPr/>
                </p:nvSpPr>
                <p:spPr>
                  <a:xfrm>
                    <a:off x="6108880" y="2014695"/>
                    <a:ext cx="52872" cy="184666"/>
                  </a:xfrm>
                  <a:prstGeom prst="ellipse">
                    <a:avLst/>
                  </a:prstGeom>
                  <a:solidFill>
                    <a:schemeClr val="bg1">
                      <a:alpha val="59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</p:grpSp>
          </p:grp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EDCDE688-902D-10B0-347B-CE8E5E2C14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9012" y="1476882"/>
                <a:ext cx="255103" cy="336291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87C48CE9-66A8-7A37-DEF3-A4F903620B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60563" y="1482887"/>
                <a:ext cx="278921" cy="314196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C1570EB-B9D9-C7C8-2C6F-0262A75154B2}"/>
                </a:ext>
              </a:extLst>
            </p:cNvPr>
            <p:cNvSpPr/>
            <p:nvPr/>
          </p:nvSpPr>
          <p:spPr>
            <a:xfrm>
              <a:off x="4457994" y="177599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2322291-5896-B7F8-40B5-266129F8E552}"/>
                </a:ext>
              </a:extLst>
            </p:cNvPr>
            <p:cNvSpPr/>
            <p:nvPr/>
          </p:nvSpPr>
          <p:spPr>
            <a:xfrm>
              <a:off x="4570173" y="1905176"/>
              <a:ext cx="45719" cy="4571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A9AB327-3599-B94A-B3AF-FB9031671274}"/>
                </a:ext>
              </a:extLst>
            </p:cNvPr>
            <p:cNvSpPr/>
            <p:nvPr/>
          </p:nvSpPr>
          <p:spPr>
            <a:xfrm>
              <a:off x="4663983" y="205105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57" name="Content Placeholder 5">
            <a:extLst>
              <a:ext uri="{FF2B5EF4-FFF2-40B4-BE49-F238E27FC236}">
                <a16:creationId xmlns:a16="http://schemas.microsoft.com/office/drawing/2014/main" id="{F0FF668A-AD9B-03D4-AB30-C79BEBFA9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781" y="3350893"/>
            <a:ext cx="1613851" cy="12103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27739B09-B22A-EEC4-B3BB-AF7283130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407" y="3645479"/>
            <a:ext cx="1386836" cy="10401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AE1FDF3-8EEF-93F1-FDFD-3228B4987B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8528" y="3528085"/>
            <a:ext cx="1386836" cy="10401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ECC399B0-4163-F458-C29B-BC4F911056D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773"/>
          <a:stretch/>
        </p:blipFill>
        <p:spPr>
          <a:xfrm>
            <a:off x="3110909" y="3434960"/>
            <a:ext cx="1751256" cy="1211350"/>
          </a:xfrm>
          <a:prstGeom prst="rect">
            <a:avLst/>
          </a:prstGeom>
        </p:spPr>
      </p:pic>
      <p:sp>
        <p:nvSpPr>
          <p:cNvPr id="62" name="Right Arrow 61">
            <a:extLst>
              <a:ext uri="{FF2B5EF4-FFF2-40B4-BE49-F238E27FC236}">
                <a16:creationId xmlns:a16="http://schemas.microsoft.com/office/drawing/2014/main" id="{E683DC18-786D-43E0-755F-39DCF3724712}"/>
              </a:ext>
            </a:extLst>
          </p:cNvPr>
          <p:cNvSpPr/>
          <p:nvPr/>
        </p:nvSpPr>
        <p:spPr>
          <a:xfrm>
            <a:off x="5952518" y="4048148"/>
            <a:ext cx="234889" cy="117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1E59E4B-308E-EBC5-0322-F6B9E6909D25}"/>
              </a:ext>
            </a:extLst>
          </p:cNvPr>
          <p:cNvCxnSpPr/>
          <p:nvPr/>
        </p:nvCxnSpPr>
        <p:spPr>
          <a:xfrm flipH="1" flipV="1">
            <a:off x="5718115" y="3457609"/>
            <a:ext cx="708596" cy="4583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542291A-B3BE-2F51-8047-A107187B5B33}"/>
              </a:ext>
            </a:extLst>
          </p:cNvPr>
          <p:cNvCxnSpPr>
            <a:cxnSpLocks/>
            <a:endCxn id="47" idx="4"/>
          </p:cNvCxnSpPr>
          <p:nvPr/>
        </p:nvCxnSpPr>
        <p:spPr>
          <a:xfrm flipV="1">
            <a:off x="5636451" y="3449492"/>
            <a:ext cx="61837" cy="2535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4031CDF-1D08-215D-206A-5B240F54CFA2}"/>
              </a:ext>
            </a:extLst>
          </p:cNvPr>
          <p:cNvCxnSpPr>
            <a:cxnSpLocks/>
          </p:cNvCxnSpPr>
          <p:nvPr/>
        </p:nvCxnSpPr>
        <p:spPr>
          <a:xfrm flipV="1">
            <a:off x="2271421" y="3485080"/>
            <a:ext cx="61837" cy="2535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7FC7EC8-79CC-688B-06E9-46ABCFC814E5}"/>
              </a:ext>
            </a:extLst>
          </p:cNvPr>
          <p:cNvSpPr txBox="1"/>
          <p:nvPr/>
        </p:nvSpPr>
        <p:spPr>
          <a:xfrm>
            <a:off x="323512" y="4866648"/>
            <a:ext cx="8427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high-energy protons, a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large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bandwidth (tens of THz) is required: 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 electron beam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pickup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fluctuations, to 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amplify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to 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kick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back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5C17AC-1450-973C-470E-8F3A43CD4F9B}"/>
              </a:ext>
            </a:extLst>
          </p:cNvPr>
          <p:cNvSpPr/>
          <p:nvPr/>
        </p:nvSpPr>
        <p:spPr>
          <a:xfrm>
            <a:off x="562790" y="5818690"/>
            <a:ext cx="8023425" cy="369332"/>
          </a:xfrm>
          <a:prstGeom prst="rect">
            <a:avLst/>
          </a:prstGeom>
          <a:solidFill>
            <a:srgbClr val="CFD6EC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EIC CDR baseline Amplification method: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micro-bunched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amplifier.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Footer Placeholder 4">
            <a:extLst>
              <a:ext uri="{FF2B5EF4-FFF2-40B4-BE49-F238E27FC236}">
                <a16:creationId xmlns:a16="http://schemas.microsoft.com/office/drawing/2014/main" id="{7C30C9F1-B85B-9A77-8DF5-351036BC0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18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1B9B225A-944F-B9E8-B194-E3D846979C05}"/>
              </a:ext>
            </a:extLst>
          </p:cNvPr>
          <p:cNvGrpSpPr/>
          <p:nvPr/>
        </p:nvGrpSpPr>
        <p:grpSpPr>
          <a:xfrm>
            <a:off x="672333" y="1656359"/>
            <a:ext cx="8259479" cy="4310893"/>
            <a:chOff x="584200" y="2045537"/>
            <a:chExt cx="8001322" cy="390762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BFE2CF5-43CD-1351-E2BD-F0AF016BD4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200" y="2045537"/>
              <a:ext cx="7975600" cy="3848100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FA78676-C9BF-406D-BD8E-0CB91FB9810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22965" y="4130296"/>
              <a:ext cx="647322" cy="11546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0147733C-F93C-0400-0976-99C5E77C1B79}"/>
                </a:ext>
              </a:extLst>
            </p:cNvPr>
            <p:cNvSpPr/>
            <p:nvPr/>
          </p:nvSpPr>
          <p:spPr>
            <a:xfrm rot="5400000">
              <a:off x="6494418" y="3862059"/>
              <a:ext cx="2507315" cy="1674893"/>
            </a:xfrm>
            <a:custGeom>
              <a:avLst/>
              <a:gdLst>
                <a:gd name="connsiteX0" fmla="*/ 549 w 2507315"/>
                <a:gd name="connsiteY0" fmla="*/ 1368895 h 1674893"/>
                <a:gd name="connsiteX1" fmla="*/ 35196 w 2507315"/>
                <a:gd name="connsiteY1" fmla="*/ 1298986 h 1674893"/>
                <a:gd name="connsiteX2" fmla="*/ 2259747 w 2507315"/>
                <a:gd name="connsiteY2" fmla="*/ 9528 h 1674893"/>
                <a:gd name="connsiteX3" fmla="*/ 2356207 w 2507315"/>
                <a:gd name="connsiteY3" fmla="*/ 35196 h 1674893"/>
                <a:gd name="connsiteX4" fmla="*/ 2497787 w 2507315"/>
                <a:gd name="connsiteY4" fmla="*/ 279447 h 1674893"/>
                <a:gd name="connsiteX5" fmla="*/ 2472119 w 2507315"/>
                <a:gd name="connsiteY5" fmla="*/ 375907 h 1674893"/>
                <a:gd name="connsiteX6" fmla="*/ 2309330 w 2507315"/>
                <a:gd name="connsiteY6" fmla="*/ 470268 h 1674893"/>
                <a:gd name="connsiteX7" fmla="*/ 2309330 w 2507315"/>
                <a:gd name="connsiteY7" fmla="*/ 662107 h 1674893"/>
                <a:gd name="connsiteX8" fmla="*/ 2369386 w 2507315"/>
                <a:gd name="connsiteY8" fmla="*/ 662107 h 1674893"/>
                <a:gd name="connsiteX9" fmla="*/ 2249274 w 2507315"/>
                <a:gd name="connsiteY9" fmla="*/ 782219 h 1674893"/>
                <a:gd name="connsiteX10" fmla="*/ 2129162 w 2507315"/>
                <a:gd name="connsiteY10" fmla="*/ 662107 h 1674893"/>
                <a:gd name="connsiteX11" fmla="*/ 2189218 w 2507315"/>
                <a:gd name="connsiteY11" fmla="*/ 662107 h 1674893"/>
                <a:gd name="connsiteX12" fmla="*/ 2189218 w 2507315"/>
                <a:gd name="connsiteY12" fmla="*/ 539891 h 1674893"/>
                <a:gd name="connsiteX13" fmla="*/ 247568 w 2507315"/>
                <a:gd name="connsiteY13" fmla="*/ 1665365 h 1674893"/>
                <a:gd name="connsiteX14" fmla="*/ 151108 w 2507315"/>
                <a:gd name="connsiteY14" fmla="*/ 1639697 h 1674893"/>
                <a:gd name="connsiteX15" fmla="*/ 9528 w 2507315"/>
                <a:gd name="connsiteY15" fmla="*/ 1395446 h 1674893"/>
                <a:gd name="connsiteX16" fmla="*/ 549 w 2507315"/>
                <a:gd name="connsiteY16" fmla="*/ 1368895 h 167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7315" h="1674893">
                  <a:moveTo>
                    <a:pt x="549" y="1368895"/>
                  </a:moveTo>
                  <a:cubicBezTo>
                    <a:pt x="-2885" y="1341605"/>
                    <a:pt x="9903" y="1313647"/>
                    <a:pt x="35196" y="1298986"/>
                  </a:cubicBezTo>
                  <a:lnTo>
                    <a:pt x="2259747" y="9528"/>
                  </a:lnTo>
                  <a:cubicBezTo>
                    <a:pt x="2293472" y="-10021"/>
                    <a:pt x="2336659" y="1471"/>
                    <a:pt x="2356207" y="35196"/>
                  </a:cubicBezTo>
                  <a:lnTo>
                    <a:pt x="2497787" y="279447"/>
                  </a:lnTo>
                  <a:cubicBezTo>
                    <a:pt x="2517336" y="313172"/>
                    <a:pt x="2505844" y="356358"/>
                    <a:pt x="2472119" y="375907"/>
                  </a:cubicBezTo>
                  <a:lnTo>
                    <a:pt x="2309330" y="470268"/>
                  </a:lnTo>
                  <a:lnTo>
                    <a:pt x="2309330" y="662107"/>
                  </a:lnTo>
                  <a:lnTo>
                    <a:pt x="2369386" y="662107"/>
                  </a:lnTo>
                  <a:lnTo>
                    <a:pt x="2249274" y="782219"/>
                  </a:lnTo>
                  <a:lnTo>
                    <a:pt x="2129162" y="662107"/>
                  </a:lnTo>
                  <a:lnTo>
                    <a:pt x="2189218" y="662107"/>
                  </a:lnTo>
                  <a:lnTo>
                    <a:pt x="2189218" y="539891"/>
                  </a:lnTo>
                  <a:lnTo>
                    <a:pt x="247568" y="1665365"/>
                  </a:lnTo>
                  <a:cubicBezTo>
                    <a:pt x="213843" y="1684914"/>
                    <a:pt x="170657" y="1673422"/>
                    <a:pt x="151108" y="1639697"/>
                  </a:cubicBezTo>
                  <a:lnTo>
                    <a:pt x="9528" y="1395446"/>
                  </a:lnTo>
                  <a:cubicBezTo>
                    <a:pt x="4641" y="1387014"/>
                    <a:pt x="1694" y="1377992"/>
                    <a:pt x="549" y="1368895"/>
                  </a:cubicBez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A8A4641-03FC-BA9E-394F-5B2D81164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0" y="49846"/>
            <a:ext cx="8717242" cy="425174"/>
          </a:xfrm>
        </p:spPr>
        <p:txBody>
          <a:bodyPr>
            <a:noAutofit/>
          </a:bodyPr>
          <a:lstStyle/>
          <a:p>
            <a:r>
              <a:rPr lang="en-US" altLang="zh-CN" sz="3200" dirty="0"/>
              <a:t>EIC High Energy-</a:t>
            </a:r>
            <a:r>
              <a:rPr lang="en-US" altLang="zh-CN" sz="3200" dirty="0" err="1"/>
              <a:t>CeC</a:t>
            </a:r>
            <a:r>
              <a:rPr lang="en-US" altLang="zh-CN" sz="3200" dirty="0"/>
              <a:t>/Precooler</a:t>
            </a:r>
            <a:r>
              <a:rPr lang="zh-CN" altLang="en-US" sz="3200" dirty="0"/>
              <a:t> </a:t>
            </a:r>
            <a:r>
              <a:rPr lang="en-US" altLang="zh-CN" sz="3200" dirty="0"/>
              <a:t>facility layout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C69F8D-88EE-85C0-A84D-E6F40E7DC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A341C37B-7E6E-0363-F97B-4C99632A74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88" y="5190731"/>
            <a:ext cx="7652496" cy="127378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0AE84E2-C47F-FD16-0573-0672294B6DBD}"/>
              </a:ext>
            </a:extLst>
          </p:cNvPr>
          <p:cNvCxnSpPr/>
          <p:nvPr/>
        </p:nvCxnSpPr>
        <p:spPr>
          <a:xfrm>
            <a:off x="3856814" y="5292601"/>
            <a:ext cx="22317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0C7848D-7E08-60F0-CFAD-DAE97C9CEEDA}"/>
              </a:ext>
            </a:extLst>
          </p:cNvPr>
          <p:cNvSpPr txBox="1"/>
          <p:nvPr/>
        </p:nvSpPr>
        <p:spPr>
          <a:xfrm>
            <a:off x="4395864" y="5475081"/>
            <a:ext cx="5546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4x</a:t>
            </a:r>
          </a:p>
          <a:p>
            <a:pPr algn="ctr"/>
            <a:r>
              <a:rPr lang="en-US" sz="600" dirty="0"/>
              <a:t>1773 MHz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0E3FCA6-6177-85A6-10C1-4934D8190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B4BD4D-9E26-7A16-0250-9C8BB298C46F}"/>
              </a:ext>
            </a:extLst>
          </p:cNvPr>
          <p:cNvSpPr txBox="1"/>
          <p:nvPr/>
        </p:nvSpPr>
        <p:spPr>
          <a:xfrm>
            <a:off x="6952627" y="598360"/>
            <a:ext cx="2057400" cy="584775"/>
          </a:xfrm>
          <a:prstGeom prst="rect">
            <a:avLst/>
          </a:prstGeom>
          <a:solidFill>
            <a:srgbClr val="FFF4D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/>
              <a:t>COOL’23 presentation:</a:t>
            </a:r>
          </a:p>
          <a:p>
            <a:pPr>
              <a:buNone/>
            </a:pPr>
            <a:r>
              <a:rPr lang="en-US" sz="1600" dirty="0"/>
              <a:t>K. Dietrick et al.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CEE735-15F1-B657-9DA3-7FB7A4E2504A}"/>
              </a:ext>
            </a:extLst>
          </p:cNvPr>
          <p:cNvSpPr txBox="1"/>
          <p:nvPr/>
        </p:nvSpPr>
        <p:spPr>
          <a:xfrm>
            <a:off x="42850" y="825362"/>
            <a:ext cx="7079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 High-Energy </a:t>
            </a:r>
            <a:r>
              <a:rPr lang="en-US" sz="1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CeC</a:t>
            </a:r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-based cooler (Strong Hadron Cooling, SHC) design: </a:t>
            </a:r>
          </a:p>
          <a:p>
            <a:r>
              <a:rPr lang="en-US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Wang et al., “The accelerator design progress for EIC strong hadron cooling”, IPAC21 (2021).</a:t>
            </a:r>
          </a:p>
          <a:p>
            <a:r>
              <a:rPr lang="en-US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W. Bergan et al., “Design of the MBEC Cooler for the EIC”, IPAC21 (2021).</a:t>
            </a:r>
          </a:p>
          <a:p>
            <a:r>
              <a:rPr lang="en-US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Gulliford et al., “Design and optimization of an ERL for cooling EIC hadron beams”, IPAC23 (2023).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43A986-BC2E-F0AB-AC33-B2972A77F1DF}"/>
              </a:ext>
            </a:extLst>
          </p:cNvPr>
          <p:cNvSpPr txBox="1"/>
          <p:nvPr/>
        </p:nvSpPr>
        <p:spPr>
          <a:xfrm>
            <a:off x="3988251" y="4959419"/>
            <a:ext cx="2100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Precooler (13MeV) bypass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C6F28F-29CA-7032-5EBC-B1B20D491DF0}"/>
              </a:ext>
            </a:extLst>
          </p:cNvPr>
          <p:cNvSpPr txBox="1"/>
          <p:nvPr/>
        </p:nvSpPr>
        <p:spPr>
          <a:xfrm>
            <a:off x="3528647" y="5958710"/>
            <a:ext cx="29840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High-energy Cooler (150MeV)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36A6B2-055D-70B4-A662-FA24920036A5}"/>
              </a:ext>
            </a:extLst>
          </p:cNvPr>
          <p:cNvCxnSpPr/>
          <p:nvPr/>
        </p:nvCxnSpPr>
        <p:spPr>
          <a:xfrm>
            <a:off x="4034528" y="5967252"/>
            <a:ext cx="120058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FC0F1C5-64A6-3D52-B36A-090EA5021ECD}"/>
              </a:ext>
            </a:extLst>
          </p:cNvPr>
          <p:cNvSpPr txBox="1"/>
          <p:nvPr/>
        </p:nvSpPr>
        <p:spPr>
          <a:xfrm>
            <a:off x="185636" y="5123324"/>
            <a:ext cx="529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Gun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2DABDD-087A-8955-E242-01777C5A1FB9}"/>
              </a:ext>
            </a:extLst>
          </p:cNvPr>
          <p:cNvSpPr txBox="1"/>
          <p:nvPr/>
        </p:nvSpPr>
        <p:spPr>
          <a:xfrm>
            <a:off x="3826239" y="2103706"/>
            <a:ext cx="13315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66FF"/>
                </a:solidFill>
              </a:rPr>
              <a:t>Precooler bypass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B21860-F2BF-017D-0BBD-2D5CC436255E}"/>
              </a:ext>
            </a:extLst>
          </p:cNvPr>
          <p:cNvSpPr txBox="1"/>
          <p:nvPr/>
        </p:nvSpPr>
        <p:spPr>
          <a:xfrm>
            <a:off x="2818818" y="5475081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13MeV</a:t>
            </a:r>
          </a:p>
        </p:txBody>
      </p:sp>
    </p:spTree>
    <p:extLst>
      <p:ext uri="{BB962C8B-B14F-4D97-AF65-F5344CB8AC3E}">
        <p14:creationId xmlns:p14="http://schemas.microsoft.com/office/powerpoint/2010/main" val="1289864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15458-C136-A779-5B23-6DE1FBE58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173"/>
            <a:ext cx="8888217" cy="685726"/>
          </a:xfrm>
        </p:spPr>
        <p:txBody>
          <a:bodyPr>
            <a:normAutofit/>
          </a:bodyPr>
          <a:lstStyle/>
          <a:p>
            <a:r>
              <a:rPr lang="en-US" sz="3200" dirty="0" err="1"/>
              <a:t>CeC</a:t>
            </a:r>
            <a:r>
              <a:rPr lang="en-US" sz="3200" dirty="0"/>
              <a:t>-X: Proof of Principle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332B8-6A6E-592A-F255-2E4C52B9F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9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C0353F-4B30-DD8A-2950-9CFDB3EC12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721148"/>
            <a:ext cx="9143999" cy="95785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C787945-E47F-A11E-1CBB-11280FA6FEE3}"/>
              </a:ext>
            </a:extLst>
          </p:cNvPr>
          <p:cNvSpPr/>
          <p:nvPr/>
        </p:nvSpPr>
        <p:spPr>
          <a:xfrm>
            <a:off x="1765364" y="2273892"/>
            <a:ext cx="1282042" cy="323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4-cell PCA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7AC733-CBF7-D9F5-B1FB-6D4461D12C64}"/>
              </a:ext>
            </a:extLst>
          </p:cNvPr>
          <p:cNvSpPr/>
          <p:nvPr/>
        </p:nvSpPr>
        <p:spPr>
          <a:xfrm>
            <a:off x="3330869" y="2451208"/>
            <a:ext cx="990739" cy="269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Modulator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877E101-0B81-8ECB-05A8-6D1F7FC8EBD3}"/>
              </a:ext>
            </a:extLst>
          </p:cNvPr>
          <p:cNvSpPr/>
          <p:nvPr/>
        </p:nvSpPr>
        <p:spPr>
          <a:xfrm>
            <a:off x="711804" y="2475409"/>
            <a:ext cx="990739" cy="269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Kicker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0ABB18-C24B-CE8B-6913-B937ED2E8E4D}"/>
              </a:ext>
            </a:extLst>
          </p:cNvPr>
          <p:cNvSpPr txBox="1"/>
          <p:nvPr/>
        </p:nvSpPr>
        <p:spPr>
          <a:xfrm>
            <a:off x="451082" y="4297207"/>
            <a:ext cx="5759573" cy="130805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21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2014-17: Built and commissioned electron accelerator.</a:t>
            </a:r>
          </a:p>
          <a:p>
            <a:pPr marL="321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2018: Experiments with FEL-based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CeC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21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2019: Built and commissioned PCA-based system.</a:t>
            </a:r>
          </a:p>
          <a:p>
            <a:pPr marL="321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2020-23: Experiments towards PCA-amplified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CeC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F5B22E-DFD1-B8A6-E2F2-3FA15664BF14}"/>
              </a:ext>
            </a:extLst>
          </p:cNvPr>
          <p:cNvSpPr txBox="1"/>
          <p:nvPr/>
        </p:nvSpPr>
        <p:spPr>
          <a:xfrm>
            <a:off x="6947073" y="517189"/>
            <a:ext cx="2107539" cy="1200329"/>
          </a:xfrm>
          <a:prstGeom prst="rect">
            <a:avLst/>
          </a:prstGeom>
          <a:solidFill>
            <a:srgbClr val="FFF4D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COOL’23 talks:</a:t>
            </a:r>
          </a:p>
          <a:p>
            <a:pPr>
              <a:buNone/>
            </a:pPr>
            <a:r>
              <a:rPr lang="en-US" dirty="0"/>
              <a:t>V. Litvinenko et al.</a:t>
            </a:r>
          </a:p>
          <a:p>
            <a:pPr>
              <a:buNone/>
            </a:pPr>
            <a:r>
              <a:rPr lang="en-US" dirty="0"/>
              <a:t>Y. Jing et al.</a:t>
            </a:r>
          </a:p>
          <a:p>
            <a:pPr>
              <a:buNone/>
            </a:pPr>
            <a:r>
              <a:rPr lang="en-US" dirty="0"/>
              <a:t>G. Wang et al.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9685E08-720A-17C5-9468-EF1AC4ACB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38913"/>
            <a:ext cx="5823678" cy="365125"/>
          </a:xfrm>
        </p:spPr>
        <p:txBody>
          <a:bodyPr/>
          <a:lstStyle/>
          <a:p>
            <a:r>
              <a:rPr lang="en-US" dirty="0"/>
              <a:t>A. Fedotov et al., COOL23 Workshop, Montreux, Switzerland, October 9-13, 2023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E294CC-F0CD-5278-D6E8-322CFCC7AA59}"/>
              </a:ext>
            </a:extLst>
          </p:cNvPr>
          <p:cNvSpPr txBox="1"/>
          <p:nvPr/>
        </p:nvSpPr>
        <p:spPr>
          <a:xfrm>
            <a:off x="79773" y="1639249"/>
            <a:ext cx="6998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BNL, efforts are underway to demonstrate </a:t>
            </a:r>
            <a:r>
              <a:rPr lang="en-US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CeC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experimentally.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FFB2EB9-309E-9290-11F0-E9AC61763D58}"/>
              </a:ext>
            </a:extLst>
          </p:cNvPr>
          <p:cNvCxnSpPr/>
          <p:nvPr/>
        </p:nvCxnSpPr>
        <p:spPr>
          <a:xfrm flipH="1">
            <a:off x="5843239" y="2943922"/>
            <a:ext cx="14570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203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P-BNL-TJNAF March 11 Meeting DRAFTv3.pptx" id="{46AF6D6A-4294-4B22-94CD-AA52460A2916}" vid="{4162AC15-BCCC-4400-91DD-5CAEFA6AE1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NP-BNL-TJNAF March 11 Meeting Templatev2</Template>
  <TotalTime>12422</TotalTime>
  <Words>3011</Words>
  <Application>Microsoft Office PowerPoint</Application>
  <PresentationFormat>On-screen Show (4:3)</PresentationFormat>
  <Paragraphs>411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Avenir Light</vt:lpstr>
      <vt:lpstr>Calibri</vt:lpstr>
      <vt:lpstr>Calibri Light</vt:lpstr>
      <vt:lpstr>Cambria Math</vt:lpstr>
      <vt:lpstr>Courier New</vt:lpstr>
      <vt:lpstr>Helvetica</vt:lpstr>
      <vt:lpstr>Symbol</vt:lpstr>
      <vt:lpstr>Times New Roman</vt:lpstr>
      <vt:lpstr>Office Theme</vt:lpstr>
      <vt:lpstr>Accelerator Physics Requirements for Electron Cooler at the EIC Injection Energy  </vt:lpstr>
      <vt:lpstr>Outline</vt:lpstr>
      <vt:lpstr>EIC Introduction</vt:lpstr>
      <vt:lpstr>High Luminosity and Hadron Cooling</vt:lpstr>
      <vt:lpstr>Hadron cooling requirements for EIC</vt:lpstr>
      <vt:lpstr>Cooling methods for EIC</vt:lpstr>
      <vt:lpstr>High energy cooling based on CeC </vt:lpstr>
      <vt:lpstr>EIC High Energy-CeC/Precooler facility layout</vt:lpstr>
      <vt:lpstr>CeC-X: Proof of Principle experiment</vt:lpstr>
      <vt:lpstr>PowerPoint Presentation</vt:lpstr>
      <vt:lpstr>Electron Cooling at high energy</vt:lpstr>
      <vt:lpstr>High-energy cooling for EIC</vt:lpstr>
      <vt:lpstr>EIC Ring Electron Cooler</vt:lpstr>
      <vt:lpstr>EIC cooling requirements for Precooler </vt:lpstr>
      <vt:lpstr>PowerPoint Presentation</vt:lpstr>
      <vt:lpstr>PowerPoint Presentation</vt:lpstr>
      <vt:lpstr>Cooler parameters for protons at 23.8 GeV</vt:lpstr>
      <vt:lpstr>Cooling simulations</vt:lpstr>
      <vt:lpstr> Beam dynamics simulation</vt:lpstr>
      <vt:lpstr>Cooling sections requirements</vt:lpstr>
      <vt:lpstr>Electron angles in cooling sections </vt:lpstr>
      <vt:lpstr>PowerPoint Presentation</vt:lpstr>
      <vt:lpstr>Precooler challenges</vt:lpstr>
      <vt:lpstr>Summary</vt:lpstr>
      <vt:lpstr>Acknowledgement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Ion Collider Planning Update NP-BNL-TJNAF</dc:title>
  <dc:creator>Hatton, Diane</dc:creator>
  <cp:lastModifiedBy>Fedotov, Alexei</cp:lastModifiedBy>
  <cp:revision>620</cp:revision>
  <cp:lastPrinted>2020-03-09T20:35:13Z</cp:lastPrinted>
  <dcterms:created xsi:type="dcterms:W3CDTF">2020-03-08T15:15:52Z</dcterms:created>
  <dcterms:modified xsi:type="dcterms:W3CDTF">2023-10-05T15:37:54Z</dcterms:modified>
</cp:coreProperties>
</file>