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38"/>
  </p:notesMasterIdLst>
  <p:handoutMasterIdLst>
    <p:handoutMasterId r:id="rId39"/>
  </p:handoutMasterIdLst>
  <p:sldIdLst>
    <p:sldId id="256" r:id="rId5"/>
    <p:sldId id="257" r:id="rId6"/>
    <p:sldId id="518" r:id="rId7"/>
    <p:sldId id="519" r:id="rId8"/>
    <p:sldId id="521" r:id="rId9"/>
    <p:sldId id="550" r:id="rId10"/>
    <p:sldId id="266" r:id="rId11"/>
    <p:sldId id="532" r:id="rId12"/>
    <p:sldId id="538" r:id="rId13"/>
    <p:sldId id="531" r:id="rId14"/>
    <p:sldId id="539" r:id="rId15"/>
    <p:sldId id="269" r:id="rId16"/>
    <p:sldId id="541" r:id="rId17"/>
    <p:sldId id="542" r:id="rId18"/>
    <p:sldId id="268" r:id="rId19"/>
    <p:sldId id="552" r:id="rId20"/>
    <p:sldId id="272" r:id="rId21"/>
    <p:sldId id="261" r:id="rId22"/>
    <p:sldId id="543" r:id="rId23"/>
    <p:sldId id="264" r:id="rId24"/>
    <p:sldId id="262" r:id="rId25"/>
    <p:sldId id="514" r:id="rId26"/>
    <p:sldId id="545" r:id="rId27"/>
    <p:sldId id="548" r:id="rId28"/>
    <p:sldId id="546" r:id="rId29"/>
    <p:sldId id="549" r:id="rId30"/>
    <p:sldId id="263" r:id="rId31"/>
    <p:sldId id="528" r:id="rId32"/>
    <p:sldId id="529" r:id="rId33"/>
    <p:sldId id="535" r:id="rId34"/>
    <p:sldId id="554" r:id="rId35"/>
    <p:sldId id="555" r:id="rId36"/>
    <p:sldId id="258" r:id="rId3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EF8D"/>
    <a:srgbClr val="ECEF7F"/>
    <a:srgbClr val="F4FA08"/>
    <a:srgbClr val="F4FAB0"/>
    <a:srgbClr val="DCE496"/>
    <a:srgbClr val="000000"/>
    <a:srgbClr val="FF9933"/>
    <a:srgbClr val="75767A"/>
    <a:srgbClr val="342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8" autoAdjust="0"/>
    <p:restoredTop sz="95161" autoAdjust="0"/>
  </p:normalViewPr>
  <p:slideViewPr>
    <p:cSldViewPr snapToGrid="0" showGuides="1">
      <p:cViewPr varScale="1">
        <p:scale>
          <a:sx n="116" d="100"/>
          <a:sy n="116" d="100"/>
        </p:scale>
        <p:origin x="200" y="2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10/6/23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10/6/23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88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70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22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564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465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5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404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70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650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33470" y="1338625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33470" y="2943881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031D8B-25E9-D440-A0B7-53853A82E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130300"/>
            <a:ext cx="11430000" cy="4571213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A1AE5-746F-4057-86D7-F0AA4F73942C}"/>
              </a:ext>
            </a:extLst>
          </p:cNvPr>
          <p:cNvSpPr txBox="1"/>
          <p:nvPr userDrawn="1"/>
        </p:nvSpPr>
        <p:spPr>
          <a:xfrm>
            <a:off x="10642601" y="6495327"/>
            <a:ext cx="1549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baseline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COOL’23, F. Lin</a:t>
            </a:r>
          </a:p>
        </p:txBody>
      </p:sp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F833AF-F2DD-B245-B5D3-AAD481D06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BAAAD4-FBA9-4334-AA6C-9B74AC2A83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120E19-8932-43D2-8486-22CBE0B2C373}"/>
              </a:ext>
            </a:extLst>
          </p:cNvPr>
          <p:cNvSpPr txBox="1"/>
          <p:nvPr userDrawn="1"/>
        </p:nvSpPr>
        <p:spPr>
          <a:xfrm>
            <a:off x="9561095" y="6379911"/>
            <a:ext cx="23099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baseline="0" dirty="0" err="1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PyORBIT</a:t>
            </a:r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 Solver Package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0.png"/><Relationship Id="rId18" Type="http://schemas.openxmlformats.org/officeDocument/2006/relationships/image" Target="../media/image22.png"/><Relationship Id="rId3" Type="http://schemas.openxmlformats.org/officeDocument/2006/relationships/image" Target="../media/image20.emf"/><Relationship Id="rId12" Type="http://schemas.openxmlformats.org/officeDocument/2006/relationships/image" Target="../media/image180.png"/><Relationship Id="rId17" Type="http://schemas.openxmlformats.org/officeDocument/2006/relationships/image" Target="../media/image21.png"/><Relationship Id="rId2" Type="http://schemas.openxmlformats.org/officeDocument/2006/relationships/image" Target="../media/image191.png"/><Relationship Id="rId16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61.png"/><Relationship Id="rId14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4" y="1431863"/>
            <a:ext cx="11066579" cy="978729"/>
          </a:xfrm>
        </p:spPr>
        <p:txBody>
          <a:bodyPr/>
          <a:lstStyle/>
          <a:p>
            <a:r>
              <a:rPr lang="en-US" dirty="0"/>
              <a:t>Perspective of a Dual Energy Storage Ring Cooler for Hadron Beam Cooling *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735" y="2410592"/>
            <a:ext cx="8334265" cy="2822350"/>
          </a:xfrm>
        </p:spPr>
        <p:txBody>
          <a:bodyPr/>
          <a:lstStyle/>
          <a:p>
            <a:r>
              <a:rPr lang="en-US" dirty="0" err="1"/>
              <a:t>Fanglei</a:t>
            </a:r>
            <a:r>
              <a:rPr lang="en-US" dirty="0"/>
              <a:t> Lin</a:t>
            </a:r>
            <a:r>
              <a:rPr lang="en-US" baseline="30000" dirty="0"/>
              <a:t>4</a:t>
            </a:r>
            <a:endParaRPr lang="en-US" dirty="0"/>
          </a:p>
          <a:p>
            <a:pPr>
              <a:spcBef>
                <a:spcPts val="800"/>
              </a:spcBef>
            </a:pPr>
            <a:r>
              <a:rPr lang="en-US" sz="1800" dirty="0"/>
              <a:t>on behalf of S. Benson, </a:t>
            </a:r>
            <a:r>
              <a:rPr lang="en-US" sz="1800" dirty="0" err="1"/>
              <a:t>Ya.S</a:t>
            </a:r>
            <a:r>
              <a:rPr lang="en-US" sz="1800" dirty="0"/>
              <a:t>. Derbenev</a:t>
            </a:r>
            <a:r>
              <a:rPr lang="en-US" sz="1800" baseline="30000" dirty="0"/>
              <a:t>1</a:t>
            </a:r>
            <a:r>
              <a:rPr lang="en-US" sz="1800" dirty="0"/>
              <a:t>, D. Douglas</a:t>
            </a:r>
            <a:r>
              <a:rPr lang="en-US" sz="1800" baseline="30000" dirty="0"/>
              <a:t>1</a:t>
            </a:r>
            <a:r>
              <a:rPr lang="en-US" sz="1800" dirty="0"/>
              <a:t>, B. Dhital</a:t>
            </a:r>
            <a:r>
              <a:rPr lang="en-US" sz="1800" baseline="30000" dirty="0"/>
              <a:t>3</a:t>
            </a:r>
            <a:r>
              <a:rPr lang="en-US" sz="1800" dirty="0"/>
              <a:t>, J. Guo</a:t>
            </a:r>
            <a:r>
              <a:rPr lang="en-US" sz="1800" baseline="30000" dirty="0"/>
              <a:t>1</a:t>
            </a:r>
            <a:r>
              <a:rPr lang="en-US" sz="1800" dirty="0"/>
              <a:t>, A. Hutton</a:t>
            </a:r>
            <a:r>
              <a:rPr lang="en-US" sz="1800" baseline="30000" dirty="0"/>
              <a:t>1</a:t>
            </a:r>
            <a:r>
              <a:rPr lang="en-US" sz="1800" dirty="0"/>
              <a:t>, G. </a:t>
            </a:r>
            <a:r>
              <a:rPr lang="en-US" sz="1800"/>
              <a:t>Krafft</a:t>
            </a:r>
            <a:r>
              <a:rPr lang="en-US" sz="1800" baseline="30000"/>
              <a:t>1,2</a:t>
            </a:r>
            <a:r>
              <a:rPr lang="en-US" sz="1800"/>
              <a:t>, </a:t>
            </a:r>
            <a:r>
              <a:rPr lang="en-US" sz="1800" dirty="0"/>
              <a:t>V. Morozov</a:t>
            </a:r>
            <a:r>
              <a:rPr lang="en-US" sz="1800" baseline="30000" dirty="0"/>
              <a:t>4</a:t>
            </a:r>
            <a:r>
              <a:rPr lang="en-US" sz="1800" dirty="0"/>
              <a:t>, H. Zhang</a:t>
            </a:r>
            <a:r>
              <a:rPr lang="en-US" sz="1800" baseline="30000" dirty="0"/>
              <a:t>1</a:t>
            </a:r>
            <a:r>
              <a:rPr lang="en-US" sz="1800" dirty="0"/>
              <a:t>, Y. Zhang</a:t>
            </a:r>
            <a:r>
              <a:rPr lang="en-US" sz="1800" baseline="30000" dirty="0"/>
              <a:t>1</a:t>
            </a:r>
            <a:r>
              <a:rPr lang="en-US" sz="1800" dirty="0"/>
              <a:t>, </a:t>
            </a:r>
            <a:endParaRPr lang="en-US" sz="1800" baseline="30000" dirty="0"/>
          </a:p>
          <a:p>
            <a:pPr>
              <a:spcBef>
                <a:spcPts val="800"/>
              </a:spcBef>
            </a:pPr>
            <a:r>
              <a:rPr lang="en-US" sz="1800" dirty="0"/>
              <a:t>COOL 2023, Montreux, Switzerland, Oct 8-13, 2023</a:t>
            </a:r>
            <a:endParaRPr lang="en-US" sz="1200" dirty="0"/>
          </a:p>
          <a:p>
            <a:endParaRPr lang="en-US" sz="9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100" baseline="30000" dirty="0"/>
              <a:t>1</a:t>
            </a:r>
            <a:r>
              <a:rPr lang="en-US" sz="1100" dirty="0"/>
              <a:t> Thomas Jefferson National Accelerator Facility, Newport News, VA, USA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100" baseline="30000" dirty="0"/>
              <a:t>2</a:t>
            </a:r>
            <a:r>
              <a:rPr lang="en-US" sz="1100" dirty="0"/>
              <a:t> Center for Accelerator Science, Old Dominion University, Norfolk, VA, USA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100" baseline="30000" dirty="0"/>
              <a:t>3</a:t>
            </a:r>
            <a:r>
              <a:rPr lang="en-US" sz="1100" dirty="0"/>
              <a:t> Brookhaven National Laboratory, Upton, NY, USA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100" baseline="30000" dirty="0"/>
              <a:t>4</a:t>
            </a:r>
            <a:r>
              <a:rPr lang="en-US" sz="1100" dirty="0"/>
              <a:t> Oak Ridge National Laboratory, Oak Ridge, TN, USA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100" baseline="30000" dirty="0"/>
              <a:t>*</a:t>
            </a:r>
            <a:r>
              <a:rPr lang="en-US" sz="1100" dirty="0"/>
              <a:t> Work supported by U.S. DOE NP funding</a:t>
            </a:r>
            <a:endParaRPr lang="en-US" sz="1100" baseline="30000" dirty="0"/>
          </a:p>
        </p:txBody>
      </p:sp>
      <p:pic>
        <p:nvPicPr>
          <p:cNvPr id="6" name="Picture 21">
            <a:extLst>
              <a:ext uri="{FF2B5EF4-FFF2-40B4-BE49-F238E27FC236}">
                <a16:creationId xmlns:a16="http://schemas.microsoft.com/office/drawing/2014/main" id="{29A0AC1F-EF8E-7C44-A243-29FC5CB37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744" y="304175"/>
            <a:ext cx="2079550" cy="45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3" descr="ODU SYMBOL.JPG">
            <a:extLst>
              <a:ext uri="{FF2B5EF4-FFF2-40B4-BE49-F238E27FC236}">
                <a16:creationId xmlns:a16="http://schemas.microsoft.com/office/drawing/2014/main" id="{65F63C31-D0BB-DC40-AC65-26D4030BF1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895" y="154982"/>
            <a:ext cx="1038373" cy="7504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B1566A-1109-59FB-EDD8-6CB69313F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828" y="388369"/>
            <a:ext cx="1397934" cy="35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51A8-623A-E342-ABF5-41B542BF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Comments</a:t>
            </a:r>
            <a:r>
              <a:rPr lang="en-US" dirty="0"/>
              <a:t> on this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DF2DA-A66F-3229-014D-4A5397E76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30300"/>
            <a:ext cx="11430000" cy="5299376"/>
          </a:xfrm>
        </p:spPr>
        <p:txBody>
          <a:bodyPr/>
          <a:lstStyle/>
          <a:p>
            <a:r>
              <a:rPr lang="en-US" dirty="0"/>
              <a:t>The essential of this concept is “</a:t>
            </a:r>
            <a:r>
              <a:rPr lang="en-US" b="1" u="sng" dirty="0"/>
              <a:t>dual energy</a:t>
            </a:r>
            <a:r>
              <a:rPr lang="en-US" dirty="0"/>
              <a:t>”: lower energy cooling section and higher energy damping section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The technical approaches can be different in details. For example:</a:t>
            </a:r>
          </a:p>
          <a:p>
            <a:pPr lvl="1"/>
            <a:r>
              <a:rPr lang="en-US" sz="2000" dirty="0"/>
              <a:t>Cooling section</a:t>
            </a:r>
          </a:p>
          <a:p>
            <a:pPr lvl="2"/>
            <a:r>
              <a:rPr lang="en-US" sz="1600" dirty="0"/>
              <a:t>Magnetized cooling</a:t>
            </a:r>
          </a:p>
          <a:p>
            <a:pPr lvl="2"/>
            <a:r>
              <a:rPr lang="en-US" sz="1600" dirty="0"/>
              <a:t>Non-magnetized cooling</a:t>
            </a:r>
          </a:p>
          <a:p>
            <a:pPr lvl="1"/>
            <a:r>
              <a:rPr lang="en-US" sz="2000" dirty="0"/>
              <a:t>Energy exchange between the two sections with SRF cavities</a:t>
            </a:r>
          </a:p>
          <a:p>
            <a:pPr lvl="2"/>
            <a:r>
              <a:rPr lang="en-US" sz="1600" dirty="0"/>
              <a:t>Conventional single axis ERL SRF cavities </a:t>
            </a:r>
          </a:p>
          <a:p>
            <a:pPr lvl="2"/>
            <a:r>
              <a:rPr lang="en-US" sz="1600" dirty="0"/>
              <a:t>Twin axes cavities</a:t>
            </a:r>
          </a:p>
          <a:p>
            <a:pPr lvl="1"/>
            <a:r>
              <a:rPr lang="en-US" sz="2000" dirty="0"/>
              <a:t>Damping mechanisms</a:t>
            </a:r>
            <a:endParaRPr lang="en-US" sz="1600" dirty="0"/>
          </a:p>
          <a:p>
            <a:pPr lvl="2"/>
            <a:r>
              <a:rPr lang="en-US" sz="1600"/>
              <a:t>Wigglers </a:t>
            </a:r>
          </a:p>
          <a:p>
            <a:pPr lvl="2"/>
            <a:r>
              <a:rPr lang="en-US" sz="1600" dirty="0"/>
              <a:t>High energy</a:t>
            </a:r>
          </a:p>
          <a:p>
            <a:pPr lvl="2"/>
            <a:r>
              <a:rPr lang="en-US" sz="1600" dirty="0"/>
              <a:t>Combination of wigglers and high energy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14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3EA2C-36EB-3838-ECF2-078F7851E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of the Dual Energy Storage Ring Cooler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0356F-8EAC-A3C0-2FE6-EF6F69EFA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With the following assumptions in the design</a:t>
            </a:r>
          </a:p>
          <a:p>
            <a:pPr lvl="1"/>
            <a:r>
              <a:rPr lang="en-US" dirty="0"/>
              <a:t>Magnetized cooling</a:t>
            </a:r>
          </a:p>
          <a:p>
            <a:pPr lvl="1"/>
            <a:r>
              <a:rPr lang="en-US" dirty="0"/>
              <a:t>High energy in the damping section, without wigglers</a:t>
            </a:r>
          </a:p>
          <a:p>
            <a:r>
              <a:rPr lang="en-US" b="0" i="0" u="none" strike="noStrike" dirty="0">
                <a:solidFill>
                  <a:srgbClr val="212121"/>
                </a:solidFill>
                <a:effectLst/>
                <a:latin typeface="+mn-lt"/>
              </a:rPr>
              <a:t>These assumptions were optimal for the proton beam parameters we were considering. They were chosen after carefully considering various potential cooling scenarios.</a:t>
            </a:r>
            <a:endParaRPr lang="en-US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261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F51EC-4264-9144-9D81-8632DF92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Stable 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5A56EB-F419-2D49-B21B-C07F9FA1C8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8056" y="1130300"/>
                <a:ext cx="7299452" cy="3282212"/>
              </a:xfrm>
            </p:spPr>
            <p:txBody>
              <a:bodyPr/>
              <a:lstStyle/>
              <a:p>
                <a:r>
                  <a:rPr lang="en-US" dirty="0"/>
                  <a:t>Storage Ring (SR) mode: </a:t>
                </a:r>
                <a:r>
                  <a:rPr lang="en-US" sz="2000" dirty="0"/>
                  <a:t>longitudinal focusing on both accelerating and decelerating passes</a:t>
                </a:r>
                <a:endParaRPr lang="en-US" dirty="0"/>
              </a:p>
              <a:p>
                <a:r>
                  <a:rPr lang="en-US" dirty="0"/>
                  <a:t>ERL mode: </a:t>
                </a:r>
                <a:r>
                  <a:rPr lang="en-US" sz="2000" dirty="0"/>
                  <a:t>net focusing (like alternate phase focusing(APF)), i.e., longitudinal focusing occurs in one of accelerating and decelerating passes, while the other is defocusing</a:t>
                </a:r>
              </a:p>
              <a:p>
                <a:r>
                  <a:rPr lang="en-US" dirty="0"/>
                  <a:t>Linear transfer matrix for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): </a:t>
                </a:r>
              </a:p>
              <a:p>
                <a:pPr marL="0" indent="0">
                  <a:buNone/>
                </a:pPr>
                <a:r>
                  <a:rPr lang="en-US" sz="1800" dirty="0">
                    <a:latin typeface="Arial" panose="020B0604020202020204" pitchFamily="34" charset="0"/>
                  </a:rPr>
                  <a:t>    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160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5A56EB-F419-2D49-B21B-C07F9FA1C8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056" y="1130300"/>
                <a:ext cx="7299452" cy="3282212"/>
              </a:xfrm>
              <a:blipFill>
                <a:blip r:embed="rId2"/>
                <a:stretch>
                  <a:fillRect l="-1389" t="-3077" b="-1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0B992AE3-2197-5545-8DD1-A0F474668FF4}"/>
              </a:ext>
            </a:extLst>
          </p:cNvPr>
          <p:cNvGrpSpPr/>
          <p:nvPr/>
        </p:nvGrpSpPr>
        <p:grpSpPr>
          <a:xfrm>
            <a:off x="8087339" y="966054"/>
            <a:ext cx="3906187" cy="2743200"/>
            <a:chOff x="8087339" y="966054"/>
            <a:chExt cx="3906187" cy="27432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23F9EA4-A17F-7F4B-B3F0-31871F3D49B2}"/>
                </a:ext>
              </a:extLst>
            </p:cNvPr>
            <p:cNvGrpSpPr/>
            <p:nvPr/>
          </p:nvGrpSpPr>
          <p:grpSpPr>
            <a:xfrm>
              <a:off x="8087339" y="966054"/>
              <a:ext cx="3906187" cy="2743200"/>
              <a:chOff x="8087339" y="966054"/>
              <a:chExt cx="3906187" cy="27432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193B7CD-C14B-1347-8171-B18ACB7C63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424" r="10138"/>
              <a:stretch/>
            </p:blipFill>
            <p:spPr>
              <a:xfrm>
                <a:off x="8087339" y="966054"/>
                <a:ext cx="3906187" cy="2743200"/>
              </a:xfrm>
              <a:prstGeom prst="rect">
                <a:avLst/>
              </a:prstGeom>
            </p:spPr>
          </p:pic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7D55303E-A9A7-A44C-8D29-B3FCE257962A}"/>
                  </a:ext>
                </a:extLst>
              </p:cNvPr>
              <p:cNvCxnSpPr/>
              <p:nvPr/>
            </p:nvCxnSpPr>
            <p:spPr>
              <a:xfrm>
                <a:off x="8419449" y="2373086"/>
                <a:ext cx="345182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5-Point Star 10">
                <a:extLst>
                  <a:ext uri="{FF2B5EF4-FFF2-40B4-BE49-F238E27FC236}">
                    <a16:creationId xmlns:a16="http://schemas.microsoft.com/office/drawing/2014/main" id="{90E07708-91F2-A549-8FDC-1A3DF00F75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764485" y="1694308"/>
                <a:ext cx="182880" cy="182880"/>
              </a:xfrm>
              <a:prstGeom prst="star5">
                <a:avLst/>
              </a:prstGeom>
              <a:solidFill>
                <a:srgbClr val="C000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5-Point Star 11">
                <a:extLst>
                  <a:ext uri="{FF2B5EF4-FFF2-40B4-BE49-F238E27FC236}">
                    <a16:creationId xmlns:a16="http://schemas.microsoft.com/office/drawing/2014/main" id="{E305EC44-69FA-494F-9EEB-9E04F14514D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286997" y="2717566"/>
                <a:ext cx="182880" cy="182880"/>
              </a:xfrm>
              <a:prstGeom prst="star5">
                <a:avLst/>
              </a:prstGeom>
              <a:solidFill>
                <a:srgbClr val="C000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5-Point Star 12">
                <a:extLst>
                  <a:ext uri="{FF2B5EF4-FFF2-40B4-BE49-F238E27FC236}">
                    <a16:creationId xmlns:a16="http://schemas.microsoft.com/office/drawing/2014/main" id="{E09C4E5D-FC8D-6240-A6D8-0ADE37B424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575474" y="2731416"/>
                <a:ext cx="182880" cy="182880"/>
              </a:xfrm>
              <a:prstGeom prst="star5">
                <a:avLst/>
              </a:prstGeom>
              <a:solidFill>
                <a:srgbClr val="C000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027E6E5A-F419-3444-AD37-839F5258EA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99418" y="1877189"/>
                <a:ext cx="565067" cy="931817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A00B871D-03FC-484E-9A98-6CC9FEF3A6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92936" y="2809006"/>
                <a:ext cx="1094061" cy="1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BAB88D3D-66B4-7B4E-AE5C-AD1F55AC012A}"/>
                  </a:ext>
                </a:extLst>
              </p:cNvPr>
              <p:cNvCxnSpPr>
                <a:cxnSpLocks/>
                <a:endCxn id="11" idx="4"/>
              </p:cNvCxnSpPr>
              <p:nvPr/>
            </p:nvCxnSpPr>
            <p:spPr>
              <a:xfrm flipH="1" flipV="1">
                <a:off x="9947365" y="1764162"/>
                <a:ext cx="1122417" cy="21586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C3854DF7-A0DA-0E45-B807-E55A2AEE60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69782" y="1785748"/>
                <a:ext cx="505692" cy="903049"/>
              </a:xfrm>
              <a:prstGeom prst="straightConnector1">
                <a:avLst/>
              </a:prstGeom>
              <a:solidFill>
                <a:srgbClr val="C00000"/>
              </a:solidFill>
              <a:ln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4C1A210-A586-AF42-A5FA-85CC3245ACF1}"/>
                  </a:ext>
                </a:extLst>
              </p:cNvPr>
              <p:cNvSpPr txBox="1"/>
              <p:nvPr/>
            </p:nvSpPr>
            <p:spPr>
              <a:xfrm>
                <a:off x="8617527" y="2803461"/>
                <a:ext cx="9975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+mn-lt"/>
                    <a:cs typeface="Arial" panose="020B0604020202020204" pitchFamily="34" charset="0"/>
                  </a:rPr>
                  <a:t>SR mode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D7CA92F-D7D8-1044-B051-FB1BC21087E7}"/>
                  </a:ext>
                </a:extLst>
              </p:cNvPr>
              <p:cNvSpPr txBox="1"/>
              <p:nvPr/>
            </p:nvSpPr>
            <p:spPr>
              <a:xfrm>
                <a:off x="10700200" y="1264991"/>
                <a:ext cx="10581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+mn-lt"/>
                    <a:cs typeface="Arial" panose="020B0604020202020204" pitchFamily="34" charset="0"/>
                  </a:rPr>
                  <a:t>ERL mode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C1E945C1-4C6C-9D4F-A81B-65864AC14EC4}"/>
                    </a:ext>
                  </a:extLst>
                </p:cNvPr>
                <p:cNvSpPr txBox="1"/>
                <p:nvPr/>
              </p:nvSpPr>
              <p:spPr>
                <a:xfrm>
                  <a:off x="9329182" y="1518860"/>
                  <a:ext cx="571746" cy="317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0ADB4F5E-F0C8-3441-A8DD-181CFBEF55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9182" y="1518860"/>
                  <a:ext cx="571746" cy="317203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3145247-9B0B-1F4C-B5CA-2359D80538FF}"/>
                    </a:ext>
                  </a:extLst>
                </p:cNvPr>
                <p:cNvSpPr txBox="1"/>
                <p:nvPr/>
              </p:nvSpPr>
              <p:spPr>
                <a:xfrm>
                  <a:off x="10286997" y="2482394"/>
                  <a:ext cx="571746" cy="317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2C34194-5244-C240-8B84-54B582B415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86997" y="2482394"/>
                  <a:ext cx="571746" cy="317203"/>
                </a:xfrm>
                <a:prstGeom prst="rect">
                  <a:avLst/>
                </a:prstGeom>
                <a:blipFill>
                  <a:blip r:embed="rId13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1869B39-23AB-FD44-B074-0D9C2C744E14}"/>
                    </a:ext>
                  </a:extLst>
                </p:cNvPr>
                <p:cNvSpPr txBox="1"/>
                <p:nvPr/>
              </p:nvSpPr>
              <p:spPr>
                <a:xfrm>
                  <a:off x="11113203" y="2611112"/>
                  <a:ext cx="571746" cy="317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BDE89AC-4360-7642-A6A9-923BF927E4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13203" y="2611112"/>
                  <a:ext cx="571746" cy="317203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3BC051E-9FC9-E345-97CB-3C2E12C4BF2F}"/>
                  </a:ext>
                </a:extLst>
              </p:cNvPr>
              <p:cNvSpPr txBox="1"/>
              <p:nvPr/>
            </p:nvSpPr>
            <p:spPr>
              <a:xfrm>
                <a:off x="8409274" y="3037077"/>
                <a:ext cx="1877723" cy="317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3BC051E-9FC9-E345-97CB-3C2E12C4B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9274" y="3037077"/>
                <a:ext cx="1877723" cy="317203"/>
              </a:xfrm>
              <a:prstGeom prst="rect">
                <a:avLst/>
              </a:prstGeom>
              <a:blipFill>
                <a:blip r:embed="rId15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139D7F8-0341-5644-8E10-8EC468E844B4}"/>
                  </a:ext>
                </a:extLst>
              </p:cNvPr>
              <p:cNvSpPr txBox="1"/>
              <p:nvPr/>
            </p:nvSpPr>
            <p:spPr>
              <a:xfrm>
                <a:off x="10432852" y="1478008"/>
                <a:ext cx="1560674" cy="317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139D7F8-0341-5644-8E10-8EC468E84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2852" y="1478008"/>
                <a:ext cx="1560674" cy="317203"/>
              </a:xfrm>
              <a:prstGeom prst="rect">
                <a:avLst/>
              </a:prstGeom>
              <a:blipFill>
                <a:blip r:embed="rId16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Left Brace 21">
            <a:extLst>
              <a:ext uri="{FF2B5EF4-FFF2-40B4-BE49-F238E27FC236}">
                <a16:creationId xmlns:a16="http://schemas.microsoft.com/office/drawing/2014/main" id="{3C2501DE-4E4C-8547-A09E-72824521BB40}"/>
              </a:ext>
            </a:extLst>
          </p:cNvPr>
          <p:cNvSpPr/>
          <p:nvPr/>
        </p:nvSpPr>
        <p:spPr>
          <a:xfrm>
            <a:off x="2074535" y="5089604"/>
            <a:ext cx="206162" cy="831273"/>
          </a:xfrm>
          <a:prstGeom prst="leftBrace">
            <a:avLst>
              <a:gd name="adj1" fmla="val 46943"/>
              <a:gd name="adj2" fmla="val 50000"/>
            </a:avLst>
          </a:prstGeom>
          <a:ln w="22225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BD3730-3C03-BF4B-A4BE-5A6E9787CBA1}"/>
                  </a:ext>
                </a:extLst>
              </p:cNvPr>
              <p:cNvSpPr txBox="1"/>
              <p:nvPr/>
            </p:nvSpPr>
            <p:spPr>
              <a:xfrm>
                <a:off x="2256370" y="4832203"/>
                <a:ext cx="4037124" cy="1167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1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𝐸𝑅𝐿</m:t>
                        </m:r>
                      </m:sub>
                    </m:sSub>
                  </m:oMath>
                </a14:m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func>
                              <m:func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𝑐𝑜𝑠</m:t>
                                    </m:r>
                                  </m:e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fName>
                              <m:e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𝛷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func>
                          </m:num>
                          <m:den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US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BD3730-3C03-BF4B-A4BE-5A6E9787C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6370" y="4832203"/>
                <a:ext cx="4037124" cy="1167243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ight Arrow 23">
            <a:extLst>
              <a:ext uri="{FF2B5EF4-FFF2-40B4-BE49-F238E27FC236}">
                <a16:creationId xmlns:a16="http://schemas.microsoft.com/office/drawing/2014/main" id="{76142EBF-6B4C-2A4B-845B-F24539325DB2}"/>
              </a:ext>
            </a:extLst>
          </p:cNvPr>
          <p:cNvSpPr/>
          <p:nvPr/>
        </p:nvSpPr>
        <p:spPr>
          <a:xfrm>
            <a:off x="1313128" y="5323184"/>
            <a:ext cx="627328" cy="364112"/>
          </a:xfrm>
          <a:prstGeom prst="rightArrow">
            <a:avLst/>
          </a:prstGeom>
          <a:noFill/>
          <a:ln w="15875">
            <a:solidFill>
              <a:srgbClr val="C0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C2BCC71-DB12-9D46-BA1B-247BEFA65E59}"/>
                  </a:ext>
                </a:extLst>
              </p:cNvPr>
              <p:cNvSpPr txBox="1"/>
              <p:nvPr/>
            </p:nvSpPr>
            <p:spPr>
              <a:xfrm>
                <a:off x="2675784" y="6060310"/>
                <a:ext cx="2038635" cy="448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C2BCC71-DB12-9D46-BA1B-247BEFA65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784" y="6060310"/>
                <a:ext cx="2038635" cy="448071"/>
              </a:xfrm>
              <a:prstGeom prst="rect">
                <a:avLst/>
              </a:prstGeom>
              <a:blipFill>
                <a:blip r:embed="rId18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5285BAC9-BBAF-2A4A-AA53-958FB408A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283778"/>
              </p:ext>
            </p:extLst>
          </p:nvPr>
        </p:nvGraphicFramePr>
        <p:xfrm>
          <a:off x="7477583" y="4694097"/>
          <a:ext cx="4393692" cy="1156448"/>
        </p:xfrm>
        <a:graphic>
          <a:graphicData uri="http://schemas.openxmlformats.org/drawingml/2006/table">
            <a:tbl>
              <a:tblPr firstRow="1" firstCol="1" bandRow="1"/>
              <a:tblGrid>
                <a:gridCol w="2073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112">
                <a:tc>
                  <a:txBody>
                    <a:bodyPr/>
                    <a:lstStyle/>
                    <a:p>
                      <a:pPr algn="just"/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+mn-lt"/>
                        </a:rPr>
                        <a:t>SR mode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+mn-lt"/>
                        </a:rPr>
                        <a:t>ERL mode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1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  <a:latin typeface="+mn-lt"/>
                        </a:rPr>
                        <a:t>Qs from formula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+mn-lt"/>
                        </a:rPr>
                        <a:t>0.03448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+mn-lt"/>
                        </a:rPr>
                        <a:t>0.001627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1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  <a:latin typeface="+mn-lt"/>
                        </a:rPr>
                        <a:t>Qs from simulation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+mn-lt"/>
                        </a:rPr>
                        <a:t>0.03415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+mn-lt"/>
                        </a:rPr>
                        <a:t>0.001631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11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effectLst/>
                          <a:latin typeface="+mn-lt"/>
                        </a:rPr>
                        <a:t>Difference in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+mn-lt"/>
                        </a:rPr>
                        <a:t>0.9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+mn-lt"/>
                        </a:rPr>
                        <a:t>0.2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909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39F6E61-5D66-2F44-A2DE-CAD396A66FB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Longitudinal Phase Space w/ Main Cavity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3200" b="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=97.7</m:t>
                    </m:r>
                  </m:oMath>
                </a14:m>
                <a:r>
                  <a:rPr lang="en-US" dirty="0"/>
                  <a:t> MHz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39F6E61-5D66-2F44-A2DE-CAD396A66F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32" t="-22727" b="-3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2652D48-1068-A281-AF19-A05F0033BD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175587"/>
                  </p:ext>
                </p:extLst>
              </p:nvPr>
            </p:nvGraphicFramePr>
            <p:xfrm>
              <a:off x="681141" y="1460147"/>
              <a:ext cx="6076708" cy="2117186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2268538">
                      <a:extLst>
                        <a:ext uri="{9D8B030D-6E8A-4147-A177-3AD203B41FA5}">
                          <a16:colId xmlns:a16="http://schemas.microsoft.com/office/drawing/2014/main" val="1843376246"/>
                        </a:ext>
                      </a:extLst>
                    </a:gridCol>
                    <a:gridCol w="1269390">
                      <a:extLst>
                        <a:ext uri="{9D8B030D-6E8A-4147-A177-3AD203B41FA5}">
                          <a16:colId xmlns:a16="http://schemas.microsoft.com/office/drawing/2014/main" val="3387273502"/>
                        </a:ext>
                      </a:extLst>
                    </a:gridCol>
                    <a:gridCol w="1269390">
                      <a:extLst>
                        <a:ext uri="{9D8B030D-6E8A-4147-A177-3AD203B41FA5}">
                          <a16:colId xmlns:a16="http://schemas.microsoft.com/office/drawing/2014/main" val="2545441715"/>
                        </a:ext>
                      </a:extLst>
                    </a:gridCol>
                    <a:gridCol w="1269390">
                      <a:extLst>
                        <a:ext uri="{9D8B030D-6E8A-4147-A177-3AD203B41FA5}">
                          <a16:colId xmlns:a16="http://schemas.microsoft.com/office/drawing/2014/main" val="1686087296"/>
                        </a:ext>
                      </a:extLst>
                    </a:gridCol>
                  </a:tblGrid>
                  <a:tr h="38089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i="1" dirty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</m:oMath>
                          </a14:m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(MHz)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oMath>
                          </a14:m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(MV)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oMath>
                          </a14:m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(degree)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92332363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Main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97.7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393.75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90/270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77088646"/>
                      </a:ext>
                    </a:extLst>
                  </a:tr>
                  <a:tr h="432053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Harmonic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293.1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43.75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270/90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22542798"/>
                      </a:ext>
                    </a:extLst>
                  </a:tr>
                  <a:tr h="432053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Compensating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97.7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1.64x10</a:t>
                          </a:r>
                          <a:r>
                            <a:rPr lang="en-US" sz="1600" baseline="300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608288381"/>
                      </a:ext>
                    </a:extLst>
                  </a:tr>
                  <a:tr h="432053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Bunching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97.7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80x10</a:t>
                          </a:r>
                          <a:r>
                            <a:rPr lang="en-US" sz="1600" baseline="300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</a:t>
                          </a: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436884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2652D48-1068-A281-AF19-A05F0033BD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175587"/>
                  </p:ext>
                </p:extLst>
              </p:nvPr>
            </p:nvGraphicFramePr>
            <p:xfrm>
              <a:off x="681141" y="1460147"/>
              <a:ext cx="6076708" cy="2117186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2268538">
                      <a:extLst>
                        <a:ext uri="{9D8B030D-6E8A-4147-A177-3AD203B41FA5}">
                          <a16:colId xmlns:a16="http://schemas.microsoft.com/office/drawing/2014/main" val="1843376246"/>
                        </a:ext>
                      </a:extLst>
                    </a:gridCol>
                    <a:gridCol w="1269390">
                      <a:extLst>
                        <a:ext uri="{9D8B030D-6E8A-4147-A177-3AD203B41FA5}">
                          <a16:colId xmlns:a16="http://schemas.microsoft.com/office/drawing/2014/main" val="3387273502"/>
                        </a:ext>
                      </a:extLst>
                    </a:gridCol>
                    <a:gridCol w="1269390">
                      <a:extLst>
                        <a:ext uri="{9D8B030D-6E8A-4147-A177-3AD203B41FA5}">
                          <a16:colId xmlns:a16="http://schemas.microsoft.com/office/drawing/2014/main" val="2545441715"/>
                        </a:ext>
                      </a:extLst>
                    </a:gridCol>
                    <a:gridCol w="1269390">
                      <a:extLst>
                        <a:ext uri="{9D8B030D-6E8A-4147-A177-3AD203B41FA5}">
                          <a16:colId xmlns:a16="http://schemas.microsoft.com/office/drawing/2014/main" val="1686087296"/>
                        </a:ext>
                      </a:extLst>
                    </a:gridCol>
                  </a:tblGrid>
                  <a:tr h="5016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80000" r="-202000" b="-32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77228" r="-100000" b="-32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81000" r="-1000" b="-327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2332363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Main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97.7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393.75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90/270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77088646"/>
                      </a:ext>
                    </a:extLst>
                  </a:tr>
                  <a:tr h="432053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Harmonic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293.1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43.75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270/90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22542798"/>
                      </a:ext>
                    </a:extLst>
                  </a:tr>
                  <a:tr h="432053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Compensating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97.7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1.64x10</a:t>
                          </a:r>
                          <a:r>
                            <a:rPr lang="en-US" sz="1600" baseline="300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608288381"/>
                      </a:ext>
                    </a:extLst>
                  </a:tr>
                  <a:tr h="432053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Bunching cavity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97.7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80x10</a:t>
                          </a:r>
                          <a:r>
                            <a:rPr lang="en-US" sz="1600" baseline="300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</a:t>
                          </a: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43688456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1A6F1E20-DCB1-3347-7301-CBDE89935F76}"/>
              </a:ext>
            </a:extLst>
          </p:cNvPr>
          <p:cNvGrpSpPr>
            <a:grpSpLocks noChangeAspect="1"/>
          </p:cNvGrpSpPr>
          <p:nvPr/>
        </p:nvGrpSpPr>
        <p:grpSpPr>
          <a:xfrm>
            <a:off x="6891230" y="1135287"/>
            <a:ext cx="4727908" cy="3669342"/>
            <a:chOff x="2840216" y="2979043"/>
            <a:chExt cx="4298098" cy="3335766"/>
          </a:xfrm>
        </p:grpSpPr>
        <p:pic>
          <p:nvPicPr>
            <p:cNvPr id="13" name="Picture 12" descr="Chart&#10;&#10;Description automatically generated">
              <a:extLst>
                <a:ext uri="{FF2B5EF4-FFF2-40B4-BE49-F238E27FC236}">
                  <a16:creationId xmlns:a16="http://schemas.microsoft.com/office/drawing/2014/main" id="{4CA5212F-24DF-295A-E21F-BB7639084F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3247" b="8472"/>
            <a:stretch/>
          </p:blipFill>
          <p:spPr>
            <a:xfrm>
              <a:off x="3039351" y="2979043"/>
              <a:ext cx="4098963" cy="333576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D529B4-A8C4-4F8C-FFF6-0F722F5C606D}"/>
                </a:ext>
              </a:extLst>
            </p:cNvPr>
            <p:cNvSpPr txBox="1"/>
            <p:nvPr/>
          </p:nvSpPr>
          <p:spPr>
            <a:xfrm>
              <a:off x="2854212" y="3822474"/>
              <a:ext cx="882175" cy="2862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latin typeface="+mn-lt"/>
                </a:rPr>
                <a:t>5 x 10</a:t>
              </a:r>
              <a:r>
                <a:rPr lang="en-US" sz="1400" baseline="30000" dirty="0">
                  <a:latin typeface="+mn-lt"/>
                </a:rPr>
                <a:t>-3</a:t>
              </a:r>
              <a:endParaRPr lang="en-US" sz="1400" dirty="0"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48D104-FC27-0E40-BE73-8A5ECB96EEF5}"/>
                </a:ext>
              </a:extLst>
            </p:cNvPr>
            <p:cNvSpPr txBox="1"/>
            <p:nvPr/>
          </p:nvSpPr>
          <p:spPr>
            <a:xfrm>
              <a:off x="2840216" y="5531765"/>
              <a:ext cx="882175" cy="2862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1400" dirty="0">
                  <a:latin typeface="+mn-lt"/>
                </a:rPr>
                <a:t>-5 x 10</a:t>
              </a:r>
              <a:r>
                <a:rPr lang="en-US" sz="1400" baseline="30000" dirty="0">
                  <a:latin typeface="+mn-lt"/>
                </a:rPr>
                <a:t>-3</a:t>
              </a:r>
              <a:endParaRPr lang="en-US" sz="1400" dirty="0">
                <a:latin typeface="+mn-lt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D1433A-1E49-8ADD-ACF4-0C6C7DE43890}"/>
                </a:ext>
              </a:extLst>
            </p:cNvPr>
            <p:cNvSpPr txBox="1"/>
            <p:nvPr/>
          </p:nvSpPr>
          <p:spPr>
            <a:xfrm>
              <a:off x="3380627" y="4699830"/>
              <a:ext cx="341764" cy="2862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400" dirty="0">
                  <a:latin typeface="+mn-lt"/>
                </a:rPr>
                <a:t>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20B67FBE-2FA9-B22F-821F-7A679F1EBB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37735" y="5012612"/>
                <a:ext cx="4868927" cy="884505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sz="1800" dirty="0">
                    <a:latin typeface="+mn-lt"/>
                  </a:rPr>
                  <a:t>Watching point is in the cooling session</a:t>
                </a:r>
              </a:p>
              <a:p>
                <a:pPr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~8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~24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endParaRPr lang="en-US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20B67FBE-2FA9-B22F-821F-7A679F1EBB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37735" y="5012612"/>
                <a:ext cx="4868927" cy="884505"/>
              </a:xfrm>
              <a:blipFill>
                <a:blip r:embed="rId5"/>
                <a:stretch>
                  <a:fillRect l="-519" t="-7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9301187-CB41-E88A-E658-C37FD32225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8825" y="3826044"/>
            <a:ext cx="3041317" cy="200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10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F6E61-5D66-2F44-A2DE-CAD396A66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93981"/>
          </a:xfrm>
        </p:spPr>
        <p:txBody>
          <a:bodyPr/>
          <a:lstStyle/>
          <a:p>
            <a:r>
              <a:rPr lang="en-US" sz="2900" dirty="0"/>
              <a:t>Longitudinal Phase Space w/ Various Main Cavity Frequencies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F09589-0A51-901B-7302-4EDCACC9BB01}"/>
              </a:ext>
            </a:extLst>
          </p:cNvPr>
          <p:cNvSpPr txBox="1"/>
          <p:nvPr/>
        </p:nvSpPr>
        <p:spPr>
          <a:xfrm>
            <a:off x="1209166" y="5666139"/>
            <a:ext cx="1065060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latin typeface="+mn-lt"/>
              </a:rPr>
              <a:t>The lower RF frequency, the larger longitudinal phase space volume =&gt; longer bunch length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AC0271-C6A6-5A84-09B6-0A96B036B448}"/>
              </a:ext>
            </a:extLst>
          </p:cNvPr>
          <p:cNvSpPr txBox="1"/>
          <p:nvPr/>
        </p:nvSpPr>
        <p:spPr>
          <a:xfrm>
            <a:off x="2955235" y="6188766"/>
            <a:ext cx="675860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baseline="30000" dirty="0">
                <a:latin typeface="+mn-lt"/>
              </a:rPr>
              <a:t>*</a:t>
            </a:r>
            <a:r>
              <a:rPr lang="en-US" sz="1600" dirty="0">
                <a:latin typeface="+mn-lt"/>
              </a:rPr>
              <a:t> We note that the low frequency cavities will be costly to build, especially for cavities with frequency &lt; 300 </a:t>
            </a:r>
            <a:r>
              <a:rPr lang="en-US" sz="1600" dirty="0" err="1">
                <a:latin typeface="+mn-lt"/>
              </a:rPr>
              <a:t>MHz.</a:t>
            </a:r>
            <a:endParaRPr lang="en-US" sz="1600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04AD0A-A1D1-D312-9D37-CE816D036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978497"/>
            <a:ext cx="7772400" cy="472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32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0128-D900-9D4A-A795-CA8DCFF2A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Lattice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9D3EB1-24D5-5E48-AE68-7604C2868EF2}"/>
              </a:ext>
            </a:extLst>
          </p:cNvPr>
          <p:cNvSpPr txBox="1"/>
          <p:nvPr/>
        </p:nvSpPr>
        <p:spPr>
          <a:xfrm>
            <a:off x="2710970" y="5338302"/>
            <a:ext cx="8133493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We realize that arcs with small M</a:t>
            </a:r>
            <a:r>
              <a:rPr lang="en-US" baseline="-25000" dirty="0">
                <a:latin typeface="+mn-lt"/>
              </a:rPr>
              <a:t>56</a:t>
            </a:r>
            <a:r>
              <a:rPr lang="en-US" dirty="0">
                <a:latin typeface="+mn-lt"/>
              </a:rPr>
              <a:t>~71cm are preferred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Two sections can be </a:t>
            </a:r>
            <a:r>
              <a:rPr lang="en-US" b="1" dirty="0">
                <a:latin typeface="+mn-lt"/>
              </a:rPr>
              <a:t>vertically stacked </a:t>
            </a:r>
            <a:r>
              <a:rPr lang="en-US" dirty="0">
                <a:latin typeface="+mn-lt"/>
              </a:rPr>
              <a:t>to reduce the footprint and don’t have to be the same sizes</a:t>
            </a:r>
            <a:endParaRPr lang="en-US" b="1" dirty="0">
              <a:latin typeface="+mn-l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8D0769F-824D-7E0D-C0D7-B7553809B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015" y="1598613"/>
            <a:ext cx="5308654" cy="324940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12B9CC62-0A4F-A99A-8AB5-F5E8AC328832}"/>
              </a:ext>
            </a:extLst>
          </p:cNvPr>
          <p:cNvGrpSpPr/>
          <p:nvPr/>
        </p:nvGrpSpPr>
        <p:grpSpPr>
          <a:xfrm>
            <a:off x="6435130" y="980203"/>
            <a:ext cx="5308654" cy="3817773"/>
            <a:chOff x="6483255" y="1105329"/>
            <a:chExt cx="5308654" cy="381777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775B917-8377-514C-A580-64E289D34615}"/>
                </a:ext>
              </a:extLst>
            </p:cNvPr>
            <p:cNvSpPr txBox="1"/>
            <p:nvPr/>
          </p:nvSpPr>
          <p:spPr>
            <a:xfrm>
              <a:off x="7584238" y="1105329"/>
              <a:ext cx="3365500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400" b="1" dirty="0">
                  <a:latin typeface="+mn-lt"/>
                </a:rPr>
                <a:t>The length of cooling section can be adjusted to meet the requirement.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108978D-A11F-B347-E411-0AD263B0A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3255" y="1723739"/>
              <a:ext cx="5308654" cy="3199363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D20E267-067B-3B52-621E-CA402B98AAFF}"/>
                </a:ext>
              </a:extLst>
            </p:cNvPr>
            <p:cNvCxnSpPr/>
            <p:nvPr/>
          </p:nvCxnSpPr>
          <p:spPr>
            <a:xfrm>
              <a:off x="9266988" y="1626520"/>
              <a:ext cx="0" cy="348441"/>
            </a:xfrm>
            <a:prstGeom prst="straightConnector1">
              <a:avLst/>
            </a:prstGeom>
            <a:ln w="19050">
              <a:solidFill>
                <a:schemeClr val="tx1"/>
              </a:solidFill>
              <a:miter lim="800000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1EBE3BF-814C-5346-E22A-BB4AD33BF9C5}"/>
              </a:ext>
            </a:extLst>
          </p:cNvPr>
          <p:cNvGrpSpPr/>
          <p:nvPr/>
        </p:nvGrpSpPr>
        <p:grpSpPr>
          <a:xfrm>
            <a:off x="7064945" y="3081441"/>
            <a:ext cx="4408371" cy="1166201"/>
            <a:chOff x="7064945" y="3081441"/>
            <a:chExt cx="4408371" cy="11662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8E0B5F-F978-55D7-BFEB-0B588495F02B}"/>
                </a:ext>
              </a:extLst>
            </p:cNvPr>
            <p:cNvSpPr/>
            <p:nvPr/>
          </p:nvSpPr>
          <p:spPr>
            <a:xfrm>
              <a:off x="7064945" y="3082985"/>
              <a:ext cx="4408371" cy="116465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2709289-2C58-EFEB-1C0C-FFEEB27FD190}"/>
                </a:ext>
              </a:extLst>
            </p:cNvPr>
            <p:cNvGrpSpPr/>
            <p:nvPr/>
          </p:nvGrpSpPr>
          <p:grpSpPr>
            <a:xfrm>
              <a:off x="8024979" y="3081441"/>
              <a:ext cx="2454632" cy="809958"/>
              <a:chOff x="8049457" y="3073034"/>
              <a:chExt cx="2454632" cy="809958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C5E5F50D-9DD0-17E8-E536-5DD38D0050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94131" y="3073034"/>
                <a:ext cx="809958" cy="809958"/>
              </a:xfrm>
              <a:prstGeom prst="arc">
                <a:avLst>
                  <a:gd name="adj1" fmla="val 16200000"/>
                  <a:gd name="adj2" fmla="val 5786495"/>
                </a:avLst>
              </a:prstGeom>
              <a:ln w="19050">
                <a:solidFill>
                  <a:schemeClr val="accent2">
                    <a:lumMod val="50000"/>
                  </a:schemeClr>
                </a:solidFill>
                <a:prstDash val="dashDot"/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AFAF2D2B-A8E4-AE86-F538-E71F850844A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8049457" y="3073034"/>
                <a:ext cx="809958" cy="809958"/>
              </a:xfrm>
              <a:prstGeom prst="arc">
                <a:avLst>
                  <a:gd name="adj1" fmla="val 16200000"/>
                  <a:gd name="adj2" fmla="val 5416408"/>
                </a:avLst>
              </a:prstGeom>
              <a:ln w="19050">
                <a:solidFill>
                  <a:schemeClr val="accent2">
                    <a:lumMod val="50000"/>
                  </a:schemeClr>
                </a:solidFill>
                <a:prstDash val="dashDot"/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FD03882-CEBE-9AA4-9C58-C68C6B1B208A}"/>
                  </a:ext>
                </a:extLst>
              </p:cNvPr>
              <p:cNvCxnSpPr/>
              <p:nvPr/>
            </p:nvCxnSpPr>
            <p:spPr>
              <a:xfrm>
                <a:off x="8454436" y="3882992"/>
                <a:ext cx="1644674" cy="0"/>
              </a:xfrm>
              <a:prstGeom prst="line">
                <a:avLst/>
              </a:prstGeom>
              <a:ln w="19050">
                <a:solidFill>
                  <a:schemeClr val="accent2">
                    <a:lumMod val="50000"/>
                  </a:schemeClr>
                </a:solidFill>
                <a:prstDash val="dashDot"/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2769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F336B-6E6C-5943-9FFF-4E4677DAC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Equilibrium Emittance and Energy Spread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7">
                <a:extLst>
                  <a:ext uri="{FF2B5EF4-FFF2-40B4-BE49-F238E27FC236}">
                    <a16:creationId xmlns:a16="http://schemas.microsoft.com/office/drawing/2014/main" id="{121E049F-6ABE-4B42-B14D-91E5EAA2DB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5734349"/>
                  </p:ext>
                </p:extLst>
              </p:nvPr>
            </p:nvGraphicFramePr>
            <p:xfrm>
              <a:off x="844016" y="3478722"/>
              <a:ext cx="10838104" cy="234696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3827997">
                      <a:extLst>
                        <a:ext uri="{9D8B030D-6E8A-4147-A177-3AD203B41FA5}">
                          <a16:colId xmlns:a16="http://schemas.microsoft.com/office/drawing/2014/main" val="2728139686"/>
                        </a:ext>
                      </a:extLst>
                    </a:gridCol>
                    <a:gridCol w="938916">
                      <a:extLst>
                        <a:ext uri="{9D8B030D-6E8A-4147-A177-3AD203B41FA5}">
                          <a16:colId xmlns:a16="http://schemas.microsoft.com/office/drawing/2014/main" val="3139052065"/>
                        </a:ext>
                      </a:extLst>
                    </a:gridCol>
                    <a:gridCol w="2849526">
                      <a:extLst>
                        <a:ext uri="{9D8B030D-6E8A-4147-A177-3AD203B41FA5}">
                          <a16:colId xmlns:a16="http://schemas.microsoft.com/office/drawing/2014/main" val="741950392"/>
                        </a:ext>
                      </a:extLst>
                    </a:gridCol>
                    <a:gridCol w="3221665">
                      <a:extLst>
                        <a:ext uri="{9D8B030D-6E8A-4147-A177-3AD203B41FA5}">
                          <a16:colId xmlns:a16="http://schemas.microsoft.com/office/drawing/2014/main" val="828972126"/>
                        </a:ext>
                      </a:extLst>
                    </a:gridCol>
                  </a:tblGrid>
                  <a:tr h="201197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Parameters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Unit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High Energy Section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Low Energy Section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3457177747"/>
                      </a:ext>
                    </a:extLst>
                  </a:tr>
                  <a:tr h="334389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Energy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MeV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+mn-lt"/>
                              <a:cs typeface="Arial" panose="020B0604020202020204" pitchFamily="34" charset="0"/>
                            </a:rPr>
                            <a:t>500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+mn-lt"/>
                              <a:cs typeface="Arial" panose="020B0604020202020204" pitchFamily="34" charset="0"/>
                            </a:rPr>
                            <a:t>150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1580252895"/>
                      </a:ext>
                    </a:extLst>
                  </a:tr>
                  <a:tr h="334389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Normalized horizontal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653</a:t>
                          </a:r>
                        </a:p>
                      </a:txBody>
                      <a:tcPr anchor="b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622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2020802498"/>
                      </a:ext>
                    </a:extLst>
                  </a:tr>
                  <a:tr h="334389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Normalized vertical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31</a:t>
                          </a:r>
                        </a:p>
                      </a:txBody>
                      <a:tcPr anchor="b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31.1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512038008"/>
                      </a:ext>
                    </a:extLst>
                  </a:tr>
                  <a:tr h="334389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Un-normalized horizontal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2.12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3257727739"/>
                      </a:ext>
                    </a:extLst>
                  </a:tr>
                  <a:tr h="334389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Un-normalized vertical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0.032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0.106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3853055727"/>
                      </a:ext>
                    </a:extLst>
                  </a:tr>
                  <a:tr h="334389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Energy Spread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7.4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27790719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7">
                <a:extLst>
                  <a:ext uri="{FF2B5EF4-FFF2-40B4-BE49-F238E27FC236}">
                    <a16:creationId xmlns:a16="http://schemas.microsoft.com/office/drawing/2014/main" id="{121E049F-6ABE-4B42-B14D-91E5EAA2DB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5734349"/>
                  </p:ext>
                </p:extLst>
              </p:nvPr>
            </p:nvGraphicFramePr>
            <p:xfrm>
              <a:off x="844016" y="3478722"/>
              <a:ext cx="10838104" cy="2346960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3827997">
                      <a:extLst>
                        <a:ext uri="{9D8B030D-6E8A-4147-A177-3AD203B41FA5}">
                          <a16:colId xmlns:a16="http://schemas.microsoft.com/office/drawing/2014/main" val="2728139686"/>
                        </a:ext>
                      </a:extLst>
                    </a:gridCol>
                    <a:gridCol w="938916">
                      <a:extLst>
                        <a:ext uri="{9D8B030D-6E8A-4147-A177-3AD203B41FA5}">
                          <a16:colId xmlns:a16="http://schemas.microsoft.com/office/drawing/2014/main" val="3139052065"/>
                        </a:ext>
                      </a:extLst>
                    </a:gridCol>
                    <a:gridCol w="2849526">
                      <a:extLst>
                        <a:ext uri="{9D8B030D-6E8A-4147-A177-3AD203B41FA5}">
                          <a16:colId xmlns:a16="http://schemas.microsoft.com/office/drawing/2014/main" val="741950392"/>
                        </a:ext>
                      </a:extLst>
                    </a:gridCol>
                    <a:gridCol w="3221665">
                      <a:extLst>
                        <a:ext uri="{9D8B030D-6E8A-4147-A177-3AD203B41FA5}">
                          <a16:colId xmlns:a16="http://schemas.microsoft.com/office/drawing/2014/main" val="828972126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Parameters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Unit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High Energy Section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Low Energy Section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345717774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Energy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MeV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+mn-lt"/>
                              <a:cs typeface="Arial" panose="020B0604020202020204" pitchFamily="34" charset="0"/>
                            </a:rPr>
                            <a:t>500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latin typeface="+mn-lt"/>
                              <a:cs typeface="Arial" panose="020B0604020202020204" pitchFamily="34" charset="0"/>
                            </a:rPr>
                            <a:t>150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158025289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Normalized horizontal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653</a:t>
                          </a:r>
                        </a:p>
                      </a:txBody>
                      <a:tcPr anchor="b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622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202080249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Normalized vertical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31</a:t>
                          </a:r>
                        </a:p>
                      </a:txBody>
                      <a:tcPr anchor="b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31.1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512038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Un-normalized horizontal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2.12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325772773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Un-normalized vertical emittance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0.032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0.106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385305572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Energy Spread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b">
                        <a:blipFill>
                          <a:blip r:embed="rId2"/>
                          <a:stretch>
                            <a:fillRect l="-409459" t="-592593" r="-648649" b="-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+mn-lt"/>
                              <a:cs typeface="Arial" panose="020B0604020202020204" pitchFamily="34" charset="0"/>
                            </a:rPr>
                            <a:t>7.4</a:t>
                          </a: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277907198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11BAC5-E75B-F648-8EA5-8C897F20A6AD}"/>
                  </a:ext>
                </a:extLst>
              </p:cNvPr>
              <p:cNvSpPr txBox="1"/>
              <p:nvPr/>
            </p:nvSpPr>
            <p:spPr>
              <a:xfrm>
                <a:off x="148018" y="1339336"/>
                <a:ext cx="6115050" cy="1728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bSup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ℋ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sup>
                                      </m:sSub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bSup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ℋ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sup>
                                      </m:sSubSup>
                                    </m:e>
                                  </m:d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𝐻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p>
                                      </m:sSubSup>
                                    </m:e>
                                  </m:d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11BAC5-E75B-F648-8EA5-8C897F20A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18" y="1339336"/>
                <a:ext cx="6115050" cy="17281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699A35-E56F-DE4E-92F8-C0BD6157EBF0}"/>
                  </a:ext>
                </a:extLst>
              </p:cNvPr>
              <p:cNvSpPr txBox="1"/>
              <p:nvPr/>
            </p:nvSpPr>
            <p:spPr>
              <a:xfrm>
                <a:off x="6081712" y="1253612"/>
                <a:ext cx="6115050" cy="1728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p>
                              </m:sSubSup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p>
                              </m:sSubSup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sub>
                                      </m:sSub>
                                    </m:e>
                                  </m:d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𝐻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sub>
                                      </m:sSub>
                                    </m:e>
                                  </m:d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699A35-E56F-DE4E-92F8-C0BD6157E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1712" y="1253612"/>
                <a:ext cx="6115050" cy="17281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240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13C97-2F76-E945-BFEF-62487F51B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Damping Times and Inter Beam Scattering 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36481-08BA-A14A-B737-6E987C65D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255" y="1192270"/>
            <a:ext cx="3607110" cy="539496"/>
          </a:xfrm>
        </p:spPr>
        <p:txBody>
          <a:bodyPr/>
          <a:lstStyle/>
          <a:p>
            <a:r>
              <a:rPr lang="en-US" dirty="0"/>
              <a:t>Damping time(s): 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3CF0D0FF-DA86-A14B-B387-F27456E18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812060"/>
              </p:ext>
            </p:extLst>
          </p:nvPr>
        </p:nvGraphicFramePr>
        <p:xfrm>
          <a:off x="1126841" y="3290565"/>
          <a:ext cx="9938318" cy="185241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436561">
                  <a:extLst>
                    <a:ext uri="{9D8B030D-6E8A-4147-A177-3AD203B41FA5}">
                      <a16:colId xmlns:a16="http://schemas.microsoft.com/office/drawing/2014/main" val="2504197746"/>
                    </a:ext>
                  </a:extLst>
                </a:gridCol>
                <a:gridCol w="964736">
                  <a:extLst>
                    <a:ext uri="{9D8B030D-6E8A-4147-A177-3AD203B41FA5}">
                      <a16:colId xmlns:a16="http://schemas.microsoft.com/office/drawing/2014/main" val="3296921391"/>
                    </a:ext>
                  </a:extLst>
                </a:gridCol>
                <a:gridCol w="4537021">
                  <a:extLst>
                    <a:ext uri="{9D8B030D-6E8A-4147-A177-3AD203B41FA5}">
                      <a16:colId xmlns:a16="http://schemas.microsoft.com/office/drawing/2014/main" val="1724213433"/>
                    </a:ext>
                  </a:extLst>
                </a:gridCol>
              </a:tblGrid>
              <a:tr h="40411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Dual Energy Storage Ring Cooler</a:t>
                      </a:r>
                    </a:p>
                    <a:p>
                      <a:pPr algn="ctr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dirty="0" err="1">
                          <a:latin typeface="+mn-lt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800" baseline="-25000" dirty="0" err="1">
                          <a:latin typeface="+mn-lt"/>
                          <a:cs typeface="Arial" panose="020B0604020202020204" pitchFamily="34" charset="0"/>
                        </a:rPr>
                        <a:t>high</a:t>
                      </a:r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=500 MeV, </a:t>
                      </a:r>
                      <a:r>
                        <a:rPr lang="en-US" sz="1800" dirty="0" err="1">
                          <a:latin typeface="+mn-lt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800" baseline="-25000" dirty="0" err="1">
                          <a:latin typeface="+mn-lt"/>
                          <a:cs typeface="Arial" panose="020B0604020202020204" pitchFamily="34" charset="0"/>
                        </a:rPr>
                        <a:t>low</a:t>
                      </a:r>
                      <a:r>
                        <a:rPr lang="en-US" sz="1800" baseline="0" dirty="0">
                          <a:latin typeface="+mn-lt"/>
                          <a:cs typeface="Arial" panose="020B0604020202020204" pitchFamily="34" charset="0"/>
                        </a:rPr>
                        <a:t>=150MeV</a:t>
                      </a:r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238116"/>
                  </a:ext>
                </a:extLst>
              </a:tr>
              <a:tr h="40411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Horizontal damping time vs. IBS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                   3.20  vs. 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43445"/>
                  </a:ext>
                </a:extLst>
              </a:tr>
              <a:tr h="40411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Vertical damping time vs. IBS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                   0.69  vs.  12328.33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99837"/>
                  </a:ext>
                </a:extLst>
              </a:tr>
              <a:tr h="40411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Longitudinal damping time vs. IBS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+mn-lt"/>
                          <a:cs typeface="Arial" panose="020B0604020202020204" pitchFamily="34" charset="0"/>
                        </a:rPr>
                        <a:t>                   0.25  vs.  0.44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46931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B44EF47-9AEE-0F42-B783-BFC1D98A92ED}"/>
                  </a:ext>
                </a:extLst>
              </p:cNvPr>
              <p:cNvSpPr txBox="1"/>
              <p:nvPr/>
            </p:nvSpPr>
            <p:spPr>
              <a:xfrm>
                <a:off x="4512365" y="1143132"/>
                <a:ext cx="4586288" cy="6252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200" dirty="0">
                  <a:latin typeface="+mn-lt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B44EF47-9AEE-0F42-B783-BFC1D98A92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2365" y="1143132"/>
                <a:ext cx="4586288" cy="625236"/>
              </a:xfrm>
              <a:prstGeom prst="rect">
                <a:avLst/>
              </a:prstGeom>
              <a:blipFill>
                <a:blip r:embed="rId2"/>
                <a:stretch>
                  <a:fillRect t="-100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70816D9-55D0-234C-B946-2D2ADF4B41DD}"/>
                  </a:ext>
                </a:extLst>
              </p:cNvPr>
              <p:cNvSpPr txBox="1"/>
              <p:nvPr/>
            </p:nvSpPr>
            <p:spPr>
              <a:xfrm>
                <a:off x="4512365" y="2052350"/>
                <a:ext cx="4586288" cy="6472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𝐼𝐵𝑆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𝐼𝐵𝑆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𝐼𝐵𝑆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200" dirty="0">
                  <a:latin typeface="+mn-lt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70816D9-55D0-234C-B946-2D2ADF4B41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2365" y="2052350"/>
                <a:ext cx="4586288" cy="647228"/>
              </a:xfrm>
              <a:prstGeom prst="rect">
                <a:avLst/>
              </a:prstGeom>
              <a:blipFill>
                <a:blip r:embed="rId3"/>
                <a:stretch>
                  <a:fillRect t="-7692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69EEDC-5F09-5F44-B3F8-857156149377}"/>
              </a:ext>
            </a:extLst>
          </p:cNvPr>
          <p:cNvSpPr txBox="1">
            <a:spLocks/>
          </p:cNvSpPr>
          <p:nvPr/>
        </p:nvSpPr>
        <p:spPr bwMode="auto">
          <a:xfrm>
            <a:off x="905255" y="2097684"/>
            <a:ext cx="3607110" cy="53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IBS time(s)</a:t>
            </a:r>
            <a:r>
              <a:rPr lang="en-US" baseline="30000" dirty="0"/>
              <a:t>*:</a:t>
            </a:r>
            <a:r>
              <a:rPr lang="en-US" dirty="0"/>
              <a:t>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5D3010-3D79-B443-B98E-93E72E51C04D}"/>
              </a:ext>
            </a:extLst>
          </p:cNvPr>
          <p:cNvSpPr txBox="1">
            <a:spLocks/>
          </p:cNvSpPr>
          <p:nvPr/>
        </p:nvSpPr>
        <p:spPr bwMode="auto">
          <a:xfrm>
            <a:off x="1017898" y="5445120"/>
            <a:ext cx="9938318" cy="122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cooling electron beam has shorter damping times than IBS times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A28A8D-2F62-FD4D-ACA5-7596BF37B849}"/>
              </a:ext>
            </a:extLst>
          </p:cNvPr>
          <p:cNvSpPr txBox="1"/>
          <p:nvPr/>
        </p:nvSpPr>
        <p:spPr>
          <a:xfrm>
            <a:off x="1284790" y="2637181"/>
            <a:ext cx="29862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aseline="30000" dirty="0">
                <a:latin typeface="+mn-lt"/>
              </a:rPr>
              <a:t>*</a:t>
            </a:r>
            <a:r>
              <a:rPr lang="en-US" dirty="0">
                <a:latin typeface="+mn-lt"/>
              </a:rPr>
              <a:t> </a:t>
            </a:r>
            <a:r>
              <a:rPr lang="en-US" sz="1200" dirty="0">
                <a:latin typeface="+mn-lt"/>
              </a:rPr>
              <a:t>Used the code elegant, based on the </a:t>
            </a:r>
            <a:r>
              <a:rPr lang="en-US" sz="1200" dirty="0" err="1">
                <a:latin typeface="+mn-lt"/>
              </a:rPr>
              <a:t>Bjorken-Mtingwa</a:t>
            </a:r>
            <a:r>
              <a:rPr lang="en-US" sz="1200" dirty="0">
                <a:latin typeface="+mn-lt"/>
              </a:rPr>
              <a:t> formula</a:t>
            </a:r>
            <a:endParaRPr lang="en-US" sz="12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570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788DA-B87C-0A4A-B1E3-EA961941A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80131"/>
          </a:xfrm>
        </p:spPr>
        <p:txBody>
          <a:bodyPr/>
          <a:lstStyle/>
          <a:p>
            <a:r>
              <a:rPr lang="en-US" sz="2800" dirty="0"/>
              <a:t>Dynamic Aperture (DA) in the Bare Lattice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C430BBE-B025-9876-1B4C-D51C8F27AD5B}"/>
              </a:ext>
            </a:extLst>
          </p:cNvPr>
          <p:cNvGrpSpPr/>
          <p:nvPr/>
        </p:nvGrpSpPr>
        <p:grpSpPr>
          <a:xfrm>
            <a:off x="2657819" y="1145918"/>
            <a:ext cx="7297297" cy="5333030"/>
            <a:chOff x="2657819" y="1145918"/>
            <a:chExt cx="7297297" cy="5333030"/>
          </a:xfrm>
        </p:grpSpPr>
        <p:pic>
          <p:nvPicPr>
            <p:cNvPr id="3" name="Picture 2" descr="Chart, histogram&#10;&#10;Description automatically generated">
              <a:extLst>
                <a:ext uri="{FF2B5EF4-FFF2-40B4-BE49-F238E27FC236}">
                  <a16:creationId xmlns:a16="http://schemas.microsoft.com/office/drawing/2014/main" id="{18CACF88-34BE-0829-069A-6B023C4EF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7819" y="1145918"/>
              <a:ext cx="7297297" cy="5333030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AB74F2C-8036-3222-C37C-3FAC42E74C65}"/>
                </a:ext>
              </a:extLst>
            </p:cNvPr>
            <p:cNvCxnSpPr>
              <a:cxnSpLocks/>
            </p:cNvCxnSpPr>
            <p:nvPr/>
          </p:nvCxnSpPr>
          <p:spPr>
            <a:xfrm>
              <a:off x="4552749" y="5053263"/>
              <a:ext cx="360947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miter lim="800000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AD34BA0-2653-702C-06B0-A05E6FF84A23}"/>
                    </a:ext>
                  </a:extLst>
                </p:cNvPr>
                <p:cNvSpPr txBox="1"/>
                <p:nvPr/>
              </p:nvSpPr>
              <p:spPr>
                <a:xfrm>
                  <a:off x="5832206" y="4608972"/>
                  <a:ext cx="944374" cy="2492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AD34BA0-2653-702C-06B0-A05E6FF84A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2206" y="4608972"/>
                  <a:ext cx="944374" cy="249299"/>
                </a:xfrm>
                <a:prstGeom prst="rect">
                  <a:avLst/>
                </a:prstGeom>
                <a:blipFill>
                  <a:blip r:embed="rId3"/>
                  <a:stretch>
                    <a:fillRect b="-2381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ADC599E-8630-4844-43BC-86E0801AE06F}"/>
                </a:ext>
              </a:extLst>
            </p:cNvPr>
            <p:cNvCxnSpPr/>
            <p:nvPr/>
          </p:nvCxnSpPr>
          <p:spPr>
            <a:xfrm flipV="1">
              <a:off x="4146115" y="1878904"/>
              <a:ext cx="0" cy="3632548"/>
            </a:xfrm>
            <a:prstGeom prst="straightConnector1">
              <a:avLst/>
            </a:prstGeom>
            <a:ln w="28575">
              <a:solidFill>
                <a:schemeClr val="tx1"/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3D6904C-2DF9-7D7A-D3F4-BDDD7B60D944}"/>
                    </a:ext>
                  </a:extLst>
                </p:cNvPr>
                <p:cNvSpPr txBox="1"/>
                <p:nvPr/>
              </p:nvSpPr>
              <p:spPr>
                <a:xfrm>
                  <a:off x="3980441" y="3304350"/>
                  <a:ext cx="944374" cy="26904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3D6904C-2DF9-7D7A-D3F4-BDDD7B60D9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80441" y="3304350"/>
                  <a:ext cx="944374" cy="269048"/>
                </a:xfrm>
                <a:prstGeom prst="rect">
                  <a:avLst/>
                </a:prstGeom>
                <a:blipFill>
                  <a:blip r:embed="rId4"/>
                  <a:stretch>
                    <a:fillRect t="-9091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92326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788DA-B87C-0A4A-B1E3-EA961941A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80131"/>
          </a:xfrm>
        </p:spPr>
        <p:txBody>
          <a:bodyPr/>
          <a:lstStyle/>
          <a:p>
            <a:r>
              <a:rPr lang="en-US" sz="2800" dirty="0"/>
              <a:t>Momentum Aperture (MA) and </a:t>
            </a:r>
            <a:r>
              <a:rPr lang="en-US" sz="2800" dirty="0" err="1"/>
              <a:t>Touschek</a:t>
            </a:r>
            <a:r>
              <a:rPr lang="en-US" sz="2800" dirty="0"/>
              <a:t> Lifetime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E1E8813A-5CDF-3749-8FCC-0C0847B5B96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2582809"/>
                  </p:ext>
                </p:extLst>
              </p:nvPr>
            </p:nvGraphicFramePr>
            <p:xfrm>
              <a:off x="7246533" y="1581083"/>
              <a:ext cx="4194776" cy="2167611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971855">
                      <a:extLst>
                        <a:ext uri="{9D8B030D-6E8A-4147-A177-3AD203B41FA5}">
                          <a16:colId xmlns:a16="http://schemas.microsoft.com/office/drawing/2014/main" val="3551640123"/>
                        </a:ext>
                      </a:extLst>
                    </a:gridCol>
                    <a:gridCol w="1074307">
                      <a:extLst>
                        <a:ext uri="{9D8B030D-6E8A-4147-A177-3AD203B41FA5}">
                          <a16:colId xmlns:a16="http://schemas.microsoft.com/office/drawing/2014/main" val="1807413374"/>
                        </a:ext>
                      </a:extLst>
                    </a:gridCol>
                    <a:gridCol w="1074307">
                      <a:extLst>
                        <a:ext uri="{9D8B030D-6E8A-4147-A177-3AD203B41FA5}">
                          <a16:colId xmlns:a16="http://schemas.microsoft.com/office/drawing/2014/main" val="3271341481"/>
                        </a:ext>
                      </a:extLst>
                    </a:gridCol>
                    <a:gridCol w="1074307">
                      <a:extLst>
                        <a:ext uri="{9D8B030D-6E8A-4147-A177-3AD203B41FA5}">
                          <a16:colId xmlns:a16="http://schemas.microsoft.com/office/drawing/2014/main" val="499859379"/>
                        </a:ext>
                      </a:extLst>
                    </a:gridCol>
                  </a:tblGrid>
                  <a:tr h="586942">
                    <a:tc>
                      <a:txBody>
                        <a:bodyPr/>
                        <a:lstStyle/>
                        <a:p>
                          <a:endParaRPr lang="en-US" sz="18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b="1" dirty="0" err="1">
                              <a:effectLst/>
                              <a:latin typeface="+mn-lt"/>
                            </a:rPr>
                            <a:t>Touschek</a:t>
                          </a:r>
                          <a:r>
                            <a:rPr lang="en-US" sz="1800" b="1" dirty="0">
                              <a:effectLst/>
                              <a:latin typeface="+mn-lt"/>
                            </a:rPr>
                            <a:t> lifetime (h)</a:t>
                          </a:r>
                          <a:endParaRPr lang="en-US" sz="18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1088908"/>
                      </a:ext>
                    </a:extLst>
                  </a:tr>
                  <a:tr h="586942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𝑡𝑜𝑢𝑠</m:t>
                                  </m:r>
                                  <m:r>
                                    <a:rPr lang="en-US" sz="16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@ 150MeV</a:t>
                          </a: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𝑡𝑜𝑢𝑠</m:t>
                                    </m:r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sz="1600" dirty="0">
                                    <a:effectLst/>
                                    <a:latin typeface="+mn-lt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 @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>
                                    <a:effectLst/>
                                    <a:latin typeface="+mn-lt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50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>
                                    <a:effectLst/>
                                    <a:latin typeface="+mn-lt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sz="1600" dirty="0">
                                    <a:effectLst/>
                                    <a:latin typeface="+mn-lt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MeV</m:t>
                                </m:r>
                              </m:oMath>
                            </m:oMathPara>
                          </a14:m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𝑡𝑜𝑢𝑠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extLst>
                      <a:ext uri="{0D108BD9-81ED-4DB2-BD59-A6C34878D82A}">
                        <a16:rowId xmlns:a16="http://schemas.microsoft.com/office/drawing/2014/main" val="284386341"/>
                      </a:ext>
                    </a:extLst>
                  </a:tr>
                  <a:tr h="58694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Elegant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0.67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0.31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0.42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extLst>
                      <a:ext uri="{0D108BD9-81ED-4DB2-BD59-A6C34878D82A}">
                        <a16:rowId xmlns:a16="http://schemas.microsoft.com/office/drawing/2014/main" val="2674905941"/>
                      </a:ext>
                    </a:extLst>
                  </a:tr>
                  <a:tr h="40678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Formula 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0.68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0.23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0.34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extLst>
                      <a:ext uri="{0D108BD9-81ED-4DB2-BD59-A6C34878D82A}">
                        <a16:rowId xmlns:a16="http://schemas.microsoft.com/office/drawing/2014/main" val="36998495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E1E8813A-5CDF-3749-8FCC-0C0847B5B96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2582809"/>
                  </p:ext>
                </p:extLst>
              </p:nvPr>
            </p:nvGraphicFramePr>
            <p:xfrm>
              <a:off x="7246533" y="1581083"/>
              <a:ext cx="4194776" cy="2167611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971855">
                      <a:extLst>
                        <a:ext uri="{9D8B030D-6E8A-4147-A177-3AD203B41FA5}">
                          <a16:colId xmlns:a16="http://schemas.microsoft.com/office/drawing/2014/main" val="3551640123"/>
                        </a:ext>
                      </a:extLst>
                    </a:gridCol>
                    <a:gridCol w="1074307">
                      <a:extLst>
                        <a:ext uri="{9D8B030D-6E8A-4147-A177-3AD203B41FA5}">
                          <a16:colId xmlns:a16="http://schemas.microsoft.com/office/drawing/2014/main" val="1807413374"/>
                        </a:ext>
                      </a:extLst>
                    </a:gridCol>
                    <a:gridCol w="1074307">
                      <a:extLst>
                        <a:ext uri="{9D8B030D-6E8A-4147-A177-3AD203B41FA5}">
                          <a16:colId xmlns:a16="http://schemas.microsoft.com/office/drawing/2014/main" val="3271341481"/>
                        </a:ext>
                      </a:extLst>
                    </a:gridCol>
                    <a:gridCol w="1074307">
                      <a:extLst>
                        <a:ext uri="{9D8B030D-6E8A-4147-A177-3AD203B41FA5}">
                          <a16:colId xmlns:a16="http://schemas.microsoft.com/office/drawing/2014/main" val="499859379"/>
                        </a:ext>
                      </a:extLst>
                    </a:gridCol>
                  </a:tblGrid>
                  <a:tr h="586942">
                    <a:tc>
                      <a:txBody>
                        <a:bodyPr/>
                        <a:lstStyle/>
                        <a:p>
                          <a:endParaRPr lang="en-US" sz="18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b="1" dirty="0" err="1">
                              <a:effectLst/>
                              <a:latin typeface="+mn-lt"/>
                            </a:rPr>
                            <a:t>Touschek</a:t>
                          </a:r>
                          <a:r>
                            <a:rPr lang="en-US" sz="1800" b="1" dirty="0">
                              <a:effectLst/>
                              <a:latin typeface="+mn-lt"/>
                            </a:rPr>
                            <a:t> lifetime (h)</a:t>
                          </a:r>
                          <a:endParaRPr lang="en-US" sz="18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1088908"/>
                      </a:ext>
                    </a:extLst>
                  </a:tr>
                  <a:tr h="586942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9525" marB="0">
                        <a:blipFill>
                          <a:blip r:embed="rId2"/>
                          <a:stretch>
                            <a:fillRect l="-92857" t="-110870" r="-204762" b="-17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9525" marB="0">
                        <a:blipFill>
                          <a:blip r:embed="rId2"/>
                          <a:stretch>
                            <a:fillRect l="-190588" t="-110870" r="-102353" b="-17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9525" marB="0">
                        <a:blipFill>
                          <a:blip r:embed="rId2"/>
                          <a:stretch>
                            <a:fillRect l="-290588" t="-110870" r="-2353" b="-1739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386341"/>
                      </a:ext>
                    </a:extLst>
                  </a:tr>
                  <a:tr h="58694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Elegant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0.67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0.31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0.42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extLst>
                      <a:ext uri="{0D108BD9-81ED-4DB2-BD59-A6C34878D82A}">
                        <a16:rowId xmlns:a16="http://schemas.microsoft.com/office/drawing/2014/main" val="2674905941"/>
                      </a:ext>
                    </a:extLst>
                  </a:tr>
                  <a:tr h="40678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Formula 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</a:rPr>
                            <a:t>0.68</a:t>
                          </a:r>
                          <a:endParaRPr lang="en-US" sz="1600" b="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0.23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latin typeface="+mn-lt"/>
                            </a:rPr>
                            <a:t>0.34</a:t>
                          </a:r>
                          <a:endParaRPr lang="en-US" sz="16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9525" marB="0"/>
                    </a:tc>
                    <a:extLst>
                      <a:ext uri="{0D108BD9-81ED-4DB2-BD59-A6C34878D82A}">
                        <a16:rowId xmlns:a16="http://schemas.microsoft.com/office/drawing/2014/main" val="369984953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 descr="A picture containing clock&#10;&#10;Description automatically generated">
            <a:extLst>
              <a:ext uri="{FF2B5EF4-FFF2-40B4-BE49-F238E27FC236}">
                <a16:creationId xmlns:a16="http://schemas.microsoft.com/office/drawing/2014/main" id="{743A59EA-BBAD-954A-8285-01B5EB612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413" y="3978909"/>
            <a:ext cx="4474599" cy="1285343"/>
          </a:xfrm>
          <a:prstGeom prst="rect">
            <a:avLst/>
          </a:prstGeom>
        </p:spPr>
      </p:pic>
      <p:pic>
        <p:nvPicPr>
          <p:cNvPr id="10" name="Picture 9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CDA3EF40-D7E6-9947-BF70-FD26368C9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9380" y="5264252"/>
            <a:ext cx="2654663" cy="6418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71D64B-DA06-F14A-A55D-027DFB1EA8B3}"/>
              </a:ext>
            </a:extLst>
          </p:cNvPr>
          <p:cNvSpPr txBox="1"/>
          <p:nvPr/>
        </p:nvSpPr>
        <p:spPr>
          <a:xfrm>
            <a:off x="992328" y="4621580"/>
            <a:ext cx="5408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High energy ring momentum acceptance is reduced by a factor of the energy ratio of low to high energy rings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6CA396-BD2C-6123-A711-C13F3EF14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97" y="1048371"/>
            <a:ext cx="6508376" cy="325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86D91-4E33-514E-B5E2-7A5335496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2A090-DF4D-7F47-A762-AEE1880BC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Motivation</a:t>
            </a:r>
          </a:p>
          <a:p>
            <a:r>
              <a:rPr lang="en-US" dirty="0"/>
              <a:t>A dual energy electron storage ring cooler</a:t>
            </a:r>
          </a:p>
          <a:p>
            <a:pPr lvl="1"/>
            <a:r>
              <a:rPr lang="en-US" dirty="0"/>
              <a:t>Concept</a:t>
            </a:r>
          </a:p>
          <a:p>
            <a:pPr lvl="1"/>
            <a:r>
              <a:rPr lang="en-US" dirty="0"/>
              <a:t>Design</a:t>
            </a:r>
          </a:p>
          <a:p>
            <a:pPr lvl="1"/>
            <a:r>
              <a:rPr lang="en-US" dirty="0"/>
              <a:t>Beam dynamics</a:t>
            </a:r>
          </a:p>
          <a:p>
            <a:pPr lvl="1"/>
            <a:r>
              <a:rPr lang="en-US" dirty="0"/>
              <a:t>Cooling performance </a:t>
            </a:r>
          </a:p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831256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F3ADD-9E99-934D-A4F8-09D94254E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0E3F56-8E7D-FC43-B579-9229A205A8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31616" y="235883"/>
                <a:ext cx="6430617" cy="71837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𝑠𝑐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𝑐𝑜h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≈−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𝐿𝑧</m:t>
                              </m:r>
                            </m:sub>
                          </m:sSub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(1+</m:t>
                          </m:r>
                          <m:rad>
                            <m:radPr>
                              <m:deg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skw"/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𝐻𝑧</m:t>
                              </m:r>
                            </m:sub>
                          </m:sSub>
                        </m:den>
                      </m:f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(1+</m:t>
                          </m:r>
                          <m:rad>
                            <m:radPr>
                              <m:degHide m:val="on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skw"/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0E3F56-8E7D-FC43-B579-9229A205A8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1616" y="235883"/>
                <a:ext cx="6430617" cy="718378"/>
              </a:xfrm>
              <a:blipFill>
                <a:blip r:embed="rId2"/>
                <a:stretch>
                  <a:fillRect t="-15517" b="-5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A17B8D-B75F-C34A-BA98-49027D9A6E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322078"/>
              </p:ext>
            </p:extLst>
          </p:nvPr>
        </p:nvGraphicFramePr>
        <p:xfrm>
          <a:off x="1238491" y="1496253"/>
          <a:ext cx="9296122" cy="43175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770555">
                  <a:extLst>
                    <a:ext uri="{9D8B030D-6E8A-4147-A177-3AD203B41FA5}">
                      <a16:colId xmlns:a16="http://schemas.microsoft.com/office/drawing/2014/main" val="2581509424"/>
                    </a:ext>
                  </a:extLst>
                </a:gridCol>
                <a:gridCol w="1427540">
                  <a:extLst>
                    <a:ext uri="{9D8B030D-6E8A-4147-A177-3AD203B41FA5}">
                      <a16:colId xmlns:a16="http://schemas.microsoft.com/office/drawing/2014/main" val="2317370487"/>
                    </a:ext>
                  </a:extLst>
                </a:gridCol>
                <a:gridCol w="1366009">
                  <a:extLst>
                    <a:ext uri="{9D8B030D-6E8A-4147-A177-3AD203B41FA5}">
                      <a16:colId xmlns:a16="http://schemas.microsoft.com/office/drawing/2014/main" val="1640618177"/>
                    </a:ext>
                  </a:extLst>
                </a:gridCol>
                <a:gridCol w="1366009">
                  <a:extLst>
                    <a:ext uri="{9D8B030D-6E8A-4147-A177-3AD203B41FA5}">
                      <a16:colId xmlns:a16="http://schemas.microsoft.com/office/drawing/2014/main" val="2367577571"/>
                    </a:ext>
                  </a:extLst>
                </a:gridCol>
                <a:gridCol w="1366009">
                  <a:extLst>
                    <a:ext uri="{9D8B030D-6E8A-4147-A177-3AD203B41FA5}">
                      <a16:colId xmlns:a16="http://schemas.microsoft.com/office/drawing/2014/main" val="1225343804"/>
                    </a:ext>
                  </a:extLst>
                </a:gridCol>
              </a:tblGrid>
              <a:tr h="332121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Low energy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High energy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Low energy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High energy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4060330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energy (MeV)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4657880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beta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0.999994179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0.999999478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0.999956839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0.999999478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4595871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gamma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978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7431936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circumference (m)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171.7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171.7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171.7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2113218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r_e</a:t>
                      </a:r>
                      <a:r>
                        <a:rPr lang="en-US" sz="16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(m)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2.82e-15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5255812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N_b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6.90E+10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6.90E+10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0355404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rms bunch length (cm)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154047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normalized horizontal emittance (um)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653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6121940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normalized vertical emittance (um)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33.5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6819569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epsilon_x/epsilon_y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6398896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Laslett tune shift (separate rings)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0.00562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0.000504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0.0417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0.000504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8940402"/>
                  </a:ext>
                </a:extLst>
              </a:tr>
              <a:tr h="33212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Laslett</a:t>
                      </a:r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tune shift (whole ring)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0.00612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0.0422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4701070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234E002-5B5C-7F43-80FF-A88A5D4DAF8C}"/>
              </a:ext>
            </a:extLst>
          </p:cNvPr>
          <p:cNvSpPr txBox="1">
            <a:spLocks/>
          </p:cNvSpPr>
          <p:nvPr/>
        </p:nvSpPr>
        <p:spPr bwMode="auto">
          <a:xfrm>
            <a:off x="1579061" y="5910641"/>
            <a:ext cx="9033875" cy="718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dirty="0">
                <a:latin typeface="+mn-lt"/>
              </a:rPr>
              <a:t>Space-charge induced </a:t>
            </a:r>
            <a:r>
              <a:rPr lang="en-US" sz="1800" dirty="0" err="1">
                <a:latin typeface="+mn-lt"/>
              </a:rPr>
              <a:t>Laslett</a:t>
            </a:r>
            <a:r>
              <a:rPr lang="en-US" sz="1800" dirty="0">
                <a:latin typeface="+mn-lt"/>
              </a:rPr>
              <a:t> tune shift of the electron beam is acceptable for cooling the ion beam with energies of 100 and 275 GeV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15648CC7-4AAE-754E-9C32-0B0DA314A17D}"/>
              </a:ext>
            </a:extLst>
          </p:cNvPr>
          <p:cNvSpPr/>
          <p:nvPr/>
        </p:nvSpPr>
        <p:spPr>
          <a:xfrm rot="16200000">
            <a:off x="6323030" y="579909"/>
            <a:ext cx="198253" cy="1460308"/>
          </a:xfrm>
          <a:prstGeom prst="rightBrace">
            <a:avLst>
              <a:gd name="adj1" fmla="val 33871"/>
              <a:gd name="adj2" fmla="val 50000"/>
            </a:avLst>
          </a:prstGeom>
          <a:ln w="22225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431990-3860-4F4A-9BB7-C24D1FA9DEC6}"/>
              </a:ext>
            </a:extLst>
          </p:cNvPr>
          <p:cNvSpPr txBox="1"/>
          <p:nvPr/>
        </p:nvSpPr>
        <p:spPr>
          <a:xfrm>
            <a:off x="5050556" y="913405"/>
            <a:ext cx="261537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solidFill>
                  <a:srgbClr val="C00000"/>
                </a:solidFill>
                <a:latin typeface="+mn-lt"/>
              </a:rPr>
              <a:t>For cooling 275 GeV protons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97CE710-0092-3D4E-A1C9-A9DA889CAA5E}"/>
              </a:ext>
            </a:extLst>
          </p:cNvPr>
          <p:cNvSpPr/>
          <p:nvPr/>
        </p:nvSpPr>
        <p:spPr>
          <a:xfrm rot="16200000">
            <a:off x="9236556" y="570948"/>
            <a:ext cx="198253" cy="1460308"/>
          </a:xfrm>
          <a:prstGeom prst="rightBrace">
            <a:avLst>
              <a:gd name="adj1" fmla="val 33871"/>
              <a:gd name="adj2" fmla="val 50000"/>
            </a:avLst>
          </a:prstGeom>
          <a:ln w="22225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DF0126-4BB4-5A4C-A8AB-2E3B5C886BAD}"/>
              </a:ext>
            </a:extLst>
          </p:cNvPr>
          <p:cNvSpPr txBox="1"/>
          <p:nvPr/>
        </p:nvSpPr>
        <p:spPr>
          <a:xfrm>
            <a:off x="7964082" y="904444"/>
            <a:ext cx="261537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solidFill>
                  <a:srgbClr val="C00000"/>
                </a:solidFill>
                <a:latin typeface="+mn-lt"/>
              </a:rPr>
              <a:t>For cooling 100 GeV protons</a:t>
            </a:r>
          </a:p>
        </p:txBody>
      </p:sp>
    </p:spTree>
    <p:extLst>
      <p:ext uri="{BB962C8B-B14F-4D97-AF65-F5344CB8AC3E}">
        <p14:creationId xmlns:p14="http://schemas.microsoft.com/office/powerpoint/2010/main" val="33960214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BAA81-5564-F84A-9AB9-8E9F49B0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Electron Parameters for Cooling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3D0C937-2AB5-D247-A794-65C00B2373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1933958"/>
                  </p:ext>
                </p:extLst>
              </p:nvPr>
            </p:nvGraphicFramePr>
            <p:xfrm>
              <a:off x="1753033" y="1143531"/>
              <a:ext cx="8998385" cy="4762102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3194353">
                      <a:extLst>
                        <a:ext uri="{9D8B030D-6E8A-4147-A177-3AD203B41FA5}">
                          <a16:colId xmlns:a16="http://schemas.microsoft.com/office/drawing/2014/main" val="4114462582"/>
                        </a:ext>
                      </a:extLst>
                    </a:gridCol>
                    <a:gridCol w="952901">
                      <a:extLst>
                        <a:ext uri="{9D8B030D-6E8A-4147-A177-3AD203B41FA5}">
                          <a16:colId xmlns:a16="http://schemas.microsoft.com/office/drawing/2014/main" val="2567679292"/>
                        </a:ext>
                      </a:extLst>
                    </a:gridCol>
                    <a:gridCol w="2387065">
                      <a:extLst>
                        <a:ext uri="{9D8B030D-6E8A-4147-A177-3AD203B41FA5}">
                          <a16:colId xmlns:a16="http://schemas.microsoft.com/office/drawing/2014/main" val="1890137386"/>
                        </a:ext>
                      </a:extLst>
                    </a:gridCol>
                    <a:gridCol w="2464066">
                      <a:extLst>
                        <a:ext uri="{9D8B030D-6E8A-4147-A177-3AD203B41FA5}">
                          <a16:colId xmlns:a16="http://schemas.microsoft.com/office/drawing/2014/main" val="1175478165"/>
                        </a:ext>
                      </a:extLst>
                    </a:gridCol>
                  </a:tblGrid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Cooling Electron Energy</a:t>
                          </a:r>
                          <a:endParaRPr lang="en-US" sz="16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MeV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150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55</a:t>
                          </a:r>
                          <a:endParaRPr lang="en-US" sz="16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18385277"/>
                      </a:ext>
                    </a:extLst>
                  </a:tr>
                  <a:tr h="291162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intensity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6044005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charge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nC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11.1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6703830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Peak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52.9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765801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Average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2990371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bunch length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2.5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288043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Natural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-16.17 / -24.70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-16.21 / -24.82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43347517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Corrected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 / 0.87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8704817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Normalized emittance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653 / 31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200930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beam size h/v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0.74 / 0.16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solidFill>
                                <a:schemeClr val="tx1"/>
                              </a:solidFill>
                              <a:effectLst/>
                            </a:rPr>
                            <a:t>1.22 / 0.26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71811826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angle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µrad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1655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08195303"/>
                      </a:ext>
                    </a:extLst>
                  </a:tr>
                  <a:tr h="291162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Energy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6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861414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Space Charge tune shift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0.00612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0.0422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22911674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Electron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s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5 / 12328 / 0.44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/>
                            <a:t>4.4 / 703 / 0.44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7936383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Electron BBS time</a:t>
                          </a:r>
                          <a:r>
                            <a:rPr lang="en-US" sz="1600" b="1" baseline="3000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</a:t>
                          </a: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(h/v/l)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- 3.56e6</a:t>
                          </a:r>
                          <a:r>
                            <a:rPr lang="en-US" sz="1600" b="1" baseline="0" dirty="0"/>
                            <a:t> </a:t>
                          </a:r>
                          <a:r>
                            <a:rPr lang="en-US" sz="1600" b="1" dirty="0"/>
                            <a:t>/ 6.44e6 / 2.59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- 1.14e6 / 1.91e6 / 6.08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37240599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SR damping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3.2 / 0.69 / 0.25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8395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3D0C937-2AB5-D247-A794-65C00B2373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1933958"/>
                  </p:ext>
                </p:extLst>
              </p:nvPr>
            </p:nvGraphicFramePr>
            <p:xfrm>
              <a:off x="1753033" y="1143531"/>
              <a:ext cx="8998385" cy="4762102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3194353">
                      <a:extLst>
                        <a:ext uri="{9D8B030D-6E8A-4147-A177-3AD203B41FA5}">
                          <a16:colId xmlns:a16="http://schemas.microsoft.com/office/drawing/2014/main" val="4114462582"/>
                        </a:ext>
                      </a:extLst>
                    </a:gridCol>
                    <a:gridCol w="952901">
                      <a:extLst>
                        <a:ext uri="{9D8B030D-6E8A-4147-A177-3AD203B41FA5}">
                          <a16:colId xmlns:a16="http://schemas.microsoft.com/office/drawing/2014/main" val="2567679292"/>
                        </a:ext>
                      </a:extLst>
                    </a:gridCol>
                    <a:gridCol w="2387065">
                      <a:extLst>
                        <a:ext uri="{9D8B030D-6E8A-4147-A177-3AD203B41FA5}">
                          <a16:colId xmlns:a16="http://schemas.microsoft.com/office/drawing/2014/main" val="1890137386"/>
                        </a:ext>
                      </a:extLst>
                    </a:gridCol>
                    <a:gridCol w="2464066">
                      <a:extLst>
                        <a:ext uri="{9D8B030D-6E8A-4147-A177-3AD203B41FA5}">
                          <a16:colId xmlns:a16="http://schemas.microsoft.com/office/drawing/2014/main" val="1175478165"/>
                        </a:ext>
                      </a:extLst>
                    </a:gridCol>
                  </a:tblGrid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Cooling Electron Energy</a:t>
                          </a:r>
                          <a:endParaRPr lang="en-US" sz="16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MeV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150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55</a:t>
                          </a:r>
                          <a:endParaRPr lang="en-US" sz="16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18385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intensity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37333" t="-100000" r="-512000" b="-1141379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6044005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charge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nC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11.1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6703830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Peak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52.9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765801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Average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2990371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bunch length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2.5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288043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Natural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-16.17 / -24.70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-16.21 / -24.82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43347517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Corrected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 / 0.87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8704817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Normalized emittance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653 / 31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200930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beam size h/v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0.74 / 0.16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solidFill>
                                <a:schemeClr val="tx1"/>
                              </a:solidFill>
                              <a:effectLst/>
                            </a:rPr>
                            <a:t>1.22 / 0.26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71811826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angle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µrad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1655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081953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Energy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37333" t="-903448" r="-512000" b="-3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861414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Space Charge tune shift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0.00612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0.0422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22911674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Electron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s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5 / 12328 / 0.44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/>
                            <a:t>4.4 / 703 / 0.44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79363838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Electron BBS time</a:t>
                          </a:r>
                          <a:r>
                            <a:rPr lang="en-US" sz="1600" b="1" baseline="3000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</a:t>
                          </a: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(h/v/l)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- 3.56e6</a:t>
                          </a:r>
                          <a:r>
                            <a:rPr lang="en-US" sz="1600" b="1" baseline="0" dirty="0"/>
                            <a:t> </a:t>
                          </a:r>
                          <a:r>
                            <a:rPr lang="en-US" sz="1600" b="1" dirty="0"/>
                            <a:t>/ 6.44e6 / 2.59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1" dirty="0"/>
                            <a:t>- 1.14e6 / 1.91e6 / 6.08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37240599"/>
                      </a:ext>
                    </a:extLst>
                  </a:tr>
                  <a:tr h="287173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SR damping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3.2 / 0.69 / 0.25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8395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5E51A4B-4404-84E9-BE11-73947C8268FF}"/>
              </a:ext>
            </a:extLst>
          </p:cNvPr>
          <p:cNvSpPr txBox="1"/>
          <p:nvPr/>
        </p:nvSpPr>
        <p:spPr>
          <a:xfrm>
            <a:off x="2102133" y="6076951"/>
            <a:ext cx="7987734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aseline="30000" dirty="0">
                <a:latin typeface="+mn-lt"/>
              </a:rPr>
              <a:t>* BBS: Beam-beam scattering from ion beams, calculated using the code </a:t>
            </a:r>
            <a:r>
              <a:rPr lang="en-US" i="1" baseline="30000" dirty="0">
                <a:latin typeface="+mn-lt"/>
              </a:rPr>
              <a:t>getrad7</a:t>
            </a:r>
            <a:r>
              <a:rPr lang="en-US" baseline="30000" dirty="0">
                <a:latin typeface="+mn-lt"/>
              </a:rPr>
              <a:t> developed by H. Zhao</a:t>
            </a:r>
            <a:r>
              <a:rPr lang="en-US" dirty="0">
                <a:latin typeface="+mn-lt"/>
              </a:rPr>
              <a:t> </a:t>
            </a:r>
            <a:endParaRPr lang="en-US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9495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65F37-6EBA-444E-9FF1-8F3ED602F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Performance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5A6672-B6CA-D246-8C96-5BD195B6CEA9}"/>
              </a:ext>
            </a:extLst>
          </p:cNvPr>
          <p:cNvSpPr txBox="1"/>
          <p:nvPr/>
        </p:nvSpPr>
        <p:spPr>
          <a:xfrm>
            <a:off x="7575978" y="474614"/>
            <a:ext cx="406992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i="1" dirty="0">
                <a:latin typeface="+mn-lt"/>
              </a:rPr>
              <a:t>Calculated using the code JSPEC, H. Zhang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4F95BD7D-D2B6-2149-892A-F4F31F2F5F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0586013"/>
                  </p:ext>
                </p:extLst>
              </p:nvPr>
            </p:nvGraphicFramePr>
            <p:xfrm>
              <a:off x="610617" y="956492"/>
              <a:ext cx="11249150" cy="5456992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4491209">
                      <a:extLst>
                        <a:ext uri="{9D8B030D-6E8A-4147-A177-3AD203B41FA5}">
                          <a16:colId xmlns:a16="http://schemas.microsoft.com/office/drawing/2014/main" val="1843246101"/>
                        </a:ext>
                      </a:extLst>
                    </a:gridCol>
                    <a:gridCol w="1442768">
                      <a:extLst>
                        <a:ext uri="{9D8B030D-6E8A-4147-A177-3AD203B41FA5}">
                          <a16:colId xmlns:a16="http://schemas.microsoft.com/office/drawing/2014/main" val="3157225921"/>
                        </a:ext>
                      </a:extLst>
                    </a:gridCol>
                    <a:gridCol w="2851480">
                      <a:extLst>
                        <a:ext uri="{9D8B030D-6E8A-4147-A177-3AD203B41FA5}">
                          <a16:colId xmlns:a16="http://schemas.microsoft.com/office/drawing/2014/main" val="3985582501"/>
                        </a:ext>
                      </a:extLst>
                    </a:gridCol>
                    <a:gridCol w="2463693">
                      <a:extLst>
                        <a:ext uri="{9D8B030D-6E8A-4147-A177-3AD203B41FA5}">
                          <a16:colId xmlns:a16="http://schemas.microsoft.com/office/drawing/2014/main" val="2666988071"/>
                        </a:ext>
                      </a:extLst>
                    </a:gridCol>
                  </a:tblGrid>
                  <a:tr h="294707">
                    <a:tc>
                      <a:txBody>
                        <a:bodyPr/>
                        <a:lstStyle/>
                        <a:p>
                          <a:endParaRPr lang="en-US" sz="16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Unit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Protons</a:t>
                          </a: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06945954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Ion Energy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GeV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275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100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3223467"/>
                      </a:ext>
                    </a:extLst>
                  </a:tr>
                  <a:tr h="355792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intensity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232571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charge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 err="1">
                              <a:effectLst/>
                            </a:rPr>
                            <a:t>nC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11.1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7752962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Normalized emittance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2.8/0.45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4.0/0.22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57661868"/>
                      </a:ext>
                    </a:extLst>
                  </a:tr>
                  <a:tr h="355792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Energy spread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6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9.7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89280843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RMS bunch length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21964352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Horizontal dispersion 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1.6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04241500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Transverse coupling 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1997660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Cooling channel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120</a:t>
                          </a:r>
                          <a:r>
                            <a:rPr lang="en-US" sz="1600" b="0" baseline="30000" dirty="0">
                              <a:effectLst/>
                            </a:rPr>
                            <a:t>*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100326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Force Formula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 err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Parkhomchuk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93705729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Cooling solenoid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kG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entury Gothic" panose="020F0302020204030204"/>
                              <a:ea typeface="+mn-ea"/>
                              <a:cs typeface="+mn-cs"/>
                            </a:rPr>
                            <a:t>40</a:t>
                          </a:r>
                          <a:endParaRPr kumimoji="0" 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F0302020204030204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F0302020204030204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94320680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When electron intensity </a:t>
                          </a:r>
                          <a:r>
                            <a:rPr lang="en-US" sz="1600" b="0" dirty="0">
                              <a:effectLst/>
                            </a:rPr>
                            <a:t>6.9x10</a:t>
                          </a:r>
                          <a:r>
                            <a:rPr lang="en-US" sz="1600" b="0" baseline="30000" dirty="0">
                              <a:effectLst/>
                            </a:rPr>
                            <a:t>10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60136132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Proton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2.67/3.82/4.42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3.09/1.59/3.03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23686360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Cooling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8.16/</a:t>
                          </a:r>
                          <a:r>
                            <a:rPr lang="en-US" altLang="zh-CN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13.97/15.76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2.26/1.43/2.48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41250574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When electron intensity </a:t>
                          </a: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r>
                            <a:rPr lang="en-US" sz="1600" b="1" dirty="0">
                              <a:effectLst/>
                            </a:rPr>
                            <a:t>x6</a:t>
                          </a:r>
                          <a:r>
                            <a:rPr lang="en-US" sz="1600" b="0" dirty="0">
                              <a:effectLst/>
                            </a:rPr>
                            <a:t>x10</a:t>
                          </a:r>
                          <a:r>
                            <a:rPr lang="en-US" sz="1600" b="0" baseline="30000" dirty="0">
                              <a:effectLst/>
                            </a:rPr>
                            <a:t>10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6057677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Proton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2.67/3.82/4.42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3.09/1.59/3.03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6540587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Cooling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2.27/3.38/4.22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0.60/0.37/0.64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19500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4F95BD7D-D2B6-2149-892A-F4F31F2F5F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0586013"/>
                  </p:ext>
                </p:extLst>
              </p:nvPr>
            </p:nvGraphicFramePr>
            <p:xfrm>
              <a:off x="610617" y="956492"/>
              <a:ext cx="11249150" cy="5456992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4491209">
                      <a:extLst>
                        <a:ext uri="{9D8B030D-6E8A-4147-A177-3AD203B41FA5}">
                          <a16:colId xmlns:a16="http://schemas.microsoft.com/office/drawing/2014/main" val="1843246101"/>
                        </a:ext>
                      </a:extLst>
                    </a:gridCol>
                    <a:gridCol w="1442768">
                      <a:extLst>
                        <a:ext uri="{9D8B030D-6E8A-4147-A177-3AD203B41FA5}">
                          <a16:colId xmlns:a16="http://schemas.microsoft.com/office/drawing/2014/main" val="3157225921"/>
                        </a:ext>
                      </a:extLst>
                    </a:gridCol>
                    <a:gridCol w="2851480">
                      <a:extLst>
                        <a:ext uri="{9D8B030D-6E8A-4147-A177-3AD203B41FA5}">
                          <a16:colId xmlns:a16="http://schemas.microsoft.com/office/drawing/2014/main" val="3985582501"/>
                        </a:ext>
                      </a:extLst>
                    </a:gridCol>
                    <a:gridCol w="2463693">
                      <a:extLst>
                        <a:ext uri="{9D8B030D-6E8A-4147-A177-3AD203B41FA5}">
                          <a16:colId xmlns:a16="http://schemas.microsoft.com/office/drawing/2014/main" val="2666988071"/>
                        </a:ext>
                      </a:extLst>
                    </a:gridCol>
                  </a:tblGrid>
                  <a:tr h="294707">
                    <a:tc>
                      <a:txBody>
                        <a:bodyPr/>
                        <a:lstStyle/>
                        <a:p>
                          <a:endParaRPr lang="en-US" sz="16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Unit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Protons</a:t>
                          </a: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06945954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Ion Energy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GeV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275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100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32234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intensity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14159" t="-170000" r="-372566" b="-1203333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232571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charge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 err="1">
                              <a:effectLst/>
                            </a:rPr>
                            <a:t>nC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11.1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7752962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Normalized emittance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µm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2.8/0.45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4.0/0.22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576618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Energy spread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14159" t="-437931" r="-372566" b="-9862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9.7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89280843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RMS bunch length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6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21964352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Horizontal dispersion 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1.6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04241500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Transverse coupling 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1997660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Cooling channel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120</a:t>
                          </a:r>
                          <a:r>
                            <a:rPr lang="en-US" sz="1600" b="0" baseline="30000" dirty="0">
                              <a:effectLst/>
                            </a:rPr>
                            <a:t>*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100326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Force Formula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 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 err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Parkhomchuk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8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93705729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Cooling solenoid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kG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entury Gothic" panose="020F0302020204030204"/>
                              <a:ea typeface="+mn-ea"/>
                              <a:cs typeface="+mn-cs"/>
                            </a:rPr>
                            <a:t>40</a:t>
                          </a:r>
                          <a:endParaRPr kumimoji="0" 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F0302020204030204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F0302020204030204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94320680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When electron intensity </a:t>
                          </a:r>
                          <a:r>
                            <a:rPr lang="en-US" sz="1600" b="0" dirty="0">
                              <a:effectLst/>
                            </a:rPr>
                            <a:t>6.9x10</a:t>
                          </a:r>
                          <a:r>
                            <a:rPr lang="en-US" sz="1600" b="0" baseline="30000" dirty="0">
                              <a:effectLst/>
                            </a:rPr>
                            <a:t>10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60136132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Proton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2.67/3.82/4.42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3.09/1.59/3.03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23686360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Cooling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8.16/</a:t>
                          </a:r>
                          <a:r>
                            <a:rPr lang="en-US" altLang="zh-CN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13.97/15.76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2.26/1.43/2.48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41250574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When electron intensity </a:t>
                          </a: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r>
                            <a:rPr lang="en-US" sz="1600" b="1" dirty="0">
                              <a:effectLst/>
                            </a:rPr>
                            <a:t>x6</a:t>
                          </a:r>
                          <a:r>
                            <a:rPr lang="en-US" sz="1600" b="0" dirty="0">
                              <a:effectLst/>
                            </a:rPr>
                            <a:t>x10</a:t>
                          </a:r>
                          <a:r>
                            <a:rPr lang="en-US" sz="1600" b="0" baseline="30000" dirty="0">
                              <a:effectLst/>
                            </a:rPr>
                            <a:t>10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60576778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Proton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2.67/3.82/4.42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3.09/1.59/3.03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6540587"/>
                      </a:ext>
                    </a:extLst>
                  </a:tr>
                  <a:tr h="294707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Cooling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2.27/3.38/4.22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0.60/0.37/0.64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19500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A3A9190-3193-AE23-AB5F-93FFD0B17B8A}"/>
              </a:ext>
            </a:extLst>
          </p:cNvPr>
          <p:cNvSpPr txBox="1"/>
          <p:nvPr/>
        </p:nvSpPr>
        <p:spPr>
          <a:xfrm>
            <a:off x="3794793" y="6521789"/>
            <a:ext cx="5378082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* Notice that the length of cooling channel 120 m available in the EIC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E95A482-F741-C514-EFBC-5AB752E4B8C2}"/>
              </a:ext>
            </a:extLst>
          </p:cNvPr>
          <p:cNvSpPr/>
          <p:nvPr/>
        </p:nvSpPr>
        <p:spPr>
          <a:xfrm>
            <a:off x="7057785" y="4689415"/>
            <a:ext cx="4368357" cy="796985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sysDash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77EFDCF-9F4C-2803-BA65-F464D38FB359}"/>
              </a:ext>
            </a:extLst>
          </p:cNvPr>
          <p:cNvSpPr/>
          <p:nvPr/>
        </p:nvSpPr>
        <p:spPr>
          <a:xfrm>
            <a:off x="7057784" y="5551449"/>
            <a:ext cx="4368357" cy="796985"/>
          </a:xfrm>
          <a:prstGeom prst="roundRect">
            <a:avLst/>
          </a:prstGeom>
          <a:noFill/>
          <a:ln w="19050">
            <a:solidFill>
              <a:srgbClr val="0000FF"/>
            </a:solidFill>
            <a:prstDash val="sysDash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763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B0D4-8B9A-ED22-06FF-7EC9C001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Performances for Protons @ 275 GeV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7E0EB-86CF-7D25-4863-1CDB774D0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46" y="2656704"/>
            <a:ext cx="2743200" cy="1828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B71906-2271-F59B-B26D-E8CBD20EB546}"/>
              </a:ext>
            </a:extLst>
          </p:cNvPr>
          <p:cNvSpPr txBox="1"/>
          <p:nvPr/>
        </p:nvSpPr>
        <p:spPr>
          <a:xfrm>
            <a:off x="1058183" y="2200371"/>
            <a:ext cx="14451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No cooling</a:t>
            </a:r>
          </a:p>
        </p:txBody>
      </p:sp>
      <p:pic>
        <p:nvPicPr>
          <p:cNvPr id="6" name="图片 2">
            <a:extLst>
              <a:ext uri="{FF2B5EF4-FFF2-40B4-BE49-F238E27FC236}">
                <a16:creationId xmlns:a16="http://schemas.microsoft.com/office/drawing/2014/main" id="{47EB28A5-74E8-DBEF-3B09-4D8DCCDF566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720164" y="1706299"/>
            <a:ext cx="3383280" cy="21945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CE0641-0C54-A752-659C-720E95603933}"/>
              </a:ext>
            </a:extLst>
          </p:cNvPr>
          <p:cNvSpPr txBox="1"/>
          <p:nvPr/>
        </p:nvSpPr>
        <p:spPr>
          <a:xfrm>
            <a:off x="3551519" y="1176804"/>
            <a:ext cx="3674080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6.9E10, Proton </a:t>
            </a:r>
            <a:r>
              <a:rPr lang="en-US" sz="1400" b="1" dirty="0" err="1">
                <a:latin typeface="+mn-lt"/>
              </a:rPr>
              <a:t>D</a:t>
            </a:r>
            <a:r>
              <a:rPr lang="en-US" sz="1400" b="1" baseline="-25000" dirty="0" err="1">
                <a:latin typeface="+mn-lt"/>
              </a:rPr>
              <a:t>x,y</a:t>
            </a:r>
            <a:r>
              <a:rPr lang="en-US" sz="1400" b="1" dirty="0">
                <a:latin typeface="+mn-lt"/>
              </a:rPr>
              <a:t> =0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408E8D-3645-079D-429E-C6058079AE02}"/>
              </a:ext>
            </a:extLst>
          </p:cNvPr>
          <p:cNvSpPr txBox="1"/>
          <p:nvPr/>
        </p:nvSpPr>
        <p:spPr>
          <a:xfrm>
            <a:off x="7427934" y="1179326"/>
            <a:ext cx="4614517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6.9E10, Proton 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x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 =2.0 m and 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y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=0</a:t>
            </a:r>
            <a:endParaRPr lang="en-US" sz="1400" b="1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D49544-5293-ECB0-C15A-C6BDE777ABF3}"/>
              </a:ext>
            </a:extLst>
          </p:cNvPr>
          <p:cNvSpPr txBox="1"/>
          <p:nvPr/>
        </p:nvSpPr>
        <p:spPr>
          <a:xfrm>
            <a:off x="3570769" y="3904358"/>
            <a:ext cx="3674080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6.9*6E10, Proton </a:t>
            </a:r>
            <a:r>
              <a:rPr lang="en-US" sz="1400" b="1" dirty="0" err="1">
                <a:latin typeface="+mn-lt"/>
              </a:rPr>
              <a:t>D</a:t>
            </a:r>
            <a:r>
              <a:rPr lang="en-US" sz="1400" b="1" baseline="-25000" dirty="0" err="1">
                <a:latin typeface="+mn-lt"/>
              </a:rPr>
              <a:t>x,y</a:t>
            </a:r>
            <a:r>
              <a:rPr lang="en-US" sz="1400" b="1" dirty="0">
                <a:latin typeface="+mn-lt"/>
              </a:rPr>
              <a:t> =0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9C7731-EA03-AE82-39A6-50222D8D9C45}"/>
              </a:ext>
            </a:extLst>
          </p:cNvPr>
          <p:cNvSpPr txBox="1"/>
          <p:nvPr/>
        </p:nvSpPr>
        <p:spPr>
          <a:xfrm>
            <a:off x="7427933" y="3900859"/>
            <a:ext cx="4614517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6.9*6E10, Proton 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x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 =2.0 m, 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y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=0</a:t>
            </a:r>
            <a:endParaRPr lang="en-US" sz="1400" b="1" dirty="0">
              <a:latin typeface="+mn-lt"/>
            </a:endParaRPr>
          </a:p>
        </p:txBody>
      </p:sp>
      <p:pic>
        <p:nvPicPr>
          <p:cNvPr id="16" name="图片 5">
            <a:extLst>
              <a:ext uri="{FF2B5EF4-FFF2-40B4-BE49-F238E27FC236}">
                <a16:creationId xmlns:a16="http://schemas.microsoft.com/office/drawing/2014/main" id="{4650A53C-3E5B-C177-4EC4-B55004C7A1FD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670449" y="4437352"/>
            <a:ext cx="3474720" cy="2194560"/>
          </a:xfrm>
          <a:prstGeom prst="rect">
            <a:avLst/>
          </a:prstGeom>
        </p:spPr>
      </p:pic>
      <p:pic>
        <p:nvPicPr>
          <p:cNvPr id="17" name="图片 14">
            <a:extLst>
              <a:ext uri="{FF2B5EF4-FFF2-40B4-BE49-F238E27FC236}">
                <a16:creationId xmlns:a16="http://schemas.microsoft.com/office/drawing/2014/main" id="{39D5ED54-B4A1-4045-9B29-DC44271C9E03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975184" y="4418102"/>
            <a:ext cx="3474720" cy="2286000"/>
          </a:xfrm>
          <a:prstGeom prst="rect">
            <a:avLst/>
          </a:prstGeom>
        </p:spPr>
      </p:pic>
      <p:pic>
        <p:nvPicPr>
          <p:cNvPr id="18" name="图片 4">
            <a:extLst>
              <a:ext uri="{FF2B5EF4-FFF2-40B4-BE49-F238E27FC236}">
                <a16:creationId xmlns:a16="http://schemas.microsoft.com/office/drawing/2014/main" id="{AF71B0F5-EF8E-1687-A820-483A72712698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958730" y="1669612"/>
            <a:ext cx="338328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954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B0D4-8B9A-ED22-06FF-7EC9C001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Performances for Protons @ 100 GeV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48ACA1-F160-E7D4-DCF4-ED1EF120B66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2016" y="2678175"/>
            <a:ext cx="2377440" cy="1737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9E2F19-A037-72B4-AF6E-7A7F21352A88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758700" y="1569957"/>
            <a:ext cx="3291840" cy="2194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18F3EF-0E83-E60C-7DE3-EB8215DD3E3D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005051" y="1571145"/>
            <a:ext cx="3383280" cy="2194560"/>
          </a:xfrm>
          <a:prstGeom prst="rect">
            <a:avLst/>
          </a:prstGeom>
        </p:spPr>
      </p:pic>
      <p:pic>
        <p:nvPicPr>
          <p:cNvPr id="15" name="图片 4">
            <a:extLst>
              <a:ext uri="{FF2B5EF4-FFF2-40B4-BE49-F238E27FC236}">
                <a16:creationId xmlns:a16="http://schemas.microsoft.com/office/drawing/2014/main" id="{B2F781EF-F3CB-F444-B989-5B27A01CEDA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704139" y="4360245"/>
            <a:ext cx="3383280" cy="219456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047A452-50C2-69BC-BCE9-880BBA6017B9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005051" y="4353204"/>
            <a:ext cx="3383280" cy="21945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157591-A184-1A2F-969A-D5DD9CC0EC4F}"/>
              </a:ext>
            </a:extLst>
          </p:cNvPr>
          <p:cNvSpPr txBox="1"/>
          <p:nvPr/>
        </p:nvSpPr>
        <p:spPr>
          <a:xfrm>
            <a:off x="1058183" y="2200371"/>
            <a:ext cx="14451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No cooling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E2CAA2-0795-DAB6-DBC7-2FDC1FF18DBD}"/>
              </a:ext>
            </a:extLst>
          </p:cNvPr>
          <p:cNvSpPr txBox="1"/>
          <p:nvPr/>
        </p:nvSpPr>
        <p:spPr>
          <a:xfrm>
            <a:off x="3551519" y="1176804"/>
            <a:ext cx="3674080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6.9E10, Proton </a:t>
            </a:r>
            <a:r>
              <a:rPr lang="en-US" sz="1400" b="1" dirty="0" err="1">
                <a:latin typeface="+mn-lt"/>
              </a:rPr>
              <a:t>D</a:t>
            </a:r>
            <a:r>
              <a:rPr lang="en-US" sz="1400" b="1" baseline="-25000" dirty="0" err="1">
                <a:latin typeface="+mn-lt"/>
              </a:rPr>
              <a:t>x,y</a:t>
            </a:r>
            <a:r>
              <a:rPr lang="en-US" sz="1400" b="1" dirty="0">
                <a:latin typeface="+mn-lt"/>
              </a:rPr>
              <a:t> =0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033B12-8526-7829-7F26-42B71A507380}"/>
              </a:ext>
            </a:extLst>
          </p:cNvPr>
          <p:cNvSpPr txBox="1"/>
          <p:nvPr/>
        </p:nvSpPr>
        <p:spPr>
          <a:xfrm>
            <a:off x="7427934" y="1179326"/>
            <a:ext cx="4614517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6.9E10, Proton 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x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 =2.0 m and 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y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=0</a:t>
            </a:r>
            <a:endParaRPr lang="en-US" sz="1400" b="1" dirty="0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416595-4E6D-4427-0068-61DCCB0018B0}"/>
              </a:ext>
            </a:extLst>
          </p:cNvPr>
          <p:cNvSpPr txBox="1"/>
          <p:nvPr/>
        </p:nvSpPr>
        <p:spPr>
          <a:xfrm>
            <a:off x="3570769" y="3904358"/>
            <a:ext cx="3674080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6.9*6E10, Proton </a:t>
            </a:r>
            <a:r>
              <a:rPr lang="en-US" sz="1400" b="1" dirty="0" err="1">
                <a:latin typeface="+mn-lt"/>
              </a:rPr>
              <a:t>D</a:t>
            </a:r>
            <a:r>
              <a:rPr lang="en-US" sz="1400" b="1" baseline="-25000" dirty="0" err="1">
                <a:latin typeface="+mn-lt"/>
              </a:rPr>
              <a:t>x,y</a:t>
            </a:r>
            <a:r>
              <a:rPr lang="en-US" sz="1400" b="1" dirty="0">
                <a:latin typeface="+mn-lt"/>
              </a:rPr>
              <a:t> =0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4C1799-C6C8-6CC5-86A5-00C142F5B09E}"/>
              </a:ext>
            </a:extLst>
          </p:cNvPr>
          <p:cNvSpPr txBox="1"/>
          <p:nvPr/>
        </p:nvSpPr>
        <p:spPr>
          <a:xfrm>
            <a:off x="7427933" y="3900859"/>
            <a:ext cx="4614517" cy="28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 dirty="0">
                <a:latin typeface="+mn-lt"/>
              </a:rPr>
              <a:t>Electron intensity 6.9*6E10, Proton 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x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 =2.0 m, D</a:t>
            </a:r>
            <a:r>
              <a:rPr lang="en-US" sz="1400" b="1" baseline="-25000" dirty="0">
                <a:highlight>
                  <a:srgbClr val="FFFF00"/>
                </a:highlight>
                <a:latin typeface="+mn-lt"/>
              </a:rPr>
              <a:t>y</a:t>
            </a:r>
            <a:r>
              <a:rPr lang="en-US" sz="1400" b="1" dirty="0">
                <a:highlight>
                  <a:srgbClr val="FFFF00"/>
                </a:highlight>
                <a:latin typeface="+mn-lt"/>
              </a:rPr>
              <a:t>=0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8135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83903-A563-C055-D00D-02079B9D9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Proton Beam Distributions </a:t>
            </a:r>
            <a:r>
              <a:rPr lang="en-US" i="1" dirty="0"/>
              <a:t>before </a:t>
            </a:r>
            <a:r>
              <a:rPr lang="en-US" dirty="0"/>
              <a:t>and </a:t>
            </a:r>
            <a:r>
              <a:rPr lang="en-US" i="1" dirty="0"/>
              <a:t>after</a:t>
            </a:r>
            <a:r>
              <a:rPr lang="en-US" dirty="0"/>
              <a:t> Cooling @ 275 GeV with Electron </a:t>
            </a:r>
            <a:r>
              <a:rPr lang="en-US" sz="3200" dirty="0">
                <a:latin typeface="+mn-lt"/>
              </a:rPr>
              <a:t>Intensity 6*6.9e10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B2155B-FCFA-E0FC-A18D-FA183061C0A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66192" y="1593635"/>
            <a:ext cx="3566160" cy="2283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B1A699-1617-D9ED-DC19-92452D74C21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462513" y="1590895"/>
            <a:ext cx="3474720" cy="22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0F0F73-9402-14C0-80BE-16F7C9423791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159256" y="1590895"/>
            <a:ext cx="3474720" cy="228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F092A5-91D1-9BF4-8CEF-6A4EFAB7B928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87528" y="4062341"/>
            <a:ext cx="3474720" cy="228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2784BB-C940-7A24-668B-6A597437B93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473392" y="4062341"/>
            <a:ext cx="3474720" cy="228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1D2D074-5B12-94A2-E820-D7ABE0B862D7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8159256" y="4024241"/>
            <a:ext cx="3474720" cy="233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871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83903-A563-C055-D00D-02079B9D9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Proton Beam Distributions </a:t>
            </a:r>
            <a:r>
              <a:rPr lang="en-US" i="1" dirty="0"/>
              <a:t>before </a:t>
            </a:r>
            <a:r>
              <a:rPr lang="en-US" dirty="0"/>
              <a:t>and </a:t>
            </a:r>
            <a:r>
              <a:rPr lang="en-US" i="1" dirty="0"/>
              <a:t>after</a:t>
            </a:r>
            <a:r>
              <a:rPr lang="en-US" dirty="0"/>
              <a:t> Cooling @ 100 GeV with Electron </a:t>
            </a:r>
            <a:r>
              <a:rPr lang="en-US" sz="3200" dirty="0">
                <a:latin typeface="+mn-lt"/>
              </a:rPr>
              <a:t>Intensity 6.9e10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5AD7CE-3EDE-9752-611B-87BC81D4240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28268" y="1561563"/>
            <a:ext cx="3474720" cy="228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5A47D4-0C1A-F4C4-ABE7-AA2B677CFBF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433692" y="1561563"/>
            <a:ext cx="3474720" cy="228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069F66-A55C-93F6-E831-C4DCF63DF26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084084" y="1506670"/>
            <a:ext cx="3474720" cy="228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996C35-0811-CF50-7164-779700184B1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83300" y="3936622"/>
            <a:ext cx="3474720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478853-D22E-F74C-3AF5-72162EC1DF78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433692" y="3936622"/>
            <a:ext cx="3474720" cy="228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CB3FBA-8BF4-9D74-810A-2C02C8935CEA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8084084" y="3936622"/>
            <a:ext cx="347472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59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958B9-D310-C34D-8681-4A21E3351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F62FA-A055-9346-A88F-C349D0DA2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and study of beam dynamics are carried out for a proposed dual energy electron storage ring cooler.</a:t>
            </a:r>
          </a:p>
          <a:p>
            <a:r>
              <a:rPr lang="en-US" dirty="0"/>
              <a:t>Cooling performance using the EIC ion beam parameters is evaluated and results are promising.</a:t>
            </a:r>
          </a:p>
          <a:p>
            <a:r>
              <a:rPr lang="en-US" dirty="0"/>
              <a:t>Optimization of the design can be further pursued to improve the cooling performance.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3913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C3D94-3809-E44F-9098-BD07193D6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11C45-B866-5D49-9A41-D896DA632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30300"/>
            <a:ext cx="11430000" cy="505058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dirty="0">
                <a:latin typeface="+mn-lt"/>
              </a:rPr>
              <a:t>F. Lin, </a:t>
            </a:r>
            <a:r>
              <a:rPr lang="en-US" sz="1700" dirty="0" err="1">
                <a:latin typeface="+mn-lt"/>
              </a:rPr>
              <a:t>et.al</a:t>
            </a:r>
            <a:r>
              <a:rPr lang="en-US" sz="1700" dirty="0">
                <a:latin typeface="+mn-lt"/>
              </a:rPr>
              <a:t>., “Storage-Ring Electron Cooler for Relativistic Ion Beams”, IPAC’16. </a:t>
            </a:r>
            <a:endParaRPr lang="en-US" sz="170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B. </a:t>
            </a:r>
            <a:r>
              <a:rPr lang="en-US" sz="1700" i="0" u="none" strike="noStrike" dirty="0" err="1">
                <a:solidFill>
                  <a:srgbClr val="000000"/>
                </a:solidFill>
                <a:effectLst/>
                <a:latin typeface="+mn-lt"/>
              </a:rPr>
              <a:t>Dhital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, et al., “Two-Energy Storage-Ring Electron Cooler for Relativistic Ion Beams”, NAPAC19, TUPLM13. 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B. </a:t>
            </a:r>
            <a:r>
              <a:rPr lang="en-US" sz="1700" i="0" u="none" strike="noStrike" dirty="0" err="1">
                <a:solidFill>
                  <a:srgbClr val="000000"/>
                </a:solidFill>
                <a:effectLst/>
                <a:latin typeface="+mn-lt"/>
              </a:rPr>
              <a:t>Dhital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, et al., “Equilibria and Synchrotron Stability in Two Energy Storage Rings”, IPAC19, MOPGW104. 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B. </a:t>
            </a:r>
            <a:r>
              <a:rPr lang="en-US" sz="1700" i="0" u="none" strike="noStrike" dirty="0" err="1">
                <a:solidFill>
                  <a:srgbClr val="000000"/>
                </a:solidFill>
                <a:effectLst/>
                <a:latin typeface="+mn-lt"/>
              </a:rPr>
              <a:t>Dhital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, et al., “Estimates of Damped Equilibrium Energy Spread and Emittance in a Dual Energy Storage Ring”, IPAC21, MOPAB240. 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B. </a:t>
            </a:r>
            <a:r>
              <a:rPr lang="en-US" sz="1700" i="0" u="none" strike="noStrike" dirty="0" err="1">
                <a:solidFill>
                  <a:srgbClr val="000000"/>
                </a:solidFill>
                <a:effectLst/>
                <a:latin typeface="+mn-lt"/>
              </a:rPr>
              <a:t>Dhital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, et al., “Beam Dynamics Study in a Dual Energy Storage Ring for Ion Beam Cooling”, IPAC21, TUXA07.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B. </a:t>
            </a:r>
            <a:r>
              <a:rPr lang="en-US" sz="1700" i="0" u="none" strike="noStrike" dirty="0" err="1">
                <a:solidFill>
                  <a:srgbClr val="000000"/>
                </a:solidFill>
                <a:effectLst/>
                <a:latin typeface="+mn-lt"/>
              </a:rPr>
              <a:t>Dhital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, et al., "Dual Energy Storage Ring and Possible Applications", AccApp’21.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B. </a:t>
            </a:r>
            <a:r>
              <a:rPr lang="en-US" sz="1700" i="0" u="none" strike="noStrike" dirty="0" err="1">
                <a:solidFill>
                  <a:srgbClr val="000000"/>
                </a:solidFill>
                <a:effectLst/>
                <a:latin typeface="+mn-lt"/>
              </a:rPr>
              <a:t>Dhital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, et al., “Cooling Performance in a Dual Energy Storage Ring Cooler”, IPAC22, MOPOTK047. 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B. </a:t>
            </a:r>
            <a:r>
              <a:rPr lang="en-US" sz="1700" i="0" u="none" strike="noStrike" dirty="0" err="1">
                <a:solidFill>
                  <a:srgbClr val="000000"/>
                </a:solidFill>
                <a:effectLst/>
                <a:latin typeface="+mn-lt"/>
              </a:rPr>
              <a:t>Dhital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, et al., “Dual Energy Storage Ring Electron Cooler for Ion Beam Cooling,” </a:t>
            </a:r>
            <a:r>
              <a:rPr lang="en-US" sz="1700" i="1" u="none" strike="noStrike" dirty="0">
                <a:solidFill>
                  <a:srgbClr val="000000"/>
                </a:solidFill>
                <a:effectLst/>
                <a:latin typeface="+mn-lt"/>
              </a:rPr>
              <a:t>PRAB under revision.</a:t>
            </a:r>
            <a:r>
              <a:rPr lang="en-US" sz="1700" i="0" u="none" strike="noStrike" dirty="0">
                <a:solidFill>
                  <a:srgbClr val="000000"/>
                </a:solidFill>
                <a:effectLst/>
                <a:latin typeface="+mn-lt"/>
              </a:rPr>
              <a:t> 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dirty="0"/>
              <a:t>H. Zhang, et al., “Latest Updates on JESPEC – an IBS and Electron Cooling Simulation Program”, IPAC’23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700" dirty="0"/>
              <a:t>H. Zhang, et al., “JSPEC: a Program for IBS and Electron Cooling Simulation”, COOL23</a:t>
            </a:r>
            <a:endParaRPr lang="en-US" sz="170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60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60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600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30946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2EC61-2983-3944-BFC8-953F3500D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30300"/>
            <a:ext cx="11430000" cy="4279098"/>
          </a:xfrm>
        </p:spPr>
        <p:txBody>
          <a:bodyPr/>
          <a:lstStyle/>
          <a:p>
            <a:pPr marL="0" indent="0" algn="ctr">
              <a:buNone/>
            </a:pPr>
            <a:endParaRPr lang="en-US" sz="3600" b="1" i="1" dirty="0"/>
          </a:p>
          <a:p>
            <a:pPr marL="0" indent="0" algn="ctr">
              <a:buNone/>
            </a:pPr>
            <a:r>
              <a:rPr lang="en-US" sz="4800" b="1" i="1" dirty="0"/>
              <a:t>Thank you for your attention !</a:t>
            </a:r>
          </a:p>
          <a:p>
            <a:pPr marL="0" indent="0" algn="ctr">
              <a:buNone/>
            </a:pPr>
            <a:r>
              <a:rPr lang="en-US" sz="4800" b="1" i="1" dirty="0" err="1"/>
              <a:t>Danke</a:t>
            </a:r>
            <a:r>
              <a:rPr lang="en-US" sz="4800" b="1" i="1" dirty="0"/>
              <a:t>!</a:t>
            </a:r>
          </a:p>
          <a:p>
            <a:pPr marL="0" indent="0" algn="ctr">
              <a:buNone/>
            </a:pPr>
            <a:r>
              <a:rPr lang="en-US" sz="4800" b="1" i="1" dirty="0"/>
              <a:t>Merci!</a:t>
            </a:r>
          </a:p>
          <a:p>
            <a:pPr marL="0" indent="0" algn="ctr">
              <a:buNone/>
            </a:pPr>
            <a:r>
              <a:rPr lang="en-US" sz="4800" b="1" i="1" dirty="0" err="1"/>
              <a:t>Grazie</a:t>
            </a:r>
            <a:r>
              <a:rPr lang="en-US" sz="4800" b="1" i="1" dirty="0"/>
              <a:t>!</a:t>
            </a:r>
          </a:p>
          <a:p>
            <a:pPr marL="0" indent="0" algn="ctr">
              <a:buNone/>
            </a:pP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176541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F2C85-0B3B-714E-A847-2487977E1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Arial" panose="020B0604020202020204" pitchFamily="34" charset="0"/>
              </a:rPr>
              <a:t>US EIC for QCD Frontier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6829-363F-7B4F-98D6-EC855389C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665" y="907478"/>
            <a:ext cx="8284972" cy="5844196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/>
              <a:t>Electron Ion Collider (EIC) will be built at BNL, based on the existing RHIC, Jefferson Lab is a partner lab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/>
              <a:t>Goals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200" dirty="0"/>
              <a:t>High luminosity: L=(0.1-1)x10</a:t>
            </a:r>
            <a:r>
              <a:rPr lang="en-US" sz="1200" baseline="30000" dirty="0"/>
              <a:t>34 </a:t>
            </a:r>
            <a:r>
              <a:rPr lang="en-US" sz="1200" dirty="0"/>
              <a:t>cm</a:t>
            </a:r>
            <a:r>
              <a:rPr lang="en-US" sz="1200" baseline="30000" dirty="0"/>
              <a:t>-2 </a:t>
            </a:r>
            <a:r>
              <a:rPr lang="en-US" sz="1200" dirty="0"/>
              <a:t>s</a:t>
            </a:r>
            <a:r>
              <a:rPr lang="en-US" sz="1200" baseline="30000" dirty="0"/>
              <a:t>-1 </a:t>
            </a:r>
            <a:r>
              <a:rPr lang="en-US" sz="1200" dirty="0">
                <a:sym typeface="Wingdings" panose="05000000000000000000" pitchFamily="2" charset="2"/>
              </a:rPr>
              <a:t></a:t>
            </a:r>
            <a:r>
              <a:rPr lang="en-US" sz="1200" dirty="0"/>
              <a:t> 10-100 fb</a:t>
            </a:r>
            <a:r>
              <a:rPr lang="en-US" sz="1200" baseline="30000" dirty="0"/>
              <a:t>-1</a:t>
            </a:r>
            <a:r>
              <a:rPr lang="en-US" sz="1200" dirty="0"/>
              <a:t> integrated luminosity</a:t>
            </a:r>
            <a:endParaRPr lang="en-US" sz="1200" baseline="30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200" dirty="0"/>
              <a:t>Collisions of highly polarized +/-70% e,  p and light ion beams  with flexible spin patterns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200" dirty="0"/>
              <a:t>Large ranges of center of mass energies: </a:t>
            </a:r>
            <a:r>
              <a:rPr lang="en-US" sz="1200" dirty="0" err="1"/>
              <a:t>E</a:t>
            </a:r>
            <a:r>
              <a:rPr lang="en-US" sz="1200" baseline="-25000" dirty="0" err="1"/>
              <a:t>cm</a:t>
            </a:r>
            <a:r>
              <a:rPr lang="en-US" sz="1200" dirty="0"/>
              <a:t>=(20-140) GeV and ion species: protons–Uranium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200" dirty="0"/>
              <a:t>Ensure accommodation of two IRs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200" dirty="0"/>
              <a:t>Large detector acceptance and good background conditions</a:t>
            </a:r>
            <a:endParaRPr lang="en-US" sz="2000" b="1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/>
              <a:t>Hadron storage ring</a:t>
            </a:r>
            <a:r>
              <a:rPr lang="en-US" sz="2000" dirty="0"/>
              <a:t> </a:t>
            </a:r>
            <a:r>
              <a:rPr lang="en-US" sz="2000" b="1" dirty="0"/>
              <a:t>40-275 GeV </a:t>
            </a:r>
            <a:r>
              <a:rPr lang="en-US" sz="2000" dirty="0"/>
              <a:t>(</a:t>
            </a:r>
            <a:r>
              <a:rPr lang="en-US" sz="2000" dirty="0">
                <a:highlight>
                  <a:srgbClr val="CCFF99"/>
                </a:highlight>
              </a:rPr>
              <a:t>existing)</a:t>
            </a:r>
            <a:r>
              <a:rPr lang="en-US" sz="2000" dirty="0"/>
              <a:t>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1160 bunches, large beam current (up to 1 A) , </a:t>
            </a:r>
            <a:r>
              <a:rPr lang="en-US" sz="1200" b="1" dirty="0"/>
              <a:t>strong hadron cooling (</a:t>
            </a:r>
            <a:r>
              <a:rPr lang="en-US" sz="1100" b="1" dirty="0"/>
              <a:t>coherent electron cooling)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/>
              <a:t>Electron storage ring (2.5–18 GeV </a:t>
            </a:r>
            <a:r>
              <a:rPr lang="en-US" sz="2000" dirty="0"/>
              <a:t>(</a:t>
            </a:r>
            <a:r>
              <a:rPr lang="en-US" sz="2000" dirty="0">
                <a:highlight>
                  <a:srgbClr val="CCFF99"/>
                </a:highlight>
              </a:rPr>
              <a:t>new</a:t>
            </a:r>
            <a:r>
              <a:rPr lang="en-US" sz="2400" dirty="0"/>
              <a:t>))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1160 bunches, large beam current (up to 2.5 A) </a:t>
            </a:r>
            <a:r>
              <a:rPr lang="en-US" sz="1200" dirty="0">
                <a:sym typeface="Wingdings" panose="05000000000000000000" pitchFamily="2" charset="2"/>
              </a:rPr>
              <a:t> maximum 10 MW S.R. power, SRF cavities</a:t>
            </a:r>
            <a:endParaRPr lang="en-US" sz="12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/>
              <a:t>Electron rapid cycling synchrotron </a:t>
            </a:r>
            <a:r>
              <a:rPr lang="en-US" sz="2000" dirty="0"/>
              <a:t>(</a:t>
            </a:r>
            <a:r>
              <a:rPr lang="en-US" sz="2000" dirty="0">
                <a:highlight>
                  <a:srgbClr val="CCFF99"/>
                </a:highlight>
              </a:rPr>
              <a:t>new</a:t>
            </a:r>
            <a:r>
              <a:rPr lang="en-US" sz="2000" dirty="0"/>
              <a:t>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200" b="1" dirty="0"/>
              <a:t> </a:t>
            </a:r>
            <a:r>
              <a:rPr lang="en-US" sz="1200" dirty="0"/>
              <a:t>2x28 </a:t>
            </a:r>
            <a:r>
              <a:rPr lang="en-US" sz="1200" dirty="0" err="1"/>
              <a:t>nC</a:t>
            </a:r>
            <a:r>
              <a:rPr lang="en-US" sz="1200" dirty="0"/>
              <a:t> bunches</a:t>
            </a:r>
            <a:r>
              <a:rPr lang="en-US" sz="1200" b="1" dirty="0"/>
              <a:t>, </a:t>
            </a:r>
            <a:r>
              <a:rPr lang="en-US" sz="1200" dirty="0"/>
              <a:t>1 Hz cycle time, spin transparent for high polarization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/>
              <a:t>High luminosity interaction region(s) </a:t>
            </a:r>
            <a:r>
              <a:rPr lang="en-US" sz="2000" dirty="0"/>
              <a:t>(</a:t>
            </a:r>
            <a:r>
              <a:rPr lang="en-US" sz="2000" dirty="0">
                <a:highlight>
                  <a:srgbClr val="CCFF99"/>
                </a:highlight>
              </a:rPr>
              <a:t>new</a:t>
            </a:r>
            <a:r>
              <a:rPr lang="en-US" sz="2000" dirty="0"/>
              <a:t>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L = 10</a:t>
            </a:r>
            <a:r>
              <a:rPr lang="en-US" sz="1200" baseline="30000" dirty="0"/>
              <a:t>34</a:t>
            </a:r>
            <a:r>
              <a:rPr lang="en-US" sz="1200" dirty="0"/>
              <a:t>cm</a:t>
            </a:r>
            <a:r>
              <a:rPr lang="en-US" sz="1200" baseline="30000" dirty="0"/>
              <a:t>-2</a:t>
            </a:r>
            <a:r>
              <a:rPr lang="en-US" sz="1200" dirty="0"/>
              <a:t>s</a:t>
            </a:r>
            <a:r>
              <a:rPr lang="en-US" sz="1200" baseline="30000" dirty="0"/>
              <a:t>-1 </a:t>
            </a:r>
            <a:r>
              <a:rPr lang="en-US" sz="1200" dirty="0"/>
              <a:t>with superconducting magnets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25 </a:t>
            </a:r>
            <a:r>
              <a:rPr lang="en-US" sz="1200" dirty="0" err="1"/>
              <a:t>mrad</a:t>
            </a:r>
            <a:r>
              <a:rPr lang="en-US" sz="1200" dirty="0"/>
              <a:t> crossing angle for the primary detector with crab cavities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Spin rotators (longitudinal electron spin)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Forward hadron instrumentation for tagging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82A31A-73E6-D349-9A39-D12F9CD4EAA0}"/>
              </a:ext>
            </a:extLst>
          </p:cNvPr>
          <p:cNvSpPr txBox="1"/>
          <p:nvPr/>
        </p:nvSpPr>
        <p:spPr>
          <a:xfrm>
            <a:off x="9511336" y="1530415"/>
            <a:ext cx="168447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+mn-lt"/>
              </a:rPr>
              <a:t>RHIC at BNL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2DC0FE-71CB-274E-3EF6-F17218A14817}"/>
              </a:ext>
            </a:extLst>
          </p:cNvPr>
          <p:cNvSpPr txBox="1"/>
          <p:nvPr/>
        </p:nvSpPr>
        <p:spPr>
          <a:xfrm>
            <a:off x="9648968" y="1433017"/>
            <a:ext cx="148760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  <a:latin typeface="+mn-lt"/>
              </a:rPr>
              <a:t>RHIC at BNL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CD1B7B-70F2-D013-3166-C4FF9FAC7198}"/>
              </a:ext>
            </a:extLst>
          </p:cNvPr>
          <p:cNvSpPr txBox="1"/>
          <p:nvPr/>
        </p:nvSpPr>
        <p:spPr>
          <a:xfrm>
            <a:off x="5953013" y="6338978"/>
            <a:ext cx="1943798" cy="338554"/>
          </a:xfrm>
          <a:prstGeom prst="rect">
            <a:avLst/>
          </a:prstGeom>
          <a:solidFill>
            <a:srgbClr val="F4FAB0"/>
          </a:solidFill>
        </p:spPr>
        <p:txBody>
          <a:bodyPr wrap="square">
            <a:spAutoFit/>
          </a:bodyPr>
          <a:lstStyle/>
          <a:p>
            <a:r>
              <a:rPr lang="en-US" sz="1600" i="1" dirty="0">
                <a:latin typeface="+mn-lt"/>
              </a:rPr>
              <a:t>EIC design report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D25CFA-25F6-0FD9-0581-16FCA26CA4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" t="1854" r="14535"/>
          <a:stretch/>
        </p:blipFill>
        <p:spPr>
          <a:xfrm>
            <a:off x="8217139" y="397565"/>
            <a:ext cx="3931920" cy="612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62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230C8-A3AB-C806-1ED6-8D14F8C02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EF883-CC5B-F736-C7BF-D56527ED2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759" y="2677161"/>
            <a:ext cx="3882135" cy="85852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33839175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BAA81-5564-F84A-9AB9-8E9F49B0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Electron Parameters for Cooling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3D0C937-2AB5-D247-A794-65C00B23735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128418" y="912524"/>
              <a:ext cx="7878594" cy="5590097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3181441">
                      <a:extLst>
                        <a:ext uri="{9D8B030D-6E8A-4147-A177-3AD203B41FA5}">
                          <a16:colId xmlns:a16="http://schemas.microsoft.com/office/drawing/2014/main" val="4114462582"/>
                        </a:ext>
                      </a:extLst>
                    </a:gridCol>
                    <a:gridCol w="839072">
                      <a:extLst>
                        <a:ext uri="{9D8B030D-6E8A-4147-A177-3AD203B41FA5}">
                          <a16:colId xmlns:a16="http://schemas.microsoft.com/office/drawing/2014/main" val="2567679292"/>
                        </a:ext>
                      </a:extLst>
                    </a:gridCol>
                    <a:gridCol w="1864712">
                      <a:extLst>
                        <a:ext uri="{9D8B030D-6E8A-4147-A177-3AD203B41FA5}">
                          <a16:colId xmlns:a16="http://schemas.microsoft.com/office/drawing/2014/main" val="1890137386"/>
                        </a:ext>
                      </a:extLst>
                    </a:gridCol>
                    <a:gridCol w="1993369">
                      <a:extLst>
                        <a:ext uri="{9D8B030D-6E8A-4147-A177-3AD203B41FA5}">
                          <a16:colId xmlns:a16="http://schemas.microsoft.com/office/drawing/2014/main" val="3798482043"/>
                        </a:ext>
                      </a:extLst>
                    </a:gridCol>
                  </a:tblGrid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Cooling Electron Energy</a:t>
                          </a:r>
                          <a:endParaRPr lang="en-US" sz="16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MeV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150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55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18385277"/>
                      </a:ext>
                    </a:extLst>
                  </a:tr>
                  <a:tr h="143062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Bunch intensity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56044005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charge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nC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11.1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46703830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Peak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52.9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4765801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Average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12990371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bunch length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2.5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26288043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FWHM bunch length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6.3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58434524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spacing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3.07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91272199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Beam energy to dump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J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1078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923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71464483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Ring circumference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532.8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72284537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Natural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-16.17 / -24.70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-16.21 / -24.82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43347517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Corrected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 / 0.87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18704817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Normalized emittance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653 / 31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3200930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beam size h/v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0.74 / 0.16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1.22 / 0.26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71811826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angle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µrad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1655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08195303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Energy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600" b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20.2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861414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Space Charge tune shift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0.00612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0.0422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22911674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Electron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s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5 / 12328 / 0.44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4.4 / 703 / 0.44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7936383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SR damping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3.2 / 0.69 / 0.25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8395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E3D0C937-2AB5-D247-A794-65C00B23735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128418" y="912524"/>
              <a:ext cx="7878594" cy="5590097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3181441">
                      <a:extLst>
                        <a:ext uri="{9D8B030D-6E8A-4147-A177-3AD203B41FA5}">
                          <a16:colId xmlns:a16="http://schemas.microsoft.com/office/drawing/2014/main" val="4114462582"/>
                        </a:ext>
                      </a:extLst>
                    </a:gridCol>
                    <a:gridCol w="839072">
                      <a:extLst>
                        <a:ext uri="{9D8B030D-6E8A-4147-A177-3AD203B41FA5}">
                          <a16:colId xmlns:a16="http://schemas.microsoft.com/office/drawing/2014/main" val="2567679292"/>
                        </a:ext>
                      </a:extLst>
                    </a:gridCol>
                    <a:gridCol w="1864712">
                      <a:extLst>
                        <a:ext uri="{9D8B030D-6E8A-4147-A177-3AD203B41FA5}">
                          <a16:colId xmlns:a16="http://schemas.microsoft.com/office/drawing/2014/main" val="1890137386"/>
                        </a:ext>
                      </a:extLst>
                    </a:gridCol>
                    <a:gridCol w="1993369">
                      <a:extLst>
                        <a:ext uri="{9D8B030D-6E8A-4147-A177-3AD203B41FA5}">
                          <a16:colId xmlns:a16="http://schemas.microsoft.com/office/drawing/2014/main" val="3798482043"/>
                        </a:ext>
                      </a:extLst>
                    </a:gridCol>
                  </a:tblGrid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Cooling Electron Energy</a:t>
                          </a:r>
                          <a:endParaRPr lang="en-US" sz="160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MeV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150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55</a:t>
                          </a:r>
                          <a:endParaRPr lang="en-US" sz="160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183852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Bunch intensity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80303" t="-96552" r="-463636" b="-1368966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56044005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charge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nC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11.1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46703830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Peak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52.9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4765801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Average bunch current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A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12990371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bunch length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2.5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26288043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FWHM bunch length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cm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6.3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58434524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Bunch spacing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3.07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91272199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Beam energy to dump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J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1078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923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71464483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Ring circumference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532.8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72284537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Natural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-16.17 / -24.70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-16.21 / -24.82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43347517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Corrected chromaticity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1.0 / 0.87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18704817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Normalized emittance h/v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653 / 31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3200930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beam size h/v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mm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0.74 / 0.16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1.22 / 0.26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71811826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RMS angle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µrad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608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1655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081953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Energy spread @ cooler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80303" t="-1206897" r="-463636" b="-2586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20.2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861414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Space Charge tune shift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 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0.00612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0.0422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22911674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Electron IBS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>
                              <a:effectLst/>
                            </a:rPr>
                            <a:t>s</a:t>
                          </a:r>
                          <a:endParaRPr lang="en-US" sz="1600" b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5 / 12328 / 0.44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4.4 / 703 / 0.44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79363838"/>
                      </a:ext>
                    </a:extLst>
                  </a:tr>
                  <a:tr h="285201">
                    <a:tc>
                      <a:txBody>
                        <a:bodyPr/>
                        <a:lstStyle/>
                        <a:p>
                          <a:pPr marL="0" marR="0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SR damping time (h/v/l)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s</a:t>
                          </a:r>
                          <a:endParaRPr lang="en-US" sz="1600" b="0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3.2 / 0.69 / 0.25</a:t>
                          </a:r>
                          <a:endParaRPr lang="en-US" sz="1600" b="1" dirty="0">
                            <a:effectLst/>
                            <a:latin typeface="+mn-lt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283953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599461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65F37-6EBA-444E-9FF1-8F3ED602F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Heating from ion beam</a:t>
            </a:r>
            <a:r>
              <a:rPr lang="en-US" baseline="30000" dirty="0"/>
              <a:t>*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5A6672-B6CA-D246-8C96-5BD195B6CEA9}"/>
              </a:ext>
            </a:extLst>
          </p:cNvPr>
          <p:cNvSpPr txBox="1"/>
          <p:nvPr/>
        </p:nvSpPr>
        <p:spPr>
          <a:xfrm>
            <a:off x="1254110" y="5814764"/>
            <a:ext cx="4634644" cy="313932"/>
          </a:xfrm>
          <a:prstGeom prst="rect">
            <a:avLst/>
          </a:prstGeom>
          <a:solidFill>
            <a:srgbClr val="F4FAB0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baseline="30000" dirty="0">
                <a:latin typeface="+mn-lt"/>
              </a:rPr>
              <a:t>* </a:t>
            </a:r>
            <a:r>
              <a:rPr lang="en-US" sz="1600" dirty="0">
                <a:latin typeface="+mn-lt"/>
              </a:rPr>
              <a:t>Calculated using the code getrad7, H. Zhao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29768" y="1502612"/>
          <a:ext cx="11555905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927">
                  <a:extLst>
                    <a:ext uri="{9D8B030D-6E8A-4147-A177-3AD203B41FA5}">
                      <a16:colId xmlns:a16="http://schemas.microsoft.com/office/drawing/2014/main" val="3095787692"/>
                    </a:ext>
                  </a:extLst>
                </a:gridCol>
                <a:gridCol w="1955410">
                  <a:extLst>
                    <a:ext uri="{9D8B030D-6E8A-4147-A177-3AD203B41FA5}">
                      <a16:colId xmlns:a16="http://schemas.microsoft.com/office/drawing/2014/main" val="3509042796"/>
                    </a:ext>
                  </a:extLst>
                </a:gridCol>
                <a:gridCol w="2110153">
                  <a:extLst>
                    <a:ext uri="{9D8B030D-6E8A-4147-A177-3AD203B41FA5}">
                      <a16:colId xmlns:a16="http://schemas.microsoft.com/office/drawing/2014/main" val="151697701"/>
                    </a:ext>
                  </a:extLst>
                </a:gridCol>
                <a:gridCol w="2067951">
                  <a:extLst>
                    <a:ext uri="{9D8B030D-6E8A-4147-A177-3AD203B41FA5}">
                      <a16:colId xmlns:a16="http://schemas.microsoft.com/office/drawing/2014/main" val="4196952115"/>
                    </a:ext>
                  </a:extLst>
                </a:gridCol>
                <a:gridCol w="3629464">
                  <a:extLst>
                    <a:ext uri="{9D8B030D-6E8A-4147-A177-3AD203B41FA5}">
                      <a16:colId xmlns:a16="http://schemas.microsoft.com/office/drawing/2014/main" val="1749946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Energy 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Beta function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Ion beta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func</a:t>
                      </a:r>
                      <a:r>
                        <a:rPr lang="en-US" baseline="0" dirty="0"/>
                        <a:t>.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Ion </a:t>
                      </a:r>
                      <a:r>
                        <a:rPr lang="en-US" altLang="zh-CN" dirty="0"/>
                        <a:t>dispersion</a:t>
                      </a:r>
                      <a:r>
                        <a:rPr lang="en-US" altLang="zh-CN" baseline="0" dirty="0"/>
                        <a:t>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Heating h/v/l 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276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- 2.61e6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/ 5.32e6/ 2.15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543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- 5.32e6 / 9.64e6</a:t>
                      </a:r>
                      <a:r>
                        <a:rPr lang="en-US" baseline="0" dirty="0"/>
                        <a:t> / 3.88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083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- 1.98e6 /</a:t>
                      </a:r>
                      <a:r>
                        <a:rPr lang="en-US" baseline="0" dirty="0"/>
                        <a:t> 3.6e6 </a:t>
                      </a:r>
                      <a:r>
                        <a:rPr lang="en-US" dirty="0"/>
                        <a:t>/ 1.45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682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- 3.56e6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/ 6.44e6 / 2.59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012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-1.13e6 / 1.87e6 / 6.02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515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-1.56e6 / 2.62e6 / 8.35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484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- 6.67e6 / 1.11e6 / 3.58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91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- 1.14e6 / 1.91e6 / 6.08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355187"/>
                  </a:ext>
                </a:extLst>
              </a:tr>
            </a:tbl>
          </a:graphicData>
        </a:graphic>
      </p:graphicFrame>
      <p:sp>
        <p:nvSpPr>
          <p:cNvPr id="9" name="TextBox 2">
            <a:extLst>
              <a:ext uri="{FF2B5EF4-FFF2-40B4-BE49-F238E27FC236}">
                <a16:creationId xmlns:a16="http://schemas.microsoft.com/office/drawing/2014/main" id="{A15A6672-B6CA-D246-8C96-5BD195B6CEA9}"/>
              </a:ext>
            </a:extLst>
          </p:cNvPr>
          <p:cNvSpPr txBox="1"/>
          <p:nvPr/>
        </p:nvSpPr>
        <p:spPr>
          <a:xfrm>
            <a:off x="1254110" y="5391883"/>
            <a:ext cx="4634644" cy="313932"/>
          </a:xfrm>
          <a:prstGeom prst="rect">
            <a:avLst/>
          </a:prstGeom>
          <a:solidFill>
            <a:srgbClr val="F4FAB0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- cooling in horizontal direction</a:t>
            </a:r>
          </a:p>
        </p:txBody>
      </p:sp>
    </p:spTree>
    <p:extLst>
      <p:ext uri="{BB962C8B-B14F-4D97-AF65-F5344CB8AC3E}">
        <p14:creationId xmlns:p14="http://schemas.microsoft.com/office/powerpoint/2010/main" val="21851783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65F37-6EBA-444E-9FF1-8F3ED602F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Non-magnetized cooling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89" y="1381637"/>
            <a:ext cx="5947697" cy="26557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786" y="2345787"/>
            <a:ext cx="5186291" cy="17901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3476" y="2289516"/>
            <a:ext cx="5186291" cy="1790115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:a16="http://schemas.microsoft.com/office/drawing/2014/main" id="{A15A6672-B6CA-D246-8C96-5BD195B6CEA9}"/>
              </a:ext>
            </a:extLst>
          </p:cNvPr>
          <p:cNvSpPr txBox="1"/>
          <p:nvPr/>
        </p:nvSpPr>
        <p:spPr>
          <a:xfrm>
            <a:off x="6315616" y="4330598"/>
            <a:ext cx="5544151" cy="313932"/>
          </a:xfrm>
          <a:prstGeom prst="rect">
            <a:avLst/>
          </a:prstGeom>
          <a:solidFill>
            <a:srgbClr val="F4FAB0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- </a:t>
            </a:r>
            <a:r>
              <a:rPr lang="en-US" altLang="zh-CN" sz="1600" dirty="0">
                <a:latin typeface="+mn-lt"/>
              </a:rPr>
              <a:t>Introduce electron beam and ion beam dispersion</a:t>
            </a:r>
            <a:endParaRPr lang="en-US" sz="1600" dirty="0">
              <a:latin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18874" y="2300696"/>
            <a:ext cx="4944203" cy="73229"/>
          </a:xfrm>
          <a:prstGeom prst="rect">
            <a:avLst/>
          </a:prstGeom>
          <a:solidFill>
            <a:schemeClr val="tx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44662" y="3902064"/>
            <a:ext cx="4944203" cy="73229"/>
          </a:xfrm>
          <a:prstGeom prst="rect">
            <a:avLst/>
          </a:prstGeom>
          <a:solidFill>
            <a:schemeClr val="tx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4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1334-BB89-4948-8DE2-13E113F4E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panose="020B0604020202020204" pitchFamily="34" charset="0"/>
              </a:rPr>
              <a:t>High Luminosity EIC through Strong Hadron Cooling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D7C52AE-B3B9-BC40-A783-A748294173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837988"/>
              </p:ext>
            </p:extLst>
          </p:nvPr>
        </p:nvGraphicFramePr>
        <p:xfrm>
          <a:off x="6350507" y="1040403"/>
          <a:ext cx="511378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35">
                  <a:extLst>
                    <a:ext uri="{9D8B030D-6E8A-4147-A177-3AD203B41FA5}">
                      <a16:colId xmlns:a16="http://schemas.microsoft.com/office/drawing/2014/main" val="3340593591"/>
                    </a:ext>
                  </a:extLst>
                </a:gridCol>
                <a:gridCol w="1007614">
                  <a:extLst>
                    <a:ext uri="{9D8B030D-6E8A-4147-A177-3AD203B41FA5}">
                      <a16:colId xmlns:a16="http://schemas.microsoft.com/office/drawing/2014/main" val="3667792411"/>
                    </a:ext>
                  </a:extLst>
                </a:gridCol>
                <a:gridCol w="972567">
                  <a:extLst>
                    <a:ext uri="{9D8B030D-6E8A-4147-A177-3AD203B41FA5}">
                      <a16:colId xmlns:a16="http://schemas.microsoft.com/office/drawing/2014/main" val="2613180647"/>
                    </a:ext>
                  </a:extLst>
                </a:gridCol>
                <a:gridCol w="972567">
                  <a:extLst>
                    <a:ext uri="{9D8B030D-6E8A-4147-A177-3AD203B41FA5}">
                      <a16:colId xmlns:a16="http://schemas.microsoft.com/office/drawing/2014/main" val="2428764654"/>
                    </a:ext>
                  </a:extLst>
                </a:gridCol>
              </a:tblGrid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For 104.9 GeV</a:t>
                      </a:r>
                      <a:r>
                        <a:rPr lang="en-US" sz="1200" baseline="0" dirty="0">
                          <a:latin typeface="+mn-lt"/>
                          <a:cs typeface="Arial" panose="020B0604020202020204" pitchFamily="34" charset="0"/>
                        </a:rPr>
                        <a:t> CM energy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Proton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  <a:cs typeface="Arial" panose="020B0604020202020204" pitchFamily="34" charset="0"/>
                        </a:rPr>
                        <a:t>Electron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180843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275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321320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Bunch current / </a:t>
                      </a:r>
                      <a:r>
                        <a:rPr lang="en-US" sz="1200" baseline="0" dirty="0">
                          <a:latin typeface="+mn-lt"/>
                          <a:cs typeface="Arial" panose="020B0604020202020204" pitchFamily="34" charset="0"/>
                        </a:rPr>
                        <a:t>intensity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200" baseline="0" dirty="0">
                          <a:latin typeface="+mn-lt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1200" baseline="30000" dirty="0"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1 / 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2.5 / 17.2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972796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RMS norm. emit. h /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3.3 / 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391 / 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317310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RMS bunch</a:t>
                      </a:r>
                      <a:r>
                        <a:rPr lang="en-US" sz="1200" baseline="0" dirty="0">
                          <a:latin typeface="+mn-lt"/>
                          <a:cs typeface="Arial" panose="020B0604020202020204" pitchFamily="34" charset="0"/>
                        </a:rPr>
                        <a:t> length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06506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RMS long.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latin typeface="+mn-lt"/>
                          <a:cs typeface="Arial" panose="020B0604020202020204" pitchFamily="34" charset="0"/>
                        </a:rPr>
                        <a:t>eV.s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0.036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090061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IBS growth time long. /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2.9 /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079858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Beta functions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80 / 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45 / 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67750"/>
                  </a:ext>
                </a:extLst>
              </a:tr>
              <a:tr h="25990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Luminosity</a:t>
                      </a:r>
                      <a:r>
                        <a:rPr lang="en-US" sz="1200" baseline="0" dirty="0">
                          <a:latin typeface="+mn-lt"/>
                          <a:cs typeface="Arial" panose="020B0604020202020204" pitchFamily="34" charset="0"/>
                        </a:rPr>
                        <a:t> per IP</a:t>
                      </a: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200" baseline="30000" dirty="0">
                          <a:latin typeface="+mn-lt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sec</a:t>
                      </a:r>
                      <a:r>
                        <a:rPr lang="en-US" sz="1200" baseline="30000" dirty="0">
                          <a:latin typeface="+mn-lt"/>
                          <a:cs typeface="Arial" panose="020B0604020202020204" pitchFamily="34" charset="0"/>
                        </a:rPr>
                        <a:t>-1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1 x 10</a:t>
                      </a:r>
                      <a:r>
                        <a:rPr lang="en-US" sz="1200" baseline="30000" dirty="0">
                          <a:latin typeface="+mn-lt"/>
                          <a:cs typeface="Arial" panose="020B0604020202020204" pitchFamily="34" charset="0"/>
                        </a:rPr>
                        <a:t>34</a:t>
                      </a:r>
                      <a:r>
                        <a:rPr lang="en-US" sz="120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0292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BCF1076-7495-7D4E-991F-18340D5BB8BF}"/>
              </a:ext>
            </a:extLst>
          </p:cNvPr>
          <p:cNvSpPr txBox="1"/>
          <p:nvPr/>
        </p:nvSpPr>
        <p:spPr>
          <a:xfrm>
            <a:off x="429768" y="3898153"/>
            <a:ext cx="58434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latin typeface="+mn-lt"/>
                <a:cs typeface="Arial" panose="020B0604020202020204" pitchFamily="34" charset="0"/>
              </a:rPr>
              <a:t>Unprecedented colliding proton/ion beams</a:t>
            </a:r>
            <a:r>
              <a:rPr lang="en-US" sz="1400" dirty="0">
                <a:latin typeface="+mn-lt"/>
                <a:cs typeface="Arial" panose="020B0604020202020204" pitchFamily="34" charset="0"/>
              </a:rPr>
              <a:t>:  many bunches, large beam currents, small transverse emittance, flat beam, short bunches, and large beam-beam parameters</a:t>
            </a:r>
          </a:p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latin typeface="+mn-lt"/>
                <a:cs typeface="Arial" panose="020B0604020202020204" pitchFamily="34" charset="0"/>
              </a:rPr>
              <a:t>Particularly, short longitudinal and transverse IBS time</a:t>
            </a:r>
            <a:r>
              <a:rPr lang="en-US" sz="14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sz="1400" dirty="0">
                <a:latin typeface="+mn-lt"/>
                <a:cs typeface="Arial" panose="020B0604020202020204" pitchFamily="34" charset="0"/>
              </a:rPr>
              <a:t> unacceptable emittance growth over one typical beam store time (&gt;8 hours) </a:t>
            </a:r>
            <a:r>
              <a:rPr lang="en-US" sz="1400" dirty="0"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 significant decay of instant luminosity</a:t>
            </a:r>
          </a:p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Strong cooling of hadron beam</a:t>
            </a:r>
            <a:r>
              <a:rPr lang="en-US" sz="1400" dirty="0"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 is required to mitigate IBS and other effects to </a:t>
            </a:r>
            <a:r>
              <a:rPr lang="en-US" sz="1400" b="1" dirty="0"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reduce emittance (cooling before collision) </a:t>
            </a:r>
            <a:r>
              <a:rPr lang="en-US" sz="1400" dirty="0"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and to </a:t>
            </a:r>
            <a:r>
              <a:rPr lang="en-US" sz="1400" b="1" dirty="0"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preserve emittance (continuous cooling during collision) </a:t>
            </a:r>
            <a:endParaRPr lang="en-US" sz="1400" b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B51910-9C70-B441-96E1-F02EB1B886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5077" y="3625702"/>
            <a:ext cx="5667043" cy="1664626"/>
          </a:xfrm>
          <a:prstGeom prst="rect">
            <a:avLst/>
          </a:prstGeom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3E1FC5-4DA5-7243-8C47-BE1B95D714A8}"/>
                  </a:ext>
                </a:extLst>
              </p:cNvPr>
              <p:cNvSpPr txBox="1"/>
              <p:nvPr/>
            </p:nvSpPr>
            <p:spPr>
              <a:xfrm>
                <a:off x="6913743" y="5286797"/>
                <a:ext cx="4854583" cy="1341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1400" b="1" dirty="0">
                    <a:latin typeface="+mn-lt"/>
                    <a:cs typeface="Arial" panose="020B0604020202020204" pitchFamily="34" charset="0"/>
                  </a:rPr>
                  <a:t>EIC baseline: bunched electron cooling after injection + ERL based Coherent Electron Cooling with micro-bunching amplification at collision energies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Design cooling rate  </a:t>
                </a:r>
                <a:r>
                  <a:rPr lang="en-US" sz="1400" dirty="0" err="1">
                    <a:latin typeface="+mn-lt"/>
                    <a:cs typeface="Arial" panose="020B0604020202020204" pitchFamily="34" charset="0"/>
                  </a:rPr>
                  <a:t>R</a:t>
                </a:r>
                <a:r>
                  <a:rPr lang="en-US" sz="1400" baseline="-25000" dirty="0" err="1">
                    <a:latin typeface="+mn-lt"/>
                    <a:cs typeface="Arial" panose="020B0604020202020204" pitchFamily="34" charset="0"/>
                  </a:rPr>
                  <a:t>cool</a:t>
                </a:r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= 1-2 h</a:t>
                </a:r>
                <a:r>
                  <a:rPr lang="en-US" sz="1400" baseline="30000" dirty="0">
                    <a:latin typeface="+mn-lt"/>
                    <a:cs typeface="Arial" panose="020B0604020202020204" pitchFamily="34" charset="0"/>
                  </a:rPr>
                  <a:t>-1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Electron beam current I</a:t>
                </a:r>
                <a:r>
                  <a:rPr lang="en-US" sz="1400" baseline="-25000" dirty="0">
                    <a:latin typeface="+mn-lt"/>
                    <a:cs typeface="Arial" panose="020B0604020202020204" pitchFamily="34" charset="0"/>
                  </a:rPr>
                  <a:t>e</a:t>
                </a:r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~100 mA (~1 </a:t>
                </a:r>
                <a:r>
                  <a:rPr lang="en-US" sz="1400" dirty="0" err="1">
                    <a:latin typeface="+mn-lt"/>
                    <a:cs typeface="Arial" panose="020B0604020202020204" pitchFamily="34" charset="0"/>
                  </a:rPr>
                  <a:t>nC</a:t>
                </a:r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/bunch)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Electron beam emittance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𝜖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sup>
                    </m:sSubSup>
                  </m:oMath>
                </a14:m>
                <a:r>
                  <a:rPr lang="en-US" sz="1400" dirty="0">
                    <a:latin typeface="+mn-lt"/>
                    <a:cs typeface="Arial" panose="020B0604020202020204" pitchFamily="34" charset="0"/>
                  </a:rPr>
                  <a:t>= 2.5/0.5 mm </a:t>
                </a:r>
                <a:r>
                  <a:rPr lang="en-US" sz="1400" dirty="0" err="1">
                    <a:latin typeface="+mn-lt"/>
                    <a:cs typeface="Arial" panose="020B0604020202020204" pitchFamily="34" charset="0"/>
                  </a:rPr>
                  <a:t>mrad</a:t>
                </a:r>
                <a:endParaRPr lang="en-US" sz="1400" dirty="0">
                  <a:latin typeface="+mn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3E1FC5-4DA5-7243-8C47-BE1B95D71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3743" y="5286797"/>
                <a:ext cx="4854583" cy="1341714"/>
              </a:xfrm>
              <a:prstGeom prst="rect">
                <a:avLst/>
              </a:prstGeom>
              <a:blipFill>
                <a:blip r:embed="rId4"/>
                <a:stretch>
                  <a:fillRect l="-522" t="-2830" r="-783" b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F6B5431F-87BB-3D4A-8F56-22F266986096}"/>
              </a:ext>
            </a:extLst>
          </p:cNvPr>
          <p:cNvGrpSpPr/>
          <p:nvPr/>
        </p:nvGrpSpPr>
        <p:grpSpPr>
          <a:xfrm>
            <a:off x="933633" y="1118349"/>
            <a:ext cx="4259507" cy="2587578"/>
            <a:chOff x="2190862" y="2324172"/>
            <a:chExt cx="4509530" cy="279673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D7AB657-3ABB-574C-B857-69F9B6027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90862" y="2324172"/>
              <a:ext cx="4509530" cy="2796736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8C1A74D-B1A0-B24E-8F46-28BFE13C246E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5201956" y="2525428"/>
              <a:ext cx="304322" cy="731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0C36851-D2E7-4149-BEC1-3C1674EAF510}"/>
                </a:ext>
              </a:extLst>
            </p:cNvPr>
            <p:cNvSpPr txBox="1"/>
            <p:nvPr/>
          </p:nvSpPr>
          <p:spPr>
            <a:xfrm>
              <a:off x="5506278" y="2324172"/>
              <a:ext cx="1086855" cy="402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with SHC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F0E83F-23E2-EA42-905D-3525F42D3514}"/>
                </a:ext>
              </a:extLst>
            </p:cNvPr>
            <p:cNvSpPr txBox="1"/>
            <p:nvPr/>
          </p:nvSpPr>
          <p:spPr>
            <a:xfrm>
              <a:off x="4938419" y="4030867"/>
              <a:ext cx="1027341" cy="402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w/o SHC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2E09A81-9D44-084D-9E65-82002D2EC7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54117" y="3429000"/>
              <a:ext cx="76200" cy="6241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E948E13-C7CB-CF9B-2F65-1593CE18DB51}"/>
              </a:ext>
            </a:extLst>
          </p:cNvPr>
          <p:cNvSpPr txBox="1"/>
          <p:nvPr/>
        </p:nvSpPr>
        <p:spPr>
          <a:xfrm>
            <a:off x="3777782" y="6245126"/>
            <a:ext cx="1943798" cy="338554"/>
          </a:xfrm>
          <a:prstGeom prst="rect">
            <a:avLst/>
          </a:prstGeom>
          <a:solidFill>
            <a:srgbClr val="F4FAB0"/>
          </a:solidFill>
        </p:spPr>
        <p:txBody>
          <a:bodyPr wrap="square">
            <a:spAutoFit/>
          </a:bodyPr>
          <a:lstStyle/>
          <a:p>
            <a:r>
              <a:rPr lang="en-US" sz="1600" i="1" dirty="0">
                <a:latin typeface="+mn-lt"/>
              </a:rPr>
              <a:t>EIC design report</a:t>
            </a:r>
          </a:p>
        </p:txBody>
      </p:sp>
    </p:spTree>
    <p:extLst>
      <p:ext uri="{BB962C8B-B14F-4D97-AF65-F5344CB8AC3E}">
        <p14:creationId xmlns:p14="http://schemas.microsoft.com/office/powerpoint/2010/main" val="894919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57D20-0F98-6D40-802A-0B1F7C901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Alternatives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66133-8396-5642-A77B-602BC54A9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work with an intense bunched proton beam in the EIC: 10 to 30 </a:t>
            </a:r>
            <a:r>
              <a:rPr lang="en-US" dirty="0" err="1"/>
              <a:t>nC</a:t>
            </a:r>
            <a:r>
              <a:rPr lang="en-US" dirty="0"/>
              <a:t> per bunch up to1 Ampere average current</a:t>
            </a:r>
          </a:p>
          <a:p>
            <a:r>
              <a:rPr lang="en-US" dirty="0"/>
              <a:t>This presentation describes one possible alternative cooling scheme: a </a:t>
            </a:r>
            <a:r>
              <a:rPr lang="en-US" b="1" dirty="0"/>
              <a:t>dual energy electron storage ring cooler</a:t>
            </a:r>
          </a:p>
          <a:p>
            <a:pPr lvl="1"/>
            <a:r>
              <a:rPr lang="en-US" dirty="0"/>
              <a:t>Focusing on discussion of design, beam dynamics and cooling performance</a:t>
            </a:r>
          </a:p>
        </p:txBody>
      </p:sp>
    </p:spTree>
    <p:extLst>
      <p:ext uri="{BB962C8B-B14F-4D97-AF65-F5344CB8AC3E}">
        <p14:creationId xmlns:p14="http://schemas.microsoft.com/office/powerpoint/2010/main" val="2471118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DA929-F712-7143-AC7A-DDE7CB30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Storage Ring Based Cooler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788D3-8894-524F-8409-9EA0F3BF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30300"/>
            <a:ext cx="11430000" cy="5302398"/>
          </a:xfrm>
        </p:spPr>
        <p:txBody>
          <a:bodyPr/>
          <a:lstStyle/>
          <a:p>
            <a:r>
              <a:rPr lang="en-US" dirty="0"/>
              <a:t>Electron storage ring has been considered as a cooler since the late 1970s. However, none has been built up to now.</a:t>
            </a:r>
          </a:p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D0FEEF-DA24-44F8-7A92-424B8F0FAB65}"/>
              </a:ext>
            </a:extLst>
          </p:cNvPr>
          <p:cNvGrpSpPr/>
          <p:nvPr/>
        </p:nvGrpSpPr>
        <p:grpSpPr>
          <a:xfrm>
            <a:off x="583638" y="2105029"/>
            <a:ext cx="3591733" cy="2079860"/>
            <a:chOff x="583638" y="2008779"/>
            <a:chExt cx="3591733" cy="207986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E428901-452A-E14C-8960-E71EBD5B5D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325"/>
            <a:stretch/>
          </p:blipFill>
          <p:spPr bwMode="auto">
            <a:xfrm>
              <a:off x="583638" y="2415964"/>
              <a:ext cx="3591733" cy="1672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30C089-601A-C247-9D12-86FD5066E725}"/>
                </a:ext>
              </a:extLst>
            </p:cNvPr>
            <p:cNvSpPr txBox="1"/>
            <p:nvPr/>
          </p:nvSpPr>
          <p:spPr>
            <a:xfrm>
              <a:off x="886503" y="2008779"/>
              <a:ext cx="2986001" cy="480131"/>
            </a:xfrm>
            <a:prstGeom prst="rect">
              <a:avLst/>
            </a:prstGeom>
            <a:solidFill>
              <a:srgbClr val="F4FAB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 dirty="0">
                  <a:latin typeface="+mn-lt"/>
                </a:rPr>
                <a:t>D. Cline, et. al., SLAC-PUB-2278, Mar 1979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72329A3-A0AB-048B-F6E4-5334F59D19E3}"/>
              </a:ext>
            </a:extLst>
          </p:cNvPr>
          <p:cNvGrpSpPr/>
          <p:nvPr/>
        </p:nvGrpSpPr>
        <p:grpSpPr>
          <a:xfrm>
            <a:off x="7423526" y="2105029"/>
            <a:ext cx="4524923" cy="1863246"/>
            <a:chOff x="2400911" y="4141031"/>
            <a:chExt cx="4524923" cy="1863246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7E633364-D01F-5E43-92AA-455B4A0DD0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 t="12308" r="4243" b="9451"/>
            <a:stretch>
              <a:fillRect/>
            </a:stretch>
          </p:blipFill>
          <p:spPr bwMode="auto">
            <a:xfrm>
              <a:off x="2400911" y="4716345"/>
              <a:ext cx="4524923" cy="1287932"/>
            </a:xfrm>
            <a:prstGeom prst="rect">
              <a:avLst/>
            </a:prstGeom>
            <a:noFill/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026A90-1196-D64C-A474-FB91C6169A23}"/>
                </a:ext>
              </a:extLst>
            </p:cNvPr>
            <p:cNvSpPr txBox="1"/>
            <p:nvPr/>
          </p:nvSpPr>
          <p:spPr>
            <a:xfrm>
              <a:off x="2817660" y="4141031"/>
              <a:ext cx="3541449" cy="480131"/>
            </a:xfrm>
            <a:prstGeom prst="rect">
              <a:avLst/>
            </a:prstGeom>
            <a:solidFill>
              <a:srgbClr val="F4FAB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400" b="1" dirty="0">
                  <a:latin typeface="+mn-lt"/>
                </a:rPr>
                <a:t>M. </a:t>
              </a:r>
              <a:r>
                <a:rPr lang="en-US" sz="1400" b="1" dirty="0" err="1">
                  <a:latin typeface="+mn-lt"/>
                </a:rPr>
                <a:t>Gentner</a:t>
              </a:r>
              <a:r>
                <a:rPr lang="en-US" sz="1400" b="1" dirty="0">
                  <a:latin typeface="+mn-lt"/>
                </a:rPr>
                <a:t>, S. </a:t>
              </a:r>
              <a:r>
                <a:rPr lang="en-US" sz="1400" b="1" dirty="0" err="1">
                  <a:latin typeface="+mn-lt"/>
                </a:rPr>
                <a:t>Derbenev</a:t>
              </a:r>
              <a:r>
                <a:rPr lang="en-US" sz="1400" b="1" dirty="0">
                  <a:latin typeface="+mn-lt"/>
                </a:rPr>
                <a:t>, et. al., </a:t>
              </a:r>
              <a:r>
                <a:rPr lang="en-US" sz="1400" b="1" dirty="0" err="1">
                  <a:latin typeface="+mn-lt"/>
                </a:rPr>
                <a:t>Nuc</a:t>
              </a:r>
              <a:r>
                <a:rPr lang="en-US" sz="1400" b="1" dirty="0">
                  <a:latin typeface="+mn-lt"/>
                </a:rPr>
                <a:t>. Inst. Meth. Res. A, 424, 277-295, 1999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BC064E-AE29-1747-9C0B-C0CB88E03FFD}"/>
                </a:ext>
              </a:extLst>
            </p:cNvPr>
            <p:cNvSpPr txBox="1"/>
            <p:nvPr/>
          </p:nvSpPr>
          <p:spPr>
            <a:xfrm>
              <a:off x="4311049" y="5142033"/>
              <a:ext cx="1100143" cy="313932"/>
            </a:xfrm>
            <a:prstGeom prst="rect">
              <a:avLst/>
            </a:prstGeom>
            <a:solidFill>
              <a:srgbClr val="F4FAB0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600" b="1" dirty="0">
                  <a:latin typeface="+mn-lt"/>
                </a:rPr>
                <a:t>For HERA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8828F06-2640-BEB9-6377-73BA135B7BAB}"/>
              </a:ext>
            </a:extLst>
          </p:cNvPr>
          <p:cNvGrpSpPr/>
          <p:nvPr/>
        </p:nvGrpSpPr>
        <p:grpSpPr>
          <a:xfrm>
            <a:off x="4415928" y="2091619"/>
            <a:ext cx="2700968" cy="2235703"/>
            <a:chOff x="7190762" y="2038761"/>
            <a:chExt cx="2700968" cy="2235703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CD4E5B3E-BCDE-544D-A5F3-DA20D39811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 l="5029" r="7164"/>
            <a:stretch>
              <a:fillRect/>
            </a:stretch>
          </p:blipFill>
          <p:spPr bwMode="auto">
            <a:xfrm>
              <a:off x="7627509" y="2493456"/>
              <a:ext cx="1930448" cy="178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8D0DFD-6C2B-0544-867A-80ED73C55AC9}"/>
                </a:ext>
              </a:extLst>
            </p:cNvPr>
            <p:cNvSpPr txBox="1"/>
            <p:nvPr/>
          </p:nvSpPr>
          <p:spPr>
            <a:xfrm rot="10800000" flipV="1">
              <a:off x="7190762" y="2038761"/>
              <a:ext cx="2700968" cy="480131"/>
            </a:xfrm>
            <a:prstGeom prst="rect">
              <a:avLst/>
            </a:prstGeom>
            <a:solidFill>
              <a:srgbClr val="F4FAB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400" b="1" dirty="0">
                  <a:latin typeface="+mn-lt"/>
                </a:rPr>
                <a:t>A. Burov, S. </a:t>
              </a:r>
              <a:r>
                <a:rPr lang="en-US" sz="1400" b="1" dirty="0" err="1">
                  <a:latin typeface="+mn-lt"/>
                </a:rPr>
                <a:t>Derbenev</a:t>
              </a:r>
              <a:r>
                <a:rPr lang="en-US" sz="1400" b="1" dirty="0">
                  <a:latin typeface="+mn-lt"/>
                </a:rPr>
                <a:t>, et. al., FERMILAB-TM-2058, 1998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80A10E9-3041-4D43-B349-57357140FC27}"/>
                </a:ext>
              </a:extLst>
            </p:cNvPr>
            <p:cNvSpPr txBox="1"/>
            <p:nvPr/>
          </p:nvSpPr>
          <p:spPr>
            <a:xfrm>
              <a:off x="8025083" y="3151247"/>
              <a:ext cx="1131344" cy="321535"/>
            </a:xfrm>
            <a:prstGeom prst="rect">
              <a:avLst/>
            </a:prstGeom>
            <a:solidFill>
              <a:srgbClr val="F4FAB0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600" b="1" dirty="0">
                  <a:latin typeface="+mn-lt"/>
                </a:rPr>
                <a:t>For RHIC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0943E68-9B86-A73F-FA13-80B1FE651DDA}"/>
              </a:ext>
            </a:extLst>
          </p:cNvPr>
          <p:cNvGrpSpPr/>
          <p:nvPr/>
        </p:nvGrpSpPr>
        <p:grpSpPr>
          <a:xfrm>
            <a:off x="2682749" y="4611324"/>
            <a:ext cx="3862430" cy="2030236"/>
            <a:chOff x="2586499" y="4611324"/>
            <a:chExt cx="3862430" cy="203023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DF48F8C-0148-324B-1C54-DFFFEB993889}"/>
                </a:ext>
              </a:extLst>
            </p:cNvPr>
            <p:cNvSpPr txBox="1"/>
            <p:nvPr/>
          </p:nvSpPr>
          <p:spPr>
            <a:xfrm rot="10800000" flipV="1">
              <a:off x="2586499" y="6333783"/>
              <a:ext cx="3862430" cy="307777"/>
            </a:xfrm>
            <a:prstGeom prst="rect">
              <a:avLst/>
            </a:prstGeom>
            <a:solidFill>
              <a:srgbClr val="F4FAB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+mn-lt"/>
                  <a:cs typeface="Arial" panose="020B0604020202020204" pitchFamily="34" charset="0"/>
                </a:rPr>
                <a:t>F. Lin, et. al, IPAC2016, Busan, Korea (2016)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F82E59E-2624-025F-1F91-FB61F082A4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30535" y="4611324"/>
              <a:ext cx="2058814" cy="1614425"/>
              <a:chOff x="4472879" y="2588718"/>
              <a:chExt cx="4854577" cy="3806732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7FF4DA4-D5D6-A703-4547-7826C3494531}"/>
                  </a:ext>
                </a:extLst>
              </p:cNvPr>
              <p:cNvGrpSpPr/>
              <p:nvPr/>
            </p:nvGrpSpPr>
            <p:grpSpPr>
              <a:xfrm>
                <a:off x="4472879" y="2588718"/>
                <a:ext cx="4854577" cy="3530224"/>
                <a:chOff x="4128668" y="2069221"/>
                <a:chExt cx="4280748" cy="3038503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FDF11D36-D224-4D10-FCD3-5EB32164E0E3}"/>
                    </a:ext>
                  </a:extLst>
                </p:cNvPr>
                <p:cNvGrpSpPr/>
                <p:nvPr/>
              </p:nvGrpSpPr>
              <p:grpSpPr>
                <a:xfrm>
                  <a:off x="4128668" y="2069221"/>
                  <a:ext cx="4280748" cy="3038503"/>
                  <a:chOff x="2422022" y="1647112"/>
                  <a:chExt cx="4280748" cy="3038503"/>
                </a:xfrm>
              </p:grpSpPr>
              <p:grpSp>
                <p:nvGrpSpPr>
                  <p:cNvPr id="62" name="Group 61">
                    <a:extLst>
                      <a:ext uri="{FF2B5EF4-FFF2-40B4-BE49-F238E27FC236}">
                        <a16:creationId xmlns:a16="http://schemas.microsoft.com/office/drawing/2014/main" id="{DA2F165F-6EF8-249E-F4E6-DED4F8C3E8FE}"/>
                      </a:ext>
                    </a:extLst>
                  </p:cNvPr>
                  <p:cNvGrpSpPr/>
                  <p:nvPr/>
                </p:nvGrpSpPr>
                <p:grpSpPr>
                  <a:xfrm>
                    <a:off x="2422022" y="1820873"/>
                    <a:ext cx="4280748" cy="2864742"/>
                    <a:chOff x="2269622" y="1441980"/>
                    <a:chExt cx="4280748" cy="2864742"/>
                  </a:xfrm>
                </p:grpSpPr>
                <p:sp>
                  <p:nvSpPr>
                    <p:cNvPr id="64" name="Arc 63">
                      <a:extLst>
                        <a:ext uri="{FF2B5EF4-FFF2-40B4-BE49-F238E27FC236}">
                          <a16:creationId xmlns:a16="http://schemas.microsoft.com/office/drawing/2014/main" id="{4DC4E28E-25AF-B0BA-C019-9545B3BA52FB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2285107" y="1441980"/>
                      <a:ext cx="1371600" cy="1371600"/>
                    </a:xfrm>
                    <a:prstGeom prst="arc">
                      <a:avLst>
                        <a:gd name="adj1" fmla="val 16200000"/>
                        <a:gd name="adj2" fmla="val 5478120"/>
                      </a:avLst>
                    </a:prstGeom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stealth" w="lg" len="lg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p:txBody>
                </p:sp>
                <p:sp>
                  <p:nvSpPr>
                    <p:cNvPr id="65" name="Arc 64">
                      <a:extLst>
                        <a:ext uri="{FF2B5EF4-FFF2-40B4-BE49-F238E27FC236}">
                          <a16:creationId xmlns:a16="http://schemas.microsoft.com/office/drawing/2014/main" id="{4FE2924B-CE05-A5EC-2D05-8F9BAAC6AC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74395" y="1441980"/>
                      <a:ext cx="1371600" cy="1371600"/>
                    </a:xfrm>
                    <a:prstGeom prst="arc">
                      <a:avLst>
                        <a:gd name="adj1" fmla="val 16200000"/>
                        <a:gd name="adj2" fmla="val 5478120"/>
                      </a:avLst>
                    </a:prstGeom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stealth" w="lg" len="lg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p:txBody>
                </p:sp>
                <p:cxnSp>
                  <p:nvCxnSpPr>
                    <p:cNvPr id="66" name="Straight Connector 65">
                      <a:extLst>
                        <a:ext uri="{FF2B5EF4-FFF2-40B4-BE49-F238E27FC236}">
                          <a16:creationId xmlns:a16="http://schemas.microsoft.com/office/drawing/2014/main" id="{6761B3D8-87C3-4594-26A3-C7E2A0367345}"/>
                        </a:ext>
                      </a:extLst>
                    </p:cNvPr>
                    <p:cNvCxnSpPr>
                      <a:cxnSpLocks/>
                      <a:stCxn id="64" idx="0"/>
                      <a:endCxn id="65" idx="0"/>
                    </p:cNvCxnSpPr>
                    <p:nvPr/>
                  </p:nvCxnSpPr>
                  <p:spPr bwMode="auto">
                    <a:xfrm>
                      <a:off x="2970907" y="1441980"/>
                      <a:ext cx="2789288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sp>
                  <p:nvSpPr>
                    <p:cNvPr id="67" name="Arc 66">
                      <a:extLst>
                        <a:ext uri="{FF2B5EF4-FFF2-40B4-BE49-F238E27FC236}">
                          <a16:creationId xmlns:a16="http://schemas.microsoft.com/office/drawing/2014/main" id="{A9E48A16-DC41-0C18-A3C6-996A4AD504D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 flipH="1">
                      <a:off x="2269622" y="2935122"/>
                      <a:ext cx="1371600" cy="1371600"/>
                    </a:xfrm>
                    <a:prstGeom prst="arc">
                      <a:avLst>
                        <a:gd name="adj1" fmla="val 16200000"/>
                        <a:gd name="adj2" fmla="val 5478120"/>
                      </a:avLst>
                    </a:prstGeom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p:txBody>
                </p:sp>
                <p:sp>
                  <p:nvSpPr>
                    <p:cNvPr id="68" name="Arc 67">
                      <a:extLst>
                        <a:ext uri="{FF2B5EF4-FFF2-40B4-BE49-F238E27FC236}">
                          <a16:creationId xmlns:a16="http://schemas.microsoft.com/office/drawing/2014/main" id="{DAACA6AC-2921-627D-F26D-47A6A0F4593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178770" y="2924720"/>
                      <a:ext cx="1371600" cy="1371600"/>
                    </a:xfrm>
                    <a:prstGeom prst="arc">
                      <a:avLst>
                        <a:gd name="adj1" fmla="val 16200000"/>
                        <a:gd name="adj2" fmla="val 5478120"/>
                      </a:avLst>
                    </a:prstGeom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p:txBody>
                </p:sp>
                <p:cxnSp>
                  <p:nvCxnSpPr>
                    <p:cNvPr id="69" name="Straight Connector 68">
                      <a:extLst>
                        <a:ext uri="{FF2B5EF4-FFF2-40B4-BE49-F238E27FC236}">
                          <a16:creationId xmlns:a16="http://schemas.microsoft.com/office/drawing/2014/main" id="{0FA30AFB-E9E8-A6F3-A3DF-E9E740F7BD40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2924727" y="2925353"/>
                      <a:ext cx="2930429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755DF749-A5DC-A4B0-AA77-7E5A3DE7F9E9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2885072" y="4296321"/>
                      <a:ext cx="3050006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2650F23B-982A-4973-6B92-332EA4FF05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08710" y="1647112"/>
                    <a:ext cx="2352322" cy="466788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800" i="0" u="none" strike="noStrike" cap="none" normalizeH="0" baseline="0" dirty="0">
                        <a:ln>
                          <a:noFill/>
                        </a:ln>
                        <a:effectLst/>
                        <a:latin typeface="+mn-lt"/>
                      </a:rPr>
                      <a:t>Cooling  Solenoid</a:t>
                    </a:r>
                  </a:p>
                </p:txBody>
              </p:sp>
            </p:grp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57DD164-23DB-20A8-4509-BF5F7AA0D9B0}"/>
                    </a:ext>
                  </a:extLst>
                </p:cNvPr>
                <p:cNvSpPr txBox="1"/>
                <p:nvPr/>
              </p:nvSpPr>
              <p:spPr>
                <a:xfrm>
                  <a:off x="4914264" y="2759838"/>
                  <a:ext cx="2975734" cy="4684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+mn-lt"/>
                    </a:rPr>
                    <a:t>Low cooling energies</a:t>
                  </a:r>
                </a:p>
              </p:txBody>
            </p: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98033D5C-7AF5-2A19-E847-6E7FA2B983E6}"/>
                    </a:ext>
                  </a:extLst>
                </p:cNvPr>
                <p:cNvCxnSpPr>
                  <a:cxnSpLocks/>
                  <a:stCxn id="64" idx="2"/>
                </p:cNvCxnSpPr>
                <p:nvPr/>
              </p:nvCxnSpPr>
              <p:spPr bwMode="auto">
                <a:xfrm>
                  <a:off x="4845536" y="3614405"/>
                  <a:ext cx="653383" cy="177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2493F07A-B8B8-3DBB-FB86-8C28D597B21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498919" y="3622897"/>
                  <a:ext cx="1663018" cy="118828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E6F08E4F-38DD-5D04-1B53-614325828F3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805714" y="3618015"/>
                  <a:ext cx="790593" cy="177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C21374C7-B755-6859-495A-A5D72F81285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5314551" y="3618017"/>
                  <a:ext cx="1579694" cy="11410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811E471-E899-997A-838C-60FBEF53C90D}"/>
                    </a:ext>
                  </a:extLst>
                </p:cNvPr>
                <p:cNvSpPr txBox="1"/>
                <p:nvPr/>
              </p:nvSpPr>
              <p:spPr>
                <a:xfrm>
                  <a:off x="4914941" y="4143724"/>
                  <a:ext cx="3050006" cy="4684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+mn-lt"/>
                    </a:rPr>
                    <a:t>High damping energy</a:t>
                  </a:r>
                </a:p>
              </p:txBody>
            </p: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05E49A8-B1E6-5561-3E12-FC0CE4D24F82}"/>
                  </a:ext>
                </a:extLst>
              </p:cNvPr>
              <p:cNvSpPr/>
              <p:nvPr/>
            </p:nvSpPr>
            <p:spPr bwMode="auto">
              <a:xfrm>
                <a:off x="5868360" y="4200640"/>
                <a:ext cx="2024711" cy="544290"/>
              </a:xfrm>
              <a:prstGeom prst="rect">
                <a:avLst/>
              </a:prstGeom>
              <a:solidFill>
                <a:schemeClr val="bg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normalizeH="0" baseline="0" dirty="0">
                    <a:ln>
                      <a:noFill/>
                    </a:ln>
                    <a:effectLst/>
                    <a:latin typeface="+mn-lt"/>
                  </a:rPr>
                  <a:t>SRFs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FDC34823-3D93-976B-71B6-D14A7DEE46B7}"/>
                  </a:ext>
                </a:extLst>
              </p:cNvPr>
              <p:cNvSpPr/>
              <p:nvPr/>
            </p:nvSpPr>
            <p:spPr bwMode="auto">
              <a:xfrm>
                <a:off x="5985328" y="5853949"/>
                <a:ext cx="2024711" cy="541501"/>
              </a:xfrm>
              <a:prstGeom prst="rect">
                <a:avLst/>
              </a:prstGeom>
              <a:solidFill>
                <a:schemeClr val="bg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normalizeH="0" baseline="0" dirty="0">
                    <a:ln>
                      <a:noFill/>
                    </a:ln>
                    <a:effectLst/>
                    <a:latin typeface="+mn-lt"/>
                  </a:rPr>
                  <a:t>Wigglers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61CC67-9F7A-4A89-5325-20AA7FEE3FEF}"/>
              </a:ext>
            </a:extLst>
          </p:cNvPr>
          <p:cNvGrpSpPr/>
          <p:nvPr/>
        </p:nvGrpSpPr>
        <p:grpSpPr>
          <a:xfrm>
            <a:off x="6915984" y="4580714"/>
            <a:ext cx="3591733" cy="2065478"/>
            <a:chOff x="2492753" y="4464868"/>
            <a:chExt cx="3591733" cy="206547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CA1331-DA65-795E-BE20-AEFF66DBD6EF}"/>
                </a:ext>
              </a:extLst>
            </p:cNvPr>
            <p:cNvSpPr txBox="1"/>
            <p:nvPr/>
          </p:nvSpPr>
          <p:spPr>
            <a:xfrm rot="10800000" flipV="1">
              <a:off x="2492753" y="6222569"/>
              <a:ext cx="3591733" cy="307777"/>
            </a:xfrm>
            <a:prstGeom prst="rect">
              <a:avLst/>
            </a:prstGeom>
            <a:solidFill>
              <a:srgbClr val="F4FAB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+mn-lt"/>
                  <a:cs typeface="Arial" panose="020B0604020202020204" pitchFamily="34" charset="0"/>
                </a:rPr>
                <a:t>H. Zhao, et. al, PRAB 24, 043501 (2021)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9FD53F6-1AE2-CA68-5D8F-BA0FBC206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99027" y="4464868"/>
              <a:ext cx="2326769" cy="16642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3902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DA929-F712-7143-AC7A-DDE7CB30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788D3-8894-524F-8409-9EA0F3BF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30300"/>
            <a:ext cx="11430000" cy="5727700"/>
          </a:xfrm>
        </p:spPr>
        <p:txBody>
          <a:bodyPr/>
          <a:lstStyle/>
          <a:p>
            <a:r>
              <a:rPr lang="en-US" dirty="0"/>
              <a:t>EIC proton beam energy: 41 – 275 GeV</a:t>
            </a:r>
          </a:p>
          <a:p>
            <a:r>
              <a:rPr lang="en-US" dirty="0"/>
              <a:t>Required cooling electron beam energy: 22 – 150 MeV</a:t>
            </a:r>
          </a:p>
          <a:p>
            <a:pPr lvl="1"/>
            <a:r>
              <a:rPr lang="en-US" dirty="0"/>
              <a:t>Typical electron IBS effect is very strong -&gt; very short IBS times ~ tens of milli-seconds</a:t>
            </a:r>
          </a:p>
          <a:p>
            <a:pPr lvl="1"/>
            <a:r>
              <a:rPr lang="en-US" dirty="0"/>
              <a:t>Typical synchrotron radiation damping is very weak -&gt; long damping time, seconds up to minutes</a:t>
            </a:r>
          </a:p>
          <a:p>
            <a:pPr lvl="1"/>
            <a:r>
              <a:rPr lang="en-US" dirty="0"/>
              <a:t>Unbalanced IBS and radiation damping can be mitigated through higher electron energies and/or damping wigglers</a:t>
            </a:r>
          </a:p>
          <a:p>
            <a:pPr lvl="1"/>
            <a:r>
              <a:rPr lang="en-US" dirty="0"/>
              <a:t>Beam-beam scattering effect from ion beams can be problematic with certain beam parameters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42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62152-120E-BC4F-9B8C-80A247C6F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of a </a:t>
            </a:r>
            <a:r>
              <a:rPr lang="en-US" b="1" dirty="0"/>
              <a:t>Dual Energy </a:t>
            </a:r>
            <a:r>
              <a:rPr lang="en-US" dirty="0"/>
              <a:t>Storage Ring Cooler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0C720-90E5-7F47-B893-E405E4F1F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025" y="1210846"/>
            <a:ext cx="10003884" cy="477012"/>
          </a:xfrm>
        </p:spPr>
        <p:txBody>
          <a:bodyPr/>
          <a:lstStyle/>
          <a:p>
            <a:pPr marL="0" indent="0">
              <a:buNone/>
            </a:pPr>
            <a:r>
              <a:rPr lang="en-US" sz="2000" b="1" u="sng" dirty="0"/>
              <a:t>Solve the </a:t>
            </a:r>
            <a:r>
              <a:rPr lang="en-US" sz="2000" b="1" u="sng" dirty="0">
                <a:solidFill>
                  <a:srgbClr val="0000FF"/>
                </a:solidFill>
              </a:rPr>
              <a:t>ion cooling </a:t>
            </a:r>
            <a:r>
              <a:rPr lang="en-US" sz="2000" b="1" u="sng" dirty="0"/>
              <a:t>and the </a:t>
            </a:r>
            <a:r>
              <a:rPr lang="en-US" sz="2000" b="1" u="sng" dirty="0">
                <a:solidFill>
                  <a:srgbClr val="C00000"/>
                </a:solidFill>
              </a:rPr>
              <a:t>heat removal </a:t>
            </a:r>
            <a:r>
              <a:rPr lang="en-US" sz="2000" b="1" u="sng" dirty="0"/>
              <a:t>(radiation) problems separately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D1EEB07-4F4E-9D89-0785-E173CA958963}"/>
              </a:ext>
            </a:extLst>
          </p:cNvPr>
          <p:cNvSpPr txBox="1"/>
          <p:nvPr/>
        </p:nvSpPr>
        <p:spPr>
          <a:xfrm>
            <a:off x="1992919" y="6096096"/>
            <a:ext cx="896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Original Idea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: use wigglers in the damping ring to enhance the damping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3FBE9CF-6642-212E-273F-2013C9F36FB0}"/>
              </a:ext>
            </a:extLst>
          </p:cNvPr>
          <p:cNvGrpSpPr/>
          <p:nvPr/>
        </p:nvGrpSpPr>
        <p:grpSpPr>
          <a:xfrm>
            <a:off x="2256463" y="1933788"/>
            <a:ext cx="9416655" cy="4039983"/>
            <a:chOff x="2256463" y="1933788"/>
            <a:chExt cx="9416655" cy="403998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D4E5D6D-30ED-38CE-1D82-02E0B46EE2D1}"/>
                </a:ext>
              </a:extLst>
            </p:cNvPr>
            <p:cNvGrpSpPr/>
            <p:nvPr/>
          </p:nvGrpSpPr>
          <p:grpSpPr>
            <a:xfrm>
              <a:off x="4796810" y="5156912"/>
              <a:ext cx="1471370" cy="816859"/>
              <a:chOff x="9743884" y="4756012"/>
              <a:chExt cx="1369557" cy="737887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D9E182E-FBF4-590B-1F87-7E2A9FE8FC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99246" y="4756012"/>
                <a:ext cx="1314195" cy="737887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9608041-BAA0-F517-60DC-93039382D5AF}"/>
                  </a:ext>
                </a:extLst>
              </p:cNvPr>
              <p:cNvSpPr/>
              <p:nvPr/>
            </p:nvSpPr>
            <p:spPr>
              <a:xfrm>
                <a:off x="9743884" y="5067786"/>
                <a:ext cx="1314196" cy="111051"/>
              </a:xfrm>
              <a:prstGeom prst="rect">
                <a:avLst/>
              </a:prstGeom>
              <a:solidFill>
                <a:schemeClr val="bg2"/>
              </a:solidFill>
              <a:ln w="38100">
                <a:solidFill>
                  <a:schemeClr val="bg2"/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FCE7FA4-C9DB-074D-B7AE-1B83984AE4A9}"/>
                </a:ext>
              </a:extLst>
            </p:cNvPr>
            <p:cNvGrpSpPr/>
            <p:nvPr/>
          </p:nvGrpSpPr>
          <p:grpSpPr>
            <a:xfrm>
              <a:off x="3137737" y="2254961"/>
              <a:ext cx="4872506" cy="3318185"/>
              <a:chOff x="2269622" y="1415745"/>
              <a:chExt cx="4296558" cy="2855999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C6B4E480-9E91-DA44-862D-BFAFD71269A3}"/>
                  </a:ext>
                </a:extLst>
              </p:cNvPr>
              <p:cNvSpPr/>
              <p:nvPr/>
            </p:nvSpPr>
            <p:spPr bwMode="auto">
              <a:xfrm flipH="1">
                <a:off x="2321211" y="1441980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1C348447-0203-0342-89B8-D2C46110D655}"/>
                  </a:ext>
                </a:extLst>
              </p:cNvPr>
              <p:cNvSpPr/>
              <p:nvPr/>
            </p:nvSpPr>
            <p:spPr bwMode="auto">
              <a:xfrm>
                <a:off x="5032407" y="1415745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stealth" w="lg" len="lg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16F66A6D-CDD7-2D41-868C-A75BA25FF3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2269622" y="2900144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8C328D9E-05F6-BD4E-88F6-AB7382D3D3C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194580" y="2893427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7EEDB21-6358-9F4D-B37D-CC3DFDA2D13C}"/>
                  </a:ext>
                </a:extLst>
              </p:cNvPr>
              <p:cNvCxnSpPr/>
              <p:nvPr/>
            </p:nvCxnSpPr>
            <p:spPr bwMode="auto">
              <a:xfrm>
                <a:off x="2956348" y="2894058"/>
                <a:ext cx="2930429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3FAE0D8-D509-8444-ABCA-107036232173}"/>
                </a:ext>
              </a:extLst>
            </p:cNvPr>
            <p:cNvSpPr txBox="1"/>
            <p:nvPr/>
          </p:nvSpPr>
          <p:spPr>
            <a:xfrm>
              <a:off x="3937485" y="2812989"/>
              <a:ext cx="342584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+mn-lt"/>
                </a:rPr>
                <a:t>22 - 150 MeV in the cooling section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AD708DC-CC1B-F24F-9AC6-9405C2D8036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37485" y="3861959"/>
              <a:ext cx="3106659" cy="30481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1A80147-8746-0542-9C02-017D7E017428}"/>
                </a:ext>
              </a:extLst>
            </p:cNvPr>
            <p:cNvCxnSpPr/>
            <p:nvPr/>
          </p:nvCxnSpPr>
          <p:spPr bwMode="auto">
            <a:xfrm>
              <a:off x="2893671" y="2581153"/>
              <a:ext cx="302570" cy="59030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8661A25-157D-2D45-92E0-33F2BE76F080}"/>
                </a:ext>
              </a:extLst>
            </p:cNvPr>
            <p:cNvSpPr txBox="1"/>
            <p:nvPr/>
          </p:nvSpPr>
          <p:spPr>
            <a:xfrm>
              <a:off x="2256463" y="2022321"/>
              <a:ext cx="1415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+mn-lt"/>
                </a:rPr>
                <a:t>Full energy injection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CF65A3D-C534-E74E-AB8C-98F6C8B98C75}"/>
                </a:ext>
              </a:extLst>
            </p:cNvPr>
            <p:cNvSpPr txBox="1"/>
            <p:nvPr/>
          </p:nvSpPr>
          <p:spPr>
            <a:xfrm>
              <a:off x="4131511" y="4387437"/>
              <a:ext cx="32318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+mn-lt"/>
                </a:rPr>
                <a:t>155 MeV in the damping section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0177579-FD1F-434D-94C0-C10557A22D71}"/>
                </a:ext>
              </a:extLst>
            </p:cNvPr>
            <p:cNvSpPr txBox="1"/>
            <p:nvPr/>
          </p:nvSpPr>
          <p:spPr>
            <a:xfrm>
              <a:off x="7903739" y="3661169"/>
              <a:ext cx="37693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+mn-lt"/>
                </a:rPr>
                <a:t>compensating and bunching cavities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07C469B-54A7-E157-6BC4-6FC847347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14899" y="3716307"/>
              <a:ext cx="1900694" cy="43177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35999AD-FD5C-30BE-E026-66283353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24365" y="3672264"/>
              <a:ext cx="395235" cy="287444"/>
            </a:xfrm>
            <a:prstGeom prst="rect">
              <a:avLst/>
            </a:prstGeom>
          </p:spPr>
        </p:pic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9EEBF89-68A5-27D5-B1A8-AFBB624E33D8}"/>
                </a:ext>
              </a:extLst>
            </p:cNvPr>
            <p:cNvCxnSpPr/>
            <p:nvPr/>
          </p:nvCxnSpPr>
          <p:spPr bwMode="auto">
            <a:xfrm>
              <a:off x="3822039" y="5578987"/>
              <a:ext cx="3458855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26D53E29-23AD-22A5-A5EC-D0EA7CE1FF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3152" y="2106964"/>
              <a:ext cx="719486" cy="0"/>
            </a:xfrm>
            <a:prstGeom prst="straightConnector1">
              <a:avLst/>
            </a:prstGeom>
            <a:ln w="22225">
              <a:solidFill>
                <a:srgbClr val="C00000"/>
              </a:solidFill>
              <a:miter lim="800000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D0ED6E3-698C-EFF5-4B0B-0D8C1D58915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46677" y="2254961"/>
              <a:ext cx="3129219" cy="30481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B125BB0-6E0E-E70B-8659-C4D7F962CDEE}"/>
                </a:ext>
              </a:extLst>
            </p:cNvPr>
            <p:cNvSpPr txBox="1"/>
            <p:nvPr/>
          </p:nvSpPr>
          <p:spPr>
            <a:xfrm>
              <a:off x="7788683" y="1933788"/>
              <a:ext cx="2512422" cy="307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+mn-lt"/>
                </a:rPr>
                <a:t>Ion beams in accelerators</a:t>
              </a:r>
            </a:p>
          </p:txBody>
        </p:sp>
        <p:sp>
          <p:nvSpPr>
            <p:cNvPr id="61" name="Can 60">
              <a:extLst>
                <a:ext uri="{FF2B5EF4-FFF2-40B4-BE49-F238E27FC236}">
                  <a16:creationId xmlns:a16="http://schemas.microsoft.com/office/drawing/2014/main" id="{3CF11586-E08C-B838-5230-D3CCFA8E3FA1}"/>
                </a:ext>
              </a:extLst>
            </p:cNvPr>
            <p:cNvSpPr/>
            <p:nvPr/>
          </p:nvSpPr>
          <p:spPr>
            <a:xfrm rot="16200000">
              <a:off x="5293988" y="1043492"/>
              <a:ext cx="445160" cy="2467837"/>
            </a:xfrm>
            <a:prstGeom prst="can">
              <a:avLst/>
            </a:prstGeom>
            <a:solidFill>
              <a:schemeClr val="tx2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D22DE98-36FB-6192-2108-1465B81994A8}"/>
                </a:ext>
              </a:extLst>
            </p:cNvPr>
            <p:cNvSpPr txBox="1"/>
            <p:nvPr/>
          </p:nvSpPr>
          <p:spPr>
            <a:xfrm>
              <a:off x="4513953" y="2106964"/>
              <a:ext cx="219964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solidFill>
                    <a:schemeClr val="bg2"/>
                  </a:solidFill>
                  <a:latin typeface="+mn-lt"/>
                </a:rPr>
                <a:t>Cooling channel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8F67310-902C-F74F-07A6-53639D7FF80E}"/>
                </a:ext>
              </a:extLst>
            </p:cNvPr>
            <p:cNvSpPr txBox="1"/>
            <p:nvPr/>
          </p:nvSpPr>
          <p:spPr>
            <a:xfrm>
              <a:off x="5258500" y="3372242"/>
              <a:ext cx="74290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SRFs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9F80291-7A4D-21FF-7236-691E27CC365D}"/>
                </a:ext>
              </a:extLst>
            </p:cNvPr>
            <p:cNvSpPr txBox="1"/>
            <p:nvPr/>
          </p:nvSpPr>
          <p:spPr>
            <a:xfrm>
              <a:off x="4978057" y="4848158"/>
              <a:ext cx="1129623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Wigglers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EE4556C3-166A-4145-BFBD-D4C97DB6A03E}"/>
                </a:ext>
              </a:extLst>
            </p:cNvPr>
            <p:cNvSpPr txBox="1"/>
            <p:nvPr/>
          </p:nvSpPr>
          <p:spPr>
            <a:xfrm>
              <a:off x="8185912" y="5345385"/>
              <a:ext cx="32285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. Lin et.al, IPAC2016, Busan, Korea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6555F53E-411A-25E5-70D4-CD9BCA381F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4144" y="3809410"/>
              <a:ext cx="797674" cy="0"/>
            </a:xfrm>
            <a:prstGeom prst="straightConnector1">
              <a:avLst/>
            </a:prstGeom>
            <a:ln w="22225">
              <a:solidFill>
                <a:srgbClr val="C00000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5994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62152-120E-BC4F-9B8C-80A247C6F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of a </a:t>
            </a:r>
            <a:r>
              <a:rPr lang="en-US" b="1" dirty="0"/>
              <a:t>Dual Energy </a:t>
            </a:r>
            <a:r>
              <a:rPr lang="en-US" dirty="0"/>
              <a:t>Storage Ring Cooler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0C720-90E5-7F47-B893-E405E4F1F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025" y="1210846"/>
            <a:ext cx="10003884" cy="477012"/>
          </a:xfrm>
        </p:spPr>
        <p:txBody>
          <a:bodyPr/>
          <a:lstStyle/>
          <a:p>
            <a:pPr marL="0" indent="0">
              <a:buNone/>
            </a:pPr>
            <a:r>
              <a:rPr lang="en-US" sz="2000" b="1" u="sng" dirty="0"/>
              <a:t>Solve the </a:t>
            </a:r>
            <a:r>
              <a:rPr lang="en-US" sz="2000" b="1" u="sng" dirty="0">
                <a:solidFill>
                  <a:srgbClr val="0000FF"/>
                </a:solidFill>
              </a:rPr>
              <a:t>ion cooling </a:t>
            </a:r>
            <a:r>
              <a:rPr lang="en-US" sz="2000" b="1" u="sng" dirty="0"/>
              <a:t>and the </a:t>
            </a:r>
            <a:r>
              <a:rPr lang="en-US" sz="2000" b="1" u="sng" dirty="0">
                <a:solidFill>
                  <a:srgbClr val="C00000"/>
                </a:solidFill>
              </a:rPr>
              <a:t>heat removal </a:t>
            </a:r>
            <a:r>
              <a:rPr lang="en-US" sz="2000" b="1" u="sng" dirty="0"/>
              <a:t>(radiation) problems separately 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3FBE9CF-6642-212E-273F-2013C9F36FB0}"/>
              </a:ext>
            </a:extLst>
          </p:cNvPr>
          <p:cNvGrpSpPr/>
          <p:nvPr/>
        </p:nvGrpSpPr>
        <p:grpSpPr>
          <a:xfrm>
            <a:off x="2256463" y="1933788"/>
            <a:ext cx="9416655" cy="3691201"/>
            <a:chOff x="2256463" y="1933788"/>
            <a:chExt cx="9416655" cy="3691201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9608041-BAA0-F517-60DC-93039382D5AF}"/>
                </a:ext>
              </a:extLst>
            </p:cNvPr>
            <p:cNvSpPr/>
            <p:nvPr/>
          </p:nvSpPr>
          <p:spPr>
            <a:xfrm>
              <a:off x="4796810" y="5502053"/>
              <a:ext cx="1411893" cy="122936"/>
            </a:xfrm>
            <a:prstGeom prst="rect">
              <a:avLst/>
            </a:prstGeom>
            <a:solidFill>
              <a:schemeClr val="bg2"/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FCE7FA4-C9DB-074D-B7AE-1B83984AE4A9}"/>
                </a:ext>
              </a:extLst>
            </p:cNvPr>
            <p:cNvGrpSpPr/>
            <p:nvPr/>
          </p:nvGrpSpPr>
          <p:grpSpPr>
            <a:xfrm>
              <a:off x="3137737" y="2254961"/>
              <a:ext cx="4872506" cy="3318185"/>
              <a:chOff x="2269622" y="1415745"/>
              <a:chExt cx="4296558" cy="2855999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C6B4E480-9E91-DA44-862D-BFAFD71269A3}"/>
                  </a:ext>
                </a:extLst>
              </p:cNvPr>
              <p:cNvSpPr/>
              <p:nvPr/>
            </p:nvSpPr>
            <p:spPr bwMode="auto">
              <a:xfrm flipH="1">
                <a:off x="2321211" y="1441980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1C348447-0203-0342-89B8-D2C46110D655}"/>
                  </a:ext>
                </a:extLst>
              </p:cNvPr>
              <p:cNvSpPr/>
              <p:nvPr/>
            </p:nvSpPr>
            <p:spPr bwMode="auto">
              <a:xfrm>
                <a:off x="5032407" y="1415745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stealth" w="lg" len="lg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16F66A6D-CDD7-2D41-868C-A75BA25FF3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2269622" y="2900144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8C328D9E-05F6-BD4E-88F6-AB7382D3D3C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194580" y="2893427"/>
                <a:ext cx="1371600" cy="1371600"/>
              </a:xfrm>
              <a:prstGeom prst="arc">
                <a:avLst>
                  <a:gd name="adj1" fmla="val 16200000"/>
                  <a:gd name="adj2" fmla="val 5478120"/>
                </a:avLst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7EEDB21-6358-9F4D-B37D-CC3DFDA2D13C}"/>
                  </a:ext>
                </a:extLst>
              </p:cNvPr>
              <p:cNvCxnSpPr/>
              <p:nvPr/>
            </p:nvCxnSpPr>
            <p:spPr bwMode="auto">
              <a:xfrm>
                <a:off x="2956348" y="2894058"/>
                <a:ext cx="2930429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3FAE0D8-D509-8444-ABCA-107036232173}"/>
                </a:ext>
              </a:extLst>
            </p:cNvPr>
            <p:cNvSpPr txBox="1"/>
            <p:nvPr/>
          </p:nvSpPr>
          <p:spPr>
            <a:xfrm>
              <a:off x="3937485" y="2812989"/>
              <a:ext cx="356723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+mn-lt"/>
                </a:rPr>
                <a:t>22 - 150 MeV in the cooling section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AD708DC-CC1B-F24F-9AC6-9405C2D8036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37485" y="3861959"/>
              <a:ext cx="3106659" cy="30481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1A80147-8746-0542-9C02-017D7E017428}"/>
                </a:ext>
              </a:extLst>
            </p:cNvPr>
            <p:cNvCxnSpPr/>
            <p:nvPr/>
          </p:nvCxnSpPr>
          <p:spPr bwMode="auto">
            <a:xfrm>
              <a:off x="2893671" y="2581153"/>
              <a:ext cx="302570" cy="59030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8661A25-157D-2D45-92E0-33F2BE76F080}"/>
                </a:ext>
              </a:extLst>
            </p:cNvPr>
            <p:cNvSpPr txBox="1"/>
            <p:nvPr/>
          </p:nvSpPr>
          <p:spPr>
            <a:xfrm>
              <a:off x="2256463" y="2022321"/>
              <a:ext cx="14151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+mn-lt"/>
                </a:rPr>
                <a:t>Full energy injection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CF65A3D-C534-E74E-AB8C-98F6C8B98C75}"/>
                </a:ext>
              </a:extLst>
            </p:cNvPr>
            <p:cNvSpPr txBox="1"/>
            <p:nvPr/>
          </p:nvSpPr>
          <p:spPr>
            <a:xfrm>
              <a:off x="4131511" y="4387437"/>
              <a:ext cx="336729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+mn-lt"/>
                </a:rPr>
                <a:t>500 MeV in the damping section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0177579-FD1F-434D-94C0-C10557A22D71}"/>
                </a:ext>
              </a:extLst>
            </p:cNvPr>
            <p:cNvSpPr txBox="1"/>
            <p:nvPr/>
          </p:nvSpPr>
          <p:spPr>
            <a:xfrm>
              <a:off x="7903739" y="3661169"/>
              <a:ext cx="37693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+mn-lt"/>
                </a:rPr>
                <a:t>compensating and bunching cavities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07C469B-54A7-E157-6BC4-6FC847347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4899" y="3716307"/>
              <a:ext cx="1900694" cy="43177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35999AD-FD5C-30BE-E026-66283353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4365" y="3672264"/>
              <a:ext cx="395235" cy="287444"/>
            </a:xfrm>
            <a:prstGeom prst="rect">
              <a:avLst/>
            </a:prstGeom>
          </p:spPr>
        </p:pic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9EEBF89-68A5-27D5-B1A8-AFBB624E33D8}"/>
                </a:ext>
              </a:extLst>
            </p:cNvPr>
            <p:cNvCxnSpPr/>
            <p:nvPr/>
          </p:nvCxnSpPr>
          <p:spPr bwMode="auto">
            <a:xfrm>
              <a:off x="3822039" y="5578987"/>
              <a:ext cx="3458855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26D53E29-23AD-22A5-A5EC-D0EA7CE1FF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3152" y="2106964"/>
              <a:ext cx="719486" cy="0"/>
            </a:xfrm>
            <a:prstGeom prst="straightConnector1">
              <a:avLst/>
            </a:prstGeom>
            <a:ln w="22225">
              <a:solidFill>
                <a:srgbClr val="C00000"/>
              </a:solidFill>
              <a:miter lim="800000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D0ED6E3-698C-EFF5-4B0B-0D8C1D58915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46677" y="2254961"/>
              <a:ext cx="3129219" cy="30481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B125BB0-6E0E-E70B-8659-C4D7F962CDEE}"/>
                </a:ext>
              </a:extLst>
            </p:cNvPr>
            <p:cNvSpPr txBox="1"/>
            <p:nvPr/>
          </p:nvSpPr>
          <p:spPr>
            <a:xfrm>
              <a:off x="7788683" y="1933788"/>
              <a:ext cx="2512422" cy="307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+mn-lt"/>
                </a:rPr>
                <a:t>Ion beams in accelerators</a:t>
              </a:r>
            </a:p>
          </p:txBody>
        </p:sp>
        <p:sp>
          <p:nvSpPr>
            <p:cNvPr id="61" name="Can 60">
              <a:extLst>
                <a:ext uri="{FF2B5EF4-FFF2-40B4-BE49-F238E27FC236}">
                  <a16:creationId xmlns:a16="http://schemas.microsoft.com/office/drawing/2014/main" id="{3CF11586-E08C-B838-5230-D3CCFA8E3FA1}"/>
                </a:ext>
              </a:extLst>
            </p:cNvPr>
            <p:cNvSpPr/>
            <p:nvPr/>
          </p:nvSpPr>
          <p:spPr>
            <a:xfrm rot="16200000">
              <a:off x="5293988" y="1043492"/>
              <a:ext cx="445160" cy="2467837"/>
            </a:xfrm>
            <a:prstGeom prst="can">
              <a:avLst/>
            </a:prstGeom>
            <a:solidFill>
              <a:schemeClr val="tx2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D22DE98-36FB-6192-2108-1465B81994A8}"/>
                </a:ext>
              </a:extLst>
            </p:cNvPr>
            <p:cNvSpPr txBox="1"/>
            <p:nvPr/>
          </p:nvSpPr>
          <p:spPr>
            <a:xfrm>
              <a:off x="4513953" y="2106964"/>
              <a:ext cx="219964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solidFill>
                    <a:schemeClr val="bg2"/>
                  </a:solidFill>
                  <a:latin typeface="+mn-lt"/>
                </a:rPr>
                <a:t>Cooling channel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8F67310-902C-F74F-07A6-53639D7FF80E}"/>
                </a:ext>
              </a:extLst>
            </p:cNvPr>
            <p:cNvSpPr txBox="1"/>
            <p:nvPr/>
          </p:nvSpPr>
          <p:spPr>
            <a:xfrm>
              <a:off x="5258500" y="3372242"/>
              <a:ext cx="74290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SRFs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6555F53E-411A-25E5-70D4-CD9BCA381F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4144" y="3809410"/>
              <a:ext cx="797674" cy="0"/>
            </a:xfrm>
            <a:prstGeom prst="straightConnector1">
              <a:avLst/>
            </a:prstGeom>
            <a:ln w="22225">
              <a:solidFill>
                <a:srgbClr val="C00000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75B565B-AD60-C711-4A53-CDE88AF2DC02}"/>
              </a:ext>
            </a:extLst>
          </p:cNvPr>
          <p:cNvSpPr txBox="1"/>
          <p:nvPr/>
        </p:nvSpPr>
        <p:spPr>
          <a:xfrm>
            <a:off x="1992918" y="6096096"/>
            <a:ext cx="968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Explored Idea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: increase the beam energy in the damping ring to enhance the damping</a:t>
            </a:r>
          </a:p>
        </p:txBody>
      </p:sp>
    </p:spTree>
    <p:extLst>
      <p:ext uri="{BB962C8B-B14F-4D97-AF65-F5344CB8AC3E}">
        <p14:creationId xmlns:p14="http://schemas.microsoft.com/office/powerpoint/2010/main" val="3269689848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B6F5DE5-FF42-42F2-9962-F83010572F4E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2834</Words>
  <Application>Microsoft Macintosh PowerPoint</Application>
  <PresentationFormat>Widescreen</PresentationFormat>
  <Paragraphs>602</Paragraphs>
  <Slides>33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Arial Black</vt:lpstr>
      <vt:lpstr>Cambria Math</vt:lpstr>
      <vt:lpstr>Century Gothic</vt:lpstr>
      <vt:lpstr>Courier New</vt:lpstr>
      <vt:lpstr>Times</vt:lpstr>
      <vt:lpstr>ORNL</vt:lpstr>
      <vt:lpstr>Perspective of a Dual Energy Storage Ring Cooler for Hadron Beam Cooling *</vt:lpstr>
      <vt:lpstr>Outline</vt:lpstr>
      <vt:lpstr>US EIC for QCD Frontier</vt:lpstr>
      <vt:lpstr>High Luminosity EIC through Strong Hadron Cooling</vt:lpstr>
      <vt:lpstr>Other Alternatives ? </vt:lpstr>
      <vt:lpstr>Electron Storage Ring Based Cooler</vt:lpstr>
      <vt:lpstr>Requirements</vt:lpstr>
      <vt:lpstr>Concept of a Dual Energy Storage Ring Cooler</vt:lpstr>
      <vt:lpstr>Concept of a Dual Energy Storage Ring Cooler</vt:lpstr>
      <vt:lpstr>Comments on this Concept</vt:lpstr>
      <vt:lpstr>Study of the Dual Energy Storage Ring Cooler </vt:lpstr>
      <vt:lpstr>Longitudinal Stable Modes</vt:lpstr>
      <vt:lpstr>Longitudinal Phase Space w/ Main Cavity f=97.7 MHz</vt:lpstr>
      <vt:lpstr>Longitudinal Phase Space w/ Various Main Cavity Frequencies</vt:lpstr>
      <vt:lpstr>Preliminary Lattice Design</vt:lpstr>
      <vt:lpstr>Electron Equilibrium Emittance and Energy Spread</vt:lpstr>
      <vt:lpstr>Electron Damping Times and Inter Beam Scattering Times</vt:lpstr>
      <vt:lpstr>Dynamic Aperture (DA) in the Bare Lattice</vt:lpstr>
      <vt:lpstr>Momentum Aperture (MA) and Touschek Lifetime</vt:lpstr>
      <vt:lpstr>Space Charge Effect</vt:lpstr>
      <vt:lpstr>Electron Parameters for Cooling</vt:lpstr>
      <vt:lpstr>Cooling Performance</vt:lpstr>
      <vt:lpstr>Cooling Performances for Protons @ 275 GeV</vt:lpstr>
      <vt:lpstr>Cooling Performances for Protons @ 100 GeV</vt:lpstr>
      <vt:lpstr>Proton Beam Distributions before and after Cooling @ 275 GeV with Electron Intensity 6*6.9e10</vt:lpstr>
      <vt:lpstr>Proton Beam Distributions before and after Cooling @ 100 GeV with Electron Intensity 6.9e10</vt:lpstr>
      <vt:lpstr>Summary</vt:lpstr>
      <vt:lpstr>Publications</vt:lpstr>
      <vt:lpstr>PowerPoint Presentation</vt:lpstr>
      <vt:lpstr>PowerPoint Presentation</vt:lpstr>
      <vt:lpstr>Electron Parameters for Cooling</vt:lpstr>
      <vt:lpstr>Heating from ion beam*</vt:lpstr>
      <vt:lpstr>Non-magnetized cooling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2023-10-07T03:53:51Z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