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319" r:id="rId3"/>
    <p:sldId id="326" r:id="rId4"/>
    <p:sldId id="327" r:id="rId5"/>
    <p:sldId id="329" r:id="rId6"/>
    <p:sldId id="338" r:id="rId7"/>
    <p:sldId id="323" r:id="rId8"/>
    <p:sldId id="332" r:id="rId9"/>
    <p:sldId id="334" r:id="rId10"/>
    <p:sldId id="335" r:id="rId11"/>
    <p:sldId id="330" r:id="rId12"/>
    <p:sldId id="339" r:id="rId13"/>
    <p:sldId id="331" r:id="rId14"/>
    <p:sldId id="344" r:id="rId15"/>
    <p:sldId id="336" r:id="rId16"/>
    <p:sldId id="341" r:id="rId17"/>
    <p:sldId id="337" r:id="rId18"/>
    <p:sldId id="342" r:id="rId19"/>
    <p:sldId id="320" r:id="rId20"/>
    <p:sldId id="343" r:id="rId21"/>
    <p:sldId id="267" r:id="rId22"/>
    <p:sldId id="291" r:id="rId23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7B0008"/>
    <a:srgbClr val="206DB9"/>
    <a:srgbClr val="20A0B9"/>
    <a:srgbClr val="1E77B4"/>
    <a:srgbClr val="726E66"/>
    <a:srgbClr val="726E57"/>
    <a:srgbClr val="3A3A6B"/>
    <a:srgbClr val="7D7DA6"/>
    <a:srgbClr val="BC00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D37C218-81C1-D636-944A-9ED59D45F5C1}">
  <a:tblStyle styleId="{0D37C218-81C1-D636-944A-9ED59D45F5C1}" styleName="Medium Style 4 - Accent 6">
    <a:wholeTbl>
      <a:tcTxStyle>
        <a:fontRef idx="minor">
          <a:srgbClr val="000000"/>
        </a:fontRef>
        <a:schemeClr val="dk1"/>
      </a:tcTxStyle>
      <a:tcStyle>
        <a:tcBdr>
          <a:left>
            <a:ln w="12700">
              <a:solidFill>
                <a:schemeClr val="accent6"/>
              </a:solidFill>
            </a:ln>
          </a:left>
          <a:right>
            <a:ln w="12700">
              <a:solidFill>
                <a:schemeClr val="accent6"/>
              </a:solidFill>
            </a:ln>
          </a:right>
          <a:top>
            <a:ln w="12700">
              <a:solidFill>
                <a:schemeClr val="accent6"/>
              </a:solidFill>
            </a:ln>
          </a:top>
          <a:bottom>
            <a:ln w="12700">
              <a:solidFill>
                <a:schemeClr val="accent6"/>
              </a:solidFill>
            </a:ln>
          </a:bottom>
          <a:insideH>
            <a:ln w="12700">
              <a:solidFill>
                <a:schemeClr val="accent6"/>
              </a:solidFill>
            </a:ln>
          </a:insideH>
          <a:insideV>
            <a:ln w="12700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  <a:fill>
          <a:solidFill>
            <a:schemeClr val="accent6">
              <a:tint val="4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25400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chemeClr val="accent6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CC57FB31-DC75-F0FA-06DB-5E41789C1BDB}" styleName="Dark Style 1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12700">
              <a:noFill/>
            </a:ln>
          </a:top>
          <a:bottom>
            <a:ln w="12700">
              <a:noFill/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  <a:fill>
          <a:solidFill>
            <a:schemeClr val="dk1">
              <a:tint val="40000"/>
            </a:schemeClr>
          </a:solidFill>
        </a:fill>
      </a:tcStyle>
    </a:band2V>
    <a:lastCol>
      <a:tcTxStyle b="on">
        <a:fontRef idx="minor"/>
        <a:schemeClr val="dk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/>
        <a:schemeClr val="dk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/>
        <a:schemeClr val="dk1"/>
      </a:tcTxStyle>
      <a:tcStyle>
        <a:tcBdr>
          <a:top>
            <a:ln w="12700">
              <a:noFill/>
            </a:ln>
          </a:top>
        </a:tcBdr>
        <a:fill>
          <a:solidFill>
            <a:schemeClr val="dk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/>
        <a:schemeClr val="lt1"/>
      </a:tcTxStyle>
      <a:tcStyle>
        <a:tcBdr>
          <a:bottom>
            <a:ln w="12700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19"/>
    <p:restoredTop sz="94783"/>
  </p:normalViewPr>
  <p:slideViewPr>
    <p:cSldViewPr>
      <p:cViewPr varScale="1">
        <p:scale>
          <a:sx n="132" d="100"/>
          <a:sy n="132" d="100"/>
        </p:scale>
        <p:origin x="20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F39B6-1DD5-5540-84ED-442B61BE39F6}" type="datetimeFigureOut">
              <a:rPr lang="en-CH" smtClean="0"/>
              <a:t>08.10.23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4E73F-76ED-1946-AA93-5E3A149EB28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99736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cience/accelerators/super-proton-synchrotron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dirty="0"/>
              <a:t>Protons coming from the </a:t>
            </a:r>
            <a:r>
              <a:rPr lang="en-CH" b="0" dirty="0"/>
              <a:t>SPS (</a:t>
            </a:r>
            <a:r>
              <a:rPr lang="en-US" b="0" i="0" u="none" strike="noStrike" dirty="0">
                <a:solidFill>
                  <a:srgbClr val="681DA8"/>
                </a:solidFill>
                <a:effectLst/>
                <a:latin typeface="arial" panose="020B0604020202020204" pitchFamily="34" charset="0"/>
                <a:hlinkClick r:id="rId3"/>
              </a:rPr>
              <a:t>Super Proton Synchrotron): </a:t>
            </a:r>
            <a:r>
              <a:rPr lang="en-US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about 10^13 protons of momentum 26 GeV/c to produce 5×10^7 antiprotons per minute, by collision on a Iridium target.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i="0" u="none" strike="noStrike" dirty="0">
              <a:solidFill>
                <a:srgbClr val="681DA8"/>
              </a:solidFill>
              <a:effectLst/>
              <a:latin typeface="arial" panose="020B0604020202020204" pitchFamily="34" charset="0"/>
              <a:hlinkClick r:id="rId3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34E73F-76ED-1946-AA93-5E3A149EB288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0337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Radio frequency (RF) systems decelerate and bunch the cooled antiprotons at 3.5 GeV/c.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34E73F-76ED-1946-AA93-5E3A149EB288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7001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Cooling time increase with angular (depends on transverse e- velocity spread) and momentum (depends on longitudinal e- velocity spread) difference between e- and pbar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34E73F-76ED-1946-AA93-5E3A149EB288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4524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6EACE9-D1F5-BA71-4EF0-10BFE71861A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EB617A3-6DE6-8B44-BF77-AA94841CBDBE}" type="slidenum">
              <a:t>8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B304C2-93FD-7F55-BA0D-7566AD0FB5F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123F83-D8BF-031F-00AD-A31C3BC82C0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6EACE9-D1F5-BA71-4EF0-10BFE71861A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0EB617A3-6DE6-8B44-BF77-AA94841CBDBE}" type="slidenum">
              <a:t>9</a:t>
            </a:fld>
            <a:endParaRPr lang="en-GB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B304C2-93FD-7F55-BA0D-7566AD0FB5F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123F83-D8BF-031F-00AD-A31C3BC82C0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464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34E73F-76ED-1946-AA93-5E3A149EB288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03114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t>IEFC #xxx, date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t>IEFC #xxx, 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IEFC #xxx, date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IEFC #xxx, date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8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t>IEFC #xxx, date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t>IEFC #xxx, date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t>IEFC #xxx, date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t>IEFC #xxx, date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t>IEFC #xxx, date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t>IEFC #xxx, date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16-Nov-2018</a:t>
            </a:r>
            <a:endParaRPr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28 June ‘23 </a:t>
            </a:r>
            <a:endParaRPr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A. Rossi – AD-CONS e-Cooler Procurement Readiness Review</a:t>
            </a:r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28/6/2023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Castro Sequeiro | Vacuum System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68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2" name="Date Placeholder 10">
            <a:extLst>
              <a:ext uri="{FF2B5EF4-FFF2-40B4-BE49-F238E27FC236}">
                <a16:creationId xmlns:a16="http://schemas.microsoft.com/office/drawing/2014/main" id="{560CFD05-646C-5665-B39B-AAE1EB0C77C9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431704" y="652534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28 June ‘23 </a:t>
            </a: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937E90EB-7E9E-B83D-EDEB-EA7B7D282334}"/>
              </a:ext>
            </a:extLst>
          </p:cNvPr>
          <p:cNvSpPr txBox="1">
            <a:spLocks/>
          </p:cNvSpPr>
          <p:nvPr userDrawn="1"/>
        </p:nvSpPr>
        <p:spPr bwMode="auto">
          <a:xfrm>
            <a:off x="4364292" y="653084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/>
              <a:t>A. Rossi – AD-CONS e-Cooler Procurement Readiness Review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085088"/>
            <a:ext cx="11376025" cy="527913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" name="Date Placeholder 10">
            <a:extLst>
              <a:ext uri="{FF2B5EF4-FFF2-40B4-BE49-F238E27FC236}">
                <a16:creationId xmlns:a16="http://schemas.microsoft.com/office/drawing/2014/main" id="{80F482A0-E41A-ED0C-A6E6-5A129BCC6352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326674" y="6505034"/>
            <a:ext cx="789714" cy="238440"/>
          </a:xfrm>
        </p:spPr>
        <p:txBody>
          <a:bodyPr/>
          <a:lstStyle/>
          <a:p>
            <a:pPr>
              <a:defRPr/>
            </a:pPr>
            <a:r>
              <a:rPr lang="en-US" dirty="0"/>
              <a:t>28 June ‘23 </a:t>
            </a:r>
            <a:endParaRPr dirty="0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2614C4B7-29AD-5BDF-E382-DC98686E6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A. Rossi – AD-CONS e-Cooler Procurement Readiness Review</a:t>
            </a:r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820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48846"/>
            <a:ext cx="4116387" cy="6400878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2" name="Date Placeholder 10">
            <a:extLst>
              <a:ext uri="{FF2B5EF4-FFF2-40B4-BE49-F238E27FC236}">
                <a16:creationId xmlns:a16="http://schemas.microsoft.com/office/drawing/2014/main" id="{FBF33595-F7FF-C0E0-BBBE-A0DAABD41BF6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326674" y="6505034"/>
            <a:ext cx="789714" cy="238440"/>
          </a:xfrm>
        </p:spPr>
        <p:txBody>
          <a:bodyPr/>
          <a:lstStyle/>
          <a:p>
            <a:pPr>
              <a:defRPr/>
            </a:pPr>
            <a:r>
              <a:rPr lang="en-US" dirty="0"/>
              <a:t>28 June ‘23 </a:t>
            </a:r>
            <a:endParaRPr dirty="0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9192931F-C4D5-4414-E31F-C45A5C8398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A. Rossi – AD-CONS e-Cooler Procurement Readiness Review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078991"/>
            <a:ext cx="5616575" cy="5260849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078992"/>
            <a:ext cx="5611813" cy="526084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2" name="Date Placeholder 10">
            <a:extLst>
              <a:ext uri="{FF2B5EF4-FFF2-40B4-BE49-F238E27FC236}">
                <a16:creationId xmlns:a16="http://schemas.microsoft.com/office/drawing/2014/main" id="{F1C345A2-B5AD-C72F-1521-44AC43887C2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326674" y="6505034"/>
            <a:ext cx="789714" cy="238440"/>
          </a:xfrm>
        </p:spPr>
        <p:txBody>
          <a:bodyPr/>
          <a:lstStyle/>
          <a:p>
            <a:pPr>
              <a:defRPr/>
            </a:pPr>
            <a:r>
              <a:rPr lang="en-US" dirty="0"/>
              <a:t>28 June ‘23 </a:t>
            </a:r>
            <a:endParaRPr dirty="0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7085B6CA-75C9-82FC-5EAE-CFE230EFC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A. Rossi – AD-CONS e-Cooler Procurement Readiness Review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10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t>IEFC #xxx, 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2071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t>IEFC #xxx, 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IEFC #xxx, date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071670"/>
            <a:ext cx="11376024" cy="53046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GB"/>
              <a:t>Click to edit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326674" y="6505034"/>
            <a:ext cx="78971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  <a:endParaRPr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510533"/>
            <a:ext cx="681254" cy="2384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cxnSp>
        <p:nvCxnSpPr>
          <p:cNvPr id="8" name="Straight Connector 13"/>
          <p:cNvCxnSpPr>
            <a:cxnSpLocks/>
          </p:cNvCxnSpPr>
          <p:nvPr userDrawn="1"/>
        </p:nvCxnSpPr>
        <p:spPr bwMode="auto">
          <a:xfrm>
            <a:off x="407987" y="6376336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2"/>
          <p:cNvCxnSpPr>
            <a:cxnSpLocks/>
          </p:cNvCxnSpPr>
          <p:nvPr userDrawn="1"/>
        </p:nvCxnSpPr>
        <p:spPr bwMode="auto">
          <a:xfrm>
            <a:off x="412775" y="955085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7"/>
          <p:cNvPicPr>
            <a:picLocks noChangeAspect="1"/>
          </p:cNvPicPr>
          <p:nvPr userDrawn="1"/>
        </p:nvPicPr>
        <p:blipFill>
          <a:blip r:embed="rId22"/>
          <a:stretch/>
        </p:blipFill>
        <p:spPr bwMode="auto">
          <a:xfrm>
            <a:off x="885524" y="6443934"/>
            <a:ext cx="469491" cy="316633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/>
          </p:cNvPicPr>
          <p:nvPr userDrawn="1"/>
        </p:nvPicPr>
        <p:blipFill>
          <a:blip r:embed="rId23"/>
          <a:stretch/>
        </p:blipFill>
        <p:spPr bwMode="auto">
          <a:xfrm>
            <a:off x="412775" y="6403772"/>
            <a:ext cx="412613" cy="405780"/>
          </a:xfrm>
          <a:prstGeom prst="rect">
            <a:avLst/>
          </a:prstGeom>
        </p:spPr>
      </p:pic>
      <p:sp>
        <p:nvSpPr>
          <p:cNvPr id="12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t>IEFC #xxx, date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hf sldNum="0"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Relationship Id="rId5" Type="http://schemas.microsoft.com/office/2007/relationships/hdphoto" Target="../media/hdphoto1.wdp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3.png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e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png"/><Relationship Id="rId4" Type="http://schemas.openxmlformats.org/officeDocument/2006/relationships/image" Target="../media/image36.jpeg"/><Relationship Id="rId9" Type="http://schemas.openxmlformats.org/officeDocument/2006/relationships/image" Target="../media/image4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3999" y="1046162"/>
            <a:ext cx="9144000" cy="2387599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 sz="3400" dirty="0"/>
              <a:t>SPECIFICATIONS AND STATUS OF THE NEW ELECTRON COOLER FOR THE CERN ANTIPROTON DECELERATOR (AD) </a:t>
            </a:r>
            <a:endParaRPr sz="3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695400" y="3933480"/>
            <a:ext cx="11074851" cy="1655760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A. Rossi, C.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Accettura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W.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Andreazza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A.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Bollazzi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C. Castro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Sequeiro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J.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Cenede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N.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Chritin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Y.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Coutron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D.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Gamba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L.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Joergensen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C. Machado, O.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Marqversen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L. Ponce, </a:t>
            </a:r>
            <a:b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J. A. Ferreira Somoza, Y.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Thurel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A.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Frassier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G. Khatri, A.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Pikin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M.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Sameed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b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A.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Sinturel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 T.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Todorcevic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,</a:t>
            </a:r>
            <a:r>
              <a:rPr lang="en-CH" sz="1600" dirty="0">
                <a:solidFill>
                  <a:schemeClr val="accent4">
                    <a:lumMod val="50000"/>
                  </a:schemeClr>
                </a:solidFill>
                <a:effectLst/>
              </a:rPr>
              <a:t> </a:t>
            </a:r>
            <a:r>
              <a:rPr lang="en-GB" sz="2000" b="1" dirty="0">
                <a:solidFill>
                  <a:schemeClr val="accent4">
                    <a:lumMod val="50000"/>
                  </a:schemeClr>
                </a:solidFill>
              </a:rPr>
              <a:t>G. Tranquille, L. von </a:t>
            </a:r>
            <a:r>
              <a:rPr lang="en-GB" sz="2000" b="1" dirty="0" err="1">
                <a:solidFill>
                  <a:schemeClr val="accent4">
                    <a:lumMod val="50000"/>
                  </a:schemeClr>
                </a:solidFill>
              </a:rPr>
              <a:t>Freeden</a:t>
            </a:r>
            <a:endParaRPr dirty="0">
              <a:solidFill>
                <a:schemeClr val="accent4">
                  <a:lumMod val="50000"/>
                </a:schemeClr>
              </a:solidFill>
            </a:endParaRPr>
          </a:p>
          <a:p>
            <a:pPr marL="457200" indent="-457200" algn="l">
              <a:buAutoNum type="alphaUcPeriod"/>
              <a:defRPr/>
            </a:pPr>
            <a:endParaRPr lang="en-GB" dirty="0">
              <a:solidFill>
                <a:schemeClr val="accent4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COOL23, 8th - 13th October 2023</a:t>
            </a:r>
          </a:p>
          <a:p>
            <a:pPr algn="l">
              <a:defRPr/>
            </a:pPr>
            <a:endParaRPr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278"/>
          <a:stretch/>
        </p:blipFill>
        <p:spPr bwMode="auto">
          <a:xfrm>
            <a:off x="9672992" y="31384"/>
            <a:ext cx="878400" cy="86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551392" y="104653"/>
            <a:ext cx="1228725" cy="8286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nk and red tube with red and white lines&#10;&#10;Description automatically generated with medium confidence">
            <a:extLst>
              <a:ext uri="{FF2B5EF4-FFF2-40B4-BE49-F238E27FC236}">
                <a16:creationId xmlns:a16="http://schemas.microsoft.com/office/drawing/2014/main" id="{F942FAC3-7BDF-3914-C573-083D9D64D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051" y="1052736"/>
            <a:ext cx="7772400" cy="35073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8BF011-0A79-544C-AC34-571D7CDDAA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0000" y="3106800"/>
            <a:ext cx="1545479" cy="5249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26A71F-7AAD-9B39-F5DC-BD2EA143F6C0}"/>
              </a:ext>
            </a:extLst>
          </p:cNvPr>
          <p:cNvSpPr txBox="1">
            <a:spLocks/>
          </p:cNvSpPr>
          <p:nvPr/>
        </p:nvSpPr>
        <p:spPr bwMode="auto">
          <a:xfrm>
            <a:off x="407986" y="242148"/>
            <a:ext cx="11376025" cy="700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GB" dirty="0"/>
              <a:t>Electron transport simulation to validate design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87C9B0-8898-3988-90F9-DE24E590EC79}"/>
              </a:ext>
            </a:extLst>
          </p:cNvPr>
          <p:cNvSpPr txBox="1"/>
          <p:nvPr/>
        </p:nvSpPr>
        <p:spPr bwMode="auto">
          <a:xfrm>
            <a:off x="4612260" y="6388341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Gunn Khatri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2D339C-97C1-EE2F-1C68-2190FFD3A928}"/>
              </a:ext>
            </a:extLst>
          </p:cNvPr>
          <p:cNvGrpSpPr/>
          <p:nvPr/>
        </p:nvGrpSpPr>
        <p:grpSpPr>
          <a:xfrm>
            <a:off x="9010775" y="1131829"/>
            <a:ext cx="2622161" cy="2729219"/>
            <a:chOff x="9010775" y="1111750"/>
            <a:chExt cx="2622161" cy="272921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76D1BD9-0BB1-0240-2A3A-4F7EDFFC7B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140000">
              <a:off x="9698400" y="1490400"/>
              <a:ext cx="209804" cy="24536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D50E108-8159-E04E-1A5F-BB1736C08E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11203200" y="3528000"/>
              <a:ext cx="209804" cy="245364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F6F6235-5A90-F604-6AF2-11E3F2AF76A6}"/>
                </a:ext>
              </a:extLst>
            </p:cNvPr>
            <p:cNvGrpSpPr/>
            <p:nvPr/>
          </p:nvGrpSpPr>
          <p:grpSpPr>
            <a:xfrm>
              <a:off x="9010775" y="1111750"/>
              <a:ext cx="2622161" cy="2729219"/>
              <a:chOff x="7343136" y="0"/>
              <a:chExt cx="4809720" cy="500609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7EAA6247-E387-5927-E6D6-A50B62A5A0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3240000">
                <a:off x="10015200" y="2088000"/>
                <a:ext cx="1545479" cy="524957"/>
              </a:xfrm>
              <a:prstGeom prst="rect">
                <a:avLst/>
              </a:prstGeom>
            </p:spPr>
          </p:pic>
          <p:pic>
            <p:nvPicPr>
              <p:cNvPr id="3" name="Picture 2" descr="A picture containing LEGO&#10;&#10;Description automatically generated">
                <a:extLst>
                  <a:ext uri="{FF2B5EF4-FFF2-40B4-BE49-F238E27FC236}">
                    <a16:creationId xmlns:a16="http://schemas.microsoft.com/office/drawing/2014/main" id="{A70E8CF1-3616-0CB6-280E-C3CD025441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alphaModFix amt="77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343136" y="0"/>
                <a:ext cx="4809720" cy="5006091"/>
              </a:xfrm>
              <a:prstGeom prst="rect">
                <a:avLst/>
              </a:prstGeom>
            </p:spPr>
          </p:pic>
        </p:grpSp>
      </p:grpSp>
      <p:pic>
        <p:nvPicPr>
          <p:cNvPr id="3074" name="Picture 2" descr="Image">
            <a:extLst>
              <a:ext uri="{FF2B5EF4-FFF2-40B4-BE49-F238E27FC236}">
                <a16:creationId xmlns:a16="http://schemas.microsoft.com/office/drawing/2014/main" id="{26C28256-7F02-9C30-F259-FC03CD8DD6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23992" y="3694694"/>
            <a:ext cx="5147631" cy="26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077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0C944-03CA-1365-0F14-7F4A5AC98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Vacuum</a:t>
            </a:r>
          </a:p>
        </p:txBody>
      </p:sp>
      <p:pic>
        <p:nvPicPr>
          <p:cNvPr id="3" name="Content Placeholder 9">
            <a:extLst>
              <a:ext uri="{FF2B5EF4-FFF2-40B4-BE49-F238E27FC236}">
                <a16:creationId xmlns:a16="http://schemas.microsoft.com/office/drawing/2014/main" id="{F057696D-4375-33C6-6CEE-E151E2C401C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99" b="4699"/>
          <a:stretch/>
        </p:blipFill>
        <p:spPr>
          <a:xfrm>
            <a:off x="0" y="1514864"/>
            <a:ext cx="12192000" cy="4791076"/>
          </a:xfrm>
          <a:prstGeom prst="rect">
            <a:avLst/>
          </a:prstGeom>
        </p:spPr>
      </p:pic>
      <p:sp>
        <p:nvSpPr>
          <p:cNvPr id="4" name="Callout: Line with Accent Bar 8">
            <a:extLst>
              <a:ext uri="{FF2B5EF4-FFF2-40B4-BE49-F238E27FC236}">
                <a16:creationId xmlns:a16="http://schemas.microsoft.com/office/drawing/2014/main" id="{A093EB4B-23A3-5191-ED25-AE0210194CD5}"/>
              </a:ext>
            </a:extLst>
          </p:cNvPr>
          <p:cNvSpPr/>
          <p:nvPr/>
        </p:nvSpPr>
        <p:spPr>
          <a:xfrm>
            <a:off x="242158" y="1597802"/>
            <a:ext cx="906161" cy="238636"/>
          </a:xfrm>
          <a:prstGeom prst="accentCallout1">
            <a:avLst>
              <a:gd name="adj1" fmla="val 46984"/>
              <a:gd name="adj2" fmla="val 92576"/>
              <a:gd name="adj3" fmla="val 402977"/>
              <a:gd name="adj4" fmla="val 119422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>
                <a:latin typeface="Abadi" panose="020B0604020104020204" pitchFamily="34" charset="0"/>
              </a:rPr>
              <a:t>Collector</a:t>
            </a:r>
          </a:p>
        </p:txBody>
      </p:sp>
      <p:sp>
        <p:nvSpPr>
          <p:cNvPr id="5" name="Callout: Line with Accent Bar 10">
            <a:extLst>
              <a:ext uri="{FF2B5EF4-FFF2-40B4-BE49-F238E27FC236}">
                <a16:creationId xmlns:a16="http://schemas.microsoft.com/office/drawing/2014/main" id="{9D0C1C24-2912-2F44-0241-5E61D9096564}"/>
              </a:ext>
            </a:extLst>
          </p:cNvPr>
          <p:cNvSpPr/>
          <p:nvPr/>
        </p:nvSpPr>
        <p:spPr>
          <a:xfrm>
            <a:off x="11497044" y="1514864"/>
            <a:ext cx="583512" cy="238636"/>
          </a:xfrm>
          <a:prstGeom prst="accentCallout1">
            <a:avLst>
              <a:gd name="adj1" fmla="val 78916"/>
              <a:gd name="adj2" fmla="val 12046"/>
              <a:gd name="adj3" fmla="val 397221"/>
              <a:gd name="adj4" fmla="val -38137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>
                <a:latin typeface="Abadi" panose="020B0604020104020204" pitchFamily="34" charset="0"/>
              </a:rPr>
              <a:t>Gun</a:t>
            </a:r>
          </a:p>
        </p:txBody>
      </p:sp>
      <p:sp>
        <p:nvSpPr>
          <p:cNvPr id="6" name="Callout: Line with Accent Bar 11">
            <a:extLst>
              <a:ext uri="{FF2B5EF4-FFF2-40B4-BE49-F238E27FC236}">
                <a16:creationId xmlns:a16="http://schemas.microsoft.com/office/drawing/2014/main" id="{0DC8F22A-B196-DC8A-1981-48EFA3F15664}"/>
              </a:ext>
            </a:extLst>
          </p:cNvPr>
          <p:cNvSpPr/>
          <p:nvPr/>
        </p:nvSpPr>
        <p:spPr>
          <a:xfrm>
            <a:off x="2096033" y="2425337"/>
            <a:ext cx="1083512" cy="238636"/>
          </a:xfrm>
          <a:prstGeom prst="accentCallout1">
            <a:avLst>
              <a:gd name="adj1" fmla="val 27434"/>
              <a:gd name="adj2" fmla="val 6461"/>
              <a:gd name="adj3" fmla="val 300991"/>
              <a:gd name="adj4" fmla="val -21480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>
                <a:latin typeface="Abadi" panose="020B0604020104020204" pitchFamily="34" charset="0"/>
              </a:rPr>
              <a:t>NEG strips</a:t>
            </a:r>
          </a:p>
        </p:txBody>
      </p:sp>
      <p:sp>
        <p:nvSpPr>
          <p:cNvPr id="7" name="Callout: Line with Accent Bar 12">
            <a:extLst>
              <a:ext uri="{FF2B5EF4-FFF2-40B4-BE49-F238E27FC236}">
                <a16:creationId xmlns:a16="http://schemas.microsoft.com/office/drawing/2014/main" id="{B0BC3BA7-7E94-253B-B571-5DEC73CC6608}"/>
              </a:ext>
            </a:extLst>
          </p:cNvPr>
          <p:cNvSpPr/>
          <p:nvPr/>
        </p:nvSpPr>
        <p:spPr>
          <a:xfrm>
            <a:off x="8680579" y="2865447"/>
            <a:ext cx="1083512" cy="238636"/>
          </a:xfrm>
          <a:prstGeom prst="accentCallout1">
            <a:avLst>
              <a:gd name="adj1" fmla="val 46984"/>
              <a:gd name="adj2" fmla="val 92576"/>
              <a:gd name="adj3" fmla="val 160232"/>
              <a:gd name="adj4" fmla="val 153332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>
                <a:latin typeface="Abadi" panose="020B0604020104020204" pitchFamily="34" charset="0"/>
              </a:rPr>
              <a:t>NEG strips</a:t>
            </a:r>
          </a:p>
        </p:txBody>
      </p:sp>
      <p:sp>
        <p:nvSpPr>
          <p:cNvPr id="8" name="Callout: Line with Accent Bar 13">
            <a:extLst>
              <a:ext uri="{FF2B5EF4-FFF2-40B4-BE49-F238E27FC236}">
                <a16:creationId xmlns:a16="http://schemas.microsoft.com/office/drawing/2014/main" id="{7B4DE51E-BA66-A4C1-1BAE-A0475D0DD39B}"/>
              </a:ext>
            </a:extLst>
          </p:cNvPr>
          <p:cNvSpPr/>
          <p:nvPr/>
        </p:nvSpPr>
        <p:spPr>
          <a:xfrm>
            <a:off x="880890" y="3832553"/>
            <a:ext cx="1217571" cy="238636"/>
          </a:xfrm>
          <a:prstGeom prst="accentCallout1">
            <a:avLst>
              <a:gd name="adj1" fmla="val 46984"/>
              <a:gd name="adj2" fmla="val 92576"/>
              <a:gd name="adj3" fmla="val 354251"/>
              <a:gd name="adj4" fmla="val 196083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>
                <a:latin typeface="Abadi" panose="020B0604020104020204" pitchFamily="34" charset="0"/>
              </a:rPr>
              <a:t>NEG coating</a:t>
            </a:r>
          </a:p>
        </p:txBody>
      </p:sp>
      <p:sp>
        <p:nvSpPr>
          <p:cNvPr id="9" name="Callout: Line with Accent Bar 14">
            <a:extLst>
              <a:ext uri="{FF2B5EF4-FFF2-40B4-BE49-F238E27FC236}">
                <a16:creationId xmlns:a16="http://schemas.microsoft.com/office/drawing/2014/main" id="{2DCFFCA0-618D-FB11-74EA-20A5548CFD65}"/>
              </a:ext>
            </a:extLst>
          </p:cNvPr>
          <p:cNvSpPr/>
          <p:nvPr/>
        </p:nvSpPr>
        <p:spPr>
          <a:xfrm>
            <a:off x="5325108" y="3582174"/>
            <a:ext cx="1217571" cy="238636"/>
          </a:xfrm>
          <a:prstGeom prst="accentCallout1">
            <a:avLst>
              <a:gd name="adj1" fmla="val 46984"/>
              <a:gd name="adj2" fmla="val 92576"/>
              <a:gd name="adj3" fmla="val 499097"/>
              <a:gd name="adj4" fmla="val 59695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>
                <a:latin typeface="Abadi" panose="020B0604020104020204" pitchFamily="34" charset="0"/>
              </a:rPr>
              <a:t>NEG coating</a:t>
            </a:r>
          </a:p>
        </p:txBody>
      </p:sp>
      <p:sp>
        <p:nvSpPr>
          <p:cNvPr id="10" name="Callout: Line with Accent Bar 15">
            <a:extLst>
              <a:ext uri="{FF2B5EF4-FFF2-40B4-BE49-F238E27FC236}">
                <a16:creationId xmlns:a16="http://schemas.microsoft.com/office/drawing/2014/main" id="{5486CE36-EFCA-E792-407F-C6322CF6E974}"/>
              </a:ext>
            </a:extLst>
          </p:cNvPr>
          <p:cNvSpPr/>
          <p:nvPr/>
        </p:nvSpPr>
        <p:spPr>
          <a:xfrm>
            <a:off x="8275300" y="3369989"/>
            <a:ext cx="1217571" cy="238636"/>
          </a:xfrm>
          <a:prstGeom prst="accentCallout1">
            <a:avLst>
              <a:gd name="adj1" fmla="val 52306"/>
              <a:gd name="adj2" fmla="val 9131"/>
              <a:gd name="adj3" fmla="val 509850"/>
              <a:gd name="adj4" fmla="val -1420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>
                <a:latin typeface="Abadi" panose="020B0604020104020204" pitchFamily="34" charset="0"/>
              </a:rPr>
              <a:t>NEG coating</a:t>
            </a:r>
          </a:p>
        </p:txBody>
      </p:sp>
      <p:sp>
        <p:nvSpPr>
          <p:cNvPr id="11" name="Callout: Line with Accent Bar 16">
            <a:extLst>
              <a:ext uri="{FF2B5EF4-FFF2-40B4-BE49-F238E27FC236}">
                <a16:creationId xmlns:a16="http://schemas.microsoft.com/office/drawing/2014/main" id="{E0FC869E-D56A-F289-81A1-01B856260270}"/>
              </a:ext>
            </a:extLst>
          </p:cNvPr>
          <p:cNvSpPr/>
          <p:nvPr/>
        </p:nvSpPr>
        <p:spPr>
          <a:xfrm>
            <a:off x="5474398" y="5324245"/>
            <a:ext cx="1588876" cy="238636"/>
          </a:xfrm>
          <a:prstGeom prst="accentCallout1">
            <a:avLst>
              <a:gd name="adj1" fmla="val 46984"/>
              <a:gd name="adj2" fmla="val 92576"/>
              <a:gd name="adj3" fmla="val 190209"/>
              <a:gd name="adj4" fmla="val 188302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err="1">
                <a:latin typeface="Abadi" panose="020B0604020104020204" pitchFamily="34" charset="0"/>
              </a:rPr>
              <a:t>NexTorr</a:t>
            </a:r>
            <a:r>
              <a:rPr lang="en-GB" sz="1400" dirty="0">
                <a:latin typeface="Abadi" panose="020B0604020104020204" pitchFamily="34" charset="0"/>
              </a:rPr>
              <a:t> pumps</a:t>
            </a:r>
          </a:p>
        </p:txBody>
      </p:sp>
      <p:sp>
        <p:nvSpPr>
          <p:cNvPr id="12" name="Callout: Line with Accent Bar 17">
            <a:extLst>
              <a:ext uri="{FF2B5EF4-FFF2-40B4-BE49-F238E27FC236}">
                <a16:creationId xmlns:a16="http://schemas.microsoft.com/office/drawing/2014/main" id="{EA6B80DD-7145-BEC8-1944-8746C5B8FD4B}"/>
              </a:ext>
            </a:extLst>
          </p:cNvPr>
          <p:cNvSpPr/>
          <p:nvPr/>
        </p:nvSpPr>
        <p:spPr>
          <a:xfrm flipH="1">
            <a:off x="5482062" y="5324245"/>
            <a:ext cx="1588876" cy="238636"/>
          </a:xfrm>
          <a:prstGeom prst="accentCallout1">
            <a:avLst>
              <a:gd name="adj1" fmla="val 46984"/>
              <a:gd name="adj2" fmla="val 92576"/>
              <a:gd name="adj3" fmla="val 186298"/>
              <a:gd name="adj4" fmla="val 210618"/>
            </a:avLst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GB" sz="1400" dirty="0">
              <a:latin typeface="Abadi" panose="020B06040201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E92C63-4569-131C-5D70-2765F5C90565}"/>
              </a:ext>
            </a:extLst>
          </p:cNvPr>
          <p:cNvSpPr txBox="1"/>
          <p:nvPr/>
        </p:nvSpPr>
        <p:spPr>
          <a:xfrm>
            <a:off x="3876358" y="2249870"/>
            <a:ext cx="4439284" cy="699404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lIns="72000" tIns="72000" rIns="72000" bIns="7200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dirty="0">
                <a:latin typeface="Abadi" panose="020B0604020104020204" pitchFamily="34" charset="0"/>
              </a:rPr>
              <a:t>Similar design to ELENA e-cooler</a:t>
            </a:r>
          </a:p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dirty="0">
                <a:latin typeface="Abadi" panose="020B0604020104020204" pitchFamily="34" charset="0"/>
              </a:rPr>
              <a:t>Extensive use of NEG-strips and coating</a:t>
            </a:r>
          </a:p>
        </p:txBody>
      </p:sp>
      <p:sp>
        <p:nvSpPr>
          <p:cNvPr id="14" name="Callout: Line with Accent Bar 18">
            <a:extLst>
              <a:ext uri="{FF2B5EF4-FFF2-40B4-BE49-F238E27FC236}">
                <a16:creationId xmlns:a16="http://schemas.microsoft.com/office/drawing/2014/main" id="{0E5B43D7-09C3-5B82-FE45-67EE5650DADC}"/>
              </a:ext>
            </a:extLst>
          </p:cNvPr>
          <p:cNvSpPr/>
          <p:nvPr/>
        </p:nvSpPr>
        <p:spPr>
          <a:xfrm>
            <a:off x="1489676" y="1597802"/>
            <a:ext cx="1489676" cy="238636"/>
          </a:xfrm>
          <a:prstGeom prst="accentCallout1">
            <a:avLst>
              <a:gd name="adj1" fmla="val 55965"/>
              <a:gd name="adj2" fmla="val 7216"/>
              <a:gd name="adj3" fmla="val 293943"/>
              <a:gd name="adj4" fmla="val 22117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 err="1">
                <a:latin typeface="Abadi" panose="020B0604020104020204" pitchFamily="34" charset="0"/>
              </a:rPr>
              <a:t>NexTorr</a:t>
            </a:r>
            <a:r>
              <a:rPr lang="en-GB" sz="1400" dirty="0">
                <a:latin typeface="Abadi" panose="020B0604020104020204" pitchFamily="34" charset="0"/>
              </a:rPr>
              <a:t> pump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1164A06-EBD7-38C2-086F-77614BCF69D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EDEDED"/>
              </a:clrFrom>
              <a:clrTo>
                <a:srgbClr val="EDEDE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82851" y="1091856"/>
            <a:ext cx="1954736" cy="1084652"/>
          </a:xfrm>
          <a:prstGeom prst="rect">
            <a:avLst/>
          </a:prstGeom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4AF5B49C-FAE7-56BA-39C1-F92DEAEC7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4108" y="1311770"/>
            <a:ext cx="1770859" cy="110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6048DD6-7494-A96C-6FA8-247FB7DF2758}"/>
              </a:ext>
            </a:extLst>
          </p:cNvPr>
          <p:cNvSpPr txBox="1"/>
          <p:nvPr/>
        </p:nvSpPr>
        <p:spPr bwMode="auto">
          <a:xfrm>
            <a:off x="1559496" y="6388341"/>
            <a:ext cx="9217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Cristina Castro </a:t>
            </a:r>
            <a:r>
              <a:rPr lang="en-US" i="1" dirty="0" err="1">
                <a:solidFill>
                  <a:srgbClr val="0088A0"/>
                </a:solidFill>
              </a:rPr>
              <a:t>Sequeiro</a:t>
            </a:r>
            <a:r>
              <a:rPr lang="en-US" i="1" dirty="0">
                <a:solidFill>
                  <a:srgbClr val="0088A0"/>
                </a:solidFill>
              </a:rPr>
              <a:t>, Jose A. Ferreira Somoza, Alexandre </a:t>
            </a:r>
            <a:r>
              <a:rPr lang="en-US" i="1" dirty="0" err="1">
                <a:solidFill>
                  <a:srgbClr val="0088A0"/>
                </a:solidFill>
              </a:rPr>
              <a:t>Sinturel</a:t>
            </a:r>
            <a:r>
              <a:rPr lang="en-US" i="1" dirty="0">
                <a:solidFill>
                  <a:srgbClr val="0088A0"/>
                </a:solidFill>
              </a:rPr>
              <a:t> </a:t>
            </a:r>
            <a:endParaRPr lang="en-CH" i="1" dirty="0">
              <a:solidFill>
                <a:srgbClr val="0088A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F8D15E-2C7A-E628-0B1C-CAF30C480327}"/>
              </a:ext>
            </a:extLst>
          </p:cNvPr>
          <p:cNvSpPr txBox="1"/>
          <p:nvPr/>
        </p:nvSpPr>
        <p:spPr bwMode="auto">
          <a:xfrm>
            <a:off x="5191382" y="4581128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DN200</a:t>
            </a:r>
          </a:p>
        </p:txBody>
      </p:sp>
      <p:sp>
        <p:nvSpPr>
          <p:cNvPr id="19" name="Callout: Line with Accent Bar 11">
            <a:extLst>
              <a:ext uri="{FF2B5EF4-FFF2-40B4-BE49-F238E27FC236}">
                <a16:creationId xmlns:a16="http://schemas.microsoft.com/office/drawing/2014/main" id="{36F48322-E2DA-7D4B-4031-F4DE4424AB28}"/>
              </a:ext>
            </a:extLst>
          </p:cNvPr>
          <p:cNvSpPr/>
          <p:nvPr/>
        </p:nvSpPr>
        <p:spPr>
          <a:xfrm>
            <a:off x="3885751" y="3735523"/>
            <a:ext cx="1083512" cy="238636"/>
          </a:xfrm>
          <a:prstGeom prst="accentCallout1">
            <a:avLst>
              <a:gd name="adj1" fmla="val 27434"/>
              <a:gd name="adj2" fmla="val 6461"/>
              <a:gd name="adj3" fmla="val 300991"/>
              <a:gd name="adj4" fmla="val -21480"/>
            </a:avLst>
          </a:prstGeom>
          <a:ln w="19050"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dirty="0">
                <a:solidFill>
                  <a:srgbClr val="00B0F0"/>
                </a:solidFill>
                <a:latin typeface="Abadi" panose="020B0604020104020204" pitchFamily="34" charset="0"/>
              </a:rPr>
              <a:t>No clearing electrode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B07D7761-F8A3-8830-444E-019B843BB7B5}"/>
              </a:ext>
            </a:extLst>
          </p:cNvPr>
          <p:cNvSpPr/>
          <p:nvPr/>
        </p:nvSpPr>
        <p:spPr>
          <a:xfrm>
            <a:off x="3935760" y="3541363"/>
            <a:ext cx="1118950" cy="666427"/>
          </a:xfrm>
          <a:custGeom>
            <a:avLst/>
            <a:gdLst>
              <a:gd name="connsiteX0" fmla="*/ 65065 w 1118950"/>
              <a:gd name="connsiteY0" fmla="*/ 108488 h 666427"/>
              <a:gd name="connsiteX1" fmla="*/ 142557 w 1118950"/>
              <a:gd name="connsiteY1" fmla="*/ 46495 h 666427"/>
              <a:gd name="connsiteX2" fmla="*/ 165804 w 1118950"/>
              <a:gd name="connsiteY2" fmla="*/ 38745 h 666427"/>
              <a:gd name="connsiteX3" fmla="*/ 181303 w 1118950"/>
              <a:gd name="connsiteY3" fmla="*/ 23247 h 666427"/>
              <a:gd name="connsiteX4" fmla="*/ 204550 w 1118950"/>
              <a:gd name="connsiteY4" fmla="*/ 15498 h 666427"/>
              <a:gd name="connsiteX5" fmla="*/ 227798 w 1118950"/>
              <a:gd name="connsiteY5" fmla="*/ 0 h 666427"/>
              <a:gd name="connsiteX6" fmla="*/ 336286 w 1118950"/>
              <a:gd name="connsiteY6" fmla="*/ 23247 h 666427"/>
              <a:gd name="connsiteX7" fmla="*/ 359533 w 1118950"/>
              <a:gd name="connsiteY7" fmla="*/ 30996 h 666427"/>
              <a:gd name="connsiteX8" fmla="*/ 398279 w 1118950"/>
              <a:gd name="connsiteY8" fmla="*/ 54244 h 666427"/>
              <a:gd name="connsiteX9" fmla="*/ 444774 w 1118950"/>
              <a:gd name="connsiteY9" fmla="*/ 77491 h 666427"/>
              <a:gd name="connsiteX10" fmla="*/ 530015 w 1118950"/>
              <a:gd name="connsiteY10" fmla="*/ 69742 h 666427"/>
              <a:gd name="connsiteX11" fmla="*/ 576509 w 1118950"/>
              <a:gd name="connsiteY11" fmla="*/ 54244 h 666427"/>
              <a:gd name="connsiteX12" fmla="*/ 599757 w 1118950"/>
              <a:gd name="connsiteY12" fmla="*/ 46495 h 666427"/>
              <a:gd name="connsiteX13" fmla="*/ 654001 w 1118950"/>
              <a:gd name="connsiteY13" fmla="*/ 30996 h 666427"/>
              <a:gd name="connsiteX14" fmla="*/ 708245 w 1118950"/>
              <a:gd name="connsiteY14" fmla="*/ 15498 h 666427"/>
              <a:gd name="connsiteX15" fmla="*/ 770238 w 1118950"/>
              <a:gd name="connsiteY15" fmla="*/ 23247 h 666427"/>
              <a:gd name="connsiteX16" fmla="*/ 801235 w 1118950"/>
              <a:gd name="connsiteY16" fmla="*/ 54244 h 666427"/>
              <a:gd name="connsiteX17" fmla="*/ 847730 w 1118950"/>
              <a:gd name="connsiteY17" fmla="*/ 69742 h 666427"/>
              <a:gd name="connsiteX18" fmla="*/ 1025960 w 1118950"/>
              <a:gd name="connsiteY18" fmla="*/ 61993 h 666427"/>
              <a:gd name="connsiteX19" fmla="*/ 1087954 w 1118950"/>
              <a:gd name="connsiteY19" fmla="*/ 69742 h 666427"/>
              <a:gd name="connsiteX20" fmla="*/ 1103452 w 1118950"/>
              <a:gd name="connsiteY20" fmla="*/ 92990 h 666427"/>
              <a:gd name="connsiteX21" fmla="*/ 1118950 w 1118950"/>
              <a:gd name="connsiteY21" fmla="*/ 139484 h 666427"/>
              <a:gd name="connsiteX22" fmla="*/ 1111201 w 1118950"/>
              <a:gd name="connsiteY22" fmla="*/ 216976 h 666427"/>
              <a:gd name="connsiteX23" fmla="*/ 1095703 w 1118950"/>
              <a:gd name="connsiteY23" fmla="*/ 263471 h 666427"/>
              <a:gd name="connsiteX24" fmla="*/ 1087954 w 1118950"/>
              <a:gd name="connsiteY24" fmla="*/ 286718 h 666427"/>
              <a:gd name="connsiteX25" fmla="*/ 1080204 w 1118950"/>
              <a:gd name="connsiteY25" fmla="*/ 309966 h 666427"/>
              <a:gd name="connsiteX26" fmla="*/ 1072455 w 1118950"/>
              <a:gd name="connsiteY26" fmla="*/ 340962 h 666427"/>
              <a:gd name="connsiteX27" fmla="*/ 1056957 w 1118950"/>
              <a:gd name="connsiteY27" fmla="*/ 387457 h 666427"/>
              <a:gd name="connsiteX28" fmla="*/ 1049208 w 1118950"/>
              <a:gd name="connsiteY28" fmla="*/ 519193 h 666427"/>
              <a:gd name="connsiteX29" fmla="*/ 1041459 w 1118950"/>
              <a:gd name="connsiteY29" fmla="*/ 542440 h 666427"/>
              <a:gd name="connsiteX30" fmla="*/ 1025960 w 1118950"/>
              <a:gd name="connsiteY30" fmla="*/ 557939 h 666427"/>
              <a:gd name="connsiteX31" fmla="*/ 1010462 w 1118950"/>
              <a:gd name="connsiteY31" fmla="*/ 581186 h 666427"/>
              <a:gd name="connsiteX32" fmla="*/ 987215 w 1118950"/>
              <a:gd name="connsiteY32" fmla="*/ 596684 h 666427"/>
              <a:gd name="connsiteX33" fmla="*/ 971716 w 1118950"/>
              <a:gd name="connsiteY33" fmla="*/ 612183 h 666427"/>
              <a:gd name="connsiteX34" fmla="*/ 948469 w 1118950"/>
              <a:gd name="connsiteY34" fmla="*/ 627681 h 666427"/>
              <a:gd name="connsiteX35" fmla="*/ 932970 w 1118950"/>
              <a:gd name="connsiteY35" fmla="*/ 643179 h 666427"/>
              <a:gd name="connsiteX36" fmla="*/ 886476 w 1118950"/>
              <a:gd name="connsiteY36" fmla="*/ 658678 h 666427"/>
              <a:gd name="connsiteX37" fmla="*/ 770238 w 1118950"/>
              <a:gd name="connsiteY37" fmla="*/ 635430 h 666427"/>
              <a:gd name="connsiteX38" fmla="*/ 700496 w 1118950"/>
              <a:gd name="connsiteY38" fmla="*/ 612183 h 666427"/>
              <a:gd name="connsiteX39" fmla="*/ 677248 w 1118950"/>
              <a:gd name="connsiteY39" fmla="*/ 604434 h 666427"/>
              <a:gd name="connsiteX40" fmla="*/ 576509 w 1118950"/>
              <a:gd name="connsiteY40" fmla="*/ 612183 h 666427"/>
              <a:gd name="connsiteX41" fmla="*/ 530015 w 1118950"/>
              <a:gd name="connsiteY41" fmla="*/ 635430 h 666427"/>
              <a:gd name="connsiteX42" fmla="*/ 514516 w 1118950"/>
              <a:gd name="connsiteY42" fmla="*/ 650929 h 666427"/>
              <a:gd name="connsiteX43" fmla="*/ 452523 w 1118950"/>
              <a:gd name="connsiteY43" fmla="*/ 666427 h 666427"/>
              <a:gd name="connsiteX44" fmla="*/ 289791 w 1118950"/>
              <a:gd name="connsiteY44" fmla="*/ 658678 h 666427"/>
              <a:gd name="connsiteX45" fmla="*/ 235547 w 1118950"/>
              <a:gd name="connsiteY45" fmla="*/ 596684 h 666427"/>
              <a:gd name="connsiteX46" fmla="*/ 227798 w 1118950"/>
              <a:gd name="connsiteY46" fmla="*/ 573437 h 666427"/>
              <a:gd name="connsiteX47" fmla="*/ 204550 w 1118950"/>
              <a:gd name="connsiteY47" fmla="*/ 565688 h 666427"/>
              <a:gd name="connsiteX48" fmla="*/ 181303 w 1118950"/>
              <a:gd name="connsiteY48" fmla="*/ 550190 h 666427"/>
              <a:gd name="connsiteX49" fmla="*/ 88313 w 1118950"/>
              <a:gd name="connsiteY49" fmla="*/ 550190 h 666427"/>
              <a:gd name="connsiteX50" fmla="*/ 49567 w 1118950"/>
              <a:gd name="connsiteY50" fmla="*/ 542440 h 666427"/>
              <a:gd name="connsiteX51" fmla="*/ 34069 w 1118950"/>
              <a:gd name="connsiteY51" fmla="*/ 519193 h 666427"/>
              <a:gd name="connsiteX52" fmla="*/ 18570 w 1118950"/>
              <a:gd name="connsiteY52" fmla="*/ 503695 h 666427"/>
              <a:gd name="connsiteX53" fmla="*/ 18570 w 1118950"/>
              <a:gd name="connsiteY53" fmla="*/ 395206 h 666427"/>
              <a:gd name="connsiteX54" fmla="*/ 34069 w 1118950"/>
              <a:gd name="connsiteY54" fmla="*/ 348712 h 666427"/>
              <a:gd name="connsiteX55" fmla="*/ 41818 w 1118950"/>
              <a:gd name="connsiteY55" fmla="*/ 325464 h 666427"/>
              <a:gd name="connsiteX56" fmla="*/ 10821 w 1118950"/>
              <a:gd name="connsiteY56" fmla="*/ 255722 h 666427"/>
              <a:gd name="connsiteX57" fmla="*/ 10821 w 1118950"/>
              <a:gd name="connsiteY57" fmla="*/ 139484 h 666427"/>
              <a:gd name="connsiteX58" fmla="*/ 18570 w 1118950"/>
              <a:gd name="connsiteY58" fmla="*/ 116237 h 666427"/>
              <a:gd name="connsiteX59" fmla="*/ 57316 w 1118950"/>
              <a:gd name="connsiteY59" fmla="*/ 92990 h 666427"/>
              <a:gd name="connsiteX60" fmla="*/ 65065 w 1118950"/>
              <a:gd name="connsiteY60" fmla="*/ 108488 h 666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1118950" h="666427">
                <a:moveTo>
                  <a:pt x="65065" y="108488"/>
                </a:moveTo>
                <a:cubicBezTo>
                  <a:pt x="79272" y="100739"/>
                  <a:pt x="119586" y="57981"/>
                  <a:pt x="142557" y="46495"/>
                </a:cubicBezTo>
                <a:cubicBezTo>
                  <a:pt x="149863" y="42842"/>
                  <a:pt x="158055" y="41328"/>
                  <a:pt x="165804" y="38745"/>
                </a:cubicBezTo>
                <a:cubicBezTo>
                  <a:pt x="170970" y="33579"/>
                  <a:pt x="175038" y="27006"/>
                  <a:pt x="181303" y="23247"/>
                </a:cubicBezTo>
                <a:cubicBezTo>
                  <a:pt x="188307" y="19045"/>
                  <a:pt x="197244" y="19151"/>
                  <a:pt x="204550" y="15498"/>
                </a:cubicBezTo>
                <a:cubicBezTo>
                  <a:pt x="212880" y="11333"/>
                  <a:pt x="220049" y="5166"/>
                  <a:pt x="227798" y="0"/>
                </a:cubicBezTo>
                <a:cubicBezTo>
                  <a:pt x="306001" y="9775"/>
                  <a:pt x="270035" y="1164"/>
                  <a:pt x="336286" y="23247"/>
                </a:cubicBezTo>
                <a:lnTo>
                  <a:pt x="359533" y="30996"/>
                </a:lnTo>
                <a:cubicBezTo>
                  <a:pt x="389806" y="61269"/>
                  <a:pt x="358041" y="34125"/>
                  <a:pt x="398279" y="54244"/>
                </a:cubicBezTo>
                <a:cubicBezTo>
                  <a:pt x="458364" y="84286"/>
                  <a:pt x="386342" y="58015"/>
                  <a:pt x="444774" y="77491"/>
                </a:cubicBezTo>
                <a:cubicBezTo>
                  <a:pt x="473188" y="74908"/>
                  <a:pt x="501918" y="74700"/>
                  <a:pt x="530015" y="69742"/>
                </a:cubicBezTo>
                <a:cubicBezTo>
                  <a:pt x="546103" y="66903"/>
                  <a:pt x="561011" y="59410"/>
                  <a:pt x="576509" y="54244"/>
                </a:cubicBezTo>
                <a:lnTo>
                  <a:pt x="599757" y="46495"/>
                </a:lnTo>
                <a:cubicBezTo>
                  <a:pt x="655508" y="27910"/>
                  <a:pt x="585872" y="50461"/>
                  <a:pt x="654001" y="30996"/>
                </a:cubicBezTo>
                <a:cubicBezTo>
                  <a:pt x="731821" y="8762"/>
                  <a:pt x="611341" y="39723"/>
                  <a:pt x="708245" y="15498"/>
                </a:cubicBezTo>
                <a:cubicBezTo>
                  <a:pt x="728909" y="18081"/>
                  <a:pt x="751015" y="15237"/>
                  <a:pt x="770238" y="23247"/>
                </a:cubicBezTo>
                <a:cubicBezTo>
                  <a:pt x="783726" y="28867"/>
                  <a:pt x="787373" y="49623"/>
                  <a:pt x="801235" y="54244"/>
                </a:cubicBezTo>
                <a:lnTo>
                  <a:pt x="847730" y="69742"/>
                </a:lnTo>
                <a:cubicBezTo>
                  <a:pt x="907140" y="67159"/>
                  <a:pt x="966494" y="61993"/>
                  <a:pt x="1025960" y="61993"/>
                </a:cubicBezTo>
                <a:cubicBezTo>
                  <a:pt x="1046785" y="61993"/>
                  <a:pt x="1068618" y="62008"/>
                  <a:pt x="1087954" y="69742"/>
                </a:cubicBezTo>
                <a:cubicBezTo>
                  <a:pt x="1096601" y="73201"/>
                  <a:pt x="1099670" y="84479"/>
                  <a:pt x="1103452" y="92990"/>
                </a:cubicBezTo>
                <a:cubicBezTo>
                  <a:pt x="1110087" y="107918"/>
                  <a:pt x="1118950" y="139484"/>
                  <a:pt x="1118950" y="139484"/>
                </a:cubicBezTo>
                <a:cubicBezTo>
                  <a:pt x="1116367" y="165315"/>
                  <a:pt x="1115985" y="191461"/>
                  <a:pt x="1111201" y="216976"/>
                </a:cubicBezTo>
                <a:cubicBezTo>
                  <a:pt x="1108190" y="233033"/>
                  <a:pt x="1100869" y="247973"/>
                  <a:pt x="1095703" y="263471"/>
                </a:cubicBezTo>
                <a:lnTo>
                  <a:pt x="1087954" y="286718"/>
                </a:lnTo>
                <a:cubicBezTo>
                  <a:pt x="1085371" y="294467"/>
                  <a:pt x="1082185" y="302041"/>
                  <a:pt x="1080204" y="309966"/>
                </a:cubicBezTo>
                <a:cubicBezTo>
                  <a:pt x="1077621" y="320298"/>
                  <a:pt x="1075515" y="330761"/>
                  <a:pt x="1072455" y="340962"/>
                </a:cubicBezTo>
                <a:cubicBezTo>
                  <a:pt x="1067761" y="356610"/>
                  <a:pt x="1056957" y="387457"/>
                  <a:pt x="1056957" y="387457"/>
                </a:cubicBezTo>
                <a:cubicBezTo>
                  <a:pt x="1054374" y="431369"/>
                  <a:pt x="1053585" y="475423"/>
                  <a:pt x="1049208" y="519193"/>
                </a:cubicBezTo>
                <a:cubicBezTo>
                  <a:pt x="1048395" y="527321"/>
                  <a:pt x="1045662" y="535436"/>
                  <a:pt x="1041459" y="542440"/>
                </a:cubicBezTo>
                <a:cubicBezTo>
                  <a:pt x="1037700" y="548705"/>
                  <a:pt x="1030524" y="552234"/>
                  <a:pt x="1025960" y="557939"/>
                </a:cubicBezTo>
                <a:cubicBezTo>
                  <a:pt x="1020142" y="565211"/>
                  <a:pt x="1017047" y="574601"/>
                  <a:pt x="1010462" y="581186"/>
                </a:cubicBezTo>
                <a:cubicBezTo>
                  <a:pt x="1003877" y="587771"/>
                  <a:pt x="994487" y="590866"/>
                  <a:pt x="987215" y="596684"/>
                </a:cubicBezTo>
                <a:cubicBezTo>
                  <a:pt x="981510" y="601248"/>
                  <a:pt x="977421" y="607619"/>
                  <a:pt x="971716" y="612183"/>
                </a:cubicBezTo>
                <a:cubicBezTo>
                  <a:pt x="964444" y="618001"/>
                  <a:pt x="955741" y="621863"/>
                  <a:pt x="948469" y="627681"/>
                </a:cubicBezTo>
                <a:cubicBezTo>
                  <a:pt x="942764" y="632245"/>
                  <a:pt x="939505" y="639912"/>
                  <a:pt x="932970" y="643179"/>
                </a:cubicBezTo>
                <a:cubicBezTo>
                  <a:pt x="918358" y="650485"/>
                  <a:pt x="886476" y="658678"/>
                  <a:pt x="886476" y="658678"/>
                </a:cubicBezTo>
                <a:cubicBezTo>
                  <a:pt x="841045" y="652188"/>
                  <a:pt x="815082" y="650378"/>
                  <a:pt x="770238" y="635430"/>
                </a:cubicBezTo>
                <a:lnTo>
                  <a:pt x="700496" y="612183"/>
                </a:lnTo>
                <a:lnTo>
                  <a:pt x="677248" y="604434"/>
                </a:lnTo>
                <a:cubicBezTo>
                  <a:pt x="643668" y="607017"/>
                  <a:pt x="609928" y="608006"/>
                  <a:pt x="576509" y="612183"/>
                </a:cubicBezTo>
                <a:cubicBezTo>
                  <a:pt x="559534" y="614305"/>
                  <a:pt x="542834" y="625175"/>
                  <a:pt x="530015" y="635430"/>
                </a:cubicBezTo>
                <a:cubicBezTo>
                  <a:pt x="524310" y="639994"/>
                  <a:pt x="520781" y="647170"/>
                  <a:pt x="514516" y="650929"/>
                </a:cubicBezTo>
                <a:cubicBezTo>
                  <a:pt x="502602" y="658078"/>
                  <a:pt x="460856" y="664760"/>
                  <a:pt x="452523" y="666427"/>
                </a:cubicBezTo>
                <a:cubicBezTo>
                  <a:pt x="398279" y="663844"/>
                  <a:pt x="343677" y="665414"/>
                  <a:pt x="289791" y="658678"/>
                </a:cubicBezTo>
                <a:cubicBezTo>
                  <a:pt x="267779" y="655926"/>
                  <a:pt x="238243" y="604771"/>
                  <a:pt x="235547" y="596684"/>
                </a:cubicBezTo>
                <a:cubicBezTo>
                  <a:pt x="232964" y="588935"/>
                  <a:pt x="233574" y="579213"/>
                  <a:pt x="227798" y="573437"/>
                </a:cubicBezTo>
                <a:cubicBezTo>
                  <a:pt x="222022" y="567661"/>
                  <a:pt x="212299" y="568271"/>
                  <a:pt x="204550" y="565688"/>
                </a:cubicBezTo>
                <a:cubicBezTo>
                  <a:pt x="196801" y="560522"/>
                  <a:pt x="189863" y="553859"/>
                  <a:pt x="181303" y="550190"/>
                </a:cubicBezTo>
                <a:cubicBezTo>
                  <a:pt x="146617" y="535324"/>
                  <a:pt x="128583" y="545156"/>
                  <a:pt x="88313" y="550190"/>
                </a:cubicBezTo>
                <a:cubicBezTo>
                  <a:pt x="75398" y="547607"/>
                  <a:pt x="61003" y="548975"/>
                  <a:pt x="49567" y="542440"/>
                </a:cubicBezTo>
                <a:cubicBezTo>
                  <a:pt x="41481" y="537819"/>
                  <a:pt x="39887" y="526465"/>
                  <a:pt x="34069" y="519193"/>
                </a:cubicBezTo>
                <a:cubicBezTo>
                  <a:pt x="29505" y="513488"/>
                  <a:pt x="23736" y="508861"/>
                  <a:pt x="18570" y="503695"/>
                </a:cubicBezTo>
                <a:cubicBezTo>
                  <a:pt x="3295" y="457867"/>
                  <a:pt x="4857" y="472909"/>
                  <a:pt x="18570" y="395206"/>
                </a:cubicBezTo>
                <a:cubicBezTo>
                  <a:pt x="21409" y="379118"/>
                  <a:pt x="28903" y="364210"/>
                  <a:pt x="34069" y="348712"/>
                </a:cubicBezTo>
                <a:lnTo>
                  <a:pt x="41818" y="325464"/>
                </a:lnTo>
                <a:cubicBezTo>
                  <a:pt x="23375" y="270134"/>
                  <a:pt x="35382" y="292562"/>
                  <a:pt x="10821" y="255722"/>
                </a:cubicBezTo>
                <a:cubicBezTo>
                  <a:pt x="-5815" y="205812"/>
                  <a:pt x="-1218" y="229779"/>
                  <a:pt x="10821" y="139484"/>
                </a:cubicBezTo>
                <a:cubicBezTo>
                  <a:pt x="11901" y="131387"/>
                  <a:pt x="14367" y="123241"/>
                  <a:pt x="18570" y="116237"/>
                </a:cubicBezTo>
                <a:cubicBezTo>
                  <a:pt x="31544" y="94614"/>
                  <a:pt x="36418" y="103440"/>
                  <a:pt x="57316" y="92990"/>
                </a:cubicBezTo>
                <a:cubicBezTo>
                  <a:pt x="60583" y="91356"/>
                  <a:pt x="50858" y="116237"/>
                  <a:pt x="65065" y="108488"/>
                </a:cubicBezTo>
                <a:close/>
              </a:path>
            </a:pathLst>
          </a:cu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95608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85B42-D272-4784-90A6-347F7C2E4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3051175" algn="l"/>
              </a:tabLst>
            </a:pPr>
            <a:r>
              <a:rPr lang="en-GB" sz="3400" dirty="0"/>
              <a:t>Results </a:t>
            </a:r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E6CA85DD-3F1D-4794-8A30-BF0D84CDF8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06021" y="2263577"/>
            <a:ext cx="5938051" cy="2742498"/>
          </a:xfr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9ED825A1-A49F-4B68-87CF-435D2169A4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952783" y="3717032"/>
            <a:ext cx="4692538" cy="23462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B461ED-E719-A3FF-6032-A35C768FF092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452953" y="1124744"/>
            <a:ext cx="2304256" cy="2436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B1AE90-E1BD-CB8E-3F2F-F2A8AAAB96D9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320136" y="1121280"/>
            <a:ext cx="2304256" cy="2436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D4178E-6A5C-5DF5-8201-E5151D2F49AE}"/>
              </a:ext>
            </a:extLst>
          </p:cNvPr>
          <p:cNvSpPr txBox="1"/>
          <p:nvPr/>
        </p:nvSpPr>
        <p:spPr bwMode="auto">
          <a:xfrm>
            <a:off x="1559496" y="6388341"/>
            <a:ext cx="9217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Cristina Castro </a:t>
            </a:r>
            <a:r>
              <a:rPr lang="en-US" i="1" dirty="0" err="1">
                <a:solidFill>
                  <a:srgbClr val="0088A0"/>
                </a:solidFill>
              </a:rPr>
              <a:t>Sequeiro</a:t>
            </a:r>
            <a:r>
              <a:rPr lang="en-US" i="1" dirty="0">
                <a:solidFill>
                  <a:srgbClr val="0088A0"/>
                </a:solidFill>
              </a:rPr>
              <a:t>, Jose A. Ferreira Somoza, Alexandre </a:t>
            </a:r>
            <a:r>
              <a:rPr lang="en-US" i="1" dirty="0" err="1">
                <a:solidFill>
                  <a:srgbClr val="0088A0"/>
                </a:solidFill>
              </a:rPr>
              <a:t>Sinturel</a:t>
            </a:r>
            <a:r>
              <a:rPr lang="en-US" i="1" dirty="0">
                <a:solidFill>
                  <a:srgbClr val="0088A0"/>
                </a:solidFill>
              </a:rPr>
              <a:t> </a:t>
            </a:r>
            <a:endParaRPr lang="en-CH" i="1" dirty="0">
              <a:solidFill>
                <a:srgbClr val="0088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D1D67A-FA32-7B55-4C5F-834325787FC2}"/>
              </a:ext>
            </a:extLst>
          </p:cNvPr>
          <p:cNvSpPr txBox="1"/>
          <p:nvPr/>
        </p:nvSpPr>
        <p:spPr bwMode="auto">
          <a:xfrm>
            <a:off x="407986" y="1121280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G</a:t>
            </a:r>
            <a:r>
              <a:rPr lang="en-GB" sz="1800" dirty="0"/>
              <a:t>as loads from gun and collector after </a:t>
            </a:r>
            <a:r>
              <a:rPr lang="en-GB" sz="1800" dirty="0">
                <a:cs typeface="Calibri" panose="020F0502020204030204" pitchFamily="34" charset="0"/>
              </a:rPr>
              <a:t>≈ </a:t>
            </a:r>
            <a:r>
              <a:rPr lang="en-GB" sz="1800" dirty="0"/>
              <a:t>1 day operation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37634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936D534-AFC0-2A45-35C9-052179879E19}"/>
              </a:ext>
            </a:extLst>
          </p:cNvPr>
          <p:cNvSpPr/>
          <p:nvPr/>
        </p:nvSpPr>
        <p:spPr>
          <a:xfrm>
            <a:off x="9989031" y="2924944"/>
            <a:ext cx="2011626" cy="3865050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rgbClr val="7D7DA6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5" name="Content Placeholder 4" descr="A close-up of a machine&#10;&#10;Description automatically generated">
            <a:extLst>
              <a:ext uri="{FF2B5EF4-FFF2-40B4-BE49-F238E27FC236}">
                <a16:creationId xmlns:a16="http://schemas.microsoft.com/office/drawing/2014/main" id="{6E323F16-BDE9-CBD9-E2C7-0877E099CE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96146" y="4557746"/>
            <a:ext cx="1659420" cy="2179135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7AD96C8-CF5D-7228-7910-79D8BD4AF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Gun – prototype</a:t>
            </a:r>
          </a:p>
        </p:txBody>
      </p:sp>
      <p:pic>
        <p:nvPicPr>
          <p:cNvPr id="7" name="Picture 6" descr="A close-up of a metal wheel&#10;&#10;Description automatically generated">
            <a:extLst>
              <a:ext uri="{FF2B5EF4-FFF2-40B4-BE49-F238E27FC236}">
                <a16:creationId xmlns:a16="http://schemas.microsoft.com/office/drawing/2014/main" id="{A83DC9F2-F346-F568-CECB-640589BEBE9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54817" y="2973570"/>
            <a:ext cx="1752579" cy="1410196"/>
          </a:xfrm>
          <a:prstGeom prst="rect">
            <a:avLst/>
          </a:prstGeom>
          <a:ln>
            <a:noFill/>
          </a:ln>
          <a:effectLst>
            <a:softEdge rad="50800"/>
          </a:effec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D989C14-45DC-C9E1-4307-760CF7889C38}"/>
              </a:ext>
            </a:extLst>
          </p:cNvPr>
          <p:cNvGrpSpPr/>
          <p:nvPr/>
        </p:nvGrpSpPr>
        <p:grpSpPr>
          <a:xfrm>
            <a:off x="8328248" y="3717032"/>
            <a:ext cx="1466529" cy="1905022"/>
            <a:chOff x="7104112" y="3861048"/>
            <a:chExt cx="1773868" cy="2304256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0FC27A3D-8D1E-67DC-2D88-CF583F5D312E}"/>
                </a:ext>
              </a:extLst>
            </p:cNvPr>
            <p:cNvSpPr/>
            <p:nvPr/>
          </p:nvSpPr>
          <p:spPr>
            <a:xfrm>
              <a:off x="7104112" y="3861048"/>
              <a:ext cx="1773868" cy="2304256"/>
            </a:xfrm>
            <a:prstGeom prst="roundRect">
              <a:avLst/>
            </a:prstGeom>
            <a:gradFill flip="none" rotWithShape="1">
              <a:gsLst>
                <a:gs pos="52000">
                  <a:srgbClr val="B3B1AD"/>
                </a:gs>
                <a:gs pos="0">
                  <a:schemeClr val="accent6">
                    <a:lumMod val="0"/>
                    <a:lumOff val="100000"/>
                  </a:schemeClr>
                </a:gs>
                <a:gs pos="100000">
                  <a:schemeClr val="accent6">
                    <a:lumMod val="0"/>
                    <a:lumOff val="100000"/>
                  </a:schemeClr>
                </a:gs>
                <a:gs pos="78000">
                  <a:srgbClr val="726E57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1" name="Picture 10" descr="A metal object with white objects on it&#10;&#10;Description automatically generated">
              <a:extLst>
                <a:ext uri="{FF2B5EF4-FFF2-40B4-BE49-F238E27FC236}">
                  <a16:creationId xmlns:a16="http://schemas.microsoft.com/office/drawing/2014/main" id="{E89439A4-C8B1-B63F-7B9C-AE12083567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49961" y="3861048"/>
              <a:ext cx="1682343" cy="225110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F474C39-3697-6098-6689-2E3FEA440EF1}"/>
              </a:ext>
            </a:extLst>
          </p:cNvPr>
          <p:cNvSpPr txBox="1"/>
          <p:nvPr/>
        </p:nvSpPr>
        <p:spPr bwMode="auto">
          <a:xfrm>
            <a:off x="8281376" y="3024245"/>
            <a:ext cx="16016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rgbClr val="726E66"/>
                </a:solidFill>
              </a:rPr>
              <a:t>C</a:t>
            </a:r>
            <a:r>
              <a:rPr lang="en-CH" sz="1600" i="1" dirty="0">
                <a:solidFill>
                  <a:srgbClr val="726E66"/>
                </a:solidFill>
              </a:rPr>
              <a:t>ourtesy of Jean Cenede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FD89D0-F47B-4B31-5245-65E1CE1DDBFC}"/>
              </a:ext>
            </a:extLst>
          </p:cNvPr>
          <p:cNvSpPr txBox="1"/>
          <p:nvPr/>
        </p:nvSpPr>
        <p:spPr bwMode="auto">
          <a:xfrm>
            <a:off x="9984432" y="4263479"/>
            <a:ext cx="201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rgbClr val="3A3A6B"/>
                </a:solidFill>
              </a:rPr>
              <a:t>Photos</a:t>
            </a:r>
            <a:r>
              <a:rPr lang="en-CH" sz="1200" i="1" dirty="0">
                <a:solidFill>
                  <a:srgbClr val="3A3A6B"/>
                </a:solidFill>
              </a:rPr>
              <a:t> by </a:t>
            </a:r>
            <a:br>
              <a:rPr lang="en-CH" sz="1200" i="1" dirty="0">
                <a:solidFill>
                  <a:srgbClr val="3A3A6B"/>
                </a:solidFill>
              </a:rPr>
            </a:br>
            <a:r>
              <a:rPr lang="en-CH" sz="1200" i="1" dirty="0">
                <a:solidFill>
                  <a:srgbClr val="3A3A6B"/>
                </a:solidFill>
              </a:rPr>
              <a:t>Giulio Stancari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C05C26C0-D35E-BC16-F8C4-1026424342A7}"/>
              </a:ext>
            </a:extLst>
          </p:cNvPr>
          <p:cNvSpPr/>
          <p:nvPr/>
        </p:nvSpPr>
        <p:spPr>
          <a:xfrm>
            <a:off x="235064" y="980728"/>
            <a:ext cx="6004952" cy="5353956"/>
          </a:xfrm>
          <a:prstGeom prst="roundRect">
            <a:avLst>
              <a:gd name="adj" fmla="val 6741"/>
            </a:avLst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97E1198-6C1F-CC1E-0AB4-A8309B7092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6" y="1150108"/>
            <a:ext cx="1799582" cy="255086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888B2B6-5947-EB62-DEED-00331B582B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95600" y="1196752"/>
            <a:ext cx="3548276" cy="20448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23A4BBB-F6BA-2696-088C-D3C99D3062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368" y="3893095"/>
            <a:ext cx="3463758" cy="2239602"/>
          </a:xfrm>
          <a:prstGeom prst="rect">
            <a:avLst/>
          </a:prstGeom>
        </p:spPr>
      </p:pic>
      <p:pic>
        <p:nvPicPr>
          <p:cNvPr id="9" name="Picture 8" descr="A diagram of a magnetic field&#10;&#10;Description automatically generated">
            <a:extLst>
              <a:ext uri="{FF2B5EF4-FFF2-40B4-BE49-F238E27FC236}">
                <a16:creationId xmlns:a16="http://schemas.microsoft.com/office/drawing/2014/main" id="{478368B1-FC56-DC7C-2DD6-82674F51B7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28729" y="3670388"/>
            <a:ext cx="3139479" cy="267681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21DA2C2-3EBA-F342-258C-9FFA1457AB6E}"/>
              </a:ext>
            </a:extLst>
          </p:cNvPr>
          <p:cNvSpPr txBox="1"/>
          <p:nvPr/>
        </p:nvSpPr>
        <p:spPr bwMode="auto">
          <a:xfrm>
            <a:off x="2423592" y="3275692"/>
            <a:ext cx="3644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1"/>
                </a:solidFill>
              </a:rPr>
              <a:t>C</a:t>
            </a:r>
            <a:r>
              <a:rPr lang="en-CH" i="1" dirty="0">
                <a:solidFill>
                  <a:schemeClr val="accent1"/>
                </a:solidFill>
              </a:rPr>
              <a:t>ourtesy of Alexandre Pikin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B44E6D-DE36-03E3-03D6-2654F1036EFB}"/>
              </a:ext>
            </a:extLst>
          </p:cNvPr>
          <p:cNvSpPr txBox="1"/>
          <p:nvPr/>
        </p:nvSpPr>
        <p:spPr bwMode="auto">
          <a:xfrm>
            <a:off x="6168008" y="3852337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rgbClr val="7B0008"/>
                </a:solidFill>
              </a:rPr>
              <a:t>C</a:t>
            </a:r>
            <a:r>
              <a:rPr lang="en-CH" sz="1600" i="1" dirty="0">
                <a:solidFill>
                  <a:srgbClr val="7B0008"/>
                </a:solidFill>
              </a:rPr>
              <a:t>ourtesy of Gerard Tranquille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EB5B4F7-6CBC-ECB8-9AA8-428BB548E8C6}"/>
              </a:ext>
            </a:extLst>
          </p:cNvPr>
          <p:cNvGrpSpPr/>
          <p:nvPr/>
        </p:nvGrpSpPr>
        <p:grpSpPr>
          <a:xfrm>
            <a:off x="7733640" y="570166"/>
            <a:ext cx="4262708" cy="2282770"/>
            <a:chOff x="7733640" y="570166"/>
            <a:chExt cx="4262708" cy="2282770"/>
          </a:xfrm>
        </p:grpSpPr>
        <p:pic>
          <p:nvPicPr>
            <p:cNvPr id="15" name="Picture 14" descr="A blueprint of a mechanical device&#10;&#10;Description automatically generated">
              <a:extLst>
                <a:ext uri="{FF2B5EF4-FFF2-40B4-BE49-F238E27FC236}">
                  <a16:creationId xmlns:a16="http://schemas.microsoft.com/office/drawing/2014/main" id="{70C74EFD-3530-335B-5F06-030C54EC1C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85988" y="980728"/>
              <a:ext cx="3610360" cy="1872208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6A46797-885A-D349-5E3C-BD7F04E92E8D}"/>
                </a:ext>
              </a:extLst>
            </p:cNvPr>
            <p:cNvSpPr txBox="1"/>
            <p:nvPr/>
          </p:nvSpPr>
          <p:spPr bwMode="auto">
            <a:xfrm>
              <a:off x="7733640" y="570166"/>
              <a:ext cx="39069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726E66"/>
                  </a:solidFill>
                </a:rPr>
                <a:t>Anode – Grid – Cathode</a:t>
              </a:r>
              <a:endParaRPr lang="en-CH" sz="1600" dirty="0">
                <a:solidFill>
                  <a:srgbClr val="726E66"/>
                </a:solidFill>
              </a:endParaRP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FC8C8CF-BD39-40B5-C682-891E7CE514BA}"/>
                </a:ext>
              </a:extLst>
            </p:cNvPr>
            <p:cNvCxnSpPr>
              <a:cxnSpLocks/>
            </p:cNvCxnSpPr>
            <p:nvPr/>
          </p:nvCxnSpPr>
          <p:spPr>
            <a:xfrm>
              <a:off x="8854920" y="836712"/>
              <a:ext cx="272647" cy="10081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281B638-0AC4-7FBA-142A-8575DECC02FA}"/>
                </a:ext>
              </a:extLst>
            </p:cNvPr>
            <p:cNvCxnSpPr/>
            <p:nvPr/>
          </p:nvCxnSpPr>
          <p:spPr>
            <a:xfrm>
              <a:off x="9669905" y="836712"/>
              <a:ext cx="93507" cy="9361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C7FE4622-765C-5331-0B2D-9340AE0116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57557" y="836712"/>
              <a:ext cx="358923" cy="93610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31" name="Picture 30" descr="A red circle with a light in the middle&#10;&#10;Description automatically generated">
            <a:extLst>
              <a:ext uri="{FF2B5EF4-FFF2-40B4-BE49-F238E27FC236}">
                <a16:creationId xmlns:a16="http://schemas.microsoft.com/office/drawing/2014/main" id="{038ECEDC-4F72-3F10-F5FA-F7CDD70170F1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08980" y="1358262"/>
            <a:ext cx="2073782" cy="2067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15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4" grpId="0"/>
      <p:bldP spid="22" grpId="0" animBg="1"/>
      <p:bldP spid="23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aph with a line&#10;&#10;Description automatically generated">
            <a:extLst>
              <a:ext uri="{FF2B5EF4-FFF2-40B4-BE49-F238E27FC236}">
                <a16:creationId xmlns:a16="http://schemas.microsoft.com/office/drawing/2014/main" id="{5C9BFD4B-506B-F25D-EF38-33CA06420E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01575" y="1052736"/>
            <a:ext cx="3340613" cy="250546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7F21ADD-9C15-2C54-9F94-8FB330F97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Gun CST simulations</a:t>
            </a:r>
          </a:p>
        </p:txBody>
      </p:sp>
      <p:pic>
        <p:nvPicPr>
          <p:cNvPr id="11" name="Picture 10" descr="A close up of a pill&#10;&#10;Description automatically generated">
            <a:extLst>
              <a:ext uri="{FF2B5EF4-FFF2-40B4-BE49-F238E27FC236}">
                <a16:creationId xmlns:a16="http://schemas.microsoft.com/office/drawing/2014/main" id="{F91A85CA-8BA0-B7C7-67ED-82D9ADB06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101" y="1196752"/>
            <a:ext cx="5591944" cy="2504071"/>
          </a:xfrm>
          <a:prstGeom prst="rect">
            <a:avLst/>
          </a:prstGeom>
        </p:spPr>
      </p:pic>
      <p:pic>
        <p:nvPicPr>
          <p:cNvPr id="13" name="Picture 12" descr="A close-up of a device&#10;&#10;Description automatically generated">
            <a:extLst>
              <a:ext uri="{FF2B5EF4-FFF2-40B4-BE49-F238E27FC236}">
                <a16:creationId xmlns:a16="http://schemas.microsoft.com/office/drawing/2014/main" id="{B5A567F7-C16D-2E07-7C22-A5186F92B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112" y="3729564"/>
            <a:ext cx="5591944" cy="25040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69FD7D-1980-3841-1E96-57C414D09F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0176" y="3651409"/>
            <a:ext cx="3340613" cy="250546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AB4D2A0-4581-190D-3A31-2FC1F35BD788}"/>
              </a:ext>
            </a:extLst>
          </p:cNvPr>
          <p:cNvSpPr txBox="1"/>
          <p:nvPr/>
        </p:nvSpPr>
        <p:spPr bwMode="auto">
          <a:xfrm>
            <a:off x="4278834" y="6381328"/>
            <a:ext cx="3634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Sameed Muhammed </a:t>
            </a:r>
          </a:p>
        </p:txBody>
      </p:sp>
    </p:spTree>
    <p:extLst>
      <p:ext uri="{BB962C8B-B14F-4D97-AF65-F5344CB8AC3E}">
        <p14:creationId xmlns:p14="http://schemas.microsoft.com/office/powerpoint/2010/main" val="2275585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CC22FF-42B9-C15B-1E1B-5971682D4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Collector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6D3ADD-7260-C6C4-8B2E-450BB62AE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6" y="1071670"/>
            <a:ext cx="3533271" cy="25013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3EDAE4-1415-E1AA-608D-4AE80C43FE76}"/>
              </a:ext>
            </a:extLst>
          </p:cNvPr>
          <p:cNvSpPr txBox="1"/>
          <p:nvPr/>
        </p:nvSpPr>
        <p:spPr bwMode="auto">
          <a:xfrm>
            <a:off x="695400" y="3501008"/>
            <a:ext cx="2838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rgbClr val="726E66"/>
                </a:solidFill>
              </a:rPr>
              <a:t>C</a:t>
            </a:r>
            <a:r>
              <a:rPr lang="en-CH" sz="1600" i="1" dirty="0">
                <a:solidFill>
                  <a:srgbClr val="726E66"/>
                </a:solidFill>
              </a:rPr>
              <a:t>ourtesy of Jean Cenede &amp; Yannick Coutron</a:t>
            </a:r>
          </a:p>
        </p:txBody>
      </p:sp>
      <p:pic>
        <p:nvPicPr>
          <p:cNvPr id="9" name="Picture 8" descr="A machine in a factory&#10;&#10;Description automatically generated">
            <a:extLst>
              <a:ext uri="{FF2B5EF4-FFF2-40B4-BE49-F238E27FC236}">
                <a16:creationId xmlns:a16="http://schemas.microsoft.com/office/drawing/2014/main" id="{97F51CBD-D08C-15FB-3B71-59F98A3F65B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11858" y="2132856"/>
            <a:ext cx="2654329" cy="2024935"/>
          </a:xfrm>
          <a:prstGeom prst="rect">
            <a:avLst/>
          </a:prstGeom>
        </p:spPr>
      </p:pic>
      <p:pic>
        <p:nvPicPr>
          <p:cNvPr id="11" name="Picture 10" descr="A machine on a table&#10;&#10;Description automatically generated">
            <a:extLst>
              <a:ext uri="{FF2B5EF4-FFF2-40B4-BE49-F238E27FC236}">
                <a16:creationId xmlns:a16="http://schemas.microsoft.com/office/drawing/2014/main" id="{1ABC9975-72D9-663A-2B2A-F6A7F73DF14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8689" y="242148"/>
            <a:ext cx="3787498" cy="2254900"/>
          </a:xfrm>
          <a:prstGeom prst="rect">
            <a:avLst/>
          </a:prstGeom>
        </p:spPr>
      </p:pic>
      <p:pic>
        <p:nvPicPr>
          <p:cNvPr id="13" name="Picture 12" descr="A copper cylinder with white base&#10;&#10;Description automatically generated">
            <a:extLst>
              <a:ext uri="{FF2B5EF4-FFF2-40B4-BE49-F238E27FC236}">
                <a16:creationId xmlns:a16="http://schemas.microsoft.com/office/drawing/2014/main" id="{0EEBDE83-F764-F28E-6A8E-43DBCBD7BAF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7290" y="1090553"/>
            <a:ext cx="2456782" cy="4232977"/>
          </a:xfrm>
          <a:prstGeom prst="rect">
            <a:avLst/>
          </a:prstGeom>
        </p:spPr>
      </p:pic>
      <p:pic>
        <p:nvPicPr>
          <p:cNvPr id="17" name="Content Placeholder 16" descr="A metal cylinder with white tips&#10;&#10;Description automatically generated">
            <a:extLst>
              <a:ext uri="{FF2B5EF4-FFF2-40B4-BE49-F238E27FC236}">
                <a16:creationId xmlns:a16="http://schemas.microsoft.com/office/drawing/2014/main" id="{B362A958-3224-23D4-44F7-3053EE6DB9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8319" y="4234856"/>
            <a:ext cx="1285131" cy="1813643"/>
          </a:xfrm>
        </p:spPr>
      </p:pic>
      <p:pic>
        <p:nvPicPr>
          <p:cNvPr id="19" name="Picture 18" descr="A person holding a large cylinder&#10;&#10;Description automatically generated">
            <a:extLst>
              <a:ext uri="{FF2B5EF4-FFF2-40B4-BE49-F238E27FC236}">
                <a16:creationId xmlns:a16="http://schemas.microsoft.com/office/drawing/2014/main" id="{A18348BA-1A4F-D5CC-679A-A38AFA53445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6160" y="2564904"/>
            <a:ext cx="1579138" cy="3772772"/>
          </a:xfrm>
          <a:prstGeom prst="rect">
            <a:avLst/>
          </a:prstGeom>
        </p:spPr>
      </p:pic>
      <p:pic>
        <p:nvPicPr>
          <p:cNvPr id="21" name="Picture 20" descr="A screenshot of a computer&#10;&#10;Description automatically generated">
            <a:extLst>
              <a:ext uri="{FF2B5EF4-FFF2-40B4-BE49-F238E27FC236}">
                <a16:creationId xmlns:a16="http://schemas.microsoft.com/office/drawing/2014/main" id="{C185863E-3682-9FB0-BBBE-BF4B90E9C4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972" y="4157791"/>
            <a:ext cx="3533271" cy="212855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3DBBC65-4C65-536E-4015-A471E6016A71}"/>
              </a:ext>
            </a:extLst>
          </p:cNvPr>
          <p:cNvSpPr txBox="1"/>
          <p:nvPr/>
        </p:nvSpPr>
        <p:spPr bwMode="auto">
          <a:xfrm>
            <a:off x="1559496" y="6388341"/>
            <a:ext cx="9217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Alexandre Frassier, Jean Cenede, Gunn Khatri</a:t>
            </a:r>
          </a:p>
        </p:txBody>
      </p:sp>
    </p:spTree>
    <p:extLst>
      <p:ext uri="{BB962C8B-B14F-4D97-AF65-F5344CB8AC3E}">
        <p14:creationId xmlns:p14="http://schemas.microsoft.com/office/powerpoint/2010/main" val="266377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close-up of a machine&#10;&#10;Description automatically generated">
            <a:extLst>
              <a:ext uri="{FF2B5EF4-FFF2-40B4-BE49-F238E27FC236}">
                <a16:creationId xmlns:a16="http://schemas.microsoft.com/office/drawing/2014/main" id="{CEFC94DE-3A9B-73DF-8394-B8B95147F2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2071" y="3532393"/>
            <a:ext cx="4042161" cy="248889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A0D789-05E0-F863-5F59-6174BD78D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BPM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F121E4-4C80-E44F-3641-FB292B8ABE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341820">
            <a:off x="8669118" y="2692730"/>
            <a:ext cx="3289807" cy="27147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6CC6B9A-EBA3-C1D8-F437-2EB903B194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55278" y="1188536"/>
            <a:ext cx="2424001" cy="123235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9412D36-C390-A6D1-2C7E-9F9DB410F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3432" y="3860455"/>
            <a:ext cx="2838088" cy="210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10AD68A-12B6-8B3F-735F-283FEE73A5DA}"/>
              </a:ext>
            </a:extLst>
          </p:cNvPr>
          <p:cNvSpPr txBox="1"/>
          <p:nvPr/>
        </p:nvSpPr>
        <p:spPr bwMode="auto">
          <a:xfrm>
            <a:off x="2679456" y="2823332"/>
            <a:ext cx="3312368" cy="369332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>
                <a:lumMod val="60000"/>
                <a:lumOff val="4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1"/>
                </a:solidFill>
              </a:rPr>
              <a:t>Estimated resolution 90 µm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95498B-DA81-5BF6-0BC9-2E2D5B5CA0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9336" y="1052736"/>
            <a:ext cx="5072728" cy="1800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06BD7B-5AA7-E89D-C40D-424BF10E2838}"/>
              </a:ext>
            </a:extLst>
          </p:cNvPr>
          <p:cNvSpPr txBox="1"/>
          <p:nvPr/>
        </p:nvSpPr>
        <p:spPr bwMode="auto">
          <a:xfrm>
            <a:off x="1559496" y="6388341"/>
            <a:ext cx="9217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</a:t>
            </a:r>
            <a:r>
              <a:rPr lang="en-US" i="1" dirty="0">
                <a:solidFill>
                  <a:srgbClr val="0088A0"/>
                </a:solidFill>
              </a:rPr>
              <a:t>Ole </a:t>
            </a:r>
            <a:r>
              <a:rPr lang="en-US" i="1" dirty="0" err="1">
                <a:solidFill>
                  <a:srgbClr val="0088A0"/>
                </a:solidFill>
              </a:rPr>
              <a:t>Marqversen</a:t>
            </a:r>
            <a:r>
              <a:rPr lang="en-US" i="1" dirty="0">
                <a:solidFill>
                  <a:srgbClr val="0088A0"/>
                </a:solidFill>
              </a:rPr>
              <a:t>, Frank Guillot-</a:t>
            </a:r>
            <a:r>
              <a:rPr lang="en-US" i="1" dirty="0" err="1">
                <a:solidFill>
                  <a:srgbClr val="0088A0"/>
                </a:solidFill>
              </a:rPr>
              <a:t>Vignot</a:t>
            </a:r>
            <a:r>
              <a:rPr lang="en-US" i="1" dirty="0">
                <a:solidFill>
                  <a:srgbClr val="0088A0"/>
                </a:solidFill>
              </a:rPr>
              <a:t>, Nicolas </a:t>
            </a:r>
            <a:r>
              <a:rPr lang="en-US" i="1" dirty="0" err="1">
                <a:solidFill>
                  <a:srgbClr val="0088A0"/>
                </a:solidFill>
              </a:rPr>
              <a:t>Chritin</a:t>
            </a:r>
            <a:endParaRPr lang="en-CH" i="1" dirty="0">
              <a:solidFill>
                <a:srgbClr val="0088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5423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factory&#10;&#10;Description automatically generated">
            <a:extLst>
              <a:ext uri="{FF2B5EF4-FFF2-40B4-BE49-F238E27FC236}">
                <a16:creationId xmlns:a16="http://schemas.microsoft.com/office/drawing/2014/main" id="{E3F2F7DB-80E4-A5C6-6247-65338737D9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368" y="1365993"/>
            <a:ext cx="6941761" cy="407923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BACA08-FDE3-1B91-1BFC-A64D8C8C4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Magnet powering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324F87-FDA8-8B7E-59AF-CBE8D3ED3B0D}"/>
              </a:ext>
            </a:extLst>
          </p:cNvPr>
          <p:cNvSpPr txBox="1"/>
          <p:nvPr/>
        </p:nvSpPr>
        <p:spPr bwMode="auto">
          <a:xfrm>
            <a:off x="2063552" y="6381328"/>
            <a:ext cx="8635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Yves Thurel, Alessio Bollazzi, Christophe Machado, Todor Todorcevic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70B5A0-1A5E-3729-2C9A-9317A337E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224" y="1019091"/>
            <a:ext cx="3456384" cy="529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271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230CBE-3234-D581-A799-DB1DD9321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Test strategy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0FF6B49C-1DC6-A8DD-8585-8DDDFBA49F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CH" sz="2400" b="0" dirty="0">
                <a:solidFill>
                  <a:schemeClr val="accent1"/>
                </a:solidFill>
              </a:rPr>
              <a:t>Components test separately in labs:</a:t>
            </a:r>
          </a:p>
          <a:p>
            <a:pPr marL="666900" lvl="1" indent="-342900">
              <a:buFont typeface="Wingdings" pitchFamily="2" charset="2"/>
              <a:buChar char="q"/>
            </a:pPr>
            <a:r>
              <a:rPr lang="en-CH" sz="2100" dirty="0">
                <a:solidFill>
                  <a:schemeClr val="accent1"/>
                </a:solidFill>
              </a:rPr>
              <a:t>Magnets tested individually for acceptance and to tune correctors, plus as an ensamble to measure steering magnets strength and prepare for operations.</a:t>
            </a:r>
          </a:p>
          <a:p>
            <a:pPr marL="666900" lvl="1" indent="-342900">
              <a:buFont typeface="Wingdings" pitchFamily="2" charset="2"/>
              <a:buChar char="q"/>
            </a:pPr>
            <a:r>
              <a:rPr lang="en-CH" sz="2100" b="0" dirty="0">
                <a:solidFill>
                  <a:schemeClr val="accent1"/>
                </a:solidFill>
              </a:rPr>
              <a:t>Gun and collector tested individually</a:t>
            </a:r>
            <a:r>
              <a:rPr lang="en-CH" sz="2100" dirty="0">
                <a:solidFill>
                  <a:schemeClr val="accent1"/>
                </a:solidFill>
              </a:rPr>
              <a:t>, with magnets equivalent to those for the final electron cooler. Possibility of measurements of the </a:t>
            </a:r>
            <a:r>
              <a:rPr lang="en-US" sz="2100" i="1" dirty="0">
                <a:solidFill>
                  <a:schemeClr val="accent1"/>
                </a:solidFill>
              </a:rPr>
              <a:t>e</a:t>
            </a:r>
            <a:r>
              <a:rPr lang="en-US" sz="2100" i="1" baseline="30000" dirty="0">
                <a:solidFill>
                  <a:schemeClr val="accent1"/>
                </a:solidFill>
              </a:rPr>
              <a:t>−</a:t>
            </a:r>
            <a:r>
              <a:rPr lang="en-US" sz="2100" dirty="0">
                <a:solidFill>
                  <a:schemeClr val="accent1"/>
                </a:solidFill>
              </a:rPr>
              <a:t> beam transverse profile after expansion planned but not yet implemented</a:t>
            </a:r>
            <a:endParaRPr lang="en-CH" sz="2100" dirty="0">
              <a:solidFill>
                <a:schemeClr val="accent1"/>
              </a:solidFill>
            </a:endParaRPr>
          </a:p>
          <a:p>
            <a:pPr marL="666900" lvl="1" indent="-342900">
              <a:buFont typeface="Wingdings" pitchFamily="2" charset="2"/>
              <a:buChar char="q"/>
            </a:pPr>
            <a:r>
              <a:rPr lang="en-CH" sz="2100" b="0" dirty="0">
                <a:solidFill>
                  <a:schemeClr val="accent1"/>
                </a:solidFill>
              </a:rPr>
              <a:t>Vacuum chambers tested individually</a:t>
            </a:r>
          </a:p>
          <a:p>
            <a:pPr marL="666900" lvl="1" indent="-342900">
              <a:buFont typeface="Wingdings" pitchFamily="2" charset="2"/>
              <a:buChar char="q"/>
            </a:pPr>
            <a:r>
              <a:rPr lang="en-CH" sz="2100" dirty="0">
                <a:solidFill>
                  <a:schemeClr val="accent1"/>
                </a:solidFill>
              </a:rPr>
              <a:t>Powering system tested individually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CH" sz="2400" b="0" dirty="0">
                <a:solidFill>
                  <a:schemeClr val="accent1"/>
                </a:solidFill>
              </a:rPr>
              <a:t>Commissioning after installation foreseen to fine tune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1876D2-E4B5-0D4C-745C-65CA8322A629}"/>
              </a:ext>
            </a:extLst>
          </p:cNvPr>
          <p:cNvSpPr txBox="1"/>
          <p:nvPr/>
        </p:nvSpPr>
        <p:spPr bwMode="auto">
          <a:xfrm>
            <a:off x="1631504" y="6376335"/>
            <a:ext cx="101525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A. Rossi et al. 					COOL23, 8th - 13th October 2023</a:t>
            </a:r>
          </a:p>
        </p:txBody>
      </p:sp>
    </p:spTree>
    <p:extLst>
      <p:ext uri="{BB962C8B-B14F-4D97-AF65-F5344CB8AC3E}">
        <p14:creationId xmlns:p14="http://schemas.microsoft.com/office/powerpoint/2010/main" val="34965607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AF8F-4DD5-FC0D-9BDF-C7156A9C4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Rough planning</a:t>
            </a:r>
          </a:p>
        </p:txBody>
      </p:sp>
      <p:pic>
        <p:nvPicPr>
          <p:cNvPr id="1083" name="TextBox 1">
            <a:extLst>
              <a:ext uri="{FF2B5EF4-FFF2-40B4-BE49-F238E27FC236}">
                <a16:creationId xmlns:a16="http://schemas.microsoft.com/office/drawing/2014/main" id="{CBDD0A1B-5421-C220-9392-A5E6BD49D181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0" y="2794000"/>
            <a:ext cx="228600" cy="504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Straight Arrow Connector 22">
            <a:extLst>
              <a:ext uri="{FF2B5EF4-FFF2-40B4-BE49-F238E27FC236}">
                <a16:creationId xmlns:a16="http://schemas.microsoft.com/office/drawing/2014/main" id="{065BA430-F00D-A21B-8F06-E89384C623E4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54863" y="49893538"/>
            <a:ext cx="23190200" cy="348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Straight Connector 23">
            <a:extLst>
              <a:ext uri="{FF2B5EF4-FFF2-40B4-BE49-F238E27FC236}">
                <a16:creationId xmlns:a16="http://schemas.microsoft.com/office/drawing/2014/main" id="{CF377D85-9F05-C11A-F2BC-BCF0C3D80F88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11975" y="48804513"/>
            <a:ext cx="746125" cy="609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Straight Arrow Connector 25">
            <a:extLst>
              <a:ext uri="{FF2B5EF4-FFF2-40B4-BE49-F238E27FC236}">
                <a16:creationId xmlns:a16="http://schemas.microsoft.com/office/drawing/2014/main" id="{AC952163-B4A5-372E-E3C7-69725CD5FBFF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54863" y="50191988"/>
            <a:ext cx="23190200" cy="322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Straight Connector 26">
            <a:extLst>
              <a:ext uri="{FF2B5EF4-FFF2-40B4-BE49-F238E27FC236}">
                <a16:creationId xmlns:a16="http://schemas.microsoft.com/office/drawing/2014/main" id="{CAE75660-C642-1F4C-3806-F25396BED45F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54863" y="50191988"/>
            <a:ext cx="503237" cy="322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Straight Arrow Connector 28">
            <a:extLst>
              <a:ext uri="{FF2B5EF4-FFF2-40B4-BE49-F238E27FC236}">
                <a16:creationId xmlns:a16="http://schemas.microsoft.com/office/drawing/2014/main" id="{1AD9D6E6-B8B8-7916-F899-CFBB9104A1E0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70725" y="49893538"/>
            <a:ext cx="128471613" cy="348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Straight Connector 29">
            <a:extLst>
              <a:ext uri="{FF2B5EF4-FFF2-40B4-BE49-F238E27FC236}">
                <a16:creationId xmlns:a16="http://schemas.microsoft.com/office/drawing/2014/main" id="{BF7A8EDE-A52C-E811-91A4-5721001519D7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70725" y="48804513"/>
            <a:ext cx="742950" cy="609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Straight Arrow Connector 31">
            <a:extLst>
              <a:ext uri="{FF2B5EF4-FFF2-40B4-BE49-F238E27FC236}">
                <a16:creationId xmlns:a16="http://schemas.microsoft.com/office/drawing/2014/main" id="{83113668-123D-2EC4-C4EB-015DECB5F661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10425" y="50139600"/>
            <a:ext cx="128211263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Straight Connector 32">
            <a:extLst>
              <a:ext uri="{FF2B5EF4-FFF2-40B4-BE49-F238E27FC236}">
                <a16:creationId xmlns:a16="http://schemas.microsoft.com/office/drawing/2014/main" id="{65F79FCD-414F-0A4F-7822-DF443AED79D1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67538" y="48915638"/>
            <a:ext cx="742950" cy="591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Straight Arrow Connector 34">
            <a:extLst>
              <a:ext uri="{FF2B5EF4-FFF2-40B4-BE49-F238E27FC236}">
                <a16:creationId xmlns:a16="http://schemas.microsoft.com/office/drawing/2014/main" id="{93A91E55-CF5A-BA1A-77F0-D2CD8789FD91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10425" y="50191988"/>
            <a:ext cx="128211263" cy="322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Straight Connector 35">
            <a:extLst>
              <a:ext uri="{FF2B5EF4-FFF2-40B4-BE49-F238E27FC236}">
                <a16:creationId xmlns:a16="http://schemas.microsoft.com/office/drawing/2014/main" id="{46309E21-9EDD-EAFC-0214-7F97FDCF0C0F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67538" y="49990375"/>
            <a:ext cx="742950" cy="322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Straight Arrow Connector 38">
            <a:extLst>
              <a:ext uri="{FF2B5EF4-FFF2-40B4-BE49-F238E27FC236}">
                <a16:creationId xmlns:a16="http://schemas.microsoft.com/office/drawing/2014/main" id="{A34ED1C5-3865-F815-B8FD-506A4B11F616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56438" y="50066575"/>
            <a:ext cx="36058475" cy="324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Straight Connector 39">
            <a:extLst>
              <a:ext uri="{FF2B5EF4-FFF2-40B4-BE49-F238E27FC236}">
                <a16:creationId xmlns:a16="http://schemas.microsoft.com/office/drawing/2014/main" id="{CB01BBCE-E0BE-49FF-9C48-D3D83901584A}"/>
              </a:ext>
            </a:extLst>
          </p:cNvPr>
          <p:cNvPicPr>
            <a:picLocks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56438" y="41851263"/>
            <a:ext cx="720725" cy="1924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B6EB91-DA00-EB06-A241-E9C124BF9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980728"/>
            <a:ext cx="10905338" cy="53663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B968E15-4EAE-B550-219C-84BD43D28AC3}"/>
              </a:ext>
            </a:extLst>
          </p:cNvPr>
          <p:cNvSpPr txBox="1"/>
          <p:nvPr/>
        </p:nvSpPr>
        <p:spPr bwMode="auto">
          <a:xfrm>
            <a:off x="1631504" y="6376335"/>
            <a:ext cx="101525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A. Rossi et al. 					COOL23, 8th - 13th October 2023</a:t>
            </a:r>
          </a:p>
        </p:txBody>
      </p:sp>
    </p:spTree>
    <p:extLst>
      <p:ext uri="{BB962C8B-B14F-4D97-AF65-F5344CB8AC3E}">
        <p14:creationId xmlns:p14="http://schemas.microsoft.com/office/powerpoint/2010/main" val="199622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598CC4-E36C-374C-0452-783A5C9F5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q"/>
            </a:pPr>
            <a:r>
              <a:rPr lang="en-CH" sz="2400" b="0" dirty="0">
                <a:solidFill>
                  <a:schemeClr val="accent1"/>
                </a:solidFill>
              </a:rPr>
              <a:t>Context: the AD complex and cycle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CH" sz="2400" b="0" dirty="0">
                <a:solidFill>
                  <a:schemeClr val="accent1"/>
                </a:solidFill>
              </a:rPr>
              <a:t>New electron cooler specifications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CH" sz="2400" b="0" dirty="0">
                <a:solidFill>
                  <a:schemeClr val="accent1"/>
                </a:solidFill>
              </a:rPr>
              <a:t>Design details and timeline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22B474-F523-3859-DB03-B70AB20D2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429BD2-46E0-9FDA-7107-2AE7F89A9FF2}"/>
              </a:ext>
            </a:extLst>
          </p:cNvPr>
          <p:cNvSpPr txBox="1"/>
          <p:nvPr/>
        </p:nvSpPr>
        <p:spPr bwMode="auto">
          <a:xfrm>
            <a:off x="1631504" y="6376335"/>
            <a:ext cx="101525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A. Rossi et al. 					COOL23, 8th - 13th October 2023</a:t>
            </a:r>
          </a:p>
        </p:txBody>
      </p:sp>
    </p:spTree>
    <p:extLst>
      <p:ext uri="{BB962C8B-B14F-4D97-AF65-F5344CB8AC3E}">
        <p14:creationId xmlns:p14="http://schemas.microsoft.com/office/powerpoint/2010/main" val="1359988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CC7B9-BEC8-F4C7-E408-7BD40602C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BB9541-198E-CE8B-5790-2BF2438BB390}"/>
              </a:ext>
            </a:extLst>
          </p:cNvPr>
          <p:cNvSpPr txBox="1"/>
          <p:nvPr/>
        </p:nvSpPr>
        <p:spPr bwMode="auto">
          <a:xfrm>
            <a:off x="1631504" y="6376335"/>
            <a:ext cx="101525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A. Rossi et al. 					COOL23, 8th - 13th October 2023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530AC831-E908-01D6-C101-0B0A790FC754}"/>
              </a:ext>
            </a:extLst>
          </p:cNvPr>
          <p:cNvSpPr txBox="1">
            <a:spLocks/>
          </p:cNvSpPr>
          <p:nvPr/>
        </p:nvSpPr>
        <p:spPr>
          <a:xfrm>
            <a:off x="407989" y="980728"/>
            <a:ext cx="11376024" cy="5304665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itchFamily="2" charset="2"/>
              <a:buChar char="q"/>
            </a:pPr>
            <a:r>
              <a:rPr lang="en-US" sz="2400" b="0" dirty="0">
                <a:solidFill>
                  <a:schemeClr val="accent1"/>
                </a:solidFill>
              </a:rPr>
              <a:t>Functional (and engineering) specifications of the new AD electron cooler have been presented</a:t>
            </a:r>
          </a:p>
          <a:p>
            <a:pPr marL="666750" lvl="1" indent="-342900">
              <a:buFont typeface="Wingdings" pitchFamily="2" charset="2"/>
              <a:buChar char="q"/>
            </a:pPr>
            <a:r>
              <a:rPr lang="en-US" sz="2100" dirty="0">
                <a:solidFill>
                  <a:schemeClr val="accent1"/>
                </a:solidFill>
              </a:rPr>
              <a:t>The new device aims at improving the current performance with a better magnetic field quality, electron beam magnetic expansion, better measurements of the beams relative position, faster switching of the electron beam on/off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b="0" dirty="0">
                <a:solidFill>
                  <a:schemeClr val="accent1"/>
                </a:solidFill>
              </a:rPr>
              <a:t>The design is being </a:t>
            </a:r>
            <a:r>
              <a:rPr lang="en-US" sz="2400" b="0" dirty="0" err="1">
                <a:solidFill>
                  <a:schemeClr val="accent1"/>
                </a:solidFill>
              </a:rPr>
              <a:t>finalised</a:t>
            </a:r>
            <a:endParaRPr lang="en-US" sz="2400" b="0" dirty="0">
              <a:solidFill>
                <a:schemeClr val="accent1"/>
              </a:solidFill>
            </a:endParaRPr>
          </a:p>
          <a:p>
            <a:pPr marL="666750" lvl="1" indent="-342900">
              <a:buFont typeface="Wingdings" pitchFamily="2" charset="2"/>
              <a:buChar char="q"/>
            </a:pPr>
            <a:r>
              <a:rPr lang="en-US" sz="2100" b="0" dirty="0">
                <a:solidFill>
                  <a:schemeClr val="accent1"/>
                </a:solidFill>
              </a:rPr>
              <a:t>The magnetic design has evolved to complete solenoids (apart from the bends), few details to be looked at </a:t>
            </a:r>
          </a:p>
          <a:p>
            <a:pPr marL="666750" lvl="1" indent="-342900">
              <a:buFont typeface="Wingdings" pitchFamily="2" charset="2"/>
              <a:buChar char="q"/>
            </a:pPr>
            <a:r>
              <a:rPr lang="en-US" sz="2100" b="0" dirty="0">
                <a:solidFill>
                  <a:schemeClr val="accent1"/>
                </a:solidFill>
              </a:rPr>
              <a:t>Gun and collectors prototypes are being tested</a:t>
            </a:r>
          </a:p>
          <a:p>
            <a:pPr marL="666750" lvl="1" indent="-342900">
              <a:buFont typeface="Wingdings" pitchFamily="2" charset="2"/>
              <a:buChar char="q"/>
            </a:pPr>
            <a:r>
              <a:rPr lang="en-US" sz="2100" dirty="0">
                <a:solidFill>
                  <a:schemeClr val="accent1"/>
                </a:solidFill>
              </a:rPr>
              <a:t>Powering has been defined</a:t>
            </a:r>
          </a:p>
          <a:p>
            <a:pPr marL="666750" lvl="1" indent="-342900">
              <a:buFont typeface="Wingdings" pitchFamily="2" charset="2"/>
              <a:buChar char="q"/>
            </a:pPr>
            <a:r>
              <a:rPr lang="en-US" sz="2100" b="0" dirty="0">
                <a:solidFill>
                  <a:schemeClr val="accent1"/>
                </a:solidFill>
              </a:rPr>
              <a:t>Vacuum design is ~completed</a:t>
            </a:r>
          </a:p>
          <a:p>
            <a:pPr marL="666750" lvl="1" indent="-342900">
              <a:buFont typeface="Wingdings" pitchFamily="2" charset="2"/>
              <a:buChar char="q"/>
            </a:pPr>
            <a:r>
              <a:rPr lang="en-US" sz="2100" b="0" dirty="0">
                <a:solidFill>
                  <a:schemeClr val="accent1"/>
                </a:solidFill>
              </a:rPr>
              <a:t>Individual component testing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en-US" sz="2400" b="0" dirty="0">
                <a:solidFill>
                  <a:schemeClr val="accent1"/>
                </a:solidFill>
              </a:rPr>
              <a:t>Installation foreseen for 2026 and operation in 2027</a:t>
            </a:r>
          </a:p>
          <a:p>
            <a:pPr marL="342900" indent="-342900">
              <a:buFont typeface="Wingdings" pitchFamily="2" charset="2"/>
              <a:buChar char="q"/>
            </a:pPr>
            <a:endParaRPr lang="en-CH" sz="2400" b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559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 bwMode="auto">
          <a:xfrm>
            <a:off x="407368" y="2564904"/>
            <a:ext cx="11377264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5400"/>
              <a:t>Thank you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D8E29E-914A-ED3A-9047-63F49EBAFB34}"/>
              </a:ext>
            </a:extLst>
          </p:cNvPr>
          <p:cNvSpPr txBox="1"/>
          <p:nvPr/>
        </p:nvSpPr>
        <p:spPr bwMode="auto">
          <a:xfrm>
            <a:off x="1631504" y="6376335"/>
            <a:ext cx="101525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A. Rossi et al. 					COOL23, 8th - 13th October 2023</a:t>
            </a:r>
          </a:p>
        </p:txBody>
      </p:sp>
    </p:spTree>
    <p:extLst>
      <p:ext uri="{BB962C8B-B14F-4D97-AF65-F5344CB8AC3E}">
        <p14:creationId xmlns:p14="http://schemas.microsoft.com/office/powerpoint/2010/main" val="1431774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89AE69C-7F43-831D-BA6B-F86DA250B43F}"/>
              </a:ext>
            </a:extLst>
          </p:cNvPr>
          <p:cNvSpPr/>
          <p:nvPr/>
        </p:nvSpPr>
        <p:spPr>
          <a:xfrm>
            <a:off x="4116388" y="1484784"/>
            <a:ext cx="7884268" cy="4392488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141D4501-914F-95DF-1A61-6CCFC9AE5B8C}"/>
              </a:ext>
            </a:extLst>
          </p:cNvPr>
          <p:cNvSpPr/>
          <p:nvPr/>
        </p:nvSpPr>
        <p:spPr>
          <a:xfrm>
            <a:off x="5430438" y="2826086"/>
            <a:ext cx="5239938" cy="1605908"/>
          </a:xfrm>
          <a:prstGeom prst="rect">
            <a:avLst/>
          </a:prstGeom>
          <a:pattFill prst="dotGrid">
            <a:fgClr>
              <a:schemeClr val="tx2">
                <a:lumMod val="50000"/>
                <a:lumOff val="50000"/>
              </a:schemeClr>
            </a:fgClr>
            <a:bgClr>
              <a:schemeClr val="bg1"/>
            </a:bgClr>
          </a:pattFill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DE1DD9-C03B-70AA-55C7-39646DE63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260648"/>
            <a:ext cx="11376025" cy="700825"/>
          </a:xfrm>
        </p:spPr>
        <p:txBody>
          <a:bodyPr/>
          <a:lstStyle/>
          <a:p>
            <a:r>
              <a:rPr lang="en-US" dirty="0"/>
              <a:t>Main subsystems/components – cartoon 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5D128ED-D2E1-ACAF-F4A2-8247A822499F}"/>
              </a:ext>
            </a:extLst>
          </p:cNvPr>
          <p:cNvSpPr/>
          <p:nvPr/>
        </p:nvSpPr>
        <p:spPr>
          <a:xfrm>
            <a:off x="7024158" y="3544376"/>
            <a:ext cx="2031142" cy="50405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5777EA-FA7E-2C56-7CCF-6E1E6D36FEC3}"/>
              </a:ext>
            </a:extLst>
          </p:cNvPr>
          <p:cNvSpPr/>
          <p:nvPr/>
        </p:nvSpPr>
        <p:spPr>
          <a:xfrm rot="2268423">
            <a:off x="5266633" y="2593894"/>
            <a:ext cx="567658" cy="576064"/>
          </a:xfrm>
          <a:prstGeom prst="rect">
            <a:avLst/>
          </a:prstGeom>
          <a:solidFill>
            <a:srgbClr val="75A5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E29CE2-260D-F202-B133-B3236FF8FFC9}"/>
              </a:ext>
            </a:extLst>
          </p:cNvPr>
          <p:cNvSpPr txBox="1"/>
          <p:nvPr/>
        </p:nvSpPr>
        <p:spPr bwMode="auto">
          <a:xfrm>
            <a:off x="4215007" y="1801382"/>
            <a:ext cx="1256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5A5D5"/>
                </a:solidFill>
              </a:rPr>
              <a:t>Expansion gun solenoid</a:t>
            </a:r>
            <a:endParaRPr lang="en-GB" dirty="0">
              <a:solidFill>
                <a:srgbClr val="75A5D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6BD03F-7AD0-7093-2A25-C968923F19AF}"/>
              </a:ext>
            </a:extLst>
          </p:cNvPr>
          <p:cNvSpPr txBox="1"/>
          <p:nvPr/>
        </p:nvSpPr>
        <p:spPr bwMode="auto">
          <a:xfrm>
            <a:off x="6891589" y="1839706"/>
            <a:ext cx="2182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33A0"/>
                </a:solidFill>
              </a:rPr>
              <a:t>Gun and collector arm solenoids</a:t>
            </a:r>
          </a:p>
          <a:p>
            <a:pPr algn="ctr"/>
            <a:r>
              <a:rPr lang="en-US" dirty="0">
                <a:solidFill>
                  <a:srgbClr val="0033A0"/>
                </a:solidFill>
              </a:rPr>
              <a:t>+ H/V steerers</a:t>
            </a:r>
            <a:endParaRPr lang="en-GB" dirty="0">
              <a:solidFill>
                <a:srgbClr val="0033A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9955A9-D231-7BE5-9E1D-D052B1CB4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394" y="3373081"/>
            <a:ext cx="629715" cy="68754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13F5A08-1047-D7FD-4564-5847AE01E820}"/>
              </a:ext>
            </a:extLst>
          </p:cNvPr>
          <p:cNvSpPr txBox="1"/>
          <p:nvPr/>
        </p:nvSpPr>
        <p:spPr bwMode="auto">
          <a:xfrm>
            <a:off x="6515887" y="3042367"/>
            <a:ext cx="771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15E32"/>
                </a:solidFill>
              </a:rPr>
              <a:t>Toroid</a:t>
            </a:r>
            <a:endParaRPr lang="en-GB" dirty="0">
              <a:solidFill>
                <a:srgbClr val="E15E3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F52C0A-9228-1601-31AC-9F2FAA5A3603}"/>
              </a:ext>
            </a:extLst>
          </p:cNvPr>
          <p:cNvSpPr txBox="1"/>
          <p:nvPr/>
        </p:nvSpPr>
        <p:spPr bwMode="auto">
          <a:xfrm>
            <a:off x="8753455" y="3023192"/>
            <a:ext cx="771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E15E32"/>
                </a:solidFill>
              </a:rPr>
              <a:t>Toroid</a:t>
            </a:r>
            <a:endParaRPr lang="en-GB" dirty="0">
              <a:solidFill>
                <a:srgbClr val="E15E32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D7E04A5-F93D-E83F-051A-F1698B3BB56C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6327718" y="2301371"/>
            <a:ext cx="563871" cy="792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1535DA4-799E-AF26-7407-3D7ABB660E57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9073953" y="2301371"/>
            <a:ext cx="647940" cy="8139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6F82DDD-FE6F-191F-E7B4-B16CECC25100}"/>
              </a:ext>
            </a:extLst>
          </p:cNvPr>
          <p:cNvSpPr txBox="1"/>
          <p:nvPr/>
        </p:nvSpPr>
        <p:spPr bwMode="auto">
          <a:xfrm>
            <a:off x="7217775" y="4003491"/>
            <a:ext cx="1669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Drift &amp; H/V steer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878939-3AC6-7892-F470-0EAABB9D27D7}"/>
              </a:ext>
            </a:extLst>
          </p:cNvPr>
          <p:cNvSpPr txBox="1"/>
          <p:nvPr/>
        </p:nvSpPr>
        <p:spPr bwMode="auto">
          <a:xfrm>
            <a:off x="9249655" y="4003491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E15E32"/>
                </a:solidFill>
              </a:rPr>
              <a:t>V steer</a:t>
            </a:r>
            <a:endParaRPr lang="en-GB" sz="1600" dirty="0">
              <a:solidFill>
                <a:srgbClr val="E15E3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6C2B36-1687-33E0-E5DE-884BB4200AD2}"/>
              </a:ext>
            </a:extLst>
          </p:cNvPr>
          <p:cNvSpPr txBox="1"/>
          <p:nvPr/>
        </p:nvSpPr>
        <p:spPr bwMode="auto">
          <a:xfrm>
            <a:off x="6030309" y="3966284"/>
            <a:ext cx="835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E15E32"/>
                </a:solidFill>
              </a:rPr>
              <a:t>V steer</a:t>
            </a:r>
            <a:endParaRPr lang="en-GB" sz="1600" dirty="0">
              <a:solidFill>
                <a:srgbClr val="E15E32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EEDDF9E-C5FA-2725-4C72-1DDA3684431B}"/>
              </a:ext>
            </a:extLst>
          </p:cNvPr>
          <p:cNvSpPr/>
          <p:nvPr/>
        </p:nvSpPr>
        <p:spPr>
          <a:xfrm rot="3062186">
            <a:off x="9984833" y="2910238"/>
            <a:ext cx="576064" cy="16812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9A0CAF-EDDE-90E0-5EA6-B787AF9ACA6A}"/>
              </a:ext>
            </a:extLst>
          </p:cNvPr>
          <p:cNvSpPr txBox="1"/>
          <p:nvPr/>
        </p:nvSpPr>
        <p:spPr bwMode="auto">
          <a:xfrm>
            <a:off x="9318870" y="1861648"/>
            <a:ext cx="1256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Collector squeeze coil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F006E84-ACD2-EAC2-AB85-296C4F5C8D98}"/>
              </a:ext>
            </a:extLst>
          </p:cNvPr>
          <p:cNvSpPr/>
          <p:nvPr/>
        </p:nvSpPr>
        <p:spPr>
          <a:xfrm rot="2268423">
            <a:off x="5352147" y="2753434"/>
            <a:ext cx="325692" cy="199891"/>
          </a:xfrm>
          <a:prstGeom prst="rect">
            <a:avLst/>
          </a:prstGeom>
          <a:solidFill>
            <a:srgbClr val="99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C40197-EE32-1749-7ECE-9627AEF6EA21}"/>
              </a:ext>
            </a:extLst>
          </p:cNvPr>
          <p:cNvSpPr txBox="1"/>
          <p:nvPr/>
        </p:nvSpPr>
        <p:spPr bwMode="auto">
          <a:xfrm>
            <a:off x="5546623" y="2207215"/>
            <a:ext cx="574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900FF"/>
                </a:solidFill>
              </a:rPr>
              <a:t>Gun</a:t>
            </a:r>
            <a:endParaRPr lang="en-GB" dirty="0">
              <a:solidFill>
                <a:srgbClr val="9900FF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EF5FFBE-8CD6-C465-8475-81DA1E57D13A}"/>
              </a:ext>
            </a:extLst>
          </p:cNvPr>
          <p:cNvSpPr/>
          <p:nvPr/>
        </p:nvSpPr>
        <p:spPr>
          <a:xfrm rot="18547993">
            <a:off x="5973907" y="3020370"/>
            <a:ext cx="395068" cy="65150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9080CA-2D69-1B8F-2F39-23CD1706A970}"/>
              </a:ext>
            </a:extLst>
          </p:cNvPr>
          <p:cNvSpPr/>
          <p:nvPr/>
        </p:nvSpPr>
        <p:spPr>
          <a:xfrm rot="2259837">
            <a:off x="5558425" y="3295772"/>
            <a:ext cx="1319425" cy="161833"/>
          </a:xfrm>
          <a:prstGeom prst="rect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358B14B-AC35-740E-2B1A-C5CB0DEE1F0D}"/>
              </a:ext>
            </a:extLst>
          </p:cNvPr>
          <p:cNvSpPr/>
          <p:nvPr/>
        </p:nvSpPr>
        <p:spPr>
          <a:xfrm rot="8420875">
            <a:off x="10288895" y="2458614"/>
            <a:ext cx="567658" cy="576064"/>
          </a:xfrm>
          <a:prstGeom prst="rect">
            <a:avLst/>
          </a:prstGeom>
          <a:gradFill flip="none" rotWithShape="1">
            <a:gsLst>
              <a:gs pos="0">
                <a:srgbClr val="75A5D5">
                  <a:tint val="66000"/>
                  <a:satMod val="160000"/>
                </a:srgbClr>
              </a:gs>
              <a:gs pos="50000">
                <a:srgbClr val="75A5D5">
                  <a:tint val="44500"/>
                  <a:satMod val="160000"/>
                </a:srgbClr>
              </a:gs>
              <a:gs pos="100000">
                <a:srgbClr val="75A5D5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99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C00CB41-0CCC-6B6B-F8EF-40CFD0C15615}"/>
              </a:ext>
            </a:extLst>
          </p:cNvPr>
          <p:cNvSpPr txBox="1"/>
          <p:nvPr/>
        </p:nvSpPr>
        <p:spPr bwMode="auto">
          <a:xfrm>
            <a:off x="10759030" y="2262462"/>
            <a:ext cx="1025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900FF"/>
                </a:solidFill>
              </a:rPr>
              <a:t>Collector</a:t>
            </a:r>
            <a:endParaRPr lang="en-GB" dirty="0">
              <a:solidFill>
                <a:srgbClr val="9900FF"/>
              </a:solidFill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963C82CB-90EA-9073-F962-BC4BD7FEA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297245">
            <a:off x="8943726" y="3416149"/>
            <a:ext cx="629715" cy="687546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1F47E095-2A7A-A70F-31DB-9B54F094D23A}"/>
              </a:ext>
            </a:extLst>
          </p:cNvPr>
          <p:cNvSpPr/>
          <p:nvPr/>
        </p:nvSpPr>
        <p:spPr>
          <a:xfrm rot="3029511">
            <a:off x="9648888" y="3015494"/>
            <a:ext cx="395068" cy="65150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DCBC709-A2CA-40C1-AB1F-DDA875028E83}"/>
              </a:ext>
            </a:extLst>
          </p:cNvPr>
          <p:cNvSpPr/>
          <p:nvPr/>
        </p:nvSpPr>
        <p:spPr>
          <a:xfrm rot="8512059">
            <a:off x="9156035" y="3304006"/>
            <a:ext cx="1319425" cy="161833"/>
          </a:xfrm>
          <a:prstGeom prst="rect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2138D2B-6F00-6C47-B5C1-05D8110526E3}"/>
              </a:ext>
            </a:extLst>
          </p:cNvPr>
          <p:cNvSpPr/>
          <p:nvPr/>
        </p:nvSpPr>
        <p:spPr>
          <a:xfrm>
            <a:off x="5718990" y="3718727"/>
            <a:ext cx="4680000" cy="144016"/>
          </a:xfrm>
          <a:prstGeom prst="rect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1960C8D-6C06-81F2-7E05-CD34614EF5AD}"/>
              </a:ext>
            </a:extLst>
          </p:cNvPr>
          <p:cNvSpPr/>
          <p:nvPr/>
        </p:nvSpPr>
        <p:spPr>
          <a:xfrm>
            <a:off x="7094598" y="3716854"/>
            <a:ext cx="259440" cy="14330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4BFD6D7-3862-F69C-5900-3C3DFF74B70D}"/>
              </a:ext>
            </a:extLst>
          </p:cNvPr>
          <p:cNvSpPr/>
          <p:nvPr/>
        </p:nvSpPr>
        <p:spPr>
          <a:xfrm>
            <a:off x="8710577" y="3722424"/>
            <a:ext cx="259440" cy="14330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E61A1CE-65F8-160B-DA79-45DF14021032}"/>
              </a:ext>
            </a:extLst>
          </p:cNvPr>
          <p:cNvSpPr txBox="1"/>
          <p:nvPr/>
        </p:nvSpPr>
        <p:spPr bwMode="auto">
          <a:xfrm>
            <a:off x="7695673" y="2988400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BPMs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2192C62-F306-1757-5CE8-34B35E61DDCB}"/>
              </a:ext>
            </a:extLst>
          </p:cNvPr>
          <p:cNvCxnSpPr>
            <a:cxnSpLocks/>
            <a:stCxn id="33" idx="1"/>
            <a:endCxn id="31" idx="2"/>
          </p:cNvCxnSpPr>
          <p:nvPr/>
        </p:nvCxnSpPr>
        <p:spPr>
          <a:xfrm flipH="1">
            <a:off x="7224318" y="3173066"/>
            <a:ext cx="471355" cy="68709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9619999E-0B7C-1FB3-5BC1-C2D651202D0C}"/>
              </a:ext>
            </a:extLst>
          </p:cNvPr>
          <p:cNvCxnSpPr>
            <a:cxnSpLocks/>
            <a:stCxn id="33" idx="3"/>
            <a:endCxn id="32" idx="2"/>
          </p:cNvCxnSpPr>
          <p:nvPr/>
        </p:nvCxnSpPr>
        <p:spPr>
          <a:xfrm>
            <a:off x="8495892" y="3173066"/>
            <a:ext cx="344405" cy="69266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0A9CF99-12D4-6F37-DA09-F10962A81F02}"/>
              </a:ext>
            </a:extLst>
          </p:cNvPr>
          <p:cNvSpPr txBox="1"/>
          <p:nvPr/>
        </p:nvSpPr>
        <p:spPr bwMode="auto">
          <a:xfrm>
            <a:off x="7192325" y="4390957"/>
            <a:ext cx="1843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Support structure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Slide Number Placeholder 9">
            <a:extLst>
              <a:ext uri="{FF2B5EF4-FFF2-40B4-BE49-F238E27FC236}">
                <a16:creationId xmlns:a16="http://schemas.microsoft.com/office/drawing/2014/main" id="{D8D235CA-93BB-4BF8-2EAD-BA4369F4F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11107546" y="6510533"/>
            <a:ext cx="681254" cy="238440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22</a:t>
            </a:fld>
            <a:endParaRPr lang="en-US"/>
          </a:p>
        </p:txBody>
      </p:sp>
      <p:sp>
        <p:nvSpPr>
          <p:cNvPr id="27" name="Date Placeholder 10">
            <a:extLst>
              <a:ext uri="{FF2B5EF4-FFF2-40B4-BE49-F238E27FC236}">
                <a16:creationId xmlns:a16="http://schemas.microsoft.com/office/drawing/2014/main" id="{2F607A87-A2A0-EE75-C819-A75C60993E8B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xfrm>
            <a:off x="3326674" y="6505034"/>
            <a:ext cx="789714" cy="238440"/>
          </a:xfrm>
        </p:spPr>
        <p:txBody>
          <a:bodyPr/>
          <a:lstStyle/>
          <a:p>
            <a:pPr>
              <a:defRPr/>
            </a:pPr>
            <a:r>
              <a:rPr lang="en-US" dirty="0"/>
              <a:t>28 June ‘23 </a:t>
            </a:r>
            <a:endParaRPr dirty="0"/>
          </a:p>
        </p:txBody>
      </p:sp>
      <p:sp>
        <p:nvSpPr>
          <p:cNvPr id="28" name="Footer Placeholder 6">
            <a:extLst>
              <a:ext uri="{FF2B5EF4-FFF2-40B4-BE49-F238E27FC236}">
                <a16:creationId xmlns:a16="http://schemas.microsoft.com/office/drawing/2014/main" id="{EBCAB703-9B21-FC2B-4DF2-92FEF439B7C3}"/>
              </a:ext>
            </a:extLst>
          </p:cNvPr>
          <p:cNvSpPr txBox="1">
            <a:spLocks/>
          </p:cNvSpPr>
          <p:nvPr/>
        </p:nvSpPr>
        <p:spPr bwMode="auto">
          <a:xfrm>
            <a:off x="4259262" y="6510533"/>
            <a:ext cx="6572221" cy="2384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/>
              <a:t>A. Rossi – AD-CONS e-Cooler Procurement Readiness Review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CB833AD-E75F-BA85-4816-78766EF75D22}"/>
              </a:ext>
            </a:extLst>
          </p:cNvPr>
          <p:cNvSpPr txBox="1"/>
          <p:nvPr/>
        </p:nvSpPr>
        <p:spPr>
          <a:xfrm>
            <a:off x="335360" y="1839706"/>
            <a:ext cx="4327203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Gun &amp; Collector	SY-BI</a:t>
            </a:r>
          </a:p>
          <a:p>
            <a:pPr marL="342900" indent="-342900"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</a:rPr>
              <a:t>Magnets		TE-MSC</a:t>
            </a:r>
          </a:p>
          <a:p>
            <a:pPr marL="342900" indent="-342900"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</a:rPr>
              <a:t>Vacuum System	TE-VSC</a:t>
            </a:r>
          </a:p>
          <a:p>
            <a:pPr marL="342900" indent="-342900"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</a:rPr>
              <a:t>BPM                    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	SY-BI</a:t>
            </a:r>
            <a:endParaRPr lang="en-GB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Support and shielding	</a:t>
            </a:r>
          </a:p>
          <a:p>
            <a:pPr marL="342900" indent="-342900"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</a:rPr>
              <a:t>Powering (LV &amp; HV)	SY-EPC</a:t>
            </a:r>
          </a:p>
          <a:p>
            <a:pPr marL="342900" indent="-342900"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Ancillaries</a:t>
            </a:r>
          </a:p>
          <a:p>
            <a:pPr marL="342900" indent="-342900">
              <a:spcBef>
                <a:spcPts val="1200"/>
              </a:spcBef>
              <a:buClr>
                <a:schemeClr val="accent1"/>
              </a:buClr>
              <a:buSzPct val="75000"/>
              <a:buFont typeface="Wingdings" pitchFamily="2" charset="2"/>
              <a:buChar char="q"/>
            </a:pPr>
            <a:endParaRPr lang="en-GB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ED783C9-B5F3-E169-2277-FF8FE1CAF279}"/>
              </a:ext>
            </a:extLst>
          </p:cNvPr>
          <p:cNvSpPr/>
          <p:nvPr/>
        </p:nvSpPr>
        <p:spPr>
          <a:xfrm>
            <a:off x="5430438" y="3527350"/>
            <a:ext cx="400129" cy="472596"/>
          </a:xfrm>
          <a:prstGeom prst="rect">
            <a:avLst/>
          </a:prstGeom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161367A-D684-CA15-37C5-CE994E4E7365}"/>
              </a:ext>
            </a:extLst>
          </p:cNvPr>
          <p:cNvSpPr txBox="1"/>
          <p:nvPr/>
        </p:nvSpPr>
        <p:spPr bwMode="auto">
          <a:xfrm>
            <a:off x="4403415" y="3785663"/>
            <a:ext cx="10990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H/V Orbit Corrector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3647173-5212-6B11-9B46-765101A67873}"/>
              </a:ext>
            </a:extLst>
          </p:cNvPr>
          <p:cNvSpPr txBox="1"/>
          <p:nvPr/>
        </p:nvSpPr>
        <p:spPr bwMode="auto">
          <a:xfrm>
            <a:off x="10668111" y="3783922"/>
            <a:ext cx="10990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accent5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H/V Orbit Corrector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6BBF284-FE6A-EA4A-DE6C-CA4A3AD2DA18}"/>
              </a:ext>
            </a:extLst>
          </p:cNvPr>
          <p:cNvSpPr/>
          <p:nvPr/>
        </p:nvSpPr>
        <p:spPr>
          <a:xfrm>
            <a:off x="10286893" y="3527350"/>
            <a:ext cx="400129" cy="472596"/>
          </a:xfrm>
          <a:prstGeom prst="rect">
            <a:avLst/>
          </a:prstGeom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F1616FF6-04FD-C2C5-D0A8-7C97031683D1}"/>
              </a:ext>
            </a:extLst>
          </p:cNvPr>
          <p:cNvSpPr/>
          <p:nvPr/>
        </p:nvSpPr>
        <p:spPr>
          <a:xfrm>
            <a:off x="6552866" y="4936050"/>
            <a:ext cx="1397851" cy="57606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Magnet powering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297E9791-7DB5-E7A7-BC09-4F39403D3590}"/>
              </a:ext>
            </a:extLst>
          </p:cNvPr>
          <p:cNvSpPr/>
          <p:nvPr/>
        </p:nvSpPr>
        <p:spPr>
          <a:xfrm>
            <a:off x="8281059" y="4941168"/>
            <a:ext cx="1397851" cy="57606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7030A0"/>
                </a:solidFill>
              </a:rPr>
              <a:t>HV powering</a:t>
            </a:r>
          </a:p>
        </p:txBody>
      </p:sp>
    </p:spTree>
    <p:extLst>
      <p:ext uri="{BB962C8B-B14F-4D97-AF65-F5344CB8AC3E}">
        <p14:creationId xmlns:p14="http://schemas.microsoft.com/office/powerpoint/2010/main" val="1202217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25BA6AC9-94AF-A469-1B0E-E75A4F82E2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8256" y="980728"/>
            <a:ext cx="7772400" cy="4692541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DD600762-0FC6-0830-176C-5CE10CB84B4B}"/>
              </a:ext>
            </a:extLst>
          </p:cNvPr>
          <p:cNvSpPr txBox="1"/>
          <p:nvPr/>
        </p:nvSpPr>
        <p:spPr>
          <a:xfrm>
            <a:off x="7078299" y="5828851"/>
            <a:ext cx="4634325" cy="83099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Sketch of the AD (</a:t>
            </a:r>
            <a:r>
              <a:rPr lang="en-US" sz="1600" b="1" dirty="0"/>
              <a:t>circumference 182 m</a:t>
            </a:r>
            <a:r>
              <a:rPr lang="en-US" sz="1600" dirty="0"/>
              <a:t>)</a:t>
            </a:r>
          </a:p>
          <a:p>
            <a:pPr algn="ctr"/>
            <a:r>
              <a:rPr lang="en-US" sz="1600" dirty="0"/>
              <a:t>ELENA (</a:t>
            </a:r>
            <a:r>
              <a:rPr lang="en-US" sz="1600" b="1" dirty="0"/>
              <a:t>circumference 30.4 m</a:t>
            </a:r>
            <a:r>
              <a:rPr lang="en-US" sz="1600" dirty="0"/>
              <a:t>)</a:t>
            </a:r>
          </a:p>
          <a:p>
            <a:pPr algn="ctr"/>
            <a:r>
              <a:rPr lang="en-US" sz="1600" dirty="0"/>
              <a:t>AD/ELENA experiments</a:t>
            </a:r>
          </a:p>
        </p:txBody>
      </p:sp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80BDA230-4829-E49F-560D-E2067E7CC5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84784"/>
            <a:ext cx="11376024" cy="4308238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en-US" sz="1600" b="0" kern="0" dirty="0">
                <a:solidFill>
                  <a:schemeClr val="tx1"/>
                </a:solidFill>
              </a:rPr>
              <a:t>~1.5 10</a:t>
            </a:r>
            <a:r>
              <a:rPr lang="en-US" sz="1600" b="0" kern="0" baseline="30000" dirty="0">
                <a:solidFill>
                  <a:schemeClr val="tx1"/>
                </a:solidFill>
              </a:rPr>
              <a:t>13</a:t>
            </a:r>
            <a:r>
              <a:rPr lang="en-US" sz="1600" b="0" kern="0" dirty="0">
                <a:solidFill>
                  <a:schemeClr val="tx1"/>
                </a:solidFill>
              </a:rPr>
              <a:t> protons  (26 GeV) on target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600" kern="0" dirty="0">
                <a:solidFill>
                  <a:schemeClr val="tx1"/>
                </a:solidFill>
              </a:rPr>
              <a:t>~3.5 10</a:t>
            </a:r>
            <a:r>
              <a:rPr lang="en-US" sz="1600" kern="0" baseline="30000" dirty="0">
                <a:solidFill>
                  <a:schemeClr val="tx1"/>
                </a:solidFill>
              </a:rPr>
              <a:t>7</a:t>
            </a:r>
            <a:r>
              <a:rPr lang="en-US" sz="1600" kern="0" dirty="0">
                <a:solidFill>
                  <a:schemeClr val="tx1"/>
                </a:solidFill>
              </a:rPr>
              <a:t> antiprotons</a:t>
            </a:r>
            <a:r>
              <a:rPr lang="en-US" sz="1600" b="0" kern="0" dirty="0">
                <a:solidFill>
                  <a:schemeClr val="tx1"/>
                </a:solidFill>
              </a:rPr>
              <a:t> captured in AD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Deceleration to the lowest energy</a:t>
            </a:r>
            <a:r>
              <a:rPr lang="en-US" sz="1600" b="0" dirty="0">
                <a:solidFill>
                  <a:schemeClr val="tx1"/>
                </a:solidFill>
              </a:rPr>
              <a:t>: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400" dirty="0">
                <a:solidFill>
                  <a:schemeClr val="tx1"/>
                </a:solidFill>
              </a:rPr>
              <a:t>→  5.3 MeV (AD) 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400" dirty="0">
                <a:solidFill>
                  <a:schemeClr val="tx1"/>
                </a:solidFill>
              </a:rPr>
              <a:t>→ 100 keV (ELENA)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600" b="0" kern="0" dirty="0">
                <a:solidFill>
                  <a:schemeClr val="tx1"/>
                </a:solidFill>
              </a:rPr>
              <a:t>Antiprotons extracted per cycle: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400" kern="0" dirty="0">
                <a:solidFill>
                  <a:schemeClr val="tx1"/>
                </a:solidFill>
              </a:rPr>
              <a:t>1 bunch ~3x10</a:t>
            </a:r>
            <a:r>
              <a:rPr lang="en-US" sz="1400" kern="0" baseline="30000" dirty="0">
                <a:solidFill>
                  <a:schemeClr val="tx1"/>
                </a:solidFill>
              </a:rPr>
              <a:t>7</a:t>
            </a:r>
            <a:r>
              <a:rPr lang="en-US" sz="1400" kern="0" dirty="0">
                <a:solidFill>
                  <a:schemeClr val="tx1"/>
                </a:solidFill>
              </a:rPr>
              <a:t> (AD)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400" dirty="0">
                <a:solidFill>
                  <a:schemeClr val="tx1"/>
                </a:solidFill>
              </a:rPr>
              <a:t>4 bunches of ~6x10</a:t>
            </a:r>
            <a:r>
              <a:rPr lang="en-US" sz="1400" baseline="30000" dirty="0">
                <a:solidFill>
                  <a:schemeClr val="tx1"/>
                </a:solidFill>
              </a:rPr>
              <a:t>6</a:t>
            </a:r>
            <a:r>
              <a:rPr lang="en-US" sz="1400" dirty="0">
                <a:solidFill>
                  <a:schemeClr val="tx1"/>
                </a:solidFill>
              </a:rPr>
              <a:t> p-bars (ELENA)</a:t>
            </a:r>
            <a:endParaRPr lang="en-US" sz="1400" kern="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600" kern="0" dirty="0">
                <a:solidFill>
                  <a:schemeClr val="tx1"/>
                </a:solidFill>
              </a:rPr>
              <a:t>Cycle lengths</a:t>
            </a:r>
            <a:r>
              <a:rPr lang="en-US" sz="1600" b="0" kern="0" dirty="0">
                <a:solidFill>
                  <a:schemeClr val="tx1"/>
                </a:solidFill>
              </a:rPr>
              <a:t>: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300" kern="0" dirty="0">
                <a:solidFill>
                  <a:schemeClr val="tx1"/>
                </a:solidFill>
              </a:rPr>
              <a:t>~</a:t>
            </a:r>
            <a:r>
              <a:rPr lang="en-US" sz="1400" kern="0" dirty="0">
                <a:solidFill>
                  <a:schemeClr val="tx1"/>
                </a:solidFill>
              </a:rPr>
              <a:t>100 s (AD)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400" kern="0" dirty="0">
                <a:solidFill>
                  <a:schemeClr val="tx1"/>
                </a:solidFill>
              </a:rPr>
              <a:t>~15 s (ELENA)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q"/>
            </a:pPr>
            <a:r>
              <a:rPr lang="en-US" sz="1600" kern="0" dirty="0">
                <a:solidFill>
                  <a:schemeClr val="tx1"/>
                </a:solidFill>
              </a:rPr>
              <a:t>Beam cooling 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400" kern="0" dirty="0">
                <a:solidFill>
                  <a:schemeClr val="tx1"/>
                </a:solidFill>
              </a:rPr>
              <a:t>Stochastic        </a:t>
            </a:r>
            <a:r>
              <a:rPr lang="en-US" sz="1400" dirty="0">
                <a:solidFill>
                  <a:schemeClr val="tx1"/>
                </a:solidFill>
              </a:rPr>
              <a:t>→  </a:t>
            </a:r>
            <a:r>
              <a:rPr lang="en-US" sz="1400" kern="0" dirty="0">
                <a:solidFill>
                  <a:schemeClr val="tx1"/>
                </a:solidFill>
              </a:rPr>
              <a:t>3.57 and 2.0 GeV/c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400" b="1" u="sng" kern="0" dirty="0">
                <a:solidFill>
                  <a:srgbClr val="FF0000"/>
                </a:solidFill>
              </a:rPr>
              <a:t>Electron (AD)   </a:t>
            </a:r>
            <a:r>
              <a:rPr lang="en-US" sz="1400" b="1" dirty="0">
                <a:solidFill>
                  <a:srgbClr val="FF0000"/>
                </a:solidFill>
              </a:rPr>
              <a:t>→</a:t>
            </a:r>
            <a:r>
              <a:rPr lang="en-US" sz="1400" b="1" u="sng" kern="0" dirty="0">
                <a:solidFill>
                  <a:srgbClr val="FF0000"/>
                </a:solidFill>
              </a:rPr>
              <a:t>  300 and 100 MeV/c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sz="1400" kern="0" dirty="0">
                <a:solidFill>
                  <a:schemeClr val="tx1"/>
                </a:solidFill>
              </a:rPr>
              <a:t>Electron (ELENA) </a:t>
            </a:r>
            <a:r>
              <a:rPr lang="en-US" sz="1400" dirty="0">
                <a:solidFill>
                  <a:schemeClr val="tx1"/>
                </a:solidFill>
              </a:rPr>
              <a:t>→  </a:t>
            </a:r>
            <a:r>
              <a:rPr lang="en-US" sz="1400" kern="0" dirty="0">
                <a:solidFill>
                  <a:schemeClr val="tx1"/>
                </a:solidFill>
              </a:rPr>
              <a:t>35 and 13.7 MeV/c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F4AB3C2-B021-6F19-D2CF-786C994E4642}"/>
              </a:ext>
            </a:extLst>
          </p:cNvPr>
          <p:cNvSpPr txBox="1"/>
          <p:nvPr/>
        </p:nvSpPr>
        <p:spPr bwMode="auto">
          <a:xfrm rot="18095492">
            <a:off x="3286323" y="3212352"/>
            <a:ext cx="44891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kern="0" dirty="0">
                <a:solidFill>
                  <a:srgbClr val="0070C0"/>
                </a:solidFill>
              </a:rPr>
              <a:t>Main purpose of the facility is to provide </a:t>
            </a:r>
            <a:r>
              <a:rPr lang="en-US" sz="1800" b="1" kern="0" dirty="0">
                <a:solidFill>
                  <a:srgbClr val="0070C0"/>
                </a:solidFill>
                <a:highlight>
                  <a:srgbClr val="FFFF00"/>
                </a:highlight>
              </a:rPr>
              <a:t>100 keV pbar beams</a:t>
            </a:r>
            <a:r>
              <a:rPr lang="en-US" sz="1800" b="1" kern="0" dirty="0">
                <a:solidFill>
                  <a:srgbClr val="0070C0"/>
                </a:solidFill>
              </a:rPr>
              <a:t> to (trap) experiments!</a:t>
            </a:r>
            <a:endParaRPr lang="en-CH" b="1" dirty="0">
              <a:solidFill>
                <a:srgbClr val="0070C0"/>
              </a:solidFill>
            </a:endParaRPr>
          </a:p>
        </p:txBody>
      </p:sp>
      <p:sp>
        <p:nvSpPr>
          <p:cNvPr id="50" name="Title 2">
            <a:extLst>
              <a:ext uri="{FF2B5EF4-FFF2-40B4-BE49-F238E27FC236}">
                <a16:creationId xmlns:a16="http://schemas.microsoft.com/office/drawing/2014/main" id="{94EF77E8-894D-C05A-9535-971D279CF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376025" cy="700825"/>
          </a:xfrm>
        </p:spPr>
        <p:txBody>
          <a:bodyPr/>
          <a:lstStyle/>
          <a:p>
            <a:r>
              <a:rPr lang="en-CH" sz="2800" dirty="0"/>
              <a:t>AD (Antiproton Decelerator) &amp; </a:t>
            </a:r>
            <a:br>
              <a:rPr lang="en-CH" sz="2800" dirty="0"/>
            </a:br>
            <a:r>
              <a:rPr lang="en-CH" sz="2800" dirty="0"/>
              <a:t>ELENA (Extra Low E</a:t>
            </a:r>
            <a:r>
              <a:rPr lang="en-US" sz="2800" dirty="0"/>
              <a:t>N</a:t>
            </a:r>
            <a:r>
              <a:rPr lang="en-CH" sz="2800" dirty="0"/>
              <a:t>ergy Antiproton ring)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60DA235-41CC-717D-B723-09C706487A28}"/>
              </a:ext>
            </a:extLst>
          </p:cNvPr>
          <p:cNvSpPr txBox="1"/>
          <p:nvPr/>
        </p:nvSpPr>
        <p:spPr bwMode="auto">
          <a:xfrm>
            <a:off x="4612260" y="6388341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Davide Gamba</a:t>
            </a:r>
          </a:p>
        </p:txBody>
      </p:sp>
    </p:spTree>
    <p:extLst>
      <p:ext uri="{BB962C8B-B14F-4D97-AF65-F5344CB8AC3E}">
        <p14:creationId xmlns:p14="http://schemas.microsoft.com/office/powerpoint/2010/main" val="1491457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B7BDCA-F8D9-6B53-5E32-0BFC0BFF99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75920" y="3209228"/>
            <a:ext cx="6408712" cy="312769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7EEC5D1-8AA5-A84F-DD71-9F01601B1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 cycle and motivation for a new electron cooler</a:t>
            </a:r>
            <a:endParaRPr lang="en-CH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83AA0F6E-B051-9EE2-6FC2-51A4BF288DC5}"/>
              </a:ext>
            </a:extLst>
          </p:cNvPr>
          <p:cNvSpPr txBox="1">
            <a:spLocks/>
          </p:cNvSpPr>
          <p:nvPr/>
        </p:nvSpPr>
        <p:spPr>
          <a:xfrm>
            <a:off x="0" y="980728"/>
            <a:ext cx="11784011" cy="2304256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lvl="2" indent="0">
              <a:buNone/>
            </a:pPr>
            <a:r>
              <a:rPr lang="en-CH" sz="24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Figures of merit</a:t>
            </a:r>
          </a:p>
          <a:p>
            <a:pPr lvl="2">
              <a:buFont typeface="Wingdings" pitchFamily="2" charset="2"/>
              <a:buChar char="q"/>
            </a:pPr>
            <a:r>
              <a:rPr lang="en-CH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Captured intensity </a:t>
            </a:r>
            <a:r>
              <a:rPr lang="en-CH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(linked to target + DI + s-cooling performance)</a:t>
            </a:r>
          </a:p>
          <a:p>
            <a:pPr lvl="2">
              <a:buFont typeface="Wingdings" pitchFamily="2" charset="2"/>
              <a:buChar char="q"/>
            </a:pPr>
            <a:r>
              <a:rPr lang="en-CH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Transmission along the cycle </a:t>
            </a:r>
            <a:r>
              <a:rPr lang="en-CH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(linked to optics control and s-/</a:t>
            </a:r>
            <a:r>
              <a:rPr lang="en-CH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e-cooling</a:t>
            </a:r>
            <a:r>
              <a:rPr lang="en-CH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performance)</a:t>
            </a:r>
          </a:p>
          <a:p>
            <a:pPr lvl="2">
              <a:buFont typeface="Wingdings" pitchFamily="2" charset="2"/>
              <a:buChar char="q"/>
            </a:pPr>
            <a:r>
              <a:rPr lang="en-CH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Cycle length </a:t>
            </a:r>
            <a:r>
              <a:rPr lang="en-CH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(mainly driven by s-/</a:t>
            </a:r>
            <a:r>
              <a:rPr lang="en-CH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e-cooling</a:t>
            </a:r>
            <a:r>
              <a:rPr lang="en-CH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performance, and </a:t>
            </a:r>
            <a:r>
              <a:rPr lang="en-CH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tollerated losses</a:t>
            </a:r>
            <a:r>
              <a:rPr lang="en-CH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…)</a:t>
            </a:r>
          </a:p>
          <a:p>
            <a:pPr lvl="2">
              <a:buFont typeface="Wingdings" pitchFamily="2" charset="2"/>
              <a:buChar char="q"/>
            </a:pPr>
            <a:r>
              <a:rPr lang="en-CH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Number of cycles </a:t>
            </a:r>
            <a:r>
              <a:rPr lang="en-CH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physics (affected by </a:t>
            </a:r>
            <a:r>
              <a:rPr lang="en-CH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systems</a:t>
            </a:r>
            <a:r>
              <a:rPr lang="en-CH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inc. e-cooling - </a:t>
            </a:r>
            <a:r>
              <a:rPr lang="en-CH" sz="20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reliability</a:t>
            </a:r>
            <a:r>
              <a:rPr lang="en-CH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C0490C-F5E3-A263-0119-96DD1CED0EF6}"/>
              </a:ext>
            </a:extLst>
          </p:cNvPr>
          <p:cNvSpPr txBox="1"/>
          <p:nvPr/>
        </p:nvSpPr>
        <p:spPr bwMode="auto">
          <a:xfrm>
            <a:off x="4612260" y="6388341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Davide Gamba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41DF139-FC1A-C0B1-E436-C82D46FD1ADC}"/>
              </a:ext>
            </a:extLst>
          </p:cNvPr>
          <p:cNvGrpSpPr/>
          <p:nvPr/>
        </p:nvGrpSpPr>
        <p:grpSpPr>
          <a:xfrm>
            <a:off x="0" y="3861048"/>
            <a:ext cx="5015881" cy="2088232"/>
            <a:chOff x="-1" y="3933056"/>
            <a:chExt cx="5015881" cy="2088232"/>
          </a:xfrm>
        </p:grpSpPr>
        <p:sp>
          <p:nvSpPr>
            <p:cNvPr id="9" name="Content Placeholder 4">
              <a:extLst>
                <a:ext uri="{FF2B5EF4-FFF2-40B4-BE49-F238E27FC236}">
                  <a16:creationId xmlns:a16="http://schemas.microsoft.com/office/drawing/2014/main" id="{3E122EA0-B638-000D-D5A9-1786F70E36D8}"/>
                </a:ext>
              </a:extLst>
            </p:cNvPr>
            <p:cNvSpPr txBox="1">
              <a:spLocks/>
            </p:cNvSpPr>
            <p:nvPr/>
          </p:nvSpPr>
          <p:spPr>
            <a:xfrm>
              <a:off x="-1" y="3933056"/>
              <a:ext cx="4871865" cy="2088232"/>
            </a:xfrm>
            <a:prstGeom prst="rect">
              <a:avLst/>
            </a:prstGeom>
          </p:spPr>
          <p:txBody>
            <a:bodyPr/>
            <a:lstStyle>
              <a:lvl1pPr marL="0" indent="0" algn="l" defTabSz="914400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defRPr sz="2100" b="1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8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7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/>
                <a:buChar char="•"/>
                <a:defRPr sz="16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24000" lvl="2" indent="0">
                <a:buNone/>
              </a:pPr>
              <a:r>
                <a:rPr lang="en-CH" sz="2200" b="1" dirty="0">
                  <a:solidFill>
                    <a:schemeClr val="accent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Motivations for a new e-Cooler</a:t>
              </a:r>
            </a:p>
            <a:p>
              <a:pPr lvl="2">
                <a:buFont typeface="Wingdings" pitchFamily="2" charset="2"/>
                <a:buChar char="q"/>
              </a:pPr>
              <a:r>
                <a:rPr lang="en-CH" sz="20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Improve e-Cooler reliability</a:t>
              </a:r>
            </a:p>
            <a:p>
              <a:pPr lvl="2">
                <a:buFont typeface="Wingdings" pitchFamily="2" charset="2"/>
                <a:buChar char="q"/>
              </a:pPr>
              <a:r>
                <a:rPr lang="en-CH" sz="20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Reduce cycle length by 20%</a:t>
              </a:r>
            </a:p>
            <a:p>
              <a:pPr lvl="2">
                <a:buFont typeface="Wingdings" pitchFamily="2" charset="2"/>
                <a:buChar char="q"/>
              </a:pPr>
              <a:r>
                <a:rPr lang="en-CH" sz="2000" b="1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Reduce beam losses </a:t>
              </a:r>
              <a:endParaRPr lang="en-CH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2320599-D2BB-92E2-A74F-A9F6908C2990}"/>
                </a:ext>
              </a:extLst>
            </p:cNvPr>
            <p:cNvSpPr txBox="1"/>
            <p:nvPr/>
          </p:nvSpPr>
          <p:spPr bwMode="auto">
            <a:xfrm>
              <a:off x="3719736" y="4941168"/>
              <a:ext cx="12961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dirty="0">
                  <a:solidFill>
                    <a:schemeClr val="accent2"/>
                  </a:solidFill>
                </a:rPr>
                <a:t>not only with </a:t>
              </a:r>
              <a:br>
                <a:rPr lang="en-CH" sz="1400" dirty="0">
                  <a:solidFill>
                    <a:schemeClr val="accent2"/>
                  </a:solidFill>
                </a:rPr>
              </a:br>
              <a:r>
                <a:rPr lang="en-CH" sz="1400" dirty="0">
                  <a:solidFill>
                    <a:schemeClr val="accent2"/>
                  </a:solidFill>
                </a:rPr>
                <a:t>e-cooler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4B44D97-19ED-F08E-9ECD-1146F813B9DF}"/>
                </a:ext>
              </a:extLst>
            </p:cNvPr>
            <p:cNvSpPr txBox="1"/>
            <p:nvPr/>
          </p:nvSpPr>
          <p:spPr bwMode="auto">
            <a:xfrm>
              <a:off x="3575720" y="4725144"/>
              <a:ext cx="28803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5000" dirty="0"/>
                <a:t>}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F5AFA7C2-CDC1-5F2F-237F-1D293A9A6C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304" y="1641268"/>
            <a:ext cx="48006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4876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7AD96C8-CF5D-7228-7910-79D8BD4AF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42148"/>
            <a:ext cx="11088614" cy="700825"/>
          </a:xfrm>
        </p:spPr>
        <p:txBody>
          <a:bodyPr/>
          <a:lstStyle/>
          <a:p>
            <a:pPr algn="r"/>
            <a:r>
              <a:rPr lang="en-CH" dirty="0"/>
              <a:t>e-Cooler specifications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D4E4AD-3135-3F07-2CF5-AFE3444CC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68" y="404664"/>
            <a:ext cx="5183958" cy="6361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chemeClr val="tx1">
                <a:alpha val="65000"/>
              </a:scheme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B482435-1B82-4CB3-76D5-0C25EF719864}"/>
              </a:ext>
            </a:extLst>
          </p:cNvPr>
          <p:cNvSpPr txBox="1"/>
          <p:nvPr/>
        </p:nvSpPr>
        <p:spPr bwMode="auto">
          <a:xfrm>
            <a:off x="5879976" y="980728"/>
            <a:ext cx="5904656" cy="677108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>
                <a:lumMod val="60000"/>
                <a:lumOff val="4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CH" sz="1900" dirty="0">
                <a:solidFill>
                  <a:schemeClr val="accent1"/>
                </a:solidFill>
              </a:rPr>
              <a:t>Expansion of the </a:t>
            </a:r>
            <a:r>
              <a:rPr lang="en-CH" sz="1900" i="1" dirty="0">
                <a:solidFill>
                  <a:schemeClr val="accent1"/>
                </a:solidFill>
              </a:rPr>
              <a:t>e</a:t>
            </a:r>
            <a:r>
              <a:rPr lang="en-CH" sz="1900" i="1" baseline="30000" dirty="0">
                <a:solidFill>
                  <a:schemeClr val="accent1"/>
                </a:solidFill>
              </a:rPr>
              <a:t>− </a:t>
            </a:r>
            <a:r>
              <a:rPr lang="en-CH" sz="1900" dirty="0">
                <a:solidFill>
                  <a:schemeClr val="accent1"/>
                </a:solidFill>
              </a:rPr>
              <a:t>beam by a factor of 2 to reduce transverse energy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2AE8D3-8714-7969-7C77-76D0DFACEEAD}"/>
              </a:ext>
            </a:extLst>
          </p:cNvPr>
          <p:cNvSpPr txBox="1"/>
          <p:nvPr/>
        </p:nvSpPr>
        <p:spPr bwMode="auto">
          <a:xfrm>
            <a:off x="5281076" y="816968"/>
            <a:ext cx="2388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44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B352F9-4640-4B2B-EBC1-CF3D608AFDA7}"/>
              </a:ext>
            </a:extLst>
          </p:cNvPr>
          <p:cNvSpPr txBox="1"/>
          <p:nvPr/>
        </p:nvSpPr>
        <p:spPr bwMode="auto">
          <a:xfrm>
            <a:off x="5341428" y="3258000"/>
            <a:ext cx="3225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A3579E-F05E-3D04-620E-D337E2372DFF}"/>
              </a:ext>
            </a:extLst>
          </p:cNvPr>
          <p:cNvSpPr txBox="1"/>
          <p:nvPr/>
        </p:nvSpPr>
        <p:spPr bwMode="auto">
          <a:xfrm>
            <a:off x="5879976" y="3140968"/>
            <a:ext cx="5855484" cy="677108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>
                <a:lumMod val="60000"/>
                <a:lumOff val="4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CH" sz="1900" dirty="0">
                <a:solidFill>
                  <a:schemeClr val="accent1"/>
                </a:solidFill>
              </a:rPr>
              <a:t>More stringent to limit </a:t>
            </a:r>
            <a:r>
              <a:rPr lang="en-CH" sz="1900" i="1" dirty="0">
                <a:solidFill>
                  <a:schemeClr val="accent1"/>
                </a:solidFill>
              </a:rPr>
              <a:t>e</a:t>
            </a:r>
            <a:r>
              <a:rPr lang="en-CH" sz="1900" i="1" baseline="30000" dirty="0">
                <a:solidFill>
                  <a:schemeClr val="accent1"/>
                </a:solidFill>
              </a:rPr>
              <a:t>− </a:t>
            </a:r>
            <a:r>
              <a:rPr lang="en-CH" sz="1900" dirty="0">
                <a:solidFill>
                  <a:schemeClr val="accent1"/>
                </a:solidFill>
              </a:rPr>
              <a:t>beam heating in the cooling region</a:t>
            </a:r>
          </a:p>
        </p:txBody>
      </p:sp>
      <p:sp>
        <p:nvSpPr>
          <p:cNvPr id="13" name="Curved Left Arrow 12">
            <a:extLst>
              <a:ext uri="{FF2B5EF4-FFF2-40B4-BE49-F238E27FC236}">
                <a16:creationId xmlns:a16="http://schemas.microsoft.com/office/drawing/2014/main" id="{50696BCC-BC14-82EB-96EC-246477EE6AF2}"/>
              </a:ext>
            </a:extLst>
          </p:cNvPr>
          <p:cNvSpPr/>
          <p:nvPr/>
        </p:nvSpPr>
        <p:spPr>
          <a:xfrm flipV="1">
            <a:off x="4943872" y="3531786"/>
            <a:ext cx="216024" cy="700824"/>
          </a:xfrm>
          <a:prstGeom prst="curvedLeftArrow">
            <a:avLst/>
          </a:prstGeom>
          <a:solidFill>
            <a:srgbClr val="0000FF"/>
          </a:solidFill>
          <a:ln>
            <a:solidFill>
              <a:srgbClr val="0000FF"/>
            </a:solidFill>
            <a:headEnd type="non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FAED11-6238-26B1-EEF2-32C5255A077D}"/>
              </a:ext>
            </a:extLst>
          </p:cNvPr>
          <p:cNvSpPr txBox="1"/>
          <p:nvPr/>
        </p:nvSpPr>
        <p:spPr bwMode="auto">
          <a:xfrm>
            <a:off x="5341428" y="5382000"/>
            <a:ext cx="3225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F024BD-541F-AF4A-8D78-9BE3557C6488}"/>
              </a:ext>
            </a:extLst>
          </p:cNvPr>
          <p:cNvSpPr txBox="1"/>
          <p:nvPr/>
        </p:nvSpPr>
        <p:spPr bwMode="auto">
          <a:xfrm>
            <a:off x="5879977" y="5517232"/>
            <a:ext cx="5855484" cy="38472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>
                <a:lumMod val="60000"/>
                <a:lumOff val="4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CH" sz="1900" dirty="0">
                <a:solidFill>
                  <a:schemeClr val="accent1"/>
                </a:solidFill>
              </a:rPr>
              <a:t>Possible via the gun grid</a:t>
            </a:r>
          </a:p>
        </p:txBody>
      </p:sp>
      <p:pic>
        <p:nvPicPr>
          <p:cNvPr id="17" name="Picture 16" descr="Diagram&#10;&#10;Description automatically generated with low confidence">
            <a:extLst>
              <a:ext uri="{FF2B5EF4-FFF2-40B4-BE49-F238E27FC236}">
                <a16:creationId xmlns:a16="http://schemas.microsoft.com/office/drawing/2014/main" id="{88D562CC-7FA3-0641-5EE5-4FC17BB872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120" y="3573016"/>
            <a:ext cx="2689112" cy="659594"/>
          </a:xfrm>
          <a:prstGeom prst="rect">
            <a:avLst/>
          </a:prstGeom>
          <a:ln>
            <a:solidFill>
              <a:srgbClr val="0000FF"/>
            </a:solidFill>
          </a:ln>
          <a:effectLst>
            <a:outerShdw blurRad="50800" dist="38100" dir="2700000" algn="tl" rotWithShape="0">
              <a:schemeClr val="tx1">
                <a:lumMod val="75000"/>
                <a:alpha val="40000"/>
              </a:scheme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81952A7-D35A-4204-50D6-D09EDE51DF75}"/>
              </a:ext>
            </a:extLst>
          </p:cNvPr>
          <p:cNvSpPr txBox="1"/>
          <p:nvPr/>
        </p:nvSpPr>
        <p:spPr bwMode="auto">
          <a:xfrm>
            <a:off x="5400000" y="4921423"/>
            <a:ext cx="1350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rgbClr val="0000FF"/>
                </a:solidFill>
              </a:rPr>
              <a:t>}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A87B3C3-6099-5264-D2B7-8E918B73A105}"/>
              </a:ext>
            </a:extLst>
          </p:cNvPr>
          <p:cNvSpPr txBox="1"/>
          <p:nvPr/>
        </p:nvSpPr>
        <p:spPr bwMode="auto">
          <a:xfrm>
            <a:off x="5879976" y="4941168"/>
            <a:ext cx="5855484" cy="384721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>
                <a:lumMod val="60000"/>
                <a:lumOff val="4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CH" sz="1900" dirty="0">
                <a:solidFill>
                  <a:schemeClr val="accent1"/>
                </a:solidFill>
              </a:rPr>
              <a:t>Might be limited by space charge and other effects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B02FD3-2B0E-4088-E79C-3831CE232E9B}"/>
              </a:ext>
            </a:extLst>
          </p:cNvPr>
          <p:cNvSpPr txBox="1"/>
          <p:nvPr/>
        </p:nvSpPr>
        <p:spPr bwMode="auto">
          <a:xfrm>
            <a:off x="8870799" y="1858843"/>
            <a:ext cx="2121745" cy="646331"/>
          </a:xfrm>
          <a:prstGeom prst="rect">
            <a:avLst/>
          </a:prstGeom>
          <a:solidFill>
            <a:schemeClr val="tx1"/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CERN EDMS doc. AD-LNT-ES-0001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721645F-57EC-1496-0441-AADE7F939BBE}"/>
              </a:ext>
            </a:extLst>
          </p:cNvPr>
          <p:cNvGrpSpPr/>
          <p:nvPr/>
        </p:nvGrpSpPr>
        <p:grpSpPr>
          <a:xfrm>
            <a:off x="5086800" y="6408000"/>
            <a:ext cx="5447479" cy="307777"/>
            <a:chOff x="5087888" y="6433591"/>
            <a:chExt cx="5447479" cy="307777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42C4CE8-F4F3-997F-DABE-27D35A18BB71}"/>
                </a:ext>
              </a:extLst>
            </p:cNvPr>
            <p:cNvSpPr txBox="1"/>
            <p:nvPr/>
          </p:nvSpPr>
          <p:spPr bwMode="auto">
            <a:xfrm>
              <a:off x="5934565" y="6433591"/>
              <a:ext cx="46008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400" dirty="0">
                  <a:solidFill>
                    <a:srgbClr val="BC0037"/>
                  </a:solidFill>
                </a:rPr>
                <a:t>Determines the choice of components/spares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74804B1-BCEB-5E9C-08FF-75C56BC8B1D7}"/>
                </a:ext>
              </a:extLst>
            </p:cNvPr>
            <p:cNvCxnSpPr>
              <a:endCxn id="20" idx="1"/>
            </p:cNvCxnSpPr>
            <p:nvPr/>
          </p:nvCxnSpPr>
          <p:spPr>
            <a:xfrm flipV="1">
              <a:off x="5087888" y="6587480"/>
              <a:ext cx="846677" cy="4411"/>
            </a:xfrm>
            <a:prstGeom prst="straightConnector1">
              <a:avLst/>
            </a:prstGeom>
            <a:ln>
              <a:solidFill>
                <a:srgbClr val="7B000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36047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C1F761E-97DA-DDED-EBAA-A474BC467D92}"/>
              </a:ext>
            </a:extLst>
          </p:cNvPr>
          <p:cNvSpPr txBox="1"/>
          <p:nvPr/>
        </p:nvSpPr>
        <p:spPr bwMode="auto">
          <a:xfrm>
            <a:off x="6528048" y="1052736"/>
            <a:ext cx="50854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dirty="0"/>
              <a:t>Antiproton </a:t>
            </a:r>
            <a:r>
              <a:rPr lang="fr-CH" dirty="0" err="1"/>
              <a:t>Decelerator</a:t>
            </a:r>
            <a:r>
              <a:rPr lang="fr-CH" dirty="0"/>
              <a:t> Ring (2000-today)</a:t>
            </a:r>
            <a:endParaRPr lang="en-CH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A348D238-464C-7F08-F7D2-93482B915E89}"/>
              </a:ext>
            </a:extLst>
          </p:cNvPr>
          <p:cNvSpPr/>
          <p:nvPr/>
        </p:nvSpPr>
        <p:spPr>
          <a:xfrm>
            <a:off x="407986" y="3644420"/>
            <a:ext cx="10080502" cy="2710027"/>
          </a:xfrm>
          <a:prstGeom prst="roundRect">
            <a:avLst>
              <a:gd name="adj" fmla="val 7060"/>
            </a:avLst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rgbClr val="206DB9">
                  <a:alpha val="67251"/>
                </a:srgbClr>
              </a:gs>
              <a:gs pos="83000">
                <a:srgbClr val="206DB9">
                  <a:alpha val="65098"/>
                </a:srgb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13E6B61-7EA2-58A2-B69B-3B4DF8FA7E40}"/>
              </a:ext>
            </a:extLst>
          </p:cNvPr>
          <p:cNvGrpSpPr/>
          <p:nvPr/>
        </p:nvGrpSpPr>
        <p:grpSpPr>
          <a:xfrm>
            <a:off x="551384" y="3745390"/>
            <a:ext cx="10918050" cy="2491922"/>
            <a:chOff x="551384" y="3745390"/>
            <a:chExt cx="10918050" cy="249192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A0166C6-F319-1C55-04D7-4013102754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347" r="847" b="1778"/>
            <a:stretch/>
          </p:blipFill>
          <p:spPr>
            <a:xfrm>
              <a:off x="551384" y="3745390"/>
              <a:ext cx="5184577" cy="249192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A39A9D4-8430-096D-C885-27FB87E46E6A}"/>
                </a:ext>
              </a:extLst>
            </p:cNvPr>
            <p:cNvSpPr txBox="1"/>
            <p:nvPr/>
          </p:nvSpPr>
          <p:spPr bwMode="auto">
            <a:xfrm>
              <a:off x="4799856" y="5011171"/>
              <a:ext cx="666957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400" dirty="0"/>
                <a:t>A. Wolf, L. Hütten and H. Poth, </a:t>
              </a:r>
            </a:p>
            <a:p>
              <a:r>
                <a:rPr lang="en-US" sz="1400" i="1" dirty="0"/>
                <a:t>Magnetic field measurements for the electron cooling device for LEAR</a:t>
              </a:r>
              <a:r>
                <a:rPr lang="en-US" sz="1400" dirty="0"/>
                <a:t>, </a:t>
              </a:r>
            </a:p>
            <a:p>
              <a:r>
                <a:rPr lang="en-US" sz="1400" dirty="0"/>
                <a:t>EP Internal Report 84-01</a:t>
              </a:r>
              <a:endParaRPr lang="en-CH" sz="1400" dirty="0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FC5F2E6C-AADD-424C-AF5A-1E5DF9375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42148"/>
            <a:ext cx="11376025" cy="700825"/>
          </a:xfrm>
        </p:spPr>
        <p:txBody>
          <a:bodyPr anchor="t">
            <a:normAutofit/>
          </a:bodyPr>
          <a:lstStyle/>
          <a:p>
            <a:r>
              <a:rPr lang="en-CH" dirty="0"/>
              <a:t>Current e-Cooler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F3C5FE-7134-ADCF-7ED1-DC12A8B76A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" y="1439471"/>
            <a:ext cx="5085402" cy="21422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87F4B77-52AE-211F-F431-57664BBD505E}"/>
              </a:ext>
            </a:extLst>
          </p:cNvPr>
          <p:cNvSpPr txBox="1"/>
          <p:nvPr/>
        </p:nvSpPr>
        <p:spPr bwMode="auto">
          <a:xfrm>
            <a:off x="407986" y="1052736"/>
            <a:ext cx="50854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dirty="0"/>
              <a:t>Low Energy Antiproton Ring (1982-1997)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4F6426-77E6-1A6E-E624-425A38293623}"/>
              </a:ext>
            </a:extLst>
          </p:cNvPr>
          <p:cNvSpPr txBox="1"/>
          <p:nvPr/>
        </p:nvSpPr>
        <p:spPr bwMode="auto">
          <a:xfrm>
            <a:off x="4612260" y="6388341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Gerard Tranquille</a:t>
            </a:r>
          </a:p>
        </p:txBody>
      </p:sp>
      <p:pic>
        <p:nvPicPr>
          <p:cNvPr id="10" name="Picture 9" descr="A large blue machine in a room&#10;&#10;Description automatically generated">
            <a:extLst>
              <a:ext uri="{FF2B5EF4-FFF2-40B4-BE49-F238E27FC236}">
                <a16:creationId xmlns:a16="http://schemas.microsoft.com/office/drawing/2014/main" id="{817B1AD7-B285-F700-93A1-EA79BA0CF4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48" y="1484784"/>
            <a:ext cx="5085402" cy="337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23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14">
            <a:extLst>
              <a:ext uri="{FF2B5EF4-FFF2-40B4-BE49-F238E27FC236}">
                <a16:creationId xmlns:a16="http://schemas.microsoft.com/office/drawing/2014/main" id="{996EAB3A-55F5-1899-B783-EB948D8646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190" b="12331"/>
          <a:stretch/>
        </p:blipFill>
        <p:spPr bwMode="auto">
          <a:xfrm>
            <a:off x="263352" y="242148"/>
            <a:ext cx="10693400" cy="57791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A picture containing LEGO, scale model, construction set toy, toy&#10;&#10;Description automatically generated">
            <a:extLst>
              <a:ext uri="{FF2B5EF4-FFF2-40B4-BE49-F238E27FC236}">
                <a16:creationId xmlns:a16="http://schemas.microsoft.com/office/drawing/2014/main" id="{5AE2C7A2-D4B1-5FF2-7213-BA63D80966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272" y="4005064"/>
            <a:ext cx="3323726" cy="24236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5836FD5-8433-A52E-BF97-E9035EFF7B53}"/>
              </a:ext>
            </a:extLst>
          </p:cNvPr>
          <p:cNvSpPr txBox="1"/>
          <p:nvPr/>
        </p:nvSpPr>
        <p:spPr bwMode="auto">
          <a:xfrm>
            <a:off x="3359696" y="6381328"/>
            <a:ext cx="510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Nicolas Chritin &amp; William Andreazza</a:t>
            </a:r>
          </a:p>
        </p:txBody>
      </p:sp>
    </p:spTree>
    <p:extLst>
      <p:ext uri="{BB962C8B-B14F-4D97-AF65-F5344CB8AC3E}">
        <p14:creationId xmlns:p14="http://schemas.microsoft.com/office/powerpoint/2010/main" val="142064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C7353-A1B5-C2F7-C006-CA50A780D17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rtl="0"/>
            <a:r>
              <a:rPr lang="en-GB" dirty="0"/>
              <a:t>Comparison of the current e-cooler drift to design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075B1D-07DF-73C8-6187-AC5560E316E1}"/>
              </a:ext>
            </a:extLst>
          </p:cNvPr>
          <p:cNvSpPr txBox="1"/>
          <p:nvPr/>
        </p:nvSpPr>
        <p:spPr bwMode="auto">
          <a:xfrm>
            <a:off x="623392" y="4327936"/>
            <a:ext cx="5184576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endParaRPr lang="en-CH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1E77B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1984 – scaled from </a:t>
            </a:r>
            <a:r>
              <a:rPr lang="en-US" dirty="0">
                <a:solidFill>
                  <a:srgbClr val="1E77B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Wolf et al.’s </a:t>
            </a:r>
            <a:r>
              <a:rPr lang="en-CH" dirty="0">
                <a:solidFill>
                  <a:srgbClr val="1E77B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measurements</a:t>
            </a: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FF7F0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Complete solenoid</a:t>
            </a: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en-CH" dirty="0">
                <a:solidFill>
                  <a:srgbClr val="2CA02C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Pancake solenoid</a:t>
            </a:r>
            <a:r>
              <a:rPr lang="en-CH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  <a:p>
            <a:r>
              <a:rPr lang="en-CH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</a:p>
        </p:txBody>
      </p:sp>
      <p:pic>
        <p:nvPicPr>
          <p:cNvPr id="4" name="Picture 3" descr="A line graph of different colored dots&#10;&#10;Description automatically generated">
            <a:extLst>
              <a:ext uri="{FF2B5EF4-FFF2-40B4-BE49-F238E27FC236}">
                <a16:creationId xmlns:a16="http://schemas.microsoft.com/office/drawing/2014/main" id="{1DA1D503-3316-5C1D-619A-065F3A982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928" y="3099963"/>
            <a:ext cx="6464300" cy="3225800"/>
          </a:xfrm>
          <a:prstGeom prst="rect">
            <a:avLst/>
          </a:prstGeom>
        </p:spPr>
      </p:pic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BEC8DE7-79A2-1837-F971-E97777B800E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113" b="3691"/>
          <a:stretch/>
        </p:blipFill>
        <p:spPr>
          <a:xfrm>
            <a:off x="191344" y="980728"/>
            <a:ext cx="6392292" cy="3106759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6A184F46-5CBE-47E7-263A-E2986576769C}"/>
              </a:ext>
            </a:extLst>
          </p:cNvPr>
          <p:cNvGrpSpPr/>
          <p:nvPr/>
        </p:nvGrpSpPr>
        <p:grpSpPr>
          <a:xfrm>
            <a:off x="6023992" y="2051991"/>
            <a:ext cx="2160240" cy="646331"/>
            <a:chOff x="9048328" y="3391751"/>
            <a:chExt cx="2160240" cy="64633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B626BBD-8281-4B84-1945-DCBA44846DD0}"/>
                </a:ext>
              </a:extLst>
            </p:cNvPr>
            <p:cNvSpPr txBox="1"/>
            <p:nvPr/>
          </p:nvSpPr>
          <p:spPr bwMode="auto">
            <a:xfrm>
              <a:off x="9912424" y="3391751"/>
              <a:ext cx="1296144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tx2"/>
                  </a:solidFill>
                </a:rPr>
                <a:t>↖︎ 28 mm</a:t>
              </a:r>
            </a:p>
            <a:p>
              <a:r>
                <a:rPr lang="en-GB" sz="1200" dirty="0">
                  <a:solidFill>
                    <a:schemeClr val="tx2"/>
                  </a:solidFill>
                </a:rPr>
                <a:t>   on axis </a:t>
              </a:r>
            </a:p>
            <a:p>
              <a:r>
                <a:rPr lang="en-GB" sz="1200" dirty="0">
                  <a:solidFill>
                    <a:schemeClr val="tx2"/>
                  </a:solidFill>
                </a:rPr>
                <a:t>↘︎ ︎28 mm</a:t>
              </a:r>
              <a:endParaRPr lang="en-CH" sz="1200" dirty="0">
                <a:solidFill>
                  <a:schemeClr val="tx2"/>
                </a:solidFill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8EF8A563-7A33-72F8-DF80-B8E1023E68F3}"/>
                </a:ext>
              </a:extLst>
            </p:cNvPr>
            <p:cNvGrpSpPr/>
            <p:nvPr/>
          </p:nvGrpSpPr>
          <p:grpSpPr>
            <a:xfrm>
              <a:off x="9048328" y="3501008"/>
              <a:ext cx="864096" cy="535262"/>
              <a:chOff x="9048328" y="3501008"/>
              <a:chExt cx="864096" cy="535262"/>
            </a:xfrm>
          </p:grpSpPr>
          <p:cxnSp>
            <p:nvCxnSpPr>
              <p:cNvPr id="12" name="Curved Connector 11">
                <a:extLst>
                  <a:ext uri="{FF2B5EF4-FFF2-40B4-BE49-F238E27FC236}">
                    <a16:creationId xmlns:a16="http://schemas.microsoft.com/office/drawing/2014/main" id="{304AAE18-61C1-7300-9998-CC94DAE94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48328" y="3501008"/>
                <a:ext cx="851863" cy="39816"/>
              </a:xfrm>
              <a:prstGeom prst="curvedConnector3">
                <a:avLst/>
              </a:prstGeom>
              <a:ln w="3175">
                <a:solidFill>
                  <a:schemeClr val="tx2"/>
                </a:solidFill>
                <a:prstDash val="dash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urved Connector 13">
                <a:extLst>
                  <a:ext uri="{FF2B5EF4-FFF2-40B4-BE49-F238E27FC236}">
                    <a16:creationId xmlns:a16="http://schemas.microsoft.com/office/drawing/2014/main" id="{08BE7AB2-790F-EAEB-05B1-57D16E9932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048328" y="3861048"/>
                <a:ext cx="864008" cy="175222"/>
              </a:xfrm>
              <a:prstGeom prst="curvedConnector3">
                <a:avLst/>
              </a:prstGeom>
              <a:ln w="3175">
                <a:solidFill>
                  <a:schemeClr val="tx2"/>
                </a:solidFill>
                <a:prstDash val="dash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urved Connector 16">
                <a:extLst>
                  <a:ext uri="{FF2B5EF4-FFF2-40B4-BE49-F238E27FC236}">
                    <a16:creationId xmlns:a16="http://schemas.microsoft.com/office/drawing/2014/main" id="{A2D1F10A-65AB-C017-5F82-7E7B31C28351}"/>
                  </a:ext>
                </a:extLst>
              </p:cNvPr>
              <p:cNvCxnSpPr>
                <a:cxnSpLocks/>
                <a:endCxn id="10" idx="1"/>
              </p:cNvCxnSpPr>
              <p:nvPr/>
            </p:nvCxnSpPr>
            <p:spPr>
              <a:xfrm flipV="1">
                <a:off x="9048328" y="3714917"/>
                <a:ext cx="864096" cy="3999"/>
              </a:xfrm>
              <a:prstGeom prst="curvedConnector3">
                <a:avLst/>
              </a:prstGeom>
              <a:ln w="3175">
                <a:solidFill>
                  <a:schemeClr val="tx2"/>
                </a:solidFill>
                <a:prstDash val="dash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D0E09787-81A3-A127-9448-21C2D7EC4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1E296C-2F71-F844-ADB3-DE225C6767B7}" type="slidenum">
              <a:rPr lang="en-GB" smtClean="0"/>
              <a:t>8</a:t>
            </a:fld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38E394-D23D-CB7C-CD62-A8A6E0A385B7}"/>
              </a:ext>
            </a:extLst>
          </p:cNvPr>
          <p:cNvSpPr txBox="1"/>
          <p:nvPr/>
        </p:nvSpPr>
        <p:spPr bwMode="auto">
          <a:xfrm>
            <a:off x="4612260" y="6388341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Luke von Freeden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EB1067-5F99-DD92-0031-9378B41D8D30}"/>
              </a:ext>
            </a:extLst>
          </p:cNvPr>
          <p:cNvSpPr txBox="1"/>
          <p:nvPr/>
        </p:nvSpPr>
        <p:spPr bwMode="auto">
          <a:xfrm>
            <a:off x="7968208" y="1139439"/>
            <a:ext cx="3815803" cy="1477328"/>
          </a:xfrm>
          <a:prstGeom prst="rect">
            <a:avLst/>
          </a:prstGeom>
          <a:noFill/>
          <a:effectLst>
            <a:outerShdw blurRad="50800" dist="25400" dir="2700000" algn="tl" rotWithShape="0">
              <a:schemeClr val="tx1">
                <a:lumMod val="60000"/>
                <a:lumOff val="40000"/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”perfect” / measured magnets</a:t>
            </a:r>
          </a:p>
          <a:p>
            <a:endParaRPr lang="en-US" dirty="0">
              <a:solidFill>
                <a:schemeClr val="accent1"/>
              </a:solidFill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err="1">
                <a:solidFill>
                  <a:schemeClr val="accent1"/>
                </a:solidFill>
              </a:rPr>
              <a:t>Bz</a:t>
            </a:r>
            <a:r>
              <a:rPr lang="en-US" dirty="0">
                <a:solidFill>
                  <a:schemeClr val="accent1"/>
                </a:solidFill>
              </a:rPr>
              <a:t> in direction of e− motion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accent1"/>
                </a:solidFill>
              </a:rPr>
              <a:t>By  ⊥  bending plane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accent1"/>
                </a:solidFill>
              </a:rPr>
              <a:t>Bx  ||  bending plane</a:t>
            </a:r>
            <a:endParaRPr lang="en-CH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D0E09787-81A3-A127-9448-21C2D7EC4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1E296C-2F71-F844-ADB3-DE225C6767B7}" type="slidenum">
              <a:rPr lang="en-GB" smtClean="0"/>
              <a:t>9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EC7353-A1B5-C2F7-C006-CA50A780D17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vert="horz"/>
          <a:lstStyle/>
          <a:p>
            <a:pPr rtl="0"/>
            <a:r>
              <a:rPr lang="en-GB" dirty="0"/>
              <a:t>Comparison complete vs. pancake drift solenoid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138E394-D23D-CB7C-CD62-A8A6E0A385B7}"/>
              </a:ext>
            </a:extLst>
          </p:cNvPr>
          <p:cNvSpPr txBox="1"/>
          <p:nvPr/>
        </p:nvSpPr>
        <p:spPr bwMode="auto">
          <a:xfrm>
            <a:off x="4612260" y="6388341"/>
            <a:ext cx="328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88A0"/>
                </a:solidFill>
              </a:rPr>
              <a:t>C</a:t>
            </a:r>
            <a:r>
              <a:rPr lang="en-CH" i="1" dirty="0">
                <a:solidFill>
                  <a:srgbClr val="0088A0"/>
                </a:solidFill>
              </a:rPr>
              <a:t>ourtesy of Luke von Freeden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0B149DA-0714-351A-8C42-3E1463717D18}"/>
              </a:ext>
            </a:extLst>
          </p:cNvPr>
          <p:cNvGrpSpPr/>
          <p:nvPr/>
        </p:nvGrpSpPr>
        <p:grpSpPr>
          <a:xfrm>
            <a:off x="767408" y="1124744"/>
            <a:ext cx="5445348" cy="2375355"/>
            <a:chOff x="938684" y="1268760"/>
            <a:chExt cx="5445348" cy="237535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2B1B033-1F23-4405-325F-C9B07D031A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lum/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38684" y="1268760"/>
              <a:ext cx="3797300" cy="237535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6670D9-72C0-B8A3-2B2E-C2AEC6EC8BED}"/>
                </a:ext>
              </a:extLst>
            </p:cNvPr>
            <p:cNvSpPr txBox="1"/>
            <p:nvPr/>
          </p:nvSpPr>
          <p:spPr bwMode="auto">
            <a:xfrm>
              <a:off x="3342021" y="1964740"/>
              <a:ext cx="3042011" cy="60016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tIns="0">
              <a:spAutoFit/>
            </a:bodyPr>
            <a:lstStyle/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Fied error due to powering </a:t>
              </a:r>
            </a:p>
            <a:p>
              <a:pPr algn="ctr"/>
              <a:r>
                <a:rPr lang="en-CH" sz="1200" dirty="0">
                  <a:solidFill>
                    <a:schemeClr val="tx2"/>
                  </a:solidFill>
                </a:rPr>
                <a:t>tolerances             </a:t>
              </a:r>
              <a:br>
                <a:rPr lang="en-CH" sz="1200" dirty="0">
                  <a:solidFill>
                    <a:schemeClr val="tx2"/>
                  </a:solidFill>
                </a:rPr>
              </a:br>
              <a:r>
                <a:rPr lang="en-CH" sz="1200" dirty="0">
                  <a:solidFill>
                    <a:srgbClr val="0000FF"/>
                  </a:solidFill>
                </a:rPr>
                <a:t>resolution</a:t>
              </a:r>
              <a:r>
                <a:rPr lang="en-CH" sz="1200" dirty="0">
                  <a:solidFill>
                    <a:schemeClr val="tx2"/>
                  </a:solidFill>
                </a:rPr>
                <a:t> </a:t>
              </a:r>
              <a:r>
                <a:rPr lang="en-CH" sz="1200" dirty="0">
                  <a:solidFill>
                    <a:srgbClr val="0000FF"/>
                  </a:solidFill>
                </a:rPr>
                <a:t>3σ = 5PPM</a:t>
              </a:r>
              <a:r>
                <a:rPr lang="en-CH" sz="1200" dirty="0">
                  <a:solidFill>
                    <a:schemeClr val="tx2"/>
                  </a:solidFill>
                </a:rPr>
                <a:t> and </a:t>
              </a:r>
              <a:r>
                <a:rPr lang="en-CH" sz="1200" dirty="0">
                  <a:solidFill>
                    <a:srgbClr val="0000FF"/>
                  </a:solidFill>
                </a:rPr>
                <a:t>ripple µ = 1m	</a:t>
              </a:r>
              <a:endParaRPr lang="en-CH" sz="1200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559351A-0CBF-8079-F7FA-AD665AE5BE8B}"/>
                </a:ext>
              </a:extLst>
            </p:cNvPr>
            <p:cNvSpPr txBox="1"/>
            <p:nvPr/>
          </p:nvSpPr>
          <p:spPr bwMode="auto">
            <a:xfrm>
              <a:off x="3480705" y="1412776"/>
              <a:ext cx="74308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CH" sz="1200" dirty="0">
                  <a:solidFill>
                    <a:schemeClr val="tx2"/>
                  </a:solidFill>
                </a:rPr>
                <a:t>5.3x10</a:t>
              </a:r>
              <a:r>
                <a:rPr lang="en-CH" sz="1200" baseline="30000" dirty="0">
                  <a:solidFill>
                    <a:schemeClr val="tx2"/>
                  </a:solidFill>
                </a:rPr>
                <a:t>-6</a:t>
              </a:r>
              <a:endParaRPr lang="en-CH" sz="1200" baseline="300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19B9361-2C9D-57AA-89DA-6F39C488D85A}"/>
              </a:ext>
            </a:extLst>
          </p:cNvPr>
          <p:cNvSpPr txBox="1"/>
          <p:nvPr/>
        </p:nvSpPr>
        <p:spPr bwMode="auto">
          <a:xfrm>
            <a:off x="5121847" y="1323536"/>
            <a:ext cx="1262185" cy="3123932"/>
          </a:xfrm>
          <a:prstGeom prst="rect">
            <a:avLst/>
          </a:prstGeom>
          <a:noFill/>
        </p:spPr>
        <p:txBody>
          <a:bodyPr wrap="square" lIns="0" bIns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50800" dist="76200" dir="2700000" algn="tl" rotWithShape="0">
                    <a:schemeClr val="accent3">
                      <a:alpha val="40000"/>
                    </a:schemeClr>
                  </a:outerShdw>
                </a:effectLst>
              </a:rPr>
              <a:t>C</a:t>
            </a:r>
            <a:r>
              <a:rPr lang="en-CH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50800" dist="76200" dir="2700000" algn="tl" rotWithShape="0">
                    <a:schemeClr val="accent3">
                      <a:alpha val="40000"/>
                    </a:schemeClr>
                  </a:outerShdw>
                </a:effectLst>
              </a:rPr>
              <a:t>omplete	</a:t>
            </a:r>
          </a:p>
          <a:p>
            <a:pPr algn="ctr"/>
            <a:endParaRPr lang="en-CH" sz="2000" b="1" dirty="0">
              <a:solidFill>
                <a:schemeClr val="accent3">
                  <a:lumMod val="50000"/>
                </a:schemeClr>
              </a:solidFill>
              <a:effectLst>
                <a:outerShdw blurRad="50800" dist="76200" dir="2700000" algn="tl" rotWithShape="0">
                  <a:schemeClr val="accent3">
                    <a:alpha val="40000"/>
                  </a:schemeClr>
                </a:outerShdw>
              </a:effectLst>
            </a:endParaRPr>
          </a:p>
          <a:p>
            <a:pPr algn="ctr"/>
            <a:endParaRPr lang="en-CH" sz="2000" b="1" dirty="0">
              <a:solidFill>
                <a:schemeClr val="accent3">
                  <a:lumMod val="50000"/>
                </a:schemeClr>
              </a:solidFill>
              <a:effectLst>
                <a:outerShdw blurRad="50800" dist="76200" dir="2700000" algn="tl" rotWithShape="0">
                  <a:schemeClr val="accent3">
                    <a:alpha val="40000"/>
                  </a:schemeClr>
                </a:outerShdw>
              </a:effectLst>
            </a:endParaRPr>
          </a:p>
          <a:p>
            <a:pPr algn="ctr"/>
            <a:endParaRPr lang="en-CH" sz="2000" b="1" dirty="0">
              <a:solidFill>
                <a:schemeClr val="accent3">
                  <a:lumMod val="50000"/>
                </a:schemeClr>
              </a:solidFill>
              <a:effectLst>
                <a:outerShdw blurRad="50800" dist="76200" dir="2700000" algn="tl" rotWithShape="0">
                  <a:schemeClr val="accent3">
                    <a:alpha val="40000"/>
                  </a:schemeClr>
                </a:outerShdw>
              </a:effectLst>
            </a:endParaRPr>
          </a:p>
          <a:p>
            <a:pPr algn="ctr"/>
            <a:endParaRPr lang="en-CH" sz="2000" b="1" dirty="0">
              <a:solidFill>
                <a:schemeClr val="accent3">
                  <a:lumMod val="50000"/>
                </a:schemeClr>
              </a:solidFill>
              <a:effectLst>
                <a:outerShdw blurRad="50800" dist="76200" dir="2700000" algn="tl" rotWithShape="0">
                  <a:schemeClr val="accent3">
                    <a:alpha val="40000"/>
                  </a:schemeClr>
                </a:outerShdw>
              </a:effectLst>
            </a:endParaRPr>
          </a:p>
          <a:p>
            <a:pPr algn="ctr"/>
            <a:endParaRPr lang="en-CH" sz="2000" b="1" dirty="0">
              <a:solidFill>
                <a:schemeClr val="accent3">
                  <a:lumMod val="50000"/>
                </a:schemeClr>
              </a:solidFill>
              <a:effectLst>
                <a:outerShdw blurRad="50800" dist="76200" dir="2700000" algn="tl" rotWithShape="0">
                  <a:schemeClr val="accent3">
                    <a:alpha val="40000"/>
                  </a:schemeClr>
                </a:outerShdw>
              </a:effectLst>
            </a:endParaRPr>
          </a:p>
          <a:p>
            <a:pPr algn="ctr"/>
            <a:endParaRPr lang="en-CH" sz="2000" b="1" dirty="0">
              <a:solidFill>
                <a:schemeClr val="accent3">
                  <a:lumMod val="50000"/>
                </a:schemeClr>
              </a:solidFill>
              <a:effectLst>
                <a:outerShdw blurRad="50800" dist="76200" dir="2700000" algn="tl" rotWithShape="0">
                  <a:schemeClr val="accent3">
                    <a:alpha val="40000"/>
                  </a:schemeClr>
                </a:outerShdw>
              </a:effectLst>
            </a:endParaRPr>
          </a:p>
          <a:p>
            <a:pPr algn="ctr"/>
            <a:endParaRPr lang="en-CH" sz="2000" b="1" dirty="0">
              <a:solidFill>
                <a:schemeClr val="accent3">
                  <a:lumMod val="50000"/>
                </a:schemeClr>
              </a:solidFill>
              <a:effectLst>
                <a:outerShdw blurRad="50800" dist="76200" dir="2700000" algn="tl" rotWithShape="0">
                  <a:schemeClr val="accent3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CH" sz="2000" b="1" dirty="0">
                <a:solidFill>
                  <a:schemeClr val="accent3">
                    <a:lumMod val="50000"/>
                  </a:schemeClr>
                </a:solidFill>
                <a:effectLst>
                  <a:outerShdw blurRad="50800" dist="76200" dir="2700000" algn="tl" rotWithShape="0">
                    <a:schemeClr val="accent3">
                      <a:alpha val="40000"/>
                    </a:schemeClr>
                  </a:outerShdw>
                </a:effectLst>
              </a:rPr>
              <a:t>Pancake</a:t>
            </a:r>
          </a:p>
        </p:txBody>
      </p:sp>
      <p:pic>
        <p:nvPicPr>
          <p:cNvPr id="39" name="Picture 38" descr="A drawing of a circular object with numbers and letters&#10;&#10;Description automatically generated">
            <a:extLst>
              <a:ext uri="{FF2B5EF4-FFF2-40B4-BE49-F238E27FC236}">
                <a16:creationId xmlns:a16="http://schemas.microsoft.com/office/drawing/2014/main" id="{7D0C15F0-2156-EF46-36EA-CE5EFED5E4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840" y="4708719"/>
            <a:ext cx="2065628" cy="1290467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99C6CD9-288B-070A-5E25-E0E12E95BE40}"/>
              </a:ext>
            </a:extLst>
          </p:cNvPr>
          <p:cNvCxnSpPr/>
          <p:nvPr/>
        </p:nvCxnSpPr>
        <p:spPr>
          <a:xfrm>
            <a:off x="407986" y="950400"/>
            <a:ext cx="1137602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36D7BB4-C740-B01C-318B-098B57EA3E55}"/>
              </a:ext>
            </a:extLst>
          </p:cNvPr>
          <p:cNvGrpSpPr/>
          <p:nvPr/>
        </p:nvGrpSpPr>
        <p:grpSpPr>
          <a:xfrm>
            <a:off x="7248128" y="1109074"/>
            <a:ext cx="4706962" cy="2391026"/>
            <a:chOff x="6546354" y="1109074"/>
            <a:chExt cx="4706962" cy="239102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7B3DFBA-E16B-481F-7CF5-82A5B1E22004}"/>
                </a:ext>
              </a:extLst>
            </p:cNvPr>
            <p:cNvGrpSpPr/>
            <p:nvPr/>
          </p:nvGrpSpPr>
          <p:grpSpPr>
            <a:xfrm>
              <a:off x="6546354" y="1109074"/>
              <a:ext cx="4706962" cy="2391026"/>
              <a:chOff x="930548" y="3773370"/>
              <a:chExt cx="4706962" cy="2391026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6BFFF257-B2B4-87AE-CDE7-33B7CBAF7A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lum/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30548" y="3773370"/>
                <a:ext cx="3797300" cy="2391026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AE82CB62-6786-A75A-2236-E301D9E28482}"/>
                  </a:ext>
                </a:extLst>
              </p:cNvPr>
              <p:cNvGrpSpPr/>
              <p:nvPr/>
            </p:nvGrpSpPr>
            <p:grpSpPr>
              <a:xfrm>
                <a:off x="3359696" y="3985496"/>
                <a:ext cx="2277814" cy="1356362"/>
                <a:chOff x="3359696" y="3985496"/>
                <a:chExt cx="2277814" cy="1356362"/>
              </a:xfrm>
            </p:grpSpPr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1A8A945F-190F-4C29-EDA9-07322365A138}"/>
                    </a:ext>
                  </a:extLst>
                </p:cNvPr>
                <p:cNvSpPr txBox="1"/>
                <p:nvPr/>
              </p:nvSpPr>
              <p:spPr bwMode="auto">
                <a:xfrm>
                  <a:off x="3431704" y="3985496"/>
                  <a:ext cx="78802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r>
                    <a:rPr lang="en-CH" sz="1200" dirty="0">
                      <a:solidFill>
                        <a:schemeClr val="tx2"/>
                      </a:solidFill>
                    </a:rPr>
                    <a:t>3.1x10</a:t>
                  </a:r>
                  <a:r>
                    <a:rPr lang="en-CH" sz="1200" baseline="30000" dirty="0">
                      <a:solidFill>
                        <a:schemeClr val="tx2"/>
                      </a:solidFill>
                    </a:rPr>
                    <a:t>-5</a:t>
                  </a:r>
                  <a:endParaRPr lang="en-CH" sz="1200" baseline="30000" dirty="0"/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D7F55FFF-010F-021C-6D5B-268A7CEA5622}"/>
                    </a:ext>
                  </a:extLst>
                </p:cNvPr>
                <p:cNvSpPr txBox="1"/>
                <p:nvPr/>
              </p:nvSpPr>
              <p:spPr bwMode="auto">
                <a:xfrm>
                  <a:off x="3359696" y="4557028"/>
                  <a:ext cx="2277814" cy="784830"/>
                </a:xfrm>
                <a:prstGeom prst="rect">
                  <a:avLst/>
                </a:prstGeom>
                <a:solidFill>
                  <a:schemeClr val="bg1">
                    <a:alpha val="50000"/>
                  </a:schemeClr>
                </a:solidFill>
              </p:spPr>
              <p:txBody>
                <a:bodyPr wrap="square" tIns="0">
                  <a:spAutoFit/>
                </a:bodyPr>
                <a:lstStyle/>
                <a:p>
                  <a:pPr algn="ctr"/>
                  <a:r>
                    <a:rPr lang="en-CH" sz="1200" dirty="0">
                      <a:solidFill>
                        <a:schemeClr val="tx2"/>
                      </a:solidFill>
                    </a:rPr>
                    <a:t>Fied error due to powering </a:t>
                  </a:r>
                  <a:br>
                    <a:rPr lang="en-CH" sz="1200" dirty="0">
                      <a:solidFill>
                        <a:schemeClr val="tx2"/>
                      </a:solidFill>
                    </a:rPr>
                  </a:br>
                  <a:r>
                    <a:rPr lang="en-CH" sz="1200" dirty="0">
                      <a:solidFill>
                        <a:schemeClr val="tx2"/>
                      </a:solidFill>
                    </a:rPr>
                    <a:t>long term stability             </a:t>
                  </a:r>
                  <a:br>
                    <a:rPr lang="en-CH" sz="1200" dirty="0">
                      <a:solidFill>
                        <a:schemeClr val="tx2"/>
                      </a:solidFill>
                    </a:rPr>
                  </a:br>
                  <a:r>
                    <a:rPr lang="en-CH" sz="1200" dirty="0">
                      <a:solidFill>
                        <a:srgbClr val="0000FF"/>
                      </a:solidFill>
                    </a:rPr>
                    <a:t>resolution</a:t>
                  </a:r>
                  <a:r>
                    <a:rPr lang="en-CH" sz="1200" dirty="0">
                      <a:solidFill>
                        <a:schemeClr val="tx2"/>
                      </a:solidFill>
                    </a:rPr>
                    <a:t> </a:t>
                  </a:r>
                  <a:r>
                    <a:rPr lang="en-CH" sz="1200" dirty="0">
                      <a:solidFill>
                        <a:srgbClr val="0000FF"/>
                      </a:solidFill>
                    </a:rPr>
                    <a:t>3σ = 1000PPM</a:t>
                  </a:r>
                  <a:r>
                    <a:rPr lang="en-CH" sz="1200" dirty="0">
                      <a:solidFill>
                        <a:schemeClr val="accent3">
                          <a:lumMod val="50000"/>
                        </a:schemeClr>
                      </a:solidFill>
                    </a:rPr>
                    <a:t>, </a:t>
                  </a:r>
                </a:p>
                <a:p>
                  <a:pPr algn="ctr"/>
                  <a:r>
                    <a:rPr lang="en-CH" sz="1200" dirty="0">
                      <a:solidFill>
                        <a:srgbClr val="0000FF"/>
                      </a:solidFill>
                    </a:rPr>
                    <a:t>nom = 75%</a:t>
                  </a:r>
                  <a:endParaRPr lang="en-CH" sz="1200" baseline="30000" dirty="0">
                    <a:solidFill>
                      <a:srgbClr val="0000FF"/>
                    </a:solidFill>
                  </a:endParaRPr>
                </a:p>
              </p:txBody>
            </p:sp>
          </p:grp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99BB3A3-1A8B-102E-018B-EBCBC655AD40}"/>
                </a:ext>
              </a:extLst>
            </p:cNvPr>
            <p:cNvSpPr txBox="1"/>
            <p:nvPr/>
          </p:nvSpPr>
          <p:spPr bwMode="auto">
            <a:xfrm>
              <a:off x="9472848" y="3079993"/>
              <a:ext cx="58359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200" dirty="0">
                  <a:solidFill>
                    <a:schemeClr val="tx2"/>
                  </a:solidFill>
                </a:rPr>
                <a:t>x10</a:t>
              </a:r>
              <a:r>
                <a:rPr lang="en-CH" sz="1200" baseline="30000" dirty="0">
                  <a:solidFill>
                    <a:schemeClr val="tx2"/>
                  </a:solidFill>
                </a:rPr>
                <a:t>-5</a:t>
              </a:r>
              <a:endParaRPr lang="en-CH" sz="1200" baseline="30000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97989D-CD76-3A42-5E5C-DE8DB0A51548}"/>
              </a:ext>
            </a:extLst>
          </p:cNvPr>
          <p:cNvGrpSpPr/>
          <p:nvPr/>
        </p:nvGrpSpPr>
        <p:grpSpPr>
          <a:xfrm>
            <a:off x="767408" y="3824744"/>
            <a:ext cx="3824849" cy="2376264"/>
            <a:chOff x="767408" y="3824744"/>
            <a:chExt cx="3824849" cy="237626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FD0F3DC-A59D-6844-9F57-940221284C33}"/>
                </a:ext>
              </a:extLst>
            </p:cNvPr>
            <p:cNvGrpSpPr/>
            <p:nvPr/>
          </p:nvGrpSpPr>
          <p:grpSpPr>
            <a:xfrm>
              <a:off x="767408" y="3824744"/>
              <a:ext cx="3824849" cy="2376264"/>
              <a:chOff x="7203380" y="1270902"/>
              <a:chExt cx="3824849" cy="2376264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2336EA4A-4890-3C24-78CA-414AC1F9935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lum/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203380" y="1270902"/>
                <a:ext cx="3797300" cy="237626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8C9D6A1-F061-7569-B116-2499B6824B4C}"/>
                  </a:ext>
                </a:extLst>
              </p:cNvPr>
              <p:cNvSpPr txBox="1"/>
              <p:nvPr/>
            </p:nvSpPr>
            <p:spPr bwMode="auto">
              <a:xfrm>
                <a:off x="8881120" y="1359520"/>
                <a:ext cx="1368152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CH" sz="1200" dirty="0">
                    <a:solidFill>
                      <a:schemeClr val="tx2"/>
                    </a:solidFill>
                  </a:rPr>
                  <a:t>1.9x10</a:t>
                </a:r>
                <a:r>
                  <a:rPr lang="en-CH" sz="1200" baseline="30000" dirty="0">
                    <a:solidFill>
                      <a:schemeClr val="tx2"/>
                    </a:solidFill>
                  </a:rPr>
                  <a:t>-4</a:t>
                </a:r>
                <a:endParaRPr lang="en-CH" sz="1200" baseline="30000" dirty="0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76FDC2FC-5951-0E3E-9853-EA832BB6AA5A}"/>
                  </a:ext>
                </a:extLst>
              </p:cNvPr>
              <p:cNvSpPr txBox="1"/>
              <p:nvPr/>
            </p:nvSpPr>
            <p:spPr bwMode="auto">
              <a:xfrm>
                <a:off x="8939997" y="1820827"/>
                <a:ext cx="2088232" cy="646331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CH" sz="1200" dirty="0">
                    <a:solidFill>
                      <a:schemeClr val="tx2"/>
                    </a:solidFill>
                  </a:rPr>
                  <a:t>3 pt supports positioning </a:t>
                </a:r>
                <a:br>
                  <a:rPr lang="en-CH" sz="1200" dirty="0">
                    <a:solidFill>
                      <a:schemeClr val="tx2"/>
                    </a:solidFill>
                  </a:rPr>
                </a:br>
                <a:r>
                  <a:rPr lang="en-CH" sz="1200" dirty="0">
                    <a:solidFill>
                      <a:schemeClr val="tx2"/>
                    </a:solidFill>
                  </a:rPr>
                  <a:t>toleance </a:t>
                </a:r>
              </a:p>
              <a:p>
                <a:pPr algn="ctr"/>
                <a:r>
                  <a:rPr lang="en-CH" sz="1200" dirty="0">
                    <a:solidFill>
                      <a:srgbClr val="0000FF"/>
                    </a:solidFill>
                  </a:rPr>
                  <a:t>3σ = 200µm</a:t>
                </a:r>
                <a:endParaRPr lang="en-CH" sz="1200" dirty="0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77FE59A-752C-47D8-791E-B5E6298A6EAA}"/>
                </a:ext>
              </a:extLst>
            </p:cNvPr>
            <p:cNvSpPr txBox="1"/>
            <p:nvPr/>
          </p:nvSpPr>
          <p:spPr bwMode="auto">
            <a:xfrm>
              <a:off x="3719736" y="5722187"/>
              <a:ext cx="54612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200" dirty="0">
                  <a:solidFill>
                    <a:schemeClr val="tx2"/>
                  </a:solidFill>
                </a:rPr>
                <a:t>x10</a:t>
              </a:r>
              <a:r>
                <a:rPr lang="en-CH" sz="1200" baseline="30000" dirty="0">
                  <a:solidFill>
                    <a:schemeClr val="tx2"/>
                  </a:solidFill>
                </a:rPr>
                <a:t>-4</a:t>
              </a:r>
              <a:endParaRPr lang="en-CH" sz="1200" baseline="300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A96CBC-1F82-0D32-2430-B394F32F683A}"/>
              </a:ext>
            </a:extLst>
          </p:cNvPr>
          <p:cNvGrpSpPr/>
          <p:nvPr/>
        </p:nvGrpSpPr>
        <p:grpSpPr>
          <a:xfrm>
            <a:off x="7248128" y="3789040"/>
            <a:ext cx="4320480" cy="2376264"/>
            <a:chOff x="7608168" y="3933056"/>
            <a:chExt cx="4320480" cy="237626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2EC1826-045F-077F-6069-132477F2BBC5}"/>
                </a:ext>
              </a:extLst>
            </p:cNvPr>
            <p:cNvGrpSpPr/>
            <p:nvPr/>
          </p:nvGrpSpPr>
          <p:grpSpPr>
            <a:xfrm>
              <a:off x="7608168" y="3933056"/>
              <a:ext cx="4320480" cy="2376264"/>
              <a:chOff x="7176120" y="3752808"/>
              <a:chExt cx="4320480" cy="2376264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C32EDBC7-2532-9A64-6465-5BB6F15F307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lum/>
                <a:alphaModFix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176120" y="3752808"/>
                <a:ext cx="3797300" cy="237626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CA84EDD-E988-0DDC-78C1-19BBFC360CE9}"/>
                  </a:ext>
                </a:extLst>
              </p:cNvPr>
              <p:cNvSpPr txBox="1"/>
              <p:nvPr/>
            </p:nvSpPr>
            <p:spPr bwMode="auto">
              <a:xfrm>
                <a:off x="9576435" y="3906843"/>
                <a:ext cx="78802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CH" sz="1200" dirty="0">
                    <a:solidFill>
                      <a:schemeClr val="tx2"/>
                    </a:solidFill>
                  </a:rPr>
                  <a:t>2.4x10</a:t>
                </a:r>
                <a:r>
                  <a:rPr lang="en-CH" sz="1200" baseline="30000" dirty="0">
                    <a:solidFill>
                      <a:schemeClr val="tx2"/>
                    </a:solidFill>
                  </a:rPr>
                  <a:t>-5</a:t>
                </a:r>
                <a:endParaRPr lang="en-CH" sz="1200" baseline="30000" dirty="0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1B6F613-B7E9-5860-ECE7-2E92C9380A64}"/>
                  </a:ext>
                </a:extLst>
              </p:cNvPr>
              <p:cNvSpPr txBox="1"/>
              <p:nvPr/>
            </p:nvSpPr>
            <p:spPr bwMode="auto">
              <a:xfrm>
                <a:off x="9552384" y="4514928"/>
                <a:ext cx="1944216" cy="646331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CH" sz="1200" dirty="0">
                    <a:solidFill>
                      <a:schemeClr val="tx2"/>
                    </a:solidFill>
                  </a:rPr>
                  <a:t>3 pt supports positioning </a:t>
                </a:r>
                <a:br>
                  <a:rPr lang="en-CH" sz="1200" dirty="0">
                    <a:solidFill>
                      <a:schemeClr val="tx2"/>
                    </a:solidFill>
                  </a:rPr>
                </a:br>
                <a:r>
                  <a:rPr lang="en-CH" sz="1200" dirty="0">
                    <a:solidFill>
                      <a:schemeClr val="tx2"/>
                    </a:solidFill>
                  </a:rPr>
                  <a:t>long term stabitly </a:t>
                </a:r>
              </a:p>
              <a:p>
                <a:pPr algn="ctr"/>
                <a:r>
                  <a:rPr lang="en-CH" sz="1200" dirty="0">
                    <a:solidFill>
                      <a:srgbClr val="0000FF"/>
                    </a:solidFill>
                  </a:rPr>
                  <a:t>3σ = 20µm</a:t>
                </a:r>
                <a:endParaRPr lang="en-CH" sz="1200" dirty="0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BFEA92B-E262-87E1-D09C-4C29EEB31F97}"/>
                </a:ext>
              </a:extLst>
            </p:cNvPr>
            <p:cNvSpPr txBox="1"/>
            <p:nvPr/>
          </p:nvSpPr>
          <p:spPr bwMode="auto">
            <a:xfrm>
              <a:off x="10561422" y="5888305"/>
              <a:ext cx="54612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200" dirty="0">
                  <a:solidFill>
                    <a:schemeClr val="tx2"/>
                  </a:solidFill>
                </a:rPr>
                <a:t>x10</a:t>
              </a:r>
              <a:r>
                <a:rPr lang="en-CH" sz="1200" baseline="30000" dirty="0">
                  <a:solidFill>
                    <a:schemeClr val="tx2"/>
                  </a:solidFill>
                </a:rPr>
                <a:t>-5</a:t>
              </a:r>
              <a:endParaRPr lang="en-CH" sz="1200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83453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BE_Dep_Meeting_21_Jan20</Template>
  <TotalTime>28815</TotalTime>
  <Words>1289</Words>
  <Application>Microsoft Macintosh PowerPoint</Application>
  <DocSecurity>0</DocSecurity>
  <PresentationFormat>Widescreen</PresentationFormat>
  <Paragraphs>202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Abadi</vt:lpstr>
      <vt:lpstr>Arial</vt:lpstr>
      <vt:lpstr>Arial</vt:lpstr>
      <vt:lpstr>Calibri</vt:lpstr>
      <vt:lpstr>Courier New</vt:lpstr>
      <vt:lpstr>Wingdings</vt:lpstr>
      <vt:lpstr>Office Theme</vt:lpstr>
      <vt:lpstr>SPECIFICATIONS AND STATUS OF THE NEW ELECTRON COOLER FOR THE CERN ANTIPROTON DECELERATOR (AD) </vt:lpstr>
      <vt:lpstr>Outline</vt:lpstr>
      <vt:lpstr>AD (Antiproton Decelerator) &amp;  ELENA (Extra Low ENergy Antiproton ring)</vt:lpstr>
      <vt:lpstr>AD cycle and motivation for a new electron cooler</vt:lpstr>
      <vt:lpstr>e-Cooler specifications</vt:lpstr>
      <vt:lpstr>Current e-Cooler</vt:lpstr>
      <vt:lpstr>PowerPoint Presentation</vt:lpstr>
      <vt:lpstr>Comparison of the current e-cooler drift to design  </vt:lpstr>
      <vt:lpstr>Comparison complete vs. pancake drift solenoid </vt:lpstr>
      <vt:lpstr>PowerPoint Presentation</vt:lpstr>
      <vt:lpstr>Vacuum</vt:lpstr>
      <vt:lpstr>Results </vt:lpstr>
      <vt:lpstr>Gun – prototype</vt:lpstr>
      <vt:lpstr>Gun CST simulations</vt:lpstr>
      <vt:lpstr>Collector</vt:lpstr>
      <vt:lpstr>BPM</vt:lpstr>
      <vt:lpstr>Magnet powering</vt:lpstr>
      <vt:lpstr>Test strategy</vt:lpstr>
      <vt:lpstr>Rough planning</vt:lpstr>
      <vt:lpstr>Conclusions</vt:lpstr>
      <vt:lpstr>PowerPoint Presentation</vt:lpstr>
      <vt:lpstr>Main subsystems/components – cartoon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ecooler review - follow up</dc:title>
  <dc:subject/>
  <dc:creator>Adriana Rossi</dc:creator>
  <cp:keywords/>
  <dc:description/>
  <cp:lastModifiedBy>Adriana Rossi</cp:lastModifiedBy>
  <cp:revision>1136</cp:revision>
  <cp:lastPrinted>2023-10-03T08:18:27Z</cp:lastPrinted>
  <dcterms:created xsi:type="dcterms:W3CDTF">2021-01-11T13:55:30Z</dcterms:created>
  <dcterms:modified xsi:type="dcterms:W3CDTF">2023-10-09T06:46:47Z</dcterms:modified>
  <cp:category/>
  <dc:identifier/>
  <cp:contentStatus/>
  <dc:language/>
  <cp:version/>
</cp:coreProperties>
</file>