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mpg" ContentType="video/m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 id="2147483690" r:id="rId5"/>
  </p:sldMasterIdLst>
  <p:notesMasterIdLst>
    <p:notesMasterId r:id="rId30"/>
  </p:notesMasterIdLst>
  <p:sldIdLst>
    <p:sldId id="962" r:id="rId6"/>
    <p:sldId id="974" r:id="rId7"/>
    <p:sldId id="2386" r:id="rId8"/>
    <p:sldId id="947" r:id="rId9"/>
    <p:sldId id="2389" r:id="rId10"/>
    <p:sldId id="2387" r:id="rId11"/>
    <p:sldId id="2390" r:id="rId12"/>
    <p:sldId id="273" r:id="rId13"/>
    <p:sldId id="2388" r:id="rId14"/>
    <p:sldId id="966" r:id="rId15"/>
    <p:sldId id="898" r:id="rId16"/>
    <p:sldId id="2393" r:id="rId17"/>
    <p:sldId id="778" r:id="rId18"/>
    <p:sldId id="902" r:id="rId19"/>
    <p:sldId id="918" r:id="rId20"/>
    <p:sldId id="263" r:id="rId21"/>
    <p:sldId id="977" r:id="rId22"/>
    <p:sldId id="826" r:id="rId23"/>
    <p:sldId id="957" r:id="rId24"/>
    <p:sldId id="951" r:id="rId25"/>
    <p:sldId id="955" r:id="rId26"/>
    <p:sldId id="989" r:id="rId27"/>
    <p:sldId id="286" r:id="rId28"/>
    <p:sldId id="980" r:id="rId2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011893"/>
    <a:srgbClr val="009051"/>
    <a:srgbClr val="008F00"/>
    <a:srgbClr val="0091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7" autoAdjust="0"/>
    <p:restoredTop sz="94872"/>
  </p:normalViewPr>
  <p:slideViewPr>
    <p:cSldViewPr snapToGrid="0" snapToObjects="1">
      <p:cViewPr varScale="1">
        <p:scale>
          <a:sx n="198" d="100"/>
          <a:sy n="198" d="100"/>
        </p:scale>
        <p:origin x="192" y="360"/>
      </p:cViewPr>
      <p:guideLst/>
    </p:cSldViewPr>
  </p:slideViewPr>
  <p:notesTextViewPr>
    <p:cViewPr>
      <p:scale>
        <a:sx n="1" d="1"/>
        <a:sy n="1" d="1"/>
      </p:scale>
      <p:origin x="0" y="0"/>
    </p:cViewPr>
  </p:notesTextViewPr>
  <p:sorterViewPr>
    <p:cViewPr>
      <p:scale>
        <a:sx n="1" d="1"/>
        <a:sy n="1" d="1"/>
      </p:scale>
      <p:origin x="0" y="0"/>
    </p:cViewPr>
  </p:sorterViewPr>
  <p:notesViewPr>
    <p:cSldViewPr snapToGrid="0" snapToObjects="1">
      <p:cViewPr varScale="1">
        <p:scale>
          <a:sx n="97" d="100"/>
          <a:sy n="97" d="100"/>
        </p:scale>
        <p:origin x="4328" y="20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B55A3E-9569-4B57-ACCE-B44387630F8B}" type="datetimeFigureOut">
              <a:rPr lang="en-US" smtClean="0"/>
              <a:t>10/11/23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27FFC8-E9A6-49B0-AB7E-3E9B8B1274DE}" type="slidenum">
              <a:rPr lang="en-US" smtClean="0"/>
              <a:t>‹#›</a:t>
            </a:fld>
            <a:endParaRPr lang="en-US" dirty="0"/>
          </a:p>
        </p:txBody>
      </p:sp>
    </p:spTree>
    <p:extLst>
      <p:ext uri="{BB962C8B-B14F-4D97-AF65-F5344CB8AC3E}">
        <p14:creationId xmlns:p14="http://schemas.microsoft.com/office/powerpoint/2010/main" val="2491830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latin typeface="Arial" charset="0"/>
              <a:ea typeface="ＭＳ Ｐ明朝" charset="-128"/>
              <a:cs typeface="ＭＳ Ｐ明朝" charset="-128"/>
            </a:endParaRPr>
          </a:p>
        </p:txBody>
      </p:sp>
      <p:sp>
        <p:nvSpPr>
          <p:cNvPr id="4" name="Slide Number Placeholder 3"/>
          <p:cNvSpPr>
            <a:spLocks noGrp="1"/>
          </p:cNvSpPr>
          <p:nvPr>
            <p:ph type="sldNum" sz="quarter" idx="10"/>
          </p:nvPr>
        </p:nvSpPr>
        <p:spPr/>
        <p:txBody>
          <a:bodyPr/>
          <a:lstStyle/>
          <a:p>
            <a:fld id="{1BA35DD8-EC9B-BA4D-8381-9F34597E6638}" type="slidenum">
              <a:rPr lang="en-GB" smtClean="0"/>
              <a:pPr/>
              <a:t>2</a:t>
            </a:fld>
            <a:endParaRPr lang="en-GB" dirty="0"/>
          </a:p>
        </p:txBody>
      </p:sp>
    </p:spTree>
    <p:extLst>
      <p:ext uri="{BB962C8B-B14F-4D97-AF65-F5344CB8AC3E}">
        <p14:creationId xmlns:p14="http://schemas.microsoft.com/office/powerpoint/2010/main" val="1542665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27FFC8-E9A6-49B0-AB7E-3E9B8B1274DE}" type="slidenum">
              <a:rPr lang="en-US" smtClean="0"/>
              <a:t>10</a:t>
            </a:fld>
            <a:endParaRPr lang="en-US" dirty="0"/>
          </a:p>
        </p:txBody>
      </p:sp>
    </p:spTree>
    <p:extLst>
      <p:ext uri="{BB962C8B-B14F-4D97-AF65-F5344CB8AC3E}">
        <p14:creationId xmlns:p14="http://schemas.microsoft.com/office/powerpoint/2010/main" val="4159477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Times New Roman"/>
                <a:cs typeface="Times New Roman"/>
              </a:rPr>
              <a:t>Proving</a:t>
            </a:r>
            <a:r>
              <a:rPr lang="en-US" baseline="0" dirty="0">
                <a:latin typeface="Times New Roman"/>
                <a:cs typeface="Times New Roman"/>
              </a:rPr>
              <a:t> expectations wrong is one of  important roles played by experiment</a:t>
            </a:r>
            <a:endParaRPr lang="en-US" dirty="0">
              <a:latin typeface="Times New Roman"/>
              <a:cs typeface="Times New Roman"/>
            </a:endParaRPr>
          </a:p>
        </p:txBody>
      </p:sp>
      <p:sp>
        <p:nvSpPr>
          <p:cNvPr id="4" name="Slide Number Placeholder 3"/>
          <p:cNvSpPr>
            <a:spLocks noGrp="1"/>
          </p:cNvSpPr>
          <p:nvPr>
            <p:ph type="sldNum" sz="quarter" idx="10"/>
          </p:nvPr>
        </p:nvSpPr>
        <p:spPr/>
        <p:txBody>
          <a:bodyPr/>
          <a:lstStyle/>
          <a:p>
            <a:fld id="{1BA35DD8-EC9B-BA4D-8381-9F34597E6638}" type="slidenum">
              <a:rPr lang="en-GB" smtClean="0"/>
              <a:pPr/>
              <a:t>13</a:t>
            </a:fld>
            <a:endParaRPr lang="en-GB" dirty="0"/>
          </a:p>
        </p:txBody>
      </p:sp>
    </p:spTree>
    <p:extLst>
      <p:ext uri="{BB962C8B-B14F-4D97-AF65-F5344CB8AC3E}">
        <p14:creationId xmlns:p14="http://schemas.microsoft.com/office/powerpoint/2010/main" val="3303714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27FFC8-E9A6-49B0-AB7E-3E9B8B1274DE}" type="slidenum">
              <a:rPr lang="en-US" smtClean="0"/>
              <a:t>17</a:t>
            </a:fld>
            <a:endParaRPr lang="en-US" dirty="0"/>
          </a:p>
        </p:txBody>
      </p:sp>
    </p:spTree>
    <p:extLst>
      <p:ext uri="{BB962C8B-B14F-4D97-AF65-F5344CB8AC3E}">
        <p14:creationId xmlns:p14="http://schemas.microsoft.com/office/powerpoint/2010/main" val="3247092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27FFC8-E9A6-49B0-AB7E-3E9B8B1274DE}" type="slidenum">
              <a:rPr lang="en-US" smtClean="0"/>
              <a:t>19</a:t>
            </a:fld>
            <a:endParaRPr lang="en-US" dirty="0"/>
          </a:p>
        </p:txBody>
      </p:sp>
    </p:spTree>
    <p:extLst>
      <p:ext uri="{BB962C8B-B14F-4D97-AF65-F5344CB8AC3E}">
        <p14:creationId xmlns:p14="http://schemas.microsoft.com/office/powerpoint/2010/main" val="16360654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609883" y="1906355"/>
            <a:ext cx="7750969" cy="1460595"/>
          </a:xfrm>
        </p:spPr>
        <p:txBody>
          <a:bodyPr anchor="t" anchorCtr="0">
            <a:normAutofit/>
          </a:bodyPr>
          <a:lstStyle>
            <a:lvl1pPr algn="l">
              <a:defRPr sz="3600" b="1" i="0">
                <a:solidFill>
                  <a:schemeClr val="bg1"/>
                </a:solidFill>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609883" y="4329923"/>
            <a:ext cx="7750969" cy="559639"/>
          </a:xfrm>
        </p:spPr>
        <p:txBody>
          <a:bodyPr>
            <a:normAutofit/>
          </a:bodyPr>
          <a:lstStyle>
            <a:lvl1pPr marL="0" indent="0" algn="l">
              <a:buNone/>
              <a:defRPr sz="1350">
                <a:solidFill>
                  <a:schemeClr val="bg1"/>
                </a:solidFill>
                <a:latin typeface="Times New Roman" panose="02020603050405020304" pitchFamily="18" charset="0"/>
                <a:cs typeface="Times New Roman" panose="02020603050405020304" pitchFamily="18" charset="0"/>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609883" y="3376084"/>
            <a:ext cx="7750969" cy="944705"/>
          </a:xfrm>
        </p:spPr>
        <p:txBody>
          <a:bodyPr>
            <a:noAutofit/>
          </a:bodyPr>
          <a:lstStyle>
            <a:lvl1pPr marL="0" indent="0">
              <a:buFontTx/>
              <a:buNone/>
              <a:defRPr sz="1800">
                <a:solidFill>
                  <a:schemeClr val="bg1"/>
                </a:solidFill>
                <a:latin typeface="Times New Roman" panose="02020603050405020304" pitchFamily="18" charset="0"/>
                <a:cs typeface="Times New Roman" panose="02020603050405020304" pitchFamily="18" charset="0"/>
              </a:defRPr>
            </a:lvl1pPr>
            <a:lvl2pPr marL="257175" indent="0">
              <a:buFontTx/>
              <a:buNone/>
              <a:defRPr sz="1125"/>
            </a:lvl2pPr>
            <a:lvl3pPr marL="514350" indent="0">
              <a:buFontTx/>
              <a:buNone/>
              <a:defRPr sz="1125"/>
            </a:lvl3pPr>
            <a:lvl4pPr marL="771525" indent="0">
              <a:buFontTx/>
              <a:buNone/>
              <a:defRPr sz="1125"/>
            </a:lvl4pPr>
            <a:lvl5pPr marL="1028700" indent="0">
              <a:buFontTx/>
              <a:buNone/>
              <a:defRPr sz="1125"/>
            </a:lvl5pPr>
          </a:lstStyle>
          <a:p>
            <a:pPr lvl="0"/>
            <a:r>
              <a:rPr lang="en-US"/>
              <a:t>Click to edit Master text styles</a:t>
            </a:r>
          </a:p>
        </p:txBody>
      </p:sp>
      <p:pic>
        <p:nvPicPr>
          <p:cNvPr id="7" name="Picture 6" descr="Graphical user interface&#10;&#10;Description automatically generated with medium confidence">
            <a:extLst>
              <a:ext uri="{FF2B5EF4-FFF2-40B4-BE49-F238E27FC236}">
                <a16:creationId xmlns:a16="http://schemas.microsoft.com/office/drawing/2014/main" id="{4CEC2187-E5FA-944C-A56A-E562C9C1C5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436664" y="4320788"/>
            <a:ext cx="3238500" cy="314325"/>
          </a:xfrm>
          <a:prstGeom prst="rect">
            <a:avLst/>
          </a:prstGeom>
        </p:spPr>
      </p:pic>
    </p:spTree>
    <p:extLst>
      <p:ext uri="{BB962C8B-B14F-4D97-AF65-F5344CB8AC3E}">
        <p14:creationId xmlns:p14="http://schemas.microsoft.com/office/powerpoint/2010/main" val="2644857737"/>
      </p:ext>
    </p:extLst>
  </p:cSld>
  <p:clrMapOvr>
    <a:masterClrMapping/>
  </p:clrMapOvr>
  <p:extLst>
    <p:ext uri="{DCECCB84-F9BA-43D5-87BE-67443E8EF086}">
      <p15:sldGuideLst xmlns:p15="http://schemas.microsoft.com/office/powerpoint/2012/main">
        <p15:guide id="7" orient="horz" pos="1620" userDrawn="1">
          <p15:clr>
            <a:srgbClr val="FBAE40"/>
          </p15:clr>
        </p15:guide>
        <p15:guide id="8" pos="2880" userDrawn="1">
          <p15:clr>
            <a:srgbClr val="FBAE40"/>
          </p15:clr>
        </p15:guide>
        <p15:guide id="9" orient="horz" pos="2916" userDrawn="1">
          <p15:clr>
            <a:srgbClr val="FBAE40"/>
          </p15:clr>
        </p15:guide>
        <p15:guide id="10" pos="270" userDrawn="1">
          <p15:clr>
            <a:srgbClr val="FBAE40"/>
          </p15:clr>
        </p15:guide>
        <p15:guide id="11" pos="5490" userDrawn="1">
          <p15:clr>
            <a:srgbClr val="FBAE40"/>
          </p15:clr>
        </p15:guide>
        <p15:guide id="12" orient="horz" pos="298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8391011" y="4737447"/>
            <a:ext cx="324365" cy="273844"/>
          </a:xfrm>
          <a:prstGeom prst="rect">
            <a:avLst/>
          </a:prstGeom>
        </p:spPr>
        <p:txBody>
          <a:bodyPr lIns="0" tIns="0" rIns="45720" bIns="0" anchor="ctr"/>
          <a:lstStyle>
            <a:lvl1pPr algn="r">
              <a:defRPr sz="563"/>
            </a:lvl1pPr>
          </a:lstStyle>
          <a:p>
            <a:fld id="{933A556B-7C63-244D-9B7C-B0EA8042B330}" type="slidenum">
              <a:rPr lang="en-US" smtClean="0"/>
              <a:pPr/>
              <a:t>‹#›</a:t>
            </a:fld>
            <a:endParaRPr lang="en-US" sz="563" dirty="0"/>
          </a:p>
        </p:txBody>
      </p:sp>
    </p:spTree>
    <p:extLst>
      <p:ext uri="{BB962C8B-B14F-4D97-AF65-F5344CB8AC3E}">
        <p14:creationId xmlns:p14="http://schemas.microsoft.com/office/powerpoint/2010/main" val="2085626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55911-96F4-BDA4-D83B-C69C97320D06}"/>
              </a:ext>
            </a:extLst>
          </p:cNvPr>
          <p:cNvSpPr>
            <a:spLocks noGrp="1"/>
          </p:cNvSpPr>
          <p:nvPr>
            <p:ph type="ctrTitle"/>
          </p:nvPr>
        </p:nvSpPr>
        <p:spPr>
          <a:xfrm>
            <a:off x="1143000" y="841375"/>
            <a:ext cx="6858000" cy="17907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19053DD-AB6B-9E9F-0D48-A0D6963F75A3}"/>
              </a:ext>
            </a:extLst>
          </p:cNvPr>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CB8CF8B-112B-D672-FFF6-621B773CB6F0}"/>
              </a:ext>
            </a:extLst>
          </p:cNvPr>
          <p:cNvSpPr>
            <a:spLocks noGrp="1"/>
          </p:cNvSpPr>
          <p:nvPr>
            <p:ph type="dt" sz="half" idx="10"/>
          </p:nvPr>
        </p:nvSpPr>
        <p:spPr/>
        <p:txBody>
          <a:bodyPr/>
          <a:lstStyle/>
          <a:p>
            <a:fld id="{3640942A-59B7-554C-81B4-1D2E72DD0F2F}" type="datetimeFigureOut">
              <a:rPr lang="en-US" smtClean="0"/>
              <a:t>10/11/23</a:t>
            </a:fld>
            <a:endParaRPr lang="en-US"/>
          </a:p>
        </p:txBody>
      </p:sp>
      <p:sp>
        <p:nvSpPr>
          <p:cNvPr id="5" name="Footer Placeholder 4">
            <a:extLst>
              <a:ext uri="{FF2B5EF4-FFF2-40B4-BE49-F238E27FC236}">
                <a16:creationId xmlns:a16="http://schemas.microsoft.com/office/drawing/2014/main" id="{8ED6FCC5-C17A-DA7A-7836-88C4B4A381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B1BD93-5907-CD15-B740-E7F763F048F1}"/>
              </a:ext>
            </a:extLst>
          </p:cNvPr>
          <p:cNvSpPr>
            <a:spLocks noGrp="1"/>
          </p:cNvSpPr>
          <p:nvPr>
            <p:ph type="sldNum" sz="quarter" idx="12"/>
          </p:nvPr>
        </p:nvSpPr>
        <p:spPr/>
        <p:txBody>
          <a:bodyPr/>
          <a:lstStyle/>
          <a:p>
            <a:fld id="{661BB73F-E567-AE4E-A601-39BA2D5BDB71}" type="slidenum">
              <a:rPr lang="en-US" smtClean="0"/>
              <a:t>‹#›</a:t>
            </a:fld>
            <a:endParaRPr lang="en-US"/>
          </a:p>
        </p:txBody>
      </p:sp>
    </p:spTree>
    <p:extLst>
      <p:ext uri="{BB962C8B-B14F-4D97-AF65-F5344CB8AC3E}">
        <p14:creationId xmlns:p14="http://schemas.microsoft.com/office/powerpoint/2010/main" val="1544503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8B840-D0CD-0074-7615-BA1D343672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58CE89-6BE1-FD72-A32A-7A7C94BF106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3CA014-E339-AB5C-4FD1-786CF8271535}"/>
              </a:ext>
            </a:extLst>
          </p:cNvPr>
          <p:cNvSpPr>
            <a:spLocks noGrp="1"/>
          </p:cNvSpPr>
          <p:nvPr>
            <p:ph type="dt" sz="half" idx="10"/>
          </p:nvPr>
        </p:nvSpPr>
        <p:spPr/>
        <p:txBody>
          <a:bodyPr/>
          <a:lstStyle/>
          <a:p>
            <a:fld id="{3640942A-59B7-554C-81B4-1D2E72DD0F2F}" type="datetimeFigureOut">
              <a:rPr lang="en-US" smtClean="0"/>
              <a:t>10/11/23</a:t>
            </a:fld>
            <a:endParaRPr lang="en-US"/>
          </a:p>
        </p:txBody>
      </p:sp>
      <p:sp>
        <p:nvSpPr>
          <p:cNvPr id="5" name="Footer Placeholder 4">
            <a:extLst>
              <a:ext uri="{FF2B5EF4-FFF2-40B4-BE49-F238E27FC236}">
                <a16:creationId xmlns:a16="http://schemas.microsoft.com/office/drawing/2014/main" id="{05361922-5E5D-AFBB-68DD-F77D1CB8EE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222F90-016C-106E-A7B4-A0CB55AC1B83}"/>
              </a:ext>
            </a:extLst>
          </p:cNvPr>
          <p:cNvSpPr>
            <a:spLocks noGrp="1"/>
          </p:cNvSpPr>
          <p:nvPr>
            <p:ph type="sldNum" sz="quarter" idx="12"/>
          </p:nvPr>
        </p:nvSpPr>
        <p:spPr/>
        <p:txBody>
          <a:bodyPr/>
          <a:lstStyle/>
          <a:p>
            <a:fld id="{661BB73F-E567-AE4E-A601-39BA2D5BDB71}" type="slidenum">
              <a:rPr lang="en-US" smtClean="0"/>
              <a:t>‹#›</a:t>
            </a:fld>
            <a:endParaRPr lang="en-US"/>
          </a:p>
        </p:txBody>
      </p:sp>
    </p:spTree>
    <p:extLst>
      <p:ext uri="{BB962C8B-B14F-4D97-AF65-F5344CB8AC3E}">
        <p14:creationId xmlns:p14="http://schemas.microsoft.com/office/powerpoint/2010/main" val="2229138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1C7C2-E5A8-393F-BB17-0BB334222620}"/>
              </a:ext>
            </a:extLst>
          </p:cNvPr>
          <p:cNvSpPr>
            <a:spLocks noGrp="1"/>
          </p:cNvSpPr>
          <p:nvPr>
            <p:ph type="title"/>
          </p:nvPr>
        </p:nvSpPr>
        <p:spPr>
          <a:xfrm>
            <a:off x="623888" y="1282700"/>
            <a:ext cx="7886700" cy="2139950"/>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9936846-A3BD-C266-6467-163834D2D2D9}"/>
              </a:ext>
            </a:extLst>
          </p:cNvPr>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28079F-15DC-028C-728F-FECA30E7163A}"/>
              </a:ext>
            </a:extLst>
          </p:cNvPr>
          <p:cNvSpPr>
            <a:spLocks noGrp="1"/>
          </p:cNvSpPr>
          <p:nvPr>
            <p:ph type="dt" sz="half" idx="10"/>
          </p:nvPr>
        </p:nvSpPr>
        <p:spPr/>
        <p:txBody>
          <a:bodyPr/>
          <a:lstStyle/>
          <a:p>
            <a:fld id="{3640942A-59B7-554C-81B4-1D2E72DD0F2F}" type="datetimeFigureOut">
              <a:rPr lang="en-US" smtClean="0"/>
              <a:t>10/11/23</a:t>
            </a:fld>
            <a:endParaRPr lang="en-US"/>
          </a:p>
        </p:txBody>
      </p:sp>
      <p:sp>
        <p:nvSpPr>
          <p:cNvPr id="5" name="Footer Placeholder 4">
            <a:extLst>
              <a:ext uri="{FF2B5EF4-FFF2-40B4-BE49-F238E27FC236}">
                <a16:creationId xmlns:a16="http://schemas.microsoft.com/office/drawing/2014/main" id="{109D5868-31AB-AD72-55AF-A3760002A4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CF01EC-A05B-8E95-616C-11186AD2F2BA}"/>
              </a:ext>
            </a:extLst>
          </p:cNvPr>
          <p:cNvSpPr>
            <a:spLocks noGrp="1"/>
          </p:cNvSpPr>
          <p:nvPr>
            <p:ph type="sldNum" sz="quarter" idx="12"/>
          </p:nvPr>
        </p:nvSpPr>
        <p:spPr/>
        <p:txBody>
          <a:bodyPr/>
          <a:lstStyle/>
          <a:p>
            <a:fld id="{661BB73F-E567-AE4E-A601-39BA2D5BDB71}" type="slidenum">
              <a:rPr lang="en-US" smtClean="0"/>
              <a:t>‹#›</a:t>
            </a:fld>
            <a:endParaRPr lang="en-US"/>
          </a:p>
        </p:txBody>
      </p:sp>
    </p:spTree>
    <p:extLst>
      <p:ext uri="{BB962C8B-B14F-4D97-AF65-F5344CB8AC3E}">
        <p14:creationId xmlns:p14="http://schemas.microsoft.com/office/powerpoint/2010/main" val="4147700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60439-9848-EE3B-8FC3-44DD891F73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449AA33-74EB-F758-6FAE-863DDBCF146A}"/>
              </a:ext>
            </a:extLst>
          </p:cNvPr>
          <p:cNvSpPr>
            <a:spLocks noGrp="1"/>
          </p:cNvSpPr>
          <p:nvPr>
            <p:ph sz="half" idx="1"/>
          </p:nvPr>
        </p:nvSpPr>
        <p:spPr>
          <a:xfrm>
            <a:off x="628650" y="1370013"/>
            <a:ext cx="3867150" cy="3262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44AB0AB-E75A-CE8C-68C9-B0CD1746141A}"/>
              </a:ext>
            </a:extLst>
          </p:cNvPr>
          <p:cNvSpPr>
            <a:spLocks noGrp="1"/>
          </p:cNvSpPr>
          <p:nvPr>
            <p:ph sz="half" idx="2"/>
          </p:nvPr>
        </p:nvSpPr>
        <p:spPr>
          <a:xfrm>
            <a:off x="4648200" y="1370013"/>
            <a:ext cx="3867150" cy="3262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249A61-1AF4-CDE9-C5B7-91F8E7D206FC}"/>
              </a:ext>
            </a:extLst>
          </p:cNvPr>
          <p:cNvSpPr>
            <a:spLocks noGrp="1"/>
          </p:cNvSpPr>
          <p:nvPr>
            <p:ph type="dt" sz="half" idx="10"/>
          </p:nvPr>
        </p:nvSpPr>
        <p:spPr/>
        <p:txBody>
          <a:bodyPr/>
          <a:lstStyle/>
          <a:p>
            <a:fld id="{3640942A-59B7-554C-81B4-1D2E72DD0F2F}" type="datetimeFigureOut">
              <a:rPr lang="en-US" smtClean="0"/>
              <a:t>10/11/23</a:t>
            </a:fld>
            <a:endParaRPr lang="en-US"/>
          </a:p>
        </p:txBody>
      </p:sp>
      <p:sp>
        <p:nvSpPr>
          <p:cNvPr id="6" name="Footer Placeholder 5">
            <a:extLst>
              <a:ext uri="{FF2B5EF4-FFF2-40B4-BE49-F238E27FC236}">
                <a16:creationId xmlns:a16="http://schemas.microsoft.com/office/drawing/2014/main" id="{95230F03-5DEE-0320-297A-D5AB8EBD9C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08E6A7-5BB4-EBC1-9A41-0C6570F31C6F}"/>
              </a:ext>
            </a:extLst>
          </p:cNvPr>
          <p:cNvSpPr>
            <a:spLocks noGrp="1"/>
          </p:cNvSpPr>
          <p:nvPr>
            <p:ph type="sldNum" sz="quarter" idx="12"/>
          </p:nvPr>
        </p:nvSpPr>
        <p:spPr/>
        <p:txBody>
          <a:bodyPr/>
          <a:lstStyle/>
          <a:p>
            <a:fld id="{661BB73F-E567-AE4E-A601-39BA2D5BDB71}" type="slidenum">
              <a:rPr lang="en-US" smtClean="0"/>
              <a:t>‹#›</a:t>
            </a:fld>
            <a:endParaRPr lang="en-US"/>
          </a:p>
        </p:txBody>
      </p:sp>
    </p:spTree>
    <p:extLst>
      <p:ext uri="{BB962C8B-B14F-4D97-AF65-F5344CB8AC3E}">
        <p14:creationId xmlns:p14="http://schemas.microsoft.com/office/powerpoint/2010/main" val="1020530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9C7FC-2884-9F58-8257-795A51943712}"/>
              </a:ext>
            </a:extLst>
          </p:cNvPr>
          <p:cNvSpPr>
            <a:spLocks noGrp="1"/>
          </p:cNvSpPr>
          <p:nvPr>
            <p:ph type="title"/>
          </p:nvPr>
        </p:nvSpPr>
        <p:spPr>
          <a:xfrm>
            <a:off x="630238" y="274638"/>
            <a:ext cx="7886700" cy="99377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E13FE3-971A-941F-B9B3-EC1CE6742590}"/>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696DD1-8DC3-9510-D2FC-A9A69E305ED1}"/>
              </a:ext>
            </a:extLst>
          </p:cNvPr>
          <p:cNvSpPr>
            <a:spLocks noGrp="1"/>
          </p:cNvSpPr>
          <p:nvPr>
            <p:ph sz="half" idx="2"/>
          </p:nvPr>
        </p:nvSpPr>
        <p:spPr>
          <a:xfrm>
            <a:off x="630238" y="1879600"/>
            <a:ext cx="3868737" cy="2762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DCAF5B6-0C4F-6D2F-9DD3-87BFB86F57AB}"/>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5D93F5-7FB3-0D4C-AB09-D78BD485BB73}"/>
              </a:ext>
            </a:extLst>
          </p:cNvPr>
          <p:cNvSpPr>
            <a:spLocks noGrp="1"/>
          </p:cNvSpPr>
          <p:nvPr>
            <p:ph sz="quarter" idx="4"/>
          </p:nvPr>
        </p:nvSpPr>
        <p:spPr>
          <a:xfrm>
            <a:off x="4629150" y="1879600"/>
            <a:ext cx="3887788" cy="2762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577AE8-69D0-8488-3F27-E518A988C1BE}"/>
              </a:ext>
            </a:extLst>
          </p:cNvPr>
          <p:cNvSpPr>
            <a:spLocks noGrp="1"/>
          </p:cNvSpPr>
          <p:nvPr>
            <p:ph type="dt" sz="half" idx="10"/>
          </p:nvPr>
        </p:nvSpPr>
        <p:spPr/>
        <p:txBody>
          <a:bodyPr/>
          <a:lstStyle/>
          <a:p>
            <a:fld id="{3640942A-59B7-554C-81B4-1D2E72DD0F2F}" type="datetimeFigureOut">
              <a:rPr lang="en-US" smtClean="0"/>
              <a:t>10/11/23</a:t>
            </a:fld>
            <a:endParaRPr lang="en-US"/>
          </a:p>
        </p:txBody>
      </p:sp>
      <p:sp>
        <p:nvSpPr>
          <p:cNvPr id="8" name="Footer Placeholder 7">
            <a:extLst>
              <a:ext uri="{FF2B5EF4-FFF2-40B4-BE49-F238E27FC236}">
                <a16:creationId xmlns:a16="http://schemas.microsoft.com/office/drawing/2014/main" id="{46333477-06A5-AAC1-AE9B-151FBF1C1C3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1855F6C-F115-C19C-1FFF-11E8EFE7C432}"/>
              </a:ext>
            </a:extLst>
          </p:cNvPr>
          <p:cNvSpPr>
            <a:spLocks noGrp="1"/>
          </p:cNvSpPr>
          <p:nvPr>
            <p:ph type="sldNum" sz="quarter" idx="12"/>
          </p:nvPr>
        </p:nvSpPr>
        <p:spPr/>
        <p:txBody>
          <a:bodyPr/>
          <a:lstStyle/>
          <a:p>
            <a:fld id="{661BB73F-E567-AE4E-A601-39BA2D5BDB71}" type="slidenum">
              <a:rPr lang="en-US" smtClean="0"/>
              <a:t>‹#›</a:t>
            </a:fld>
            <a:endParaRPr lang="en-US"/>
          </a:p>
        </p:txBody>
      </p:sp>
    </p:spTree>
    <p:extLst>
      <p:ext uri="{BB962C8B-B14F-4D97-AF65-F5344CB8AC3E}">
        <p14:creationId xmlns:p14="http://schemas.microsoft.com/office/powerpoint/2010/main" val="38271163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FEA35-22BF-8D95-BB88-97994F06883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BE4613A-FEE5-6ED6-7237-250534E7E6B7}"/>
              </a:ext>
            </a:extLst>
          </p:cNvPr>
          <p:cNvSpPr>
            <a:spLocks noGrp="1"/>
          </p:cNvSpPr>
          <p:nvPr>
            <p:ph type="dt" sz="half" idx="10"/>
          </p:nvPr>
        </p:nvSpPr>
        <p:spPr/>
        <p:txBody>
          <a:bodyPr/>
          <a:lstStyle/>
          <a:p>
            <a:fld id="{3640942A-59B7-554C-81B4-1D2E72DD0F2F}" type="datetimeFigureOut">
              <a:rPr lang="en-US" smtClean="0"/>
              <a:t>10/11/23</a:t>
            </a:fld>
            <a:endParaRPr lang="en-US"/>
          </a:p>
        </p:txBody>
      </p:sp>
      <p:sp>
        <p:nvSpPr>
          <p:cNvPr id="4" name="Footer Placeholder 3">
            <a:extLst>
              <a:ext uri="{FF2B5EF4-FFF2-40B4-BE49-F238E27FC236}">
                <a16:creationId xmlns:a16="http://schemas.microsoft.com/office/drawing/2014/main" id="{2054A884-A5B2-B22A-34C6-5702A18FBB3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615BD18-93B5-C2F2-FC13-EB02864738A9}"/>
              </a:ext>
            </a:extLst>
          </p:cNvPr>
          <p:cNvSpPr>
            <a:spLocks noGrp="1"/>
          </p:cNvSpPr>
          <p:nvPr>
            <p:ph type="sldNum" sz="quarter" idx="12"/>
          </p:nvPr>
        </p:nvSpPr>
        <p:spPr/>
        <p:txBody>
          <a:bodyPr/>
          <a:lstStyle/>
          <a:p>
            <a:fld id="{661BB73F-E567-AE4E-A601-39BA2D5BDB71}" type="slidenum">
              <a:rPr lang="en-US" smtClean="0"/>
              <a:t>‹#›</a:t>
            </a:fld>
            <a:endParaRPr lang="en-US"/>
          </a:p>
        </p:txBody>
      </p:sp>
    </p:spTree>
    <p:extLst>
      <p:ext uri="{BB962C8B-B14F-4D97-AF65-F5344CB8AC3E}">
        <p14:creationId xmlns:p14="http://schemas.microsoft.com/office/powerpoint/2010/main" val="19359863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E6058D-114A-5790-3859-86E68AFF3DFE}"/>
              </a:ext>
            </a:extLst>
          </p:cNvPr>
          <p:cNvSpPr>
            <a:spLocks noGrp="1"/>
          </p:cNvSpPr>
          <p:nvPr>
            <p:ph type="dt" sz="half" idx="10"/>
          </p:nvPr>
        </p:nvSpPr>
        <p:spPr/>
        <p:txBody>
          <a:bodyPr/>
          <a:lstStyle/>
          <a:p>
            <a:fld id="{3640942A-59B7-554C-81B4-1D2E72DD0F2F}" type="datetimeFigureOut">
              <a:rPr lang="en-US" smtClean="0"/>
              <a:t>10/11/23</a:t>
            </a:fld>
            <a:endParaRPr lang="en-US"/>
          </a:p>
        </p:txBody>
      </p:sp>
      <p:sp>
        <p:nvSpPr>
          <p:cNvPr id="3" name="Footer Placeholder 2">
            <a:extLst>
              <a:ext uri="{FF2B5EF4-FFF2-40B4-BE49-F238E27FC236}">
                <a16:creationId xmlns:a16="http://schemas.microsoft.com/office/drawing/2014/main" id="{FC71C091-8FCE-A3BA-8D95-2B52FA57D72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2280652-820F-CAD2-7758-7149C642AA6D}"/>
              </a:ext>
            </a:extLst>
          </p:cNvPr>
          <p:cNvSpPr>
            <a:spLocks noGrp="1"/>
          </p:cNvSpPr>
          <p:nvPr>
            <p:ph type="sldNum" sz="quarter" idx="12"/>
          </p:nvPr>
        </p:nvSpPr>
        <p:spPr/>
        <p:txBody>
          <a:bodyPr/>
          <a:lstStyle/>
          <a:p>
            <a:fld id="{661BB73F-E567-AE4E-A601-39BA2D5BDB71}" type="slidenum">
              <a:rPr lang="en-US" smtClean="0"/>
              <a:t>‹#›</a:t>
            </a:fld>
            <a:endParaRPr lang="en-US"/>
          </a:p>
        </p:txBody>
      </p:sp>
    </p:spTree>
    <p:extLst>
      <p:ext uri="{BB962C8B-B14F-4D97-AF65-F5344CB8AC3E}">
        <p14:creationId xmlns:p14="http://schemas.microsoft.com/office/powerpoint/2010/main" val="1924060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E3542-621E-D3AD-B43F-A3D920EB4D59}"/>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BE480BD-1479-4162-9936-D49325C7D03F}"/>
              </a:ext>
            </a:extLst>
          </p:cNvPr>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53C57-8AE2-1954-FB15-BC217EDB085E}"/>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8BFF1B-B7D8-D9CA-1CB0-7EB1F0E98299}"/>
              </a:ext>
            </a:extLst>
          </p:cNvPr>
          <p:cNvSpPr>
            <a:spLocks noGrp="1"/>
          </p:cNvSpPr>
          <p:nvPr>
            <p:ph type="dt" sz="half" idx="10"/>
          </p:nvPr>
        </p:nvSpPr>
        <p:spPr/>
        <p:txBody>
          <a:bodyPr/>
          <a:lstStyle/>
          <a:p>
            <a:fld id="{3640942A-59B7-554C-81B4-1D2E72DD0F2F}" type="datetimeFigureOut">
              <a:rPr lang="en-US" smtClean="0"/>
              <a:t>10/11/23</a:t>
            </a:fld>
            <a:endParaRPr lang="en-US"/>
          </a:p>
        </p:txBody>
      </p:sp>
      <p:sp>
        <p:nvSpPr>
          <p:cNvPr id="6" name="Footer Placeholder 5">
            <a:extLst>
              <a:ext uri="{FF2B5EF4-FFF2-40B4-BE49-F238E27FC236}">
                <a16:creationId xmlns:a16="http://schemas.microsoft.com/office/drawing/2014/main" id="{68E1785F-C924-11D2-60FF-81FE865A36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D048D8-14A5-EDA8-54CA-9EC1B543A13F}"/>
              </a:ext>
            </a:extLst>
          </p:cNvPr>
          <p:cNvSpPr>
            <a:spLocks noGrp="1"/>
          </p:cNvSpPr>
          <p:nvPr>
            <p:ph type="sldNum" sz="quarter" idx="12"/>
          </p:nvPr>
        </p:nvSpPr>
        <p:spPr/>
        <p:txBody>
          <a:bodyPr/>
          <a:lstStyle/>
          <a:p>
            <a:fld id="{661BB73F-E567-AE4E-A601-39BA2D5BDB71}" type="slidenum">
              <a:rPr lang="en-US" smtClean="0"/>
              <a:t>‹#›</a:t>
            </a:fld>
            <a:endParaRPr lang="en-US"/>
          </a:p>
        </p:txBody>
      </p:sp>
    </p:spTree>
    <p:extLst>
      <p:ext uri="{BB962C8B-B14F-4D97-AF65-F5344CB8AC3E}">
        <p14:creationId xmlns:p14="http://schemas.microsoft.com/office/powerpoint/2010/main" val="31336278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9B0C9-AEF6-6E72-4B60-6C828A04EE54}"/>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31AA004-46EC-C05A-2B5C-8A56EE79FAA0}"/>
              </a:ext>
            </a:extLst>
          </p:cNvPr>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3EA651A-B0FB-CD04-DEC8-2E355CAEBD50}"/>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480E1B-DA84-2A0E-0692-46FB2B77FB6D}"/>
              </a:ext>
            </a:extLst>
          </p:cNvPr>
          <p:cNvSpPr>
            <a:spLocks noGrp="1"/>
          </p:cNvSpPr>
          <p:nvPr>
            <p:ph type="dt" sz="half" idx="10"/>
          </p:nvPr>
        </p:nvSpPr>
        <p:spPr/>
        <p:txBody>
          <a:bodyPr/>
          <a:lstStyle/>
          <a:p>
            <a:fld id="{3640942A-59B7-554C-81B4-1D2E72DD0F2F}" type="datetimeFigureOut">
              <a:rPr lang="en-US" smtClean="0"/>
              <a:t>10/11/23</a:t>
            </a:fld>
            <a:endParaRPr lang="en-US"/>
          </a:p>
        </p:txBody>
      </p:sp>
      <p:sp>
        <p:nvSpPr>
          <p:cNvPr id="6" name="Footer Placeholder 5">
            <a:extLst>
              <a:ext uri="{FF2B5EF4-FFF2-40B4-BE49-F238E27FC236}">
                <a16:creationId xmlns:a16="http://schemas.microsoft.com/office/drawing/2014/main" id="{ECEF921D-D337-F1AC-F4AC-3582093343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D9523F-0435-91AA-F6CF-E5D05ACE5D82}"/>
              </a:ext>
            </a:extLst>
          </p:cNvPr>
          <p:cNvSpPr>
            <a:spLocks noGrp="1"/>
          </p:cNvSpPr>
          <p:nvPr>
            <p:ph type="sldNum" sz="quarter" idx="12"/>
          </p:nvPr>
        </p:nvSpPr>
        <p:spPr/>
        <p:txBody>
          <a:bodyPr/>
          <a:lstStyle/>
          <a:p>
            <a:fld id="{661BB73F-E567-AE4E-A601-39BA2D5BDB71}" type="slidenum">
              <a:rPr lang="en-US" smtClean="0"/>
              <a:t>‹#›</a:t>
            </a:fld>
            <a:endParaRPr lang="en-US"/>
          </a:p>
        </p:txBody>
      </p:sp>
    </p:spTree>
    <p:extLst>
      <p:ext uri="{BB962C8B-B14F-4D97-AF65-F5344CB8AC3E}">
        <p14:creationId xmlns:p14="http://schemas.microsoft.com/office/powerpoint/2010/main" val="3029252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609883" y="1906355"/>
            <a:ext cx="7750969" cy="1460595"/>
          </a:xfrm>
        </p:spPr>
        <p:txBody>
          <a:bodyPr anchor="t" anchorCtr="0">
            <a:normAutofit/>
          </a:bodyPr>
          <a:lstStyle>
            <a:lvl1pPr algn="l">
              <a:defRPr sz="3600" b="1" i="0">
                <a:solidFill>
                  <a:schemeClr val="tx1"/>
                </a:solidFill>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609883" y="4329923"/>
            <a:ext cx="7750969" cy="559639"/>
          </a:xfrm>
        </p:spPr>
        <p:txBody>
          <a:bodyPr>
            <a:normAutofit/>
          </a:bodyPr>
          <a:lstStyle>
            <a:lvl1pPr marL="0" indent="0" algn="l">
              <a:buNone/>
              <a:defRPr sz="1350">
                <a:solidFill>
                  <a:schemeClr val="tx1"/>
                </a:solidFill>
                <a:latin typeface="Times New Roman" panose="02020603050405020304" pitchFamily="18" charset="0"/>
                <a:cs typeface="Times New Roman" panose="02020603050405020304" pitchFamily="18" charset="0"/>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609883" y="3376084"/>
            <a:ext cx="7750969" cy="944705"/>
          </a:xfrm>
        </p:spPr>
        <p:txBody>
          <a:bodyPr>
            <a:noAutofit/>
          </a:bodyPr>
          <a:lstStyle>
            <a:lvl1pPr marL="0" indent="0">
              <a:buFontTx/>
              <a:buNone/>
              <a:defRPr sz="1800">
                <a:solidFill>
                  <a:schemeClr val="tx1"/>
                </a:solidFill>
                <a:latin typeface="Times New Roman" panose="02020603050405020304" pitchFamily="18" charset="0"/>
                <a:cs typeface="Times New Roman" panose="02020603050405020304" pitchFamily="18" charset="0"/>
              </a:defRPr>
            </a:lvl1pPr>
            <a:lvl2pPr marL="257175" indent="0">
              <a:buFontTx/>
              <a:buNone/>
              <a:defRPr sz="1125"/>
            </a:lvl2pPr>
            <a:lvl3pPr marL="514350" indent="0">
              <a:buFontTx/>
              <a:buNone/>
              <a:defRPr sz="1125"/>
            </a:lvl3pPr>
            <a:lvl4pPr marL="771525" indent="0">
              <a:buFontTx/>
              <a:buNone/>
              <a:defRPr sz="1125"/>
            </a:lvl4pPr>
            <a:lvl5pPr marL="1028700" indent="0">
              <a:buFontTx/>
              <a:buNone/>
              <a:defRPr sz="1125"/>
            </a:lvl5pPr>
          </a:lstStyle>
          <a:p>
            <a:pPr lvl="0"/>
            <a:r>
              <a:rPr lang="en-US"/>
              <a:t>Click to edit Master text styles</a:t>
            </a:r>
          </a:p>
        </p:txBody>
      </p:sp>
      <p:pic>
        <p:nvPicPr>
          <p:cNvPr id="6" name="Picture 5">
            <a:extLst>
              <a:ext uri="{FF2B5EF4-FFF2-40B4-BE49-F238E27FC236}">
                <a16:creationId xmlns:a16="http://schemas.microsoft.com/office/drawing/2014/main" id="{C11DD1EC-00E2-0247-ADB6-287150A1627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436664" y="4320788"/>
            <a:ext cx="3238500" cy="314325"/>
          </a:xfrm>
          <a:prstGeom prst="rect">
            <a:avLst/>
          </a:prstGeom>
        </p:spPr>
      </p:pic>
    </p:spTree>
    <p:extLst>
      <p:ext uri="{BB962C8B-B14F-4D97-AF65-F5344CB8AC3E}">
        <p14:creationId xmlns:p14="http://schemas.microsoft.com/office/powerpoint/2010/main" val="1686085976"/>
      </p:ext>
    </p:extLst>
  </p:cSld>
  <p:clrMapOvr>
    <a:masterClrMapping/>
  </p:clrMapOvr>
  <p:extLst>
    <p:ext uri="{DCECCB84-F9BA-43D5-87BE-67443E8EF086}">
      <p15:sldGuideLst xmlns:p15="http://schemas.microsoft.com/office/powerpoint/2012/main">
        <p15:guide id="7" orient="horz" pos="1620" userDrawn="1">
          <p15:clr>
            <a:srgbClr val="FBAE40"/>
          </p15:clr>
        </p15:guide>
        <p15:guide id="8" pos="2880" userDrawn="1">
          <p15:clr>
            <a:srgbClr val="FBAE40"/>
          </p15:clr>
        </p15:guide>
        <p15:guide id="9" orient="horz" pos="2916" userDrawn="1">
          <p15:clr>
            <a:srgbClr val="FBAE40"/>
          </p15:clr>
        </p15:guide>
        <p15:guide id="10" pos="270" userDrawn="1">
          <p15:clr>
            <a:srgbClr val="FBAE40"/>
          </p15:clr>
        </p15:guide>
        <p15:guide id="11" pos="5490" userDrawn="1">
          <p15:clr>
            <a:srgbClr val="FBAE40"/>
          </p15:clr>
        </p15:guide>
        <p15:guide id="12" orient="horz" pos="298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lvl1pPr>
              <a:defRPr>
                <a:latin typeface="Times New Roman" panose="02020603050405020304" pitchFamily="18" charset="0"/>
                <a:cs typeface="Times New Roman" panose="02020603050405020304" pitchFamily="18" charset="0"/>
              </a:defRPr>
            </a:lvl1p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8391011" y="4737447"/>
            <a:ext cx="324365" cy="273844"/>
          </a:xfrm>
          <a:prstGeom prst="rect">
            <a:avLst/>
          </a:prstGeom>
        </p:spPr>
        <p:txBody>
          <a:bodyPr lIns="0" tIns="0" rIns="45720" bIns="0" anchor="ctr"/>
          <a:lstStyle>
            <a:lvl1pPr algn="r">
              <a:defRPr sz="563">
                <a:latin typeface="Times New Roman" panose="02020603050405020304" pitchFamily="18" charset="0"/>
                <a:cs typeface="Times New Roman" panose="02020603050405020304" pitchFamily="18" charset="0"/>
              </a:defRPr>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92337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E6A9C-A4EF-E72B-E56D-5447CB5AC7FB}"/>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19A2E2EF-791B-FFFE-959E-51DC09AB8223}"/>
              </a:ext>
            </a:extLst>
          </p:cNvPr>
          <p:cNvSpPr>
            <a:spLocks noGrp="1"/>
          </p:cNvSpPr>
          <p:nvPr>
            <p:ph type="sldNum" sz="quarter" idx="10"/>
          </p:nvPr>
        </p:nvSpPr>
        <p:spPr/>
        <p:txBody>
          <a:body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259622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8391011" y="4737447"/>
            <a:ext cx="324365" cy="273844"/>
          </a:xfrm>
          <a:prstGeom prst="rect">
            <a:avLst/>
          </a:prstGeom>
        </p:spPr>
        <p:txBody>
          <a:bodyPr lIns="0" tIns="0" rIns="45720" bIns="0" anchor="ctr"/>
          <a:lstStyle>
            <a:lvl1pPr algn="r">
              <a:defRPr sz="563">
                <a:solidFill>
                  <a:schemeClr val="tx1"/>
                </a:solidFill>
                <a:latin typeface="Times New Roman" panose="02020603050405020304" pitchFamily="18" charset="0"/>
                <a:cs typeface="Times New Roman" panose="02020603050405020304" pitchFamily="18" charset="0"/>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609883" y="1906355"/>
            <a:ext cx="7750969" cy="1460595"/>
          </a:xfrm>
        </p:spPr>
        <p:txBody>
          <a:bodyPr anchor="t" anchorCtr="0">
            <a:normAutofit/>
          </a:bodyPr>
          <a:lstStyle>
            <a:lvl1pPr algn="l">
              <a:defRPr sz="3600" b="1" i="0">
                <a:solidFill>
                  <a:schemeClr val="bg1"/>
                </a:solidFill>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609883" y="3376084"/>
            <a:ext cx="7750969" cy="944705"/>
          </a:xfrm>
        </p:spPr>
        <p:txBody>
          <a:bodyPr>
            <a:noAutofit/>
          </a:bodyPr>
          <a:lstStyle>
            <a:lvl1pPr marL="0" indent="0">
              <a:buFontTx/>
              <a:buNone/>
              <a:defRPr sz="1800">
                <a:solidFill>
                  <a:schemeClr val="bg1"/>
                </a:solidFill>
                <a:latin typeface="Times New Roman" panose="02020603050405020304" pitchFamily="18" charset="0"/>
                <a:cs typeface="Times New Roman" panose="02020603050405020304" pitchFamily="18" charset="0"/>
              </a:defRPr>
            </a:lvl1pPr>
            <a:lvl2pPr marL="257175" indent="0">
              <a:buFontTx/>
              <a:buNone/>
              <a:defRPr sz="1125"/>
            </a:lvl2pPr>
            <a:lvl3pPr marL="514350" indent="0">
              <a:buFontTx/>
              <a:buNone/>
              <a:defRPr sz="1125"/>
            </a:lvl3pPr>
            <a:lvl4pPr marL="771525" indent="0">
              <a:buFontTx/>
              <a:buNone/>
              <a:defRPr sz="1125"/>
            </a:lvl4pPr>
            <a:lvl5pPr marL="1028700" indent="0">
              <a:buFontTx/>
              <a:buNone/>
              <a:defRPr sz="1125"/>
            </a:lvl5pPr>
          </a:lstStyle>
          <a:p>
            <a:pPr lvl="0"/>
            <a:r>
              <a:rPr lang="en-US"/>
              <a:t>Click to edit Master text styles</a:t>
            </a:r>
          </a:p>
        </p:txBody>
      </p:sp>
    </p:spTree>
    <p:extLst>
      <p:ext uri="{BB962C8B-B14F-4D97-AF65-F5344CB8AC3E}">
        <p14:creationId xmlns:p14="http://schemas.microsoft.com/office/powerpoint/2010/main" val="1057337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8391011" y="4737447"/>
            <a:ext cx="324365" cy="273844"/>
          </a:xfrm>
          <a:prstGeom prst="rect">
            <a:avLst/>
          </a:prstGeom>
        </p:spPr>
        <p:txBody>
          <a:bodyPr lIns="0" tIns="0" rIns="45720" bIns="0" anchor="ctr"/>
          <a:lstStyle>
            <a:lvl1pPr algn="r">
              <a:defRPr sz="563">
                <a:solidFill>
                  <a:schemeClr val="tx1"/>
                </a:solidFill>
                <a:latin typeface="Times New Roman" panose="02020603050405020304" pitchFamily="18" charset="0"/>
                <a:cs typeface="Times New Roman" panose="02020603050405020304" pitchFamily="18" charset="0"/>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609883" y="1906355"/>
            <a:ext cx="7750969" cy="1460595"/>
          </a:xfrm>
        </p:spPr>
        <p:txBody>
          <a:bodyPr anchor="t" anchorCtr="0">
            <a:normAutofit/>
          </a:bodyPr>
          <a:lstStyle>
            <a:lvl1pPr algn="l">
              <a:defRPr sz="3600" b="1" i="0">
                <a:solidFill>
                  <a:schemeClr val="tx1"/>
                </a:solidFill>
                <a:latin typeface="Times New Roman" panose="02020603050405020304" pitchFamily="18" charset="0"/>
                <a:cs typeface="Times New Roman" panose="02020603050405020304" pitchFamily="18"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609883" y="3376084"/>
            <a:ext cx="7750969" cy="944705"/>
          </a:xfrm>
        </p:spPr>
        <p:txBody>
          <a:bodyPr>
            <a:noAutofit/>
          </a:bodyPr>
          <a:lstStyle>
            <a:lvl1pPr marL="0" indent="0">
              <a:buFontTx/>
              <a:buNone/>
              <a:defRPr sz="1800">
                <a:solidFill>
                  <a:schemeClr val="tx1"/>
                </a:solidFill>
                <a:latin typeface="Times New Roman" panose="02020603050405020304" pitchFamily="18" charset="0"/>
                <a:cs typeface="Times New Roman" panose="02020603050405020304" pitchFamily="18" charset="0"/>
              </a:defRPr>
            </a:lvl1pPr>
            <a:lvl2pPr marL="257175" indent="0">
              <a:buFontTx/>
              <a:buNone/>
              <a:defRPr sz="1125"/>
            </a:lvl2pPr>
            <a:lvl3pPr marL="514350" indent="0">
              <a:buFontTx/>
              <a:buNone/>
              <a:defRPr sz="1125"/>
            </a:lvl3pPr>
            <a:lvl4pPr marL="771525" indent="0">
              <a:buFontTx/>
              <a:buNone/>
              <a:defRPr sz="1125"/>
            </a:lvl4pPr>
            <a:lvl5pPr marL="1028700" indent="0">
              <a:buFontTx/>
              <a:buNone/>
              <a:defRPr sz="1125"/>
            </a:lvl5pPr>
          </a:lstStyle>
          <a:p>
            <a:pPr lvl="0"/>
            <a:r>
              <a:rPr lang="en-US"/>
              <a:t>Click to edit Master text styles</a:t>
            </a:r>
          </a:p>
        </p:txBody>
      </p:sp>
    </p:spTree>
    <p:extLst>
      <p:ext uri="{BB962C8B-B14F-4D97-AF65-F5344CB8AC3E}">
        <p14:creationId xmlns:p14="http://schemas.microsoft.com/office/powerpoint/2010/main" val="2696542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428625"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457200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8391011" y="4737447"/>
            <a:ext cx="324365" cy="273844"/>
          </a:xfrm>
          <a:prstGeom prst="rect">
            <a:avLst/>
          </a:prstGeom>
        </p:spPr>
        <p:txBody>
          <a:bodyPr lIns="0" tIns="0" rIns="45720" bIns="0" anchor="ctr"/>
          <a:lstStyle>
            <a:lvl1pPr algn="r">
              <a:defRPr sz="563"/>
            </a:lvl1pPr>
          </a:lstStyle>
          <a:p>
            <a:fld id="{933A556B-7C63-244D-9B7C-B0EA8042B330}" type="slidenum">
              <a:rPr lang="en-US" smtClean="0"/>
              <a:pPr/>
              <a:t>‹#›</a:t>
            </a:fld>
            <a:endParaRPr lang="en-US" sz="563" dirty="0"/>
          </a:p>
        </p:txBody>
      </p:sp>
    </p:spTree>
    <p:extLst>
      <p:ext uri="{BB962C8B-B14F-4D97-AF65-F5344CB8AC3E}">
        <p14:creationId xmlns:p14="http://schemas.microsoft.com/office/powerpoint/2010/main" val="856632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428625" y="273845"/>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428626" y="1260872"/>
            <a:ext cx="3868340" cy="617934"/>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428626"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4572001" y="1260872"/>
            <a:ext cx="3887391" cy="617934"/>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4572001"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8391011" y="4737447"/>
            <a:ext cx="324365" cy="273844"/>
          </a:xfrm>
          <a:prstGeom prst="rect">
            <a:avLst/>
          </a:prstGeom>
        </p:spPr>
        <p:txBody>
          <a:bodyPr lIns="0" tIns="0" rIns="45720" bIns="0" anchor="ctr"/>
          <a:lstStyle>
            <a:lvl1pPr algn="r">
              <a:defRPr sz="563"/>
            </a:lvl1pPr>
          </a:lstStyle>
          <a:p>
            <a:fld id="{933A556B-7C63-244D-9B7C-B0EA8042B330}" type="slidenum">
              <a:rPr lang="en-US" smtClean="0"/>
              <a:pPr/>
              <a:t>‹#›</a:t>
            </a:fld>
            <a:endParaRPr lang="en-US" sz="563" dirty="0"/>
          </a:p>
        </p:txBody>
      </p:sp>
    </p:spTree>
    <p:extLst>
      <p:ext uri="{BB962C8B-B14F-4D97-AF65-F5344CB8AC3E}">
        <p14:creationId xmlns:p14="http://schemas.microsoft.com/office/powerpoint/2010/main" val="3316635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8391011" y="4737447"/>
            <a:ext cx="324365" cy="273844"/>
          </a:xfrm>
          <a:prstGeom prst="rect">
            <a:avLst/>
          </a:prstGeom>
        </p:spPr>
        <p:txBody>
          <a:bodyPr lIns="0" tIns="0" rIns="45720" bIns="0" anchor="ctr"/>
          <a:lstStyle>
            <a:lvl1pPr algn="r">
              <a:defRPr sz="563"/>
            </a:lvl1pPr>
          </a:lstStyle>
          <a:p>
            <a:fld id="{933A556B-7C63-244D-9B7C-B0EA8042B330}" type="slidenum">
              <a:rPr lang="en-US" smtClean="0"/>
              <a:pPr/>
              <a:t>‹#›</a:t>
            </a:fld>
            <a:endParaRPr lang="en-US" sz="563" dirty="0"/>
          </a:p>
        </p:txBody>
      </p:sp>
    </p:spTree>
    <p:extLst>
      <p:ext uri="{BB962C8B-B14F-4D97-AF65-F5344CB8AC3E}">
        <p14:creationId xmlns:p14="http://schemas.microsoft.com/office/powerpoint/2010/main" val="3205809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428625" y="273845"/>
            <a:ext cx="8286750" cy="994172"/>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428625" y="1369220"/>
            <a:ext cx="8286750" cy="315538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8391011" y="4737447"/>
            <a:ext cx="324365" cy="273844"/>
          </a:xfrm>
          <a:prstGeom prst="rect">
            <a:avLst/>
          </a:prstGeom>
        </p:spPr>
        <p:txBody>
          <a:bodyPr lIns="0" tIns="0" rIns="45720" bIns="0" anchor="ctr"/>
          <a:lstStyle>
            <a:lvl1pPr algn="r">
              <a:defRPr sz="563">
                <a:latin typeface="Times New Roman" panose="02020603050405020304" pitchFamily="18" charset="0"/>
                <a:cs typeface="Times New Roman" panose="02020603050405020304" pitchFamily="18" charset="0"/>
              </a:defRPr>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80478131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89" r:id="rId4"/>
    <p:sldLayoutId id="2147483678" r:id="rId5"/>
    <p:sldLayoutId id="2147483679" r:id="rId6"/>
    <p:sldLayoutId id="2147483680" r:id="rId7"/>
    <p:sldLayoutId id="2147483681" r:id="rId8"/>
    <p:sldLayoutId id="2147483682" r:id="rId9"/>
    <p:sldLayoutId id="2147483683" r:id="rId10"/>
  </p:sldLayoutIdLst>
  <p:hf hdr="0" ftr="0" dt="0"/>
  <p:txStyles>
    <p:titleStyle>
      <a:lvl1pPr algn="l" defTabSz="514350" rtl="0" eaLnBrk="1" latinLnBrk="0" hangingPunct="1">
        <a:lnSpc>
          <a:spcPct val="90000"/>
        </a:lnSpc>
        <a:spcBef>
          <a:spcPct val="0"/>
        </a:spcBef>
        <a:buNone/>
        <a:defRPr sz="2700" b="1" kern="1200">
          <a:solidFill>
            <a:schemeClr val="tx1"/>
          </a:solidFill>
          <a:latin typeface="Times New Roman" panose="02020603050405020304" pitchFamily="18" charset="0"/>
          <a:ea typeface="+mj-ea"/>
          <a:cs typeface="Times New Roman" panose="02020603050405020304" pitchFamily="18" charset="0"/>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1pPr>
      <a:lvl2pPr marL="385763" indent="-128588" algn="l" defTabSz="514350" rtl="0" eaLnBrk="1" latinLnBrk="0" hangingPunct="1">
        <a:lnSpc>
          <a:spcPct val="90000"/>
        </a:lnSpc>
        <a:spcBef>
          <a:spcPts val="281"/>
        </a:spcBef>
        <a:buFont typeface="Arial" panose="020B0604020202020204" pitchFamily="34" charset="0"/>
        <a:buChar char="•"/>
        <a:defRPr sz="1500" kern="1200">
          <a:solidFill>
            <a:schemeClr val="tx1"/>
          </a:solidFill>
          <a:latin typeface="Times New Roman" panose="02020603050405020304" pitchFamily="18" charset="0"/>
          <a:ea typeface="+mn-ea"/>
          <a:cs typeface="Times New Roman" panose="02020603050405020304" pitchFamily="18" charset="0"/>
        </a:defRPr>
      </a:lvl2pPr>
      <a:lvl3pPr marL="642938"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Times New Roman" panose="02020603050405020304" pitchFamily="18" charset="0"/>
          <a:ea typeface="+mn-ea"/>
          <a:cs typeface="Times New Roman" panose="02020603050405020304" pitchFamily="18" charset="0"/>
        </a:defRPr>
      </a:lvl3pPr>
      <a:lvl4pPr marL="900113" indent="-128588" algn="l" defTabSz="514350" rtl="0" eaLnBrk="1" latinLnBrk="0" hangingPunct="1">
        <a:lnSpc>
          <a:spcPct val="90000"/>
        </a:lnSpc>
        <a:spcBef>
          <a:spcPts val="281"/>
        </a:spcBef>
        <a:buFont typeface="Arial" panose="020B0604020202020204" pitchFamily="34" charset="0"/>
        <a:buChar char="•"/>
        <a:defRPr sz="1200" kern="1200">
          <a:solidFill>
            <a:schemeClr val="tx1"/>
          </a:solidFill>
          <a:latin typeface="Times New Roman" panose="02020603050405020304" pitchFamily="18" charset="0"/>
          <a:ea typeface="+mn-ea"/>
          <a:cs typeface="Times New Roman" panose="02020603050405020304" pitchFamily="18" charset="0"/>
        </a:defRPr>
      </a:lvl4pPr>
      <a:lvl5pPr marL="1157288" indent="-128588" algn="l" defTabSz="514350" rtl="0" eaLnBrk="1" latinLnBrk="0" hangingPunct="1">
        <a:lnSpc>
          <a:spcPct val="90000"/>
        </a:lnSpc>
        <a:spcBef>
          <a:spcPts val="281"/>
        </a:spcBef>
        <a:buFont typeface="Arial" panose="020B0604020202020204" pitchFamily="34" charset="0"/>
        <a:buChar char="•"/>
        <a:defRPr sz="1050" kern="1200">
          <a:solidFill>
            <a:schemeClr val="tx1"/>
          </a:solidFill>
          <a:latin typeface="Times New Roman" panose="02020603050405020304" pitchFamily="18" charset="0"/>
          <a:ea typeface="+mn-ea"/>
          <a:cs typeface="Times New Roman" panose="02020603050405020304" pitchFamily="18"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1620" userDrawn="1">
          <p15:clr>
            <a:srgbClr val="F26B43"/>
          </p15:clr>
        </p15:guide>
        <p15:guide id="8" pos="2880" userDrawn="1">
          <p15:clr>
            <a:srgbClr val="F26B43"/>
          </p15:clr>
        </p15:guide>
        <p15:guide id="9" pos="270" userDrawn="1">
          <p15:clr>
            <a:srgbClr val="F26B43"/>
          </p15:clr>
        </p15:guide>
        <p15:guide id="10" orient="horz" pos="2916" userDrawn="1">
          <p15:clr>
            <a:srgbClr val="F26B43"/>
          </p15:clr>
        </p15:guide>
        <p15:guide id="11" pos="5490" userDrawn="1">
          <p15:clr>
            <a:srgbClr val="F26B43"/>
          </p15:clr>
        </p15:guide>
        <p15:guide id="12" orient="horz" pos="309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559085-F10A-69E5-308E-B8F4063A2223}"/>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89F7A8-F0A8-B6B7-4FC0-316EEFFD7220}"/>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08EEBF-B92C-C9D1-C203-519885FB50C5}"/>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latin typeface="Times New Roman" panose="02020603050405020304" pitchFamily="18" charset="0"/>
                <a:cs typeface="Times New Roman" panose="02020603050405020304" pitchFamily="18" charset="0"/>
              </a:defRPr>
            </a:lvl1pPr>
          </a:lstStyle>
          <a:p>
            <a:fld id="{3640942A-59B7-554C-81B4-1D2E72DD0F2F}" type="datetimeFigureOut">
              <a:rPr lang="en-US" smtClean="0"/>
              <a:pPr/>
              <a:t>10/11/23</a:t>
            </a:fld>
            <a:endParaRPr lang="en-US"/>
          </a:p>
        </p:txBody>
      </p:sp>
      <p:sp>
        <p:nvSpPr>
          <p:cNvPr id="5" name="Footer Placeholder 4">
            <a:extLst>
              <a:ext uri="{FF2B5EF4-FFF2-40B4-BE49-F238E27FC236}">
                <a16:creationId xmlns:a16="http://schemas.microsoft.com/office/drawing/2014/main" id="{735EB9F0-02CA-0740-B2E0-09545AC0CB80}"/>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latin typeface="Times New Roman" panose="02020603050405020304" pitchFamily="18" charset="0"/>
                <a:cs typeface="Times New Roman" panose="02020603050405020304" pitchFamily="18" charset="0"/>
              </a:defRPr>
            </a:lvl1pPr>
          </a:lstStyle>
          <a:p>
            <a:endParaRPr lang="en-US"/>
          </a:p>
        </p:txBody>
      </p:sp>
      <p:sp>
        <p:nvSpPr>
          <p:cNvPr id="6" name="Slide Number Placeholder 5">
            <a:extLst>
              <a:ext uri="{FF2B5EF4-FFF2-40B4-BE49-F238E27FC236}">
                <a16:creationId xmlns:a16="http://schemas.microsoft.com/office/drawing/2014/main" id="{BCD23B70-6515-AAF4-8D56-CC69846AF985}"/>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latin typeface="Times New Roman" panose="02020603050405020304" pitchFamily="18" charset="0"/>
                <a:cs typeface="Times New Roman" panose="02020603050405020304" pitchFamily="18" charset="0"/>
              </a:defRPr>
            </a:lvl1pPr>
          </a:lstStyle>
          <a:p>
            <a:fld id="{661BB73F-E567-AE4E-A601-39BA2D5BDB71}" type="slidenum">
              <a:rPr lang="en-US" smtClean="0"/>
              <a:pPr/>
              <a:t>‹#›</a:t>
            </a:fld>
            <a:endParaRPr lang="en-US"/>
          </a:p>
        </p:txBody>
      </p:sp>
    </p:spTree>
    <p:extLst>
      <p:ext uri="{BB962C8B-B14F-4D97-AF65-F5344CB8AC3E}">
        <p14:creationId xmlns:p14="http://schemas.microsoft.com/office/powerpoint/2010/main" val="320748174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Lst>
  <p:txStyles>
    <p:titleStyle>
      <a:lvl1pPr algn="l" defTabSz="914400" rtl="0" eaLnBrk="1" latinLnBrk="0" hangingPunct="1">
        <a:lnSpc>
          <a:spcPct val="90000"/>
        </a:lnSpc>
        <a:spcBef>
          <a:spcPct val="0"/>
        </a:spcBef>
        <a:buNone/>
        <a:defRPr sz="4400" kern="1200">
          <a:solidFill>
            <a:schemeClr val="tx1"/>
          </a:solidFill>
          <a:latin typeface="Times New Roman" panose="02020603050405020304" pitchFamily="18" charset="0"/>
          <a:ea typeface="+mj-ea"/>
          <a:cs typeface="Times New Roman" panose="02020603050405020304" pitchFamily="18"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pn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png"/><Relationship Id="rId14" Type="http://schemas.openxmlformats.org/officeDocument/2006/relationships/image" Target="../media/image21.png"/></Relationships>
</file>

<file path=ppt/slides/_rels/slide1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49.jpeg"/></Relationships>
</file>

<file path=ppt/slides/_rels/slide11.xml.rels><?xml version="1.0" encoding="UTF-8" standalone="yes"?>
<Relationships xmlns="http://schemas.openxmlformats.org/package/2006/relationships"><Relationship Id="rId3" Type="http://schemas.openxmlformats.org/officeDocument/2006/relationships/image" Target="../media/image51.gif"/><Relationship Id="rId2" Type="http://schemas.openxmlformats.org/officeDocument/2006/relationships/image" Target="../media/image50.png"/><Relationship Id="rId1" Type="http://schemas.openxmlformats.org/officeDocument/2006/relationships/slideLayout" Target="../slideLayouts/slideLayout12.xml"/><Relationship Id="rId4" Type="http://schemas.openxmlformats.org/officeDocument/2006/relationships/image" Target="../media/image48.png"/></Relationships>
</file>

<file path=ppt/slides/_rels/slide12.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5.gif"/></Relationships>
</file>

<file path=ppt/slides/_rels/slide14.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png"/><Relationship Id="rId1" Type="http://schemas.openxmlformats.org/officeDocument/2006/relationships/slideLayout" Target="../slideLayouts/slideLayout12.xml"/><Relationship Id="rId5" Type="http://schemas.openxmlformats.org/officeDocument/2006/relationships/image" Target="../media/image59.emf"/><Relationship Id="rId4" Type="http://schemas.openxmlformats.org/officeDocument/2006/relationships/image" Target="../media/image58.emf"/></Relationships>
</file>

<file path=ppt/slides/_rels/slide15.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tiff"/><Relationship Id="rId1" Type="http://schemas.openxmlformats.org/officeDocument/2006/relationships/slideLayout" Target="../slideLayouts/slideLayout16.xml"/><Relationship Id="rId6" Type="http://schemas.openxmlformats.org/officeDocument/2006/relationships/image" Target="../media/image64.tiff"/><Relationship Id="rId5" Type="http://schemas.openxmlformats.org/officeDocument/2006/relationships/image" Target="../media/image63.tiff"/><Relationship Id="rId4" Type="http://schemas.openxmlformats.org/officeDocument/2006/relationships/image" Target="../media/image62.tiff"/></Relationships>
</file>

<file path=ppt/slides/_rels/slide1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tiff"/><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70.jpeg"/><Relationship Id="rId5" Type="http://schemas.openxmlformats.org/officeDocument/2006/relationships/image" Target="../media/image69.png"/><Relationship Id="rId4" Type="http://schemas.openxmlformats.org/officeDocument/2006/relationships/image" Target="../media/image68.jpeg"/></Relationships>
</file>

<file path=ppt/slides/_rels/slide1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png"/><Relationship Id="rId1" Type="http://schemas.openxmlformats.org/officeDocument/2006/relationships/slideLayout" Target="../slideLayouts/slideLayout12.xml"/><Relationship Id="rId5" Type="http://schemas.openxmlformats.org/officeDocument/2006/relationships/image" Target="../media/image74.jpeg"/><Relationship Id="rId4" Type="http://schemas.openxmlformats.org/officeDocument/2006/relationships/image" Target="../media/image73.emf"/></Relationships>
</file>

<file path=ppt/slides/_rels/slide19.xml.rels><?xml version="1.0" encoding="UTF-8" standalone="yes"?>
<Relationships xmlns="http://schemas.openxmlformats.org/package/2006/relationships"><Relationship Id="rId3" Type="http://schemas.openxmlformats.org/officeDocument/2006/relationships/image" Target="../media/image75.gif"/><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77.gif"/><Relationship Id="rId5" Type="http://schemas.openxmlformats.org/officeDocument/2006/relationships/image" Target="../media/image76.e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8" Type="http://schemas.openxmlformats.org/officeDocument/2006/relationships/image" Target="../media/image81.emf"/><Relationship Id="rId13" Type="http://schemas.openxmlformats.org/officeDocument/2006/relationships/oleObject" Target="../embeddings/oleObject8.bin"/><Relationship Id="rId3" Type="http://schemas.openxmlformats.org/officeDocument/2006/relationships/oleObject" Target="../embeddings/oleObject3.bin"/><Relationship Id="rId7" Type="http://schemas.openxmlformats.org/officeDocument/2006/relationships/oleObject" Target="../embeddings/oleObject5.bin"/><Relationship Id="rId12" Type="http://schemas.openxmlformats.org/officeDocument/2006/relationships/image" Target="../media/image83.emf"/><Relationship Id="rId2" Type="http://schemas.openxmlformats.org/officeDocument/2006/relationships/image" Target="../media/image78.emf"/><Relationship Id="rId1" Type="http://schemas.openxmlformats.org/officeDocument/2006/relationships/slideLayout" Target="../slideLayouts/slideLayout12.xml"/><Relationship Id="rId6" Type="http://schemas.openxmlformats.org/officeDocument/2006/relationships/image" Target="../media/image80.emf"/><Relationship Id="rId11" Type="http://schemas.openxmlformats.org/officeDocument/2006/relationships/oleObject" Target="../embeddings/oleObject7.bin"/><Relationship Id="rId5" Type="http://schemas.openxmlformats.org/officeDocument/2006/relationships/oleObject" Target="../embeddings/oleObject4.bin"/><Relationship Id="rId15" Type="http://schemas.openxmlformats.org/officeDocument/2006/relationships/image" Target="../media/image84.emf"/><Relationship Id="rId10" Type="http://schemas.openxmlformats.org/officeDocument/2006/relationships/image" Target="../media/image82.emf"/><Relationship Id="rId4" Type="http://schemas.openxmlformats.org/officeDocument/2006/relationships/image" Target="../media/image79.emf"/><Relationship Id="rId9" Type="http://schemas.openxmlformats.org/officeDocument/2006/relationships/oleObject" Target="../embeddings/oleObject6.bin"/><Relationship Id="rId14" Type="http://schemas.openxmlformats.org/officeDocument/2006/relationships/oleObject" Target="../embeddings/oleObject9.bin"/></Relationships>
</file>

<file path=ppt/slides/_rels/slide21.xml.rels><?xml version="1.0" encoding="UTF-8" standalone="yes"?>
<Relationships xmlns="http://schemas.openxmlformats.org/package/2006/relationships"><Relationship Id="rId2" Type="http://schemas.openxmlformats.org/officeDocument/2006/relationships/image" Target="../media/image85.emf"/><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image" Target="../media/image86.emf"/><Relationship Id="rId1" Type="http://schemas.openxmlformats.org/officeDocument/2006/relationships/slideLayout" Target="../slideLayouts/slideLayout3.xml"/><Relationship Id="rId5" Type="http://schemas.openxmlformats.org/officeDocument/2006/relationships/image" Target="../media/image88.emf"/><Relationship Id="rId4" Type="http://schemas.openxmlformats.org/officeDocument/2006/relationships/image" Target="../media/image87.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image" Target="../media/image23.emf"/><Relationship Id="rId1" Type="http://schemas.openxmlformats.org/officeDocument/2006/relationships/slideLayout" Target="../slideLayouts/slideLayout12.xml"/><Relationship Id="rId5" Type="http://schemas.openxmlformats.org/officeDocument/2006/relationships/image" Target="../media/image26.tiff"/><Relationship Id="rId4" Type="http://schemas.openxmlformats.org/officeDocument/2006/relationships/image" Target="../media/image25.tiff"/></Relationships>
</file>

<file path=ppt/slides/_rels/slide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8.wmf"/><Relationship Id="rId7" Type="http://schemas.openxmlformats.org/officeDocument/2006/relationships/image" Target="../media/image1120.png"/><Relationship Id="rId2" Type="http://schemas.openxmlformats.org/officeDocument/2006/relationships/oleObject" Target="../embeddings/oleObject1.bin"/><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8" Type="http://schemas.openxmlformats.org/officeDocument/2006/relationships/video" Target="../media/media4.mpg"/><Relationship Id="rId13" Type="http://schemas.openxmlformats.org/officeDocument/2006/relationships/image" Target="../media/image36.png"/><Relationship Id="rId3" Type="http://schemas.microsoft.com/office/2007/relationships/media" Target="../media/media2.mpg"/><Relationship Id="rId7" Type="http://schemas.microsoft.com/office/2007/relationships/media" Target="../media/media4.mpg"/><Relationship Id="rId12" Type="http://schemas.openxmlformats.org/officeDocument/2006/relationships/image" Target="../media/image35.png"/><Relationship Id="rId2" Type="http://schemas.openxmlformats.org/officeDocument/2006/relationships/video" Target="../media/media1.mpg"/><Relationship Id="rId1" Type="http://schemas.microsoft.com/office/2007/relationships/media" Target="../media/media1.mpg"/><Relationship Id="rId6" Type="http://schemas.openxmlformats.org/officeDocument/2006/relationships/video" Target="../media/media3.mpg"/><Relationship Id="rId11" Type="http://schemas.openxmlformats.org/officeDocument/2006/relationships/image" Target="../media/image34.png"/><Relationship Id="rId5" Type="http://schemas.microsoft.com/office/2007/relationships/media" Target="../media/media3.mpg"/><Relationship Id="rId10" Type="http://schemas.openxmlformats.org/officeDocument/2006/relationships/image" Target="../media/image33.png"/><Relationship Id="rId4" Type="http://schemas.openxmlformats.org/officeDocument/2006/relationships/video" Target="../media/media2.mpg"/><Relationship Id="rId9"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2.xml"/><Relationship Id="rId5" Type="http://schemas.openxmlformats.org/officeDocument/2006/relationships/image" Target="../media/image40.png"/><Relationship Id="rId4" Type="http://schemas.openxmlformats.org/officeDocument/2006/relationships/image" Target="../media/image39.png"/></Relationships>
</file>

<file path=ppt/slides/_rels/slide9.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12.xml"/><Relationship Id="rId6" Type="http://schemas.openxmlformats.org/officeDocument/2006/relationships/image" Target="../media/image45.png"/><Relationship Id="rId5" Type="http://schemas.openxmlformats.org/officeDocument/2006/relationships/image" Target="../media/image44.emf"/><Relationship Id="rId4" Type="http://schemas.openxmlformats.org/officeDocument/2006/relationships/image" Target="../media/image4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15807" y="182428"/>
            <a:ext cx="3267246" cy="1794679"/>
          </a:xfrm>
        </p:spPr>
        <p:txBody>
          <a:bodyPr>
            <a:noAutofit/>
          </a:bodyPr>
          <a:lstStyle/>
          <a:p>
            <a:pPr algn="ctr"/>
            <a:r>
              <a:rPr lang="en-US" sz="3200" dirty="0"/>
              <a:t>Observation of the Ion Imprint in CeC Electron Beam</a:t>
            </a:r>
          </a:p>
        </p:txBody>
      </p:sp>
      <p:pic>
        <p:nvPicPr>
          <p:cNvPr id="12" name="Picture 11" descr="A picture containing table&#10;&#10;Description automatically generated">
            <a:extLst>
              <a:ext uri="{FF2B5EF4-FFF2-40B4-BE49-F238E27FC236}">
                <a16:creationId xmlns:a16="http://schemas.microsoft.com/office/drawing/2014/main" id="{4D086D68-D9B3-DF46-BB4F-A091E74C144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
          <a:stretch/>
        </p:blipFill>
        <p:spPr>
          <a:xfrm>
            <a:off x="2103922" y="3974461"/>
            <a:ext cx="6583432" cy="786201"/>
          </a:xfrm>
          <a:prstGeom prst="rect">
            <a:avLst/>
          </a:prstGeom>
        </p:spPr>
      </p:pic>
      <p:sp>
        <p:nvSpPr>
          <p:cNvPr id="21" name="Rectangle 20">
            <a:extLst>
              <a:ext uri="{FF2B5EF4-FFF2-40B4-BE49-F238E27FC236}">
                <a16:creationId xmlns:a16="http://schemas.microsoft.com/office/drawing/2014/main" id="{2EA6E049-A5D6-4F4B-8F5D-8301C7691637}"/>
              </a:ext>
            </a:extLst>
          </p:cNvPr>
          <p:cNvSpPr/>
          <p:nvPr/>
        </p:nvSpPr>
        <p:spPr>
          <a:xfrm>
            <a:off x="145200" y="2094981"/>
            <a:ext cx="8853600" cy="1815882"/>
          </a:xfrm>
          <a:prstGeom prst="rect">
            <a:avLst/>
          </a:prstGeom>
        </p:spPr>
        <p:txBody>
          <a:bodyPr wrap="square">
            <a:spAutoFit/>
          </a:bodyPr>
          <a:lstStyle/>
          <a:p>
            <a:pPr algn="ctr"/>
            <a:r>
              <a:rPr lang="en-US" sz="1600" dirty="0">
                <a:solidFill>
                  <a:schemeClr val="bg2"/>
                </a:solidFill>
                <a:latin typeface="Times New Roman" panose="02020603050405020304" pitchFamily="18" charset="0"/>
                <a:cs typeface="Times New Roman" panose="02020603050405020304" pitchFamily="18" charset="0"/>
              </a:rPr>
              <a:t>Vladimir N. Litvinenko for the CeC operation group: </a:t>
            </a:r>
          </a:p>
          <a:p>
            <a:pPr algn="ctr"/>
            <a:r>
              <a:rPr lang="en-US" sz="1600" dirty="0">
                <a:solidFill>
                  <a:schemeClr val="bg2"/>
                </a:solidFill>
                <a:latin typeface="Times New Roman" panose="02020603050405020304" pitchFamily="18" charset="0"/>
                <a:cs typeface="Times New Roman" panose="02020603050405020304" pitchFamily="18" charset="0"/>
              </a:rPr>
              <a:t>Yichao Jing, Jun Ma, Irina Petrushina, Igor Pinayev, Kai Shih, Gang Wang, Yuan Wu and Jean C. Brutus</a:t>
            </a:r>
          </a:p>
          <a:p>
            <a:pPr algn="ctr"/>
            <a:endParaRPr lang="en-US" sz="1200" dirty="0">
              <a:solidFill>
                <a:schemeClr val="bg2"/>
              </a:solidFill>
              <a:latin typeface="Times New Roman" panose="02020603050405020304" pitchFamily="18" charset="0"/>
              <a:cs typeface="Times New Roman" panose="02020603050405020304" pitchFamily="18" charset="0"/>
            </a:endParaRPr>
          </a:p>
          <a:p>
            <a:pPr algn="ctr"/>
            <a:endParaRPr lang="en-US" sz="1200" dirty="0">
              <a:solidFill>
                <a:schemeClr val="bg2"/>
              </a:solidFill>
              <a:latin typeface="Times New Roman" panose="02020603050405020304" pitchFamily="18" charset="0"/>
              <a:cs typeface="Times New Roman" panose="02020603050405020304" pitchFamily="18" charset="0"/>
            </a:endParaRPr>
          </a:p>
          <a:p>
            <a:pPr algn="ctr"/>
            <a:endParaRPr lang="en-US" sz="1200" dirty="0">
              <a:solidFill>
                <a:schemeClr val="bg2"/>
              </a:solidFill>
              <a:latin typeface="Times New Roman" panose="02020603050405020304" pitchFamily="18" charset="0"/>
              <a:cs typeface="Times New Roman" panose="02020603050405020304" pitchFamily="18" charset="0"/>
            </a:endParaRPr>
          </a:p>
          <a:p>
            <a:pPr algn="ctr"/>
            <a:endParaRPr lang="en-US" sz="1200" dirty="0">
              <a:solidFill>
                <a:schemeClr val="bg2"/>
              </a:solidFill>
              <a:latin typeface="Times New Roman" panose="02020603050405020304" pitchFamily="18" charset="0"/>
              <a:cs typeface="Times New Roman" panose="02020603050405020304" pitchFamily="18" charset="0"/>
            </a:endParaRPr>
          </a:p>
          <a:p>
            <a:pPr algn="ctr"/>
            <a:endParaRPr lang="en-US" sz="1600" dirty="0">
              <a:solidFill>
                <a:schemeClr val="bg1"/>
              </a:solidFill>
              <a:latin typeface="Times New Roman" panose="02020603050405020304" pitchFamily="18" charset="0"/>
              <a:cs typeface="Times New Roman" panose="02020603050405020304" pitchFamily="18" charset="0"/>
            </a:endParaRPr>
          </a:p>
          <a:p>
            <a:pPr algn="ctr"/>
            <a:r>
              <a:rPr lang="en-US" sz="1600" dirty="0">
                <a:solidFill>
                  <a:schemeClr val="bg1"/>
                </a:solidFill>
                <a:latin typeface="Times New Roman" panose="02020603050405020304" pitchFamily="18" charset="0"/>
                <a:cs typeface="Times New Roman" panose="02020603050405020304" pitchFamily="18" charset="0"/>
              </a:rPr>
              <a:t>Brookhaven National Laboratory and Stony Brook University</a:t>
            </a:r>
          </a:p>
        </p:txBody>
      </p:sp>
      <p:pic>
        <p:nvPicPr>
          <p:cNvPr id="36" name="Picture 35">
            <a:extLst>
              <a:ext uri="{FF2B5EF4-FFF2-40B4-BE49-F238E27FC236}">
                <a16:creationId xmlns:a16="http://schemas.microsoft.com/office/drawing/2014/main" id="{D9BC927E-4209-1141-90AC-48C8E2B90CD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841"/>
          <a:stretch/>
        </p:blipFill>
        <p:spPr>
          <a:xfrm>
            <a:off x="2103922" y="2760519"/>
            <a:ext cx="522797" cy="638684"/>
          </a:xfrm>
          <a:prstGeom prst="rect">
            <a:avLst/>
          </a:prstGeom>
        </p:spPr>
      </p:pic>
      <p:sp>
        <p:nvSpPr>
          <p:cNvPr id="4" name="Rectangle 3">
            <a:extLst>
              <a:ext uri="{FF2B5EF4-FFF2-40B4-BE49-F238E27FC236}">
                <a16:creationId xmlns:a16="http://schemas.microsoft.com/office/drawing/2014/main" id="{50063FEA-9127-A74F-8040-050BA6DF30C6}"/>
              </a:ext>
            </a:extLst>
          </p:cNvPr>
          <p:cNvSpPr/>
          <p:nvPr/>
        </p:nvSpPr>
        <p:spPr>
          <a:xfrm>
            <a:off x="2686794" y="4760662"/>
            <a:ext cx="4893840" cy="307777"/>
          </a:xfrm>
          <a:prstGeom prst="rect">
            <a:avLst/>
          </a:prstGeom>
        </p:spPr>
        <p:txBody>
          <a:bodyPr wrap="none">
            <a:spAutoFit/>
          </a:bodyPr>
          <a:lstStyle/>
          <a:p>
            <a:r>
              <a:rPr lang="en-US" sz="1400" dirty="0">
                <a:solidFill>
                  <a:schemeClr val="bg1"/>
                </a:solidFill>
                <a:latin typeface="Times New Roman" panose="02020603050405020304" pitchFamily="18" charset="0"/>
                <a:cs typeface="Times New Roman" panose="02020603050405020304" pitchFamily="18" charset="0"/>
              </a:rPr>
              <a:t>COOL’23 Workshop, Montreux, Switzerland – October 10, 2023 </a:t>
            </a:r>
            <a:endParaRPr lang="en-US" sz="1400" dirty="0">
              <a:solidFill>
                <a:schemeClr val="bg1"/>
              </a:solidFill>
            </a:endParaRPr>
          </a:p>
        </p:txBody>
      </p:sp>
      <p:pic>
        <p:nvPicPr>
          <p:cNvPr id="18" name="Picture 17">
            <a:extLst>
              <a:ext uri="{FF2B5EF4-FFF2-40B4-BE49-F238E27FC236}">
                <a16:creationId xmlns:a16="http://schemas.microsoft.com/office/drawing/2014/main" id="{E5CB9B34-2E27-DC4A-9AB5-9380C040053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94772" y="2790512"/>
            <a:ext cx="632531" cy="632531"/>
          </a:xfrm>
          <a:prstGeom prst="rect">
            <a:avLst/>
          </a:prstGeom>
        </p:spPr>
      </p:pic>
      <p:pic>
        <p:nvPicPr>
          <p:cNvPr id="17" name="Picture 16">
            <a:extLst>
              <a:ext uri="{FF2B5EF4-FFF2-40B4-BE49-F238E27FC236}">
                <a16:creationId xmlns:a16="http://schemas.microsoft.com/office/drawing/2014/main" id="{C5FFD6AA-7F11-2342-BA85-564AAF9F2D0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736513" y="2804511"/>
            <a:ext cx="513150" cy="650750"/>
          </a:xfrm>
          <a:prstGeom prst="rect">
            <a:avLst/>
          </a:prstGeom>
        </p:spPr>
      </p:pic>
      <p:pic>
        <p:nvPicPr>
          <p:cNvPr id="19" name="Picture 18" descr="88.jpg">
            <a:extLst>
              <a:ext uri="{FF2B5EF4-FFF2-40B4-BE49-F238E27FC236}">
                <a16:creationId xmlns:a16="http://schemas.microsoft.com/office/drawing/2014/main" id="{0D4250D0-A86C-AC4B-A568-E10994F443E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750058" y="2760520"/>
            <a:ext cx="580007" cy="670185"/>
          </a:xfrm>
          <a:prstGeom prst="rect">
            <a:avLst/>
          </a:prstGeom>
        </p:spPr>
      </p:pic>
      <p:pic>
        <p:nvPicPr>
          <p:cNvPr id="22" name="Picture 21">
            <a:extLst>
              <a:ext uri="{FF2B5EF4-FFF2-40B4-BE49-F238E27FC236}">
                <a16:creationId xmlns:a16="http://schemas.microsoft.com/office/drawing/2014/main" id="{120D01CE-E32D-D946-A703-FDE176B1E2A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051457" y="2781286"/>
            <a:ext cx="561717" cy="692069"/>
          </a:xfrm>
          <a:prstGeom prst="rect">
            <a:avLst/>
          </a:prstGeom>
        </p:spPr>
      </p:pic>
      <p:pic>
        <p:nvPicPr>
          <p:cNvPr id="23" name="Picture 22">
            <a:extLst>
              <a:ext uri="{FF2B5EF4-FFF2-40B4-BE49-F238E27FC236}">
                <a16:creationId xmlns:a16="http://schemas.microsoft.com/office/drawing/2014/main" id="{F83C12FB-8384-2C47-BAA1-F8273C2739CE}"/>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865119" y="2792356"/>
            <a:ext cx="605838" cy="650750"/>
          </a:xfrm>
          <a:prstGeom prst="rect">
            <a:avLst/>
          </a:prstGeom>
        </p:spPr>
      </p:pic>
      <p:pic>
        <p:nvPicPr>
          <p:cNvPr id="24" name="Picture 23">
            <a:extLst>
              <a:ext uri="{FF2B5EF4-FFF2-40B4-BE49-F238E27FC236}">
                <a16:creationId xmlns:a16="http://schemas.microsoft.com/office/drawing/2014/main" id="{8821829F-F1A0-9843-BA21-73B9FF2D6F27}"/>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5300817" y="2792356"/>
            <a:ext cx="513149" cy="677292"/>
          </a:xfrm>
          <a:prstGeom prst="rect">
            <a:avLst/>
          </a:prstGeom>
        </p:spPr>
      </p:pic>
      <p:pic>
        <p:nvPicPr>
          <p:cNvPr id="6" name="Picture 5" descr="A picture containing person, person, indoor, wall&#10;&#10;Description automatically generated">
            <a:extLst>
              <a:ext uri="{FF2B5EF4-FFF2-40B4-BE49-F238E27FC236}">
                <a16:creationId xmlns:a16="http://schemas.microsoft.com/office/drawing/2014/main" id="{D541CE1D-8490-F344-83F4-083D511D0CD0}"/>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b="-285"/>
          <a:stretch/>
        </p:blipFill>
        <p:spPr>
          <a:xfrm>
            <a:off x="3453404" y="2780201"/>
            <a:ext cx="512639" cy="700753"/>
          </a:xfrm>
          <a:prstGeom prst="rect">
            <a:avLst/>
          </a:prstGeom>
        </p:spPr>
      </p:pic>
      <p:pic>
        <p:nvPicPr>
          <p:cNvPr id="5" name="Picture 4" descr="logo_stacked_vert.jpg">
            <a:extLst>
              <a:ext uri="{FF2B5EF4-FFF2-40B4-BE49-F238E27FC236}">
                <a16:creationId xmlns:a16="http://schemas.microsoft.com/office/drawing/2014/main" id="{34B6CD54-88DD-3A45-B7E9-C782BA0EBF94}"/>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675186" y="1171168"/>
            <a:ext cx="985703" cy="818725"/>
          </a:xfrm>
          <a:prstGeom prst="rect">
            <a:avLst/>
          </a:prstGeom>
        </p:spPr>
      </p:pic>
      <p:pic>
        <p:nvPicPr>
          <p:cNvPr id="7" name="Picture 11">
            <a:extLst>
              <a:ext uri="{FF2B5EF4-FFF2-40B4-BE49-F238E27FC236}">
                <a16:creationId xmlns:a16="http://schemas.microsoft.com/office/drawing/2014/main" id="{E1672C1F-1830-82E0-DFA5-CE98C2A0FF12}"/>
              </a:ext>
            </a:extLst>
          </p:cNvPr>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7294772" y="1680045"/>
            <a:ext cx="1469505" cy="665231"/>
          </a:xfrm>
          <a:prstGeom prst="rect">
            <a:avLst/>
          </a:prstGeom>
          <a:noFill/>
          <a:ln w="9525">
            <a:noFill/>
            <a:miter lim="800000"/>
            <a:headEnd/>
            <a:tailEnd/>
          </a:ln>
        </p:spPr>
      </p:pic>
      <p:pic>
        <p:nvPicPr>
          <p:cNvPr id="3" name="Picture 2">
            <a:extLst>
              <a:ext uri="{FF2B5EF4-FFF2-40B4-BE49-F238E27FC236}">
                <a16:creationId xmlns:a16="http://schemas.microsoft.com/office/drawing/2014/main" id="{D2EC0E72-0E6C-49E4-7F19-57DB9C64BF67}"/>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6557612" y="2780201"/>
            <a:ext cx="650504" cy="650504"/>
          </a:xfrm>
          <a:prstGeom prst="rect">
            <a:avLst/>
          </a:prstGeom>
        </p:spPr>
      </p:pic>
      <p:pic>
        <p:nvPicPr>
          <p:cNvPr id="8" name="Picture 7">
            <a:extLst>
              <a:ext uri="{FF2B5EF4-FFF2-40B4-BE49-F238E27FC236}">
                <a16:creationId xmlns:a16="http://schemas.microsoft.com/office/drawing/2014/main" id="{80F111DF-C6A0-1D66-0FA7-5DFD315B0A6E}"/>
              </a:ext>
            </a:extLst>
          </p:cNvPr>
          <p:cNvPicPr>
            <a:picLocks noChangeAspect="1"/>
          </p:cNvPicPr>
          <p:nvPr/>
        </p:nvPicPr>
        <p:blipFill>
          <a:blip r:embed="rId14"/>
          <a:stretch>
            <a:fillRect/>
          </a:stretch>
        </p:blipFill>
        <p:spPr>
          <a:xfrm>
            <a:off x="0" y="0"/>
            <a:ext cx="2040848" cy="874649"/>
          </a:xfrm>
          <a:prstGeom prst="rect">
            <a:avLst/>
          </a:prstGeom>
          <a:solidFill>
            <a:schemeClr val="bg1"/>
          </a:solidFill>
        </p:spPr>
      </p:pic>
    </p:spTree>
    <p:extLst>
      <p:ext uri="{BB962C8B-B14F-4D97-AF65-F5344CB8AC3E}">
        <p14:creationId xmlns:p14="http://schemas.microsoft.com/office/powerpoint/2010/main" val="17460889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2EBA0-8308-784E-A67D-296694B9E6A4}"/>
              </a:ext>
            </a:extLst>
          </p:cNvPr>
          <p:cNvSpPr>
            <a:spLocks noGrp="1"/>
          </p:cNvSpPr>
          <p:nvPr>
            <p:ph type="title"/>
          </p:nvPr>
        </p:nvSpPr>
        <p:spPr>
          <a:xfrm>
            <a:off x="223915" y="0"/>
            <a:ext cx="6948878" cy="347555"/>
          </a:xfrm>
        </p:spPr>
        <p:txBody>
          <a:bodyPr>
            <a:normAutofit fontScale="90000"/>
          </a:bodyPr>
          <a:lstStyle/>
          <a:p>
            <a:r>
              <a:rPr lang="en-US" sz="2400" dirty="0"/>
              <a:t>CeC X at RHIC</a:t>
            </a:r>
          </a:p>
        </p:txBody>
      </p:sp>
      <p:sp>
        <p:nvSpPr>
          <p:cNvPr id="25" name="Title 1">
            <a:extLst>
              <a:ext uri="{FF2B5EF4-FFF2-40B4-BE49-F238E27FC236}">
                <a16:creationId xmlns:a16="http://schemas.microsoft.com/office/drawing/2014/main" id="{13FEA35B-3A7F-B14F-9FAC-53DC80617023}"/>
              </a:ext>
            </a:extLst>
          </p:cNvPr>
          <p:cNvSpPr txBox="1">
            <a:spLocks/>
          </p:cNvSpPr>
          <p:nvPr/>
        </p:nvSpPr>
        <p:spPr>
          <a:xfrm>
            <a:off x="178174" y="360473"/>
            <a:ext cx="8597153" cy="2439887"/>
          </a:xfrm>
          <a:prstGeom prst="rect">
            <a:avLst/>
          </a:prstGeom>
        </p:spPr>
        <p:txBody>
          <a:bodyPr vert="horz" lIns="68580" tIns="34290" rIns="68580" bIns="34290" rtlCol="0" anchor="t">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marL="241313" indent="-214313">
              <a:spcBef>
                <a:spcPts val="450"/>
              </a:spcBef>
              <a:buFont typeface="Wingdings" pitchFamily="2" charset="2"/>
              <a:buChar char="q"/>
            </a:pPr>
            <a:r>
              <a:rPr lang="en-US" sz="1200" b="0" dirty="0">
                <a:solidFill>
                  <a:srgbClr val="011893"/>
                </a:solidFill>
                <a:latin typeface="Times New Roman" panose="02020603050405020304" pitchFamily="18" charset="0"/>
                <a:cs typeface="Times New Roman" panose="02020603050405020304" pitchFamily="18" charset="0"/>
              </a:rPr>
              <a:t>2014-2017: built cryogenic system, SRF accelerator and FEL for CeC experiment</a:t>
            </a:r>
          </a:p>
          <a:p>
            <a:pPr marL="241313" indent="-214313">
              <a:spcBef>
                <a:spcPts val="450"/>
              </a:spcBef>
              <a:buFont typeface="Wingdings" pitchFamily="2" charset="2"/>
              <a:buChar char="q"/>
            </a:pPr>
            <a:r>
              <a:rPr lang="en-US" sz="1200" b="0" dirty="0">
                <a:solidFill>
                  <a:srgbClr val="011893"/>
                </a:solidFill>
                <a:latin typeface="Times New Roman" panose="02020603050405020304" pitchFamily="18" charset="0"/>
                <a:cs typeface="Times New Roman" panose="02020603050405020304" pitchFamily="18" charset="0"/>
              </a:rPr>
              <a:t>2018: started experiment with the </a:t>
            </a:r>
            <a:r>
              <a:rPr lang="en-US" sz="1200" b="0" u="sng" dirty="0">
                <a:solidFill>
                  <a:srgbClr val="011893"/>
                </a:solidFill>
                <a:latin typeface="Times New Roman" panose="02020603050405020304" pitchFamily="18" charset="0"/>
                <a:cs typeface="Times New Roman" panose="02020603050405020304" pitchFamily="18" charset="0"/>
              </a:rPr>
              <a:t>FEL-based CeC.</a:t>
            </a:r>
            <a:r>
              <a:rPr lang="en-US" sz="1200" b="0" dirty="0">
                <a:solidFill>
                  <a:srgbClr val="011893"/>
                </a:solidFill>
                <a:latin typeface="Times New Roman" panose="02020603050405020304" pitchFamily="18" charset="0"/>
                <a:cs typeface="Times New Roman" panose="02020603050405020304" pitchFamily="18" charset="0"/>
              </a:rPr>
              <a:t> It was not completed: 28 mm aperture of the helical wigglers was insufficient for RHIC with 3.85 GeV/u Au ion beams </a:t>
            </a:r>
          </a:p>
          <a:p>
            <a:pPr marL="241313" indent="-214313">
              <a:spcBef>
                <a:spcPts val="450"/>
              </a:spcBef>
              <a:buFont typeface="Wingdings" pitchFamily="2" charset="2"/>
              <a:buChar char="q"/>
            </a:pPr>
            <a:r>
              <a:rPr lang="en-US" sz="1200" b="0" dirty="0">
                <a:solidFill>
                  <a:srgbClr val="011893"/>
                </a:solidFill>
                <a:latin typeface="Times New Roman" panose="02020603050405020304" pitchFamily="18" charset="0"/>
                <a:cs typeface="Times New Roman" panose="02020603050405020304" pitchFamily="18" charset="0"/>
              </a:rPr>
              <a:t>We discovered microbunching Plasma Cascade Instability - new type of instability in linear accelerators. Developed design of Plasma Cascade Amplifier (PCA) for CeC</a:t>
            </a:r>
          </a:p>
          <a:p>
            <a:pPr marL="241313" indent="-214313">
              <a:spcBef>
                <a:spcPts val="450"/>
              </a:spcBef>
              <a:buFont typeface="Wingdings" pitchFamily="2" charset="2"/>
              <a:buChar char="q"/>
            </a:pPr>
            <a:r>
              <a:rPr lang="en-US" sz="1200" b="0" dirty="0">
                <a:solidFill>
                  <a:srgbClr val="011893"/>
                </a:solidFill>
                <a:latin typeface="Times New Roman" panose="02020603050405020304" pitchFamily="18" charset="0"/>
                <a:cs typeface="Times New Roman" panose="02020603050405020304" pitchFamily="18" charset="0"/>
              </a:rPr>
              <a:t>In 2019-2020 a </a:t>
            </a:r>
            <a:r>
              <a:rPr lang="en-US" sz="1200" b="0" u="sng" dirty="0">
                <a:solidFill>
                  <a:srgbClr val="011893"/>
                </a:solidFill>
                <a:latin typeface="Times New Roman" panose="02020603050405020304" pitchFamily="18" charset="0"/>
                <a:cs typeface="Times New Roman" panose="02020603050405020304" pitchFamily="18" charset="0"/>
              </a:rPr>
              <a:t>PCA-based CeC </a:t>
            </a:r>
            <a:r>
              <a:rPr lang="en-US" sz="1200" b="0" dirty="0">
                <a:solidFill>
                  <a:srgbClr val="011893"/>
                </a:solidFill>
                <a:latin typeface="Times New Roman" panose="02020603050405020304" pitchFamily="18" charset="0"/>
                <a:cs typeface="Times New Roman" panose="02020603050405020304" pitchFamily="18" charset="0"/>
              </a:rPr>
              <a:t>with seven solenoids and vacuum pipe with 75 mm aperture was built and commissioned. </a:t>
            </a:r>
          </a:p>
          <a:p>
            <a:pPr marL="241313" indent="-214313">
              <a:spcBef>
                <a:spcPts val="450"/>
              </a:spcBef>
              <a:buFont typeface="Wingdings" pitchFamily="2" charset="2"/>
              <a:buChar char="q"/>
            </a:pPr>
            <a:r>
              <a:rPr lang="en-US" sz="1200" b="0" dirty="0">
                <a:solidFill>
                  <a:srgbClr val="011893"/>
                </a:solidFill>
                <a:latin typeface="Times New Roman" panose="02020603050405020304" pitchFamily="18" charset="0"/>
                <a:cs typeface="Times New Roman" panose="02020603050405020304" pitchFamily="18" charset="0"/>
              </a:rPr>
              <a:t>During Run 20, we demonstrated high gain Plasma Cascade Amplifier (PCA) and observed presence of ion imprint in the electron beam</a:t>
            </a:r>
          </a:p>
          <a:p>
            <a:pPr marL="241313" indent="-214313">
              <a:spcBef>
                <a:spcPts val="450"/>
              </a:spcBef>
              <a:buFont typeface="Wingdings" pitchFamily="2" charset="2"/>
              <a:buChar char="q"/>
            </a:pPr>
            <a:r>
              <a:rPr lang="en-US" sz="1200" b="0" dirty="0">
                <a:solidFill>
                  <a:srgbClr val="011893"/>
                </a:solidFill>
                <a:latin typeface="Times New Roman" panose="02020603050405020304" pitchFamily="18" charset="0"/>
                <a:cs typeface="Times New Roman" panose="02020603050405020304" pitchFamily="18" charset="0"/>
              </a:rPr>
              <a:t>New time-resolved diagnostics beamline was built and commissioned.  </a:t>
            </a:r>
          </a:p>
          <a:p>
            <a:pPr marL="241313" indent="-214313">
              <a:spcBef>
                <a:spcPts val="450"/>
              </a:spcBef>
              <a:buFont typeface="Wingdings" pitchFamily="2" charset="2"/>
              <a:buChar char="q"/>
            </a:pPr>
            <a:r>
              <a:rPr lang="en-US" sz="1200" b="0" dirty="0">
                <a:solidFill>
                  <a:srgbClr val="011893"/>
                </a:solidFill>
                <a:latin typeface="Times New Roman" panose="02020603050405020304" pitchFamily="18" charset="0"/>
                <a:cs typeface="Times New Roman" panose="02020603050405020304" pitchFamily="18" charset="0"/>
              </a:rPr>
              <a:t>Now we are focusing on demonstrating longitudinal CeC cooling.</a:t>
            </a:r>
          </a:p>
        </p:txBody>
      </p:sp>
      <p:sp>
        <p:nvSpPr>
          <p:cNvPr id="34" name="Rectangle 33">
            <a:extLst>
              <a:ext uri="{FF2B5EF4-FFF2-40B4-BE49-F238E27FC236}">
                <a16:creationId xmlns:a16="http://schemas.microsoft.com/office/drawing/2014/main" id="{88FC9214-5780-CE43-B218-73FD51F2A5A9}"/>
              </a:ext>
            </a:extLst>
          </p:cNvPr>
          <p:cNvSpPr/>
          <p:nvPr/>
        </p:nvSpPr>
        <p:spPr>
          <a:xfrm>
            <a:off x="1194455" y="4875958"/>
            <a:ext cx="6619856" cy="276999"/>
          </a:xfrm>
          <a:prstGeom prst="rect">
            <a:avLst/>
          </a:prstGeom>
          <a:solidFill>
            <a:schemeClr val="bg1"/>
          </a:solidFill>
        </p:spPr>
        <p:txBody>
          <a:bodyPr wrap="square">
            <a:spAutoFit/>
          </a:bodyPr>
          <a:lstStyle/>
          <a:p>
            <a:pPr algn="ctr"/>
            <a:r>
              <a:rPr lang="en-US" sz="1200" dirty="0">
                <a:solidFill>
                  <a:srgbClr val="0432FF"/>
                </a:solidFill>
                <a:latin typeface="Times New Roman" panose="02020603050405020304" pitchFamily="18" charset="0"/>
                <a:cs typeface="Times New Roman" panose="02020603050405020304" pitchFamily="18" charset="0"/>
              </a:rPr>
              <a:t>The CeC Plasma Cascade Amplifier has a bandwidth of 15 THz &gt;2,000x of the RHIC stochastic cooler</a:t>
            </a:r>
          </a:p>
        </p:txBody>
      </p:sp>
      <p:grpSp>
        <p:nvGrpSpPr>
          <p:cNvPr id="10" name="Group 9">
            <a:extLst>
              <a:ext uri="{FF2B5EF4-FFF2-40B4-BE49-F238E27FC236}">
                <a16:creationId xmlns:a16="http://schemas.microsoft.com/office/drawing/2014/main" id="{47A321BC-914A-4A44-BC2E-61733FA03EDF}"/>
              </a:ext>
            </a:extLst>
          </p:cNvPr>
          <p:cNvGrpSpPr/>
          <p:nvPr/>
        </p:nvGrpSpPr>
        <p:grpSpPr>
          <a:xfrm>
            <a:off x="1143000" y="2764120"/>
            <a:ext cx="6858000" cy="1130303"/>
            <a:chOff x="0" y="3685494"/>
            <a:chExt cx="9144000" cy="1507070"/>
          </a:xfrm>
        </p:grpSpPr>
        <p:grpSp>
          <p:nvGrpSpPr>
            <p:cNvPr id="8" name="Group 7">
              <a:extLst>
                <a:ext uri="{FF2B5EF4-FFF2-40B4-BE49-F238E27FC236}">
                  <a16:creationId xmlns:a16="http://schemas.microsoft.com/office/drawing/2014/main" id="{EE4AAF1D-683C-9D42-BD22-AAFA0023795C}"/>
                </a:ext>
              </a:extLst>
            </p:cNvPr>
            <p:cNvGrpSpPr/>
            <p:nvPr/>
          </p:nvGrpSpPr>
          <p:grpSpPr>
            <a:xfrm>
              <a:off x="0" y="3685494"/>
              <a:ext cx="9144000" cy="1507070"/>
              <a:chOff x="0" y="3685494"/>
              <a:chExt cx="9144000" cy="1507070"/>
            </a:xfrm>
          </p:grpSpPr>
          <p:grpSp>
            <p:nvGrpSpPr>
              <p:cNvPr id="6" name="Group 5">
                <a:extLst>
                  <a:ext uri="{FF2B5EF4-FFF2-40B4-BE49-F238E27FC236}">
                    <a16:creationId xmlns:a16="http://schemas.microsoft.com/office/drawing/2014/main" id="{443618FF-51F6-4A42-A074-DA14FA9095FD}"/>
                  </a:ext>
                </a:extLst>
              </p:cNvPr>
              <p:cNvGrpSpPr/>
              <p:nvPr/>
            </p:nvGrpSpPr>
            <p:grpSpPr>
              <a:xfrm>
                <a:off x="0" y="3685494"/>
                <a:ext cx="9144000" cy="1507070"/>
                <a:chOff x="0" y="3685494"/>
                <a:chExt cx="9144000" cy="1507070"/>
              </a:xfrm>
            </p:grpSpPr>
            <p:grpSp>
              <p:nvGrpSpPr>
                <p:cNvPr id="3" name="Group 2">
                  <a:extLst>
                    <a:ext uri="{FF2B5EF4-FFF2-40B4-BE49-F238E27FC236}">
                      <a16:creationId xmlns:a16="http://schemas.microsoft.com/office/drawing/2014/main" id="{363B251C-41CD-CD48-8AD4-9B0E753C85AD}"/>
                    </a:ext>
                  </a:extLst>
                </p:cNvPr>
                <p:cNvGrpSpPr/>
                <p:nvPr/>
              </p:nvGrpSpPr>
              <p:grpSpPr>
                <a:xfrm>
                  <a:off x="0" y="3738122"/>
                  <a:ext cx="9144000" cy="1454442"/>
                  <a:chOff x="0" y="3738122"/>
                  <a:chExt cx="9144000" cy="1454442"/>
                </a:xfrm>
              </p:grpSpPr>
              <p:pic>
                <p:nvPicPr>
                  <p:cNvPr id="18" name="Picture 17">
                    <a:extLst>
                      <a:ext uri="{FF2B5EF4-FFF2-40B4-BE49-F238E27FC236}">
                        <a16:creationId xmlns:a16="http://schemas.microsoft.com/office/drawing/2014/main" id="{A589F3F0-C0AD-4406-8414-E9A041B126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738122"/>
                    <a:ext cx="9144000" cy="1454442"/>
                  </a:xfrm>
                  <a:prstGeom prst="rect">
                    <a:avLst/>
                  </a:prstGeom>
                </p:spPr>
              </p:pic>
              <p:cxnSp>
                <p:nvCxnSpPr>
                  <p:cNvPr id="27" name="Straight Arrow Connector 26">
                    <a:extLst>
                      <a:ext uri="{FF2B5EF4-FFF2-40B4-BE49-F238E27FC236}">
                        <a16:creationId xmlns:a16="http://schemas.microsoft.com/office/drawing/2014/main" id="{AEC28576-EB08-9344-980C-E980B54085A1}"/>
                      </a:ext>
                    </a:extLst>
                  </p:cNvPr>
                  <p:cNvCxnSpPr>
                    <a:cxnSpLocks/>
                  </p:cNvCxnSpPr>
                  <p:nvPr/>
                </p:nvCxnSpPr>
                <p:spPr>
                  <a:xfrm flipH="1">
                    <a:off x="37839" y="4156307"/>
                    <a:ext cx="9068322" cy="0"/>
                  </a:xfrm>
                  <a:prstGeom prst="straightConnector1">
                    <a:avLst/>
                  </a:prstGeom>
                  <a:ln w="38100" cmpd="tri">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33" name="Rectangle 32">
                  <a:extLst>
                    <a:ext uri="{FF2B5EF4-FFF2-40B4-BE49-F238E27FC236}">
                      <a16:creationId xmlns:a16="http://schemas.microsoft.com/office/drawing/2014/main" id="{C8B12E46-990F-E84F-9F35-734E24714421}"/>
                    </a:ext>
                  </a:extLst>
                </p:cNvPr>
                <p:cNvSpPr/>
                <p:nvPr/>
              </p:nvSpPr>
              <p:spPr>
                <a:xfrm>
                  <a:off x="952923" y="3685494"/>
                  <a:ext cx="3162145" cy="400109"/>
                </a:xfrm>
                <a:prstGeom prst="rect">
                  <a:avLst/>
                </a:prstGeom>
              </p:spPr>
              <p:txBody>
                <a:bodyPr wrap="square">
                  <a:spAutoFit/>
                </a:bodyPr>
                <a:lstStyle/>
                <a:p>
                  <a:r>
                    <a:rPr lang="en-US" sz="1350" dirty="0">
                      <a:latin typeface="Times New Roman" panose="02020603050405020304" pitchFamily="18" charset="0"/>
                      <a:cs typeface="Times New Roman" panose="02020603050405020304" pitchFamily="18" charset="0"/>
                    </a:rPr>
                    <a:t>High gain 10 THz FEL (2018) </a:t>
                  </a:r>
                </a:p>
              </p:txBody>
            </p:sp>
          </p:grpSp>
          <p:sp>
            <p:nvSpPr>
              <p:cNvPr id="44" name="Rectangle 43">
                <a:extLst>
                  <a:ext uri="{FF2B5EF4-FFF2-40B4-BE49-F238E27FC236}">
                    <a16:creationId xmlns:a16="http://schemas.microsoft.com/office/drawing/2014/main" id="{BCE2D72B-469D-4F45-AC79-B8BE6EB7DCD0}"/>
                  </a:ext>
                </a:extLst>
              </p:cNvPr>
              <p:cNvSpPr/>
              <p:nvPr/>
            </p:nvSpPr>
            <p:spPr>
              <a:xfrm>
                <a:off x="5244100" y="3833579"/>
                <a:ext cx="2037335" cy="338555"/>
              </a:xfrm>
              <a:prstGeom prst="rect">
                <a:avLst/>
              </a:prstGeom>
            </p:spPr>
            <p:txBody>
              <a:bodyPr wrap="square">
                <a:spAutoFit/>
              </a:bodyPr>
              <a:lstStyle/>
              <a:p>
                <a:r>
                  <a:rPr lang="en-US" sz="1050" b="1" dirty="0">
                    <a:solidFill>
                      <a:srgbClr val="C00000"/>
                    </a:solidFill>
                    <a:latin typeface="Times New Roman" panose="02020603050405020304" pitchFamily="18" charset="0"/>
                    <a:cs typeface="Times New Roman" panose="02020603050405020304" pitchFamily="18" charset="0"/>
                  </a:rPr>
                  <a:t>RHIC ion beam</a:t>
                </a:r>
              </a:p>
            </p:txBody>
          </p:sp>
        </p:grpSp>
        <p:sp>
          <p:nvSpPr>
            <p:cNvPr id="56" name="Rectangle 55">
              <a:extLst>
                <a:ext uri="{FF2B5EF4-FFF2-40B4-BE49-F238E27FC236}">
                  <a16:creationId xmlns:a16="http://schemas.microsoft.com/office/drawing/2014/main" id="{A35A57CB-215C-804F-8075-A7DE4DAF049D}"/>
                </a:ext>
              </a:extLst>
            </p:cNvPr>
            <p:cNvSpPr/>
            <p:nvPr/>
          </p:nvSpPr>
          <p:spPr>
            <a:xfrm>
              <a:off x="5456707" y="4134678"/>
              <a:ext cx="2037335" cy="338555"/>
            </a:xfrm>
            <a:prstGeom prst="rect">
              <a:avLst/>
            </a:prstGeom>
          </p:spPr>
          <p:txBody>
            <a:bodyPr wrap="square">
              <a:spAutoFit/>
            </a:bodyPr>
            <a:lstStyle/>
            <a:p>
              <a:r>
                <a:rPr lang="en-US" sz="1050" b="1" dirty="0">
                  <a:solidFill>
                    <a:srgbClr val="0432FF"/>
                  </a:solidFill>
                  <a:latin typeface="Times New Roman" panose="02020603050405020304" pitchFamily="18" charset="0"/>
                  <a:cs typeface="Times New Roman" panose="02020603050405020304" pitchFamily="18" charset="0"/>
                </a:rPr>
                <a:t>CeC SRF accelerator</a:t>
              </a:r>
            </a:p>
          </p:txBody>
        </p:sp>
      </p:grpSp>
      <p:grpSp>
        <p:nvGrpSpPr>
          <p:cNvPr id="59" name="Group 58">
            <a:extLst>
              <a:ext uri="{FF2B5EF4-FFF2-40B4-BE49-F238E27FC236}">
                <a16:creationId xmlns:a16="http://schemas.microsoft.com/office/drawing/2014/main" id="{5CABF9B0-8B14-F84B-BC69-E6D9E6DDADB8}"/>
              </a:ext>
            </a:extLst>
          </p:cNvPr>
          <p:cNvGrpSpPr/>
          <p:nvPr/>
        </p:nvGrpSpPr>
        <p:grpSpPr>
          <a:xfrm>
            <a:off x="1143001" y="3371358"/>
            <a:ext cx="6859793" cy="1498139"/>
            <a:chOff x="0" y="4495143"/>
            <a:chExt cx="9146391" cy="1997519"/>
          </a:xfrm>
        </p:grpSpPr>
        <p:grpSp>
          <p:nvGrpSpPr>
            <p:cNvPr id="60" name="Group 59">
              <a:extLst>
                <a:ext uri="{FF2B5EF4-FFF2-40B4-BE49-F238E27FC236}">
                  <a16:creationId xmlns:a16="http://schemas.microsoft.com/office/drawing/2014/main" id="{4B9CDA43-4A93-D347-8669-1547826C339F}"/>
                </a:ext>
              </a:extLst>
            </p:cNvPr>
            <p:cNvGrpSpPr/>
            <p:nvPr/>
          </p:nvGrpSpPr>
          <p:grpSpPr>
            <a:xfrm>
              <a:off x="0" y="4495143"/>
              <a:ext cx="9146391" cy="1997519"/>
              <a:chOff x="0" y="4508275"/>
              <a:chExt cx="9146391" cy="1997519"/>
            </a:xfrm>
          </p:grpSpPr>
          <p:pic>
            <p:nvPicPr>
              <p:cNvPr id="66" name="Picture 65">
                <a:extLst>
                  <a:ext uri="{FF2B5EF4-FFF2-40B4-BE49-F238E27FC236}">
                    <a16:creationId xmlns:a16="http://schemas.microsoft.com/office/drawing/2014/main" id="{EE022BEA-FFAF-CA41-83C0-040F5844A6C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5413676"/>
                <a:ext cx="9146391" cy="1092118"/>
              </a:xfrm>
              <a:prstGeom prst="rect">
                <a:avLst/>
              </a:prstGeom>
            </p:spPr>
          </p:pic>
          <p:sp>
            <p:nvSpPr>
              <p:cNvPr id="67" name="Down Arrow 6">
                <a:extLst>
                  <a:ext uri="{FF2B5EF4-FFF2-40B4-BE49-F238E27FC236}">
                    <a16:creationId xmlns:a16="http://schemas.microsoft.com/office/drawing/2014/main" id="{121CD4C3-CABD-4544-AAD2-A7E9C8DB3FB4}"/>
                  </a:ext>
                </a:extLst>
              </p:cNvPr>
              <p:cNvSpPr/>
              <p:nvPr/>
            </p:nvSpPr>
            <p:spPr>
              <a:xfrm>
                <a:off x="1911689" y="4508275"/>
                <a:ext cx="569927" cy="80937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latin typeface="Times New Roman" panose="02020603050405020304" pitchFamily="18" charset="0"/>
                  <a:cs typeface="Times New Roman" panose="02020603050405020304" pitchFamily="18" charset="0"/>
                </a:endParaRPr>
              </a:p>
            </p:txBody>
          </p:sp>
          <p:sp>
            <p:nvSpPr>
              <p:cNvPr id="68" name="Rectangle 67">
                <a:extLst>
                  <a:ext uri="{FF2B5EF4-FFF2-40B4-BE49-F238E27FC236}">
                    <a16:creationId xmlns:a16="http://schemas.microsoft.com/office/drawing/2014/main" id="{D1AF58B1-79AE-B242-8D01-7628098DB9D7}"/>
                  </a:ext>
                </a:extLst>
              </p:cNvPr>
              <p:cNvSpPr/>
              <p:nvPr/>
            </p:nvSpPr>
            <p:spPr>
              <a:xfrm>
                <a:off x="6095502" y="5075998"/>
                <a:ext cx="1230883" cy="338555"/>
              </a:xfrm>
              <a:prstGeom prst="rect">
                <a:avLst/>
              </a:prstGeom>
            </p:spPr>
            <p:txBody>
              <a:bodyPr wrap="square">
                <a:spAutoFit/>
              </a:bodyPr>
              <a:lstStyle/>
              <a:p>
                <a:r>
                  <a:rPr lang="en-US" sz="1050" b="1" dirty="0">
                    <a:solidFill>
                      <a:srgbClr val="7030A0"/>
                    </a:solidFill>
                    <a:latin typeface="Times New Roman" panose="02020603050405020304" pitchFamily="18" charset="0"/>
                    <a:cs typeface="Times New Roman" panose="02020603050405020304" pitchFamily="18" charset="0"/>
                  </a:rPr>
                  <a:t>Unchanged</a:t>
                </a:r>
              </a:p>
            </p:txBody>
          </p:sp>
          <p:cxnSp>
            <p:nvCxnSpPr>
              <p:cNvPr id="69" name="Straight Arrow Connector 68">
                <a:extLst>
                  <a:ext uri="{FF2B5EF4-FFF2-40B4-BE49-F238E27FC236}">
                    <a16:creationId xmlns:a16="http://schemas.microsoft.com/office/drawing/2014/main" id="{861C9DEF-3CBC-934F-B6DB-E9646D4E3B85}"/>
                  </a:ext>
                </a:extLst>
              </p:cNvPr>
              <p:cNvCxnSpPr>
                <a:cxnSpLocks/>
              </p:cNvCxnSpPr>
              <p:nvPr/>
            </p:nvCxnSpPr>
            <p:spPr>
              <a:xfrm flipV="1">
                <a:off x="4445000" y="5080054"/>
                <a:ext cx="4661161" cy="31800"/>
              </a:xfrm>
              <a:prstGeom prst="straightConnector1">
                <a:avLst/>
              </a:prstGeom>
              <a:ln w="76200" cmpd="tri">
                <a:solidFill>
                  <a:srgbClr val="0432FF"/>
                </a:solidFill>
                <a:headEnd type="arrow"/>
                <a:tailEnd type="arrow"/>
              </a:ln>
            </p:spPr>
            <p:style>
              <a:lnRef idx="2">
                <a:schemeClr val="accent1"/>
              </a:lnRef>
              <a:fillRef idx="0">
                <a:schemeClr val="accent1"/>
              </a:fillRef>
              <a:effectRef idx="1">
                <a:schemeClr val="accent1"/>
              </a:effectRef>
              <a:fontRef idx="minor">
                <a:schemeClr val="tx1"/>
              </a:fontRef>
            </p:style>
          </p:cxnSp>
        </p:grpSp>
        <p:sp>
          <p:nvSpPr>
            <p:cNvPr id="61" name="Rectangle 60">
              <a:extLst>
                <a:ext uri="{FF2B5EF4-FFF2-40B4-BE49-F238E27FC236}">
                  <a16:creationId xmlns:a16="http://schemas.microsoft.com/office/drawing/2014/main" id="{C70F0EA4-4C07-D246-B565-CD8F9122A6BF}"/>
                </a:ext>
              </a:extLst>
            </p:cNvPr>
            <p:cNvSpPr/>
            <p:nvPr/>
          </p:nvSpPr>
          <p:spPr>
            <a:xfrm>
              <a:off x="1551477" y="5311168"/>
              <a:ext cx="1282377" cy="400109"/>
            </a:xfrm>
            <a:prstGeom prst="rect">
              <a:avLst/>
            </a:prstGeom>
          </p:spPr>
          <p:txBody>
            <a:bodyPr wrap="square">
              <a:spAutoFit/>
            </a:bodyPr>
            <a:lstStyle/>
            <a:p>
              <a:r>
                <a:rPr lang="en-US" sz="1350" dirty="0">
                  <a:latin typeface="Times New Roman" panose="02020603050405020304" pitchFamily="18" charset="0"/>
                  <a:cs typeface="Times New Roman" panose="02020603050405020304" pitchFamily="18" charset="0"/>
                </a:rPr>
                <a:t>4-cell PCA</a:t>
              </a:r>
            </a:p>
          </p:txBody>
        </p:sp>
        <p:sp>
          <p:nvSpPr>
            <p:cNvPr id="62" name="Rectangle 61">
              <a:extLst>
                <a:ext uri="{FF2B5EF4-FFF2-40B4-BE49-F238E27FC236}">
                  <a16:creationId xmlns:a16="http://schemas.microsoft.com/office/drawing/2014/main" id="{34D2427B-676B-084B-913F-D2B7E03694DB}"/>
                </a:ext>
              </a:extLst>
            </p:cNvPr>
            <p:cNvSpPr/>
            <p:nvPr/>
          </p:nvSpPr>
          <p:spPr>
            <a:xfrm>
              <a:off x="3141120" y="5370774"/>
              <a:ext cx="1059536" cy="338555"/>
            </a:xfrm>
            <a:prstGeom prst="rect">
              <a:avLst/>
            </a:prstGeom>
          </p:spPr>
          <p:txBody>
            <a:bodyPr wrap="square">
              <a:spAutoFit/>
            </a:bodyPr>
            <a:lstStyle/>
            <a:p>
              <a:r>
                <a:rPr lang="en-US" sz="1050" dirty="0">
                  <a:latin typeface="Times New Roman" panose="02020603050405020304" pitchFamily="18" charset="0"/>
                  <a:cs typeface="Times New Roman" panose="02020603050405020304" pitchFamily="18" charset="0"/>
                </a:rPr>
                <a:t>Modulator</a:t>
              </a:r>
            </a:p>
          </p:txBody>
        </p:sp>
        <p:sp>
          <p:nvSpPr>
            <p:cNvPr id="63" name="Rectangle 62">
              <a:extLst>
                <a:ext uri="{FF2B5EF4-FFF2-40B4-BE49-F238E27FC236}">
                  <a16:creationId xmlns:a16="http://schemas.microsoft.com/office/drawing/2014/main" id="{C7616AF8-C051-9D4B-90EF-7C568536F634}"/>
                </a:ext>
              </a:extLst>
            </p:cNvPr>
            <p:cNvSpPr/>
            <p:nvPr/>
          </p:nvSpPr>
          <p:spPr>
            <a:xfrm>
              <a:off x="747276" y="5338976"/>
              <a:ext cx="990997" cy="338555"/>
            </a:xfrm>
            <a:prstGeom prst="rect">
              <a:avLst/>
            </a:prstGeom>
          </p:spPr>
          <p:txBody>
            <a:bodyPr wrap="square">
              <a:spAutoFit/>
            </a:bodyPr>
            <a:lstStyle/>
            <a:p>
              <a:r>
                <a:rPr lang="en-US" sz="1050" dirty="0">
                  <a:latin typeface="Times New Roman" panose="02020603050405020304" pitchFamily="18" charset="0"/>
                  <a:cs typeface="Times New Roman" panose="02020603050405020304" pitchFamily="18" charset="0"/>
                </a:rPr>
                <a:t>Kicker</a:t>
              </a:r>
            </a:p>
          </p:txBody>
        </p:sp>
        <p:cxnSp>
          <p:nvCxnSpPr>
            <p:cNvPr id="64" name="Straight Arrow Connector 63">
              <a:extLst>
                <a:ext uri="{FF2B5EF4-FFF2-40B4-BE49-F238E27FC236}">
                  <a16:creationId xmlns:a16="http://schemas.microsoft.com/office/drawing/2014/main" id="{CD1DEF14-3E3E-414E-A517-181E93E46B3B}"/>
                </a:ext>
              </a:extLst>
            </p:cNvPr>
            <p:cNvCxnSpPr>
              <a:cxnSpLocks/>
            </p:cNvCxnSpPr>
            <p:nvPr/>
          </p:nvCxnSpPr>
          <p:spPr>
            <a:xfrm flipH="1">
              <a:off x="37839" y="5741038"/>
              <a:ext cx="9068322" cy="0"/>
            </a:xfrm>
            <a:prstGeom prst="straightConnector1">
              <a:avLst/>
            </a:prstGeom>
            <a:ln w="38100" cmpd="tri">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5" name="Rectangle 64">
              <a:extLst>
                <a:ext uri="{FF2B5EF4-FFF2-40B4-BE49-F238E27FC236}">
                  <a16:creationId xmlns:a16="http://schemas.microsoft.com/office/drawing/2014/main" id="{9DF1B55E-8AD0-8C4E-964C-030AC2024708}"/>
                </a:ext>
              </a:extLst>
            </p:cNvPr>
            <p:cNvSpPr/>
            <p:nvPr/>
          </p:nvSpPr>
          <p:spPr>
            <a:xfrm>
              <a:off x="5296238" y="5476036"/>
              <a:ext cx="2037333" cy="338555"/>
            </a:xfrm>
            <a:prstGeom prst="rect">
              <a:avLst/>
            </a:prstGeom>
          </p:spPr>
          <p:txBody>
            <a:bodyPr wrap="square">
              <a:spAutoFit/>
            </a:bodyPr>
            <a:lstStyle/>
            <a:p>
              <a:r>
                <a:rPr lang="en-US" sz="1050" b="1" dirty="0">
                  <a:solidFill>
                    <a:srgbClr val="C00000"/>
                  </a:solidFill>
                  <a:latin typeface="Times New Roman" panose="02020603050405020304" pitchFamily="18" charset="0"/>
                  <a:cs typeface="Times New Roman" panose="02020603050405020304" pitchFamily="18" charset="0"/>
                </a:rPr>
                <a:t>RHIC ion beam</a:t>
              </a:r>
            </a:p>
          </p:txBody>
        </p:sp>
      </p:grpSp>
    </p:spTree>
    <p:extLst>
      <p:ext uri="{BB962C8B-B14F-4D97-AF65-F5344CB8AC3E}">
        <p14:creationId xmlns:p14="http://schemas.microsoft.com/office/powerpoint/2010/main" val="2513995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childTnLst>
                                </p:cTn>
                              </p:par>
                            </p:childTnLst>
                          </p:cTn>
                        </p:par>
                        <p:par>
                          <p:cTn id="7" fill="hold">
                            <p:stCondLst>
                              <p:cond delay="0"/>
                            </p:stCondLst>
                            <p:childTnLst>
                              <p:par>
                                <p:cTn id="8" presetID="55" presetClass="entr" presetSubtype="0"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2000" fill="hold"/>
                                        <p:tgtEl>
                                          <p:spTgt spid="10"/>
                                        </p:tgtEl>
                                        <p:attrNameLst>
                                          <p:attrName>ppt_w</p:attrName>
                                        </p:attrNameLst>
                                      </p:cBhvr>
                                      <p:tavLst>
                                        <p:tav tm="0">
                                          <p:val>
                                            <p:strVal val="#ppt_w*0.70"/>
                                          </p:val>
                                        </p:tav>
                                        <p:tav tm="100000">
                                          <p:val>
                                            <p:strVal val="#ppt_w"/>
                                          </p:val>
                                        </p:tav>
                                      </p:tavLst>
                                    </p:anim>
                                    <p:anim calcmode="lin" valueType="num">
                                      <p:cBhvr>
                                        <p:cTn id="11" dur="2000" fill="hold"/>
                                        <p:tgtEl>
                                          <p:spTgt spid="10"/>
                                        </p:tgtEl>
                                        <p:attrNameLst>
                                          <p:attrName>ppt_h</p:attrName>
                                        </p:attrNameLst>
                                      </p:cBhvr>
                                      <p:tavLst>
                                        <p:tav tm="0">
                                          <p:val>
                                            <p:strVal val="#ppt_h"/>
                                          </p:val>
                                        </p:tav>
                                        <p:tav tm="100000">
                                          <p:val>
                                            <p:strVal val="#ppt_h"/>
                                          </p:val>
                                        </p:tav>
                                      </p:tavLst>
                                    </p:anim>
                                    <p:animEffect transition="in" filter="fade">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5">
                                            <p:txEl>
                                              <p:pRg st="3" end="3"/>
                                            </p:txEl>
                                          </p:spTgt>
                                        </p:tgtEl>
                                        <p:attrNameLst>
                                          <p:attrName>style.visibility</p:attrName>
                                        </p:attrNameLst>
                                      </p:cBhvr>
                                      <p:to>
                                        <p:strVal val="visible"/>
                                      </p:to>
                                    </p:set>
                                  </p:childTnLst>
                                </p:cTn>
                              </p:par>
                            </p:childTnLst>
                          </p:cTn>
                        </p:par>
                        <p:par>
                          <p:cTn id="25" fill="hold">
                            <p:stCondLst>
                              <p:cond delay="0"/>
                            </p:stCondLst>
                            <p:childTnLst>
                              <p:par>
                                <p:cTn id="26" presetID="55" presetClass="entr" presetSubtype="0" fill="hold" nodeType="after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p:cTn id="28" dur="3000" fill="hold"/>
                                        <p:tgtEl>
                                          <p:spTgt spid="59"/>
                                        </p:tgtEl>
                                        <p:attrNameLst>
                                          <p:attrName>ppt_w</p:attrName>
                                        </p:attrNameLst>
                                      </p:cBhvr>
                                      <p:tavLst>
                                        <p:tav tm="0">
                                          <p:val>
                                            <p:strVal val="#ppt_w*0.70"/>
                                          </p:val>
                                        </p:tav>
                                        <p:tav tm="100000">
                                          <p:val>
                                            <p:strVal val="#ppt_w"/>
                                          </p:val>
                                        </p:tav>
                                      </p:tavLst>
                                    </p:anim>
                                    <p:anim calcmode="lin" valueType="num">
                                      <p:cBhvr>
                                        <p:cTn id="29" dur="3000" fill="hold"/>
                                        <p:tgtEl>
                                          <p:spTgt spid="59"/>
                                        </p:tgtEl>
                                        <p:attrNameLst>
                                          <p:attrName>ppt_h</p:attrName>
                                        </p:attrNameLst>
                                      </p:cBhvr>
                                      <p:tavLst>
                                        <p:tav tm="0">
                                          <p:val>
                                            <p:strVal val="#ppt_h"/>
                                          </p:val>
                                        </p:tav>
                                        <p:tav tm="100000">
                                          <p:val>
                                            <p:strVal val="#ppt_h"/>
                                          </p:val>
                                        </p:tav>
                                      </p:tavLst>
                                    </p:anim>
                                    <p:animEffect transition="in" filter="fade">
                                      <p:cBhvr>
                                        <p:cTn id="30" dur="3000"/>
                                        <p:tgtEl>
                                          <p:spTgt spid="59"/>
                                        </p:tgtEl>
                                      </p:cBhvr>
                                    </p:animEffect>
                                  </p:childTnLst>
                                </p:cTn>
                              </p:par>
                            </p:childTnLst>
                          </p:cTn>
                        </p:par>
                        <p:par>
                          <p:cTn id="31" fill="hold">
                            <p:stCondLst>
                              <p:cond delay="3000"/>
                            </p:stCondLst>
                            <p:childTnLst>
                              <p:par>
                                <p:cTn id="32" presetID="1" presetClass="entr" presetSubtype="0" fill="hold" grpId="0" nodeType="afterEffect">
                                  <p:stCondLst>
                                    <p:cond delay="1500"/>
                                  </p:stCondLst>
                                  <p:childTnLst>
                                    <p:set>
                                      <p:cBhvr>
                                        <p:cTn id="33" dur="1" fill="hold">
                                          <p:stCondLst>
                                            <p:cond delay="0"/>
                                          </p:stCondLst>
                                        </p:cTn>
                                        <p:tgtEl>
                                          <p:spTgt spid="3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5">
                                            <p:txEl>
                                              <p:pRg st="4" end="4"/>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5">
                                            <p:txEl>
                                              <p:pRg st="5" end="5"/>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2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9D89A-EA8C-114A-8A14-411095CAA26E}"/>
              </a:ext>
            </a:extLst>
          </p:cNvPr>
          <p:cNvSpPr>
            <a:spLocks noGrp="1"/>
          </p:cNvSpPr>
          <p:nvPr>
            <p:ph type="title"/>
          </p:nvPr>
        </p:nvSpPr>
        <p:spPr>
          <a:xfrm>
            <a:off x="628650" y="29680"/>
            <a:ext cx="7886700" cy="385027"/>
          </a:xfrm>
        </p:spPr>
        <p:txBody>
          <a:bodyPr>
            <a:noAutofit/>
          </a:bodyPr>
          <a:lstStyle/>
          <a:p>
            <a:pPr algn="ctr"/>
            <a:r>
              <a:rPr lang="en-US" sz="3200" dirty="0"/>
              <a:t>Attempt to test FEL-based CeC</a:t>
            </a:r>
          </a:p>
        </p:txBody>
      </p:sp>
      <p:graphicFrame>
        <p:nvGraphicFramePr>
          <p:cNvPr id="5" name="Table 4">
            <a:extLst>
              <a:ext uri="{FF2B5EF4-FFF2-40B4-BE49-F238E27FC236}">
                <a16:creationId xmlns:a16="http://schemas.microsoft.com/office/drawing/2014/main" id="{2B94C04B-3909-FB4B-9054-017517E09040}"/>
              </a:ext>
            </a:extLst>
          </p:cNvPr>
          <p:cNvGraphicFramePr>
            <a:graphicFrameLocks noGrp="1"/>
          </p:cNvGraphicFramePr>
          <p:nvPr>
            <p:extLst>
              <p:ext uri="{D42A27DB-BD31-4B8C-83A1-F6EECF244321}">
                <p14:modId xmlns:p14="http://schemas.microsoft.com/office/powerpoint/2010/main" val="4101454521"/>
              </p:ext>
            </p:extLst>
          </p:nvPr>
        </p:nvGraphicFramePr>
        <p:xfrm>
          <a:off x="468865" y="1890560"/>
          <a:ext cx="3329344" cy="3223260"/>
        </p:xfrm>
        <a:graphic>
          <a:graphicData uri="http://schemas.openxmlformats.org/drawingml/2006/table">
            <a:tbl>
              <a:tblPr firstRow="1" bandRow="1">
                <a:tableStyleId>{5C22544A-7EE6-4342-B048-85BDC9FD1C3A}</a:tableStyleId>
              </a:tblPr>
              <a:tblGrid>
                <a:gridCol w="956331">
                  <a:extLst>
                    <a:ext uri="{9D8B030D-6E8A-4147-A177-3AD203B41FA5}">
                      <a16:colId xmlns:a16="http://schemas.microsoft.com/office/drawing/2014/main" val="3252538603"/>
                    </a:ext>
                  </a:extLst>
                </a:gridCol>
                <a:gridCol w="684112">
                  <a:extLst>
                    <a:ext uri="{9D8B030D-6E8A-4147-A177-3AD203B41FA5}">
                      <a16:colId xmlns:a16="http://schemas.microsoft.com/office/drawing/2014/main" val="1946719986"/>
                    </a:ext>
                  </a:extLst>
                </a:gridCol>
                <a:gridCol w="733995">
                  <a:extLst>
                    <a:ext uri="{9D8B030D-6E8A-4147-A177-3AD203B41FA5}">
                      <a16:colId xmlns:a16="http://schemas.microsoft.com/office/drawing/2014/main" val="3210016195"/>
                    </a:ext>
                  </a:extLst>
                </a:gridCol>
                <a:gridCol w="954906">
                  <a:extLst>
                    <a:ext uri="{9D8B030D-6E8A-4147-A177-3AD203B41FA5}">
                      <a16:colId xmlns:a16="http://schemas.microsoft.com/office/drawing/2014/main" val="1590801845"/>
                    </a:ext>
                  </a:extLst>
                </a:gridCol>
              </a:tblGrid>
              <a:tr h="205740">
                <a:tc>
                  <a:txBody>
                    <a:bodyPr/>
                    <a:lstStyle/>
                    <a:p>
                      <a:pPr marL="0" marR="0">
                        <a:spcBef>
                          <a:spcPts val="0"/>
                        </a:spcBef>
                        <a:spcAft>
                          <a:spcPts val="0"/>
                        </a:spcAft>
                      </a:pPr>
                      <a:r>
                        <a:rPr lang="en-US" sz="900" kern="1200">
                          <a:effectLst/>
                          <a:latin typeface="Times New Roman" panose="02020603050405020304" pitchFamily="18" charset="0"/>
                          <a:cs typeface="Times New Roman" panose="02020603050405020304" pitchFamily="18" charset="0"/>
                        </a:rPr>
                        <a:t>Parameter</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 Design</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Status</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Comment</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extLst>
                  <a:ext uri="{0D108BD9-81ED-4DB2-BD59-A6C34878D82A}">
                    <a16:rowId xmlns:a16="http://schemas.microsoft.com/office/drawing/2014/main" val="2663474088"/>
                  </a:ext>
                </a:extLst>
              </a:tr>
              <a:tr h="342900">
                <a:tc>
                  <a:txBody>
                    <a:bodyPr/>
                    <a:lstStyle/>
                    <a:p>
                      <a:pPr marL="0" marR="0">
                        <a:spcBef>
                          <a:spcPts val="0"/>
                        </a:spcBef>
                        <a:spcAft>
                          <a:spcPts val="0"/>
                        </a:spcAft>
                      </a:pPr>
                      <a:r>
                        <a:rPr lang="en-US" sz="900" kern="1200">
                          <a:effectLst/>
                          <a:latin typeface="Times New Roman" panose="02020603050405020304" pitchFamily="18" charset="0"/>
                          <a:cs typeface="Times New Roman" panose="02020603050405020304" pitchFamily="18" charset="0"/>
                        </a:rPr>
                        <a:t>Species in RHIC</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Au</a:t>
                      </a:r>
                      <a:r>
                        <a:rPr lang="en-US" sz="900" kern="1200" baseline="30000">
                          <a:effectLst/>
                          <a:latin typeface="Times New Roman" panose="02020603050405020304" pitchFamily="18" charset="0"/>
                          <a:cs typeface="Times New Roman" panose="02020603050405020304" pitchFamily="18" charset="0"/>
                        </a:rPr>
                        <a:t>+79</a:t>
                      </a:r>
                      <a:r>
                        <a:rPr lang="en-US" sz="900" kern="1200">
                          <a:effectLst/>
                          <a:latin typeface="Times New Roman" panose="02020603050405020304" pitchFamily="18" charset="0"/>
                          <a:cs typeface="Times New Roman" panose="02020603050405020304" pitchFamily="18" charset="0"/>
                        </a:rPr>
                        <a:t>, 40 GeV/u</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Au</a:t>
                      </a:r>
                      <a:r>
                        <a:rPr lang="en-US" sz="900" kern="1200" baseline="30000">
                          <a:effectLst/>
                          <a:latin typeface="Times New Roman" panose="02020603050405020304" pitchFamily="18" charset="0"/>
                          <a:cs typeface="Times New Roman" panose="02020603050405020304" pitchFamily="18" charset="0"/>
                        </a:rPr>
                        <a:t>+79</a:t>
                      </a:r>
                      <a:r>
                        <a:rPr lang="en-US" sz="900" kern="1200">
                          <a:effectLst/>
                          <a:latin typeface="Times New Roman" panose="02020603050405020304" pitchFamily="18" charset="0"/>
                          <a:cs typeface="Times New Roman" panose="02020603050405020304" pitchFamily="18" charset="0"/>
                        </a:rPr>
                        <a:t> 26.5 GeV/u</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dirty="0">
                          <a:effectLst/>
                          <a:latin typeface="Times New Roman" panose="02020603050405020304" pitchFamily="18" charset="0"/>
                          <a:cs typeface="Times New Roman" panose="02020603050405020304" pitchFamily="18" charset="0"/>
                        </a:rPr>
                        <a:t>✔ to match e-beam</a:t>
                      </a:r>
                      <a:endParaRPr lang="en-US" sz="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extLst>
                  <a:ext uri="{0D108BD9-81ED-4DB2-BD59-A6C34878D82A}">
                    <a16:rowId xmlns:a16="http://schemas.microsoft.com/office/drawing/2014/main" val="355975236"/>
                  </a:ext>
                </a:extLst>
              </a:tr>
              <a:tr h="342900">
                <a:tc>
                  <a:txBody>
                    <a:bodyPr/>
                    <a:lstStyle/>
                    <a:p>
                      <a:pPr marL="0" marR="0">
                        <a:spcBef>
                          <a:spcPts val="0"/>
                        </a:spcBef>
                        <a:spcAft>
                          <a:spcPts val="0"/>
                        </a:spcAft>
                      </a:pPr>
                      <a:r>
                        <a:rPr lang="en-US" sz="900" kern="1200">
                          <a:effectLst/>
                          <a:latin typeface="Times New Roman" panose="02020603050405020304" pitchFamily="18" charset="0"/>
                          <a:cs typeface="Times New Roman" panose="02020603050405020304" pitchFamily="18" charset="0"/>
                        </a:rPr>
                        <a:t>Electron energy</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21.95 MeV</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dirty="0">
                          <a:effectLst/>
                          <a:latin typeface="Times New Roman" panose="02020603050405020304" pitchFamily="18" charset="0"/>
                          <a:cs typeface="Times New Roman" panose="02020603050405020304" pitchFamily="18" charset="0"/>
                        </a:rPr>
                        <a:t>14.56 MeV</a:t>
                      </a:r>
                      <a:endParaRPr lang="en-US" sz="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Linac’s quench limit</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extLst>
                  <a:ext uri="{0D108BD9-81ED-4DB2-BD59-A6C34878D82A}">
                    <a16:rowId xmlns:a16="http://schemas.microsoft.com/office/drawing/2014/main" val="2256146967"/>
                  </a:ext>
                </a:extLst>
              </a:tr>
              <a:tr h="342900">
                <a:tc>
                  <a:txBody>
                    <a:bodyPr/>
                    <a:lstStyle/>
                    <a:p>
                      <a:pPr marL="0" marR="0">
                        <a:spcBef>
                          <a:spcPts val="0"/>
                        </a:spcBef>
                        <a:spcAft>
                          <a:spcPts val="0"/>
                        </a:spcAft>
                      </a:pPr>
                      <a:r>
                        <a:rPr lang="en-US" sz="900" kern="1200">
                          <a:effectLst/>
                          <a:latin typeface="Times New Roman" panose="02020603050405020304" pitchFamily="18" charset="0"/>
                          <a:cs typeface="Times New Roman" panose="02020603050405020304" pitchFamily="18" charset="0"/>
                        </a:rPr>
                        <a:t>Charge per electron bunch</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0.5-5 nC</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0.1- 10.7 nC</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solidFill>
                            <a:srgbClr val="00B050"/>
                          </a:solidFill>
                          <a:effectLst/>
                          <a:latin typeface="Times New Roman" panose="02020603050405020304" pitchFamily="18" charset="0"/>
                          <a:cs typeface="Times New Roman" panose="02020603050405020304" pitchFamily="18" charset="0"/>
                        </a:rPr>
                        <a:t>✔</a:t>
                      </a:r>
                      <a:endParaRPr lang="en-US" sz="800">
                        <a:solidFill>
                          <a:srgbClr val="00B05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extLst>
                  <a:ext uri="{0D108BD9-81ED-4DB2-BD59-A6C34878D82A}">
                    <a16:rowId xmlns:a16="http://schemas.microsoft.com/office/drawing/2014/main" val="2629747282"/>
                  </a:ext>
                </a:extLst>
              </a:tr>
              <a:tr h="205740">
                <a:tc>
                  <a:txBody>
                    <a:bodyPr/>
                    <a:lstStyle/>
                    <a:p>
                      <a:pPr marL="0" marR="0">
                        <a:spcBef>
                          <a:spcPts val="0"/>
                        </a:spcBef>
                        <a:spcAft>
                          <a:spcPts val="0"/>
                        </a:spcAft>
                      </a:pPr>
                      <a:r>
                        <a:rPr lang="en-US" sz="900" kern="1200">
                          <a:effectLst/>
                          <a:latin typeface="Times New Roman" panose="02020603050405020304" pitchFamily="18" charset="0"/>
                          <a:cs typeface="Times New Roman" panose="02020603050405020304" pitchFamily="18" charset="0"/>
                        </a:rPr>
                        <a:t>Peak current</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100 A</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50 -100A</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extLst>
                  <a:ext uri="{0D108BD9-81ED-4DB2-BD59-A6C34878D82A}">
                    <a16:rowId xmlns:a16="http://schemas.microsoft.com/office/drawing/2014/main" val="23812134"/>
                  </a:ext>
                </a:extLst>
              </a:tr>
              <a:tr h="342900">
                <a:tc>
                  <a:txBody>
                    <a:bodyPr/>
                    <a:lstStyle/>
                    <a:p>
                      <a:pPr marL="0" marR="0">
                        <a:spcBef>
                          <a:spcPts val="0"/>
                        </a:spcBef>
                        <a:spcAft>
                          <a:spcPts val="0"/>
                        </a:spcAft>
                      </a:pPr>
                      <a:r>
                        <a:rPr lang="en-US" sz="900" kern="1200">
                          <a:effectLst/>
                          <a:latin typeface="Times New Roman" panose="02020603050405020304" pitchFamily="18" charset="0"/>
                          <a:cs typeface="Times New Roman" panose="02020603050405020304" pitchFamily="18" charset="0"/>
                        </a:rPr>
                        <a:t>Bunch duration, psec</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10-50</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12 </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extLst>
                  <a:ext uri="{0D108BD9-81ED-4DB2-BD59-A6C34878D82A}">
                    <a16:rowId xmlns:a16="http://schemas.microsoft.com/office/drawing/2014/main" val="3656456933"/>
                  </a:ext>
                </a:extLst>
              </a:tr>
              <a:tr h="342900">
                <a:tc>
                  <a:txBody>
                    <a:bodyPr/>
                    <a:lstStyle/>
                    <a:p>
                      <a:pPr marL="0" marR="0">
                        <a:spcBef>
                          <a:spcPts val="0"/>
                        </a:spcBef>
                        <a:spcAft>
                          <a:spcPts val="0"/>
                        </a:spcAft>
                      </a:pPr>
                      <a:r>
                        <a:rPr lang="en-US" sz="900" kern="1200">
                          <a:effectLst/>
                          <a:latin typeface="Times New Roman" panose="02020603050405020304" pitchFamily="18" charset="0"/>
                          <a:cs typeface="Times New Roman" panose="02020603050405020304" pitchFamily="18" charset="0"/>
                        </a:rPr>
                        <a:t>Normalized beam emittance</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&lt; 5 mm mrad</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0.15 – 5 mm mrad</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extLst>
                  <a:ext uri="{0D108BD9-81ED-4DB2-BD59-A6C34878D82A}">
                    <a16:rowId xmlns:a16="http://schemas.microsoft.com/office/drawing/2014/main" val="2307149108"/>
                  </a:ext>
                </a:extLst>
              </a:tr>
              <a:tr h="342900">
                <a:tc>
                  <a:txBody>
                    <a:bodyPr/>
                    <a:lstStyle/>
                    <a:p>
                      <a:pPr marL="0" marR="0">
                        <a:spcBef>
                          <a:spcPts val="0"/>
                        </a:spcBef>
                        <a:spcAft>
                          <a:spcPts val="0"/>
                        </a:spcAft>
                      </a:pPr>
                      <a:r>
                        <a:rPr lang="en-US" sz="900" kern="1200">
                          <a:effectLst/>
                          <a:latin typeface="Times New Roman" panose="02020603050405020304" pitchFamily="18" charset="0"/>
                          <a:cs typeface="Times New Roman" panose="02020603050405020304" pitchFamily="18" charset="0"/>
                        </a:rPr>
                        <a:t>Energy spread, RMS</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0.1%</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Core &lt;0.1%</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extLst>
                  <a:ext uri="{0D108BD9-81ED-4DB2-BD59-A6C34878D82A}">
                    <a16:rowId xmlns:a16="http://schemas.microsoft.com/office/drawing/2014/main" val="3883750487"/>
                  </a:ext>
                </a:extLst>
              </a:tr>
              <a:tr h="342900">
                <a:tc>
                  <a:txBody>
                    <a:bodyPr/>
                    <a:lstStyle/>
                    <a:p>
                      <a:pPr marL="0" marR="0">
                        <a:spcBef>
                          <a:spcPts val="0"/>
                        </a:spcBef>
                        <a:spcAft>
                          <a:spcPts val="0"/>
                        </a:spcAft>
                      </a:pPr>
                      <a:r>
                        <a:rPr lang="en-US" sz="900" kern="1200">
                          <a:effectLst/>
                          <a:latin typeface="Times New Roman" panose="02020603050405020304" pitchFamily="18" charset="0"/>
                          <a:cs typeface="Times New Roman" panose="02020603050405020304" pitchFamily="18" charset="0"/>
                        </a:rPr>
                        <a:t>FEL wavelength</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13 μm</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31 μm</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 with new IR diagnostics</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extLst>
                  <a:ext uri="{0D108BD9-81ED-4DB2-BD59-A6C34878D82A}">
                    <a16:rowId xmlns:a16="http://schemas.microsoft.com/office/drawing/2014/main" val="3653547692"/>
                  </a:ext>
                </a:extLst>
              </a:tr>
              <a:tr h="205740">
                <a:tc>
                  <a:txBody>
                    <a:bodyPr/>
                    <a:lstStyle/>
                    <a:p>
                      <a:pPr marL="0" marR="0">
                        <a:spcBef>
                          <a:spcPts val="0"/>
                        </a:spcBef>
                        <a:spcAft>
                          <a:spcPts val="0"/>
                        </a:spcAft>
                      </a:pPr>
                      <a:r>
                        <a:rPr lang="en-US" sz="900" kern="1200">
                          <a:effectLst/>
                          <a:latin typeface="Times New Roman" panose="02020603050405020304" pitchFamily="18" charset="0"/>
                          <a:cs typeface="Times New Roman" panose="02020603050405020304" pitchFamily="18" charset="0"/>
                        </a:rPr>
                        <a:t>Repetition rate</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78.17 kHz</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78.17 kHz</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extLst>
                  <a:ext uri="{0D108BD9-81ED-4DB2-BD59-A6C34878D82A}">
                    <a16:rowId xmlns:a16="http://schemas.microsoft.com/office/drawing/2014/main" val="3424990834"/>
                  </a:ext>
                </a:extLst>
              </a:tr>
              <a:tr h="205740">
                <a:tc>
                  <a:txBody>
                    <a:bodyPr/>
                    <a:lstStyle/>
                    <a:p>
                      <a:pPr marL="0" marR="0">
                        <a:spcBef>
                          <a:spcPts val="0"/>
                        </a:spcBef>
                        <a:spcAft>
                          <a:spcPts val="0"/>
                        </a:spcAft>
                      </a:pPr>
                      <a:r>
                        <a:rPr lang="en-US" sz="900" kern="1200">
                          <a:effectLst/>
                          <a:latin typeface="Times New Roman" panose="02020603050405020304" pitchFamily="18" charset="0"/>
                          <a:cs typeface="Times New Roman" panose="02020603050405020304" pitchFamily="18" charset="0"/>
                        </a:rPr>
                        <a:t>CW beam</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dirty="0">
                          <a:effectLst/>
                          <a:latin typeface="Times New Roman" panose="02020603050405020304" pitchFamily="18" charset="0"/>
                          <a:cs typeface="Times New Roman" panose="02020603050405020304" pitchFamily="18" charset="0"/>
                        </a:rPr>
                        <a:t>80-400 </a:t>
                      </a:r>
                      <a:r>
                        <a:rPr lang="en-US" sz="900" kern="1200" dirty="0" err="1">
                          <a:effectLst/>
                          <a:latin typeface="Times New Roman" panose="02020603050405020304" pitchFamily="18" charset="0"/>
                          <a:cs typeface="Times New Roman" panose="02020603050405020304" pitchFamily="18" charset="0"/>
                        </a:rPr>
                        <a:t>μΑ</a:t>
                      </a:r>
                      <a:endParaRPr lang="en-US" sz="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a:effectLst/>
                          <a:latin typeface="Times New Roman" panose="02020603050405020304" pitchFamily="18" charset="0"/>
                          <a:cs typeface="Times New Roman" panose="02020603050405020304" pitchFamily="18" charset="0"/>
                        </a:rPr>
                        <a:t>150 μΑ</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tc>
                  <a:txBody>
                    <a:bodyPr/>
                    <a:lstStyle/>
                    <a:p>
                      <a:pPr marL="0" marR="0" algn="ctr">
                        <a:spcBef>
                          <a:spcPts val="0"/>
                        </a:spcBef>
                        <a:spcAft>
                          <a:spcPts val="0"/>
                        </a:spcAft>
                      </a:pPr>
                      <a:r>
                        <a:rPr lang="en-US" sz="900" kern="1200" dirty="0">
                          <a:effectLst/>
                          <a:latin typeface="Times New Roman" panose="02020603050405020304" pitchFamily="18" charset="0"/>
                          <a:cs typeface="Times New Roman" panose="02020603050405020304" pitchFamily="18" charset="0"/>
                        </a:rPr>
                        <a:t>✔</a:t>
                      </a:r>
                      <a:endParaRPr lang="en-US" sz="8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34290" marB="34290"/>
                </a:tc>
                <a:extLst>
                  <a:ext uri="{0D108BD9-81ED-4DB2-BD59-A6C34878D82A}">
                    <a16:rowId xmlns:a16="http://schemas.microsoft.com/office/drawing/2014/main" val="1036631879"/>
                  </a:ext>
                </a:extLst>
              </a:tr>
            </a:tbl>
          </a:graphicData>
        </a:graphic>
      </p:graphicFrame>
      <p:pic>
        <p:nvPicPr>
          <p:cNvPr id="7" name="Picture 6">
            <a:extLst>
              <a:ext uri="{FF2B5EF4-FFF2-40B4-BE49-F238E27FC236}">
                <a16:creationId xmlns:a16="http://schemas.microsoft.com/office/drawing/2014/main" id="{21DB41D0-3A70-8945-88C8-72EF2A143644}"/>
              </a:ext>
            </a:extLst>
          </p:cNvPr>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82799" y="3557542"/>
            <a:ext cx="2162175" cy="1562100"/>
          </a:xfrm>
          <a:prstGeom prst="rect">
            <a:avLst/>
          </a:prstGeom>
          <a:noFill/>
          <a:ln>
            <a:noFill/>
          </a:ln>
        </p:spPr>
      </p:pic>
      <p:sp>
        <p:nvSpPr>
          <p:cNvPr id="8" name="Rectangle 7">
            <a:extLst>
              <a:ext uri="{FF2B5EF4-FFF2-40B4-BE49-F238E27FC236}">
                <a16:creationId xmlns:a16="http://schemas.microsoft.com/office/drawing/2014/main" id="{1C982864-F397-A24D-B69D-8E028BC18948}"/>
              </a:ext>
            </a:extLst>
          </p:cNvPr>
          <p:cNvSpPr/>
          <p:nvPr/>
        </p:nvSpPr>
        <p:spPr>
          <a:xfrm>
            <a:off x="4904464" y="3294371"/>
            <a:ext cx="2720617" cy="230832"/>
          </a:xfrm>
          <a:prstGeom prst="rect">
            <a:avLst/>
          </a:prstGeom>
        </p:spPr>
        <p:txBody>
          <a:bodyPr wrap="none">
            <a:spAutoFit/>
          </a:bodyPr>
          <a:lstStyle/>
          <a:p>
            <a:r>
              <a:rPr lang="en-US" sz="900" dirty="0">
                <a:latin typeface="Times New Roman" panose="02020603050405020304" pitchFamily="18" charset="0"/>
                <a:cs typeface="Times New Roman" panose="02020603050405020304" pitchFamily="18" charset="0"/>
              </a:rPr>
              <a:t>Predicted evolution of ion bunch profile in 40 minutes </a:t>
            </a:r>
          </a:p>
        </p:txBody>
      </p:sp>
      <p:pic>
        <p:nvPicPr>
          <p:cNvPr id="10" name="Picture 9">
            <a:extLst>
              <a:ext uri="{FF2B5EF4-FFF2-40B4-BE49-F238E27FC236}">
                <a16:creationId xmlns:a16="http://schemas.microsoft.com/office/drawing/2014/main" id="{6B1AE61E-136D-6442-8768-E379D1E24EE1}"/>
              </a:ext>
            </a:extLst>
          </p:cNvPr>
          <p:cNvPicPr/>
          <p:nvPr/>
        </p:nvPicPr>
        <p:blipFill>
          <a:blip r:embed="rId3" cstate="screen">
            <a:extLst>
              <a:ext uri="{28A0092B-C50C-407E-A947-70E740481C1C}">
                <a14:useLocalDpi xmlns:a14="http://schemas.microsoft.com/office/drawing/2010/main"/>
              </a:ext>
            </a:extLst>
          </a:blip>
          <a:srcRect l="40227" t="2" r="19119" b="44273"/>
          <a:stretch>
            <a:fillRect/>
          </a:stretch>
        </p:blipFill>
        <p:spPr bwMode="auto">
          <a:xfrm>
            <a:off x="5412748" y="1849129"/>
            <a:ext cx="1876425" cy="1341923"/>
          </a:xfrm>
          <a:prstGeom prst="rect">
            <a:avLst/>
          </a:prstGeom>
          <a:noFill/>
          <a:ln>
            <a:noFill/>
          </a:ln>
        </p:spPr>
      </p:pic>
      <p:sp>
        <p:nvSpPr>
          <p:cNvPr id="11" name="Rectangle 10">
            <a:extLst>
              <a:ext uri="{FF2B5EF4-FFF2-40B4-BE49-F238E27FC236}">
                <a16:creationId xmlns:a16="http://schemas.microsoft.com/office/drawing/2014/main" id="{A5CB3BC1-932A-3A4D-85B2-98A7E9707B2F}"/>
              </a:ext>
            </a:extLst>
          </p:cNvPr>
          <p:cNvSpPr/>
          <p:nvPr/>
        </p:nvSpPr>
        <p:spPr>
          <a:xfrm>
            <a:off x="5338815" y="1625065"/>
            <a:ext cx="1968809" cy="230832"/>
          </a:xfrm>
          <a:prstGeom prst="rect">
            <a:avLst/>
          </a:prstGeom>
        </p:spPr>
        <p:txBody>
          <a:bodyPr wrap="none">
            <a:spAutoFit/>
          </a:bodyPr>
          <a:lstStyle/>
          <a:p>
            <a:r>
              <a:rPr lang="en-US" sz="900" dirty="0">
                <a:latin typeface="Times New Roman" panose="02020603050405020304" pitchFamily="18" charset="0"/>
                <a:cs typeface="Times New Roman" panose="02020603050405020304" pitchFamily="18" charset="0"/>
              </a:rPr>
              <a:t>FEL lasing pulse at 31 </a:t>
            </a:r>
            <a:r>
              <a:rPr lang="el-GR" sz="900" dirty="0">
                <a:latin typeface="Times New Roman" panose="02020603050405020304" pitchFamily="18" charset="0"/>
                <a:cs typeface="Times New Roman" panose="02020603050405020304" pitchFamily="18" charset="0"/>
              </a:rPr>
              <a:t>μ</a:t>
            </a:r>
            <a:r>
              <a:rPr lang="en-US" sz="900" dirty="0">
                <a:latin typeface="Times New Roman" panose="02020603050405020304" pitchFamily="18" charset="0"/>
                <a:cs typeface="Times New Roman" panose="02020603050405020304" pitchFamily="18" charset="0"/>
              </a:rPr>
              <a:t>m: April 2018</a:t>
            </a:r>
          </a:p>
        </p:txBody>
      </p:sp>
      <p:sp>
        <p:nvSpPr>
          <p:cNvPr id="12" name="Rectangle 11">
            <a:extLst>
              <a:ext uri="{FF2B5EF4-FFF2-40B4-BE49-F238E27FC236}">
                <a16:creationId xmlns:a16="http://schemas.microsoft.com/office/drawing/2014/main" id="{5E419FF8-7D23-C74A-A53B-E9FB90C2BC87}"/>
              </a:ext>
            </a:extLst>
          </p:cNvPr>
          <p:cNvSpPr/>
          <p:nvPr/>
        </p:nvSpPr>
        <p:spPr>
          <a:xfrm>
            <a:off x="6486784" y="2087249"/>
            <a:ext cx="915635" cy="369332"/>
          </a:xfrm>
          <a:prstGeom prst="rect">
            <a:avLst/>
          </a:prstGeom>
        </p:spPr>
        <p:txBody>
          <a:bodyPr wrap="none">
            <a:spAutoFit/>
          </a:bodyPr>
          <a:lstStyle/>
          <a:p>
            <a:r>
              <a:rPr lang="en-US" sz="900" dirty="0">
                <a:solidFill>
                  <a:srgbClr val="92D050"/>
                </a:solidFill>
                <a:latin typeface="Times New Roman" panose="02020603050405020304" pitchFamily="18" charset="0"/>
                <a:cs typeface="Times New Roman" panose="02020603050405020304" pitchFamily="18" charset="0"/>
              </a:rPr>
              <a:t>Electron bunch </a:t>
            </a:r>
          </a:p>
          <a:p>
            <a:r>
              <a:rPr lang="en-US" sz="900" dirty="0">
                <a:solidFill>
                  <a:srgbClr val="92D050"/>
                </a:solidFill>
                <a:latin typeface="Times New Roman" panose="02020603050405020304" pitchFamily="18" charset="0"/>
                <a:cs typeface="Times New Roman" panose="02020603050405020304" pitchFamily="18" charset="0"/>
              </a:rPr>
              <a:t>train</a:t>
            </a:r>
          </a:p>
        </p:txBody>
      </p:sp>
      <p:cxnSp>
        <p:nvCxnSpPr>
          <p:cNvPr id="6" name="Straight Arrow Connector 5">
            <a:extLst>
              <a:ext uri="{FF2B5EF4-FFF2-40B4-BE49-F238E27FC236}">
                <a16:creationId xmlns:a16="http://schemas.microsoft.com/office/drawing/2014/main" id="{5FB76A4C-F399-4C42-A326-1C35AB56C153}"/>
              </a:ext>
            </a:extLst>
          </p:cNvPr>
          <p:cNvCxnSpPr>
            <a:cxnSpLocks/>
          </p:cNvCxnSpPr>
          <p:nvPr/>
        </p:nvCxnSpPr>
        <p:spPr>
          <a:xfrm flipH="1">
            <a:off x="6245097" y="2214452"/>
            <a:ext cx="237581" cy="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7B6F5AB7-F26D-1844-94DC-E2D42B45ED56}"/>
              </a:ext>
            </a:extLst>
          </p:cNvPr>
          <p:cNvCxnSpPr>
            <a:cxnSpLocks/>
          </p:cNvCxnSpPr>
          <p:nvPr/>
        </p:nvCxnSpPr>
        <p:spPr>
          <a:xfrm flipH="1">
            <a:off x="6109371" y="2847029"/>
            <a:ext cx="373307" cy="0"/>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6C478B29-0CBD-B94D-9D78-220AF8258C24}"/>
              </a:ext>
            </a:extLst>
          </p:cNvPr>
          <p:cNvSpPr/>
          <p:nvPr/>
        </p:nvSpPr>
        <p:spPr>
          <a:xfrm>
            <a:off x="6482678" y="2678414"/>
            <a:ext cx="729687" cy="369332"/>
          </a:xfrm>
          <a:prstGeom prst="rect">
            <a:avLst/>
          </a:prstGeom>
        </p:spPr>
        <p:txBody>
          <a:bodyPr wrap="none">
            <a:spAutoFit/>
          </a:bodyPr>
          <a:lstStyle/>
          <a:p>
            <a:r>
              <a:rPr lang="en-US" sz="900" dirty="0">
                <a:solidFill>
                  <a:srgbClr val="FFFF00"/>
                </a:solidFill>
                <a:latin typeface="Times New Roman" panose="02020603050405020304" pitchFamily="18" charset="0"/>
                <a:cs typeface="Times New Roman" panose="02020603050405020304" pitchFamily="18" charset="0"/>
              </a:rPr>
              <a:t>IR detector </a:t>
            </a:r>
          </a:p>
          <a:p>
            <a:r>
              <a:rPr lang="en-US" sz="900" dirty="0">
                <a:solidFill>
                  <a:srgbClr val="FFFF00"/>
                </a:solidFill>
                <a:latin typeface="Times New Roman" panose="02020603050405020304" pitchFamily="18" charset="0"/>
                <a:cs typeface="Times New Roman" panose="02020603050405020304" pitchFamily="18" charset="0"/>
              </a:rPr>
              <a:t>signal</a:t>
            </a:r>
          </a:p>
        </p:txBody>
      </p:sp>
      <p:grpSp>
        <p:nvGrpSpPr>
          <p:cNvPr id="13" name="Group 12">
            <a:extLst>
              <a:ext uri="{FF2B5EF4-FFF2-40B4-BE49-F238E27FC236}">
                <a16:creationId xmlns:a16="http://schemas.microsoft.com/office/drawing/2014/main" id="{42F637C7-C382-985B-E292-6CC5D37C4444}"/>
              </a:ext>
            </a:extLst>
          </p:cNvPr>
          <p:cNvGrpSpPr/>
          <p:nvPr/>
        </p:nvGrpSpPr>
        <p:grpSpPr>
          <a:xfrm>
            <a:off x="767081" y="502828"/>
            <a:ext cx="6858000" cy="1130303"/>
            <a:chOff x="0" y="3685494"/>
            <a:chExt cx="9144000" cy="1507070"/>
          </a:xfrm>
        </p:grpSpPr>
        <p:grpSp>
          <p:nvGrpSpPr>
            <p:cNvPr id="16" name="Group 15">
              <a:extLst>
                <a:ext uri="{FF2B5EF4-FFF2-40B4-BE49-F238E27FC236}">
                  <a16:creationId xmlns:a16="http://schemas.microsoft.com/office/drawing/2014/main" id="{396CE8C6-C599-3C16-E290-937B445B9CED}"/>
                </a:ext>
              </a:extLst>
            </p:cNvPr>
            <p:cNvGrpSpPr/>
            <p:nvPr/>
          </p:nvGrpSpPr>
          <p:grpSpPr>
            <a:xfrm>
              <a:off x="0" y="3685494"/>
              <a:ext cx="9144000" cy="1507070"/>
              <a:chOff x="0" y="3685494"/>
              <a:chExt cx="9144000" cy="1507070"/>
            </a:xfrm>
          </p:grpSpPr>
          <p:grpSp>
            <p:nvGrpSpPr>
              <p:cNvPr id="18" name="Group 17">
                <a:extLst>
                  <a:ext uri="{FF2B5EF4-FFF2-40B4-BE49-F238E27FC236}">
                    <a16:creationId xmlns:a16="http://schemas.microsoft.com/office/drawing/2014/main" id="{82F0235E-F25B-8E2A-4BFD-FF4FA84A0CF0}"/>
                  </a:ext>
                </a:extLst>
              </p:cNvPr>
              <p:cNvGrpSpPr/>
              <p:nvPr/>
            </p:nvGrpSpPr>
            <p:grpSpPr>
              <a:xfrm>
                <a:off x="0" y="3685494"/>
                <a:ext cx="9144000" cy="1507070"/>
                <a:chOff x="0" y="3685494"/>
                <a:chExt cx="9144000" cy="1507070"/>
              </a:xfrm>
            </p:grpSpPr>
            <p:grpSp>
              <p:nvGrpSpPr>
                <p:cNvPr id="20" name="Group 19">
                  <a:extLst>
                    <a:ext uri="{FF2B5EF4-FFF2-40B4-BE49-F238E27FC236}">
                      <a16:creationId xmlns:a16="http://schemas.microsoft.com/office/drawing/2014/main" id="{2000A6D5-E2BA-AAAE-2364-77A27812AE93}"/>
                    </a:ext>
                  </a:extLst>
                </p:cNvPr>
                <p:cNvGrpSpPr/>
                <p:nvPr/>
              </p:nvGrpSpPr>
              <p:grpSpPr>
                <a:xfrm>
                  <a:off x="0" y="3738122"/>
                  <a:ext cx="9144000" cy="1454442"/>
                  <a:chOff x="0" y="3738122"/>
                  <a:chExt cx="9144000" cy="1454442"/>
                </a:xfrm>
              </p:grpSpPr>
              <p:pic>
                <p:nvPicPr>
                  <p:cNvPr id="22" name="Picture 21">
                    <a:extLst>
                      <a:ext uri="{FF2B5EF4-FFF2-40B4-BE49-F238E27FC236}">
                        <a16:creationId xmlns:a16="http://schemas.microsoft.com/office/drawing/2014/main" id="{3E74F7B3-2082-E63A-62A7-58B57F41DE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738122"/>
                    <a:ext cx="9144000" cy="1454442"/>
                  </a:xfrm>
                  <a:prstGeom prst="rect">
                    <a:avLst/>
                  </a:prstGeom>
                </p:spPr>
              </p:pic>
              <p:cxnSp>
                <p:nvCxnSpPr>
                  <p:cNvPr id="23" name="Straight Arrow Connector 22">
                    <a:extLst>
                      <a:ext uri="{FF2B5EF4-FFF2-40B4-BE49-F238E27FC236}">
                        <a16:creationId xmlns:a16="http://schemas.microsoft.com/office/drawing/2014/main" id="{82F3DB20-DAB9-7B4B-CAFE-2FE523778D8C}"/>
                      </a:ext>
                    </a:extLst>
                  </p:cNvPr>
                  <p:cNvCxnSpPr>
                    <a:cxnSpLocks/>
                  </p:cNvCxnSpPr>
                  <p:nvPr/>
                </p:nvCxnSpPr>
                <p:spPr>
                  <a:xfrm flipH="1">
                    <a:off x="37839" y="4156307"/>
                    <a:ext cx="9068322" cy="0"/>
                  </a:xfrm>
                  <a:prstGeom prst="straightConnector1">
                    <a:avLst/>
                  </a:prstGeom>
                  <a:ln w="38100" cmpd="tri">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21" name="Rectangle 20">
                  <a:extLst>
                    <a:ext uri="{FF2B5EF4-FFF2-40B4-BE49-F238E27FC236}">
                      <a16:creationId xmlns:a16="http://schemas.microsoft.com/office/drawing/2014/main" id="{8BE524FB-D3B4-AAC3-481F-184081327B70}"/>
                    </a:ext>
                  </a:extLst>
                </p:cNvPr>
                <p:cNvSpPr/>
                <p:nvPr/>
              </p:nvSpPr>
              <p:spPr>
                <a:xfrm>
                  <a:off x="952923" y="3685494"/>
                  <a:ext cx="3162145" cy="400109"/>
                </a:xfrm>
                <a:prstGeom prst="rect">
                  <a:avLst/>
                </a:prstGeom>
              </p:spPr>
              <p:txBody>
                <a:bodyPr wrap="square">
                  <a:spAutoFit/>
                </a:bodyPr>
                <a:lstStyle/>
                <a:p>
                  <a:r>
                    <a:rPr lang="en-US" sz="1350" dirty="0">
                      <a:latin typeface="Times New Roman" panose="02020603050405020304" pitchFamily="18" charset="0"/>
                      <a:cs typeface="Times New Roman" panose="02020603050405020304" pitchFamily="18" charset="0"/>
                    </a:rPr>
                    <a:t>High gain 10 THz FEL (2018) </a:t>
                  </a:r>
                </a:p>
              </p:txBody>
            </p:sp>
          </p:grpSp>
          <p:sp>
            <p:nvSpPr>
              <p:cNvPr id="19" name="Rectangle 18">
                <a:extLst>
                  <a:ext uri="{FF2B5EF4-FFF2-40B4-BE49-F238E27FC236}">
                    <a16:creationId xmlns:a16="http://schemas.microsoft.com/office/drawing/2014/main" id="{BFEA5C3D-0D65-CBAC-EF0F-9E1AF0E7CE5C}"/>
                  </a:ext>
                </a:extLst>
              </p:cNvPr>
              <p:cNvSpPr/>
              <p:nvPr/>
            </p:nvSpPr>
            <p:spPr>
              <a:xfrm>
                <a:off x="5244100" y="3833579"/>
                <a:ext cx="2037335" cy="338555"/>
              </a:xfrm>
              <a:prstGeom prst="rect">
                <a:avLst/>
              </a:prstGeom>
            </p:spPr>
            <p:txBody>
              <a:bodyPr wrap="square">
                <a:spAutoFit/>
              </a:bodyPr>
              <a:lstStyle/>
              <a:p>
                <a:r>
                  <a:rPr lang="en-US" sz="1050" b="1" dirty="0">
                    <a:solidFill>
                      <a:srgbClr val="C00000"/>
                    </a:solidFill>
                    <a:latin typeface="Times New Roman" panose="02020603050405020304" pitchFamily="18" charset="0"/>
                    <a:cs typeface="Times New Roman" panose="02020603050405020304" pitchFamily="18" charset="0"/>
                  </a:rPr>
                  <a:t>RHIC ion beam</a:t>
                </a:r>
              </a:p>
            </p:txBody>
          </p:sp>
        </p:grpSp>
        <p:sp>
          <p:nvSpPr>
            <p:cNvPr id="17" name="Rectangle 16">
              <a:extLst>
                <a:ext uri="{FF2B5EF4-FFF2-40B4-BE49-F238E27FC236}">
                  <a16:creationId xmlns:a16="http://schemas.microsoft.com/office/drawing/2014/main" id="{A384881E-195F-D1EC-DC7A-999D2F337F02}"/>
                </a:ext>
              </a:extLst>
            </p:cNvPr>
            <p:cNvSpPr/>
            <p:nvPr/>
          </p:nvSpPr>
          <p:spPr>
            <a:xfrm>
              <a:off x="5456707" y="4134678"/>
              <a:ext cx="2037335" cy="338555"/>
            </a:xfrm>
            <a:prstGeom prst="rect">
              <a:avLst/>
            </a:prstGeom>
          </p:spPr>
          <p:txBody>
            <a:bodyPr wrap="square">
              <a:spAutoFit/>
            </a:bodyPr>
            <a:lstStyle/>
            <a:p>
              <a:r>
                <a:rPr lang="en-US" sz="1050" b="1" dirty="0">
                  <a:solidFill>
                    <a:srgbClr val="0432FF"/>
                  </a:solidFill>
                  <a:latin typeface="Times New Roman" panose="02020603050405020304" pitchFamily="18" charset="0"/>
                  <a:cs typeface="Times New Roman" panose="02020603050405020304" pitchFamily="18" charset="0"/>
                </a:rPr>
                <a:t>CeC SRF accelerator</a:t>
              </a:r>
            </a:p>
          </p:txBody>
        </p:sp>
      </p:grpSp>
    </p:spTree>
    <p:extLst>
      <p:ext uri="{BB962C8B-B14F-4D97-AF65-F5344CB8AC3E}">
        <p14:creationId xmlns:p14="http://schemas.microsoft.com/office/powerpoint/2010/main" val="2624364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000" fill="hold"/>
                                        <p:tgtEl>
                                          <p:spTgt spid="13"/>
                                        </p:tgtEl>
                                        <p:attrNameLst>
                                          <p:attrName>ppt_w</p:attrName>
                                        </p:attrNameLst>
                                      </p:cBhvr>
                                      <p:tavLst>
                                        <p:tav tm="0">
                                          <p:val>
                                            <p:strVal val="#ppt_w*0.70"/>
                                          </p:val>
                                        </p:tav>
                                        <p:tav tm="100000">
                                          <p:val>
                                            <p:strVal val="#ppt_w"/>
                                          </p:val>
                                        </p:tav>
                                      </p:tavLst>
                                    </p:anim>
                                    <p:anim calcmode="lin" valueType="num">
                                      <p:cBhvr>
                                        <p:cTn id="8" dur="2000" fill="hold"/>
                                        <p:tgtEl>
                                          <p:spTgt spid="13"/>
                                        </p:tgtEl>
                                        <p:attrNameLst>
                                          <p:attrName>ppt_h</p:attrName>
                                        </p:attrNameLst>
                                      </p:cBhvr>
                                      <p:tavLst>
                                        <p:tav tm="0">
                                          <p:val>
                                            <p:strVal val="#ppt_h"/>
                                          </p:val>
                                        </p:tav>
                                        <p:tav tm="100000">
                                          <p:val>
                                            <p:strVal val="#ppt_h"/>
                                          </p:val>
                                        </p:tav>
                                      </p:tavLst>
                                    </p:anim>
                                    <p:animEffect transition="in" filter="fade">
                                      <p:cBhvr>
                                        <p:cTn id="9"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D27E8-95E5-5DAD-530F-33417A952EC1}"/>
              </a:ext>
            </a:extLst>
          </p:cNvPr>
          <p:cNvSpPr>
            <a:spLocks noGrp="1"/>
          </p:cNvSpPr>
          <p:nvPr>
            <p:ph type="title"/>
          </p:nvPr>
        </p:nvSpPr>
        <p:spPr>
          <a:xfrm>
            <a:off x="0" y="0"/>
            <a:ext cx="9012555" cy="565785"/>
          </a:xfrm>
        </p:spPr>
        <p:txBody>
          <a:bodyPr>
            <a:noAutofit/>
          </a:bodyPr>
          <a:lstStyle/>
          <a:p>
            <a:pPr algn="ctr"/>
            <a:r>
              <a:rPr lang="en-US" sz="2400" dirty="0"/>
              <a:t>Overlapping and separating electron and 26.5 GeV/ion bunches</a:t>
            </a:r>
          </a:p>
        </p:txBody>
      </p:sp>
      <p:sp>
        <p:nvSpPr>
          <p:cNvPr id="3" name="Content Placeholder 2">
            <a:extLst>
              <a:ext uri="{FF2B5EF4-FFF2-40B4-BE49-F238E27FC236}">
                <a16:creationId xmlns:a16="http://schemas.microsoft.com/office/drawing/2014/main" id="{FF72A20E-ECFE-0166-6ABA-96425D7B948A}"/>
              </a:ext>
            </a:extLst>
          </p:cNvPr>
          <p:cNvSpPr>
            <a:spLocks noGrp="1"/>
          </p:cNvSpPr>
          <p:nvPr>
            <p:ph idx="1"/>
          </p:nvPr>
        </p:nvSpPr>
        <p:spPr>
          <a:xfrm>
            <a:off x="86701" y="483500"/>
            <a:ext cx="7201205" cy="4176500"/>
          </a:xfrm>
        </p:spPr>
        <p:txBody>
          <a:bodyPr>
            <a:noAutofit/>
          </a:bodyPr>
          <a:lstStyle/>
          <a:p>
            <a:pPr>
              <a:lnSpc>
                <a:spcPct val="120000"/>
              </a:lnSpc>
            </a:pPr>
            <a:r>
              <a:rPr lang="en-US" sz="1200" dirty="0">
                <a:effectLst/>
              </a:rPr>
              <a:t>We developed beam-based alignment technique for nearly perfect overlap of overlap electron and ion beams by aligning their trajectories in common section </a:t>
            </a:r>
          </a:p>
          <a:p>
            <a:pPr>
              <a:lnSpc>
                <a:spcPct val="120000"/>
              </a:lnSpc>
            </a:pPr>
            <a:r>
              <a:rPr lang="en-US" sz="1200" dirty="0">
                <a:effectLst/>
              </a:rPr>
              <a:t>CeC accelerator generates and accelerates electron bunches with frequency of 78 kHz in CW mode (or trains of electron bunches with this frequency). </a:t>
            </a:r>
          </a:p>
          <a:p>
            <a:pPr>
              <a:lnSpc>
                <a:spcPct val="120000"/>
              </a:lnSpc>
            </a:pPr>
            <a:r>
              <a:rPr lang="en-US" sz="1200" dirty="0">
                <a:effectLst/>
              </a:rPr>
              <a:t>This frequency is equal to revolution frequency of 26.5 GeV/u ion bunched in RHIC and CeC LLRF system locks locking the CeC RF system with RHIC RF system</a:t>
            </a:r>
          </a:p>
          <a:p>
            <a:pPr>
              <a:lnSpc>
                <a:spcPct val="120000"/>
              </a:lnSpc>
            </a:pPr>
            <a:r>
              <a:rPr lang="en-US" sz="1200" dirty="0">
                <a:effectLst/>
              </a:rPr>
              <a:t>We typically used six or twelve equally spaced ion bunches circulating in RHIC, but only one bunch can overlap with electrons at 78 kHz – </a:t>
            </a:r>
            <a:r>
              <a:rPr lang="en-US" sz="1200" u="sng" dirty="0">
                <a:effectLst/>
              </a:rPr>
              <a:t>interacting bunch</a:t>
            </a:r>
            <a:r>
              <a:rPr lang="en-US" sz="1200" dirty="0">
                <a:effectLst/>
              </a:rPr>
              <a:t>. The other bunches serve as </a:t>
            </a:r>
            <a:r>
              <a:rPr lang="en-US" sz="1200" u="sng" dirty="0">
                <a:effectLst/>
              </a:rPr>
              <a:t>witness bunches </a:t>
            </a:r>
            <a:r>
              <a:rPr lang="en-US" sz="1200" dirty="0">
                <a:effectLst/>
              </a:rPr>
              <a:t>for comparison. </a:t>
            </a:r>
          </a:p>
          <a:p>
            <a:pPr>
              <a:lnSpc>
                <a:spcPct val="120000"/>
              </a:lnSpc>
            </a:pPr>
            <a:r>
              <a:rPr lang="en-US" sz="1200" dirty="0">
                <a:effectLst/>
              </a:rPr>
              <a:t>The CeC LLRF system controls of the relative phase of two RF systems and allows us to overlap very short (~30 psec) electron bunch with the center of selected ion bunch with accuracy much better than ion bunches duration (~ 10 </a:t>
            </a:r>
            <a:r>
              <a:rPr lang="en-US" sz="1200" dirty="0" err="1">
                <a:effectLst/>
              </a:rPr>
              <a:t>nsec</a:t>
            </a:r>
            <a:r>
              <a:rPr lang="en-US" sz="1200" dirty="0">
                <a:effectLst/>
              </a:rPr>
              <a:t> RMS) – see top picture on the right</a:t>
            </a:r>
          </a:p>
          <a:p>
            <a:pPr>
              <a:lnSpc>
                <a:spcPct val="120000"/>
              </a:lnSpc>
            </a:pPr>
            <a:r>
              <a:rPr lang="en-US" sz="1200" dirty="0">
                <a:effectLst/>
              </a:rPr>
              <a:t>We can establish the overlap (interaction On) or change separation it by tents of </a:t>
            </a:r>
            <a:r>
              <a:rPr lang="en-US" sz="1200" dirty="0" err="1">
                <a:effectLst/>
              </a:rPr>
              <a:t>nsec</a:t>
            </a:r>
            <a:r>
              <a:rPr lang="en-US" sz="1200" dirty="0">
                <a:effectLst/>
              </a:rPr>
              <a:t> to completely separate the bunches in time (interaction OFF) – see middle picture on the right</a:t>
            </a:r>
          </a:p>
          <a:p>
            <a:pPr>
              <a:lnSpc>
                <a:spcPct val="120000"/>
              </a:lnSpc>
            </a:pPr>
            <a:r>
              <a:rPr lang="en-US" sz="1200" dirty="0"/>
              <a:t>Imprint from ion beam will result in increased power radiated by electron beam when interaction is ON</a:t>
            </a:r>
            <a:endParaRPr lang="en-US" sz="1200" dirty="0">
              <a:effectLst/>
            </a:endParaRPr>
          </a:p>
          <a:p>
            <a:pPr>
              <a:lnSpc>
                <a:spcPct val="120000"/>
              </a:lnSpc>
            </a:pPr>
            <a:r>
              <a:rPr lang="en-US" sz="1200" dirty="0"/>
              <a:t>To verify overlap both in time and space, we would intentionally induce a lot of noise in e-beam to observe heating of the interacting ion bunch</a:t>
            </a:r>
            <a:endParaRPr lang="en-US" sz="1200" dirty="0">
              <a:effectLst/>
            </a:endParaRPr>
          </a:p>
        </p:txBody>
      </p:sp>
      <p:pic>
        <p:nvPicPr>
          <p:cNvPr id="8" name="Picture 7">
            <a:extLst>
              <a:ext uri="{FF2B5EF4-FFF2-40B4-BE49-F238E27FC236}">
                <a16:creationId xmlns:a16="http://schemas.microsoft.com/office/drawing/2014/main" id="{531CF467-B213-CCA9-35E1-2A179EC1254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48718" y="3428259"/>
            <a:ext cx="2095282" cy="1561580"/>
          </a:xfrm>
          <a:prstGeom prst="rect">
            <a:avLst/>
          </a:prstGeom>
        </p:spPr>
      </p:pic>
      <p:pic>
        <p:nvPicPr>
          <p:cNvPr id="4" name="Picture 3">
            <a:extLst>
              <a:ext uri="{FF2B5EF4-FFF2-40B4-BE49-F238E27FC236}">
                <a16:creationId xmlns:a16="http://schemas.microsoft.com/office/drawing/2014/main" id="{55DD8816-E231-CC85-2AD6-DF4B11239CA0}"/>
              </a:ext>
            </a:extLst>
          </p:cNvPr>
          <p:cNvPicPr>
            <a:picLocks noChangeAspect="1"/>
          </p:cNvPicPr>
          <p:nvPr/>
        </p:nvPicPr>
        <p:blipFill>
          <a:blip r:embed="rId3"/>
          <a:stretch>
            <a:fillRect/>
          </a:stretch>
        </p:blipFill>
        <p:spPr>
          <a:xfrm>
            <a:off x="7374607" y="520209"/>
            <a:ext cx="1637948" cy="2908050"/>
          </a:xfrm>
          <a:prstGeom prst="rect">
            <a:avLst/>
          </a:prstGeom>
        </p:spPr>
      </p:pic>
    </p:spTree>
    <p:extLst>
      <p:ext uri="{BB962C8B-B14F-4D97-AF65-F5344CB8AC3E}">
        <p14:creationId xmlns:p14="http://schemas.microsoft.com/office/powerpoint/2010/main" val="22648694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546894D7-8F03-8844-9CF3-7F9D07FE395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3930" y="1416495"/>
            <a:ext cx="3533188" cy="2633463"/>
          </a:xfrm>
          <a:prstGeom prst="rect">
            <a:avLst/>
          </a:prstGeom>
        </p:spPr>
      </p:pic>
      <p:sp>
        <p:nvSpPr>
          <p:cNvPr id="4" name="Title 3"/>
          <p:cNvSpPr>
            <a:spLocks noGrp="1"/>
          </p:cNvSpPr>
          <p:nvPr>
            <p:ph type="title"/>
          </p:nvPr>
        </p:nvSpPr>
        <p:spPr>
          <a:xfrm>
            <a:off x="584200" y="-31632"/>
            <a:ext cx="7886700" cy="551496"/>
          </a:xfrm>
        </p:spPr>
        <p:txBody>
          <a:bodyPr>
            <a:normAutofit/>
          </a:bodyPr>
          <a:lstStyle/>
          <a:p>
            <a:r>
              <a:rPr lang="en-US" sz="3200" dirty="0">
                <a:solidFill>
                  <a:srgbClr val="000090"/>
                </a:solidFill>
              </a:rPr>
              <a:t>Puzzle of the CeC Run 18</a:t>
            </a:r>
            <a:endParaRPr lang="en-US" sz="3200" dirty="0"/>
          </a:p>
        </p:txBody>
      </p:sp>
      <p:sp>
        <p:nvSpPr>
          <p:cNvPr id="32" name="Content Placeholder 4">
            <a:extLst>
              <a:ext uri="{FF2B5EF4-FFF2-40B4-BE49-F238E27FC236}">
                <a16:creationId xmlns:a16="http://schemas.microsoft.com/office/drawing/2014/main" id="{FEB812E6-9B89-9D4D-89B2-07975C3E0863}"/>
              </a:ext>
            </a:extLst>
          </p:cNvPr>
          <p:cNvSpPr>
            <a:spLocks noGrp="1"/>
          </p:cNvSpPr>
          <p:nvPr>
            <p:ph idx="1"/>
          </p:nvPr>
        </p:nvSpPr>
        <p:spPr>
          <a:xfrm>
            <a:off x="221657" y="4483191"/>
            <a:ext cx="7886700" cy="608042"/>
          </a:xfrm>
        </p:spPr>
        <p:txBody>
          <a:bodyPr>
            <a:normAutofit/>
          </a:bodyPr>
          <a:lstStyle/>
          <a:p>
            <a:pPr marL="0" indent="0"/>
            <a:r>
              <a:rPr lang="en-US" sz="1350" b="1" dirty="0">
                <a:solidFill>
                  <a:schemeClr val="accent1">
                    <a:lumMod val="75000"/>
                  </a:schemeClr>
                </a:solidFill>
              </a:rPr>
              <a:t> We ran out of time to demonstrate the FEL-based CeC during Run 18 with RHIC. </a:t>
            </a:r>
          </a:p>
          <a:p>
            <a:pPr marL="0" indent="0"/>
            <a:r>
              <a:rPr lang="en-US" sz="1350" b="1" dirty="0">
                <a:solidFill>
                  <a:schemeClr val="accent1">
                    <a:lumMod val="75000"/>
                  </a:schemeClr>
                </a:solidFill>
              </a:rPr>
              <a:t> FEL-based CeC concept remains valid and is waiting for experimental demonstration.</a:t>
            </a:r>
          </a:p>
        </p:txBody>
      </p:sp>
      <p:sp>
        <p:nvSpPr>
          <p:cNvPr id="6" name="Title 1">
            <a:extLst>
              <a:ext uri="{FF2B5EF4-FFF2-40B4-BE49-F238E27FC236}">
                <a16:creationId xmlns:a16="http://schemas.microsoft.com/office/drawing/2014/main" id="{64F85F7A-EC2C-9347-A933-ECE5FFF4FED9}"/>
              </a:ext>
            </a:extLst>
          </p:cNvPr>
          <p:cNvSpPr txBox="1">
            <a:spLocks/>
          </p:cNvSpPr>
          <p:nvPr/>
        </p:nvSpPr>
        <p:spPr>
          <a:xfrm>
            <a:off x="536595" y="3911932"/>
            <a:ext cx="3251803" cy="322030"/>
          </a:xfrm>
          <a:prstGeom prst="rect">
            <a:avLst/>
          </a:prstGeom>
          <a:solidFill>
            <a:schemeClr val="bg1"/>
          </a:solidFill>
        </p:spPr>
        <p:txBody>
          <a:bodyPr vert="horz" lIns="68580" tIns="34290" rIns="68580" bIns="34290" rtlCol="0" anchor="t">
            <a:noAutofit/>
          </a:bodyPr>
          <a:lstStyle>
            <a:lvl1pPr algn="l" defTabSz="914400" rtl="0" eaLnBrk="1" latinLnBrk="0" hangingPunct="1">
              <a:lnSpc>
                <a:spcPct val="90000"/>
              </a:lnSpc>
              <a:spcBef>
                <a:spcPct val="0"/>
              </a:spcBef>
              <a:buNone/>
              <a:defRPr sz="4000" b="1" kern="1200">
                <a:solidFill>
                  <a:schemeClr val="tx1"/>
                </a:solidFill>
                <a:latin typeface="Times New Roman"/>
                <a:ea typeface="+mj-ea"/>
                <a:cs typeface="Times New Roman"/>
              </a:defRPr>
            </a:lvl1pPr>
          </a:lstStyle>
          <a:p>
            <a:r>
              <a:rPr lang="en-US" sz="900" b="0" dirty="0">
                <a:latin typeface="Times New Roman" panose="02020603050405020304" pitchFamily="18" charset="0"/>
                <a:cs typeface="Times New Roman" panose="02020603050405020304" pitchFamily="18" charset="0"/>
              </a:rPr>
              <a:t>Expected and measured relative change in the FEL signal with overlapping and separated beams. Measurements RMS error is 2%.</a:t>
            </a:r>
          </a:p>
        </p:txBody>
      </p:sp>
      <p:sp>
        <p:nvSpPr>
          <p:cNvPr id="9" name="Rectangle 8">
            <a:extLst>
              <a:ext uri="{FF2B5EF4-FFF2-40B4-BE49-F238E27FC236}">
                <a16:creationId xmlns:a16="http://schemas.microsoft.com/office/drawing/2014/main" id="{E32DDC80-1EE5-A846-B885-BA030FA38508}"/>
              </a:ext>
            </a:extLst>
          </p:cNvPr>
          <p:cNvSpPr/>
          <p:nvPr/>
        </p:nvSpPr>
        <p:spPr>
          <a:xfrm>
            <a:off x="317501" y="539994"/>
            <a:ext cx="4478860" cy="715581"/>
          </a:xfrm>
          <a:prstGeom prst="rect">
            <a:avLst/>
          </a:prstGeom>
        </p:spPr>
        <p:txBody>
          <a:bodyPr wrap="square">
            <a:spAutoFit/>
          </a:bodyPr>
          <a:lstStyle/>
          <a:p>
            <a:r>
              <a:rPr lang="en-US" sz="1350" b="1" dirty="0">
                <a:solidFill>
                  <a:srgbClr val="FF0000"/>
                </a:solidFill>
                <a:latin typeface="Times New Roman"/>
                <a:cs typeface="Times New Roman"/>
              </a:rPr>
              <a:t>Search for ion’s imprint in electron beam </a:t>
            </a:r>
          </a:p>
          <a:p>
            <a:r>
              <a:rPr lang="en-US" sz="1350" b="1" dirty="0">
                <a:solidFill>
                  <a:srgbClr val="FF0000"/>
                </a:solidFill>
                <a:latin typeface="Times New Roman"/>
                <a:cs typeface="Times New Roman"/>
              </a:rPr>
              <a:t>and matching beam’s relativistic factors was</a:t>
            </a:r>
          </a:p>
          <a:p>
            <a:r>
              <a:rPr lang="en-US" sz="1350" b="1" dirty="0">
                <a:solidFill>
                  <a:srgbClr val="FF0000"/>
                </a:solidFill>
                <a:latin typeface="Times New Roman"/>
                <a:cs typeface="Times New Roman"/>
              </a:rPr>
              <a:t>the first important step in CeC experiment</a:t>
            </a:r>
          </a:p>
        </p:txBody>
      </p:sp>
      <p:cxnSp>
        <p:nvCxnSpPr>
          <p:cNvPr id="10" name="Straight Arrow Connector 9">
            <a:extLst>
              <a:ext uri="{FF2B5EF4-FFF2-40B4-BE49-F238E27FC236}">
                <a16:creationId xmlns:a16="http://schemas.microsoft.com/office/drawing/2014/main" id="{0E8B75CE-0DFF-9841-B8EB-0161B9655D9A}"/>
              </a:ext>
            </a:extLst>
          </p:cNvPr>
          <p:cNvCxnSpPr>
            <a:cxnSpLocks/>
          </p:cNvCxnSpPr>
          <p:nvPr/>
        </p:nvCxnSpPr>
        <p:spPr>
          <a:xfrm flipH="1">
            <a:off x="1016351" y="1643977"/>
            <a:ext cx="0" cy="75438"/>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1" name="Rectangle 10">
            <a:extLst>
              <a:ext uri="{FF2B5EF4-FFF2-40B4-BE49-F238E27FC236}">
                <a16:creationId xmlns:a16="http://schemas.microsoft.com/office/drawing/2014/main" id="{BFF7559F-29A0-8047-AF78-61AB25B41D35}"/>
              </a:ext>
            </a:extLst>
          </p:cNvPr>
          <p:cNvSpPr/>
          <p:nvPr/>
        </p:nvSpPr>
        <p:spPr>
          <a:xfrm>
            <a:off x="873188" y="1520113"/>
            <a:ext cx="393056" cy="184666"/>
          </a:xfrm>
          <a:prstGeom prst="rect">
            <a:avLst/>
          </a:prstGeom>
        </p:spPr>
        <p:txBody>
          <a:bodyPr wrap="none">
            <a:spAutoFit/>
          </a:bodyPr>
          <a:lstStyle/>
          <a:p>
            <a:r>
              <a:rPr lang="en-US" sz="600" dirty="0">
                <a:latin typeface="Times New Roman" panose="02020603050405020304" pitchFamily="18" charset="0"/>
                <a:cs typeface="Times New Roman" panose="02020603050405020304" pitchFamily="18" charset="0"/>
              </a:rPr>
              <a:t>+/- 3 </a:t>
            </a:r>
            <a:r>
              <a:rPr lang="el-GR" sz="600" dirty="0">
                <a:latin typeface="Times New Roman" panose="02020603050405020304" pitchFamily="18" charset="0"/>
                <a:cs typeface="Times New Roman" panose="02020603050405020304" pitchFamily="18" charset="0"/>
              </a:rPr>
              <a:t>σ</a:t>
            </a:r>
            <a:endParaRPr lang="en-US" sz="600" dirty="0">
              <a:latin typeface="Times New Roman" panose="02020603050405020304" pitchFamily="18" charset="0"/>
              <a:cs typeface="Times New Roman" panose="02020603050405020304" pitchFamily="18" charset="0"/>
            </a:endParaRPr>
          </a:p>
        </p:txBody>
      </p:sp>
      <p:pic>
        <p:nvPicPr>
          <p:cNvPr id="12" name="Picture 11" descr="Fri_Jun_15_12_49_52_2018.1670.gif">
            <a:extLst>
              <a:ext uri="{FF2B5EF4-FFF2-40B4-BE49-F238E27FC236}">
                <a16:creationId xmlns:a16="http://schemas.microsoft.com/office/drawing/2014/main" id="{29A9C2F2-7025-1C4B-9FFC-A1073A14293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817" t="9305" r="1645" b="16948"/>
          <a:stretch/>
        </p:blipFill>
        <p:spPr>
          <a:xfrm>
            <a:off x="4836502" y="1429740"/>
            <a:ext cx="3106880" cy="2329974"/>
          </a:xfrm>
          <a:prstGeom prst="rect">
            <a:avLst/>
          </a:prstGeom>
        </p:spPr>
      </p:pic>
      <p:sp>
        <p:nvSpPr>
          <p:cNvPr id="14" name="Rectangle 13">
            <a:extLst>
              <a:ext uri="{FF2B5EF4-FFF2-40B4-BE49-F238E27FC236}">
                <a16:creationId xmlns:a16="http://schemas.microsoft.com/office/drawing/2014/main" id="{97BB40ED-B892-5E44-82C8-AB67110D0BAA}"/>
              </a:ext>
            </a:extLst>
          </p:cNvPr>
          <p:cNvSpPr/>
          <p:nvPr/>
        </p:nvSpPr>
        <p:spPr>
          <a:xfrm>
            <a:off x="4777886" y="3749213"/>
            <a:ext cx="3756514" cy="646331"/>
          </a:xfrm>
          <a:prstGeom prst="rect">
            <a:avLst/>
          </a:prstGeom>
        </p:spPr>
        <p:txBody>
          <a:bodyPr wrap="square">
            <a:spAutoFit/>
          </a:bodyPr>
          <a:lstStyle/>
          <a:p>
            <a:pPr algn="just"/>
            <a:r>
              <a:rPr lang="en-US" sz="1200" dirty="0">
                <a:latin typeface="Times New Roman" panose="02020603050405020304" pitchFamily="18" charset="0"/>
                <a:ea typeface="Calibri" panose="020F0502020204030204" pitchFamily="34" charset="0"/>
                <a:cs typeface="Times New Roman" panose="02020603050405020304" pitchFamily="18" charset="0"/>
              </a:rPr>
              <a:t>Bottom plot: evolution of the bunch lengths for interacting (</a:t>
            </a:r>
            <a:r>
              <a:rPr lang="en-US" sz="1200" dirty="0">
                <a:solidFill>
                  <a:srgbClr val="0432FF"/>
                </a:solidFill>
                <a:latin typeface="Times New Roman" panose="02020603050405020304" pitchFamily="18" charset="0"/>
                <a:ea typeface="Calibri" panose="020F0502020204030204" pitchFamily="34" charset="0"/>
                <a:cs typeface="Times New Roman" panose="02020603050405020304" pitchFamily="18" charset="0"/>
              </a:rPr>
              <a:t>blue trace</a:t>
            </a:r>
            <a:r>
              <a:rPr lang="en-US" sz="1200" dirty="0">
                <a:latin typeface="Times New Roman" panose="02020603050405020304" pitchFamily="18" charset="0"/>
                <a:ea typeface="Calibri" panose="020F0502020204030204" pitchFamily="34" charset="0"/>
                <a:cs typeface="Times New Roman" panose="02020603050405020304" pitchFamily="18" charset="0"/>
              </a:rPr>
              <a:t>) and witness (non-interacting) bunches (</a:t>
            </a:r>
            <a:r>
              <a:rPr lang="en-US" sz="1200" dirty="0">
                <a:solidFill>
                  <a:srgbClr val="FF9300"/>
                </a:solidFill>
                <a:latin typeface="Times New Roman" panose="02020603050405020304" pitchFamily="18" charset="0"/>
                <a:ea typeface="Calibri" panose="020F0502020204030204" pitchFamily="34" charset="0"/>
                <a:cs typeface="Times New Roman" panose="02020603050405020304" pitchFamily="18" charset="0"/>
              </a:rPr>
              <a:t>orange</a:t>
            </a:r>
            <a:r>
              <a:rPr lang="en-US" sz="1200" dirty="0">
                <a:latin typeface="Times New Roman" panose="02020603050405020304" pitchFamily="18" charset="0"/>
                <a:ea typeface="Calibri" panose="020F0502020204030204" pitchFamily="34" charset="0"/>
                <a:cs typeface="Times New Roman" panose="02020603050405020304" pitchFamily="18" charset="0"/>
              </a:rPr>
              <a:t> and </a:t>
            </a:r>
            <a:r>
              <a:rPr lang="en-US" sz="1200"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green</a:t>
            </a:r>
            <a:r>
              <a:rPr lang="en-US" sz="1200" dirty="0">
                <a:latin typeface="Times New Roman" panose="02020603050405020304" pitchFamily="18" charset="0"/>
                <a:ea typeface="Calibri" panose="020F0502020204030204" pitchFamily="34" charset="0"/>
                <a:cs typeface="Times New Roman" panose="02020603050405020304" pitchFamily="18" charset="0"/>
              </a:rPr>
              <a:t> traces)</a:t>
            </a:r>
            <a:endParaRPr lang="en-US" sz="1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6" name="Content Placeholder 4">
            <a:extLst>
              <a:ext uri="{FF2B5EF4-FFF2-40B4-BE49-F238E27FC236}">
                <a16:creationId xmlns:a16="http://schemas.microsoft.com/office/drawing/2014/main" id="{9F794257-CA10-4045-8CEC-D96A264798D8}"/>
              </a:ext>
            </a:extLst>
          </p:cNvPr>
          <p:cNvSpPr txBox="1">
            <a:spLocks/>
          </p:cNvSpPr>
          <p:nvPr/>
        </p:nvSpPr>
        <p:spPr>
          <a:xfrm>
            <a:off x="4824211" y="573275"/>
            <a:ext cx="3449839" cy="619169"/>
          </a:xfrm>
          <a:prstGeom prst="rect">
            <a:avLst/>
          </a:prstGeom>
          <a:solidFill>
            <a:schemeClr val="bg1"/>
          </a:solidFill>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imes New Roman"/>
                <a:ea typeface="+mn-ea"/>
                <a:cs typeface="Times New Roman"/>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imes New Roman"/>
                <a:ea typeface="+mn-ea"/>
                <a:cs typeface="Times New Roman"/>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imes New Roman"/>
                <a:ea typeface="+mn-ea"/>
                <a:cs typeface="Times New Roman"/>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a:ea typeface="+mn-ea"/>
                <a:cs typeface="Times New Roman"/>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a:ea typeface="+mn-ea"/>
                <a:cs typeface="Times New Roman"/>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400" b="1" dirty="0">
                <a:solidFill>
                  <a:schemeClr val="accent1">
                    <a:lumMod val="75000"/>
                  </a:schemeClr>
                </a:solidFill>
              </a:rPr>
              <a:t>Interaction of ion bunch synchronized was in agreement with the measured FEL-amplified noise level</a:t>
            </a:r>
            <a:endParaRPr lang="en-US" sz="1400" b="1" dirty="0">
              <a:solidFill>
                <a:srgbClr val="FF0000"/>
              </a:solidFill>
            </a:endParaRPr>
          </a:p>
        </p:txBody>
      </p:sp>
      <p:sp>
        <p:nvSpPr>
          <p:cNvPr id="2" name="Right Arrow 1">
            <a:extLst>
              <a:ext uri="{FF2B5EF4-FFF2-40B4-BE49-F238E27FC236}">
                <a16:creationId xmlns:a16="http://schemas.microsoft.com/office/drawing/2014/main" id="{9B1DCC89-D1D2-DE45-8B78-A1185BD9B627}"/>
              </a:ext>
            </a:extLst>
          </p:cNvPr>
          <p:cNvSpPr/>
          <p:nvPr/>
        </p:nvSpPr>
        <p:spPr>
          <a:xfrm>
            <a:off x="1443431" y="3168365"/>
            <a:ext cx="444087" cy="175337"/>
          </a:xfrm>
          <a:prstGeom prst="rightArrow">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Rectangle 17">
            <a:extLst>
              <a:ext uri="{FF2B5EF4-FFF2-40B4-BE49-F238E27FC236}">
                <a16:creationId xmlns:a16="http://schemas.microsoft.com/office/drawing/2014/main" id="{C36CCC62-E966-7040-B038-43AAAD4D9E4A}"/>
              </a:ext>
            </a:extLst>
          </p:cNvPr>
          <p:cNvSpPr/>
          <p:nvPr/>
        </p:nvSpPr>
        <p:spPr>
          <a:xfrm>
            <a:off x="560046" y="3088618"/>
            <a:ext cx="893193" cy="307777"/>
          </a:xfrm>
          <a:prstGeom prst="rect">
            <a:avLst/>
          </a:prstGeom>
        </p:spPr>
        <p:txBody>
          <a:bodyPr wrap="none">
            <a:spAutoFit/>
          </a:bodyPr>
          <a:lstStyle/>
          <a:p>
            <a:r>
              <a:rPr lang="en-US" sz="1400" b="1" dirty="0">
                <a:solidFill>
                  <a:srgbClr val="0432FF"/>
                </a:solidFill>
                <a:latin typeface="Times New Roman"/>
                <a:cs typeface="Times New Roman"/>
              </a:rPr>
              <a:t>Expected</a:t>
            </a:r>
          </a:p>
        </p:txBody>
      </p:sp>
      <p:sp>
        <p:nvSpPr>
          <p:cNvPr id="19" name="Rectangle 18">
            <a:extLst>
              <a:ext uri="{FF2B5EF4-FFF2-40B4-BE49-F238E27FC236}">
                <a16:creationId xmlns:a16="http://schemas.microsoft.com/office/drawing/2014/main" id="{4D6C6AA6-4BBD-C244-B571-1A1C62539E48}"/>
              </a:ext>
            </a:extLst>
          </p:cNvPr>
          <p:cNvSpPr/>
          <p:nvPr/>
        </p:nvSpPr>
        <p:spPr>
          <a:xfrm>
            <a:off x="2857885" y="1812436"/>
            <a:ext cx="950838" cy="307777"/>
          </a:xfrm>
          <a:prstGeom prst="rect">
            <a:avLst/>
          </a:prstGeom>
        </p:spPr>
        <p:txBody>
          <a:bodyPr wrap="none">
            <a:spAutoFit/>
          </a:bodyPr>
          <a:lstStyle/>
          <a:p>
            <a:r>
              <a:rPr lang="en-US" sz="1400" b="1" dirty="0">
                <a:solidFill>
                  <a:srgbClr val="FF0000"/>
                </a:solidFill>
                <a:latin typeface="Times New Roman"/>
                <a:cs typeface="Times New Roman"/>
              </a:rPr>
              <a:t>Measured</a:t>
            </a:r>
          </a:p>
        </p:txBody>
      </p:sp>
      <p:sp>
        <p:nvSpPr>
          <p:cNvPr id="20" name="Right Arrow 19">
            <a:extLst>
              <a:ext uri="{FF2B5EF4-FFF2-40B4-BE49-F238E27FC236}">
                <a16:creationId xmlns:a16="http://schemas.microsoft.com/office/drawing/2014/main" id="{339F0F05-0FDD-1849-BEF1-C6E785FCFE00}"/>
              </a:ext>
            </a:extLst>
          </p:cNvPr>
          <p:cNvSpPr/>
          <p:nvPr/>
        </p:nvSpPr>
        <p:spPr>
          <a:xfrm rot="16200000">
            <a:off x="2543965" y="1854233"/>
            <a:ext cx="371522" cy="175337"/>
          </a:xfrm>
          <a:prstGeom prst="rightArrow">
            <a:avLst>
              <a:gd name="adj1" fmla="val 100000"/>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 name="Rectangle 2">
            <a:extLst>
              <a:ext uri="{FF2B5EF4-FFF2-40B4-BE49-F238E27FC236}">
                <a16:creationId xmlns:a16="http://schemas.microsoft.com/office/drawing/2014/main" id="{B2ED73F4-35F9-AB42-ABD8-D5A9A7E013EC}"/>
              </a:ext>
            </a:extLst>
          </p:cNvPr>
          <p:cNvSpPr/>
          <p:nvPr/>
        </p:nvSpPr>
        <p:spPr>
          <a:xfrm>
            <a:off x="6225908" y="1352206"/>
            <a:ext cx="1505540" cy="276999"/>
          </a:xfrm>
          <a:prstGeom prst="rect">
            <a:avLst/>
          </a:prstGeom>
          <a:solidFill>
            <a:schemeClr val="bg1"/>
          </a:solidFill>
        </p:spPr>
        <p:txBody>
          <a:bodyPr wrap="none">
            <a:spAutoFit/>
          </a:bodyPr>
          <a:lstStyle/>
          <a:p>
            <a:r>
              <a:rPr lang="en-US" sz="1200" dirty="0">
                <a:latin typeface="Times New Roman" panose="02020603050405020304" pitchFamily="18" charset="0"/>
                <a:ea typeface="Calibri" panose="020F0502020204030204" pitchFamily="34" charset="0"/>
                <a:cs typeface="Times New Roman" panose="02020603050405020304" pitchFamily="18" charset="0"/>
              </a:rPr>
              <a:t>e-beam current in </a:t>
            </a:r>
            <a:r>
              <a:rPr lang="el-GR" sz="1200" dirty="0">
                <a:latin typeface="Times New Roman" panose="02020603050405020304" pitchFamily="18" charset="0"/>
                <a:ea typeface="Calibri" panose="020F0502020204030204" pitchFamily="34" charset="0"/>
                <a:cs typeface="Times New Roman" panose="02020603050405020304" pitchFamily="18" charset="0"/>
              </a:rPr>
              <a:t>μ</a:t>
            </a:r>
            <a:r>
              <a:rPr lang="en-US" sz="1200" dirty="0">
                <a:latin typeface="Times New Roman" panose="02020603050405020304" pitchFamily="18" charset="0"/>
                <a:ea typeface="Calibri" panose="020F0502020204030204" pitchFamily="34" charset="0"/>
                <a:cs typeface="Times New Roman" panose="02020603050405020304" pitchFamily="18" charset="0"/>
              </a:rPr>
              <a:t>A</a:t>
            </a:r>
            <a:endParaRPr lang="en-US" sz="1200" dirty="0"/>
          </a:p>
        </p:txBody>
      </p:sp>
      <p:sp>
        <p:nvSpPr>
          <p:cNvPr id="21" name="Rectangle 20">
            <a:extLst>
              <a:ext uri="{FF2B5EF4-FFF2-40B4-BE49-F238E27FC236}">
                <a16:creationId xmlns:a16="http://schemas.microsoft.com/office/drawing/2014/main" id="{FDC16780-D6B8-B34C-95E2-2ADB52EC71CB}"/>
              </a:ext>
            </a:extLst>
          </p:cNvPr>
          <p:cNvSpPr/>
          <p:nvPr/>
        </p:nvSpPr>
        <p:spPr>
          <a:xfrm>
            <a:off x="4963741" y="2626116"/>
            <a:ext cx="1846980" cy="253916"/>
          </a:xfrm>
          <a:prstGeom prst="rect">
            <a:avLst/>
          </a:prstGeom>
          <a:solidFill>
            <a:schemeClr val="bg1"/>
          </a:solidFill>
        </p:spPr>
        <p:txBody>
          <a:bodyPr wrap="none">
            <a:spAutoFit/>
          </a:bodyPr>
          <a:lstStyle/>
          <a:p>
            <a:r>
              <a:rPr lang="en-US" sz="1050" dirty="0">
                <a:latin typeface="Times New Roman" panose="02020603050405020304" pitchFamily="18" charset="0"/>
                <a:ea typeface="Calibri" panose="020F0502020204030204" pitchFamily="34" charset="0"/>
                <a:cs typeface="Times New Roman" panose="02020603050405020304" pitchFamily="18" charset="0"/>
              </a:rPr>
              <a:t>FWHM ion bunch length, nsec</a:t>
            </a:r>
            <a:endParaRPr lang="en-US" sz="1050" dirty="0"/>
          </a:p>
        </p:txBody>
      </p:sp>
      <p:sp>
        <p:nvSpPr>
          <p:cNvPr id="22" name="Rectangle 21">
            <a:extLst>
              <a:ext uri="{FF2B5EF4-FFF2-40B4-BE49-F238E27FC236}">
                <a16:creationId xmlns:a16="http://schemas.microsoft.com/office/drawing/2014/main" id="{8F685253-EE34-3C4E-93A6-5F97BF6D8A15}"/>
              </a:ext>
            </a:extLst>
          </p:cNvPr>
          <p:cNvSpPr/>
          <p:nvPr/>
        </p:nvSpPr>
        <p:spPr>
          <a:xfrm>
            <a:off x="4824211" y="1502225"/>
            <a:ext cx="386644" cy="253916"/>
          </a:xfrm>
          <a:prstGeom prst="rect">
            <a:avLst/>
          </a:prstGeom>
          <a:solidFill>
            <a:schemeClr val="bg1"/>
          </a:solidFill>
        </p:spPr>
        <p:txBody>
          <a:bodyPr wrap="none">
            <a:spAutoFit/>
          </a:bodyPr>
          <a:lstStyle/>
          <a:p>
            <a:r>
              <a:rPr lang="en-US" sz="1050" dirty="0">
                <a:latin typeface="Times New Roman" panose="02020603050405020304" pitchFamily="18" charset="0"/>
                <a:ea typeface="Calibri" panose="020F0502020204030204" pitchFamily="34" charset="0"/>
                <a:cs typeface="Times New Roman" panose="02020603050405020304" pitchFamily="18" charset="0"/>
              </a:rPr>
              <a:t>120</a:t>
            </a:r>
            <a:endParaRPr lang="en-US" sz="1050" dirty="0"/>
          </a:p>
        </p:txBody>
      </p:sp>
      <p:sp>
        <p:nvSpPr>
          <p:cNvPr id="23" name="Rectangle 22">
            <a:extLst>
              <a:ext uri="{FF2B5EF4-FFF2-40B4-BE49-F238E27FC236}">
                <a16:creationId xmlns:a16="http://schemas.microsoft.com/office/drawing/2014/main" id="{0A3A9BBE-F2D0-6647-A47B-BC538F9AABF2}"/>
              </a:ext>
            </a:extLst>
          </p:cNvPr>
          <p:cNvSpPr/>
          <p:nvPr/>
        </p:nvSpPr>
        <p:spPr>
          <a:xfrm>
            <a:off x="4790093" y="1754372"/>
            <a:ext cx="386644" cy="253916"/>
          </a:xfrm>
          <a:prstGeom prst="rect">
            <a:avLst/>
          </a:prstGeom>
          <a:solidFill>
            <a:schemeClr val="bg1"/>
          </a:solidFill>
        </p:spPr>
        <p:txBody>
          <a:bodyPr wrap="none">
            <a:spAutoFit/>
          </a:bodyPr>
          <a:lstStyle/>
          <a:p>
            <a:r>
              <a:rPr lang="en-US" sz="1050" dirty="0">
                <a:latin typeface="Times New Roman" panose="02020603050405020304" pitchFamily="18" charset="0"/>
                <a:ea typeface="Calibri" panose="020F0502020204030204" pitchFamily="34" charset="0"/>
                <a:cs typeface="Times New Roman" panose="02020603050405020304" pitchFamily="18" charset="0"/>
              </a:rPr>
              <a:t>110</a:t>
            </a:r>
            <a:endParaRPr lang="en-US" sz="1050" dirty="0"/>
          </a:p>
        </p:txBody>
      </p:sp>
      <p:sp>
        <p:nvSpPr>
          <p:cNvPr id="24" name="Rectangle 23">
            <a:extLst>
              <a:ext uri="{FF2B5EF4-FFF2-40B4-BE49-F238E27FC236}">
                <a16:creationId xmlns:a16="http://schemas.microsoft.com/office/drawing/2014/main" id="{68D008B7-9050-D542-9E28-E6662C871E61}"/>
              </a:ext>
            </a:extLst>
          </p:cNvPr>
          <p:cNvSpPr/>
          <p:nvPr/>
        </p:nvSpPr>
        <p:spPr>
          <a:xfrm>
            <a:off x="4753828" y="1262148"/>
            <a:ext cx="466794" cy="253916"/>
          </a:xfrm>
          <a:prstGeom prst="rect">
            <a:avLst/>
          </a:prstGeom>
          <a:solidFill>
            <a:schemeClr val="bg1"/>
          </a:solidFill>
        </p:spPr>
        <p:txBody>
          <a:bodyPr wrap="none">
            <a:spAutoFit/>
          </a:bodyPr>
          <a:lstStyle/>
          <a:p>
            <a:r>
              <a:rPr lang="en-US" sz="1050" dirty="0">
                <a:latin typeface="Times New Roman" panose="02020603050405020304" pitchFamily="18" charset="0"/>
                <a:ea typeface="Calibri" panose="020F0502020204030204" pitchFamily="34" charset="0"/>
                <a:cs typeface="Times New Roman" panose="02020603050405020304" pitchFamily="18" charset="0"/>
              </a:rPr>
              <a:t>I, </a:t>
            </a:r>
            <a:r>
              <a:rPr lang="el-GR" sz="1050" dirty="0">
                <a:latin typeface="Times New Roman" panose="02020603050405020304" pitchFamily="18" charset="0"/>
                <a:ea typeface="Calibri" panose="020F0502020204030204" pitchFamily="34" charset="0"/>
                <a:cs typeface="Times New Roman" panose="02020603050405020304" pitchFamily="18" charset="0"/>
              </a:rPr>
              <a:t>μ</a:t>
            </a:r>
            <a:r>
              <a:rPr lang="en-US" sz="1050" dirty="0">
                <a:latin typeface="Times New Roman" panose="02020603050405020304" pitchFamily="18" charset="0"/>
                <a:ea typeface="Calibri" panose="020F0502020204030204" pitchFamily="34" charset="0"/>
                <a:cs typeface="Times New Roman" panose="02020603050405020304" pitchFamily="18" charset="0"/>
              </a:rPr>
              <a:t>A</a:t>
            </a:r>
            <a:endParaRPr lang="en-US" sz="1050" dirty="0"/>
          </a:p>
        </p:txBody>
      </p:sp>
      <p:sp>
        <p:nvSpPr>
          <p:cNvPr id="25" name="Rectangle 24">
            <a:extLst>
              <a:ext uri="{FF2B5EF4-FFF2-40B4-BE49-F238E27FC236}">
                <a16:creationId xmlns:a16="http://schemas.microsoft.com/office/drawing/2014/main" id="{08F2ABF9-F058-3D4D-B2BC-254F2281CE5C}"/>
              </a:ext>
            </a:extLst>
          </p:cNvPr>
          <p:cNvSpPr/>
          <p:nvPr/>
        </p:nvSpPr>
        <p:spPr>
          <a:xfrm>
            <a:off x="4793502" y="2000484"/>
            <a:ext cx="386644" cy="253916"/>
          </a:xfrm>
          <a:prstGeom prst="rect">
            <a:avLst/>
          </a:prstGeom>
          <a:solidFill>
            <a:schemeClr val="bg1"/>
          </a:solidFill>
        </p:spPr>
        <p:txBody>
          <a:bodyPr wrap="none">
            <a:spAutoFit/>
          </a:bodyPr>
          <a:lstStyle/>
          <a:p>
            <a:r>
              <a:rPr lang="en-US" sz="1050" dirty="0">
                <a:latin typeface="Times New Roman" panose="02020603050405020304" pitchFamily="18" charset="0"/>
                <a:ea typeface="Calibri" panose="020F0502020204030204" pitchFamily="34" charset="0"/>
                <a:cs typeface="Times New Roman" panose="02020603050405020304" pitchFamily="18" charset="0"/>
              </a:rPr>
              <a:t>100</a:t>
            </a:r>
            <a:endParaRPr lang="en-US" sz="1050" dirty="0"/>
          </a:p>
        </p:txBody>
      </p:sp>
      <p:sp>
        <p:nvSpPr>
          <p:cNvPr id="26" name="Rectangle 25">
            <a:extLst>
              <a:ext uri="{FF2B5EF4-FFF2-40B4-BE49-F238E27FC236}">
                <a16:creationId xmlns:a16="http://schemas.microsoft.com/office/drawing/2014/main" id="{05727654-8617-2B46-AD64-12AD71BBB913}"/>
              </a:ext>
            </a:extLst>
          </p:cNvPr>
          <p:cNvSpPr/>
          <p:nvPr/>
        </p:nvSpPr>
        <p:spPr>
          <a:xfrm>
            <a:off x="4860828" y="2252632"/>
            <a:ext cx="319318" cy="253916"/>
          </a:xfrm>
          <a:prstGeom prst="rect">
            <a:avLst/>
          </a:prstGeom>
          <a:solidFill>
            <a:schemeClr val="bg1"/>
          </a:solidFill>
        </p:spPr>
        <p:txBody>
          <a:bodyPr wrap="none">
            <a:spAutoFit/>
          </a:bodyPr>
          <a:lstStyle/>
          <a:p>
            <a:r>
              <a:rPr lang="en-US" sz="1050" dirty="0">
                <a:latin typeface="Times New Roman" panose="02020603050405020304" pitchFamily="18" charset="0"/>
                <a:ea typeface="Calibri" panose="020F0502020204030204" pitchFamily="34" charset="0"/>
                <a:cs typeface="Times New Roman" panose="02020603050405020304" pitchFamily="18" charset="0"/>
              </a:rPr>
              <a:t>90</a:t>
            </a:r>
            <a:endParaRPr lang="en-US" sz="1050" dirty="0"/>
          </a:p>
        </p:txBody>
      </p:sp>
      <p:sp>
        <p:nvSpPr>
          <p:cNvPr id="28" name="Rectangle 27">
            <a:extLst>
              <a:ext uri="{FF2B5EF4-FFF2-40B4-BE49-F238E27FC236}">
                <a16:creationId xmlns:a16="http://schemas.microsoft.com/office/drawing/2014/main" id="{58B6A714-996A-1247-B763-A5BEF3483152}"/>
              </a:ext>
            </a:extLst>
          </p:cNvPr>
          <p:cNvSpPr/>
          <p:nvPr/>
        </p:nvSpPr>
        <p:spPr>
          <a:xfrm>
            <a:off x="6222014" y="3290631"/>
            <a:ext cx="1375624" cy="261610"/>
          </a:xfrm>
          <a:prstGeom prst="rect">
            <a:avLst/>
          </a:prstGeom>
        </p:spPr>
        <p:txBody>
          <a:bodyPr wrap="square">
            <a:spAutoFit/>
          </a:bodyPr>
          <a:lstStyle/>
          <a:p>
            <a:r>
              <a:rPr lang="en-US" sz="1100" b="1" dirty="0">
                <a:solidFill>
                  <a:schemeClr val="accent2">
                    <a:lumMod val="75000"/>
                  </a:schemeClr>
                </a:solidFill>
                <a:latin typeface="Times New Roman"/>
                <a:cs typeface="Times New Roman"/>
              </a:rPr>
              <a:t>Witness bunches</a:t>
            </a:r>
          </a:p>
        </p:txBody>
      </p:sp>
      <p:sp>
        <p:nvSpPr>
          <p:cNvPr id="29" name="Rectangle 28">
            <a:extLst>
              <a:ext uri="{FF2B5EF4-FFF2-40B4-BE49-F238E27FC236}">
                <a16:creationId xmlns:a16="http://schemas.microsoft.com/office/drawing/2014/main" id="{2BABCDAD-AF9F-024C-A774-3822A8D9082C}"/>
              </a:ext>
            </a:extLst>
          </p:cNvPr>
          <p:cNvSpPr/>
          <p:nvPr/>
        </p:nvSpPr>
        <p:spPr>
          <a:xfrm>
            <a:off x="5683703" y="2832049"/>
            <a:ext cx="1375624" cy="261610"/>
          </a:xfrm>
          <a:prstGeom prst="rect">
            <a:avLst/>
          </a:prstGeom>
        </p:spPr>
        <p:txBody>
          <a:bodyPr wrap="square">
            <a:spAutoFit/>
          </a:bodyPr>
          <a:lstStyle/>
          <a:p>
            <a:r>
              <a:rPr lang="en-US" sz="1100" b="1" dirty="0">
                <a:solidFill>
                  <a:srgbClr val="0432FF"/>
                </a:solidFill>
                <a:latin typeface="Times New Roman"/>
                <a:cs typeface="Times New Roman"/>
              </a:rPr>
              <a:t>Interacting bunch</a:t>
            </a:r>
          </a:p>
        </p:txBody>
      </p:sp>
      <p:sp>
        <p:nvSpPr>
          <p:cNvPr id="30" name="Rectangle 29">
            <a:extLst>
              <a:ext uri="{FF2B5EF4-FFF2-40B4-BE49-F238E27FC236}">
                <a16:creationId xmlns:a16="http://schemas.microsoft.com/office/drawing/2014/main" id="{3F1350B9-BF99-5F47-A42E-B03E6475558E}"/>
              </a:ext>
            </a:extLst>
          </p:cNvPr>
          <p:cNvSpPr/>
          <p:nvPr/>
        </p:nvSpPr>
        <p:spPr>
          <a:xfrm>
            <a:off x="218258" y="1790469"/>
            <a:ext cx="1595309" cy="369332"/>
          </a:xfrm>
          <a:prstGeom prst="rect">
            <a:avLst/>
          </a:prstGeom>
          <a:ln w="38100">
            <a:solidFill>
              <a:srgbClr val="FF0000"/>
            </a:solidFill>
          </a:ln>
        </p:spPr>
        <p:txBody>
          <a:bodyPr wrap="none">
            <a:spAutoFit/>
          </a:bodyPr>
          <a:lstStyle/>
          <a:p>
            <a:r>
              <a:rPr lang="en-US" b="1" i="1" dirty="0">
                <a:solidFill>
                  <a:srgbClr val="FF0000"/>
                </a:solidFill>
                <a:latin typeface="Times New Roman"/>
                <a:cs typeface="Times New Roman"/>
              </a:rPr>
              <a:t>Note Log scale</a:t>
            </a:r>
          </a:p>
        </p:txBody>
      </p:sp>
      <p:sp>
        <p:nvSpPr>
          <p:cNvPr id="31" name="Rectangle 30">
            <a:extLst>
              <a:ext uri="{FF2B5EF4-FFF2-40B4-BE49-F238E27FC236}">
                <a16:creationId xmlns:a16="http://schemas.microsoft.com/office/drawing/2014/main" id="{2453E7A8-2FD8-7540-B740-8A18043191B1}"/>
              </a:ext>
            </a:extLst>
          </p:cNvPr>
          <p:cNvSpPr/>
          <p:nvPr/>
        </p:nvSpPr>
        <p:spPr>
          <a:xfrm>
            <a:off x="2812512" y="3742929"/>
            <a:ext cx="1104790" cy="230832"/>
          </a:xfrm>
          <a:prstGeom prst="rect">
            <a:avLst/>
          </a:prstGeom>
        </p:spPr>
        <p:txBody>
          <a:bodyPr wrap="none">
            <a:spAutoFit/>
          </a:bodyPr>
          <a:lstStyle/>
          <a:p>
            <a:r>
              <a:rPr lang="en-US" sz="900" dirty="0">
                <a:latin typeface="Times New Roman"/>
                <a:cs typeface="Times New Roman"/>
              </a:rPr>
              <a:t>Energy detuning, %</a:t>
            </a:r>
          </a:p>
        </p:txBody>
      </p:sp>
      <p:sp>
        <p:nvSpPr>
          <p:cNvPr id="34" name="Rectangle 33">
            <a:extLst>
              <a:ext uri="{FF2B5EF4-FFF2-40B4-BE49-F238E27FC236}">
                <a16:creationId xmlns:a16="http://schemas.microsoft.com/office/drawing/2014/main" id="{AA4E66F4-AFA5-204E-A024-910764B118CF}"/>
              </a:ext>
            </a:extLst>
          </p:cNvPr>
          <p:cNvSpPr/>
          <p:nvPr/>
        </p:nvSpPr>
        <p:spPr>
          <a:xfrm>
            <a:off x="1896167" y="3435084"/>
            <a:ext cx="328936" cy="230832"/>
          </a:xfrm>
          <a:prstGeom prst="rect">
            <a:avLst/>
          </a:prstGeom>
        </p:spPr>
        <p:txBody>
          <a:bodyPr wrap="none">
            <a:spAutoFit/>
          </a:bodyPr>
          <a:lstStyle/>
          <a:p>
            <a:r>
              <a:rPr lang="en-US" sz="900" dirty="0">
                <a:solidFill>
                  <a:srgbClr val="0432FF"/>
                </a:solidFill>
                <a:latin typeface="Times New Roman"/>
                <a:cs typeface="Times New Roman"/>
              </a:rPr>
              <a:t>1.0</a:t>
            </a:r>
          </a:p>
        </p:txBody>
      </p:sp>
    </p:spTree>
    <p:extLst>
      <p:ext uri="{BB962C8B-B14F-4D97-AF65-F5344CB8AC3E}">
        <p14:creationId xmlns:p14="http://schemas.microsoft.com/office/powerpoint/2010/main" val="3288061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3">
            <a:extLst>
              <a:ext uri="{FF2B5EF4-FFF2-40B4-BE49-F238E27FC236}">
                <a16:creationId xmlns:a16="http://schemas.microsoft.com/office/drawing/2014/main" id="{DF2BCFBC-1005-C84C-B8F8-4C2C09563292}"/>
              </a:ext>
            </a:extLst>
          </p:cNvPr>
          <p:cNvSpPr txBox="1">
            <a:spLocks/>
          </p:cNvSpPr>
          <p:nvPr/>
        </p:nvSpPr>
        <p:spPr>
          <a:xfrm>
            <a:off x="1479230" y="-9574"/>
            <a:ext cx="6030567" cy="529399"/>
          </a:xfrm>
          <a:prstGeom prst="rect">
            <a:avLst/>
          </a:prstGeom>
        </p:spPr>
        <p:txBody>
          <a:bodyPr vert="horz" lIns="68580" tIns="34290" rIns="68580" bIns="34290" rtlCol="0" anchor="t">
            <a:normAutofit fontScale="97500"/>
          </a:bodyPr>
          <a:lstStyle>
            <a:lvl1pPr algn="l" defTabSz="914400" rtl="0" eaLnBrk="1" latinLnBrk="0" hangingPunct="1">
              <a:lnSpc>
                <a:spcPct val="90000"/>
              </a:lnSpc>
              <a:spcBef>
                <a:spcPct val="0"/>
              </a:spcBef>
              <a:buNone/>
              <a:defRPr sz="4000" b="1" kern="1200">
                <a:solidFill>
                  <a:schemeClr val="tx1"/>
                </a:solidFill>
                <a:latin typeface="Times New Roman"/>
                <a:ea typeface="+mj-ea"/>
                <a:cs typeface="Times New Roman"/>
              </a:defRPr>
            </a:lvl1pPr>
          </a:lstStyle>
          <a:p>
            <a:pPr algn="ctr"/>
            <a:r>
              <a:rPr lang="en-US" sz="2400" dirty="0">
                <a:solidFill>
                  <a:srgbClr val="000090"/>
                </a:solidFill>
              </a:rPr>
              <a:t>Solving the Puzzle</a:t>
            </a:r>
            <a:endParaRPr lang="en-US" sz="2400" dirty="0"/>
          </a:p>
        </p:txBody>
      </p:sp>
      <p:sp>
        <p:nvSpPr>
          <p:cNvPr id="28" name="Content Placeholder 4">
            <a:extLst>
              <a:ext uri="{FF2B5EF4-FFF2-40B4-BE49-F238E27FC236}">
                <a16:creationId xmlns:a16="http://schemas.microsoft.com/office/drawing/2014/main" id="{B3607782-B4BA-714B-9712-03455D96543D}"/>
              </a:ext>
            </a:extLst>
          </p:cNvPr>
          <p:cNvSpPr>
            <a:spLocks noGrp="1"/>
          </p:cNvSpPr>
          <p:nvPr>
            <p:ph idx="1"/>
          </p:nvPr>
        </p:nvSpPr>
        <p:spPr>
          <a:xfrm>
            <a:off x="880441" y="373227"/>
            <a:ext cx="7228144" cy="554318"/>
          </a:xfrm>
        </p:spPr>
        <p:txBody>
          <a:bodyPr>
            <a:noAutofit/>
          </a:bodyPr>
          <a:lstStyle/>
          <a:p>
            <a:pPr marL="0" indent="0" algn="ctr">
              <a:spcBef>
                <a:spcPts val="0"/>
              </a:spcBef>
              <a:buNone/>
            </a:pPr>
            <a:r>
              <a:rPr lang="en-US" sz="1200" dirty="0">
                <a:solidFill>
                  <a:srgbClr val="0432FF"/>
                </a:solidFill>
              </a:rPr>
              <a:t>RHIC cryo system extended operation for LEReC mid-September 2019 and we used it to find the culprit: </a:t>
            </a:r>
          </a:p>
          <a:p>
            <a:pPr marL="0" indent="0" algn="ctr">
              <a:spcBef>
                <a:spcPts val="0"/>
              </a:spcBef>
              <a:buNone/>
            </a:pPr>
            <a:r>
              <a:rPr lang="en-US" sz="1200" i="1" dirty="0">
                <a:solidFill>
                  <a:srgbClr val="0432FF"/>
                </a:solidFill>
              </a:rPr>
              <a:t>THz noise in the electron beam (300-fold above the shot noise!) dwarfing the ion beam imprint.</a:t>
            </a:r>
          </a:p>
          <a:p>
            <a:pPr marL="0" indent="0" algn="ctr">
              <a:spcBef>
                <a:spcPts val="0"/>
              </a:spcBef>
              <a:buNone/>
            </a:pPr>
            <a:r>
              <a:rPr lang="en-US" sz="1200" dirty="0">
                <a:solidFill>
                  <a:srgbClr val="0432FF"/>
                </a:solidFill>
              </a:rPr>
              <a:t> </a:t>
            </a:r>
            <a:r>
              <a:rPr lang="en-US" sz="1200" b="1" dirty="0">
                <a:solidFill>
                  <a:srgbClr val="0432FF"/>
                </a:solidFill>
              </a:rPr>
              <a:t>This was not a failure of the FEL-based CeC concept, but unexpected excessive noise in the beam</a:t>
            </a:r>
          </a:p>
          <a:p>
            <a:pPr marL="0" indent="0" algn="ctr">
              <a:spcBef>
                <a:spcPts val="0"/>
              </a:spcBef>
              <a:buNone/>
            </a:pPr>
            <a:endParaRPr lang="en-US" sz="1200" dirty="0">
              <a:solidFill>
                <a:srgbClr val="0432FF"/>
              </a:solidFill>
            </a:endParaRPr>
          </a:p>
        </p:txBody>
      </p:sp>
      <p:pic>
        <p:nvPicPr>
          <p:cNvPr id="29" name="Picture 28">
            <a:extLst>
              <a:ext uri="{FF2B5EF4-FFF2-40B4-BE49-F238E27FC236}">
                <a16:creationId xmlns:a16="http://schemas.microsoft.com/office/drawing/2014/main" id="{ED3C2D4D-46A9-D141-94C5-176EE97A6FE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43001" y="1507894"/>
            <a:ext cx="3688172" cy="1359173"/>
          </a:xfrm>
          <a:prstGeom prst="rect">
            <a:avLst/>
          </a:prstGeom>
        </p:spPr>
      </p:pic>
      <p:sp>
        <p:nvSpPr>
          <p:cNvPr id="25" name="Rectangle 24">
            <a:extLst>
              <a:ext uri="{FF2B5EF4-FFF2-40B4-BE49-F238E27FC236}">
                <a16:creationId xmlns:a16="http://schemas.microsoft.com/office/drawing/2014/main" id="{61F82F34-A499-234F-8653-B50DFA3F0DA0}"/>
              </a:ext>
            </a:extLst>
          </p:cNvPr>
          <p:cNvSpPr/>
          <p:nvPr/>
        </p:nvSpPr>
        <p:spPr>
          <a:xfrm>
            <a:off x="1647314" y="1062019"/>
            <a:ext cx="3017173" cy="507831"/>
          </a:xfrm>
          <a:prstGeom prst="rect">
            <a:avLst/>
          </a:prstGeom>
        </p:spPr>
        <p:txBody>
          <a:bodyPr wrap="none">
            <a:spAutoFit/>
          </a:bodyPr>
          <a:lstStyle/>
          <a:p>
            <a:r>
              <a:rPr lang="en-US" sz="1350" dirty="0">
                <a:solidFill>
                  <a:srgbClr val="002060"/>
                </a:solidFill>
                <a:latin typeface="Times New Roman" panose="02020603050405020304" pitchFamily="18" charset="0"/>
                <a:cs typeface="Times New Roman" panose="02020603050405020304" pitchFamily="18" charset="0"/>
              </a:rPr>
              <a:t>Uncompressed bunch: </a:t>
            </a:r>
          </a:p>
          <a:p>
            <a:r>
              <a:rPr lang="en-US" sz="1350" dirty="0">
                <a:solidFill>
                  <a:srgbClr val="002060"/>
                </a:solidFill>
                <a:latin typeface="Times New Roman" panose="02020603050405020304" pitchFamily="18" charset="0"/>
                <a:cs typeface="Times New Roman" panose="02020603050405020304" pitchFamily="18" charset="0"/>
              </a:rPr>
              <a:t>simulations and experiment in Sept 2018</a:t>
            </a:r>
          </a:p>
        </p:txBody>
      </p:sp>
      <p:sp>
        <p:nvSpPr>
          <p:cNvPr id="54" name="Rectangle 53">
            <a:extLst>
              <a:ext uri="{FF2B5EF4-FFF2-40B4-BE49-F238E27FC236}">
                <a16:creationId xmlns:a16="http://schemas.microsoft.com/office/drawing/2014/main" id="{7C222866-3EF3-914C-88EA-9BE87F6D7426}"/>
              </a:ext>
            </a:extLst>
          </p:cNvPr>
          <p:cNvSpPr/>
          <p:nvPr/>
        </p:nvSpPr>
        <p:spPr>
          <a:xfrm>
            <a:off x="1199379" y="4355533"/>
            <a:ext cx="3567650" cy="646331"/>
          </a:xfrm>
          <a:prstGeom prst="rect">
            <a:avLst/>
          </a:prstGeom>
          <a:solidFill>
            <a:schemeClr val="bg1"/>
          </a:solidFill>
        </p:spPr>
        <p:txBody>
          <a:bodyPr wrap="square">
            <a:spAutoFit/>
          </a:bodyPr>
          <a:lstStyle/>
          <a:p>
            <a:r>
              <a:rPr lang="en-US" sz="900"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(a) Measured time profiles of 1.75 MeV electron bunches with 0.45 nC to 0.7 nC;  (b) Seven measured overlapping spectra and PCI spectrum simulated by SPACE (slightly elevated yellow line); (c) Clip shows a 30-psec fragment of seven measured relative density modulations.</a:t>
            </a:r>
            <a:r>
              <a:rPr lang="en-US" sz="900" dirty="0">
                <a:solidFill>
                  <a:srgbClr val="002060"/>
                </a:solidFill>
                <a:latin typeface="Times New Roman" panose="02020603050405020304" pitchFamily="18" charset="0"/>
                <a:cs typeface="Times New Roman" panose="02020603050405020304" pitchFamily="18" charset="0"/>
              </a:rPr>
              <a:t> </a:t>
            </a:r>
          </a:p>
        </p:txBody>
      </p:sp>
      <p:sp>
        <p:nvSpPr>
          <p:cNvPr id="55" name="TextBox 54">
            <a:extLst>
              <a:ext uri="{FF2B5EF4-FFF2-40B4-BE49-F238E27FC236}">
                <a16:creationId xmlns:a16="http://schemas.microsoft.com/office/drawing/2014/main" id="{D45CF06B-22EE-414F-99EC-85EA531EC604}"/>
              </a:ext>
            </a:extLst>
          </p:cNvPr>
          <p:cNvSpPr txBox="1"/>
          <p:nvPr/>
        </p:nvSpPr>
        <p:spPr>
          <a:xfrm>
            <a:off x="2584140" y="940832"/>
            <a:ext cx="360994" cy="265457"/>
          </a:xfrm>
          <a:prstGeom prst="rect">
            <a:avLst/>
          </a:prstGeom>
          <a:noFill/>
        </p:spPr>
        <p:txBody>
          <a:bodyPr wrap="square" rtlCol="0">
            <a:spAutoFit/>
          </a:bodyPr>
          <a:lstStyle/>
          <a:p>
            <a:r>
              <a:rPr lang="en-US" sz="1125">
                <a:solidFill>
                  <a:schemeClr val="bg1"/>
                </a:solidFill>
                <a:latin typeface="Times New Roman" panose="02020603050405020304" pitchFamily="18" charset="0"/>
                <a:cs typeface="Times New Roman" panose="02020603050405020304" pitchFamily="18" charset="0"/>
              </a:rPr>
              <a:t>(a)</a:t>
            </a:r>
          </a:p>
        </p:txBody>
      </p:sp>
      <p:pic>
        <p:nvPicPr>
          <p:cNvPr id="56" name="Picture 55">
            <a:extLst>
              <a:ext uri="{FF2B5EF4-FFF2-40B4-BE49-F238E27FC236}">
                <a16:creationId xmlns:a16="http://schemas.microsoft.com/office/drawing/2014/main" id="{6E97E177-D493-7E48-914A-74FA270C04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66632" y="2920588"/>
            <a:ext cx="3548095" cy="1377800"/>
          </a:xfrm>
          <a:prstGeom prst="rect">
            <a:avLst/>
          </a:prstGeom>
        </p:spPr>
      </p:pic>
      <p:grpSp>
        <p:nvGrpSpPr>
          <p:cNvPr id="63" name="Group 62">
            <a:extLst>
              <a:ext uri="{FF2B5EF4-FFF2-40B4-BE49-F238E27FC236}">
                <a16:creationId xmlns:a16="http://schemas.microsoft.com/office/drawing/2014/main" id="{BD9FE71D-9B87-3A40-B62C-39AACF1FF0A7}"/>
              </a:ext>
            </a:extLst>
          </p:cNvPr>
          <p:cNvGrpSpPr/>
          <p:nvPr/>
        </p:nvGrpSpPr>
        <p:grpSpPr>
          <a:xfrm>
            <a:off x="3512718" y="1235926"/>
            <a:ext cx="4208863" cy="2295557"/>
            <a:chOff x="3138201" y="1628667"/>
            <a:chExt cx="5611817" cy="3060743"/>
          </a:xfrm>
        </p:grpSpPr>
        <p:pic>
          <p:nvPicPr>
            <p:cNvPr id="53" name="Picture 52">
              <a:extLst>
                <a:ext uri="{FF2B5EF4-FFF2-40B4-BE49-F238E27FC236}">
                  <a16:creationId xmlns:a16="http://schemas.microsoft.com/office/drawing/2014/main" id="{68FB8263-1596-8A47-8188-CB650FF2BB6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1778" t="-7064" r="55706" b="22238"/>
            <a:stretch/>
          </p:blipFill>
          <p:spPr>
            <a:xfrm>
              <a:off x="5173459" y="1628667"/>
              <a:ext cx="3576559" cy="2626746"/>
            </a:xfrm>
            <a:prstGeom prst="rect">
              <a:avLst/>
            </a:prstGeom>
          </p:spPr>
        </p:pic>
        <p:sp>
          <p:nvSpPr>
            <p:cNvPr id="61" name="Right Arrow 60">
              <a:extLst>
                <a:ext uri="{FF2B5EF4-FFF2-40B4-BE49-F238E27FC236}">
                  <a16:creationId xmlns:a16="http://schemas.microsoft.com/office/drawing/2014/main" id="{D75A186B-A340-3B4B-9B8D-FCD2DFA98C8F}"/>
                </a:ext>
              </a:extLst>
            </p:cNvPr>
            <p:cNvSpPr/>
            <p:nvPr/>
          </p:nvSpPr>
          <p:spPr>
            <a:xfrm rot="20033874">
              <a:off x="3138201" y="4035407"/>
              <a:ext cx="1936906" cy="6540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Rectangle 61">
              <a:extLst>
                <a:ext uri="{FF2B5EF4-FFF2-40B4-BE49-F238E27FC236}">
                  <a16:creationId xmlns:a16="http://schemas.microsoft.com/office/drawing/2014/main" id="{95B1DDE4-E370-D747-8BA4-DDE1FDCA2A7B}"/>
                </a:ext>
              </a:extLst>
            </p:cNvPr>
            <p:cNvSpPr/>
            <p:nvPr/>
          </p:nvSpPr>
          <p:spPr>
            <a:xfrm rot="20047204">
              <a:off x="3295386" y="4169219"/>
              <a:ext cx="1365447" cy="492443"/>
            </a:xfrm>
            <a:prstGeom prst="rect">
              <a:avLst/>
            </a:prstGeom>
            <a:solidFill>
              <a:schemeClr val="bg1"/>
            </a:solidFill>
          </p:spPr>
          <p:txBody>
            <a:bodyPr wrap="square">
              <a:spAutoFit/>
            </a:bodyPr>
            <a:lstStyle/>
            <a:p>
              <a:r>
                <a:rPr lang="en-US" sz="900">
                  <a:solidFill>
                    <a:srgbClr val="002060"/>
                  </a:solidFill>
                  <a:latin typeface="Times New Roman" panose="02020603050405020304" pitchFamily="18" charset="0"/>
                  <a:cs typeface="Times New Roman" panose="02020603050405020304" pitchFamily="18" charset="0"/>
                </a:rPr>
                <a:t>20-X compression</a:t>
              </a:r>
            </a:p>
          </p:txBody>
        </p:sp>
      </p:grpSp>
      <p:grpSp>
        <p:nvGrpSpPr>
          <p:cNvPr id="2" name="Group 1">
            <a:extLst>
              <a:ext uri="{FF2B5EF4-FFF2-40B4-BE49-F238E27FC236}">
                <a16:creationId xmlns:a16="http://schemas.microsoft.com/office/drawing/2014/main" id="{CE922906-3983-FD40-828F-67E2C00EE112}"/>
              </a:ext>
            </a:extLst>
          </p:cNvPr>
          <p:cNvGrpSpPr/>
          <p:nvPr/>
        </p:nvGrpSpPr>
        <p:grpSpPr>
          <a:xfrm>
            <a:off x="4914726" y="1072294"/>
            <a:ext cx="3103262" cy="2756600"/>
            <a:chOff x="5028968" y="1429726"/>
            <a:chExt cx="4137682" cy="3675466"/>
          </a:xfrm>
        </p:grpSpPr>
        <p:grpSp>
          <p:nvGrpSpPr>
            <p:cNvPr id="71" name="Group 70">
              <a:extLst>
                <a:ext uri="{FF2B5EF4-FFF2-40B4-BE49-F238E27FC236}">
                  <a16:creationId xmlns:a16="http://schemas.microsoft.com/office/drawing/2014/main" id="{4293C1C3-1C77-7C4F-A526-75B648C80A4E}"/>
                </a:ext>
              </a:extLst>
            </p:cNvPr>
            <p:cNvGrpSpPr/>
            <p:nvPr/>
          </p:nvGrpSpPr>
          <p:grpSpPr>
            <a:xfrm>
              <a:off x="5028968" y="1429726"/>
              <a:ext cx="4037370" cy="3675466"/>
              <a:chOff x="5028968" y="1455126"/>
              <a:chExt cx="4037370" cy="3675466"/>
            </a:xfrm>
          </p:grpSpPr>
          <p:pic>
            <p:nvPicPr>
              <p:cNvPr id="52" name="Picture 51">
                <a:extLst>
                  <a:ext uri="{FF2B5EF4-FFF2-40B4-BE49-F238E27FC236}">
                    <a16:creationId xmlns:a16="http://schemas.microsoft.com/office/drawing/2014/main" id="{666B5DBB-3D5D-6D4F-88D2-294D37FFA69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38953" t="47394" r="14219" b="16146"/>
              <a:stretch/>
            </p:blipFill>
            <p:spPr>
              <a:xfrm>
                <a:off x="5152037" y="2127026"/>
                <a:ext cx="3619404" cy="3003566"/>
              </a:xfrm>
              <a:prstGeom prst="rect">
                <a:avLst/>
              </a:prstGeom>
            </p:spPr>
          </p:pic>
          <p:sp>
            <p:nvSpPr>
              <p:cNvPr id="65" name="Rectangle 64">
                <a:extLst>
                  <a:ext uri="{FF2B5EF4-FFF2-40B4-BE49-F238E27FC236}">
                    <a16:creationId xmlns:a16="http://schemas.microsoft.com/office/drawing/2014/main" id="{20CAA0B9-AA50-E140-A3FF-5146B8711548}"/>
                  </a:ext>
                </a:extLst>
              </p:cNvPr>
              <p:cNvSpPr/>
              <p:nvPr/>
            </p:nvSpPr>
            <p:spPr>
              <a:xfrm>
                <a:off x="5028968" y="1455126"/>
                <a:ext cx="4037370" cy="615553"/>
              </a:xfrm>
              <a:prstGeom prst="rect">
                <a:avLst/>
              </a:prstGeom>
              <a:solidFill>
                <a:schemeClr val="bg1"/>
              </a:solidFill>
            </p:spPr>
            <p:txBody>
              <a:bodyPr wrap="square">
                <a:spAutoFit/>
              </a:bodyPr>
              <a:lstStyle/>
              <a:p>
                <a:r>
                  <a:rPr lang="en-US" sz="1200" dirty="0">
                    <a:solidFill>
                      <a:srgbClr val="002060"/>
                    </a:solidFill>
                    <a:latin typeface="Times New Roman" panose="02020603050405020304" pitchFamily="18" charset="0"/>
                    <a:cs typeface="Times New Roman" panose="02020603050405020304" pitchFamily="18" charset="0"/>
                  </a:rPr>
                  <a:t>Compressed beam simulation in CeC accelerator using Impact-T code @ NERSC</a:t>
                </a:r>
              </a:p>
            </p:txBody>
          </p:sp>
        </p:grpSp>
        <p:sp>
          <p:nvSpPr>
            <p:cNvPr id="59" name="Rectangle 58">
              <a:extLst>
                <a:ext uri="{FF2B5EF4-FFF2-40B4-BE49-F238E27FC236}">
                  <a16:creationId xmlns:a16="http://schemas.microsoft.com/office/drawing/2014/main" id="{B1B299CE-F4B1-DC4D-9C9E-97452260B518}"/>
                </a:ext>
              </a:extLst>
            </p:cNvPr>
            <p:cNvSpPr/>
            <p:nvPr/>
          </p:nvSpPr>
          <p:spPr>
            <a:xfrm>
              <a:off x="6280485" y="1936669"/>
              <a:ext cx="2886165" cy="492443"/>
            </a:xfrm>
            <a:prstGeom prst="rect">
              <a:avLst/>
            </a:prstGeom>
            <a:noFill/>
            <a:ln>
              <a:noFill/>
            </a:ln>
          </p:spPr>
          <p:txBody>
            <a:bodyPr wrap="square">
              <a:spAutoFit/>
            </a:bodyPr>
            <a:lstStyle/>
            <a:p>
              <a:r>
                <a:rPr lang="en-US" sz="900" dirty="0">
                  <a:solidFill>
                    <a:srgbClr val="0432FF"/>
                  </a:solidFill>
                  <a:latin typeface="Times New Roman" panose="02020603050405020304" pitchFamily="18" charset="0"/>
                  <a:cs typeface="Times New Roman" panose="02020603050405020304" pitchFamily="18" charset="0"/>
                </a:rPr>
                <a:t>Blue line – Run 18 lattice</a:t>
              </a:r>
            </a:p>
            <a:p>
              <a:r>
                <a:rPr lang="en-US" sz="900" dirty="0">
                  <a:solidFill>
                    <a:srgbClr val="FF0000"/>
                  </a:solidFill>
                  <a:latin typeface="Times New Roman" panose="02020603050405020304" pitchFamily="18" charset="0"/>
                  <a:cs typeface="Times New Roman" panose="02020603050405020304" pitchFamily="18" charset="0"/>
                </a:rPr>
                <a:t>Red line – new lattice with suppressed PCI</a:t>
              </a:r>
            </a:p>
          </p:txBody>
        </p:sp>
      </p:grpSp>
      <p:sp>
        <p:nvSpPr>
          <p:cNvPr id="21" name="Rectangle 20">
            <a:extLst>
              <a:ext uri="{FF2B5EF4-FFF2-40B4-BE49-F238E27FC236}">
                <a16:creationId xmlns:a16="http://schemas.microsoft.com/office/drawing/2014/main" id="{4750040F-4B5A-B149-9866-7DFE025BF5AA}"/>
              </a:ext>
            </a:extLst>
          </p:cNvPr>
          <p:cNvSpPr/>
          <p:nvPr/>
        </p:nvSpPr>
        <p:spPr>
          <a:xfrm>
            <a:off x="5007027" y="3826040"/>
            <a:ext cx="3548095" cy="1015663"/>
          </a:xfrm>
          <a:prstGeom prst="rect">
            <a:avLst/>
          </a:prstGeom>
          <a:solidFill>
            <a:schemeClr val="bg1"/>
          </a:solidFill>
        </p:spPr>
        <p:txBody>
          <a:bodyPr wrap="square">
            <a:spAutoFit/>
          </a:bodyPr>
          <a:lstStyle/>
          <a:p>
            <a:pPr algn="ctr"/>
            <a:r>
              <a:rPr lang="en-US" sz="1500" b="1" dirty="0">
                <a:solidFill>
                  <a:srgbClr val="FF0000"/>
                </a:solidFill>
                <a:latin typeface="Times New Roman" panose="02020603050405020304" pitchFamily="18" charset="0"/>
                <a:cs typeface="Times New Roman" panose="02020603050405020304" pitchFamily="18" charset="0"/>
              </a:rPr>
              <a:t>We showed in simulations that we can control noise level in the electron beam and confirmed this in the experiment</a:t>
            </a:r>
          </a:p>
          <a:p>
            <a:pPr algn="ctr"/>
            <a:r>
              <a:rPr lang="en-US" sz="1500" b="1" dirty="0">
                <a:solidFill>
                  <a:srgbClr val="FF0000"/>
                </a:solidFill>
                <a:latin typeface="Times New Roman" panose="02020603050405020304" pitchFamily="18" charset="0"/>
                <a:cs typeface="Times New Roman" panose="02020603050405020304" pitchFamily="18" charset="0"/>
              </a:rPr>
              <a:t>during a short run in Summer 2019</a:t>
            </a:r>
          </a:p>
        </p:txBody>
      </p:sp>
    </p:spTree>
    <p:extLst>
      <p:ext uri="{BB962C8B-B14F-4D97-AF65-F5344CB8AC3E}">
        <p14:creationId xmlns:p14="http://schemas.microsoft.com/office/powerpoint/2010/main" val="1503909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descr="PastedGraphic-1.pdf">
            <a:extLst>
              <a:ext uri="{FF2B5EF4-FFF2-40B4-BE49-F238E27FC236}">
                <a16:creationId xmlns:a16="http://schemas.microsoft.com/office/drawing/2014/main" id="{41521CC6-C6F9-C744-B9BF-64EF56D98D11}"/>
              </a:ext>
            </a:extLst>
          </p:cNvPr>
          <p:cNvSpPr>
            <a:spLocks noChangeAspect="1" noChangeArrowheads="1"/>
          </p:cNvSpPr>
          <p:nvPr/>
        </p:nvSpPr>
        <p:spPr bwMode="auto">
          <a:xfrm>
            <a:off x="4457700" y="245745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dirty="0"/>
          </a:p>
        </p:txBody>
      </p:sp>
      <p:sp>
        <p:nvSpPr>
          <p:cNvPr id="17" name="Rectangle 16">
            <a:extLst>
              <a:ext uri="{FF2B5EF4-FFF2-40B4-BE49-F238E27FC236}">
                <a16:creationId xmlns:a16="http://schemas.microsoft.com/office/drawing/2014/main" id="{4A12B2F5-76D9-8C43-B8F9-1DB76E5FE9F1}"/>
              </a:ext>
            </a:extLst>
          </p:cNvPr>
          <p:cNvSpPr/>
          <p:nvPr/>
        </p:nvSpPr>
        <p:spPr>
          <a:xfrm>
            <a:off x="1397145" y="416476"/>
            <a:ext cx="2644693" cy="507831"/>
          </a:xfrm>
          <a:prstGeom prst="rect">
            <a:avLst/>
          </a:prstGeom>
        </p:spPr>
        <p:txBody>
          <a:bodyPr wrap="square">
            <a:spAutoFit/>
          </a:bodyPr>
          <a:lstStyle/>
          <a:p>
            <a:pPr algn="ctr"/>
            <a:r>
              <a:rPr lang="en-US" sz="900" b="1" dirty="0">
                <a:solidFill>
                  <a:srgbClr val="FF0000"/>
                </a:solidFill>
                <a:latin typeface="Times New Roman" panose="02020603050405020304" pitchFamily="18" charset="0"/>
                <a:cs typeface="Times New Roman" panose="02020603050405020304" pitchFamily="18" charset="0"/>
              </a:rPr>
              <a:t>Run 18 lattice and beam: 0.6 nC per bunch </a:t>
            </a:r>
          </a:p>
          <a:p>
            <a:pPr algn="ctr"/>
            <a:r>
              <a:rPr lang="en-US" sz="900" dirty="0">
                <a:solidFill>
                  <a:srgbClr val="FF0000"/>
                </a:solidFill>
                <a:latin typeface="Times New Roman" panose="02020603050405020304" pitchFamily="18" charset="0"/>
                <a:cs typeface="Times New Roman" panose="02020603050405020304" pitchFamily="18" charset="0"/>
              </a:rPr>
              <a:t>Large signal of 2,500 V/A ~ 250-fold above base  line. Can be seen both on scope and measured easily</a:t>
            </a:r>
          </a:p>
        </p:txBody>
      </p:sp>
      <p:pic>
        <p:nvPicPr>
          <p:cNvPr id="3" name="Picture 2">
            <a:extLst>
              <a:ext uri="{FF2B5EF4-FFF2-40B4-BE49-F238E27FC236}">
                <a16:creationId xmlns:a16="http://schemas.microsoft.com/office/drawing/2014/main" id="{A662B8F5-CFB6-C543-9F70-B54C4B5E20A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03126" y="965133"/>
            <a:ext cx="2521504" cy="1349685"/>
          </a:xfrm>
          <a:prstGeom prst="rect">
            <a:avLst/>
          </a:prstGeom>
        </p:spPr>
      </p:pic>
      <p:pic>
        <p:nvPicPr>
          <p:cNvPr id="18" name="Picture 17">
            <a:extLst>
              <a:ext uri="{FF2B5EF4-FFF2-40B4-BE49-F238E27FC236}">
                <a16:creationId xmlns:a16="http://schemas.microsoft.com/office/drawing/2014/main" id="{4E86DE31-D5DD-A041-B007-A7B8A7AD9681}"/>
              </a:ext>
            </a:extLst>
          </p:cNvPr>
          <p:cNvPicPr/>
          <p:nvPr/>
        </p:nvPicPr>
        <p:blipFill>
          <a:blip r:embed="rId3"/>
          <a:stretch>
            <a:fillRect/>
          </a:stretch>
        </p:blipFill>
        <p:spPr>
          <a:xfrm>
            <a:off x="5148580" y="473595"/>
            <a:ext cx="2119313" cy="2108359"/>
          </a:xfrm>
          <a:prstGeom prst="rect">
            <a:avLst/>
          </a:prstGeom>
        </p:spPr>
      </p:pic>
      <p:pic>
        <p:nvPicPr>
          <p:cNvPr id="19" name="Picture 18">
            <a:extLst>
              <a:ext uri="{FF2B5EF4-FFF2-40B4-BE49-F238E27FC236}">
                <a16:creationId xmlns:a16="http://schemas.microsoft.com/office/drawing/2014/main" id="{9779BCA1-7370-DE41-93A0-849BB8D1E2BA}"/>
              </a:ext>
            </a:extLst>
          </p:cNvPr>
          <p:cNvPicPr/>
          <p:nvPr/>
        </p:nvPicPr>
        <p:blipFill>
          <a:blip r:embed="rId4" cstate="screen">
            <a:extLst>
              <a:ext uri="{28A0092B-C50C-407E-A947-70E740481C1C}">
                <a14:useLocalDpi xmlns:a14="http://schemas.microsoft.com/office/drawing/2010/main"/>
              </a:ext>
            </a:extLst>
          </a:blip>
          <a:stretch>
            <a:fillRect/>
          </a:stretch>
        </p:blipFill>
        <p:spPr>
          <a:xfrm>
            <a:off x="1269206" y="2415708"/>
            <a:ext cx="2057400" cy="2057400"/>
          </a:xfrm>
          <a:prstGeom prst="rect">
            <a:avLst/>
          </a:prstGeom>
        </p:spPr>
      </p:pic>
      <p:pic>
        <p:nvPicPr>
          <p:cNvPr id="20" name="Picture 19">
            <a:extLst>
              <a:ext uri="{FF2B5EF4-FFF2-40B4-BE49-F238E27FC236}">
                <a16:creationId xmlns:a16="http://schemas.microsoft.com/office/drawing/2014/main" id="{AA5B68C6-4493-6B4A-9687-392979A30340}"/>
              </a:ext>
            </a:extLst>
          </p:cNvPr>
          <p:cNvPicPr/>
          <p:nvPr/>
        </p:nvPicPr>
        <p:blipFill>
          <a:blip r:embed="rId5" cstate="screen">
            <a:extLst>
              <a:ext uri="{28A0092B-C50C-407E-A947-70E740481C1C}">
                <a14:useLocalDpi xmlns:a14="http://schemas.microsoft.com/office/drawing/2010/main"/>
              </a:ext>
            </a:extLst>
          </a:blip>
          <a:stretch>
            <a:fillRect/>
          </a:stretch>
        </p:blipFill>
        <p:spPr>
          <a:xfrm>
            <a:off x="3505199" y="2664172"/>
            <a:ext cx="1862138" cy="1862138"/>
          </a:xfrm>
          <a:prstGeom prst="rect">
            <a:avLst/>
          </a:prstGeom>
        </p:spPr>
      </p:pic>
      <p:sp>
        <p:nvSpPr>
          <p:cNvPr id="10" name="Oval 9">
            <a:extLst>
              <a:ext uri="{FF2B5EF4-FFF2-40B4-BE49-F238E27FC236}">
                <a16:creationId xmlns:a16="http://schemas.microsoft.com/office/drawing/2014/main" id="{BF980A64-F472-374B-A6FE-093B204461B4}"/>
              </a:ext>
            </a:extLst>
          </p:cNvPr>
          <p:cNvSpPr/>
          <p:nvPr/>
        </p:nvSpPr>
        <p:spPr>
          <a:xfrm>
            <a:off x="2166938" y="4060134"/>
            <a:ext cx="409575" cy="3296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Freeform 12">
            <a:extLst>
              <a:ext uri="{FF2B5EF4-FFF2-40B4-BE49-F238E27FC236}">
                <a16:creationId xmlns:a16="http://schemas.microsoft.com/office/drawing/2014/main" id="{225A435D-3068-9744-8D2A-43BAF86C9363}"/>
              </a:ext>
            </a:extLst>
          </p:cNvPr>
          <p:cNvSpPr/>
          <p:nvPr/>
        </p:nvSpPr>
        <p:spPr>
          <a:xfrm>
            <a:off x="1519238" y="1444998"/>
            <a:ext cx="2314575" cy="364780"/>
          </a:xfrm>
          <a:custGeom>
            <a:avLst/>
            <a:gdLst>
              <a:gd name="connsiteX0" fmla="*/ 0 w 3086100"/>
              <a:gd name="connsiteY0" fmla="*/ 90530 h 516361"/>
              <a:gd name="connsiteX1" fmla="*/ 95250 w 3086100"/>
              <a:gd name="connsiteY1" fmla="*/ 319130 h 516361"/>
              <a:gd name="connsiteX2" fmla="*/ 158750 w 3086100"/>
              <a:gd name="connsiteY2" fmla="*/ 515980 h 516361"/>
              <a:gd name="connsiteX3" fmla="*/ 368300 w 3086100"/>
              <a:gd name="connsiteY3" fmla="*/ 268330 h 516361"/>
              <a:gd name="connsiteX4" fmla="*/ 723900 w 3086100"/>
              <a:gd name="connsiteY4" fmla="*/ 39730 h 516361"/>
              <a:gd name="connsiteX5" fmla="*/ 1498600 w 3086100"/>
              <a:gd name="connsiteY5" fmla="*/ 33380 h 516361"/>
              <a:gd name="connsiteX6" fmla="*/ 1587500 w 3086100"/>
              <a:gd name="connsiteY6" fmla="*/ 376280 h 516361"/>
              <a:gd name="connsiteX7" fmla="*/ 1663700 w 3086100"/>
              <a:gd name="connsiteY7" fmla="*/ 503280 h 516361"/>
              <a:gd name="connsiteX8" fmla="*/ 1905000 w 3086100"/>
              <a:gd name="connsiteY8" fmla="*/ 274680 h 516361"/>
              <a:gd name="connsiteX9" fmla="*/ 2146300 w 3086100"/>
              <a:gd name="connsiteY9" fmla="*/ 71480 h 516361"/>
              <a:gd name="connsiteX10" fmla="*/ 2520950 w 3086100"/>
              <a:gd name="connsiteY10" fmla="*/ 14330 h 516361"/>
              <a:gd name="connsiteX11" fmla="*/ 2933700 w 3086100"/>
              <a:gd name="connsiteY11" fmla="*/ 33380 h 516361"/>
              <a:gd name="connsiteX12" fmla="*/ 3086100 w 3086100"/>
              <a:gd name="connsiteY12" fmla="*/ 58780 h 516361"/>
              <a:gd name="connsiteX13" fmla="*/ 3086100 w 3086100"/>
              <a:gd name="connsiteY13" fmla="*/ 58780 h 516361"/>
              <a:gd name="connsiteX0" fmla="*/ 0 w 3086100"/>
              <a:gd name="connsiteY0" fmla="*/ 90530 h 516011"/>
              <a:gd name="connsiteX1" fmla="*/ 63500 w 3086100"/>
              <a:gd name="connsiteY1" fmla="*/ 284205 h 516011"/>
              <a:gd name="connsiteX2" fmla="*/ 158750 w 3086100"/>
              <a:gd name="connsiteY2" fmla="*/ 515980 h 516011"/>
              <a:gd name="connsiteX3" fmla="*/ 368300 w 3086100"/>
              <a:gd name="connsiteY3" fmla="*/ 268330 h 516011"/>
              <a:gd name="connsiteX4" fmla="*/ 723900 w 3086100"/>
              <a:gd name="connsiteY4" fmla="*/ 39730 h 516011"/>
              <a:gd name="connsiteX5" fmla="*/ 1498600 w 3086100"/>
              <a:gd name="connsiteY5" fmla="*/ 33380 h 516011"/>
              <a:gd name="connsiteX6" fmla="*/ 1587500 w 3086100"/>
              <a:gd name="connsiteY6" fmla="*/ 376280 h 516011"/>
              <a:gd name="connsiteX7" fmla="*/ 1663700 w 3086100"/>
              <a:gd name="connsiteY7" fmla="*/ 503280 h 516011"/>
              <a:gd name="connsiteX8" fmla="*/ 1905000 w 3086100"/>
              <a:gd name="connsiteY8" fmla="*/ 274680 h 516011"/>
              <a:gd name="connsiteX9" fmla="*/ 2146300 w 3086100"/>
              <a:gd name="connsiteY9" fmla="*/ 71480 h 516011"/>
              <a:gd name="connsiteX10" fmla="*/ 2520950 w 3086100"/>
              <a:gd name="connsiteY10" fmla="*/ 14330 h 516011"/>
              <a:gd name="connsiteX11" fmla="*/ 2933700 w 3086100"/>
              <a:gd name="connsiteY11" fmla="*/ 33380 h 516011"/>
              <a:gd name="connsiteX12" fmla="*/ 3086100 w 3086100"/>
              <a:gd name="connsiteY12" fmla="*/ 58780 h 516011"/>
              <a:gd name="connsiteX13" fmla="*/ 3086100 w 3086100"/>
              <a:gd name="connsiteY13" fmla="*/ 58780 h 516011"/>
              <a:gd name="connsiteX0" fmla="*/ 0 w 3086100"/>
              <a:gd name="connsiteY0" fmla="*/ 90530 h 505965"/>
              <a:gd name="connsiteX1" fmla="*/ 63500 w 3086100"/>
              <a:gd name="connsiteY1" fmla="*/ 284205 h 505965"/>
              <a:gd name="connsiteX2" fmla="*/ 161925 w 3086100"/>
              <a:gd name="connsiteY2" fmla="*/ 490580 h 505965"/>
              <a:gd name="connsiteX3" fmla="*/ 368300 w 3086100"/>
              <a:gd name="connsiteY3" fmla="*/ 268330 h 505965"/>
              <a:gd name="connsiteX4" fmla="*/ 723900 w 3086100"/>
              <a:gd name="connsiteY4" fmla="*/ 39730 h 505965"/>
              <a:gd name="connsiteX5" fmla="*/ 1498600 w 3086100"/>
              <a:gd name="connsiteY5" fmla="*/ 33380 h 505965"/>
              <a:gd name="connsiteX6" fmla="*/ 1587500 w 3086100"/>
              <a:gd name="connsiteY6" fmla="*/ 376280 h 505965"/>
              <a:gd name="connsiteX7" fmla="*/ 1663700 w 3086100"/>
              <a:gd name="connsiteY7" fmla="*/ 503280 h 505965"/>
              <a:gd name="connsiteX8" fmla="*/ 1905000 w 3086100"/>
              <a:gd name="connsiteY8" fmla="*/ 274680 h 505965"/>
              <a:gd name="connsiteX9" fmla="*/ 2146300 w 3086100"/>
              <a:gd name="connsiteY9" fmla="*/ 71480 h 505965"/>
              <a:gd name="connsiteX10" fmla="*/ 2520950 w 3086100"/>
              <a:gd name="connsiteY10" fmla="*/ 14330 h 505965"/>
              <a:gd name="connsiteX11" fmla="*/ 2933700 w 3086100"/>
              <a:gd name="connsiteY11" fmla="*/ 33380 h 505965"/>
              <a:gd name="connsiteX12" fmla="*/ 3086100 w 3086100"/>
              <a:gd name="connsiteY12" fmla="*/ 58780 h 505965"/>
              <a:gd name="connsiteX13" fmla="*/ 3086100 w 3086100"/>
              <a:gd name="connsiteY13" fmla="*/ 58780 h 505965"/>
              <a:gd name="connsiteX0" fmla="*/ 0 w 3086100"/>
              <a:gd name="connsiteY0" fmla="*/ 84822 h 497627"/>
              <a:gd name="connsiteX1" fmla="*/ 63500 w 3086100"/>
              <a:gd name="connsiteY1" fmla="*/ 278497 h 497627"/>
              <a:gd name="connsiteX2" fmla="*/ 161925 w 3086100"/>
              <a:gd name="connsiteY2" fmla="*/ 484872 h 497627"/>
              <a:gd name="connsiteX3" fmla="*/ 368300 w 3086100"/>
              <a:gd name="connsiteY3" fmla="*/ 262622 h 497627"/>
              <a:gd name="connsiteX4" fmla="*/ 723900 w 3086100"/>
              <a:gd name="connsiteY4" fmla="*/ 34022 h 497627"/>
              <a:gd name="connsiteX5" fmla="*/ 1498600 w 3086100"/>
              <a:gd name="connsiteY5" fmla="*/ 27672 h 497627"/>
              <a:gd name="connsiteX6" fmla="*/ 1600200 w 3086100"/>
              <a:gd name="connsiteY6" fmla="*/ 288022 h 497627"/>
              <a:gd name="connsiteX7" fmla="*/ 1663700 w 3086100"/>
              <a:gd name="connsiteY7" fmla="*/ 497572 h 497627"/>
              <a:gd name="connsiteX8" fmla="*/ 1905000 w 3086100"/>
              <a:gd name="connsiteY8" fmla="*/ 268972 h 497627"/>
              <a:gd name="connsiteX9" fmla="*/ 2146300 w 3086100"/>
              <a:gd name="connsiteY9" fmla="*/ 65772 h 497627"/>
              <a:gd name="connsiteX10" fmla="*/ 2520950 w 3086100"/>
              <a:gd name="connsiteY10" fmla="*/ 8622 h 497627"/>
              <a:gd name="connsiteX11" fmla="*/ 2933700 w 3086100"/>
              <a:gd name="connsiteY11" fmla="*/ 27672 h 497627"/>
              <a:gd name="connsiteX12" fmla="*/ 3086100 w 3086100"/>
              <a:gd name="connsiteY12" fmla="*/ 53072 h 497627"/>
              <a:gd name="connsiteX13" fmla="*/ 3086100 w 3086100"/>
              <a:gd name="connsiteY13" fmla="*/ 53072 h 497627"/>
              <a:gd name="connsiteX0" fmla="*/ 0 w 3086100"/>
              <a:gd name="connsiteY0" fmla="*/ 84822 h 484908"/>
              <a:gd name="connsiteX1" fmla="*/ 63500 w 3086100"/>
              <a:gd name="connsiteY1" fmla="*/ 278497 h 484908"/>
              <a:gd name="connsiteX2" fmla="*/ 161925 w 3086100"/>
              <a:gd name="connsiteY2" fmla="*/ 484872 h 484908"/>
              <a:gd name="connsiteX3" fmla="*/ 368300 w 3086100"/>
              <a:gd name="connsiteY3" fmla="*/ 262622 h 484908"/>
              <a:gd name="connsiteX4" fmla="*/ 723900 w 3086100"/>
              <a:gd name="connsiteY4" fmla="*/ 34022 h 484908"/>
              <a:gd name="connsiteX5" fmla="*/ 1498600 w 3086100"/>
              <a:gd name="connsiteY5" fmla="*/ 27672 h 484908"/>
              <a:gd name="connsiteX6" fmla="*/ 1600200 w 3086100"/>
              <a:gd name="connsiteY6" fmla="*/ 288022 h 484908"/>
              <a:gd name="connsiteX7" fmla="*/ 1685925 w 3086100"/>
              <a:gd name="connsiteY7" fmla="*/ 478522 h 484908"/>
              <a:gd name="connsiteX8" fmla="*/ 1905000 w 3086100"/>
              <a:gd name="connsiteY8" fmla="*/ 268972 h 484908"/>
              <a:gd name="connsiteX9" fmla="*/ 2146300 w 3086100"/>
              <a:gd name="connsiteY9" fmla="*/ 65772 h 484908"/>
              <a:gd name="connsiteX10" fmla="*/ 2520950 w 3086100"/>
              <a:gd name="connsiteY10" fmla="*/ 8622 h 484908"/>
              <a:gd name="connsiteX11" fmla="*/ 2933700 w 3086100"/>
              <a:gd name="connsiteY11" fmla="*/ 27672 h 484908"/>
              <a:gd name="connsiteX12" fmla="*/ 3086100 w 3086100"/>
              <a:gd name="connsiteY12" fmla="*/ 53072 h 484908"/>
              <a:gd name="connsiteX13" fmla="*/ 3086100 w 3086100"/>
              <a:gd name="connsiteY13" fmla="*/ 53072 h 484908"/>
              <a:gd name="connsiteX0" fmla="*/ 0 w 3086100"/>
              <a:gd name="connsiteY0" fmla="*/ 84822 h 484908"/>
              <a:gd name="connsiteX1" fmla="*/ 63500 w 3086100"/>
              <a:gd name="connsiteY1" fmla="*/ 278497 h 484908"/>
              <a:gd name="connsiteX2" fmla="*/ 161925 w 3086100"/>
              <a:gd name="connsiteY2" fmla="*/ 484872 h 484908"/>
              <a:gd name="connsiteX3" fmla="*/ 368300 w 3086100"/>
              <a:gd name="connsiteY3" fmla="*/ 262622 h 484908"/>
              <a:gd name="connsiteX4" fmla="*/ 723900 w 3086100"/>
              <a:gd name="connsiteY4" fmla="*/ 34022 h 484908"/>
              <a:gd name="connsiteX5" fmla="*/ 1498600 w 3086100"/>
              <a:gd name="connsiteY5" fmla="*/ 27672 h 484908"/>
              <a:gd name="connsiteX6" fmla="*/ 1600200 w 3086100"/>
              <a:gd name="connsiteY6" fmla="*/ 288022 h 484908"/>
              <a:gd name="connsiteX7" fmla="*/ 1685925 w 3086100"/>
              <a:gd name="connsiteY7" fmla="*/ 478522 h 484908"/>
              <a:gd name="connsiteX8" fmla="*/ 1990725 w 3086100"/>
              <a:gd name="connsiteY8" fmla="*/ 161022 h 484908"/>
              <a:gd name="connsiteX9" fmla="*/ 2146300 w 3086100"/>
              <a:gd name="connsiteY9" fmla="*/ 65772 h 484908"/>
              <a:gd name="connsiteX10" fmla="*/ 2520950 w 3086100"/>
              <a:gd name="connsiteY10" fmla="*/ 8622 h 484908"/>
              <a:gd name="connsiteX11" fmla="*/ 2933700 w 3086100"/>
              <a:gd name="connsiteY11" fmla="*/ 27672 h 484908"/>
              <a:gd name="connsiteX12" fmla="*/ 3086100 w 3086100"/>
              <a:gd name="connsiteY12" fmla="*/ 53072 h 484908"/>
              <a:gd name="connsiteX13" fmla="*/ 3086100 w 3086100"/>
              <a:gd name="connsiteY13" fmla="*/ 53072 h 484908"/>
              <a:gd name="connsiteX0" fmla="*/ 0 w 3086100"/>
              <a:gd name="connsiteY0" fmla="*/ 100343 h 500429"/>
              <a:gd name="connsiteX1" fmla="*/ 63500 w 3086100"/>
              <a:gd name="connsiteY1" fmla="*/ 294018 h 500429"/>
              <a:gd name="connsiteX2" fmla="*/ 161925 w 3086100"/>
              <a:gd name="connsiteY2" fmla="*/ 500393 h 500429"/>
              <a:gd name="connsiteX3" fmla="*/ 368300 w 3086100"/>
              <a:gd name="connsiteY3" fmla="*/ 278143 h 500429"/>
              <a:gd name="connsiteX4" fmla="*/ 723900 w 3086100"/>
              <a:gd name="connsiteY4" fmla="*/ 49543 h 500429"/>
              <a:gd name="connsiteX5" fmla="*/ 1444625 w 3086100"/>
              <a:gd name="connsiteY5" fmla="*/ 20968 h 500429"/>
              <a:gd name="connsiteX6" fmla="*/ 1600200 w 3086100"/>
              <a:gd name="connsiteY6" fmla="*/ 303543 h 500429"/>
              <a:gd name="connsiteX7" fmla="*/ 1685925 w 3086100"/>
              <a:gd name="connsiteY7" fmla="*/ 494043 h 500429"/>
              <a:gd name="connsiteX8" fmla="*/ 1990725 w 3086100"/>
              <a:gd name="connsiteY8" fmla="*/ 176543 h 500429"/>
              <a:gd name="connsiteX9" fmla="*/ 2146300 w 3086100"/>
              <a:gd name="connsiteY9" fmla="*/ 81293 h 500429"/>
              <a:gd name="connsiteX10" fmla="*/ 2520950 w 3086100"/>
              <a:gd name="connsiteY10" fmla="*/ 24143 h 500429"/>
              <a:gd name="connsiteX11" fmla="*/ 2933700 w 3086100"/>
              <a:gd name="connsiteY11" fmla="*/ 43193 h 500429"/>
              <a:gd name="connsiteX12" fmla="*/ 3086100 w 3086100"/>
              <a:gd name="connsiteY12" fmla="*/ 68593 h 500429"/>
              <a:gd name="connsiteX13" fmla="*/ 3086100 w 3086100"/>
              <a:gd name="connsiteY13" fmla="*/ 68593 h 500429"/>
              <a:gd name="connsiteX0" fmla="*/ 0 w 3086100"/>
              <a:gd name="connsiteY0" fmla="*/ 97526 h 497612"/>
              <a:gd name="connsiteX1" fmla="*/ 63500 w 3086100"/>
              <a:gd name="connsiteY1" fmla="*/ 291201 h 497612"/>
              <a:gd name="connsiteX2" fmla="*/ 161925 w 3086100"/>
              <a:gd name="connsiteY2" fmla="*/ 497576 h 497612"/>
              <a:gd name="connsiteX3" fmla="*/ 368300 w 3086100"/>
              <a:gd name="connsiteY3" fmla="*/ 275326 h 497612"/>
              <a:gd name="connsiteX4" fmla="*/ 723900 w 3086100"/>
              <a:gd name="connsiteY4" fmla="*/ 46726 h 497612"/>
              <a:gd name="connsiteX5" fmla="*/ 1444625 w 3086100"/>
              <a:gd name="connsiteY5" fmla="*/ 18151 h 497612"/>
              <a:gd name="connsiteX6" fmla="*/ 1600200 w 3086100"/>
              <a:gd name="connsiteY6" fmla="*/ 300726 h 497612"/>
              <a:gd name="connsiteX7" fmla="*/ 1685925 w 3086100"/>
              <a:gd name="connsiteY7" fmla="*/ 491226 h 497612"/>
              <a:gd name="connsiteX8" fmla="*/ 1990725 w 3086100"/>
              <a:gd name="connsiteY8" fmla="*/ 173726 h 497612"/>
              <a:gd name="connsiteX9" fmla="*/ 2146300 w 3086100"/>
              <a:gd name="connsiteY9" fmla="*/ 78476 h 497612"/>
              <a:gd name="connsiteX10" fmla="*/ 2520950 w 3086100"/>
              <a:gd name="connsiteY10" fmla="*/ 21326 h 497612"/>
              <a:gd name="connsiteX11" fmla="*/ 2933700 w 3086100"/>
              <a:gd name="connsiteY11" fmla="*/ 40376 h 497612"/>
              <a:gd name="connsiteX12" fmla="*/ 3086100 w 3086100"/>
              <a:gd name="connsiteY12" fmla="*/ 65776 h 497612"/>
              <a:gd name="connsiteX13" fmla="*/ 3086100 w 3086100"/>
              <a:gd name="connsiteY13" fmla="*/ 65776 h 497612"/>
              <a:gd name="connsiteX0" fmla="*/ 0 w 3086100"/>
              <a:gd name="connsiteY0" fmla="*/ 86288 h 486374"/>
              <a:gd name="connsiteX1" fmla="*/ 63500 w 3086100"/>
              <a:gd name="connsiteY1" fmla="*/ 279963 h 486374"/>
              <a:gd name="connsiteX2" fmla="*/ 161925 w 3086100"/>
              <a:gd name="connsiteY2" fmla="*/ 486338 h 486374"/>
              <a:gd name="connsiteX3" fmla="*/ 368300 w 3086100"/>
              <a:gd name="connsiteY3" fmla="*/ 264088 h 486374"/>
              <a:gd name="connsiteX4" fmla="*/ 723900 w 3086100"/>
              <a:gd name="connsiteY4" fmla="*/ 35488 h 486374"/>
              <a:gd name="connsiteX5" fmla="*/ 1444625 w 3086100"/>
              <a:gd name="connsiteY5" fmla="*/ 6913 h 486374"/>
              <a:gd name="connsiteX6" fmla="*/ 1600200 w 3086100"/>
              <a:gd name="connsiteY6" fmla="*/ 289488 h 486374"/>
              <a:gd name="connsiteX7" fmla="*/ 1685925 w 3086100"/>
              <a:gd name="connsiteY7" fmla="*/ 479988 h 486374"/>
              <a:gd name="connsiteX8" fmla="*/ 1990725 w 3086100"/>
              <a:gd name="connsiteY8" fmla="*/ 162488 h 486374"/>
              <a:gd name="connsiteX9" fmla="*/ 2146300 w 3086100"/>
              <a:gd name="connsiteY9" fmla="*/ 67238 h 486374"/>
              <a:gd name="connsiteX10" fmla="*/ 2520950 w 3086100"/>
              <a:gd name="connsiteY10" fmla="*/ 10088 h 486374"/>
              <a:gd name="connsiteX11" fmla="*/ 2933700 w 3086100"/>
              <a:gd name="connsiteY11" fmla="*/ 29138 h 486374"/>
              <a:gd name="connsiteX12" fmla="*/ 3086100 w 3086100"/>
              <a:gd name="connsiteY12" fmla="*/ 54538 h 486374"/>
              <a:gd name="connsiteX13" fmla="*/ 3086100 w 3086100"/>
              <a:gd name="connsiteY13" fmla="*/ 54538 h 486374"/>
              <a:gd name="connsiteX0" fmla="*/ 0 w 3086100"/>
              <a:gd name="connsiteY0" fmla="*/ 86287 h 486373"/>
              <a:gd name="connsiteX1" fmla="*/ 63500 w 3086100"/>
              <a:gd name="connsiteY1" fmla="*/ 279962 h 486373"/>
              <a:gd name="connsiteX2" fmla="*/ 161925 w 3086100"/>
              <a:gd name="connsiteY2" fmla="*/ 486337 h 486373"/>
              <a:gd name="connsiteX3" fmla="*/ 368300 w 3086100"/>
              <a:gd name="connsiteY3" fmla="*/ 264087 h 486373"/>
              <a:gd name="connsiteX4" fmla="*/ 723900 w 3086100"/>
              <a:gd name="connsiteY4" fmla="*/ 35487 h 486373"/>
              <a:gd name="connsiteX5" fmla="*/ 1447800 w 3086100"/>
              <a:gd name="connsiteY5" fmla="*/ 6912 h 486373"/>
              <a:gd name="connsiteX6" fmla="*/ 1600200 w 3086100"/>
              <a:gd name="connsiteY6" fmla="*/ 289487 h 486373"/>
              <a:gd name="connsiteX7" fmla="*/ 1685925 w 3086100"/>
              <a:gd name="connsiteY7" fmla="*/ 479987 h 486373"/>
              <a:gd name="connsiteX8" fmla="*/ 1990725 w 3086100"/>
              <a:gd name="connsiteY8" fmla="*/ 162487 h 486373"/>
              <a:gd name="connsiteX9" fmla="*/ 2146300 w 3086100"/>
              <a:gd name="connsiteY9" fmla="*/ 67237 h 486373"/>
              <a:gd name="connsiteX10" fmla="*/ 2520950 w 3086100"/>
              <a:gd name="connsiteY10" fmla="*/ 10087 h 486373"/>
              <a:gd name="connsiteX11" fmla="*/ 2933700 w 3086100"/>
              <a:gd name="connsiteY11" fmla="*/ 29137 h 486373"/>
              <a:gd name="connsiteX12" fmla="*/ 3086100 w 3086100"/>
              <a:gd name="connsiteY12" fmla="*/ 54537 h 486373"/>
              <a:gd name="connsiteX13" fmla="*/ 3086100 w 3086100"/>
              <a:gd name="connsiteY13" fmla="*/ 54537 h 486373"/>
              <a:gd name="connsiteX0" fmla="*/ 0 w 3086100"/>
              <a:gd name="connsiteY0" fmla="*/ 86287 h 486373"/>
              <a:gd name="connsiteX1" fmla="*/ 63500 w 3086100"/>
              <a:gd name="connsiteY1" fmla="*/ 279962 h 486373"/>
              <a:gd name="connsiteX2" fmla="*/ 161925 w 3086100"/>
              <a:gd name="connsiteY2" fmla="*/ 486337 h 486373"/>
              <a:gd name="connsiteX3" fmla="*/ 368300 w 3086100"/>
              <a:gd name="connsiteY3" fmla="*/ 264087 h 486373"/>
              <a:gd name="connsiteX4" fmla="*/ 723900 w 3086100"/>
              <a:gd name="connsiteY4" fmla="*/ 35487 h 486373"/>
              <a:gd name="connsiteX5" fmla="*/ 1447800 w 3086100"/>
              <a:gd name="connsiteY5" fmla="*/ 6912 h 486373"/>
              <a:gd name="connsiteX6" fmla="*/ 1600200 w 3086100"/>
              <a:gd name="connsiteY6" fmla="*/ 289487 h 486373"/>
              <a:gd name="connsiteX7" fmla="*/ 1685925 w 3086100"/>
              <a:gd name="connsiteY7" fmla="*/ 479987 h 486373"/>
              <a:gd name="connsiteX8" fmla="*/ 1990725 w 3086100"/>
              <a:gd name="connsiteY8" fmla="*/ 162487 h 486373"/>
              <a:gd name="connsiteX9" fmla="*/ 2146300 w 3086100"/>
              <a:gd name="connsiteY9" fmla="*/ 67237 h 486373"/>
              <a:gd name="connsiteX10" fmla="*/ 2520950 w 3086100"/>
              <a:gd name="connsiteY10" fmla="*/ 10087 h 486373"/>
              <a:gd name="connsiteX11" fmla="*/ 2933700 w 3086100"/>
              <a:gd name="connsiteY11" fmla="*/ 29137 h 486373"/>
              <a:gd name="connsiteX12" fmla="*/ 3086100 w 3086100"/>
              <a:gd name="connsiteY12" fmla="*/ 54537 h 486373"/>
              <a:gd name="connsiteX13" fmla="*/ 3086100 w 3086100"/>
              <a:gd name="connsiteY13" fmla="*/ 54537 h 486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86100" h="486373">
                <a:moveTo>
                  <a:pt x="0" y="86287"/>
                </a:moveTo>
                <a:cubicBezTo>
                  <a:pt x="34396" y="165133"/>
                  <a:pt x="36513" y="213287"/>
                  <a:pt x="63500" y="279962"/>
                </a:cubicBezTo>
                <a:cubicBezTo>
                  <a:pt x="90488" y="346637"/>
                  <a:pt x="111125" y="488983"/>
                  <a:pt x="161925" y="486337"/>
                </a:cubicBezTo>
                <a:cubicBezTo>
                  <a:pt x="212725" y="483691"/>
                  <a:pt x="274638" y="339229"/>
                  <a:pt x="368300" y="264087"/>
                </a:cubicBezTo>
                <a:cubicBezTo>
                  <a:pt x="461963" y="188945"/>
                  <a:pt x="543983" y="78349"/>
                  <a:pt x="723900" y="35487"/>
                </a:cubicBezTo>
                <a:cubicBezTo>
                  <a:pt x="903817" y="-7375"/>
                  <a:pt x="1282700" y="-3671"/>
                  <a:pt x="1447800" y="6912"/>
                </a:cubicBezTo>
                <a:cubicBezTo>
                  <a:pt x="1612900" y="17495"/>
                  <a:pt x="1579563" y="210641"/>
                  <a:pt x="1600200" y="289487"/>
                </a:cubicBezTo>
                <a:cubicBezTo>
                  <a:pt x="1620837" y="368333"/>
                  <a:pt x="1620838" y="501154"/>
                  <a:pt x="1685925" y="479987"/>
                </a:cubicBezTo>
                <a:cubicBezTo>
                  <a:pt x="1751013" y="458820"/>
                  <a:pt x="1913996" y="231279"/>
                  <a:pt x="1990725" y="162487"/>
                </a:cubicBezTo>
                <a:cubicBezTo>
                  <a:pt x="2067454" y="93695"/>
                  <a:pt x="2057929" y="92637"/>
                  <a:pt x="2146300" y="67237"/>
                </a:cubicBezTo>
                <a:cubicBezTo>
                  <a:pt x="2234671" y="41837"/>
                  <a:pt x="2389717" y="16437"/>
                  <a:pt x="2520950" y="10087"/>
                </a:cubicBezTo>
                <a:lnTo>
                  <a:pt x="2933700" y="29137"/>
                </a:lnTo>
                <a:cubicBezTo>
                  <a:pt x="3027892" y="36545"/>
                  <a:pt x="3086100" y="54537"/>
                  <a:pt x="3086100" y="54537"/>
                </a:cubicBezTo>
                <a:lnTo>
                  <a:pt x="3086100" y="54537"/>
                </a:ln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23" name="Picture 22">
            <a:extLst>
              <a:ext uri="{FF2B5EF4-FFF2-40B4-BE49-F238E27FC236}">
                <a16:creationId xmlns:a16="http://schemas.microsoft.com/office/drawing/2014/main" id="{2047D76E-E7E4-664E-8E09-38C2BB125188}"/>
              </a:ext>
            </a:extLst>
          </p:cNvPr>
          <p:cNvPicPr/>
          <p:nvPr/>
        </p:nvPicPr>
        <p:blipFill>
          <a:blip r:embed="rId6" cstate="screen">
            <a:extLst>
              <a:ext uri="{28A0092B-C50C-407E-A947-70E740481C1C}">
                <a14:useLocalDpi xmlns:a14="http://schemas.microsoft.com/office/drawing/2010/main"/>
              </a:ext>
            </a:extLst>
          </a:blip>
          <a:stretch>
            <a:fillRect/>
          </a:stretch>
        </p:blipFill>
        <p:spPr>
          <a:xfrm>
            <a:off x="5531049" y="2553098"/>
            <a:ext cx="1909763" cy="1909763"/>
          </a:xfrm>
          <a:prstGeom prst="rect">
            <a:avLst/>
          </a:prstGeom>
        </p:spPr>
      </p:pic>
      <p:sp>
        <p:nvSpPr>
          <p:cNvPr id="24" name="Title 1">
            <a:extLst>
              <a:ext uri="{FF2B5EF4-FFF2-40B4-BE49-F238E27FC236}">
                <a16:creationId xmlns:a16="http://schemas.microsoft.com/office/drawing/2014/main" id="{C3140F99-7287-5D4E-A33E-B2525FF5B5FE}"/>
              </a:ext>
            </a:extLst>
          </p:cNvPr>
          <p:cNvSpPr txBox="1">
            <a:spLocks/>
          </p:cNvSpPr>
          <p:nvPr/>
        </p:nvSpPr>
        <p:spPr>
          <a:xfrm>
            <a:off x="0" y="4555290"/>
            <a:ext cx="9093200" cy="560995"/>
          </a:xfrm>
          <a:prstGeom prst="rect">
            <a:avLst/>
          </a:prstGeom>
          <a:ln w="38100">
            <a:solidFill>
              <a:srgbClr val="FF0000"/>
            </a:solidFill>
          </a:ln>
        </p:spPr>
        <p:txBody>
          <a:bodyPr vert="horz" lIns="68580" tIns="34290" rIns="68580" bIns="34290" rtlCol="0" anchor="t">
            <a:normAutofit fontScale="97500"/>
          </a:bodyPr>
          <a:lstStyle>
            <a:lvl1pPr algn="l" defTabSz="914400" rtl="0" eaLnBrk="1" latinLnBrk="0" hangingPunct="1">
              <a:lnSpc>
                <a:spcPct val="90000"/>
              </a:lnSpc>
              <a:spcBef>
                <a:spcPct val="0"/>
              </a:spcBef>
              <a:buNone/>
              <a:defRPr sz="4000" b="1" kern="1200">
                <a:solidFill>
                  <a:schemeClr val="tx1"/>
                </a:solidFill>
                <a:latin typeface="Times New Roman"/>
                <a:ea typeface="+mj-ea"/>
                <a:cs typeface="Times New Roman"/>
              </a:defRPr>
            </a:lvl1pPr>
          </a:lstStyle>
          <a:p>
            <a:pPr algn="ctr"/>
            <a:r>
              <a:rPr lang="en-US" sz="1600" dirty="0">
                <a:solidFill>
                  <a:srgbClr val="00B050"/>
                </a:solidFill>
              </a:rPr>
              <a:t>We demonstrated that with 75 A peak current we can reduce beam noise to acceptable level. It could be as low as 6-10 times above the baseline </a:t>
            </a:r>
          </a:p>
        </p:txBody>
      </p:sp>
      <p:sp>
        <p:nvSpPr>
          <p:cNvPr id="25" name="Rectangle 24">
            <a:extLst>
              <a:ext uri="{FF2B5EF4-FFF2-40B4-BE49-F238E27FC236}">
                <a16:creationId xmlns:a16="http://schemas.microsoft.com/office/drawing/2014/main" id="{6CCB462E-1C5B-3E45-A9E9-18BCCAA96B95}"/>
              </a:ext>
            </a:extLst>
          </p:cNvPr>
          <p:cNvSpPr/>
          <p:nvPr/>
        </p:nvSpPr>
        <p:spPr>
          <a:xfrm>
            <a:off x="3295056" y="2413308"/>
            <a:ext cx="2644693" cy="230832"/>
          </a:xfrm>
          <a:prstGeom prst="rect">
            <a:avLst/>
          </a:prstGeom>
        </p:spPr>
        <p:txBody>
          <a:bodyPr wrap="square">
            <a:spAutoFit/>
          </a:bodyPr>
          <a:lstStyle/>
          <a:p>
            <a:pPr algn="ctr"/>
            <a:r>
              <a:rPr lang="en-US" sz="900" b="1" dirty="0">
                <a:solidFill>
                  <a:srgbClr val="FF0000"/>
                </a:solidFill>
                <a:latin typeface="Times New Roman" panose="02020603050405020304" pitchFamily="18" charset="0"/>
                <a:cs typeface="Times New Roman" panose="02020603050405020304" pitchFamily="18" charset="0"/>
              </a:rPr>
              <a:t>1.5 nC, 75 A peak current</a:t>
            </a:r>
            <a:endParaRPr lang="en-US" sz="900" dirty="0">
              <a:solidFill>
                <a:srgbClr val="FF0000"/>
              </a:solidFill>
              <a:latin typeface="Times New Roman" panose="02020603050405020304" pitchFamily="18" charset="0"/>
              <a:cs typeface="Times New Roman" panose="02020603050405020304" pitchFamily="18" charset="0"/>
            </a:endParaRPr>
          </a:p>
        </p:txBody>
      </p:sp>
      <p:sp>
        <p:nvSpPr>
          <p:cNvPr id="31" name="Rectangle 30">
            <a:extLst>
              <a:ext uri="{FF2B5EF4-FFF2-40B4-BE49-F238E27FC236}">
                <a16:creationId xmlns:a16="http://schemas.microsoft.com/office/drawing/2014/main" id="{10B734B1-EB90-934D-8352-9F1AA1547785}"/>
              </a:ext>
            </a:extLst>
          </p:cNvPr>
          <p:cNvSpPr/>
          <p:nvPr/>
        </p:nvSpPr>
        <p:spPr>
          <a:xfrm>
            <a:off x="3928174" y="3026852"/>
            <a:ext cx="787001" cy="230832"/>
          </a:xfrm>
          <a:prstGeom prst="rect">
            <a:avLst/>
          </a:prstGeom>
        </p:spPr>
        <p:txBody>
          <a:bodyPr wrap="square">
            <a:spAutoFit/>
          </a:bodyPr>
          <a:lstStyle/>
          <a:p>
            <a:pPr algn="ctr"/>
            <a:r>
              <a:rPr lang="en-US" sz="900" b="1" dirty="0">
                <a:solidFill>
                  <a:srgbClr val="0432FF"/>
                </a:solidFill>
                <a:latin typeface="Times New Roman" panose="02020603050405020304" pitchFamily="18" charset="0"/>
                <a:cs typeface="Times New Roman" panose="02020603050405020304" pitchFamily="18" charset="0"/>
              </a:rPr>
              <a:t>Cooling</a:t>
            </a:r>
            <a:endParaRPr lang="en-US" sz="900" dirty="0">
              <a:solidFill>
                <a:srgbClr val="0432FF"/>
              </a:solidFill>
              <a:latin typeface="Times New Roman" panose="02020603050405020304" pitchFamily="18" charset="0"/>
              <a:cs typeface="Times New Roman" panose="02020603050405020304" pitchFamily="18" charset="0"/>
            </a:endParaRPr>
          </a:p>
        </p:txBody>
      </p:sp>
      <p:sp>
        <p:nvSpPr>
          <p:cNvPr id="33" name="Title 1">
            <a:extLst>
              <a:ext uri="{FF2B5EF4-FFF2-40B4-BE49-F238E27FC236}">
                <a16:creationId xmlns:a16="http://schemas.microsoft.com/office/drawing/2014/main" id="{3B57D5A9-985F-6E49-B41F-15773F10AA59}"/>
              </a:ext>
            </a:extLst>
          </p:cNvPr>
          <p:cNvSpPr txBox="1">
            <a:spLocks/>
          </p:cNvSpPr>
          <p:nvPr/>
        </p:nvSpPr>
        <p:spPr>
          <a:xfrm>
            <a:off x="1485900" y="0"/>
            <a:ext cx="6348122" cy="467986"/>
          </a:xfrm>
          <a:prstGeom prst="rect">
            <a:avLst/>
          </a:prstGeom>
        </p:spPr>
        <p:txBody>
          <a:bodyPr vert="horz" lIns="68580" tIns="34290" rIns="68580" bIns="34290" rtlCol="0" anchor="t">
            <a:noAutofit/>
          </a:bodyPr>
          <a:lstStyle>
            <a:lvl1pPr algn="l" defTabSz="914400" rtl="0" eaLnBrk="1" latinLnBrk="0" hangingPunct="1">
              <a:lnSpc>
                <a:spcPct val="90000"/>
              </a:lnSpc>
              <a:spcBef>
                <a:spcPct val="0"/>
              </a:spcBef>
              <a:buNone/>
              <a:defRPr sz="4000" b="1" kern="1200">
                <a:solidFill>
                  <a:schemeClr val="tx1"/>
                </a:solidFill>
                <a:latin typeface="Times New Roman"/>
                <a:ea typeface="+mj-ea"/>
                <a:cs typeface="Times New Roman"/>
              </a:defRPr>
            </a:lvl1pPr>
          </a:lstStyle>
          <a:p>
            <a:pPr algn="ctr"/>
            <a:r>
              <a:rPr lang="en-US" sz="2400" dirty="0"/>
              <a:t>Run 19: control of the noise in electron beam</a:t>
            </a:r>
          </a:p>
        </p:txBody>
      </p:sp>
    </p:spTree>
    <p:extLst>
      <p:ext uri="{BB962C8B-B14F-4D97-AF65-F5344CB8AC3E}">
        <p14:creationId xmlns:p14="http://schemas.microsoft.com/office/powerpoint/2010/main" val="31307715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88AF5C2-7D69-3E4F-A909-8F797B31F290}"/>
              </a:ext>
            </a:extLst>
          </p:cNvPr>
          <p:cNvSpPr>
            <a:spLocks noGrp="1"/>
          </p:cNvSpPr>
          <p:nvPr>
            <p:ph type="sldNum" sz="quarter" idx="12"/>
          </p:nvPr>
        </p:nvSpPr>
        <p:spPr>
          <a:prstGeom prst="rect">
            <a:avLst/>
          </a:prstGeom>
        </p:spPr>
        <p:txBody>
          <a:bodyPr vert="horz" lIns="68580" tIns="34290" rIns="68580" bIns="34290" rtlCol="0" anchor="ctr"/>
          <a:lstStyle>
            <a:defPPr>
              <a:defRPr lang="en-US"/>
            </a:defPPr>
            <a:lvl1pPr marL="0" algn="ctr" defTabSz="685800" rtl="0" eaLnBrk="1" latinLnBrk="0" hangingPunct="1">
              <a:defRPr sz="900" kern="1200">
                <a:solidFill>
                  <a:schemeClr val="tx1">
                    <a:tint val="75000"/>
                  </a:schemeClr>
                </a:solidFill>
                <a:latin typeface="Times New Roman"/>
                <a:ea typeface="+mn-ea"/>
                <a:cs typeface="Times New Roman"/>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716D9922-87B3-6043-9531-5184EA303DC1}" type="slidenum">
              <a:rPr lang="en-US" smtClean="0"/>
              <a:pPr/>
              <a:t>16</a:t>
            </a:fld>
            <a:endParaRPr lang="en-US" dirty="0"/>
          </a:p>
        </p:txBody>
      </p:sp>
      <p:sp>
        <p:nvSpPr>
          <p:cNvPr id="2" name="Title 1">
            <a:extLst>
              <a:ext uri="{FF2B5EF4-FFF2-40B4-BE49-F238E27FC236}">
                <a16:creationId xmlns:a16="http://schemas.microsoft.com/office/drawing/2014/main" id="{B036C2B0-A0CA-6843-9C52-7735F4019BC5}"/>
              </a:ext>
            </a:extLst>
          </p:cNvPr>
          <p:cNvSpPr>
            <a:spLocks noGrp="1"/>
          </p:cNvSpPr>
          <p:nvPr>
            <p:ph type="title" idx="4294967295"/>
          </p:nvPr>
        </p:nvSpPr>
        <p:spPr>
          <a:xfrm>
            <a:off x="0" y="82550"/>
            <a:ext cx="5892800" cy="409575"/>
          </a:xfrm>
        </p:spPr>
        <p:txBody>
          <a:bodyPr>
            <a:normAutofit fontScale="90000"/>
          </a:bodyPr>
          <a:lstStyle/>
          <a:p>
            <a:r>
              <a:rPr lang="en-US" dirty="0">
                <a:latin typeface="Times New Roman" panose="02020603050405020304" pitchFamily="18" charset="0"/>
                <a:cs typeface="Times New Roman" panose="02020603050405020304" pitchFamily="18" charset="0"/>
              </a:rPr>
              <a:t>The e-beam noise level</a:t>
            </a:r>
          </a:p>
        </p:txBody>
      </p:sp>
      <p:sp>
        <p:nvSpPr>
          <p:cNvPr id="3" name="Content Placeholder 2">
            <a:extLst>
              <a:ext uri="{FF2B5EF4-FFF2-40B4-BE49-F238E27FC236}">
                <a16:creationId xmlns:a16="http://schemas.microsoft.com/office/drawing/2014/main" id="{961FAD22-4AAF-AC40-91A4-1FF017748728}"/>
              </a:ext>
            </a:extLst>
          </p:cNvPr>
          <p:cNvSpPr>
            <a:spLocks noGrp="1"/>
          </p:cNvSpPr>
          <p:nvPr>
            <p:ph idx="4294967295"/>
          </p:nvPr>
        </p:nvSpPr>
        <p:spPr>
          <a:xfrm>
            <a:off x="123283" y="1502142"/>
            <a:ext cx="5125536" cy="3576637"/>
          </a:xfrm>
        </p:spPr>
        <p:txBody>
          <a:bodyPr>
            <a:normAutofit/>
          </a:bodyPr>
          <a:lstStyle/>
          <a:p>
            <a:r>
              <a:rPr lang="en-US" sz="1350" dirty="0"/>
              <a:t>In Run 19 we established technique for the e-beam noise measuring </a:t>
            </a:r>
          </a:p>
          <a:p>
            <a:pPr lvl="1"/>
            <a:r>
              <a:rPr lang="en-US" sz="1350" dirty="0">
                <a:solidFill>
                  <a:srgbClr val="FF0000"/>
                </a:solidFill>
              </a:rPr>
              <a:t>The THz noise  in the e-beam results far-IR radiation from dipole magnet, whose power is measured by the </a:t>
            </a:r>
            <a:r>
              <a:rPr lang="en-US" sz="1350" dirty="0" err="1">
                <a:solidFill>
                  <a:srgbClr val="FF0000"/>
                </a:solidFill>
              </a:rPr>
              <a:t>Gentec</a:t>
            </a:r>
            <a:r>
              <a:rPr lang="en-US" sz="1350" dirty="0">
                <a:solidFill>
                  <a:srgbClr val="FF0000"/>
                </a:solidFill>
              </a:rPr>
              <a:t> broad-band IR detector connected to a lock-in amplifier synchronized with pulsing electron beam. </a:t>
            </a:r>
          </a:p>
          <a:p>
            <a:pPr lvl="1"/>
            <a:r>
              <a:rPr lang="en-US" sz="1350" dirty="0">
                <a:solidFill>
                  <a:srgbClr val="FF0000"/>
                </a:solidFill>
              </a:rPr>
              <a:t>IR radiation from the bending magnet is periodically blocked, (modulation-demodulation technique) to eliminate effect of X-rays from dumped beam on the IR detector</a:t>
            </a:r>
          </a:p>
          <a:p>
            <a:r>
              <a:rPr lang="en-US" sz="1350" dirty="0"/>
              <a:t>The baseline power level  (e.g. power from the  Poisson shot noise) was measured using long low charge (~300 pC) beam propagating in relaxed low-beam transport lattice. Measurements were in good agreement with simulation.</a:t>
            </a:r>
          </a:p>
          <a:p>
            <a:r>
              <a:rPr lang="en-US" sz="1350" dirty="0"/>
              <a:t>All measurements normalizes by average beam current</a:t>
            </a:r>
          </a:p>
          <a:p>
            <a:r>
              <a:rPr lang="en-US" sz="1350" dirty="0"/>
              <a:t>The IR power generated by electron beam with 1.5 nC per bunch and the nominal compression was compared with the base line IR power level</a:t>
            </a:r>
          </a:p>
        </p:txBody>
      </p:sp>
      <p:pic>
        <p:nvPicPr>
          <p:cNvPr id="7" name="Picture 6">
            <a:extLst>
              <a:ext uri="{FF2B5EF4-FFF2-40B4-BE49-F238E27FC236}">
                <a16:creationId xmlns:a16="http://schemas.microsoft.com/office/drawing/2014/main" id="{84F09258-4A1B-454A-A141-530AE0145D1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05243" y="643948"/>
            <a:ext cx="6421421" cy="583373"/>
          </a:xfrm>
          <a:prstGeom prst="rect">
            <a:avLst/>
          </a:prstGeom>
        </p:spPr>
      </p:pic>
      <p:sp>
        <p:nvSpPr>
          <p:cNvPr id="8" name="Up Arrow 7">
            <a:extLst>
              <a:ext uri="{FF2B5EF4-FFF2-40B4-BE49-F238E27FC236}">
                <a16:creationId xmlns:a16="http://schemas.microsoft.com/office/drawing/2014/main" id="{8A9EB89C-196F-A04A-9542-136D7CE47E6D}"/>
              </a:ext>
            </a:extLst>
          </p:cNvPr>
          <p:cNvSpPr/>
          <p:nvPr/>
        </p:nvSpPr>
        <p:spPr>
          <a:xfrm rot="10800000">
            <a:off x="1457328" y="983313"/>
            <a:ext cx="51433" cy="138176"/>
          </a:xfrm>
          <a:prstGeom prst="upArrow">
            <a:avLst/>
          </a:prstGeom>
          <a:solidFill>
            <a:srgbClr val="FF40FF"/>
          </a:solidFill>
          <a:ln>
            <a:solidFill>
              <a:srgbClr val="FF4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9" name="Rectangle 8">
            <a:extLst>
              <a:ext uri="{FF2B5EF4-FFF2-40B4-BE49-F238E27FC236}">
                <a16:creationId xmlns:a16="http://schemas.microsoft.com/office/drawing/2014/main" id="{832210C9-A371-444E-AC90-09D5F8C8C53C}"/>
              </a:ext>
            </a:extLst>
          </p:cNvPr>
          <p:cNvSpPr/>
          <p:nvPr/>
        </p:nvSpPr>
        <p:spPr>
          <a:xfrm>
            <a:off x="1277332" y="1083238"/>
            <a:ext cx="684032" cy="456087"/>
          </a:xfrm>
          <a:prstGeom prst="rect">
            <a:avLst/>
          </a:prstGeom>
        </p:spPr>
        <p:txBody>
          <a:bodyPr wrap="square">
            <a:spAutoFit/>
          </a:bodyPr>
          <a:lstStyle/>
          <a:p>
            <a:r>
              <a:rPr lang="en-US" sz="788" b="1" dirty="0">
                <a:solidFill>
                  <a:srgbClr val="FF40FF"/>
                </a:solidFill>
                <a:latin typeface="Times New Roman" panose="02020603050405020304" pitchFamily="18" charset="0"/>
                <a:cs typeface="Times New Roman" panose="02020603050405020304" pitchFamily="18" charset="0"/>
              </a:rPr>
              <a:t>IR port and diagnostic</a:t>
            </a:r>
          </a:p>
        </p:txBody>
      </p:sp>
      <p:sp>
        <p:nvSpPr>
          <p:cNvPr id="12" name="Freeform 11">
            <a:extLst>
              <a:ext uri="{FF2B5EF4-FFF2-40B4-BE49-F238E27FC236}">
                <a16:creationId xmlns:a16="http://schemas.microsoft.com/office/drawing/2014/main" id="{93EA25A3-C79B-EC48-8E5F-450F71259EBD}"/>
              </a:ext>
            </a:extLst>
          </p:cNvPr>
          <p:cNvSpPr/>
          <p:nvPr/>
        </p:nvSpPr>
        <p:spPr>
          <a:xfrm>
            <a:off x="1680976" y="881875"/>
            <a:ext cx="5435142" cy="84841"/>
          </a:xfrm>
          <a:custGeom>
            <a:avLst/>
            <a:gdLst>
              <a:gd name="connsiteX0" fmla="*/ 9662474 w 9662474"/>
              <a:gd name="connsiteY0" fmla="*/ 150828 h 150828"/>
              <a:gd name="connsiteX1" fmla="*/ 28280 w 9662474"/>
              <a:gd name="connsiteY1" fmla="*/ 141402 h 150828"/>
              <a:gd name="connsiteX2" fmla="*/ 0 w 9662474"/>
              <a:gd name="connsiteY2" fmla="*/ 0 h 150828"/>
            </a:gdLst>
            <a:ahLst/>
            <a:cxnLst>
              <a:cxn ang="0">
                <a:pos x="connsiteX0" y="connsiteY0"/>
              </a:cxn>
              <a:cxn ang="0">
                <a:pos x="connsiteX1" y="connsiteY1"/>
              </a:cxn>
              <a:cxn ang="0">
                <a:pos x="connsiteX2" y="connsiteY2"/>
              </a:cxn>
            </a:cxnLst>
            <a:rect l="l" t="t" r="r" b="b"/>
            <a:pathLst>
              <a:path w="9662474" h="150828">
                <a:moveTo>
                  <a:pt x="9662474" y="150828"/>
                </a:moveTo>
                <a:lnTo>
                  <a:pt x="28280" y="141402"/>
                </a:lnTo>
                <a:lnTo>
                  <a:pt x="0" y="0"/>
                </a:lnTo>
              </a:path>
            </a:pathLst>
          </a:custGeom>
          <a:noFill/>
          <a:ln w="38100">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cxnSp>
        <p:nvCxnSpPr>
          <p:cNvPr id="14" name="Straight Arrow Connector 13">
            <a:extLst>
              <a:ext uri="{FF2B5EF4-FFF2-40B4-BE49-F238E27FC236}">
                <a16:creationId xmlns:a16="http://schemas.microsoft.com/office/drawing/2014/main" id="{540AD208-3D24-0E4C-B887-517BF56282B2}"/>
              </a:ext>
            </a:extLst>
          </p:cNvPr>
          <p:cNvCxnSpPr>
            <a:cxnSpLocks/>
            <a:stCxn id="12" idx="1"/>
          </p:cNvCxnSpPr>
          <p:nvPr/>
        </p:nvCxnSpPr>
        <p:spPr>
          <a:xfrm flipH="1" flipV="1">
            <a:off x="1680976" y="839602"/>
            <a:ext cx="15908" cy="121812"/>
          </a:xfrm>
          <a:prstGeom prst="straightConnector1">
            <a:avLst/>
          </a:prstGeom>
          <a:ln w="38100">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3AB58CFE-0318-A747-B6DF-8DA5C38BD9B7}"/>
              </a:ext>
            </a:extLst>
          </p:cNvPr>
          <p:cNvSpPr/>
          <p:nvPr/>
        </p:nvSpPr>
        <p:spPr>
          <a:xfrm>
            <a:off x="1706693" y="813945"/>
            <a:ext cx="684032" cy="213585"/>
          </a:xfrm>
          <a:prstGeom prst="rect">
            <a:avLst/>
          </a:prstGeom>
        </p:spPr>
        <p:txBody>
          <a:bodyPr wrap="square">
            <a:spAutoFit/>
          </a:bodyPr>
          <a:lstStyle/>
          <a:p>
            <a:r>
              <a:rPr lang="en-US" sz="788" b="1" dirty="0">
                <a:solidFill>
                  <a:srgbClr val="0432FF"/>
                </a:solidFill>
                <a:latin typeface="Times New Roman" panose="02020603050405020304" pitchFamily="18" charset="0"/>
                <a:cs typeface="Times New Roman" panose="02020603050405020304" pitchFamily="18" charset="0"/>
              </a:rPr>
              <a:t>e-beam</a:t>
            </a:r>
          </a:p>
        </p:txBody>
      </p:sp>
      <p:sp>
        <p:nvSpPr>
          <p:cNvPr id="23" name="Up Arrow 22">
            <a:extLst>
              <a:ext uri="{FF2B5EF4-FFF2-40B4-BE49-F238E27FC236}">
                <a16:creationId xmlns:a16="http://schemas.microsoft.com/office/drawing/2014/main" id="{AA0FD06A-BD5B-D648-8DA6-5AD4844427F6}"/>
              </a:ext>
            </a:extLst>
          </p:cNvPr>
          <p:cNvSpPr/>
          <p:nvPr/>
        </p:nvSpPr>
        <p:spPr>
          <a:xfrm rot="16200000">
            <a:off x="1563292" y="865626"/>
            <a:ext cx="37439" cy="197933"/>
          </a:xfrm>
          <a:prstGeom prst="upArrow">
            <a:avLst/>
          </a:prstGeom>
          <a:solidFill>
            <a:srgbClr val="FF40FF"/>
          </a:solidFill>
          <a:ln>
            <a:solidFill>
              <a:srgbClr val="FF4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pic>
        <p:nvPicPr>
          <p:cNvPr id="25" name="Picture 24" descr="A picture containing indoor, sitting, motorcycle, table&#10;&#10;Description automatically generated">
            <a:extLst>
              <a:ext uri="{FF2B5EF4-FFF2-40B4-BE49-F238E27FC236}">
                <a16:creationId xmlns:a16="http://schemas.microsoft.com/office/drawing/2014/main" id="{F31767CA-EDBE-A24C-BDBF-A268607986B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90342" y="1377548"/>
            <a:ext cx="1996318" cy="1271540"/>
          </a:xfrm>
          <a:prstGeom prst="rect">
            <a:avLst/>
          </a:prstGeom>
        </p:spPr>
      </p:pic>
      <p:sp>
        <p:nvSpPr>
          <p:cNvPr id="26" name="Up Arrow 25">
            <a:extLst>
              <a:ext uri="{FF2B5EF4-FFF2-40B4-BE49-F238E27FC236}">
                <a16:creationId xmlns:a16="http://schemas.microsoft.com/office/drawing/2014/main" id="{E779AE01-5944-C448-998D-5CC031EE3536}"/>
              </a:ext>
            </a:extLst>
          </p:cNvPr>
          <p:cNvSpPr/>
          <p:nvPr/>
        </p:nvSpPr>
        <p:spPr>
          <a:xfrm rot="6358444">
            <a:off x="6697083" y="1334646"/>
            <a:ext cx="134573" cy="942945"/>
          </a:xfrm>
          <a:prstGeom prst="upArrow">
            <a:avLst/>
          </a:prstGeom>
          <a:solidFill>
            <a:srgbClr val="FF40FF"/>
          </a:solidFill>
          <a:ln>
            <a:solidFill>
              <a:srgbClr val="FF4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7" name="Up Arrow 26">
            <a:extLst>
              <a:ext uri="{FF2B5EF4-FFF2-40B4-BE49-F238E27FC236}">
                <a16:creationId xmlns:a16="http://schemas.microsoft.com/office/drawing/2014/main" id="{12D5BC68-873C-484F-BB75-6E9DA0A59342}"/>
              </a:ext>
            </a:extLst>
          </p:cNvPr>
          <p:cNvSpPr/>
          <p:nvPr/>
        </p:nvSpPr>
        <p:spPr>
          <a:xfrm rot="11035151">
            <a:off x="7226234" y="1991596"/>
            <a:ext cx="99166" cy="418498"/>
          </a:xfrm>
          <a:prstGeom prst="upArrow">
            <a:avLst/>
          </a:prstGeom>
          <a:solidFill>
            <a:srgbClr val="FF40FF"/>
          </a:solidFill>
          <a:ln>
            <a:solidFill>
              <a:srgbClr val="FF4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8" name="Rectangle 27">
            <a:extLst>
              <a:ext uri="{FF2B5EF4-FFF2-40B4-BE49-F238E27FC236}">
                <a16:creationId xmlns:a16="http://schemas.microsoft.com/office/drawing/2014/main" id="{F4D69832-1093-EF4C-BC5D-8E4527630180}"/>
              </a:ext>
            </a:extLst>
          </p:cNvPr>
          <p:cNvSpPr/>
          <p:nvPr/>
        </p:nvSpPr>
        <p:spPr>
          <a:xfrm>
            <a:off x="5790341" y="2354777"/>
            <a:ext cx="1186275" cy="461665"/>
          </a:xfrm>
          <a:prstGeom prst="rect">
            <a:avLst/>
          </a:prstGeom>
          <a:solidFill>
            <a:schemeClr val="bg1"/>
          </a:solidFill>
        </p:spPr>
        <p:txBody>
          <a:bodyPr wrap="square">
            <a:spAutoFit/>
          </a:bodyPr>
          <a:lstStyle/>
          <a:p>
            <a:r>
              <a:rPr lang="en-US" sz="1200" b="1" dirty="0">
                <a:solidFill>
                  <a:srgbClr val="FF40FF"/>
                </a:solidFill>
                <a:latin typeface="Times New Roman" panose="02020603050405020304" pitchFamily="18" charset="0"/>
                <a:cs typeface="Times New Roman" panose="02020603050405020304" pitchFamily="18" charset="0"/>
              </a:rPr>
              <a:t>Piezo IR port and diagnostic</a:t>
            </a:r>
          </a:p>
        </p:txBody>
      </p:sp>
      <p:sp>
        <p:nvSpPr>
          <p:cNvPr id="29" name="Content Placeholder 2">
            <a:extLst>
              <a:ext uri="{FF2B5EF4-FFF2-40B4-BE49-F238E27FC236}">
                <a16:creationId xmlns:a16="http://schemas.microsoft.com/office/drawing/2014/main" id="{7BE724D0-4FCE-3645-A7F3-130A370BF81B}"/>
              </a:ext>
            </a:extLst>
          </p:cNvPr>
          <p:cNvSpPr txBox="1">
            <a:spLocks/>
          </p:cNvSpPr>
          <p:nvPr/>
        </p:nvSpPr>
        <p:spPr>
          <a:xfrm>
            <a:off x="5750436" y="2977787"/>
            <a:ext cx="2600745" cy="1733914"/>
          </a:xfrm>
          <a:prstGeom prst="rect">
            <a:avLst/>
          </a:prstGeom>
        </p:spPr>
        <p:txBody>
          <a:bodyPr vert="horz" lIns="51435" tIns="25718" rIns="51435" bIns="25718"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350" b="1" dirty="0">
                <a:solidFill>
                  <a:srgbClr val="009051"/>
                </a:solidFill>
                <a:latin typeface="Times New Roman" panose="02020603050405020304" pitchFamily="18" charset="0"/>
                <a:cs typeface="Times New Roman" panose="02020603050405020304" pitchFamily="18" charset="0"/>
              </a:rPr>
              <a:t>Summary of results</a:t>
            </a:r>
          </a:p>
          <a:p>
            <a:r>
              <a:rPr lang="en-US" sz="1350" b="1" dirty="0">
                <a:solidFill>
                  <a:srgbClr val="FF0000"/>
                </a:solidFill>
                <a:latin typeface="Times New Roman" panose="02020603050405020304" pitchFamily="18" charset="0"/>
                <a:cs typeface="Times New Roman" panose="02020603050405020304" pitchFamily="18" charset="0"/>
              </a:rPr>
              <a:t>Measured ratio </a:t>
            </a:r>
            <a:r>
              <a:rPr lang="el-GR" sz="1350" i="1" dirty="0">
                <a:solidFill>
                  <a:srgbClr val="FF0000"/>
                </a:solidFill>
                <a:latin typeface="Times New Roman" panose="02020603050405020304" pitchFamily="18" charset="0"/>
                <a:cs typeface="Times New Roman" panose="02020603050405020304" pitchFamily="18" charset="0"/>
              </a:rPr>
              <a:t>κ</a:t>
            </a:r>
            <a:r>
              <a:rPr lang="en-US" sz="1350" i="1" baseline="-25000" dirty="0">
                <a:solidFill>
                  <a:srgbClr val="FF0000"/>
                </a:solidFill>
                <a:latin typeface="Times New Roman" panose="02020603050405020304" pitchFamily="18" charset="0"/>
                <a:cs typeface="Times New Roman" panose="02020603050405020304" pitchFamily="18" charset="0"/>
              </a:rPr>
              <a:t>stat</a:t>
            </a:r>
            <a:r>
              <a:rPr lang="en-US" sz="1350" i="1" dirty="0">
                <a:solidFill>
                  <a:srgbClr val="FF0000"/>
                </a:solidFill>
                <a:latin typeface="Times New Roman" panose="02020603050405020304" pitchFamily="18" charset="0"/>
                <a:cs typeface="Times New Roman" panose="02020603050405020304" pitchFamily="18" charset="0"/>
              </a:rPr>
              <a:t> </a:t>
            </a:r>
            <a:r>
              <a:rPr lang="en-US" sz="1350" b="1" dirty="0">
                <a:solidFill>
                  <a:srgbClr val="FF0000"/>
                </a:solidFill>
                <a:latin typeface="Times New Roman" panose="02020603050405020304" pitchFamily="18" charset="0"/>
                <a:cs typeface="Times New Roman" panose="02020603050405020304" pitchFamily="18" charset="0"/>
              </a:rPr>
              <a:t>of the noise power in the electron beam to the Poisson noise limit is more than 2 and less then 12</a:t>
            </a:r>
          </a:p>
          <a:p>
            <a:r>
              <a:rPr lang="en-US" sz="1350" b="1" dirty="0">
                <a:solidFill>
                  <a:srgbClr val="009051"/>
                </a:solidFill>
                <a:latin typeface="Times New Roman" panose="02020603050405020304" pitchFamily="18" charset="0"/>
                <a:ea typeface="Times New Roman" panose="02020603050405020304" pitchFamily="18" charset="0"/>
                <a:cs typeface="Times New Roman" panose="02020603050405020304" pitchFamily="18" charset="0"/>
              </a:rPr>
              <a:t>Beam noise satisfies requirements for cooling : </a:t>
            </a:r>
            <a:r>
              <a:rPr lang="el-GR" sz="1350" b="1" i="1" dirty="0">
                <a:solidFill>
                  <a:srgbClr val="FF0000"/>
                </a:solidFill>
                <a:latin typeface="Times New Roman" panose="02020603050405020304" pitchFamily="18" charset="0"/>
                <a:cs typeface="Times New Roman" panose="02020603050405020304" pitchFamily="18" charset="0"/>
              </a:rPr>
              <a:t>κ</a:t>
            </a:r>
            <a:r>
              <a:rPr lang="en-US" sz="1350" b="1" i="1" baseline="-25000" dirty="0">
                <a:solidFill>
                  <a:srgbClr val="FF0000"/>
                </a:solidFill>
                <a:latin typeface="Times New Roman" panose="02020603050405020304" pitchFamily="18" charset="0"/>
                <a:cs typeface="Times New Roman" panose="02020603050405020304" pitchFamily="18" charset="0"/>
              </a:rPr>
              <a:t>stat</a:t>
            </a:r>
            <a:r>
              <a:rPr lang="en-US" sz="1350" b="1" i="1" dirty="0">
                <a:solidFill>
                  <a:srgbClr val="FF0000"/>
                </a:solidFill>
                <a:latin typeface="Times New Roman" panose="02020603050405020304" pitchFamily="18" charset="0"/>
                <a:cs typeface="Times New Roman" panose="02020603050405020304" pitchFamily="18" charset="0"/>
              </a:rPr>
              <a:t> &lt; 100</a:t>
            </a:r>
            <a:endParaRPr lang="en-US" sz="1350" b="1" dirty="0">
              <a:solidFill>
                <a:srgbClr val="009051"/>
              </a:solidFill>
              <a:latin typeface="Times New Roman" panose="02020603050405020304" pitchFamily="18" charset="0"/>
              <a:ea typeface="Times New Roman" panose="02020603050405020304" pitchFamily="18" charset="0"/>
              <a:cs typeface="Times New Roman" panose="02020603050405020304" pitchFamily="18" charset="0"/>
            </a:endParaRPr>
          </a:p>
          <a:p>
            <a:endParaRPr lang="en-US" sz="1350" b="1" dirty="0">
              <a:solidFill>
                <a:srgbClr val="009051"/>
              </a:solidFill>
              <a:latin typeface="Times New Roman" panose="02020603050405020304" pitchFamily="18" charset="0"/>
              <a:ea typeface="Times New Roman" panose="02020603050405020304" pitchFamily="18" charset="0"/>
              <a:cs typeface="Times New Roman" panose="02020603050405020304" pitchFamily="18" charset="0"/>
            </a:endParaRPr>
          </a:p>
          <a:p>
            <a:endParaRPr lang="en-US" sz="1350" b="1" dirty="0">
              <a:solidFill>
                <a:srgbClr val="009051"/>
              </a:solidFill>
              <a:latin typeface="Times New Roman" panose="02020603050405020304" pitchFamily="18" charset="0"/>
              <a:cs typeface="Times New Roman" panose="02020603050405020304" pitchFamily="18" charset="0"/>
            </a:endParaRPr>
          </a:p>
        </p:txBody>
      </p:sp>
      <p:sp>
        <p:nvSpPr>
          <p:cNvPr id="17" name="Rectangle 16">
            <a:extLst>
              <a:ext uri="{FF2B5EF4-FFF2-40B4-BE49-F238E27FC236}">
                <a16:creationId xmlns:a16="http://schemas.microsoft.com/office/drawing/2014/main" id="{0C3B7969-F1FD-8541-9662-147EFFFB0069}"/>
              </a:ext>
            </a:extLst>
          </p:cNvPr>
          <p:cNvSpPr/>
          <p:nvPr/>
        </p:nvSpPr>
        <p:spPr>
          <a:xfrm>
            <a:off x="8024595" y="684134"/>
            <a:ext cx="427130" cy="473206"/>
          </a:xfrm>
          <a:prstGeom prst="rect">
            <a:avLst/>
          </a:prstGeom>
          <a:solidFill>
            <a:srgbClr val="00B050"/>
          </a:solidFill>
        </p:spPr>
        <p:txBody>
          <a:bodyPr wrap="square">
            <a:spAutoFit/>
          </a:bodyPr>
          <a:lstStyle/>
          <a:p>
            <a:r>
              <a:rPr lang="en-US" sz="2475" dirty="0">
                <a:solidFill>
                  <a:srgbClr val="00B050"/>
                </a:solidFill>
                <a:cs typeface="Times New Roman" panose="02020603050405020304" pitchFamily="18" charset="0"/>
              </a:rPr>
              <a:t>✔</a:t>
            </a:r>
            <a:endParaRPr lang="en-US" sz="2475" dirty="0">
              <a:solidFill>
                <a:srgbClr val="00B050"/>
              </a:solidFill>
            </a:endParaRPr>
          </a:p>
        </p:txBody>
      </p:sp>
    </p:spTree>
    <p:extLst>
      <p:ext uri="{BB962C8B-B14F-4D97-AF65-F5344CB8AC3E}">
        <p14:creationId xmlns:p14="http://schemas.microsoft.com/office/powerpoint/2010/main" val="41026383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7826C58-C9BF-F944-BABD-B9723E2FB35C}"/>
              </a:ext>
            </a:extLst>
          </p:cNvPr>
          <p:cNvSpPr>
            <a:spLocks noGrp="1"/>
          </p:cNvSpPr>
          <p:nvPr>
            <p:ph type="sldNum" sz="quarter" idx="12"/>
          </p:nvPr>
        </p:nvSpPr>
        <p:spPr/>
        <p:txBody>
          <a:bodyPr/>
          <a:lstStyle/>
          <a:p>
            <a:fld id="{933A556B-7C63-244D-9B7C-B0EA8042B330}" type="slidenum">
              <a:rPr lang="en-US" smtClean="0">
                <a:latin typeface="Times New Roman" panose="02020603050405020304" pitchFamily="18" charset="0"/>
                <a:cs typeface="Times New Roman" panose="02020603050405020304" pitchFamily="18" charset="0"/>
              </a:rPr>
              <a:pPr/>
              <a:t>17</a:t>
            </a:fld>
            <a:endParaRPr lang="en-US" dirty="0"/>
          </a:p>
        </p:txBody>
      </p:sp>
      <p:sp>
        <p:nvSpPr>
          <p:cNvPr id="2" name="Title 1">
            <a:extLst>
              <a:ext uri="{FF2B5EF4-FFF2-40B4-BE49-F238E27FC236}">
                <a16:creationId xmlns:a16="http://schemas.microsoft.com/office/drawing/2014/main" id="{7E9E5FBA-5864-994E-8F9B-8AF39EF7427A}"/>
              </a:ext>
            </a:extLst>
          </p:cNvPr>
          <p:cNvSpPr>
            <a:spLocks noGrp="1"/>
          </p:cNvSpPr>
          <p:nvPr>
            <p:ph type="title" idx="4294967295"/>
          </p:nvPr>
        </p:nvSpPr>
        <p:spPr>
          <a:xfrm>
            <a:off x="0" y="46038"/>
            <a:ext cx="8286750" cy="412750"/>
          </a:xfrm>
        </p:spPr>
        <p:txBody>
          <a:bodyPr>
            <a:normAutofit fontScale="90000"/>
          </a:bodyPr>
          <a:lstStyle/>
          <a:p>
            <a:r>
              <a:rPr lang="en-US">
                <a:latin typeface="Times New Roman" panose="02020603050405020304" pitchFamily="18" charset="0"/>
                <a:cs typeface="Times New Roman" panose="02020603050405020304" pitchFamily="18" charset="0"/>
              </a:rPr>
              <a:t>Progress with CeC </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5244139-D033-374F-B1C8-9BDBE78AC006}"/>
              </a:ext>
            </a:extLst>
          </p:cNvPr>
          <p:cNvSpPr>
            <a:spLocks noGrp="1"/>
          </p:cNvSpPr>
          <p:nvPr>
            <p:ph idx="4294967295"/>
          </p:nvPr>
        </p:nvSpPr>
        <p:spPr>
          <a:xfrm>
            <a:off x="89279" y="646409"/>
            <a:ext cx="3695700" cy="3268663"/>
          </a:xfrm>
        </p:spPr>
        <p:txBody>
          <a:bodyPr>
            <a:normAutofit fontScale="55000" lnSpcReduction="20000"/>
          </a:bodyPr>
          <a:lstStyle/>
          <a:p>
            <a:pPr marL="257175" indent="-257175">
              <a:buFont typeface="Wingdings" pitchFamily="2" charset="2"/>
              <a:buChar char="q"/>
            </a:pPr>
            <a:r>
              <a:rPr lang="en-US" dirty="0">
                <a:latin typeface="Times New Roman" panose="02020603050405020304" pitchFamily="18" charset="0"/>
                <a:cs typeface="Times New Roman" panose="02020603050405020304" pitchFamily="18" charset="0"/>
              </a:rPr>
              <a:t> We developed complete theory and simu</a:t>
            </a:r>
            <a:r>
              <a:rPr lang="en-US" dirty="0"/>
              <a:t>lations of CeC with micro-bunching Plasma-Cascade Amplifier (PCA)</a:t>
            </a:r>
            <a:endParaRPr lang="en-US" dirty="0">
              <a:latin typeface="Times New Roman" panose="02020603050405020304" pitchFamily="18" charset="0"/>
              <a:cs typeface="Times New Roman" panose="02020603050405020304" pitchFamily="18" charset="0"/>
            </a:endParaRPr>
          </a:p>
          <a:p>
            <a:pPr marL="257175" indent="-257175">
              <a:buFont typeface="Wingdings" pitchFamily="2" charset="2"/>
              <a:buChar char="q"/>
            </a:pPr>
            <a:r>
              <a:rPr lang="en-US" dirty="0">
                <a:latin typeface="Times New Roman" panose="02020603050405020304" pitchFamily="18" charset="0"/>
                <a:cs typeface="Times New Roman" panose="02020603050405020304" pitchFamily="18" charset="0"/>
              </a:rPr>
              <a:t>We replaced the FEL-based CeC to completely new PCA-based CeC syste</a:t>
            </a:r>
            <a:r>
              <a:rPr lang="en-US" dirty="0"/>
              <a:t>m</a:t>
            </a:r>
            <a:endParaRPr lang="en-US" dirty="0">
              <a:latin typeface="Times New Roman" panose="02020603050405020304" pitchFamily="18" charset="0"/>
              <a:cs typeface="Times New Roman" panose="02020603050405020304" pitchFamily="18" charset="0"/>
            </a:endParaRPr>
          </a:p>
          <a:p>
            <a:pPr marL="257175" indent="-257175">
              <a:buFont typeface="Wingdings" pitchFamily="2" charset="2"/>
              <a:buChar char="q"/>
            </a:pPr>
            <a:r>
              <a:rPr lang="en-US" dirty="0"/>
              <a:t>We commissioned </a:t>
            </a:r>
            <a:r>
              <a:rPr lang="en-US" dirty="0">
                <a:latin typeface="Times New Roman" panose="02020603050405020304" pitchFamily="18" charset="0"/>
                <a:cs typeface="Times New Roman" panose="02020603050405020304" pitchFamily="18" charset="0"/>
              </a:rPr>
              <a:t>PCA-based CeC syste</a:t>
            </a:r>
            <a:r>
              <a:rPr lang="en-US" dirty="0"/>
              <a:t>m and and demonstrated Plasma-Cascade Amplification  experimentally (previous talk)</a:t>
            </a:r>
          </a:p>
          <a:p>
            <a:pPr marL="257175" indent="-257175">
              <a:buFont typeface="Wingdings" pitchFamily="2" charset="2"/>
              <a:buChar char="q"/>
            </a:pPr>
            <a:r>
              <a:rPr lang="en-US" dirty="0">
                <a:latin typeface="Times New Roman" panose="02020603050405020304" pitchFamily="18" charset="0"/>
                <a:cs typeface="Times New Roman" panose="02020603050405020304" pitchFamily="18" charset="0"/>
              </a:rPr>
              <a:t>We also built and commissioned diagnostics beam-line for time-resolved measurements</a:t>
            </a:r>
            <a:r>
              <a:rPr lang="en-US" dirty="0"/>
              <a:t> of e-beam parameters</a:t>
            </a:r>
          </a:p>
          <a:p>
            <a:pPr marL="257175" indent="-257175">
              <a:buFont typeface="Wingdings" pitchFamily="2" charset="2"/>
              <a:buChar char="q"/>
            </a:pPr>
            <a:r>
              <a:rPr lang="en-US" dirty="0">
                <a:latin typeface="Times New Roman" panose="02020603050405020304" pitchFamily="18" charset="0"/>
                <a:cs typeface="Times New Roman" panose="02020603050405020304" pitchFamily="18" charset="0"/>
              </a:rPr>
              <a:t>We also improved our IR diagnostics </a:t>
            </a:r>
          </a:p>
        </p:txBody>
      </p:sp>
      <p:pic>
        <p:nvPicPr>
          <p:cNvPr id="5" name="Picture 4" descr="2016-02-10 10.51.58.jpg">
            <a:extLst>
              <a:ext uri="{FF2B5EF4-FFF2-40B4-BE49-F238E27FC236}">
                <a16:creationId xmlns:a16="http://schemas.microsoft.com/office/drawing/2014/main" id="{59A30AAD-9A01-1444-AA3D-B943CE42388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17435" y="72751"/>
            <a:ext cx="4726418" cy="954579"/>
          </a:xfrm>
          <a:prstGeom prst="rect">
            <a:avLst/>
          </a:prstGeom>
        </p:spPr>
      </p:pic>
      <p:pic>
        <p:nvPicPr>
          <p:cNvPr id="6" name="Picture 5" descr="A close-up of a machine&#10;&#10;Description automatically generated">
            <a:extLst>
              <a:ext uri="{FF2B5EF4-FFF2-40B4-BE49-F238E27FC236}">
                <a16:creationId xmlns:a16="http://schemas.microsoft.com/office/drawing/2014/main" id="{9C6AB5DC-90E5-8E43-8DF6-24F97F6BB95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182942" y="1205467"/>
            <a:ext cx="4769477" cy="1064141"/>
          </a:xfrm>
          <a:prstGeom prst="rect">
            <a:avLst/>
          </a:prstGeom>
        </p:spPr>
      </p:pic>
      <p:sp>
        <p:nvSpPr>
          <p:cNvPr id="7" name="Rectangle 6">
            <a:extLst>
              <a:ext uri="{FF2B5EF4-FFF2-40B4-BE49-F238E27FC236}">
                <a16:creationId xmlns:a16="http://schemas.microsoft.com/office/drawing/2014/main" id="{803BC0BE-6C5F-D849-AEC0-F269B74BF3FE}"/>
              </a:ext>
            </a:extLst>
          </p:cNvPr>
          <p:cNvSpPr/>
          <p:nvPr/>
        </p:nvSpPr>
        <p:spPr>
          <a:xfrm>
            <a:off x="5919584" y="697453"/>
            <a:ext cx="1550424" cy="300082"/>
          </a:xfrm>
          <a:prstGeom prst="rect">
            <a:avLst/>
          </a:prstGeom>
          <a:solidFill>
            <a:schemeClr val="bg1"/>
          </a:solidFill>
        </p:spPr>
        <p:txBody>
          <a:bodyPr wrap="none">
            <a:spAutoFit/>
          </a:bodyPr>
          <a:lstStyle/>
          <a:p>
            <a:r>
              <a:rPr lang="en-US" sz="1350" b="1">
                <a:latin typeface="Times New Roman" panose="02020603050405020304" pitchFamily="18" charset="0"/>
                <a:cs typeface="Times New Roman" panose="02020603050405020304" pitchFamily="18" charset="0"/>
              </a:rPr>
              <a:t>CeC X accelerator</a:t>
            </a:r>
            <a:endParaRPr lang="en-US" sz="1350" b="1" dirty="0"/>
          </a:p>
        </p:txBody>
      </p:sp>
      <p:sp>
        <p:nvSpPr>
          <p:cNvPr id="8" name="Rectangle 7">
            <a:extLst>
              <a:ext uri="{FF2B5EF4-FFF2-40B4-BE49-F238E27FC236}">
                <a16:creationId xmlns:a16="http://schemas.microsoft.com/office/drawing/2014/main" id="{8741CEFE-F84A-0F48-A581-2A4C9B4E24E0}"/>
              </a:ext>
            </a:extLst>
          </p:cNvPr>
          <p:cNvSpPr/>
          <p:nvPr/>
        </p:nvSpPr>
        <p:spPr>
          <a:xfrm>
            <a:off x="4709285" y="1910483"/>
            <a:ext cx="3971023" cy="300082"/>
          </a:xfrm>
          <a:prstGeom prst="rect">
            <a:avLst/>
          </a:prstGeom>
          <a:solidFill>
            <a:schemeClr val="bg1"/>
          </a:solidFill>
        </p:spPr>
        <p:txBody>
          <a:bodyPr wrap="none">
            <a:spAutoFit/>
          </a:bodyPr>
          <a:lstStyle/>
          <a:p>
            <a:r>
              <a:rPr lang="en-US" sz="1350" b="1">
                <a:latin typeface="Times New Roman" panose="02020603050405020304" pitchFamily="18" charset="0"/>
                <a:cs typeface="Times New Roman" panose="02020603050405020304" pitchFamily="18" charset="0"/>
              </a:rPr>
              <a:t>CeC with plasma-cascade microbunching amplifier</a:t>
            </a:r>
            <a:endParaRPr lang="en-US" sz="1350" b="1" dirty="0"/>
          </a:p>
        </p:txBody>
      </p:sp>
      <p:pic>
        <p:nvPicPr>
          <p:cNvPr id="9" name="Picture 8" descr="A picture containing table&#10;&#10;Description automatically generated">
            <a:extLst>
              <a:ext uri="{FF2B5EF4-FFF2-40B4-BE49-F238E27FC236}">
                <a16:creationId xmlns:a16="http://schemas.microsoft.com/office/drawing/2014/main" id="{7284307C-CB1C-3D40-AB4D-2DB49393042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
          <a:stretch/>
        </p:blipFill>
        <p:spPr>
          <a:xfrm>
            <a:off x="56817" y="3673796"/>
            <a:ext cx="9087183" cy="1085202"/>
          </a:xfrm>
          <a:prstGeom prst="rect">
            <a:avLst/>
          </a:prstGeom>
        </p:spPr>
      </p:pic>
      <p:sp>
        <p:nvSpPr>
          <p:cNvPr id="10" name="Rectangle 9">
            <a:extLst>
              <a:ext uri="{FF2B5EF4-FFF2-40B4-BE49-F238E27FC236}">
                <a16:creationId xmlns:a16="http://schemas.microsoft.com/office/drawing/2014/main" id="{1A0138C9-083D-1A42-AE83-DF5EBDBA0E4F}"/>
              </a:ext>
            </a:extLst>
          </p:cNvPr>
          <p:cNvSpPr/>
          <p:nvPr/>
        </p:nvSpPr>
        <p:spPr>
          <a:xfrm>
            <a:off x="5919584" y="3665531"/>
            <a:ext cx="1382110" cy="300082"/>
          </a:xfrm>
          <a:prstGeom prst="rect">
            <a:avLst/>
          </a:prstGeom>
          <a:solidFill>
            <a:schemeClr val="bg1"/>
          </a:solidFill>
        </p:spPr>
        <p:txBody>
          <a:bodyPr wrap="none">
            <a:spAutoFit/>
          </a:bodyPr>
          <a:lstStyle/>
          <a:p>
            <a:r>
              <a:rPr lang="en-US" sz="1350" b="1" dirty="0">
                <a:latin typeface="Times New Roman" panose="02020603050405020304" pitchFamily="18" charset="0"/>
                <a:cs typeface="Times New Roman" panose="02020603050405020304" pitchFamily="18" charset="0"/>
              </a:rPr>
              <a:t>CeC accelerator</a:t>
            </a:r>
            <a:endParaRPr lang="en-US" sz="1350" b="1" dirty="0"/>
          </a:p>
        </p:txBody>
      </p:sp>
      <p:sp>
        <p:nvSpPr>
          <p:cNvPr id="11" name="Rectangle 10">
            <a:extLst>
              <a:ext uri="{FF2B5EF4-FFF2-40B4-BE49-F238E27FC236}">
                <a16:creationId xmlns:a16="http://schemas.microsoft.com/office/drawing/2014/main" id="{9025A1D9-5275-ED48-A00B-931998F615D0}"/>
              </a:ext>
            </a:extLst>
          </p:cNvPr>
          <p:cNvSpPr/>
          <p:nvPr/>
        </p:nvSpPr>
        <p:spPr>
          <a:xfrm>
            <a:off x="1424674" y="3428549"/>
            <a:ext cx="1391728" cy="300082"/>
          </a:xfrm>
          <a:prstGeom prst="rect">
            <a:avLst/>
          </a:prstGeom>
        </p:spPr>
        <p:txBody>
          <a:bodyPr wrap="none">
            <a:spAutoFit/>
          </a:bodyPr>
          <a:lstStyle/>
          <a:p>
            <a:r>
              <a:rPr lang="en-US" sz="1350" b="1" dirty="0">
                <a:latin typeface="Times New Roman" panose="02020603050405020304" pitchFamily="18" charset="0"/>
                <a:cs typeface="Times New Roman" panose="02020603050405020304" pitchFamily="18" charset="0"/>
              </a:rPr>
              <a:t>PCA-based CeC</a:t>
            </a:r>
            <a:endParaRPr lang="en-US" sz="1350" b="1" dirty="0"/>
          </a:p>
        </p:txBody>
      </p:sp>
      <p:sp>
        <p:nvSpPr>
          <p:cNvPr id="13" name="Rectangle 12">
            <a:extLst>
              <a:ext uri="{FF2B5EF4-FFF2-40B4-BE49-F238E27FC236}">
                <a16:creationId xmlns:a16="http://schemas.microsoft.com/office/drawing/2014/main" id="{77A0EAFD-6F66-624D-AD1F-6E3131BE695E}"/>
              </a:ext>
            </a:extLst>
          </p:cNvPr>
          <p:cNvSpPr/>
          <p:nvPr/>
        </p:nvSpPr>
        <p:spPr>
          <a:xfrm>
            <a:off x="2478011" y="4695794"/>
            <a:ext cx="1886350" cy="276999"/>
          </a:xfrm>
          <a:prstGeom prst="rect">
            <a:avLst/>
          </a:prstGeom>
        </p:spPr>
        <p:txBody>
          <a:bodyPr wrap="none">
            <a:spAutoFit/>
          </a:bodyPr>
          <a:lstStyle/>
          <a:p>
            <a:r>
              <a:rPr lang="en-US" sz="1200" b="1" dirty="0">
                <a:latin typeface="Times New Roman" panose="02020603050405020304" pitchFamily="18" charset="0"/>
                <a:cs typeface="Times New Roman" panose="02020603050405020304" pitchFamily="18" charset="0"/>
              </a:rPr>
              <a:t>Time-resolved diagnostics</a:t>
            </a:r>
            <a:endParaRPr lang="en-US" sz="1200" b="1" dirty="0"/>
          </a:p>
        </p:txBody>
      </p:sp>
      <p:pic>
        <p:nvPicPr>
          <p:cNvPr id="12" name="Picture 11" descr="A factory with many machines&#10;&#10;Description automatically generated with medium confidence">
            <a:extLst>
              <a:ext uri="{FF2B5EF4-FFF2-40B4-BE49-F238E27FC236}">
                <a16:creationId xmlns:a16="http://schemas.microsoft.com/office/drawing/2014/main" id="{C35B2965-3B9A-6E2E-36CA-0512CD6A9A2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364361" y="2347449"/>
            <a:ext cx="4351015" cy="1136264"/>
          </a:xfrm>
          <a:prstGeom prst="rect">
            <a:avLst/>
          </a:prstGeom>
        </p:spPr>
      </p:pic>
      <p:sp>
        <p:nvSpPr>
          <p:cNvPr id="14" name="Rectangle 13">
            <a:extLst>
              <a:ext uri="{FF2B5EF4-FFF2-40B4-BE49-F238E27FC236}">
                <a16:creationId xmlns:a16="http://schemas.microsoft.com/office/drawing/2014/main" id="{6DA44E9F-DF63-DC5F-EF39-01D9A0F63FD0}"/>
              </a:ext>
            </a:extLst>
          </p:cNvPr>
          <p:cNvSpPr/>
          <p:nvPr/>
        </p:nvSpPr>
        <p:spPr>
          <a:xfrm>
            <a:off x="5160287" y="3074785"/>
            <a:ext cx="2840714" cy="307777"/>
          </a:xfrm>
          <a:prstGeom prst="rect">
            <a:avLst/>
          </a:prstGeom>
          <a:solidFill>
            <a:schemeClr val="bg1"/>
          </a:solidFill>
        </p:spPr>
        <p:txBody>
          <a:bodyPr wrap="none">
            <a:spAutoFit/>
          </a:bodyPr>
          <a:lstStyle/>
          <a:p>
            <a:r>
              <a:rPr lang="en-US" sz="1400" b="1">
                <a:latin typeface="Times New Roman" panose="02020603050405020304" pitchFamily="18" charset="0"/>
                <a:cs typeface="Times New Roman" panose="02020603050405020304" pitchFamily="18" charset="0"/>
              </a:rPr>
              <a:t>Time-resolved diagnostic beamline</a:t>
            </a:r>
            <a:endParaRPr lang="en-US" sz="1400" b="1" dirty="0"/>
          </a:p>
        </p:txBody>
      </p:sp>
    </p:spTree>
    <p:extLst>
      <p:ext uri="{BB962C8B-B14F-4D97-AF65-F5344CB8AC3E}">
        <p14:creationId xmlns:p14="http://schemas.microsoft.com/office/powerpoint/2010/main" val="1316440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CBCB0D-20AC-D54F-96C7-F3CEDF645574}"/>
              </a:ext>
            </a:extLst>
          </p:cNvPr>
          <p:cNvSpPr>
            <a:spLocks noGrp="1"/>
          </p:cNvSpPr>
          <p:nvPr>
            <p:ph idx="1"/>
          </p:nvPr>
        </p:nvSpPr>
        <p:spPr>
          <a:xfrm>
            <a:off x="-40258" y="613177"/>
            <a:ext cx="3075039" cy="3917145"/>
          </a:xfrm>
        </p:spPr>
        <p:txBody>
          <a:bodyPr>
            <a:noAutofit/>
          </a:bodyPr>
          <a:lstStyle/>
          <a:p>
            <a:r>
              <a:rPr lang="en-US" sz="1200" dirty="0">
                <a:latin typeface="Times New Roman" panose="02020603050405020304" pitchFamily="18" charset="0"/>
                <a:cs typeface="Times New Roman" panose="02020603050405020304" pitchFamily="18" charset="0"/>
              </a:rPr>
              <a:t>Accurate alignment of the electron beam trajectory is critically important for operation of the PCA-based CeC. </a:t>
            </a:r>
          </a:p>
          <a:p>
            <a:r>
              <a:rPr lang="en-US" sz="1200" dirty="0">
                <a:latin typeface="Times New Roman" panose="02020603050405020304" pitchFamily="18" charset="0"/>
                <a:cs typeface="Times New Roman" panose="02020603050405020304" pitchFamily="18" charset="0"/>
              </a:rPr>
              <a:t>First, we aligned ion beam with centers of two quadrupoles in the CeC section </a:t>
            </a:r>
          </a:p>
          <a:p>
            <a:r>
              <a:rPr lang="en-US" sz="1200" dirty="0">
                <a:latin typeface="Times New Roman" panose="02020603050405020304" pitchFamily="18" charset="0"/>
                <a:cs typeface="Times New Roman" panose="02020603050405020304" pitchFamily="18" charset="0"/>
              </a:rPr>
              <a:t>Second, we accurately measured both location and the angle of the solenoid’s axes using ion beam and RHIC BPM – this is a novel method that we developed. Solenoids then were aligned with best accuracy the survey group can provide</a:t>
            </a:r>
          </a:p>
          <a:p>
            <a:r>
              <a:rPr lang="en-US" sz="1200" dirty="0">
                <a:latin typeface="Times New Roman" panose="02020603050405020304" pitchFamily="18" charset="0"/>
                <a:cs typeface="Times New Roman" panose="02020603050405020304" pitchFamily="18" charset="0"/>
              </a:rPr>
              <a:t>Third, we aligned electron beam with axes of solenoids</a:t>
            </a:r>
          </a:p>
          <a:p>
            <a:r>
              <a:rPr lang="en-US" sz="1200" dirty="0">
                <a:latin typeface="Times New Roman" panose="02020603050405020304" pitchFamily="18" charset="0"/>
                <a:cs typeface="Times New Roman" panose="02020603050405020304" pitchFamily="18" charset="0"/>
              </a:rPr>
              <a:t>This is a new technique we developed to guarantee overlapping of electron and ion beams as wel</a:t>
            </a:r>
            <a:r>
              <a:rPr lang="en-US" sz="1200" dirty="0"/>
              <a:t>l providing straight trajectory for electron beam</a:t>
            </a:r>
            <a:endParaRPr lang="en-US" sz="12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98D1C70C-53C7-134C-8DC8-00591533162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248457" y="639056"/>
            <a:ext cx="4123429" cy="1932694"/>
          </a:xfrm>
          <a:prstGeom prst="rect">
            <a:avLst/>
          </a:prstGeom>
        </p:spPr>
      </p:pic>
      <p:sp>
        <p:nvSpPr>
          <p:cNvPr id="10" name="Rectangle 9">
            <a:extLst>
              <a:ext uri="{FF2B5EF4-FFF2-40B4-BE49-F238E27FC236}">
                <a16:creationId xmlns:a16="http://schemas.microsoft.com/office/drawing/2014/main" id="{2AD52897-EE40-1E4C-A545-C09511D71283}"/>
              </a:ext>
            </a:extLst>
          </p:cNvPr>
          <p:cNvSpPr/>
          <p:nvPr/>
        </p:nvSpPr>
        <p:spPr>
          <a:xfrm rot="20377199">
            <a:off x="6008957" y="618599"/>
            <a:ext cx="1016625" cy="300082"/>
          </a:xfrm>
          <a:prstGeom prst="rect">
            <a:avLst/>
          </a:prstGeom>
        </p:spPr>
        <p:txBody>
          <a:bodyPr wrap="none">
            <a:spAutoFit/>
          </a:bodyPr>
          <a:lstStyle/>
          <a:p>
            <a:r>
              <a:rPr lang="en-US" sz="1350" dirty="0">
                <a:latin typeface="Times New Roman" panose="02020603050405020304" pitchFamily="18" charset="0"/>
                <a:cs typeface="Times New Roman" panose="02020603050405020304" pitchFamily="18" charset="0"/>
              </a:rPr>
              <a:t>RHIC beam</a:t>
            </a:r>
            <a:endParaRPr lang="en-US" sz="1350" dirty="0"/>
          </a:p>
        </p:txBody>
      </p:sp>
      <p:sp>
        <p:nvSpPr>
          <p:cNvPr id="8" name="Title 7">
            <a:extLst>
              <a:ext uri="{FF2B5EF4-FFF2-40B4-BE49-F238E27FC236}">
                <a16:creationId xmlns:a16="http://schemas.microsoft.com/office/drawing/2014/main" id="{CA945667-CD8F-CE41-BC30-7D97901D28A6}"/>
              </a:ext>
            </a:extLst>
          </p:cNvPr>
          <p:cNvSpPr>
            <a:spLocks noGrp="1"/>
          </p:cNvSpPr>
          <p:nvPr>
            <p:ph type="title"/>
          </p:nvPr>
        </p:nvSpPr>
        <p:spPr>
          <a:xfrm>
            <a:off x="479321" y="-6437"/>
            <a:ext cx="8413955" cy="453928"/>
          </a:xfrm>
        </p:spPr>
        <p:txBody>
          <a:bodyPr>
            <a:noAutofit/>
          </a:bodyPr>
          <a:lstStyle/>
          <a:p>
            <a:pPr algn="ctr"/>
            <a:r>
              <a:rPr lang="en-US" sz="3200" dirty="0">
                <a:solidFill>
                  <a:srgbClr val="0432FF"/>
                </a:solidFill>
              </a:rPr>
              <a:t>PCA was installed into CeC system in 2019-2020</a:t>
            </a:r>
          </a:p>
        </p:txBody>
      </p:sp>
      <p:sp>
        <p:nvSpPr>
          <p:cNvPr id="15" name="Title 1">
            <a:extLst>
              <a:ext uri="{FF2B5EF4-FFF2-40B4-BE49-F238E27FC236}">
                <a16:creationId xmlns:a16="http://schemas.microsoft.com/office/drawing/2014/main" id="{84616FE3-0709-D541-A859-3B14023B391A}"/>
              </a:ext>
            </a:extLst>
          </p:cNvPr>
          <p:cNvSpPr txBox="1">
            <a:spLocks/>
          </p:cNvSpPr>
          <p:nvPr/>
        </p:nvSpPr>
        <p:spPr>
          <a:xfrm rot="20373792">
            <a:off x="3369901" y="1178414"/>
            <a:ext cx="2865665" cy="431006"/>
          </a:xfrm>
          <a:prstGeom prst="rect">
            <a:avLst/>
          </a:prstGeom>
        </p:spPr>
        <p:txBody>
          <a:bodyPr vert="horz" lIns="68580" tIns="34290" rIns="68580" bIns="34290" rtlCol="0" anchor="t">
            <a:normAutofit fontScale="97500"/>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ctr"/>
            <a:r>
              <a:rPr lang="en-US" sz="1200" dirty="0" err="1">
                <a:latin typeface="Times New Roman" panose="02020603050405020304" pitchFamily="18" charset="0"/>
                <a:cs typeface="Times New Roman" panose="02020603050405020304" pitchFamily="18" charset="0"/>
              </a:rPr>
              <a:t>CeC</a:t>
            </a:r>
            <a:r>
              <a:rPr lang="en-US" sz="1200" dirty="0">
                <a:latin typeface="Times New Roman" panose="02020603050405020304" pitchFamily="18" charset="0"/>
                <a:cs typeface="Times New Roman" panose="02020603050405020304" pitchFamily="18" charset="0"/>
              </a:rPr>
              <a:t> section</a:t>
            </a:r>
            <a:br>
              <a:rPr lang="en-US" sz="1200" dirty="0">
                <a:latin typeface="Times New Roman" panose="02020603050405020304" pitchFamily="18" charset="0"/>
                <a:cs typeface="Times New Roman" panose="02020603050405020304" pitchFamily="18" charset="0"/>
              </a:rPr>
            </a:br>
            <a:r>
              <a:rPr lang="en-US" sz="1200" dirty="0">
                <a:latin typeface="Times New Roman" panose="02020603050405020304" pitchFamily="18" charset="0"/>
                <a:cs typeface="Times New Roman" panose="02020603050405020304" pitchFamily="18" charset="0"/>
              </a:rPr>
              <a:t>using Plasma-Cascade Amplifier</a:t>
            </a:r>
          </a:p>
        </p:txBody>
      </p:sp>
      <p:pic>
        <p:nvPicPr>
          <p:cNvPr id="9" name="Picture 8">
            <a:extLst>
              <a:ext uri="{FF2B5EF4-FFF2-40B4-BE49-F238E27FC236}">
                <a16:creationId xmlns:a16="http://schemas.microsoft.com/office/drawing/2014/main" id="{9F928A6D-2445-E573-46D5-2A8F9FCC414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558784" y="3901894"/>
            <a:ext cx="5151737" cy="1149429"/>
          </a:xfrm>
          <a:prstGeom prst="rect">
            <a:avLst/>
          </a:prstGeom>
        </p:spPr>
      </p:pic>
      <p:cxnSp>
        <p:nvCxnSpPr>
          <p:cNvPr id="12" name="Straight Arrow Connector 11">
            <a:extLst>
              <a:ext uri="{FF2B5EF4-FFF2-40B4-BE49-F238E27FC236}">
                <a16:creationId xmlns:a16="http://schemas.microsoft.com/office/drawing/2014/main" id="{F0257907-0B7C-6B26-CE17-B21576C0F5A4}"/>
              </a:ext>
            </a:extLst>
          </p:cNvPr>
          <p:cNvCxnSpPr>
            <a:cxnSpLocks/>
          </p:cNvCxnSpPr>
          <p:nvPr/>
        </p:nvCxnSpPr>
        <p:spPr>
          <a:xfrm flipH="1">
            <a:off x="2859494" y="698508"/>
            <a:ext cx="4186521" cy="1689110"/>
          </a:xfrm>
          <a:prstGeom prst="straightConnector1">
            <a:avLst/>
          </a:prstGeom>
          <a:ln w="28575">
            <a:solidFill>
              <a:srgbClr val="FFFF00">
                <a:alpha val="56000"/>
              </a:srgbClr>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892154C3-7F23-3D83-0CA0-0CB4D09BA0C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96396" y="2578588"/>
            <a:ext cx="3464678" cy="1319425"/>
          </a:xfrm>
          <a:prstGeom prst="rect">
            <a:avLst/>
          </a:prstGeom>
        </p:spPr>
      </p:pic>
      <p:pic>
        <p:nvPicPr>
          <p:cNvPr id="20" name="Picture 19" descr="A picture containing indoor, food, kitchen, sitting&#10;&#10;Description automatically generated">
            <a:extLst>
              <a:ext uri="{FF2B5EF4-FFF2-40B4-BE49-F238E27FC236}">
                <a16:creationId xmlns:a16="http://schemas.microsoft.com/office/drawing/2014/main" id="{964F93E6-F0F3-F1E2-DA41-E6BFCD289DA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82396" y="1278518"/>
            <a:ext cx="1845528" cy="2460703"/>
          </a:xfrm>
          <a:prstGeom prst="rect">
            <a:avLst/>
          </a:prstGeom>
        </p:spPr>
      </p:pic>
    </p:spTree>
    <p:extLst>
      <p:ext uri="{BB962C8B-B14F-4D97-AF65-F5344CB8AC3E}">
        <p14:creationId xmlns:p14="http://schemas.microsoft.com/office/powerpoint/2010/main" val="3987103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FB59AA86-A8C0-2348-8A3E-B4218DE23720}"/>
              </a:ext>
            </a:extLst>
          </p:cNvPr>
          <p:cNvSpPr>
            <a:spLocks noGrp="1"/>
          </p:cNvSpPr>
          <p:nvPr>
            <p:ph type="sldNum" sz="quarter" idx="12"/>
          </p:nvPr>
        </p:nvSpPr>
        <p:spPr>
          <a:xfrm>
            <a:off x="6877240" y="4829390"/>
            <a:ext cx="2057400" cy="274637"/>
          </a:xfrm>
          <a:prstGeom prst="rect">
            <a:avLst/>
          </a:prstGeom>
        </p:spPr>
        <p:txBody>
          <a:bodyPr vert="horz" lIns="68580" tIns="34290" rIns="68580" bIns="34290" rtlCol="0" anchor="ctr"/>
          <a:lstStyle>
            <a:defPPr>
              <a:defRPr lang="en-US"/>
            </a:defPPr>
            <a:lvl1pPr marL="0" algn="ctr" defTabSz="685800" rtl="0" eaLnBrk="1" latinLnBrk="0" hangingPunct="1">
              <a:defRPr sz="900" kern="1200">
                <a:solidFill>
                  <a:schemeClr val="tx1">
                    <a:tint val="75000"/>
                  </a:schemeClr>
                </a:solidFill>
                <a:latin typeface="Times New Roman"/>
                <a:ea typeface="+mn-ea"/>
                <a:cs typeface="Times New Roman"/>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716D9922-87B3-6043-9531-5184EA303DC1}" type="slidenum">
              <a:rPr lang="en-US" smtClean="0"/>
              <a:pPr/>
              <a:t>19</a:t>
            </a:fld>
            <a:endParaRPr lang="en-US" dirty="0"/>
          </a:p>
        </p:txBody>
      </p:sp>
      <p:sp>
        <p:nvSpPr>
          <p:cNvPr id="2" name="Title 1">
            <a:extLst>
              <a:ext uri="{FF2B5EF4-FFF2-40B4-BE49-F238E27FC236}">
                <a16:creationId xmlns:a16="http://schemas.microsoft.com/office/drawing/2014/main" id="{0A55CC73-3EE6-3649-9529-BAA7DE9B90B3}"/>
              </a:ext>
            </a:extLst>
          </p:cNvPr>
          <p:cNvSpPr>
            <a:spLocks noGrp="1"/>
          </p:cNvSpPr>
          <p:nvPr>
            <p:ph type="title" idx="4294967295"/>
          </p:nvPr>
        </p:nvSpPr>
        <p:spPr>
          <a:xfrm>
            <a:off x="1666096" y="-35438"/>
            <a:ext cx="6245225" cy="403225"/>
          </a:xfrm>
        </p:spPr>
        <p:txBody>
          <a:bodyPr>
            <a:noAutofit/>
          </a:bodyPr>
          <a:lstStyle/>
          <a:p>
            <a:pPr algn="ctr"/>
            <a:r>
              <a:rPr lang="en-US" sz="2400" dirty="0">
                <a:solidFill>
                  <a:srgbClr val="008F00"/>
                </a:solidFill>
              </a:rPr>
              <a:t>The Ion Imprint studies: Run 20 </a:t>
            </a:r>
            <a:endParaRPr lang="en-US" sz="2400" dirty="0"/>
          </a:p>
        </p:txBody>
      </p:sp>
      <p:sp>
        <p:nvSpPr>
          <p:cNvPr id="18" name="Content Placeholder 7">
            <a:extLst>
              <a:ext uri="{FF2B5EF4-FFF2-40B4-BE49-F238E27FC236}">
                <a16:creationId xmlns:a16="http://schemas.microsoft.com/office/drawing/2014/main" id="{DD3DBE27-195B-BF4D-9E5B-4FD6CAEB1A05}"/>
              </a:ext>
            </a:extLst>
          </p:cNvPr>
          <p:cNvSpPr>
            <a:spLocks noGrp="1"/>
          </p:cNvSpPr>
          <p:nvPr>
            <p:ph idx="4294967295"/>
          </p:nvPr>
        </p:nvSpPr>
        <p:spPr>
          <a:xfrm>
            <a:off x="0" y="354013"/>
            <a:ext cx="9021262" cy="1060450"/>
          </a:xfrm>
          <a:noFill/>
        </p:spPr>
        <p:txBody>
          <a:bodyPr>
            <a:normAutofit fontScale="85000" lnSpcReduction="10000"/>
          </a:bodyPr>
          <a:lstStyle/>
          <a:p>
            <a:r>
              <a:rPr lang="en-US" sz="1350" dirty="0"/>
              <a:t>We used high-gain PCA lattice to boost radiation at 35 </a:t>
            </a:r>
            <a:r>
              <a:rPr lang="el-GR" sz="1350" dirty="0"/>
              <a:t>μ</a:t>
            </a:r>
            <a:r>
              <a:rPr lang="en-US" sz="1350" dirty="0"/>
              <a:t>m at the level detectable by IR detectors after the spectrometer. The IR signal was then measure by lock-in amplifier with two outputs (X – in-phase, Y- out-of-phase). Without the PCA boost, signal was too low to detect reliably.</a:t>
            </a:r>
          </a:p>
          <a:p>
            <a:r>
              <a:rPr lang="en-US" sz="1350" dirty="0"/>
              <a:t>We used high-order modulation-demodulation (MDM) technique to detect the imprint. MDM was accomplished by overlapping and separating electron and ion bunches in time: interaction ON/ interaction OFF</a:t>
            </a:r>
          </a:p>
          <a:p>
            <a:r>
              <a:rPr lang="en-US" sz="1350" dirty="0"/>
              <a:t>We observed clear presence of the ion imprint in the electron beam resulting in increase of the e-beam radiation at 35 </a:t>
            </a:r>
            <a:r>
              <a:rPr lang="el-GR" sz="1350" dirty="0"/>
              <a:t>μ</a:t>
            </a:r>
            <a:r>
              <a:rPr lang="en-US" sz="1350" dirty="0"/>
              <a:t>m with average imprint of </a:t>
            </a:r>
          </a:p>
          <a:p>
            <a:endParaRPr lang="en-US" sz="1350" dirty="0"/>
          </a:p>
        </p:txBody>
      </p:sp>
      <p:sp>
        <p:nvSpPr>
          <p:cNvPr id="4" name="Title 1">
            <a:extLst>
              <a:ext uri="{FF2B5EF4-FFF2-40B4-BE49-F238E27FC236}">
                <a16:creationId xmlns:a16="http://schemas.microsoft.com/office/drawing/2014/main" id="{1E75CA9B-074C-9545-85CB-A7F29F1F2CA5}"/>
              </a:ext>
            </a:extLst>
          </p:cNvPr>
          <p:cNvSpPr txBox="1">
            <a:spLocks/>
          </p:cNvSpPr>
          <p:nvPr/>
        </p:nvSpPr>
        <p:spPr>
          <a:xfrm>
            <a:off x="1329991" y="333746"/>
            <a:ext cx="6246743" cy="346250"/>
          </a:xfrm>
          <a:prstGeom prst="rect">
            <a:avLst/>
          </a:prstGeom>
        </p:spPr>
        <p:txBody>
          <a:bodyPr vert="horz" lIns="68580" tIns="34290" rIns="68580" bIns="34290" rtlCol="0" anchor="t">
            <a:normAutofit fontScale="90000" lnSpcReduction="10000"/>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ctr"/>
            <a:endParaRPr lang="en-US" sz="2400" dirty="0">
              <a:solidFill>
                <a:srgbClr val="008F00"/>
              </a:solidFill>
              <a:latin typeface="Times New Roman" panose="02020603050405020304" pitchFamily="18" charset="0"/>
              <a:cs typeface="Times New Roman" panose="02020603050405020304" pitchFamily="18" charset="0"/>
            </a:endParaRPr>
          </a:p>
        </p:txBody>
      </p:sp>
      <p:pic>
        <p:nvPicPr>
          <p:cNvPr id="16" name="Picture 15">
            <a:extLst>
              <a:ext uri="{FF2B5EF4-FFF2-40B4-BE49-F238E27FC236}">
                <a16:creationId xmlns:a16="http://schemas.microsoft.com/office/drawing/2014/main" id="{F2F15161-00C2-554E-9C84-1AB18FEF16A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1795" t="5824" b="6094"/>
          <a:stretch/>
        </p:blipFill>
        <p:spPr>
          <a:xfrm>
            <a:off x="5216886" y="1952294"/>
            <a:ext cx="3543333" cy="2920269"/>
          </a:xfrm>
          <a:prstGeom prst="rect">
            <a:avLst/>
          </a:prstGeom>
        </p:spPr>
      </p:pic>
      <p:sp>
        <p:nvSpPr>
          <p:cNvPr id="17" name="Rectangle 16">
            <a:extLst>
              <a:ext uri="{FF2B5EF4-FFF2-40B4-BE49-F238E27FC236}">
                <a16:creationId xmlns:a16="http://schemas.microsoft.com/office/drawing/2014/main" id="{C557E2F3-0006-314F-8348-9214C60A50F4}"/>
              </a:ext>
            </a:extLst>
          </p:cNvPr>
          <p:cNvSpPr/>
          <p:nvPr/>
        </p:nvSpPr>
        <p:spPr>
          <a:xfrm>
            <a:off x="5633705" y="1602301"/>
            <a:ext cx="2575553" cy="461665"/>
          </a:xfrm>
          <a:prstGeom prst="rect">
            <a:avLst/>
          </a:prstGeom>
        </p:spPr>
        <p:txBody>
          <a:bodyPr wrap="square">
            <a:spAutoFit/>
          </a:bodyPr>
          <a:lstStyle/>
          <a:p>
            <a:pPr algn="ctr"/>
            <a:r>
              <a:rPr lang="en-US" sz="1200" dirty="0">
                <a:solidFill>
                  <a:srgbClr val="008F00"/>
                </a:solidFill>
                <a:latin typeface="Times New Roman" panose="02020603050405020304" pitchFamily="18" charset="0"/>
                <a:cs typeface="Times New Roman" panose="02020603050405020304" pitchFamily="18" charset="0"/>
              </a:rPr>
              <a:t>Downstream IR diagnostics</a:t>
            </a:r>
          </a:p>
          <a:p>
            <a:pPr algn="ctr"/>
            <a:r>
              <a:rPr lang="en-US" sz="1200" dirty="0">
                <a:solidFill>
                  <a:srgbClr val="008F00"/>
                </a:solidFill>
                <a:latin typeface="Times New Roman" panose="02020603050405020304" pitchFamily="18" charset="0"/>
                <a:cs typeface="Times New Roman" panose="02020603050405020304" pitchFamily="18" charset="0"/>
              </a:rPr>
              <a:t>10 m from the radiation point</a:t>
            </a:r>
            <a:endParaRPr lang="en-US" sz="1200" dirty="0"/>
          </a:p>
        </p:txBody>
      </p:sp>
      <p:sp>
        <p:nvSpPr>
          <p:cNvPr id="3" name="TextBox 2">
            <a:extLst>
              <a:ext uri="{FF2B5EF4-FFF2-40B4-BE49-F238E27FC236}">
                <a16:creationId xmlns:a16="http://schemas.microsoft.com/office/drawing/2014/main" id="{2B1FED35-AAFB-6F4E-AC82-B4AF9BE03148}"/>
              </a:ext>
            </a:extLst>
          </p:cNvPr>
          <p:cNvSpPr txBox="1"/>
          <p:nvPr/>
        </p:nvSpPr>
        <p:spPr>
          <a:xfrm>
            <a:off x="9608949" y="3052630"/>
            <a:ext cx="184731" cy="300082"/>
          </a:xfrm>
          <a:prstGeom prst="rect">
            <a:avLst/>
          </a:prstGeom>
          <a:noFill/>
        </p:spPr>
        <p:txBody>
          <a:bodyPr wrap="none" rtlCol="0">
            <a:spAutoFit/>
          </a:bodyPr>
          <a:lstStyle/>
          <a:p>
            <a:endParaRPr lang="en-US" sz="1350" dirty="0"/>
          </a:p>
        </p:txBody>
      </p:sp>
      <p:sp>
        <p:nvSpPr>
          <p:cNvPr id="5" name="Rectangle 2">
            <a:extLst>
              <a:ext uri="{FF2B5EF4-FFF2-40B4-BE49-F238E27FC236}">
                <a16:creationId xmlns:a16="http://schemas.microsoft.com/office/drawing/2014/main" id="{A5994F9C-973D-8D41-AE52-A7A5F8F10D47}"/>
              </a:ext>
            </a:extLst>
          </p:cNvPr>
          <p:cNvSpPr>
            <a:spLocks noChangeArrowheads="1"/>
          </p:cNvSpPr>
          <p:nvPr/>
        </p:nvSpPr>
        <p:spPr bwMode="auto">
          <a:xfrm>
            <a:off x="1143001" y="-13849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dirty="0"/>
          </a:p>
        </p:txBody>
      </p:sp>
      <p:graphicFrame>
        <p:nvGraphicFramePr>
          <p:cNvPr id="6" name="Object 5">
            <a:extLst>
              <a:ext uri="{FF2B5EF4-FFF2-40B4-BE49-F238E27FC236}">
                <a16:creationId xmlns:a16="http://schemas.microsoft.com/office/drawing/2014/main" id="{90BB2169-56EC-0948-B84B-0C08BA14EF3D}"/>
              </a:ext>
            </a:extLst>
          </p:cNvPr>
          <p:cNvGraphicFramePr>
            <a:graphicFrameLocks noChangeAspect="1"/>
          </p:cNvGraphicFramePr>
          <p:nvPr>
            <p:extLst>
              <p:ext uri="{D42A27DB-BD31-4B8C-83A1-F6EECF244321}">
                <p14:modId xmlns:p14="http://schemas.microsoft.com/office/powerpoint/2010/main" val="81883035"/>
              </p:ext>
            </p:extLst>
          </p:nvPr>
        </p:nvGraphicFramePr>
        <p:xfrm>
          <a:off x="2443955" y="1322993"/>
          <a:ext cx="4256090" cy="346249"/>
        </p:xfrm>
        <a:graphic>
          <a:graphicData uri="http://schemas.openxmlformats.org/presentationml/2006/ole">
            <mc:AlternateContent xmlns:mc="http://schemas.openxmlformats.org/markup-compatibility/2006">
              <mc:Choice xmlns:v="urn:schemas-microsoft-com:vml" Requires="v">
                <p:oleObj r:id="rId4" imgW="3289300" imgH="266700" progId="Equation.DSMT4">
                  <p:embed/>
                </p:oleObj>
              </mc:Choice>
              <mc:Fallback>
                <p:oleObj r:id="rId4" imgW="3289300" imgH="266700" progId="Equation.DSMT4">
                  <p:embed/>
                  <p:pic>
                    <p:nvPicPr>
                      <p:cNvPr id="6" name="Object 5">
                        <a:extLst>
                          <a:ext uri="{FF2B5EF4-FFF2-40B4-BE49-F238E27FC236}">
                            <a16:creationId xmlns:a16="http://schemas.microsoft.com/office/drawing/2014/main" id="{90BB2169-56EC-0948-B84B-0C08BA14EF3D}"/>
                          </a:ext>
                        </a:extLst>
                      </p:cNvPr>
                      <p:cNvPicPr>
                        <a:picLocks noChangeAspect="1" noChangeArrowheads="1"/>
                      </p:cNvPicPr>
                      <p:nvPr/>
                    </p:nvPicPr>
                    <p:blipFill>
                      <a:blip r:embed="rId5"/>
                      <a:srcRect/>
                      <a:stretch>
                        <a:fillRect/>
                      </a:stretch>
                    </p:blipFill>
                    <p:spPr bwMode="auto">
                      <a:xfrm>
                        <a:off x="2443955" y="1322993"/>
                        <a:ext cx="4256090" cy="346249"/>
                      </a:xfrm>
                      <a:prstGeom prst="rect">
                        <a:avLst/>
                      </a:prstGeom>
                      <a:noFill/>
                    </p:spPr>
                  </p:pic>
                </p:oleObj>
              </mc:Fallback>
            </mc:AlternateContent>
          </a:graphicData>
        </a:graphic>
      </p:graphicFrame>
      <p:pic>
        <p:nvPicPr>
          <p:cNvPr id="8" name="Picture 7" descr="A close up of text on a white background&#10;&#10;Description automatically generated">
            <a:extLst>
              <a:ext uri="{FF2B5EF4-FFF2-40B4-BE49-F238E27FC236}">
                <a16:creationId xmlns:a16="http://schemas.microsoft.com/office/drawing/2014/main" id="{5F3EF0FB-8B36-23C3-CB40-B659FCD206F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t="5406" r="388"/>
          <a:stretch/>
        </p:blipFill>
        <p:spPr>
          <a:xfrm>
            <a:off x="174880" y="1865622"/>
            <a:ext cx="4820569" cy="3288710"/>
          </a:xfrm>
          <a:prstGeom prst="rect">
            <a:avLst/>
          </a:prstGeom>
        </p:spPr>
      </p:pic>
      <p:sp>
        <p:nvSpPr>
          <p:cNvPr id="19" name="Rectangle 18">
            <a:extLst>
              <a:ext uri="{FF2B5EF4-FFF2-40B4-BE49-F238E27FC236}">
                <a16:creationId xmlns:a16="http://schemas.microsoft.com/office/drawing/2014/main" id="{B54591A4-A76B-9767-9BDA-BEF6CC19B6F1}"/>
              </a:ext>
            </a:extLst>
          </p:cNvPr>
          <p:cNvSpPr/>
          <p:nvPr/>
        </p:nvSpPr>
        <p:spPr>
          <a:xfrm>
            <a:off x="0" y="1571601"/>
            <a:ext cx="5144990" cy="523220"/>
          </a:xfrm>
          <a:prstGeom prst="rect">
            <a:avLst/>
          </a:prstGeom>
        </p:spPr>
        <p:txBody>
          <a:bodyPr wrap="square">
            <a:spAutoFit/>
          </a:bodyPr>
          <a:lstStyle/>
          <a:p>
            <a:pPr algn="ctr"/>
            <a:r>
              <a:rPr lang="en-US" sz="1400" dirty="0">
                <a:solidFill>
                  <a:srgbClr val="008F00"/>
                </a:solidFill>
                <a:latin typeface="Times New Roman" panose="02020603050405020304" pitchFamily="18" charset="0"/>
                <a:cs typeface="Times New Roman" panose="02020603050405020304" pitchFamily="18" charset="0"/>
              </a:rPr>
              <a:t>Typical “good” measurement: 4 cycles with 500 measurements each </a:t>
            </a:r>
            <a:br>
              <a:rPr lang="en-US" sz="1400" dirty="0">
                <a:solidFill>
                  <a:srgbClr val="008F00"/>
                </a:solidFill>
                <a:latin typeface="Times New Roman" panose="02020603050405020304" pitchFamily="18" charset="0"/>
                <a:cs typeface="Times New Roman" panose="02020603050405020304" pitchFamily="18" charset="0"/>
              </a:rPr>
            </a:br>
            <a:endParaRPr lang="en-US" sz="1400" dirty="0"/>
          </a:p>
        </p:txBody>
      </p:sp>
      <p:sp>
        <p:nvSpPr>
          <p:cNvPr id="20" name="Rectangle 19">
            <a:extLst>
              <a:ext uri="{FF2B5EF4-FFF2-40B4-BE49-F238E27FC236}">
                <a16:creationId xmlns:a16="http://schemas.microsoft.com/office/drawing/2014/main" id="{0AEECDAD-1CAD-CC68-1F27-72CEABE5BCF9}"/>
              </a:ext>
            </a:extLst>
          </p:cNvPr>
          <p:cNvSpPr/>
          <p:nvPr/>
        </p:nvSpPr>
        <p:spPr>
          <a:xfrm>
            <a:off x="2816154" y="2324017"/>
            <a:ext cx="542018" cy="64633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CC59F6EE-78CC-18D3-0CBD-C54B39CF1F7F}"/>
              </a:ext>
            </a:extLst>
          </p:cNvPr>
          <p:cNvSpPr/>
          <p:nvPr/>
        </p:nvSpPr>
        <p:spPr>
          <a:xfrm>
            <a:off x="1851931" y="2351831"/>
            <a:ext cx="542018" cy="6185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43B412D0-96CA-1552-A1D2-925E9EC67DBA}"/>
              </a:ext>
            </a:extLst>
          </p:cNvPr>
          <p:cNvSpPr/>
          <p:nvPr/>
        </p:nvSpPr>
        <p:spPr>
          <a:xfrm>
            <a:off x="1666096" y="2044054"/>
            <a:ext cx="928459" cy="307777"/>
          </a:xfrm>
          <a:prstGeom prst="rect">
            <a:avLst/>
          </a:prstGeom>
        </p:spPr>
        <p:txBody>
          <a:bodyPr wrap="none">
            <a:spAutoFit/>
          </a:bodyPr>
          <a:lstStyle/>
          <a:p>
            <a:r>
              <a:rPr lang="en-US" sz="1400" dirty="0">
                <a:solidFill>
                  <a:srgbClr val="FF0000"/>
                </a:solidFill>
                <a:latin typeface="Times New Roman" panose="02020603050405020304" pitchFamily="18" charset="0"/>
                <a:cs typeface="Times New Roman" panose="02020603050405020304" pitchFamily="18" charset="0"/>
              </a:rPr>
              <a:t>Upstream </a:t>
            </a:r>
            <a:endParaRPr lang="en-US" sz="1400" dirty="0">
              <a:solidFill>
                <a:srgbClr val="FF0000"/>
              </a:solidFill>
            </a:endParaRPr>
          </a:p>
        </p:txBody>
      </p:sp>
      <p:sp>
        <p:nvSpPr>
          <p:cNvPr id="23" name="Rectangle 22">
            <a:extLst>
              <a:ext uri="{FF2B5EF4-FFF2-40B4-BE49-F238E27FC236}">
                <a16:creationId xmlns:a16="http://schemas.microsoft.com/office/drawing/2014/main" id="{9DFEA579-93AC-DACA-F15A-228C390C8958}"/>
              </a:ext>
            </a:extLst>
          </p:cNvPr>
          <p:cNvSpPr/>
          <p:nvPr/>
        </p:nvSpPr>
        <p:spPr>
          <a:xfrm>
            <a:off x="2513127" y="2044053"/>
            <a:ext cx="1148071" cy="307777"/>
          </a:xfrm>
          <a:prstGeom prst="rect">
            <a:avLst/>
          </a:prstGeom>
        </p:spPr>
        <p:txBody>
          <a:bodyPr wrap="none">
            <a:spAutoFit/>
          </a:bodyPr>
          <a:lstStyle/>
          <a:p>
            <a:r>
              <a:rPr lang="en-US" sz="1400" dirty="0">
                <a:solidFill>
                  <a:srgbClr val="FF0000"/>
                </a:solidFill>
                <a:latin typeface="Times New Roman" panose="02020603050405020304" pitchFamily="18" charset="0"/>
                <a:cs typeface="Times New Roman" panose="02020603050405020304" pitchFamily="18" charset="0"/>
              </a:rPr>
              <a:t>Downstream </a:t>
            </a:r>
            <a:endParaRPr lang="en-US" sz="1400" dirty="0">
              <a:solidFill>
                <a:srgbClr val="FF0000"/>
              </a:solidFill>
            </a:endParaRPr>
          </a:p>
        </p:txBody>
      </p:sp>
      <p:sp>
        <p:nvSpPr>
          <p:cNvPr id="24" name="Rectangle 23">
            <a:extLst>
              <a:ext uri="{FF2B5EF4-FFF2-40B4-BE49-F238E27FC236}">
                <a16:creationId xmlns:a16="http://schemas.microsoft.com/office/drawing/2014/main" id="{BD468687-DDB5-F59E-D68A-1B7C9784CAD4}"/>
              </a:ext>
            </a:extLst>
          </p:cNvPr>
          <p:cNvSpPr/>
          <p:nvPr/>
        </p:nvSpPr>
        <p:spPr>
          <a:xfrm>
            <a:off x="618077" y="2379643"/>
            <a:ext cx="542018" cy="6185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32652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idx="4294967295"/>
          </p:nvPr>
        </p:nvSpPr>
        <p:spPr>
          <a:xfrm>
            <a:off x="334057" y="37873"/>
            <a:ext cx="8551759" cy="306388"/>
          </a:xfrm>
          <a:solidFill>
            <a:schemeClr val="bg1"/>
          </a:solidFill>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1800" dirty="0"/>
              <a:t>Results belong to all people contributed to CeC project – never can get all your pictures …</a:t>
            </a:r>
            <a:endParaRPr lang="en-US" sz="1000" dirty="0">
              <a:ln w="0"/>
              <a:effectLst>
                <a:reflection blurRad="12700" stA="50000" endPos="50000" dist="5000" dir="5400000" sy="-100000" rotWithShape="0"/>
              </a:effectLst>
            </a:endParaRPr>
          </a:p>
        </p:txBody>
      </p:sp>
      <p:pic>
        <p:nvPicPr>
          <p:cNvPr id="2" name="Picture 1">
            <a:extLst>
              <a:ext uri="{FF2B5EF4-FFF2-40B4-BE49-F238E27FC236}">
                <a16:creationId xmlns:a16="http://schemas.microsoft.com/office/drawing/2014/main" id="{20081E9C-B3AC-41BB-4485-2700012B89F3}"/>
              </a:ext>
            </a:extLst>
          </p:cNvPr>
          <p:cNvPicPr>
            <a:picLocks noChangeAspect="1"/>
          </p:cNvPicPr>
          <p:nvPr/>
        </p:nvPicPr>
        <p:blipFill>
          <a:blip r:embed="rId3"/>
          <a:stretch>
            <a:fillRect/>
          </a:stretch>
        </p:blipFill>
        <p:spPr>
          <a:xfrm>
            <a:off x="1193636" y="330427"/>
            <a:ext cx="6832600" cy="4775200"/>
          </a:xfrm>
          <a:prstGeom prst="rect">
            <a:avLst/>
          </a:prstGeom>
        </p:spPr>
      </p:pic>
    </p:spTree>
    <p:extLst>
      <p:ext uri="{BB962C8B-B14F-4D97-AF65-F5344CB8AC3E}">
        <p14:creationId xmlns:p14="http://schemas.microsoft.com/office/powerpoint/2010/main" val="17985165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0CF33-3AF5-A647-9072-CA23E03C6CD6}"/>
              </a:ext>
            </a:extLst>
          </p:cNvPr>
          <p:cNvSpPr>
            <a:spLocks noGrp="1"/>
          </p:cNvSpPr>
          <p:nvPr>
            <p:ph type="title"/>
          </p:nvPr>
        </p:nvSpPr>
        <p:spPr>
          <a:xfrm>
            <a:off x="255761" y="-69364"/>
            <a:ext cx="6246743" cy="705599"/>
          </a:xfrm>
        </p:spPr>
        <p:txBody>
          <a:bodyPr>
            <a:normAutofit/>
          </a:bodyPr>
          <a:lstStyle/>
          <a:p>
            <a:pPr algn="ctr"/>
            <a:r>
              <a:rPr lang="en-US" sz="2400" dirty="0">
                <a:solidFill>
                  <a:srgbClr val="011893"/>
                </a:solidFill>
              </a:rPr>
              <a:t>Summary of the imprint measurement results </a:t>
            </a:r>
          </a:p>
        </p:txBody>
      </p:sp>
      <p:sp>
        <p:nvSpPr>
          <p:cNvPr id="4" name="Slide Number Placeholder 3">
            <a:extLst>
              <a:ext uri="{FF2B5EF4-FFF2-40B4-BE49-F238E27FC236}">
                <a16:creationId xmlns:a16="http://schemas.microsoft.com/office/drawing/2014/main" id="{B109FC9B-7BCD-EC44-953E-1D95B73CBE59}"/>
              </a:ext>
            </a:extLst>
          </p:cNvPr>
          <p:cNvSpPr>
            <a:spLocks noGrp="1"/>
          </p:cNvSpPr>
          <p:nvPr>
            <p:ph type="sldNum" sz="quarter" idx="12"/>
          </p:nvPr>
        </p:nvSpPr>
        <p:spPr>
          <a:xfrm>
            <a:off x="7579595" y="4823947"/>
            <a:ext cx="1543050" cy="273844"/>
          </a:xfrm>
        </p:spPr>
        <p:txBody>
          <a:bodyPr/>
          <a:lstStyle/>
          <a:p>
            <a:fld id="{716D9922-87B3-6043-9531-5184EA303DC1}" type="slidenum">
              <a:rPr lang="en-US" smtClean="0"/>
              <a:t>20</a:t>
            </a:fld>
            <a:endParaRPr lang="en-US" dirty="0"/>
          </a:p>
        </p:txBody>
      </p:sp>
      <p:pic>
        <p:nvPicPr>
          <p:cNvPr id="5" name="Picture 4">
            <a:extLst>
              <a:ext uri="{FF2B5EF4-FFF2-40B4-BE49-F238E27FC236}">
                <a16:creationId xmlns:a16="http://schemas.microsoft.com/office/drawing/2014/main" id="{D22ED218-8621-3246-B2A4-8E4978C6F563}"/>
              </a:ext>
            </a:extLst>
          </p:cNvPr>
          <p:cNvPicPr/>
          <p:nvPr/>
        </p:nvPicPr>
        <p:blipFill rotWithShape="1">
          <a:blip r:embed="rId2" cstate="screen">
            <a:extLst>
              <a:ext uri="{28A0092B-C50C-407E-A947-70E740481C1C}">
                <a14:useLocalDpi xmlns:a14="http://schemas.microsoft.com/office/drawing/2010/main"/>
              </a:ext>
            </a:extLst>
          </a:blip>
          <a:srcRect r="10295" b="-72"/>
          <a:stretch/>
        </p:blipFill>
        <p:spPr>
          <a:xfrm>
            <a:off x="103556" y="535810"/>
            <a:ext cx="5801695" cy="3710934"/>
          </a:xfrm>
          <a:prstGeom prst="rect">
            <a:avLst/>
          </a:prstGeom>
        </p:spPr>
      </p:pic>
      <p:graphicFrame>
        <p:nvGraphicFramePr>
          <p:cNvPr id="7" name="Object 6">
            <a:extLst>
              <a:ext uri="{FF2B5EF4-FFF2-40B4-BE49-F238E27FC236}">
                <a16:creationId xmlns:a16="http://schemas.microsoft.com/office/drawing/2014/main" id="{B87D19B8-B2EB-644C-99E9-C2145BA8567F}"/>
              </a:ext>
            </a:extLst>
          </p:cNvPr>
          <p:cNvGraphicFramePr>
            <a:graphicFrameLocks noChangeAspect="1"/>
          </p:cNvGraphicFramePr>
          <p:nvPr>
            <p:extLst>
              <p:ext uri="{D42A27DB-BD31-4B8C-83A1-F6EECF244321}">
                <p14:modId xmlns:p14="http://schemas.microsoft.com/office/powerpoint/2010/main" val="1271545744"/>
              </p:ext>
            </p:extLst>
          </p:nvPr>
        </p:nvGraphicFramePr>
        <p:xfrm>
          <a:off x="688502" y="4427017"/>
          <a:ext cx="3736968" cy="533852"/>
        </p:xfrm>
        <a:graphic>
          <a:graphicData uri="http://schemas.openxmlformats.org/presentationml/2006/ole">
            <mc:AlternateContent xmlns:mc="http://schemas.openxmlformats.org/markup-compatibility/2006">
              <mc:Choice xmlns:v="urn:schemas-microsoft-com:vml" Requires="v">
                <p:oleObj r:id="rId3" imgW="4178300" imgH="596900" progId="Equation.DSMT4">
                  <p:embed/>
                </p:oleObj>
              </mc:Choice>
              <mc:Fallback>
                <p:oleObj r:id="rId3" imgW="4178300" imgH="596900" progId="Equation.DSMT4">
                  <p:embed/>
                  <p:pic>
                    <p:nvPicPr>
                      <p:cNvPr id="7" name="Object 6">
                        <a:extLst>
                          <a:ext uri="{FF2B5EF4-FFF2-40B4-BE49-F238E27FC236}">
                            <a16:creationId xmlns:a16="http://schemas.microsoft.com/office/drawing/2014/main" id="{B87D19B8-B2EB-644C-99E9-C2145BA856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502" y="4427017"/>
                        <a:ext cx="3736968" cy="533852"/>
                      </a:xfrm>
                      <a:prstGeom prst="rect">
                        <a:avLst/>
                      </a:prstGeom>
                      <a:solidFill>
                        <a:schemeClr val="bg1"/>
                      </a:solidFill>
                    </p:spPr>
                  </p:pic>
                </p:oleObj>
              </mc:Fallback>
            </mc:AlternateContent>
          </a:graphicData>
        </a:graphic>
      </p:graphicFrame>
      <p:graphicFrame>
        <p:nvGraphicFramePr>
          <p:cNvPr id="9" name="Object 8">
            <a:extLst>
              <a:ext uri="{FF2B5EF4-FFF2-40B4-BE49-F238E27FC236}">
                <a16:creationId xmlns:a16="http://schemas.microsoft.com/office/drawing/2014/main" id="{2B2059AA-050F-2C43-B521-B8C69B475498}"/>
              </a:ext>
            </a:extLst>
          </p:cNvPr>
          <p:cNvGraphicFramePr>
            <a:graphicFrameLocks noChangeAspect="1"/>
          </p:cNvGraphicFramePr>
          <p:nvPr>
            <p:extLst>
              <p:ext uri="{D42A27DB-BD31-4B8C-83A1-F6EECF244321}">
                <p14:modId xmlns:p14="http://schemas.microsoft.com/office/powerpoint/2010/main" val="2580240722"/>
              </p:ext>
            </p:extLst>
          </p:nvPr>
        </p:nvGraphicFramePr>
        <p:xfrm>
          <a:off x="6402768" y="4144081"/>
          <a:ext cx="1315766" cy="455457"/>
        </p:xfrm>
        <a:graphic>
          <a:graphicData uri="http://schemas.openxmlformats.org/presentationml/2006/ole">
            <mc:AlternateContent xmlns:mc="http://schemas.openxmlformats.org/markup-compatibility/2006">
              <mc:Choice xmlns:v="urn:schemas-microsoft-com:vml" Requires="v">
                <p:oleObj r:id="rId5" imgW="1651000" imgH="571500" progId="Equation.DSMT4">
                  <p:embed/>
                </p:oleObj>
              </mc:Choice>
              <mc:Fallback>
                <p:oleObj r:id="rId5" imgW="1651000" imgH="571500" progId="Equation.DSMT4">
                  <p:embed/>
                  <p:pic>
                    <p:nvPicPr>
                      <p:cNvPr id="9" name="Object 8">
                        <a:extLst>
                          <a:ext uri="{FF2B5EF4-FFF2-40B4-BE49-F238E27FC236}">
                            <a16:creationId xmlns:a16="http://schemas.microsoft.com/office/drawing/2014/main" id="{2B2059AA-050F-2C43-B521-B8C69B4754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2768" y="4144081"/>
                        <a:ext cx="1315766" cy="455457"/>
                      </a:xfrm>
                      <a:prstGeom prst="rect">
                        <a:avLst/>
                      </a:prstGeom>
                      <a:noFill/>
                    </p:spPr>
                  </p:pic>
                </p:oleObj>
              </mc:Fallback>
            </mc:AlternateContent>
          </a:graphicData>
        </a:graphic>
      </p:graphicFrame>
      <p:sp>
        <p:nvSpPr>
          <p:cNvPr id="10" name="Rectangle 12">
            <a:extLst>
              <a:ext uri="{FF2B5EF4-FFF2-40B4-BE49-F238E27FC236}">
                <a16:creationId xmlns:a16="http://schemas.microsoft.com/office/drawing/2014/main" id="{6794B3CC-F172-A942-AB4D-C6B16BE93F58}"/>
              </a:ext>
            </a:extLst>
          </p:cNvPr>
          <p:cNvSpPr>
            <a:spLocks noChangeArrowheads="1"/>
          </p:cNvSpPr>
          <p:nvPr/>
        </p:nvSpPr>
        <p:spPr bwMode="auto">
          <a:xfrm>
            <a:off x="6847509" y="89151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p>
        </p:txBody>
      </p:sp>
      <p:graphicFrame>
        <p:nvGraphicFramePr>
          <p:cNvPr id="11" name="Object 10">
            <a:extLst>
              <a:ext uri="{FF2B5EF4-FFF2-40B4-BE49-F238E27FC236}">
                <a16:creationId xmlns:a16="http://schemas.microsoft.com/office/drawing/2014/main" id="{49FCA16E-F4B0-A34C-BD8F-9F70A32753E3}"/>
              </a:ext>
            </a:extLst>
          </p:cNvPr>
          <p:cNvGraphicFramePr>
            <a:graphicFrameLocks noChangeAspect="1"/>
          </p:cNvGraphicFramePr>
          <p:nvPr>
            <p:extLst>
              <p:ext uri="{D42A27DB-BD31-4B8C-83A1-F6EECF244321}">
                <p14:modId xmlns:p14="http://schemas.microsoft.com/office/powerpoint/2010/main" val="855942584"/>
              </p:ext>
            </p:extLst>
          </p:nvPr>
        </p:nvGraphicFramePr>
        <p:xfrm>
          <a:off x="6916791" y="1016327"/>
          <a:ext cx="1390650" cy="666750"/>
        </p:xfrm>
        <a:graphic>
          <a:graphicData uri="http://schemas.openxmlformats.org/presentationml/2006/ole">
            <mc:AlternateContent xmlns:mc="http://schemas.openxmlformats.org/markup-compatibility/2006">
              <mc:Choice xmlns:v="urn:schemas-microsoft-com:vml" Requires="v">
                <p:oleObj r:id="rId7" imgW="1854200" imgH="889000" progId="Equation.DSMT4">
                  <p:embed/>
                </p:oleObj>
              </mc:Choice>
              <mc:Fallback>
                <p:oleObj r:id="rId7" imgW="1854200" imgH="889000" progId="Equation.DSMT4">
                  <p:embed/>
                  <p:pic>
                    <p:nvPicPr>
                      <p:cNvPr id="11" name="Object 10">
                        <a:extLst>
                          <a:ext uri="{FF2B5EF4-FFF2-40B4-BE49-F238E27FC236}">
                            <a16:creationId xmlns:a16="http://schemas.microsoft.com/office/drawing/2014/main" id="{49FCA16E-F4B0-A34C-BD8F-9F70A32753E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16791" y="1016327"/>
                        <a:ext cx="1390650" cy="666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a:extLst>
              <a:ext uri="{FF2B5EF4-FFF2-40B4-BE49-F238E27FC236}">
                <a16:creationId xmlns:a16="http://schemas.microsoft.com/office/drawing/2014/main" id="{26B29988-5B51-994C-BCDA-3B171B6D7B6F}"/>
              </a:ext>
            </a:extLst>
          </p:cNvPr>
          <p:cNvGraphicFramePr>
            <a:graphicFrameLocks noChangeAspect="1"/>
          </p:cNvGraphicFramePr>
          <p:nvPr/>
        </p:nvGraphicFramePr>
        <p:xfrm>
          <a:off x="9390691" y="5593572"/>
          <a:ext cx="2462573" cy="439745"/>
        </p:xfrm>
        <a:graphic>
          <a:graphicData uri="http://schemas.openxmlformats.org/presentationml/2006/ole">
            <mc:AlternateContent xmlns:mc="http://schemas.openxmlformats.org/markup-compatibility/2006">
              <mc:Choice xmlns:v="urn:schemas-microsoft-com:vml" Requires="v">
                <p:oleObj r:id="rId9" imgW="2844800" imgH="508000" progId="Equation.DSMT4">
                  <p:embed/>
                </p:oleObj>
              </mc:Choice>
              <mc:Fallback>
                <p:oleObj r:id="rId9" imgW="2844800" imgH="508000" progId="Equation.DSMT4">
                  <p:embed/>
                  <p:pic>
                    <p:nvPicPr>
                      <p:cNvPr id="18" name="Object 17">
                        <a:extLst>
                          <a:ext uri="{FF2B5EF4-FFF2-40B4-BE49-F238E27FC236}">
                            <a16:creationId xmlns:a16="http://schemas.microsoft.com/office/drawing/2014/main" id="{26B29988-5B51-994C-BCDA-3B171B6D7B6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390691" y="5593572"/>
                        <a:ext cx="2462573" cy="439745"/>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1A948165-1BE8-784E-AF29-76E001A4C6F9}"/>
              </a:ext>
            </a:extLst>
          </p:cNvPr>
          <p:cNvGraphicFramePr>
            <a:graphicFrameLocks noChangeAspect="1"/>
          </p:cNvGraphicFramePr>
          <p:nvPr>
            <p:extLst>
              <p:ext uri="{D42A27DB-BD31-4B8C-83A1-F6EECF244321}">
                <p14:modId xmlns:p14="http://schemas.microsoft.com/office/powerpoint/2010/main" val="375866887"/>
              </p:ext>
            </p:extLst>
          </p:nvPr>
        </p:nvGraphicFramePr>
        <p:xfrm>
          <a:off x="6790398" y="2055914"/>
          <a:ext cx="1560722" cy="785669"/>
        </p:xfrm>
        <a:graphic>
          <a:graphicData uri="http://schemas.openxmlformats.org/presentationml/2006/ole">
            <mc:AlternateContent xmlns:mc="http://schemas.openxmlformats.org/markup-compatibility/2006">
              <mc:Choice xmlns:v="urn:schemas-microsoft-com:vml" Requires="v">
                <p:oleObj r:id="rId11" imgW="1866900" imgH="939800" progId="Equation.DSMT4">
                  <p:embed/>
                </p:oleObj>
              </mc:Choice>
              <mc:Fallback>
                <p:oleObj r:id="rId11" imgW="1866900" imgH="939800" progId="Equation.DSMT4">
                  <p:embed/>
                  <p:pic>
                    <p:nvPicPr>
                      <p:cNvPr id="20" name="Object 19">
                        <a:extLst>
                          <a:ext uri="{FF2B5EF4-FFF2-40B4-BE49-F238E27FC236}">
                            <a16:creationId xmlns:a16="http://schemas.microsoft.com/office/drawing/2014/main" id="{1A948165-1BE8-784E-AF29-76E001A4C6F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90398" y="2055914"/>
                        <a:ext cx="1560722" cy="785669"/>
                      </a:xfrm>
                      <a:prstGeom prst="rect">
                        <a:avLst/>
                      </a:prstGeom>
                      <a:noFill/>
                    </p:spPr>
                  </p:pic>
                </p:oleObj>
              </mc:Fallback>
            </mc:AlternateContent>
          </a:graphicData>
        </a:graphic>
      </p:graphicFrame>
      <p:sp>
        <p:nvSpPr>
          <p:cNvPr id="21" name="Rectangle 25">
            <a:extLst>
              <a:ext uri="{FF2B5EF4-FFF2-40B4-BE49-F238E27FC236}">
                <a16:creationId xmlns:a16="http://schemas.microsoft.com/office/drawing/2014/main" id="{6E639156-BBC6-9C41-A1B3-FEA4DB37EA80}"/>
              </a:ext>
            </a:extLst>
          </p:cNvPr>
          <p:cNvSpPr>
            <a:spLocks noChangeArrowheads="1"/>
          </p:cNvSpPr>
          <p:nvPr/>
        </p:nvSpPr>
        <p:spPr bwMode="auto">
          <a:xfrm>
            <a:off x="7284322" y="3767363"/>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p>
        </p:txBody>
      </p:sp>
      <p:graphicFrame>
        <p:nvGraphicFramePr>
          <p:cNvPr id="22" name="Object 21">
            <a:extLst>
              <a:ext uri="{FF2B5EF4-FFF2-40B4-BE49-F238E27FC236}">
                <a16:creationId xmlns:a16="http://schemas.microsoft.com/office/drawing/2014/main" id="{E3324688-46F1-E94A-A2D0-6D41FDD4FCCA}"/>
              </a:ext>
            </a:extLst>
          </p:cNvPr>
          <p:cNvGraphicFramePr>
            <a:graphicFrameLocks noChangeAspect="1"/>
          </p:cNvGraphicFramePr>
          <p:nvPr>
            <p:extLst>
              <p:ext uri="{D42A27DB-BD31-4B8C-83A1-F6EECF244321}">
                <p14:modId xmlns:p14="http://schemas.microsoft.com/office/powerpoint/2010/main" val="1053752645"/>
              </p:ext>
            </p:extLst>
          </p:nvPr>
        </p:nvGraphicFramePr>
        <p:xfrm>
          <a:off x="5984478" y="4652145"/>
          <a:ext cx="2366642" cy="422615"/>
        </p:xfrm>
        <a:graphic>
          <a:graphicData uri="http://schemas.openxmlformats.org/presentationml/2006/ole">
            <mc:AlternateContent xmlns:mc="http://schemas.openxmlformats.org/markup-compatibility/2006">
              <mc:Choice xmlns:v="urn:schemas-microsoft-com:vml" Requires="v">
                <p:oleObj r:id="rId13" imgW="2844800" imgH="508000" progId="Equation.DSMT4">
                  <p:embed/>
                </p:oleObj>
              </mc:Choice>
              <mc:Fallback>
                <p:oleObj r:id="rId13" imgW="2844800" imgH="508000" progId="Equation.DSMT4">
                  <p:embed/>
                  <p:pic>
                    <p:nvPicPr>
                      <p:cNvPr id="22" name="Object 21">
                        <a:extLst>
                          <a:ext uri="{FF2B5EF4-FFF2-40B4-BE49-F238E27FC236}">
                            <a16:creationId xmlns:a16="http://schemas.microsoft.com/office/drawing/2014/main" id="{E3324688-46F1-E94A-A2D0-6D41FDD4FCC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84478" y="4652145"/>
                        <a:ext cx="2366642" cy="422615"/>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1D018B02-5835-6F49-8250-96B5A6A6A893}"/>
              </a:ext>
            </a:extLst>
          </p:cNvPr>
          <p:cNvGraphicFramePr>
            <a:graphicFrameLocks noChangeAspect="1"/>
          </p:cNvGraphicFramePr>
          <p:nvPr>
            <p:extLst>
              <p:ext uri="{D42A27DB-BD31-4B8C-83A1-F6EECF244321}">
                <p14:modId xmlns:p14="http://schemas.microsoft.com/office/powerpoint/2010/main" val="2956149254"/>
              </p:ext>
            </p:extLst>
          </p:nvPr>
        </p:nvGraphicFramePr>
        <p:xfrm>
          <a:off x="6077779" y="3344189"/>
          <a:ext cx="1965744" cy="314837"/>
        </p:xfrm>
        <a:graphic>
          <a:graphicData uri="http://schemas.openxmlformats.org/presentationml/2006/ole">
            <mc:AlternateContent xmlns:mc="http://schemas.openxmlformats.org/markup-compatibility/2006">
              <mc:Choice xmlns:v="urn:schemas-microsoft-com:vml" Requires="v">
                <p:oleObj r:id="rId14" imgW="1511300" imgH="241300" progId="Equation.DSMT4">
                  <p:embed/>
                </p:oleObj>
              </mc:Choice>
              <mc:Fallback>
                <p:oleObj r:id="rId14" imgW="1511300" imgH="241300" progId="Equation.DSMT4">
                  <p:embed/>
                  <p:pic>
                    <p:nvPicPr>
                      <p:cNvPr id="23" name="Object 22">
                        <a:extLst>
                          <a:ext uri="{FF2B5EF4-FFF2-40B4-BE49-F238E27FC236}">
                            <a16:creationId xmlns:a16="http://schemas.microsoft.com/office/drawing/2014/main" id="{1D018B02-5835-6F49-8250-96B5A6A6A893}"/>
                          </a:ext>
                        </a:extLst>
                      </p:cNvPr>
                      <p:cNvPicPr>
                        <a:picLocks noChangeAspect="1" noChangeArrowheads="1"/>
                      </p:cNvPicPr>
                      <p:nvPr/>
                    </p:nvPicPr>
                    <p:blipFill>
                      <a:blip r:embed="rId15"/>
                      <a:srcRect/>
                      <a:stretch>
                        <a:fillRect/>
                      </a:stretch>
                    </p:blipFill>
                    <p:spPr bwMode="auto">
                      <a:xfrm>
                        <a:off x="6077779" y="3344189"/>
                        <a:ext cx="1965744" cy="314837"/>
                      </a:xfrm>
                      <a:prstGeom prst="rect">
                        <a:avLst/>
                      </a:prstGeom>
                      <a:noFill/>
                    </p:spPr>
                  </p:pic>
                </p:oleObj>
              </mc:Fallback>
            </mc:AlternateContent>
          </a:graphicData>
        </a:graphic>
      </p:graphicFrame>
      <p:sp>
        <p:nvSpPr>
          <p:cNvPr id="24" name="Rectangle 23">
            <a:extLst>
              <a:ext uri="{FF2B5EF4-FFF2-40B4-BE49-F238E27FC236}">
                <a16:creationId xmlns:a16="http://schemas.microsoft.com/office/drawing/2014/main" id="{61EC709B-70D5-E04C-B2A9-637B3BB797B5}"/>
              </a:ext>
            </a:extLst>
          </p:cNvPr>
          <p:cNvSpPr/>
          <p:nvPr/>
        </p:nvSpPr>
        <p:spPr>
          <a:xfrm>
            <a:off x="7019684" y="2814403"/>
            <a:ext cx="978153" cy="300082"/>
          </a:xfrm>
          <a:prstGeom prst="rect">
            <a:avLst/>
          </a:prstGeom>
        </p:spPr>
        <p:txBody>
          <a:bodyPr wrap="none">
            <a:spAutoFit/>
          </a:bodyPr>
          <a:lstStyle/>
          <a:p>
            <a:r>
              <a:rPr lang="en-US" sz="1350" i="1" dirty="0">
                <a:latin typeface="Times New Roman" panose="02020603050405020304" pitchFamily="18" charset="0"/>
                <a:ea typeface="Times New Roman" panose="02020603050405020304" pitchFamily="18" charset="0"/>
              </a:rPr>
              <a:t>r =1.5±0.2</a:t>
            </a:r>
            <a:r>
              <a:rPr lang="en-US" sz="1350" dirty="0"/>
              <a:t> </a:t>
            </a:r>
          </a:p>
        </p:txBody>
      </p:sp>
      <p:sp>
        <p:nvSpPr>
          <p:cNvPr id="25" name="Rectangle 24">
            <a:extLst>
              <a:ext uri="{FF2B5EF4-FFF2-40B4-BE49-F238E27FC236}">
                <a16:creationId xmlns:a16="http://schemas.microsoft.com/office/drawing/2014/main" id="{CCA89787-1F3A-3A40-9986-0ABBE18C802C}"/>
              </a:ext>
            </a:extLst>
          </p:cNvPr>
          <p:cNvSpPr/>
          <p:nvPr/>
        </p:nvSpPr>
        <p:spPr>
          <a:xfrm>
            <a:off x="6857775" y="644146"/>
            <a:ext cx="1425968" cy="300082"/>
          </a:xfrm>
          <a:prstGeom prst="rect">
            <a:avLst/>
          </a:prstGeom>
        </p:spPr>
        <p:txBody>
          <a:bodyPr wrap="none">
            <a:spAutoFit/>
          </a:bodyPr>
          <a:lstStyle/>
          <a:p>
            <a:r>
              <a:rPr lang="en-US" sz="1350" dirty="0">
                <a:latin typeface="Times New Roman" panose="02020603050405020304" pitchFamily="18" charset="0"/>
                <a:ea typeface="Times New Roman" panose="02020603050405020304" pitchFamily="18" charset="0"/>
              </a:rPr>
              <a:t>Weighted average</a:t>
            </a:r>
            <a:endParaRPr lang="en-US" sz="1350" dirty="0"/>
          </a:p>
        </p:txBody>
      </p:sp>
      <p:sp>
        <p:nvSpPr>
          <p:cNvPr id="26" name="Rectangle 25">
            <a:extLst>
              <a:ext uri="{FF2B5EF4-FFF2-40B4-BE49-F238E27FC236}">
                <a16:creationId xmlns:a16="http://schemas.microsoft.com/office/drawing/2014/main" id="{55B09F7E-450A-E445-9A8A-A49084CAF973}"/>
              </a:ext>
            </a:extLst>
          </p:cNvPr>
          <p:cNvSpPr/>
          <p:nvPr/>
        </p:nvSpPr>
        <p:spPr>
          <a:xfrm>
            <a:off x="7014302" y="1755176"/>
            <a:ext cx="1040670" cy="300082"/>
          </a:xfrm>
          <a:prstGeom prst="rect">
            <a:avLst/>
          </a:prstGeom>
        </p:spPr>
        <p:txBody>
          <a:bodyPr wrap="none">
            <a:spAutoFit/>
          </a:bodyPr>
          <a:lstStyle/>
          <a:p>
            <a:r>
              <a:rPr lang="en-US" sz="1350" dirty="0">
                <a:latin typeface="Times New Roman" panose="02020603050405020304" pitchFamily="18" charset="0"/>
                <a:ea typeface="Times New Roman" panose="02020603050405020304" pitchFamily="18" charset="0"/>
              </a:rPr>
              <a:t>Correlations</a:t>
            </a:r>
            <a:endParaRPr lang="en-US" sz="1350" dirty="0"/>
          </a:p>
        </p:txBody>
      </p:sp>
      <p:sp>
        <p:nvSpPr>
          <p:cNvPr id="27" name="Rectangle 26">
            <a:extLst>
              <a:ext uri="{FF2B5EF4-FFF2-40B4-BE49-F238E27FC236}">
                <a16:creationId xmlns:a16="http://schemas.microsoft.com/office/drawing/2014/main" id="{0832A15F-DB2F-0846-A276-2000F3C30069}"/>
              </a:ext>
            </a:extLst>
          </p:cNvPr>
          <p:cNvSpPr/>
          <p:nvPr/>
        </p:nvSpPr>
        <p:spPr>
          <a:xfrm>
            <a:off x="6525889" y="3843999"/>
            <a:ext cx="1069524" cy="300082"/>
          </a:xfrm>
          <a:prstGeom prst="rect">
            <a:avLst/>
          </a:prstGeom>
        </p:spPr>
        <p:txBody>
          <a:bodyPr wrap="none">
            <a:spAutoFit/>
          </a:bodyPr>
          <a:lstStyle/>
          <a:p>
            <a:r>
              <a:rPr lang="en-US" sz="1350" dirty="0">
                <a:latin typeface="Times New Roman" panose="02020603050405020304" pitchFamily="18" charset="0"/>
                <a:ea typeface="Times New Roman" panose="02020603050405020304" pitchFamily="18" charset="0"/>
              </a:rPr>
              <a:t>Downstream</a:t>
            </a:r>
            <a:endParaRPr lang="en-US" sz="1350" dirty="0"/>
          </a:p>
        </p:txBody>
      </p:sp>
      <p:sp>
        <p:nvSpPr>
          <p:cNvPr id="19" name="Rectangle 18">
            <a:extLst>
              <a:ext uri="{FF2B5EF4-FFF2-40B4-BE49-F238E27FC236}">
                <a16:creationId xmlns:a16="http://schemas.microsoft.com/office/drawing/2014/main" id="{F474D6BB-4279-0F4B-B261-AA0E68C51691}"/>
              </a:ext>
            </a:extLst>
          </p:cNvPr>
          <p:cNvSpPr/>
          <p:nvPr/>
        </p:nvSpPr>
        <p:spPr>
          <a:xfrm>
            <a:off x="7437351" y="62603"/>
            <a:ext cx="427130" cy="473206"/>
          </a:xfrm>
          <a:prstGeom prst="rect">
            <a:avLst/>
          </a:prstGeom>
          <a:solidFill>
            <a:srgbClr val="00B050"/>
          </a:solidFill>
        </p:spPr>
        <p:txBody>
          <a:bodyPr wrap="square">
            <a:spAutoFit/>
          </a:bodyPr>
          <a:lstStyle/>
          <a:p>
            <a:r>
              <a:rPr lang="en-US" sz="2475" dirty="0">
                <a:solidFill>
                  <a:srgbClr val="00B050"/>
                </a:solidFill>
                <a:cs typeface="Times New Roman" panose="02020603050405020304" pitchFamily="18" charset="0"/>
              </a:rPr>
              <a:t>✔</a:t>
            </a:r>
            <a:endParaRPr lang="en-US" sz="2475" dirty="0">
              <a:solidFill>
                <a:srgbClr val="00B050"/>
              </a:solidFill>
            </a:endParaRPr>
          </a:p>
        </p:txBody>
      </p:sp>
    </p:spTree>
    <p:extLst>
      <p:ext uri="{BB962C8B-B14F-4D97-AF65-F5344CB8AC3E}">
        <p14:creationId xmlns:p14="http://schemas.microsoft.com/office/powerpoint/2010/main" val="33307417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EA5111D-77D2-DB4F-9858-4F00A8A190F1}"/>
              </a:ext>
            </a:extLst>
          </p:cNvPr>
          <p:cNvSpPr>
            <a:spLocks noGrp="1"/>
          </p:cNvSpPr>
          <p:nvPr>
            <p:ph type="sldNum" sz="quarter" idx="12"/>
          </p:nvPr>
        </p:nvSpPr>
        <p:spPr>
          <a:xfrm>
            <a:off x="6958992" y="4753255"/>
            <a:ext cx="2057400" cy="274637"/>
          </a:xfrm>
          <a:prstGeom prst="rect">
            <a:avLst/>
          </a:prstGeom>
        </p:spPr>
        <p:txBody>
          <a:bodyPr vert="horz" lIns="68580" tIns="34290" rIns="68580" bIns="34290" rtlCol="0" anchor="ctr"/>
          <a:lstStyle>
            <a:defPPr>
              <a:defRPr lang="en-US"/>
            </a:defPPr>
            <a:lvl1pPr marL="0" algn="ctr" defTabSz="685800" rtl="0" eaLnBrk="1" latinLnBrk="0" hangingPunct="1">
              <a:defRPr sz="900" kern="1200">
                <a:solidFill>
                  <a:schemeClr val="tx1">
                    <a:tint val="75000"/>
                  </a:schemeClr>
                </a:solidFill>
                <a:latin typeface="Times New Roman"/>
                <a:ea typeface="+mn-ea"/>
                <a:cs typeface="Times New Roman"/>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716D9922-87B3-6043-9531-5184EA303DC1}" type="slidenum">
              <a:rPr lang="en-US" smtClean="0"/>
              <a:pPr/>
              <a:t>21</a:t>
            </a:fld>
            <a:endParaRPr lang="en-US" dirty="0"/>
          </a:p>
        </p:txBody>
      </p:sp>
      <p:sp>
        <p:nvSpPr>
          <p:cNvPr id="7" name="Title 1">
            <a:extLst>
              <a:ext uri="{FF2B5EF4-FFF2-40B4-BE49-F238E27FC236}">
                <a16:creationId xmlns:a16="http://schemas.microsoft.com/office/drawing/2014/main" id="{ED428986-D7B9-DA4B-BA2E-DE01D5AA5146}"/>
              </a:ext>
            </a:extLst>
          </p:cNvPr>
          <p:cNvSpPr>
            <a:spLocks noGrp="1"/>
          </p:cNvSpPr>
          <p:nvPr>
            <p:ph type="title" idx="4294967295"/>
          </p:nvPr>
        </p:nvSpPr>
        <p:spPr>
          <a:xfrm>
            <a:off x="613776" y="0"/>
            <a:ext cx="8242126" cy="626288"/>
          </a:xfrm>
        </p:spPr>
        <p:txBody>
          <a:bodyPr>
            <a:normAutofit/>
          </a:bodyPr>
          <a:lstStyle/>
          <a:p>
            <a:pPr algn="ctr"/>
            <a:r>
              <a:rPr lang="en-US" b="0" baseline="-25000" dirty="0">
                <a:solidFill>
                  <a:srgbClr val="011893"/>
                </a:solidFill>
              </a:rPr>
              <a:t>Presence of ion imprint in electron beam radiation</a:t>
            </a:r>
            <a:endParaRPr lang="en-US" b="0" baseline="-25000" dirty="0">
              <a:solidFill>
                <a:srgbClr val="011893"/>
              </a:solidFill>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4FC32F60-646B-6D4C-A58C-F2866AEF3E11}"/>
              </a:ext>
            </a:extLst>
          </p:cNvPr>
          <p:cNvSpPr txBox="1"/>
          <p:nvPr/>
        </p:nvSpPr>
        <p:spPr>
          <a:xfrm>
            <a:off x="2081577" y="2098412"/>
            <a:ext cx="833883" cy="300082"/>
          </a:xfrm>
          <a:prstGeom prst="rect">
            <a:avLst/>
          </a:prstGeom>
          <a:noFill/>
        </p:spPr>
        <p:txBody>
          <a:bodyPr wrap="none" rtlCol="0">
            <a:spAutoFit/>
          </a:bodyPr>
          <a:lstStyle/>
          <a:p>
            <a:r>
              <a:rPr lang="en-US" sz="1350" dirty="0">
                <a:solidFill>
                  <a:srgbClr val="011893"/>
                </a:solidFill>
                <a:latin typeface="Times New Roman" panose="02020603050405020304" pitchFamily="18" charset="0"/>
                <a:cs typeface="Times New Roman" panose="02020603050405020304" pitchFamily="18" charset="0"/>
              </a:rPr>
              <a:t>Raw data</a:t>
            </a:r>
          </a:p>
        </p:txBody>
      </p:sp>
      <p:sp>
        <p:nvSpPr>
          <p:cNvPr id="15" name="TextBox 14">
            <a:extLst>
              <a:ext uri="{FF2B5EF4-FFF2-40B4-BE49-F238E27FC236}">
                <a16:creationId xmlns:a16="http://schemas.microsoft.com/office/drawing/2014/main" id="{5BADEC8A-A772-1A4B-B645-147A4A14E7EB}"/>
              </a:ext>
            </a:extLst>
          </p:cNvPr>
          <p:cNvSpPr txBox="1"/>
          <p:nvPr/>
        </p:nvSpPr>
        <p:spPr>
          <a:xfrm>
            <a:off x="1898835" y="1216592"/>
            <a:ext cx="1199367" cy="300082"/>
          </a:xfrm>
          <a:prstGeom prst="rect">
            <a:avLst/>
          </a:prstGeom>
          <a:noFill/>
        </p:spPr>
        <p:txBody>
          <a:bodyPr wrap="none" rtlCol="0">
            <a:spAutoFit/>
          </a:bodyPr>
          <a:lstStyle/>
          <a:p>
            <a:r>
              <a:rPr lang="en-US" sz="1350" dirty="0">
                <a:solidFill>
                  <a:srgbClr val="FF0000"/>
                </a:solidFill>
                <a:latin typeface="Times New Roman" panose="02020603050405020304" pitchFamily="18" charset="0"/>
                <a:cs typeface="Times New Roman" panose="02020603050405020304" pitchFamily="18" charset="0"/>
              </a:rPr>
              <a:t>Corrected data</a:t>
            </a:r>
          </a:p>
        </p:txBody>
      </p:sp>
      <p:pic>
        <p:nvPicPr>
          <p:cNvPr id="5" name="Picture 4">
            <a:extLst>
              <a:ext uri="{FF2B5EF4-FFF2-40B4-BE49-F238E27FC236}">
                <a16:creationId xmlns:a16="http://schemas.microsoft.com/office/drawing/2014/main" id="{A46AA0BB-0AA2-754F-8524-C862D8D6955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0000" r="2076" b="12224"/>
          <a:stretch/>
        </p:blipFill>
        <p:spPr>
          <a:xfrm>
            <a:off x="969449" y="890131"/>
            <a:ext cx="3892021" cy="4000442"/>
          </a:xfrm>
          <a:prstGeom prst="rect">
            <a:avLst/>
          </a:prstGeom>
        </p:spPr>
      </p:pic>
      <p:sp>
        <p:nvSpPr>
          <p:cNvPr id="11" name="Rectangle 10">
            <a:extLst>
              <a:ext uri="{FF2B5EF4-FFF2-40B4-BE49-F238E27FC236}">
                <a16:creationId xmlns:a16="http://schemas.microsoft.com/office/drawing/2014/main" id="{824FAA3E-1290-E342-AB40-1EDA79D77424}"/>
              </a:ext>
            </a:extLst>
          </p:cNvPr>
          <p:cNvSpPr/>
          <p:nvPr/>
        </p:nvSpPr>
        <p:spPr>
          <a:xfrm>
            <a:off x="4960307" y="1937693"/>
            <a:ext cx="3388838" cy="707886"/>
          </a:xfrm>
          <a:prstGeom prst="rect">
            <a:avLst/>
          </a:prstGeom>
        </p:spPr>
        <p:txBody>
          <a:bodyPr wrap="square">
            <a:spAutoFit/>
          </a:bodyPr>
          <a:lstStyle/>
          <a:p>
            <a:r>
              <a:rPr lang="en-US" sz="2000" i="1" dirty="0">
                <a:solidFill>
                  <a:srgbClr val="011893"/>
                </a:solidFill>
                <a:latin typeface="Times New Roman" panose="02020603050405020304" pitchFamily="18" charset="0"/>
                <a:cs typeface="Times New Roman" panose="02020603050405020304" pitchFamily="18" charset="0"/>
              </a:rPr>
              <a:t>Each point represents a scan (typically with 4 cycles)</a:t>
            </a:r>
            <a:endParaRPr lang="en-US" sz="2000" i="1" dirty="0"/>
          </a:p>
        </p:txBody>
      </p:sp>
    </p:spTree>
    <p:extLst>
      <p:ext uri="{BB962C8B-B14F-4D97-AF65-F5344CB8AC3E}">
        <p14:creationId xmlns:p14="http://schemas.microsoft.com/office/powerpoint/2010/main" val="3990707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3489E-F077-4B4D-AD96-7FF6EB89B295}"/>
              </a:ext>
            </a:extLst>
          </p:cNvPr>
          <p:cNvSpPr>
            <a:spLocks noGrp="1"/>
          </p:cNvSpPr>
          <p:nvPr>
            <p:ph type="title"/>
          </p:nvPr>
        </p:nvSpPr>
        <p:spPr>
          <a:xfrm>
            <a:off x="1616429" y="91188"/>
            <a:ext cx="2498697" cy="553588"/>
          </a:xfrm>
        </p:spPr>
        <p:txBody>
          <a:bodyPr/>
          <a:lstStyle/>
          <a:p>
            <a:r>
              <a:rPr lang="en-US" dirty="0"/>
              <a:t>Probabilities</a:t>
            </a:r>
          </a:p>
        </p:txBody>
      </p:sp>
      <p:sp>
        <p:nvSpPr>
          <p:cNvPr id="3" name="Content Placeholder 2">
            <a:extLst>
              <a:ext uri="{FF2B5EF4-FFF2-40B4-BE49-F238E27FC236}">
                <a16:creationId xmlns:a16="http://schemas.microsoft.com/office/drawing/2014/main" id="{B19105D0-EAAE-1A43-ADDE-A617F9AFC53A}"/>
              </a:ext>
            </a:extLst>
          </p:cNvPr>
          <p:cNvSpPr>
            <a:spLocks noGrp="1"/>
          </p:cNvSpPr>
          <p:nvPr>
            <p:ph idx="1"/>
          </p:nvPr>
        </p:nvSpPr>
        <p:spPr>
          <a:xfrm>
            <a:off x="1328738" y="615130"/>
            <a:ext cx="6486524" cy="1180064"/>
          </a:xfrm>
        </p:spPr>
        <p:txBody>
          <a:bodyPr>
            <a:normAutofit/>
          </a:bodyPr>
          <a:lstStyle/>
          <a:p>
            <a:r>
              <a:rPr lang="en-US" sz="1500" dirty="0"/>
              <a:t>Probability that average measured imprint above zero, is 99% with raw data and and 99.8% for corrected data. </a:t>
            </a:r>
            <a:r>
              <a:rPr lang="en-US" sz="1500" dirty="0">
                <a:solidFill>
                  <a:srgbClr val="FF0000"/>
                </a:solidFill>
              </a:rPr>
              <a:t>There is 0.2% probability that we miss the imprint</a:t>
            </a:r>
          </a:p>
          <a:p>
            <a:r>
              <a:rPr lang="en-US" sz="1500" dirty="0"/>
              <a:t>The most probable value of observed imprint:</a:t>
            </a:r>
          </a:p>
          <a:p>
            <a:endParaRPr lang="en-US" sz="1500" dirty="0"/>
          </a:p>
          <a:p>
            <a:pPr marL="0" indent="0"/>
            <a:endParaRPr lang="en-US" sz="1500" dirty="0"/>
          </a:p>
        </p:txBody>
      </p:sp>
      <p:sp>
        <p:nvSpPr>
          <p:cNvPr id="4" name="Slide Number Placeholder 3">
            <a:extLst>
              <a:ext uri="{FF2B5EF4-FFF2-40B4-BE49-F238E27FC236}">
                <a16:creationId xmlns:a16="http://schemas.microsoft.com/office/drawing/2014/main" id="{853EC8F1-5AD7-F342-B752-A729EC86EFDA}"/>
              </a:ext>
            </a:extLst>
          </p:cNvPr>
          <p:cNvSpPr>
            <a:spLocks noGrp="1"/>
          </p:cNvSpPr>
          <p:nvPr>
            <p:ph type="sldNum" sz="quarter" idx="4"/>
          </p:nvPr>
        </p:nvSpPr>
        <p:spPr>
          <a:prstGeom prst="rect">
            <a:avLst/>
          </a:prstGeom>
        </p:spPr>
        <p:txBody>
          <a:bodyPr vert="horz" lIns="68580" tIns="34290" rIns="68580" bIns="34290" rtlCol="0" anchor="ctr"/>
          <a:lstStyle>
            <a:defPPr>
              <a:defRPr lang="en-US"/>
            </a:defPPr>
            <a:lvl1pPr marL="0" algn="ctr" defTabSz="685800" rtl="0" eaLnBrk="1" latinLnBrk="0" hangingPunct="1">
              <a:defRPr sz="900" kern="1200">
                <a:solidFill>
                  <a:schemeClr val="tx1">
                    <a:tint val="75000"/>
                  </a:schemeClr>
                </a:solidFill>
                <a:latin typeface="Times New Roman"/>
                <a:ea typeface="+mn-ea"/>
                <a:cs typeface="Times New Roman"/>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716D9922-87B3-6043-9531-5184EA303DC1}" type="slidenum">
              <a:rPr lang="en-US" smtClean="0"/>
              <a:pPr/>
              <a:t>22</a:t>
            </a:fld>
            <a:endParaRPr lang="en-US" dirty="0"/>
          </a:p>
        </p:txBody>
      </p:sp>
      <p:pic>
        <p:nvPicPr>
          <p:cNvPr id="7" name="Picture 6">
            <a:extLst>
              <a:ext uri="{FF2B5EF4-FFF2-40B4-BE49-F238E27FC236}">
                <a16:creationId xmlns:a16="http://schemas.microsoft.com/office/drawing/2014/main" id="{C0261626-6288-9E49-AE6A-0B7ADE040598}"/>
              </a:ext>
            </a:extLst>
          </p:cNvPr>
          <p:cNvPicPr>
            <a:picLocks noChangeAspect="1"/>
          </p:cNvPicPr>
          <p:nvPr/>
        </p:nvPicPr>
        <p:blipFill>
          <a:blip r:embed="rId2"/>
          <a:stretch>
            <a:fillRect/>
          </a:stretch>
        </p:blipFill>
        <p:spPr>
          <a:xfrm>
            <a:off x="1222715" y="2334899"/>
            <a:ext cx="3286125" cy="2590800"/>
          </a:xfrm>
          <a:prstGeom prst="rect">
            <a:avLst/>
          </a:prstGeom>
        </p:spPr>
      </p:pic>
      <p:sp>
        <p:nvSpPr>
          <p:cNvPr id="8" name="Rectangle 7">
            <a:extLst>
              <a:ext uri="{FF2B5EF4-FFF2-40B4-BE49-F238E27FC236}">
                <a16:creationId xmlns:a16="http://schemas.microsoft.com/office/drawing/2014/main" id="{922CFBE5-860C-B742-A8A0-4626CA0A5D28}"/>
              </a:ext>
            </a:extLst>
          </p:cNvPr>
          <p:cNvSpPr/>
          <p:nvPr/>
        </p:nvSpPr>
        <p:spPr>
          <a:xfrm>
            <a:off x="2305932" y="1926547"/>
            <a:ext cx="1579278" cy="300082"/>
          </a:xfrm>
          <a:prstGeom prst="rect">
            <a:avLst/>
          </a:prstGeom>
        </p:spPr>
        <p:txBody>
          <a:bodyPr wrap="none">
            <a:spAutoFit/>
          </a:bodyPr>
          <a:lstStyle/>
          <a:p>
            <a:r>
              <a:rPr lang="en-US" sz="1350" b="1" dirty="0">
                <a:solidFill>
                  <a:srgbClr val="011893"/>
                </a:solidFill>
                <a:latin typeface="Times New Roman" panose="02020603050405020304" pitchFamily="18" charset="0"/>
                <a:cs typeface="Times New Roman" panose="02020603050405020304" pitchFamily="18" charset="0"/>
              </a:rPr>
              <a:t>Imprint: Raw data</a:t>
            </a:r>
          </a:p>
        </p:txBody>
      </p:sp>
      <p:sp>
        <p:nvSpPr>
          <p:cNvPr id="10" name="Rectangle 9">
            <a:extLst>
              <a:ext uri="{FF2B5EF4-FFF2-40B4-BE49-F238E27FC236}">
                <a16:creationId xmlns:a16="http://schemas.microsoft.com/office/drawing/2014/main" id="{D5048C8D-F6A0-DA49-956D-3B425F9081FB}"/>
              </a:ext>
            </a:extLst>
          </p:cNvPr>
          <p:cNvSpPr/>
          <p:nvPr/>
        </p:nvSpPr>
        <p:spPr>
          <a:xfrm>
            <a:off x="4874553" y="1926547"/>
            <a:ext cx="3227294" cy="300082"/>
          </a:xfrm>
          <a:prstGeom prst="rect">
            <a:avLst/>
          </a:prstGeom>
        </p:spPr>
        <p:txBody>
          <a:bodyPr wrap="none">
            <a:spAutoFit/>
          </a:bodyPr>
          <a:lstStyle/>
          <a:p>
            <a:r>
              <a:rPr lang="en-US" sz="1350" b="1" dirty="0">
                <a:solidFill>
                  <a:srgbClr val="011893"/>
                </a:solidFill>
                <a:latin typeface="Times New Roman" panose="02020603050405020304" pitchFamily="18" charset="0"/>
                <a:cs typeface="Times New Roman" panose="02020603050405020304" pitchFamily="18" charset="0"/>
              </a:rPr>
              <a:t>Imprint: corrected by the upstream data </a:t>
            </a:r>
          </a:p>
        </p:txBody>
      </p:sp>
      <p:sp>
        <p:nvSpPr>
          <p:cNvPr id="11" name="Rectangle 10">
            <a:extLst>
              <a:ext uri="{FF2B5EF4-FFF2-40B4-BE49-F238E27FC236}">
                <a16:creationId xmlns:a16="http://schemas.microsoft.com/office/drawing/2014/main" id="{ABA3398A-B108-1245-B456-C707FE196584}"/>
              </a:ext>
            </a:extLst>
          </p:cNvPr>
          <p:cNvSpPr/>
          <p:nvPr/>
        </p:nvSpPr>
        <p:spPr>
          <a:xfrm rot="351556">
            <a:off x="2292770" y="4444977"/>
            <a:ext cx="1657826" cy="300082"/>
          </a:xfrm>
          <a:prstGeom prst="rect">
            <a:avLst/>
          </a:prstGeom>
        </p:spPr>
        <p:txBody>
          <a:bodyPr wrap="none">
            <a:spAutoFit/>
          </a:bodyPr>
          <a:lstStyle/>
          <a:p>
            <a:r>
              <a:rPr lang="en-US" sz="1350" b="1" dirty="0">
                <a:solidFill>
                  <a:srgbClr val="011893"/>
                </a:solidFill>
                <a:latin typeface="Times New Roman" panose="02020603050405020304" pitchFamily="18" charset="0"/>
                <a:cs typeface="Times New Roman" panose="02020603050405020304" pitchFamily="18" charset="0"/>
              </a:rPr>
              <a:t>Average imprint, %</a:t>
            </a:r>
          </a:p>
        </p:txBody>
      </p:sp>
      <p:sp>
        <p:nvSpPr>
          <p:cNvPr id="13" name="Rectangle 12">
            <a:extLst>
              <a:ext uri="{FF2B5EF4-FFF2-40B4-BE49-F238E27FC236}">
                <a16:creationId xmlns:a16="http://schemas.microsoft.com/office/drawing/2014/main" id="{9F43FACC-3C07-AD43-9737-D4A21956F00D}"/>
              </a:ext>
            </a:extLst>
          </p:cNvPr>
          <p:cNvSpPr/>
          <p:nvPr/>
        </p:nvSpPr>
        <p:spPr>
          <a:xfrm rot="351556">
            <a:off x="5562247" y="4656881"/>
            <a:ext cx="1657826" cy="300082"/>
          </a:xfrm>
          <a:prstGeom prst="rect">
            <a:avLst/>
          </a:prstGeom>
        </p:spPr>
        <p:txBody>
          <a:bodyPr wrap="none">
            <a:spAutoFit/>
          </a:bodyPr>
          <a:lstStyle/>
          <a:p>
            <a:r>
              <a:rPr lang="en-US" sz="1350" b="1" dirty="0">
                <a:solidFill>
                  <a:srgbClr val="011893"/>
                </a:solidFill>
                <a:latin typeface="Times New Roman" panose="02020603050405020304" pitchFamily="18" charset="0"/>
                <a:cs typeface="Times New Roman" panose="02020603050405020304" pitchFamily="18" charset="0"/>
              </a:rPr>
              <a:t>Average imprint, %</a:t>
            </a:r>
          </a:p>
        </p:txBody>
      </p:sp>
      <p:graphicFrame>
        <p:nvGraphicFramePr>
          <p:cNvPr id="14" name="Object 13">
            <a:extLst>
              <a:ext uri="{FF2B5EF4-FFF2-40B4-BE49-F238E27FC236}">
                <a16:creationId xmlns:a16="http://schemas.microsoft.com/office/drawing/2014/main" id="{D61C25EC-3FC6-6B4D-BE62-C2C232FC8FDE}"/>
              </a:ext>
            </a:extLst>
          </p:cNvPr>
          <p:cNvGraphicFramePr>
            <a:graphicFrameLocks noChangeAspect="1"/>
          </p:cNvGraphicFramePr>
          <p:nvPr/>
        </p:nvGraphicFramePr>
        <p:xfrm>
          <a:off x="2765823" y="1483519"/>
          <a:ext cx="3334940" cy="264319"/>
        </p:xfrm>
        <a:graphic>
          <a:graphicData uri="http://schemas.openxmlformats.org/presentationml/2006/ole">
            <mc:AlternateContent xmlns:mc="http://schemas.openxmlformats.org/markup-compatibility/2006">
              <mc:Choice xmlns:v="urn:schemas-microsoft-com:vml" Requires="v">
                <p:oleObj r:id="rId3" imgW="2578100" imgH="203200" progId="Equation.DSMT4">
                  <p:embed/>
                </p:oleObj>
              </mc:Choice>
              <mc:Fallback>
                <p:oleObj r:id="rId3" imgW="2578100" imgH="203200" progId="Equation.DSMT4">
                  <p:embed/>
                  <p:pic>
                    <p:nvPicPr>
                      <p:cNvPr id="14" name="Object 13">
                        <a:extLst>
                          <a:ext uri="{FF2B5EF4-FFF2-40B4-BE49-F238E27FC236}">
                            <a16:creationId xmlns:a16="http://schemas.microsoft.com/office/drawing/2014/main" id="{D61C25EC-3FC6-6B4D-BE62-C2C232FC8FDE}"/>
                          </a:ext>
                        </a:extLst>
                      </p:cNvPr>
                      <p:cNvPicPr>
                        <a:picLocks noChangeAspect="1" noChangeArrowheads="1"/>
                      </p:cNvPicPr>
                      <p:nvPr/>
                    </p:nvPicPr>
                    <p:blipFill>
                      <a:blip r:embed="rId4"/>
                      <a:srcRect/>
                      <a:stretch>
                        <a:fillRect/>
                      </a:stretch>
                    </p:blipFill>
                    <p:spPr bwMode="auto">
                      <a:xfrm>
                        <a:off x="2765823" y="1483519"/>
                        <a:ext cx="3334940" cy="264319"/>
                      </a:xfrm>
                      <a:prstGeom prst="rect">
                        <a:avLst/>
                      </a:prstGeom>
                      <a:noFill/>
                    </p:spPr>
                  </p:pic>
                </p:oleObj>
              </mc:Fallback>
            </mc:AlternateContent>
          </a:graphicData>
        </a:graphic>
      </p:graphicFrame>
      <p:pic>
        <p:nvPicPr>
          <p:cNvPr id="5" name="Picture 4">
            <a:extLst>
              <a:ext uri="{FF2B5EF4-FFF2-40B4-BE49-F238E27FC236}">
                <a16:creationId xmlns:a16="http://schemas.microsoft.com/office/drawing/2014/main" id="{E2C0F71D-72D9-5249-A117-41FD6F06765B}"/>
              </a:ext>
            </a:extLst>
          </p:cNvPr>
          <p:cNvPicPr>
            <a:picLocks noChangeAspect="1"/>
          </p:cNvPicPr>
          <p:nvPr/>
        </p:nvPicPr>
        <p:blipFill>
          <a:blip r:embed="rId5"/>
          <a:stretch>
            <a:fillRect/>
          </a:stretch>
        </p:blipFill>
        <p:spPr>
          <a:xfrm>
            <a:off x="4571999" y="2368237"/>
            <a:ext cx="3190875" cy="2524125"/>
          </a:xfrm>
          <a:prstGeom prst="rect">
            <a:avLst/>
          </a:prstGeom>
        </p:spPr>
      </p:pic>
    </p:spTree>
    <p:extLst>
      <p:ext uri="{BB962C8B-B14F-4D97-AF65-F5344CB8AC3E}">
        <p14:creationId xmlns:p14="http://schemas.microsoft.com/office/powerpoint/2010/main" val="8037064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6" y="46779"/>
            <a:ext cx="8286750" cy="450311"/>
          </a:xfrm>
        </p:spPr>
        <p:txBody>
          <a:bodyPr>
            <a:normAutofit fontScale="90000"/>
          </a:bodyPr>
          <a:lstStyle/>
          <a:p>
            <a:pPr algn="ctr"/>
            <a:r>
              <a:rPr lang="en-US" sz="3200" dirty="0"/>
              <a:t>Conclusions</a:t>
            </a:r>
          </a:p>
        </p:txBody>
      </p:sp>
      <p:sp>
        <p:nvSpPr>
          <p:cNvPr id="6" name="Slide Number Placeholder 5">
            <a:extLst>
              <a:ext uri="{FF2B5EF4-FFF2-40B4-BE49-F238E27FC236}">
                <a16:creationId xmlns:a16="http://schemas.microsoft.com/office/drawing/2014/main" id="{B66E37A0-188A-A74D-BEBF-86684B51E50A}"/>
              </a:ext>
            </a:extLst>
          </p:cNvPr>
          <p:cNvSpPr>
            <a:spLocks noGrp="1"/>
          </p:cNvSpPr>
          <p:nvPr>
            <p:ph type="sldNum" sz="quarter" idx="4"/>
          </p:nvPr>
        </p:nvSpPr>
        <p:spPr>
          <a:xfrm>
            <a:off x="8391011" y="4737447"/>
            <a:ext cx="390911"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Times New Roman"/>
                <a:ea typeface="+mn-ea"/>
                <a:cs typeface="Times New Roma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16D9922-87B3-6043-9531-5184EA303DC1}" type="slidenum">
              <a:rPr lang="en-US" smtClean="0"/>
              <a:pPr/>
              <a:t>23</a:t>
            </a:fld>
            <a:endParaRPr lang="en-US" dirty="0"/>
          </a:p>
        </p:txBody>
      </p:sp>
      <p:sp>
        <p:nvSpPr>
          <p:cNvPr id="3" name="Content Placeholder 2"/>
          <p:cNvSpPr>
            <a:spLocks noGrp="1"/>
          </p:cNvSpPr>
          <p:nvPr>
            <p:ph idx="4294967295"/>
          </p:nvPr>
        </p:nvSpPr>
        <p:spPr>
          <a:xfrm>
            <a:off x="499754" y="674688"/>
            <a:ext cx="7656203" cy="3934134"/>
          </a:xfrm>
        </p:spPr>
        <p:txBody>
          <a:bodyPr>
            <a:normAutofit/>
          </a:bodyPr>
          <a:lstStyle/>
          <a:p>
            <a:pPr marL="285750" indent="-285750">
              <a:buFont typeface="Wingdings" pitchFamily="2" charset="2"/>
              <a:buChar char="q"/>
            </a:pPr>
            <a:r>
              <a:rPr lang="en-US" sz="1500" dirty="0">
                <a:solidFill>
                  <a:srgbClr val="0432FF"/>
                </a:solidFill>
              </a:rPr>
              <a:t>The process of demonstrating presence of ion imprint in electron beam was challenged by many obstacles, which we managed to overcome.</a:t>
            </a:r>
          </a:p>
          <a:p>
            <a:pPr marL="285750" indent="-285750">
              <a:buFont typeface="Wingdings" pitchFamily="2" charset="2"/>
              <a:buChar char="q"/>
            </a:pPr>
            <a:r>
              <a:rPr lang="en-US" sz="1500" dirty="0">
                <a:solidFill>
                  <a:srgbClr val="0432FF"/>
                </a:solidFill>
              </a:rPr>
              <a:t>We were unpleasantly surprised by huge amount of noise in electron beam which was present in electron beam from CeC linac in spite of rosy predictions from simulation codes (</a:t>
            </a:r>
            <a:r>
              <a:rPr lang="en-US" sz="1500" dirty="0" err="1">
                <a:solidFill>
                  <a:srgbClr val="0432FF"/>
                </a:solidFill>
              </a:rPr>
              <a:t>Parmela</a:t>
            </a:r>
            <a:r>
              <a:rPr lang="en-US" sz="1500" dirty="0">
                <a:solidFill>
                  <a:srgbClr val="0432FF"/>
                </a:solidFill>
              </a:rPr>
              <a:t>, Astra, Elegant, Impact-T…) . Title of PhD thesis of Irina Petrushina is a very good summary of the shock we experienced: </a:t>
            </a:r>
            <a:r>
              <a:rPr lang="en-US" sz="1500" i="1" dirty="0">
                <a:solidFill>
                  <a:srgbClr val="0432FF"/>
                </a:solidFill>
              </a:rPr>
              <a:t>“The Chilling Recount of an Unexpected Discovery: First Observations of the Plasma-Cascade Instability in the Coherent Electron Cooling Experiment”</a:t>
            </a:r>
          </a:p>
          <a:p>
            <a:pPr marL="285750" indent="-285750">
              <a:buFont typeface="Wingdings" pitchFamily="2" charset="2"/>
              <a:buChar char="q"/>
            </a:pPr>
            <a:r>
              <a:rPr lang="en-US" sz="1500" dirty="0">
                <a:solidFill>
                  <a:srgbClr val="0432FF"/>
                </a:solidFill>
              </a:rPr>
              <a:t>We solve the puzzle by developing novel theory of plasma-cascade instability and demonstrating it both experimentally and in simulations. </a:t>
            </a:r>
          </a:p>
          <a:p>
            <a:pPr marL="285750" indent="-285750">
              <a:buFont typeface="Wingdings" pitchFamily="2" charset="2"/>
              <a:buChar char="q"/>
            </a:pPr>
            <a:r>
              <a:rPr lang="en-US" sz="1500" dirty="0">
                <a:solidFill>
                  <a:srgbClr val="0432FF"/>
                </a:solidFill>
              </a:rPr>
              <a:t>Next, we learned how to control noise in the electron beam how generate electron beam with necessary quality for the CeC experiment and how to use it when it is needed</a:t>
            </a:r>
          </a:p>
          <a:p>
            <a:pPr marL="285750" indent="-285750">
              <a:buFont typeface="Wingdings" pitchFamily="2" charset="2"/>
              <a:buChar char="q"/>
            </a:pPr>
            <a:r>
              <a:rPr lang="en-US" sz="1500" dirty="0">
                <a:solidFill>
                  <a:srgbClr val="0432FF"/>
                </a:solidFill>
              </a:rPr>
              <a:t>After a very long learning process we managed to observe ion imprint experimentally. We also learned that this measurement is relatively complicated to be used for matching relativistic factors of two beams. We found a more reliable and relatively fast method to match beam’s relativistic factors </a:t>
            </a:r>
          </a:p>
        </p:txBody>
      </p:sp>
    </p:spTree>
    <p:extLst>
      <p:ext uri="{BB962C8B-B14F-4D97-AF65-F5344CB8AC3E}">
        <p14:creationId xmlns:p14="http://schemas.microsoft.com/office/powerpoint/2010/main" val="38771026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624C2B1-AAB3-C54C-82A3-D0D895F75A96}"/>
              </a:ext>
            </a:extLst>
          </p:cNvPr>
          <p:cNvSpPr>
            <a:spLocks noGrp="1"/>
          </p:cNvSpPr>
          <p:nvPr>
            <p:ph type="sldNum" sz="quarter" idx="12"/>
          </p:nvPr>
        </p:nvSpPr>
        <p:spPr/>
        <p:txBody>
          <a:bodyPr/>
          <a:lstStyle/>
          <a:p>
            <a:fld id="{933A556B-7C63-244D-9B7C-B0EA8042B330}" type="slidenum">
              <a:rPr lang="en-US" smtClean="0"/>
              <a:pPr/>
              <a:t>24</a:t>
            </a:fld>
            <a:endParaRPr lang="en-US" dirty="0"/>
          </a:p>
        </p:txBody>
      </p:sp>
      <p:sp>
        <p:nvSpPr>
          <p:cNvPr id="2" name="Title 1">
            <a:extLst>
              <a:ext uri="{FF2B5EF4-FFF2-40B4-BE49-F238E27FC236}">
                <a16:creationId xmlns:a16="http://schemas.microsoft.com/office/drawing/2014/main" id="{0D1F5E18-06F7-1646-8107-6F74BF810D63}"/>
              </a:ext>
            </a:extLst>
          </p:cNvPr>
          <p:cNvSpPr>
            <a:spLocks noGrp="1"/>
          </p:cNvSpPr>
          <p:nvPr>
            <p:ph type="title" idx="4294967295"/>
          </p:nvPr>
        </p:nvSpPr>
        <p:spPr>
          <a:xfrm>
            <a:off x="0" y="274638"/>
            <a:ext cx="8286750" cy="993775"/>
          </a:xfrm>
        </p:spPr>
        <p:txBody>
          <a:bodyPr/>
          <a:lstStyle/>
          <a:p>
            <a:pPr algn="ctr"/>
            <a:r>
              <a:rPr lang="en-US" dirty="0"/>
              <a:t>Thank you for attention</a:t>
            </a:r>
          </a:p>
        </p:txBody>
      </p:sp>
    </p:spTree>
    <p:extLst>
      <p:ext uri="{BB962C8B-B14F-4D97-AF65-F5344CB8AC3E}">
        <p14:creationId xmlns:p14="http://schemas.microsoft.com/office/powerpoint/2010/main" val="147996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E5FBA-5864-994E-8F9B-8AF39EF7427A}"/>
              </a:ext>
            </a:extLst>
          </p:cNvPr>
          <p:cNvSpPr>
            <a:spLocks noGrp="1"/>
          </p:cNvSpPr>
          <p:nvPr>
            <p:ph type="title"/>
          </p:nvPr>
        </p:nvSpPr>
        <p:spPr/>
        <p:txBody>
          <a:bodyPr>
            <a:noAutofit/>
          </a:bodyPr>
          <a:lstStyle/>
          <a:p>
            <a:r>
              <a:rPr lang="en-US" sz="3600" dirty="0">
                <a:latin typeface="Times New Roman" panose="02020603050405020304" pitchFamily="18" charset="0"/>
                <a:cs typeface="Times New Roman" panose="02020603050405020304" pitchFamily="18" charset="0"/>
              </a:rPr>
              <a:t>Content</a:t>
            </a:r>
          </a:p>
        </p:txBody>
      </p:sp>
      <p:sp>
        <p:nvSpPr>
          <p:cNvPr id="3" name="Content Placeholder 2">
            <a:extLst>
              <a:ext uri="{FF2B5EF4-FFF2-40B4-BE49-F238E27FC236}">
                <a16:creationId xmlns:a16="http://schemas.microsoft.com/office/drawing/2014/main" id="{65244139-D033-374F-B1C8-9BDBE78AC006}"/>
              </a:ext>
            </a:extLst>
          </p:cNvPr>
          <p:cNvSpPr>
            <a:spLocks noGrp="1"/>
          </p:cNvSpPr>
          <p:nvPr>
            <p:ph idx="1"/>
          </p:nvPr>
        </p:nvSpPr>
        <p:spPr/>
        <p:txBody>
          <a:bodyPr>
            <a:normAutofit/>
          </a:bodyPr>
          <a:lstStyle/>
          <a:p>
            <a:pPr marL="257175" indent="-257175">
              <a:buFont typeface="Wingdings" pitchFamily="2" charset="2"/>
              <a:buChar char="q"/>
            </a:pPr>
            <a:r>
              <a:rPr lang="en-US" sz="2000" dirty="0">
                <a:latin typeface="Times New Roman" panose="02020603050405020304" pitchFamily="18" charset="0"/>
                <a:cs typeface="Times New Roman" panose="02020603050405020304" pitchFamily="18" charset="0"/>
              </a:rPr>
              <a:t> Main processes in Coherent electron Cooling (CeC)</a:t>
            </a:r>
          </a:p>
          <a:p>
            <a:pPr marL="257175" indent="-257175">
              <a:buFont typeface="Wingdings" pitchFamily="2" charset="2"/>
              <a:buChar char="q"/>
            </a:pPr>
            <a:r>
              <a:rPr lang="en-US" sz="2000" dirty="0"/>
              <a:t>Process of the hadron imprint into electron beam</a:t>
            </a:r>
          </a:p>
          <a:p>
            <a:pPr marL="257175" indent="-257175">
              <a:buFont typeface="Wingdings" pitchFamily="2" charset="2"/>
              <a:buChar char="q"/>
            </a:pPr>
            <a:r>
              <a:rPr lang="en-US" sz="2000" dirty="0">
                <a:latin typeface="Times New Roman" panose="02020603050405020304" pitchFamily="18" charset="0"/>
                <a:cs typeface="Times New Roman" panose="02020603050405020304" pitchFamily="18" charset="0"/>
              </a:rPr>
              <a:t>Theory of the imprint process</a:t>
            </a:r>
          </a:p>
          <a:p>
            <a:pPr marL="257175" indent="-257175">
              <a:buFont typeface="Wingdings" pitchFamily="2" charset="2"/>
              <a:buChar char="q"/>
            </a:pPr>
            <a:r>
              <a:rPr lang="en-US" sz="2000" dirty="0">
                <a:latin typeface="Times New Roman" panose="02020603050405020304" pitchFamily="18" charset="0"/>
                <a:cs typeface="Times New Roman" panose="02020603050405020304" pitchFamily="18" charset="0"/>
              </a:rPr>
              <a:t>Simulation of the imprin</a:t>
            </a:r>
            <a:r>
              <a:rPr lang="en-US" sz="2000" dirty="0"/>
              <a:t>t process</a:t>
            </a:r>
            <a:endParaRPr lang="en-US" sz="2000" dirty="0">
              <a:latin typeface="Times New Roman" panose="02020603050405020304" pitchFamily="18" charset="0"/>
              <a:cs typeface="Times New Roman" panose="02020603050405020304" pitchFamily="18" charset="0"/>
            </a:endParaRPr>
          </a:p>
          <a:p>
            <a:pPr marL="257175" indent="-257175">
              <a:buFont typeface="Wingdings" pitchFamily="2" charset="2"/>
              <a:buChar char="q"/>
            </a:pPr>
            <a:r>
              <a:rPr lang="en-US" sz="2000" dirty="0">
                <a:latin typeface="Times New Roman" panose="02020603050405020304" pitchFamily="18" charset="0"/>
                <a:cs typeface="Times New Roman" panose="02020603050405020304" pitchFamily="18" charset="0"/>
              </a:rPr>
              <a:t>First (unsuccessful</a:t>
            </a:r>
            <a:r>
              <a:rPr lang="en-US" sz="2000" dirty="0"/>
              <a:t>) attempt to observe the imprint</a:t>
            </a:r>
          </a:p>
          <a:p>
            <a:pPr marL="257175" indent="-257175">
              <a:buFont typeface="Wingdings" pitchFamily="2" charset="2"/>
              <a:buChar char="q"/>
            </a:pPr>
            <a:r>
              <a:rPr lang="en-US" sz="2000" dirty="0"/>
              <a:t> Experimental observation of the imprint </a:t>
            </a:r>
          </a:p>
          <a:p>
            <a:pPr marL="257175" indent="-257175">
              <a:buFont typeface="Wingdings" pitchFamily="2" charset="2"/>
              <a:buChar char="q"/>
            </a:pPr>
            <a:r>
              <a:rPr lang="en-US" sz="2000" dirty="0"/>
              <a:t> Conclusions and discussions</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2260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E11F5-C215-5E4C-9BB4-023DD372FDB7}"/>
              </a:ext>
            </a:extLst>
          </p:cNvPr>
          <p:cNvSpPr>
            <a:spLocks noGrp="1"/>
          </p:cNvSpPr>
          <p:nvPr>
            <p:ph type="title"/>
          </p:nvPr>
        </p:nvSpPr>
        <p:spPr>
          <a:xfrm>
            <a:off x="536753" y="2873"/>
            <a:ext cx="7886700" cy="490675"/>
          </a:xfrm>
        </p:spPr>
        <p:txBody>
          <a:bodyPr>
            <a:noAutofit/>
          </a:bodyPr>
          <a:lstStyle/>
          <a:p>
            <a:r>
              <a:rPr lang="en-US" sz="3600" dirty="0">
                <a:solidFill>
                  <a:srgbClr val="0432FF"/>
                </a:solidFill>
              </a:rPr>
              <a:t>Coherent electron Cooling</a:t>
            </a:r>
          </a:p>
        </p:txBody>
      </p:sp>
      <p:sp>
        <p:nvSpPr>
          <p:cNvPr id="3" name="Content Placeholder 2">
            <a:extLst>
              <a:ext uri="{FF2B5EF4-FFF2-40B4-BE49-F238E27FC236}">
                <a16:creationId xmlns:a16="http://schemas.microsoft.com/office/drawing/2014/main" id="{DAC50679-FA2C-1D4D-9C6F-650821360F54}"/>
              </a:ext>
            </a:extLst>
          </p:cNvPr>
          <p:cNvSpPr>
            <a:spLocks noGrp="1"/>
          </p:cNvSpPr>
          <p:nvPr>
            <p:ph idx="1"/>
          </p:nvPr>
        </p:nvSpPr>
        <p:spPr>
          <a:xfrm>
            <a:off x="1" y="493548"/>
            <a:ext cx="4467672" cy="3171330"/>
          </a:xfrm>
        </p:spPr>
        <p:txBody>
          <a:bodyPr>
            <a:normAutofit lnSpcReduction="10000"/>
          </a:bodyPr>
          <a:lstStyle/>
          <a:p>
            <a:pPr>
              <a:lnSpc>
                <a:spcPct val="170000"/>
              </a:lnSpc>
              <a:spcBef>
                <a:spcPts val="450"/>
              </a:spcBef>
            </a:pPr>
            <a:r>
              <a:rPr lang="en-US" sz="1400" dirty="0">
                <a:solidFill>
                  <a:srgbClr val="011893"/>
                </a:solidFill>
              </a:rPr>
              <a:t>All CeC systems are based on the identical principles:</a:t>
            </a:r>
          </a:p>
          <a:p>
            <a:pPr lvl="1">
              <a:lnSpc>
                <a:spcPct val="150000"/>
              </a:lnSpc>
              <a:spcBef>
                <a:spcPts val="450"/>
              </a:spcBef>
            </a:pPr>
            <a:r>
              <a:rPr lang="en-US" sz="1400" dirty="0">
                <a:solidFill>
                  <a:srgbClr val="011893"/>
                </a:solidFill>
              </a:rPr>
              <a:t>Hadrons create density modulation (imprint) in the co-propagating electron beam</a:t>
            </a:r>
          </a:p>
          <a:p>
            <a:pPr lvl="1">
              <a:lnSpc>
                <a:spcPct val="150000"/>
              </a:lnSpc>
              <a:spcBef>
                <a:spcPts val="450"/>
              </a:spcBef>
            </a:pPr>
            <a:r>
              <a:rPr lang="en-US" sz="1400" dirty="0">
                <a:solidFill>
                  <a:srgbClr val="011893"/>
                </a:solidFill>
              </a:rPr>
              <a:t>Density modulation is amplified using broad-band microbunching instability</a:t>
            </a:r>
          </a:p>
          <a:p>
            <a:pPr lvl="1">
              <a:lnSpc>
                <a:spcPct val="150000"/>
              </a:lnSpc>
              <a:spcBef>
                <a:spcPts val="450"/>
              </a:spcBef>
            </a:pPr>
            <a:r>
              <a:rPr lang="en-US" sz="1400" dirty="0">
                <a:solidFill>
                  <a:srgbClr val="011893"/>
                </a:solidFill>
              </a:rPr>
              <a:t>Time-of-flight dependence on the hadron’s energy results in energy correction and in the longitudinal cooling. Transverse cooling is enforced by coupling to the longitudinal degree of freedom.</a:t>
            </a:r>
          </a:p>
          <a:p>
            <a:pPr lvl="1"/>
            <a:endParaRPr lang="en-US" sz="1200" dirty="0">
              <a:solidFill>
                <a:srgbClr val="011893"/>
              </a:solidFill>
            </a:endParaRPr>
          </a:p>
          <a:p>
            <a:pPr lvl="1"/>
            <a:endParaRPr lang="en-US" sz="1200" dirty="0">
              <a:solidFill>
                <a:srgbClr val="011893"/>
              </a:solidFill>
            </a:endParaRPr>
          </a:p>
        </p:txBody>
      </p:sp>
      <p:pic>
        <p:nvPicPr>
          <p:cNvPr id="7" name="Picture 6">
            <a:extLst>
              <a:ext uri="{FF2B5EF4-FFF2-40B4-BE49-F238E27FC236}">
                <a16:creationId xmlns:a16="http://schemas.microsoft.com/office/drawing/2014/main" id="{938CCE4A-81D9-284F-935F-F53D04B16758}"/>
              </a:ext>
            </a:extLst>
          </p:cNvPr>
          <p:cNvPicPr>
            <a:picLocks noChangeAspect="1"/>
          </p:cNvPicPr>
          <p:nvPr/>
        </p:nvPicPr>
        <p:blipFill>
          <a:blip r:embed="rId2"/>
          <a:stretch>
            <a:fillRect/>
          </a:stretch>
        </p:blipFill>
        <p:spPr>
          <a:xfrm>
            <a:off x="4480103" y="1069940"/>
            <a:ext cx="4723152" cy="1676886"/>
          </a:xfrm>
          <a:prstGeom prst="rect">
            <a:avLst/>
          </a:prstGeom>
        </p:spPr>
      </p:pic>
      <p:grpSp>
        <p:nvGrpSpPr>
          <p:cNvPr id="6" name="Group 5">
            <a:extLst>
              <a:ext uri="{FF2B5EF4-FFF2-40B4-BE49-F238E27FC236}">
                <a16:creationId xmlns:a16="http://schemas.microsoft.com/office/drawing/2014/main" id="{2502353E-A1DB-4C48-A415-3897518C372A}"/>
              </a:ext>
            </a:extLst>
          </p:cNvPr>
          <p:cNvGrpSpPr/>
          <p:nvPr/>
        </p:nvGrpSpPr>
        <p:grpSpPr>
          <a:xfrm>
            <a:off x="1147464" y="3664878"/>
            <a:ext cx="6656991" cy="1478623"/>
            <a:chOff x="5952" y="4886503"/>
            <a:chExt cx="8875988" cy="1971497"/>
          </a:xfrm>
        </p:grpSpPr>
        <p:pic>
          <p:nvPicPr>
            <p:cNvPr id="4" name="Picture 3">
              <a:extLst>
                <a:ext uri="{FF2B5EF4-FFF2-40B4-BE49-F238E27FC236}">
                  <a16:creationId xmlns:a16="http://schemas.microsoft.com/office/drawing/2014/main" id="{04B2664F-5648-3745-9E69-9194622D82D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52" y="4886503"/>
              <a:ext cx="3510455" cy="1971497"/>
            </a:xfrm>
            <a:prstGeom prst="rect">
              <a:avLst/>
            </a:prstGeom>
          </p:spPr>
        </p:pic>
        <p:pic>
          <p:nvPicPr>
            <p:cNvPr id="8" name="Picture 7">
              <a:extLst>
                <a:ext uri="{FF2B5EF4-FFF2-40B4-BE49-F238E27FC236}">
                  <a16:creationId xmlns:a16="http://schemas.microsoft.com/office/drawing/2014/main" id="{32811BC4-7574-3040-B9F7-EEF87ECF5CB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21421" y="4969656"/>
              <a:ext cx="3760519" cy="1071245"/>
            </a:xfrm>
            <a:prstGeom prst="rect">
              <a:avLst/>
            </a:prstGeom>
          </p:spPr>
        </p:pic>
        <p:pic>
          <p:nvPicPr>
            <p:cNvPr id="9" name="Picture 8">
              <a:extLst>
                <a:ext uri="{FF2B5EF4-FFF2-40B4-BE49-F238E27FC236}">
                  <a16:creationId xmlns:a16="http://schemas.microsoft.com/office/drawing/2014/main" id="{A7144BE1-A9F9-4840-AA9B-DD47B473920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21421" y="5960349"/>
              <a:ext cx="3634393" cy="897651"/>
            </a:xfrm>
            <a:prstGeom prst="rect">
              <a:avLst/>
            </a:prstGeom>
          </p:spPr>
        </p:pic>
      </p:grpSp>
      <p:sp>
        <p:nvSpPr>
          <p:cNvPr id="5" name="TextBox 4">
            <a:extLst>
              <a:ext uri="{FF2B5EF4-FFF2-40B4-BE49-F238E27FC236}">
                <a16:creationId xmlns:a16="http://schemas.microsoft.com/office/drawing/2014/main" id="{865D1A00-211C-7A47-B9D5-711D8CA8B2D3}"/>
              </a:ext>
            </a:extLst>
          </p:cNvPr>
          <p:cNvSpPr txBox="1"/>
          <p:nvPr/>
        </p:nvSpPr>
        <p:spPr>
          <a:xfrm>
            <a:off x="7457090" y="2667772"/>
            <a:ext cx="184731" cy="300082"/>
          </a:xfrm>
          <a:prstGeom prst="rect">
            <a:avLst/>
          </a:prstGeom>
          <a:noFill/>
        </p:spPr>
        <p:txBody>
          <a:bodyPr wrap="none" rtlCol="0">
            <a:spAutoFit/>
          </a:bodyPr>
          <a:lstStyle/>
          <a:p>
            <a:endParaRPr lang="en-US" sz="1350" dirty="0"/>
          </a:p>
        </p:txBody>
      </p:sp>
    </p:spTree>
    <p:extLst>
      <p:ext uri="{BB962C8B-B14F-4D97-AF65-F5344CB8AC3E}">
        <p14:creationId xmlns:p14="http://schemas.microsoft.com/office/powerpoint/2010/main" val="1147709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50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F1BDB-D2DC-3444-29FF-3F109B6E4D07}"/>
              </a:ext>
            </a:extLst>
          </p:cNvPr>
          <p:cNvSpPr>
            <a:spLocks noGrp="1"/>
          </p:cNvSpPr>
          <p:nvPr>
            <p:ph type="title"/>
          </p:nvPr>
        </p:nvSpPr>
        <p:spPr>
          <a:xfrm>
            <a:off x="-10504" y="117206"/>
            <a:ext cx="7886700" cy="993775"/>
          </a:xfrm>
        </p:spPr>
        <p:txBody>
          <a:bodyPr>
            <a:noAutofit/>
          </a:bodyPr>
          <a:lstStyle/>
          <a:p>
            <a:pPr algn="ctr"/>
            <a:r>
              <a:rPr lang="en-US" sz="2800" dirty="0"/>
              <a:t>Simple models of the imprint: Debye shielding</a:t>
            </a:r>
            <a:br>
              <a:rPr lang="en-US" sz="2800" dirty="0"/>
            </a:br>
            <a:r>
              <a:rPr lang="en-US" sz="2800" dirty="0"/>
              <a:t>in infinite cold plasma (e-beam) and estimates </a:t>
            </a:r>
          </a:p>
        </p:txBody>
      </p:sp>
      <p:sp>
        <p:nvSpPr>
          <p:cNvPr id="3" name="Content Placeholder 2">
            <a:extLst>
              <a:ext uri="{FF2B5EF4-FFF2-40B4-BE49-F238E27FC236}">
                <a16:creationId xmlns:a16="http://schemas.microsoft.com/office/drawing/2014/main" id="{8E38D6A4-575C-F1A4-A457-AFA0224C8722}"/>
              </a:ext>
            </a:extLst>
          </p:cNvPr>
          <p:cNvSpPr>
            <a:spLocks noGrp="1"/>
          </p:cNvSpPr>
          <p:nvPr>
            <p:ph idx="1"/>
          </p:nvPr>
        </p:nvSpPr>
        <p:spPr>
          <a:xfrm>
            <a:off x="159748" y="1331099"/>
            <a:ext cx="4989373" cy="3262312"/>
          </a:xfrm>
        </p:spPr>
        <p:txBody>
          <a:bodyPr>
            <a:normAutofit fontScale="92500" lnSpcReduction="10000"/>
          </a:bodyPr>
          <a:lstStyle/>
          <a:p>
            <a:pPr marL="285750" indent="-285750">
              <a:buFont typeface="Wingdings" pitchFamily="2" charset="2"/>
              <a:buChar char="q"/>
            </a:pPr>
            <a:r>
              <a:rPr lang="en-US" sz="1800" dirty="0"/>
              <a:t>Equations for reaction of cold infinite plasma on sudden appearance of a heavy positively charged ion (with </a:t>
            </a:r>
            <a:r>
              <a:rPr lang="en-US" sz="1800" i="1" dirty="0"/>
              <a:t>Ze</a:t>
            </a:r>
            <a:r>
              <a:rPr lang="en-US" sz="1800" dirty="0"/>
              <a:t> charge) can be solved analytically</a:t>
            </a:r>
          </a:p>
          <a:p>
            <a:pPr marL="285750" indent="-285750">
              <a:buFont typeface="Wingdings" pitchFamily="2" charset="2"/>
              <a:buChar char="q"/>
            </a:pPr>
            <a:r>
              <a:rPr lang="en-US" sz="1800" dirty="0"/>
              <a:t>Solution is simple: total screening charge oscillates with plasma frequency and peaks at </a:t>
            </a:r>
            <a:r>
              <a:rPr lang="en-US" sz="1800" i="1" dirty="0"/>
              <a:t>2Ze. The density is infinite at the location of the ion!</a:t>
            </a:r>
          </a:p>
          <a:p>
            <a:pPr marL="285750" indent="-285750">
              <a:buFont typeface="Wingdings" pitchFamily="2" charset="2"/>
              <a:buChar char="q"/>
            </a:pPr>
            <a:r>
              <a:rPr lang="en-US" sz="1800" dirty="0"/>
              <a:t> Handwaving arguments can say that for e-beam with velocity spread, size of the electron imprint has typical size of R</a:t>
            </a:r>
            <a:r>
              <a:rPr lang="en-US" sz="1800" baseline="-25000" dirty="0"/>
              <a:t>D</a:t>
            </a:r>
            <a:r>
              <a:rPr lang="en-US" sz="1800" dirty="0"/>
              <a:t>~ </a:t>
            </a:r>
            <a:r>
              <a:rPr lang="el-GR" sz="1800" dirty="0"/>
              <a:t>σ</a:t>
            </a:r>
            <a:r>
              <a:rPr lang="en-US" sz="1800" baseline="-25000" dirty="0"/>
              <a:t>v </a:t>
            </a:r>
            <a:r>
              <a:rPr lang="en-US" sz="1800" dirty="0"/>
              <a:t>/</a:t>
            </a:r>
            <a:r>
              <a:rPr lang="el-GR" sz="1800" dirty="0"/>
              <a:t>ω</a:t>
            </a:r>
            <a:r>
              <a:rPr lang="en-US" sz="1800" baseline="-25000" dirty="0"/>
              <a:t>p</a:t>
            </a:r>
          </a:p>
          <a:p>
            <a:pPr marL="285750" indent="-285750">
              <a:buFont typeface="Wingdings" pitchFamily="2" charset="2"/>
              <a:buChar char="q"/>
            </a:pPr>
            <a:r>
              <a:rPr lang="en-US" sz="1800" dirty="0"/>
              <a:t>For ultra relativistic beams, where </a:t>
            </a:r>
            <a:r>
              <a:rPr lang="el-GR" sz="1800" dirty="0"/>
              <a:t>σ</a:t>
            </a:r>
            <a:r>
              <a:rPr lang="en-US" sz="1800" baseline="-25000" dirty="0" err="1"/>
              <a:t>vt</a:t>
            </a:r>
            <a:r>
              <a:rPr lang="en-US" sz="1800" dirty="0"/>
              <a:t> &gt;&gt; </a:t>
            </a:r>
            <a:r>
              <a:rPr lang="el-GR" sz="1800" dirty="0"/>
              <a:t>σ</a:t>
            </a:r>
            <a:r>
              <a:rPr lang="en-US" sz="1800" baseline="-25000" dirty="0"/>
              <a:t>v//</a:t>
            </a:r>
            <a:r>
              <a:rPr lang="en-US" sz="1800" dirty="0"/>
              <a:t>,  it implies that the imprint has a shape of a pancake large in transverse direction R</a:t>
            </a:r>
            <a:r>
              <a:rPr lang="en-US" sz="1800" baseline="-25000" dirty="0"/>
              <a:t>t </a:t>
            </a:r>
            <a:r>
              <a:rPr lang="en-US" sz="1800" dirty="0"/>
              <a:t>&gt;&gt; R</a:t>
            </a:r>
            <a:r>
              <a:rPr lang="en-US" sz="1800" baseline="-25000" dirty="0"/>
              <a:t>//</a:t>
            </a:r>
            <a:endParaRPr lang="en-US" sz="1800" dirty="0"/>
          </a:p>
        </p:txBody>
      </p:sp>
      <p:sp>
        <p:nvSpPr>
          <p:cNvPr id="4" name="Slide Number Placeholder 3">
            <a:extLst>
              <a:ext uri="{FF2B5EF4-FFF2-40B4-BE49-F238E27FC236}">
                <a16:creationId xmlns:a16="http://schemas.microsoft.com/office/drawing/2014/main" id="{24091576-3CAC-1330-E10E-D6423DEBFC66}"/>
              </a:ext>
            </a:extLst>
          </p:cNvPr>
          <p:cNvSpPr>
            <a:spLocks noGrp="1"/>
          </p:cNvSpPr>
          <p:nvPr>
            <p:ph type="sldNum" sz="quarter" idx="12"/>
          </p:nvPr>
        </p:nvSpPr>
        <p:spPr/>
        <p:txBody>
          <a:bodyPr/>
          <a:lstStyle/>
          <a:p>
            <a:fld id="{933A556B-7C63-244D-9B7C-B0EA8042B330}" type="slidenum">
              <a:rPr lang="en-US" smtClean="0"/>
              <a:pPr/>
              <a:t>5</a:t>
            </a:fld>
            <a:endParaRPr lang="en-US" dirty="0"/>
          </a:p>
        </p:txBody>
      </p:sp>
      <p:pic>
        <p:nvPicPr>
          <p:cNvPr id="6" name="Picture 5">
            <a:extLst>
              <a:ext uri="{FF2B5EF4-FFF2-40B4-BE49-F238E27FC236}">
                <a16:creationId xmlns:a16="http://schemas.microsoft.com/office/drawing/2014/main" id="{74638F89-93F6-FA96-3255-1DA8192DEC3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011271" y="1279824"/>
            <a:ext cx="3119718" cy="3731467"/>
          </a:xfrm>
          <a:prstGeom prst="rect">
            <a:avLst/>
          </a:prstGeom>
        </p:spPr>
      </p:pic>
      <p:grpSp>
        <p:nvGrpSpPr>
          <p:cNvPr id="7" name="Group 6">
            <a:extLst>
              <a:ext uri="{FF2B5EF4-FFF2-40B4-BE49-F238E27FC236}">
                <a16:creationId xmlns:a16="http://schemas.microsoft.com/office/drawing/2014/main" id="{15241317-C739-4980-7611-1097E0680C1B}"/>
              </a:ext>
            </a:extLst>
          </p:cNvPr>
          <p:cNvGrpSpPr>
            <a:grpSpLocks noChangeAspect="1"/>
          </p:cNvGrpSpPr>
          <p:nvPr/>
        </p:nvGrpSpPr>
        <p:grpSpPr>
          <a:xfrm>
            <a:off x="7751736" y="289609"/>
            <a:ext cx="972344" cy="836772"/>
            <a:chOff x="7493000" y="349250"/>
            <a:chExt cx="1389063" cy="1195388"/>
          </a:xfrm>
        </p:grpSpPr>
        <p:sp>
          <p:nvSpPr>
            <p:cNvPr id="8" name="Oval 13">
              <a:extLst>
                <a:ext uri="{FF2B5EF4-FFF2-40B4-BE49-F238E27FC236}">
                  <a16:creationId xmlns:a16="http://schemas.microsoft.com/office/drawing/2014/main" id="{DB2AFB58-26E4-5F36-42F8-44FA1A54A23D}"/>
                </a:ext>
              </a:extLst>
            </p:cNvPr>
            <p:cNvSpPr>
              <a:spLocks noChangeArrowheads="1"/>
            </p:cNvSpPr>
            <p:nvPr/>
          </p:nvSpPr>
          <p:spPr bwMode="auto">
            <a:xfrm>
              <a:off x="7899400" y="812800"/>
              <a:ext cx="266700" cy="279400"/>
            </a:xfrm>
            <a:prstGeom prst="ellipse">
              <a:avLst/>
            </a:prstGeom>
            <a:solidFill>
              <a:srgbClr val="FF0000"/>
            </a:solidFill>
            <a:ln w="9525">
              <a:solidFill>
                <a:srgbClr val="FF0000"/>
              </a:solidFill>
              <a:round/>
              <a:headEnd/>
              <a:tailEnd/>
            </a:ln>
          </p:spPr>
          <p:txBody>
            <a:bodyPr wrap="none" anchor="ctr">
              <a:prstTxWarp prst="textNoShape">
                <a:avLst/>
              </a:prstTxWarp>
            </a:bodyPr>
            <a:lstStyle/>
            <a:p>
              <a:pPr eaLnBrk="0" hangingPunct="0"/>
              <a:endParaRPr lang="en-US"/>
            </a:p>
          </p:txBody>
        </p:sp>
        <p:sp>
          <p:nvSpPr>
            <p:cNvPr id="9" name="Text Box 14">
              <a:extLst>
                <a:ext uri="{FF2B5EF4-FFF2-40B4-BE49-F238E27FC236}">
                  <a16:creationId xmlns:a16="http://schemas.microsoft.com/office/drawing/2014/main" id="{AFA8A172-3085-8805-2907-01D61092E734}"/>
                </a:ext>
              </a:extLst>
            </p:cNvPr>
            <p:cNvSpPr txBox="1">
              <a:spLocks noChangeArrowheads="1"/>
            </p:cNvSpPr>
            <p:nvPr/>
          </p:nvSpPr>
          <p:spPr bwMode="auto">
            <a:xfrm>
              <a:off x="7758539" y="430404"/>
              <a:ext cx="610761" cy="373728"/>
            </a:xfrm>
            <a:prstGeom prst="rect">
              <a:avLst/>
            </a:prstGeom>
            <a:noFill/>
            <a:ln w="9525">
              <a:noFill/>
              <a:miter lim="800000"/>
              <a:headEnd/>
              <a:tailEnd/>
            </a:ln>
          </p:spPr>
          <p:txBody>
            <a:bodyPr wrap="none">
              <a:prstTxWarp prst="textNoShape">
                <a:avLst/>
              </a:prstTxWarp>
              <a:spAutoFit/>
            </a:bodyPr>
            <a:lstStyle/>
            <a:p>
              <a:pPr eaLnBrk="0" hangingPunct="0"/>
              <a:r>
                <a:rPr lang="en-US" sz="1050" dirty="0">
                  <a:solidFill>
                    <a:srgbClr val="FF0000"/>
                  </a:solidFill>
                </a:rPr>
                <a:t>+Ze</a:t>
              </a:r>
            </a:p>
          </p:txBody>
        </p:sp>
        <p:sp>
          <p:nvSpPr>
            <p:cNvPr id="10" name="Oval 15">
              <a:extLst>
                <a:ext uri="{FF2B5EF4-FFF2-40B4-BE49-F238E27FC236}">
                  <a16:creationId xmlns:a16="http://schemas.microsoft.com/office/drawing/2014/main" id="{ABAD122E-FAC4-1DD9-69BE-18741756B328}"/>
                </a:ext>
              </a:extLst>
            </p:cNvPr>
            <p:cNvSpPr>
              <a:spLocks noChangeAspect="1" noChangeArrowheads="1"/>
            </p:cNvSpPr>
            <p:nvPr/>
          </p:nvSpPr>
          <p:spPr bwMode="auto">
            <a:xfrm>
              <a:off x="8267700" y="1333500"/>
              <a:ext cx="55563" cy="58738"/>
            </a:xfrm>
            <a:prstGeom prst="ellipse">
              <a:avLst/>
            </a:prstGeom>
            <a:solidFill>
              <a:srgbClr val="0000FF"/>
            </a:solidFill>
            <a:ln w="9525">
              <a:solidFill>
                <a:srgbClr val="0000FF"/>
              </a:solidFill>
              <a:round/>
              <a:headEnd/>
              <a:tailEnd/>
            </a:ln>
          </p:spPr>
          <p:txBody>
            <a:bodyPr wrap="none" anchor="ctr">
              <a:prstTxWarp prst="textNoShape">
                <a:avLst/>
              </a:prstTxWarp>
            </a:bodyPr>
            <a:lstStyle/>
            <a:p>
              <a:pPr eaLnBrk="0" hangingPunct="0"/>
              <a:endParaRPr lang="en-US" dirty="0"/>
            </a:p>
          </p:txBody>
        </p:sp>
        <p:sp>
          <p:nvSpPr>
            <p:cNvPr id="11" name="Oval 16">
              <a:extLst>
                <a:ext uri="{FF2B5EF4-FFF2-40B4-BE49-F238E27FC236}">
                  <a16:creationId xmlns:a16="http://schemas.microsoft.com/office/drawing/2014/main" id="{F11F62F6-C783-7D83-8E75-D38E7C5D2C63}"/>
                </a:ext>
              </a:extLst>
            </p:cNvPr>
            <p:cNvSpPr>
              <a:spLocks noChangeAspect="1" noChangeArrowheads="1"/>
            </p:cNvSpPr>
            <p:nvPr/>
          </p:nvSpPr>
          <p:spPr bwMode="auto">
            <a:xfrm>
              <a:off x="8674100" y="800100"/>
              <a:ext cx="55563" cy="58738"/>
            </a:xfrm>
            <a:prstGeom prst="ellipse">
              <a:avLst/>
            </a:prstGeom>
            <a:solidFill>
              <a:srgbClr val="0000FF"/>
            </a:solidFill>
            <a:ln w="9525">
              <a:solidFill>
                <a:srgbClr val="0000FF"/>
              </a:solidFill>
              <a:round/>
              <a:headEnd/>
              <a:tailEnd/>
            </a:ln>
          </p:spPr>
          <p:txBody>
            <a:bodyPr wrap="none" anchor="ctr">
              <a:prstTxWarp prst="textNoShape">
                <a:avLst/>
              </a:prstTxWarp>
            </a:bodyPr>
            <a:lstStyle/>
            <a:p>
              <a:pPr eaLnBrk="0" hangingPunct="0"/>
              <a:endParaRPr lang="en-US" dirty="0"/>
            </a:p>
          </p:txBody>
        </p:sp>
        <p:sp>
          <p:nvSpPr>
            <p:cNvPr id="12" name="Oval 17">
              <a:extLst>
                <a:ext uri="{FF2B5EF4-FFF2-40B4-BE49-F238E27FC236}">
                  <a16:creationId xmlns:a16="http://schemas.microsoft.com/office/drawing/2014/main" id="{3FD47E5E-A1FE-D2BB-7D60-5E8E623E2BBB}"/>
                </a:ext>
              </a:extLst>
            </p:cNvPr>
            <p:cNvSpPr>
              <a:spLocks noChangeAspect="1" noChangeArrowheads="1"/>
            </p:cNvSpPr>
            <p:nvPr/>
          </p:nvSpPr>
          <p:spPr bwMode="auto">
            <a:xfrm>
              <a:off x="8826500" y="952500"/>
              <a:ext cx="55563" cy="58738"/>
            </a:xfrm>
            <a:prstGeom prst="ellipse">
              <a:avLst/>
            </a:prstGeom>
            <a:solidFill>
              <a:srgbClr val="0000FF"/>
            </a:solidFill>
            <a:ln w="9525">
              <a:solidFill>
                <a:srgbClr val="0000FF"/>
              </a:solidFill>
              <a:round/>
              <a:headEnd/>
              <a:tailEnd/>
            </a:ln>
          </p:spPr>
          <p:txBody>
            <a:bodyPr wrap="none" anchor="ctr">
              <a:prstTxWarp prst="textNoShape">
                <a:avLst/>
              </a:prstTxWarp>
            </a:bodyPr>
            <a:lstStyle/>
            <a:p>
              <a:pPr eaLnBrk="0" hangingPunct="0"/>
              <a:endParaRPr lang="en-US" dirty="0"/>
            </a:p>
          </p:txBody>
        </p:sp>
        <p:sp>
          <p:nvSpPr>
            <p:cNvPr id="13" name="Oval 18">
              <a:extLst>
                <a:ext uri="{FF2B5EF4-FFF2-40B4-BE49-F238E27FC236}">
                  <a16:creationId xmlns:a16="http://schemas.microsoft.com/office/drawing/2014/main" id="{08AE52A5-EE17-4F71-74D1-1E6D6C833D28}"/>
                </a:ext>
              </a:extLst>
            </p:cNvPr>
            <p:cNvSpPr>
              <a:spLocks noChangeAspect="1" noChangeArrowheads="1"/>
            </p:cNvSpPr>
            <p:nvPr/>
          </p:nvSpPr>
          <p:spPr bwMode="auto">
            <a:xfrm>
              <a:off x="7639050" y="1079500"/>
              <a:ext cx="55563" cy="58738"/>
            </a:xfrm>
            <a:prstGeom prst="ellipse">
              <a:avLst/>
            </a:prstGeom>
            <a:solidFill>
              <a:srgbClr val="0000FF"/>
            </a:solidFill>
            <a:ln w="9525">
              <a:solidFill>
                <a:srgbClr val="0000FF"/>
              </a:solidFill>
              <a:round/>
              <a:headEnd/>
              <a:tailEnd/>
            </a:ln>
          </p:spPr>
          <p:txBody>
            <a:bodyPr wrap="none" anchor="ctr">
              <a:prstTxWarp prst="textNoShape">
                <a:avLst/>
              </a:prstTxWarp>
            </a:bodyPr>
            <a:lstStyle/>
            <a:p>
              <a:pPr eaLnBrk="0" hangingPunct="0"/>
              <a:endParaRPr lang="en-US" dirty="0"/>
            </a:p>
          </p:txBody>
        </p:sp>
        <p:sp>
          <p:nvSpPr>
            <p:cNvPr id="14" name="Oval 19">
              <a:extLst>
                <a:ext uri="{FF2B5EF4-FFF2-40B4-BE49-F238E27FC236}">
                  <a16:creationId xmlns:a16="http://schemas.microsoft.com/office/drawing/2014/main" id="{751DD643-358A-1FCB-22D3-62C0103D9E5A}"/>
                </a:ext>
              </a:extLst>
            </p:cNvPr>
            <p:cNvSpPr>
              <a:spLocks noChangeAspect="1" noChangeArrowheads="1"/>
            </p:cNvSpPr>
            <p:nvPr/>
          </p:nvSpPr>
          <p:spPr bwMode="auto">
            <a:xfrm>
              <a:off x="7570788" y="368300"/>
              <a:ext cx="55562" cy="58738"/>
            </a:xfrm>
            <a:prstGeom prst="ellipse">
              <a:avLst/>
            </a:prstGeom>
            <a:solidFill>
              <a:srgbClr val="0000FF"/>
            </a:solidFill>
            <a:ln w="9525">
              <a:solidFill>
                <a:srgbClr val="0000FF"/>
              </a:solidFill>
              <a:round/>
              <a:headEnd/>
              <a:tailEnd/>
            </a:ln>
          </p:spPr>
          <p:txBody>
            <a:bodyPr wrap="none" anchor="ctr">
              <a:prstTxWarp prst="textNoShape">
                <a:avLst/>
              </a:prstTxWarp>
            </a:bodyPr>
            <a:lstStyle/>
            <a:p>
              <a:pPr eaLnBrk="0" hangingPunct="0"/>
              <a:endParaRPr lang="en-US" dirty="0"/>
            </a:p>
          </p:txBody>
        </p:sp>
        <p:sp>
          <p:nvSpPr>
            <p:cNvPr id="15" name="Oval 20">
              <a:extLst>
                <a:ext uri="{FF2B5EF4-FFF2-40B4-BE49-F238E27FC236}">
                  <a16:creationId xmlns:a16="http://schemas.microsoft.com/office/drawing/2014/main" id="{51B1DD04-7846-C03C-754F-BC49F9FF47E7}"/>
                </a:ext>
              </a:extLst>
            </p:cNvPr>
            <p:cNvSpPr>
              <a:spLocks noChangeAspect="1" noChangeArrowheads="1"/>
            </p:cNvSpPr>
            <p:nvPr/>
          </p:nvSpPr>
          <p:spPr bwMode="auto">
            <a:xfrm>
              <a:off x="8483600" y="349250"/>
              <a:ext cx="55563" cy="58738"/>
            </a:xfrm>
            <a:prstGeom prst="ellipse">
              <a:avLst/>
            </a:prstGeom>
            <a:solidFill>
              <a:srgbClr val="0000FF"/>
            </a:solidFill>
            <a:ln w="9525">
              <a:solidFill>
                <a:srgbClr val="0000FF"/>
              </a:solidFill>
              <a:round/>
              <a:headEnd/>
              <a:tailEnd/>
            </a:ln>
          </p:spPr>
          <p:txBody>
            <a:bodyPr wrap="none" anchor="ctr">
              <a:prstTxWarp prst="textNoShape">
                <a:avLst/>
              </a:prstTxWarp>
            </a:bodyPr>
            <a:lstStyle/>
            <a:p>
              <a:pPr eaLnBrk="0" hangingPunct="0"/>
              <a:endParaRPr lang="en-US" dirty="0"/>
            </a:p>
          </p:txBody>
        </p:sp>
        <p:sp>
          <p:nvSpPr>
            <p:cNvPr id="16" name="Oval 21">
              <a:extLst>
                <a:ext uri="{FF2B5EF4-FFF2-40B4-BE49-F238E27FC236}">
                  <a16:creationId xmlns:a16="http://schemas.microsoft.com/office/drawing/2014/main" id="{5B8D8A92-D3B7-D7BD-E1E1-D5801C07F560}"/>
                </a:ext>
              </a:extLst>
            </p:cNvPr>
            <p:cNvSpPr>
              <a:spLocks noChangeAspect="1" noChangeArrowheads="1"/>
            </p:cNvSpPr>
            <p:nvPr/>
          </p:nvSpPr>
          <p:spPr bwMode="auto">
            <a:xfrm>
              <a:off x="7918450" y="1390650"/>
              <a:ext cx="55563" cy="58738"/>
            </a:xfrm>
            <a:prstGeom prst="ellipse">
              <a:avLst/>
            </a:prstGeom>
            <a:solidFill>
              <a:srgbClr val="0000FF"/>
            </a:solidFill>
            <a:ln w="9525">
              <a:solidFill>
                <a:srgbClr val="0000FF"/>
              </a:solidFill>
              <a:round/>
              <a:headEnd/>
              <a:tailEnd/>
            </a:ln>
          </p:spPr>
          <p:txBody>
            <a:bodyPr wrap="none" anchor="ctr">
              <a:prstTxWarp prst="textNoShape">
                <a:avLst/>
              </a:prstTxWarp>
            </a:bodyPr>
            <a:lstStyle/>
            <a:p>
              <a:pPr eaLnBrk="0" hangingPunct="0"/>
              <a:endParaRPr lang="en-US" dirty="0"/>
            </a:p>
          </p:txBody>
        </p:sp>
        <p:sp>
          <p:nvSpPr>
            <p:cNvPr id="17" name="Oval 22">
              <a:extLst>
                <a:ext uri="{FF2B5EF4-FFF2-40B4-BE49-F238E27FC236}">
                  <a16:creationId xmlns:a16="http://schemas.microsoft.com/office/drawing/2014/main" id="{47524F46-80AF-A886-39B8-579983F56277}"/>
                </a:ext>
              </a:extLst>
            </p:cNvPr>
            <p:cNvSpPr>
              <a:spLocks noChangeAspect="1" noChangeArrowheads="1"/>
            </p:cNvSpPr>
            <p:nvPr/>
          </p:nvSpPr>
          <p:spPr bwMode="auto">
            <a:xfrm>
              <a:off x="7493000" y="1485900"/>
              <a:ext cx="55563" cy="58738"/>
            </a:xfrm>
            <a:prstGeom prst="ellipse">
              <a:avLst/>
            </a:prstGeom>
            <a:solidFill>
              <a:srgbClr val="0000FF"/>
            </a:solidFill>
            <a:ln w="9525">
              <a:solidFill>
                <a:srgbClr val="0000FF"/>
              </a:solidFill>
              <a:round/>
              <a:headEnd/>
              <a:tailEnd/>
            </a:ln>
          </p:spPr>
          <p:txBody>
            <a:bodyPr wrap="none" anchor="ctr">
              <a:prstTxWarp prst="textNoShape">
                <a:avLst/>
              </a:prstTxWarp>
            </a:bodyPr>
            <a:lstStyle/>
            <a:p>
              <a:pPr eaLnBrk="0" hangingPunct="0"/>
              <a:endParaRPr lang="en-US" dirty="0"/>
            </a:p>
          </p:txBody>
        </p:sp>
        <p:sp>
          <p:nvSpPr>
            <p:cNvPr id="18" name="Line 23">
              <a:extLst>
                <a:ext uri="{FF2B5EF4-FFF2-40B4-BE49-F238E27FC236}">
                  <a16:creationId xmlns:a16="http://schemas.microsoft.com/office/drawing/2014/main" id="{4339CBC1-7002-BAF4-D4B7-01F6DC49911C}"/>
                </a:ext>
              </a:extLst>
            </p:cNvPr>
            <p:cNvSpPr>
              <a:spLocks noChangeShapeType="1"/>
            </p:cNvSpPr>
            <p:nvPr/>
          </p:nvSpPr>
          <p:spPr bwMode="auto">
            <a:xfrm>
              <a:off x="7607300" y="425450"/>
              <a:ext cx="127000" cy="1397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19" name="Line 24">
              <a:extLst>
                <a:ext uri="{FF2B5EF4-FFF2-40B4-BE49-F238E27FC236}">
                  <a16:creationId xmlns:a16="http://schemas.microsoft.com/office/drawing/2014/main" id="{74AD556B-29D7-37CD-5AEB-CF0F9F5415A4}"/>
                </a:ext>
              </a:extLst>
            </p:cNvPr>
            <p:cNvSpPr>
              <a:spLocks noChangeShapeType="1"/>
            </p:cNvSpPr>
            <p:nvPr/>
          </p:nvSpPr>
          <p:spPr bwMode="auto">
            <a:xfrm flipH="1">
              <a:off x="8369300" y="381000"/>
              <a:ext cx="152400" cy="18415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20" name="Line 25">
              <a:extLst>
                <a:ext uri="{FF2B5EF4-FFF2-40B4-BE49-F238E27FC236}">
                  <a16:creationId xmlns:a16="http://schemas.microsoft.com/office/drawing/2014/main" id="{3F1ABA2E-59B0-4B55-3C88-957223B4F5AC}"/>
                </a:ext>
              </a:extLst>
            </p:cNvPr>
            <p:cNvSpPr>
              <a:spLocks noChangeShapeType="1"/>
            </p:cNvSpPr>
            <p:nvPr/>
          </p:nvSpPr>
          <p:spPr bwMode="auto">
            <a:xfrm flipH="1">
              <a:off x="8426450" y="825500"/>
              <a:ext cx="254000" cy="3175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21" name="Line 26">
              <a:extLst>
                <a:ext uri="{FF2B5EF4-FFF2-40B4-BE49-F238E27FC236}">
                  <a16:creationId xmlns:a16="http://schemas.microsoft.com/office/drawing/2014/main" id="{313799DD-A222-20B9-3CD7-3767214265AC}"/>
                </a:ext>
              </a:extLst>
            </p:cNvPr>
            <p:cNvSpPr>
              <a:spLocks noChangeShapeType="1"/>
            </p:cNvSpPr>
            <p:nvPr/>
          </p:nvSpPr>
          <p:spPr bwMode="auto">
            <a:xfrm flipH="1">
              <a:off x="8661400" y="977900"/>
              <a:ext cx="19050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22" name="Line 28">
              <a:extLst>
                <a:ext uri="{FF2B5EF4-FFF2-40B4-BE49-F238E27FC236}">
                  <a16:creationId xmlns:a16="http://schemas.microsoft.com/office/drawing/2014/main" id="{BA7AE1D2-2C01-636D-1361-D80C7C8F4CAF}"/>
                </a:ext>
              </a:extLst>
            </p:cNvPr>
            <p:cNvSpPr>
              <a:spLocks noChangeShapeType="1"/>
            </p:cNvSpPr>
            <p:nvPr/>
          </p:nvSpPr>
          <p:spPr bwMode="auto">
            <a:xfrm flipV="1">
              <a:off x="7664450" y="946150"/>
              <a:ext cx="330200" cy="1524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23" name="Line 29">
              <a:extLst>
                <a:ext uri="{FF2B5EF4-FFF2-40B4-BE49-F238E27FC236}">
                  <a16:creationId xmlns:a16="http://schemas.microsoft.com/office/drawing/2014/main" id="{5F6599F3-12DA-4D80-BC56-DAE59857EDB9}"/>
                </a:ext>
              </a:extLst>
            </p:cNvPr>
            <p:cNvSpPr>
              <a:spLocks noChangeShapeType="1"/>
            </p:cNvSpPr>
            <p:nvPr/>
          </p:nvSpPr>
          <p:spPr bwMode="auto">
            <a:xfrm flipV="1">
              <a:off x="7537450" y="1358900"/>
              <a:ext cx="146050" cy="14605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24" name="Line 30">
              <a:extLst>
                <a:ext uri="{FF2B5EF4-FFF2-40B4-BE49-F238E27FC236}">
                  <a16:creationId xmlns:a16="http://schemas.microsoft.com/office/drawing/2014/main" id="{7CFC03AE-EBB5-C449-9363-D42F86B5FB3F}"/>
                </a:ext>
              </a:extLst>
            </p:cNvPr>
            <p:cNvSpPr>
              <a:spLocks noChangeShapeType="1"/>
            </p:cNvSpPr>
            <p:nvPr/>
          </p:nvSpPr>
          <p:spPr bwMode="auto">
            <a:xfrm flipV="1">
              <a:off x="7950200" y="1200150"/>
              <a:ext cx="57150" cy="2159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
          <p:nvSpPr>
            <p:cNvPr id="25" name="Line 31">
              <a:extLst>
                <a:ext uri="{FF2B5EF4-FFF2-40B4-BE49-F238E27FC236}">
                  <a16:creationId xmlns:a16="http://schemas.microsoft.com/office/drawing/2014/main" id="{AB28A2D2-A2F6-48B9-57A4-7A4E05431A4C}"/>
                </a:ext>
              </a:extLst>
            </p:cNvPr>
            <p:cNvSpPr>
              <a:spLocks noChangeShapeType="1"/>
            </p:cNvSpPr>
            <p:nvPr/>
          </p:nvSpPr>
          <p:spPr bwMode="auto">
            <a:xfrm flipH="1" flipV="1">
              <a:off x="8197850" y="1193800"/>
              <a:ext cx="95250" cy="16510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grpSp>
    </p:spTree>
    <p:extLst>
      <p:ext uri="{BB962C8B-B14F-4D97-AF65-F5344CB8AC3E}">
        <p14:creationId xmlns:p14="http://schemas.microsoft.com/office/powerpoint/2010/main" val="2854253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6"/>
          <p:cNvGraphicFramePr>
            <a:graphicFrameLocks noChangeAspect="1"/>
          </p:cNvGraphicFramePr>
          <p:nvPr>
            <p:extLst>
              <p:ext uri="{D42A27DB-BD31-4B8C-83A1-F6EECF244321}">
                <p14:modId xmlns:p14="http://schemas.microsoft.com/office/powerpoint/2010/main" val="3059895098"/>
              </p:ext>
            </p:extLst>
          </p:nvPr>
        </p:nvGraphicFramePr>
        <p:xfrm>
          <a:off x="7551259" y="1430406"/>
          <a:ext cx="1288403" cy="1474801"/>
        </p:xfrm>
        <a:graphic>
          <a:graphicData uri="http://schemas.openxmlformats.org/presentationml/2006/ole">
            <mc:AlternateContent xmlns:mc="http://schemas.openxmlformats.org/markup-compatibility/2006">
              <mc:Choice xmlns:v="urn:schemas-microsoft-com:vml" Requires="v">
                <p:oleObj name="Mathcad" r:id="rId2" imgW="2305050" imgH="2638425" progId="Mathcad">
                  <p:embed/>
                </p:oleObj>
              </mc:Choice>
              <mc:Fallback>
                <p:oleObj name="Mathcad" r:id="rId2" imgW="2305050" imgH="2638425" progId="Mathcad">
                  <p:embed/>
                  <p:pic>
                    <p:nvPicPr>
                      <p:cNvPr id="6" name="Object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1259" y="1430406"/>
                        <a:ext cx="1288403" cy="1474801"/>
                      </a:xfrm>
                      <a:prstGeom prst="rect">
                        <a:avLst/>
                      </a:prstGeom>
                      <a:noFill/>
                      <a:ln>
                        <a:noFill/>
                      </a:ln>
                    </p:spPr>
                  </p:pic>
                </p:oleObj>
              </mc:Fallback>
            </mc:AlternateContent>
          </a:graphicData>
        </a:graphic>
      </p:graphicFrame>
      <p:sp>
        <p:nvSpPr>
          <p:cNvPr id="2" name="Title 1"/>
          <p:cNvSpPr>
            <a:spLocks noGrp="1"/>
          </p:cNvSpPr>
          <p:nvPr>
            <p:ph type="title"/>
          </p:nvPr>
        </p:nvSpPr>
        <p:spPr>
          <a:xfrm>
            <a:off x="0" y="12216"/>
            <a:ext cx="7886700" cy="828419"/>
          </a:xfrm>
        </p:spPr>
        <p:txBody>
          <a:bodyPr>
            <a:noAutofit/>
          </a:bodyPr>
          <a:lstStyle/>
          <a:p>
            <a:r>
              <a:rPr lang="en-US" sz="2400" dirty="0"/>
              <a:t>Solution for infinite beam with </a:t>
            </a:r>
            <a:r>
              <a:rPr lang="el-GR" sz="2400" dirty="0"/>
              <a:t>κ</a:t>
            </a:r>
            <a:r>
              <a:rPr lang="en-US" sz="2400" dirty="0"/>
              <a:t>-2 distribution of velocities</a:t>
            </a:r>
            <a:br>
              <a:rPr lang="en-US" sz="2400" dirty="0"/>
            </a:br>
            <a:r>
              <a:rPr lang="en-US" sz="2000" b="0" i="1" dirty="0"/>
              <a:t>G. Wang and M. Blaskiewicz, Phys Rev E 78, 026413 (2008)  </a:t>
            </a:r>
            <a:endParaRPr lang="en-US" sz="2400" b="0" i="1" dirty="0"/>
          </a:p>
        </p:txBody>
      </p:sp>
      <p:sp>
        <p:nvSpPr>
          <p:cNvPr id="9" name="TextBox 8"/>
          <p:cNvSpPr txBox="1"/>
          <p:nvPr/>
        </p:nvSpPr>
        <p:spPr>
          <a:xfrm>
            <a:off x="1446740" y="4794250"/>
            <a:ext cx="293161" cy="300082"/>
          </a:xfrm>
          <a:prstGeom prst="rect">
            <a:avLst/>
          </a:prstGeom>
          <a:solidFill>
            <a:schemeClr val="bg1"/>
          </a:solidFill>
        </p:spPr>
        <p:txBody>
          <a:bodyPr wrap="square" rtlCol="0">
            <a:spAutoFit/>
          </a:bodyPr>
          <a:lstStyle/>
          <a:p>
            <a:endParaRPr lang="en-US" sz="1350" dirty="0"/>
          </a:p>
        </p:txBody>
      </p:sp>
      <p:grpSp>
        <p:nvGrpSpPr>
          <p:cNvPr id="29" name="Group 28"/>
          <p:cNvGrpSpPr>
            <a:grpSpLocks noChangeAspect="1"/>
          </p:cNvGrpSpPr>
          <p:nvPr/>
        </p:nvGrpSpPr>
        <p:grpSpPr>
          <a:xfrm>
            <a:off x="115030" y="2787041"/>
            <a:ext cx="3478394" cy="2157250"/>
            <a:chOff x="21242719" y="16827246"/>
            <a:chExt cx="6409944" cy="3975354"/>
          </a:xfrm>
        </p:grpSpPr>
        <p:pic>
          <p:nvPicPr>
            <p:cNvPr id="30" name="Picture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242719" y="16827246"/>
              <a:ext cx="6409944" cy="3975354"/>
            </a:xfrm>
            <a:prstGeom prst="rect">
              <a:avLst/>
            </a:prstGeom>
          </p:spPr>
        </p:pic>
        <p:cxnSp>
          <p:nvCxnSpPr>
            <p:cNvPr id="31" name="Straight Connector 30"/>
            <p:cNvCxnSpPr/>
            <p:nvPr/>
          </p:nvCxnSpPr>
          <p:spPr bwMode="auto">
            <a:xfrm>
              <a:off x="23252490" y="17190363"/>
              <a:ext cx="12700" cy="2859381"/>
            </a:xfrm>
            <a:prstGeom prst="line">
              <a:avLst/>
            </a:prstGeom>
            <a:solidFill>
              <a:schemeClr val="accent1"/>
            </a:solidFill>
            <a:ln w="9525" cap="flat" cmpd="sng" algn="ctr">
              <a:solidFill>
                <a:schemeClr val="tx1"/>
              </a:solidFill>
              <a:prstDash val="lgDashDotDot"/>
              <a:round/>
              <a:headEnd type="none" w="med" len="med"/>
              <a:tailEnd type="none" w="med" len="med"/>
            </a:ln>
            <a:effectLst/>
          </p:spPr>
        </p:cxnSp>
        <p:cxnSp>
          <p:nvCxnSpPr>
            <p:cNvPr id="32" name="Straight Arrow Connector 31"/>
            <p:cNvCxnSpPr/>
            <p:nvPr/>
          </p:nvCxnSpPr>
          <p:spPr bwMode="auto">
            <a:xfrm flipH="1" flipV="1">
              <a:off x="23329900" y="18516600"/>
              <a:ext cx="482600" cy="304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3" name="TextBox 32"/>
            <p:cNvSpPr txBox="1"/>
            <p:nvPr/>
          </p:nvSpPr>
          <p:spPr>
            <a:xfrm>
              <a:off x="23812500" y="18739738"/>
              <a:ext cx="2514600" cy="773603"/>
            </a:xfrm>
            <a:prstGeom prst="rect">
              <a:avLst/>
            </a:prstGeom>
            <a:noFill/>
            <a:ln>
              <a:solidFill>
                <a:schemeClr val="tx1"/>
              </a:solidFill>
            </a:ln>
          </p:spPr>
          <p:txBody>
            <a:bodyPr wrap="square" rtlCol="0">
              <a:spAutoFit/>
            </a:bodyPr>
            <a:lstStyle/>
            <a:p>
              <a:r>
                <a:rPr lang="en-US" sz="1350" dirty="0"/>
                <a:t>CeC PoP: b=1.73E-6</a:t>
              </a:r>
            </a:p>
          </p:txBody>
        </p:sp>
      </p:grpSp>
      <p:pic>
        <p:nvPicPr>
          <p:cNvPr id="5" name="Picture 4">
            <a:extLst>
              <a:ext uri="{FF2B5EF4-FFF2-40B4-BE49-F238E27FC236}">
                <a16:creationId xmlns:a16="http://schemas.microsoft.com/office/drawing/2014/main" id="{034D20AA-121E-D89F-D463-FF8F4EB8A2C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40364" y="1765704"/>
            <a:ext cx="6075678" cy="746457"/>
          </a:xfrm>
          <a:prstGeom prst="rect">
            <a:avLst/>
          </a:prstGeom>
        </p:spPr>
      </p:pic>
      <p:pic>
        <p:nvPicPr>
          <p:cNvPr id="7" name="Picture 6">
            <a:extLst>
              <a:ext uri="{FF2B5EF4-FFF2-40B4-BE49-F238E27FC236}">
                <a16:creationId xmlns:a16="http://schemas.microsoft.com/office/drawing/2014/main" id="{67B4956C-6E20-7B13-0C26-9AE8F940CF7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51260" y="147767"/>
            <a:ext cx="1288403" cy="1282639"/>
          </a:xfrm>
          <a:prstGeom prst="rect">
            <a:avLst/>
          </a:prstGeom>
        </p:spPr>
      </p:pic>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5EF4CBFB-7EE6-433B-5B2A-0EAF33D5556E}"/>
                  </a:ext>
                </a:extLst>
              </p:cNvPr>
              <p:cNvSpPr txBox="1"/>
              <p:nvPr/>
            </p:nvSpPr>
            <p:spPr>
              <a:xfrm>
                <a:off x="1694276" y="827954"/>
                <a:ext cx="4572000" cy="78816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𝑓</m:t>
                      </m:r>
                      <m:r>
                        <a:rPr lang="en-US" i="0">
                          <a:latin typeface="Cambria Math" panose="02040503050406030204" pitchFamily="18" charset="0"/>
                        </a:rPr>
                        <m:t>=</m:t>
                      </m:r>
                      <m:r>
                        <a:rPr lang="en-US" i="1">
                          <a:latin typeface="Cambria Math" panose="02040503050406030204" pitchFamily="18" charset="0"/>
                        </a:rPr>
                        <m:t>𝑐𝑜𝑛𝑠</m:t>
                      </m:r>
                      <m:f>
                        <m:fPr>
                          <m:type m:val="lin"/>
                          <m:ctrlPr>
                            <a:rPr lang="en-US" i="1">
                              <a:latin typeface="Cambria Math" panose="02040503050406030204" pitchFamily="18" charset="0"/>
                            </a:rPr>
                          </m:ctrlPr>
                        </m:fPr>
                        <m:num>
                          <m:r>
                            <a:rPr lang="en-US" i="1">
                              <a:latin typeface="Cambria Math" panose="02040503050406030204" pitchFamily="18" charset="0"/>
                            </a:rPr>
                            <m:t>𝑡</m:t>
                          </m:r>
                        </m:num>
                        <m:den>
                          <m:sSup>
                            <m:sSupPr>
                              <m:ctrlPr>
                                <a:rPr lang="en-US" i="1">
                                  <a:solidFill>
                                    <a:srgbClr val="836967"/>
                                  </a:solidFill>
                                  <a:latin typeface="Cambria Math" panose="02040503050406030204" pitchFamily="18" charset="0"/>
                                </a:rPr>
                              </m:ctrlPr>
                            </m:sSupPr>
                            <m:e>
                              <m:d>
                                <m:dPr>
                                  <m:ctrlPr>
                                    <a:rPr lang="en-US" i="1">
                                      <a:solidFill>
                                        <a:srgbClr val="836967"/>
                                      </a:solidFill>
                                      <a:latin typeface="Cambria Math" panose="02040503050406030204" pitchFamily="18" charset="0"/>
                                    </a:rPr>
                                  </m:ctrlPr>
                                </m:dPr>
                                <m:e>
                                  <m:f>
                                    <m:fPr>
                                      <m:ctrlPr>
                                        <a:rPr lang="en-US" i="1">
                                          <a:solidFill>
                                            <a:srgbClr val="836967"/>
                                          </a:solidFill>
                                          <a:latin typeface="Cambria Math" panose="02040503050406030204" pitchFamily="18" charset="0"/>
                                        </a:rPr>
                                      </m:ctrlPr>
                                    </m:fPr>
                                    <m:num>
                                      <m:sSup>
                                        <m:sSupPr>
                                          <m:ctrlPr>
                                            <a:rPr lang="en-US" i="1">
                                              <a:solidFill>
                                                <a:srgbClr val="836967"/>
                                              </a:solidFill>
                                              <a:latin typeface="Cambria Math" panose="02040503050406030204" pitchFamily="18" charset="0"/>
                                            </a:rPr>
                                          </m:ctrlPr>
                                        </m:sSupPr>
                                        <m:e>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𝑥</m:t>
                                              </m:r>
                                            </m:sub>
                                          </m:sSub>
                                        </m:e>
                                        <m:sup>
                                          <m:r>
                                            <a:rPr lang="en-US" i="0">
                                              <a:latin typeface="Cambria Math" panose="02040503050406030204" pitchFamily="18" charset="0"/>
                                            </a:rPr>
                                            <m:t>2</m:t>
                                          </m:r>
                                        </m:sup>
                                      </m:sSup>
                                    </m:num>
                                    <m:den>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𝑣𝑥</m:t>
                                          </m:r>
                                        </m:sub>
                                      </m:sSub>
                                    </m:den>
                                  </m:f>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p>
                                        <m:sSupPr>
                                          <m:ctrlPr>
                                            <a:rPr lang="en-US" i="1">
                                              <a:solidFill>
                                                <a:srgbClr val="836967"/>
                                              </a:solidFill>
                                              <a:latin typeface="Cambria Math" panose="02040503050406030204" pitchFamily="18" charset="0"/>
                                            </a:rPr>
                                          </m:ctrlPr>
                                        </m:sSupPr>
                                        <m:e>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𝑦</m:t>
                                              </m:r>
                                            </m:sub>
                                          </m:sSub>
                                        </m:e>
                                        <m:sup>
                                          <m:r>
                                            <a:rPr lang="en-US" i="0">
                                              <a:latin typeface="Cambria Math" panose="02040503050406030204" pitchFamily="18" charset="0"/>
                                            </a:rPr>
                                            <m:t>2</m:t>
                                          </m:r>
                                        </m:sup>
                                      </m:sSup>
                                    </m:num>
                                    <m:den>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𝑣𝑦</m:t>
                                          </m:r>
                                        </m:sub>
                                      </m:sSub>
                                    </m:den>
                                  </m:f>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sSup>
                                        <m:sSupPr>
                                          <m:ctrlPr>
                                            <a:rPr lang="en-US" i="1">
                                              <a:solidFill>
                                                <a:srgbClr val="836967"/>
                                              </a:solidFill>
                                              <a:latin typeface="Cambria Math" panose="02040503050406030204" pitchFamily="18" charset="0"/>
                                            </a:rPr>
                                          </m:ctrlPr>
                                        </m:sSupPr>
                                        <m:e>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𝑧</m:t>
                                              </m:r>
                                            </m:sub>
                                          </m:sSub>
                                        </m:e>
                                        <m:sup>
                                          <m:r>
                                            <a:rPr lang="en-US" i="0">
                                              <a:latin typeface="Cambria Math" panose="02040503050406030204" pitchFamily="18" charset="0"/>
                                            </a:rPr>
                                            <m:t>2</m:t>
                                          </m:r>
                                        </m:sup>
                                      </m:sSup>
                                    </m:num>
                                    <m:den>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𝑣𝑧</m:t>
                                          </m:r>
                                        </m:sub>
                                      </m:sSub>
                                    </m:den>
                                  </m:f>
                                </m:e>
                              </m:d>
                            </m:e>
                            <m:sup>
                              <m:r>
                                <a:rPr lang="en-US" i="0">
                                  <a:latin typeface="Cambria Math" panose="02040503050406030204" pitchFamily="18" charset="0"/>
                                </a:rPr>
                                <m:t>2</m:t>
                              </m:r>
                            </m:sup>
                          </m:sSup>
                        </m:den>
                      </m:f>
                    </m:oMath>
                  </m:oMathPara>
                </a14:m>
                <a:endParaRPr lang="en-US" dirty="0"/>
              </a:p>
            </p:txBody>
          </p:sp>
        </mc:Choice>
        <mc:Fallback xmlns="">
          <p:sp>
            <p:nvSpPr>
              <p:cNvPr id="20" name="TextBox 19">
                <a:extLst>
                  <a:ext uri="{FF2B5EF4-FFF2-40B4-BE49-F238E27FC236}">
                    <a16:creationId xmlns:a16="http://schemas.microsoft.com/office/drawing/2014/main" id="{5EF4CBFB-7EE6-433B-5B2A-0EAF33D5556E}"/>
                  </a:ext>
                </a:extLst>
              </p:cNvPr>
              <p:cNvSpPr txBox="1">
                <a:spLocks noRot="1" noChangeAspect="1" noMove="1" noResize="1" noEditPoints="1" noAdjustHandles="1" noChangeArrowheads="1" noChangeShapeType="1" noTextEdit="1"/>
              </p:cNvSpPr>
              <p:nvPr/>
            </p:nvSpPr>
            <p:spPr>
              <a:xfrm>
                <a:off x="1694276" y="827954"/>
                <a:ext cx="4572000" cy="788164"/>
              </a:xfrm>
              <a:prstGeom prst="rect">
                <a:avLst/>
              </a:prstGeom>
              <a:blipFill>
                <a:blip r:embed="rId7"/>
                <a:stretch>
                  <a:fillRect t="-41270" b="-82540"/>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2D795C48-0143-3FC2-BE4D-3B1E905CD27A}"/>
              </a:ext>
            </a:extLst>
          </p:cNvPr>
          <p:cNvPicPr>
            <a:picLocks noChangeAspect="1"/>
          </p:cNvPicPr>
          <p:nvPr/>
        </p:nvPicPr>
        <p:blipFill>
          <a:blip r:embed="rId8"/>
          <a:stretch>
            <a:fillRect/>
          </a:stretch>
        </p:blipFill>
        <p:spPr>
          <a:xfrm>
            <a:off x="4028761" y="2787041"/>
            <a:ext cx="4883469" cy="2302847"/>
          </a:xfrm>
          <a:prstGeom prst="rect">
            <a:avLst/>
          </a:prstGeom>
        </p:spPr>
      </p:pic>
    </p:spTree>
    <p:extLst>
      <p:ext uri="{BB962C8B-B14F-4D97-AF65-F5344CB8AC3E}">
        <p14:creationId xmlns:p14="http://schemas.microsoft.com/office/powerpoint/2010/main" val="3841416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D981C-B758-AD55-3C79-9B4D7A4372AD}"/>
              </a:ext>
            </a:extLst>
          </p:cNvPr>
          <p:cNvSpPr>
            <a:spLocks noGrp="1"/>
          </p:cNvSpPr>
          <p:nvPr>
            <p:ph type="title"/>
          </p:nvPr>
        </p:nvSpPr>
        <p:spPr>
          <a:xfrm>
            <a:off x="628650" y="67938"/>
            <a:ext cx="7886700" cy="418521"/>
          </a:xfrm>
        </p:spPr>
        <p:txBody>
          <a:bodyPr>
            <a:noAutofit/>
          </a:bodyPr>
          <a:lstStyle/>
          <a:p>
            <a:r>
              <a:rPr lang="en-US" sz="3600" dirty="0"/>
              <a:t>Numerical simulations: VOPAL, Tech X</a:t>
            </a:r>
          </a:p>
        </p:txBody>
      </p:sp>
      <p:sp>
        <p:nvSpPr>
          <p:cNvPr id="4" name="Slide Number Placeholder 3">
            <a:extLst>
              <a:ext uri="{FF2B5EF4-FFF2-40B4-BE49-F238E27FC236}">
                <a16:creationId xmlns:a16="http://schemas.microsoft.com/office/drawing/2014/main" id="{4A04DB7C-46DB-A5C4-BA53-AF9D03D7AE7B}"/>
              </a:ext>
            </a:extLst>
          </p:cNvPr>
          <p:cNvSpPr>
            <a:spLocks noGrp="1"/>
          </p:cNvSpPr>
          <p:nvPr>
            <p:ph type="sldNum" sz="quarter" idx="12"/>
          </p:nvPr>
        </p:nvSpPr>
        <p:spPr>
          <a:xfrm>
            <a:off x="6445424" y="4767263"/>
            <a:ext cx="2057400" cy="274637"/>
          </a:xfrm>
        </p:spPr>
        <p:txBody>
          <a:bodyPr/>
          <a:lstStyle/>
          <a:p>
            <a:fld id="{933A556B-7C63-244D-9B7C-B0EA8042B330}" type="slidenum">
              <a:rPr lang="en-US" smtClean="0"/>
              <a:pPr/>
              <a:t>7</a:t>
            </a:fld>
            <a:endParaRPr lang="en-US" dirty="0"/>
          </a:p>
        </p:txBody>
      </p:sp>
      <p:pic>
        <p:nvPicPr>
          <p:cNvPr id="3" name="ther4k_zx_density_movie">
            <a:hlinkClick r:id="" action="ppaction://media"/>
            <a:extLst>
              <a:ext uri="{FF2B5EF4-FFF2-40B4-BE49-F238E27FC236}">
                <a16:creationId xmlns:a16="http://schemas.microsoft.com/office/drawing/2014/main" id="{667D8B3C-0A00-2816-020B-D78500D67DF6}"/>
              </a:ext>
            </a:extLst>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368990" y="994724"/>
            <a:ext cx="1916441" cy="3043759"/>
          </a:xfrm>
          <a:prstGeom prst="rect">
            <a:avLst/>
          </a:prstGeom>
        </p:spPr>
      </p:pic>
      <p:pic>
        <p:nvPicPr>
          <p:cNvPr id="8" name="ther4l_zx_density_movie">
            <a:hlinkClick r:id="" action="ppaction://media"/>
            <a:extLst>
              <a:ext uri="{FF2B5EF4-FFF2-40B4-BE49-F238E27FC236}">
                <a16:creationId xmlns:a16="http://schemas.microsoft.com/office/drawing/2014/main" id="{3E71E499-032A-B21B-5303-139F0533D898}"/>
              </a:ext>
            </a:extLst>
          </p:cNvPr>
          <p:cNvPicPr>
            <a:picLocks noChangeAspect="1"/>
          </p:cNvPicPr>
          <p:nvPr>
            <a:videoFile r:link="rId4"/>
            <p:extLst>
              <p:ext uri="{DAA4B4D4-6D71-4841-9C94-3DE7FCFB9230}">
                <p14:media xmlns:p14="http://schemas.microsoft.com/office/powerpoint/2010/main" r:embed="rId3"/>
              </p:ext>
            </p:extLst>
          </p:nvPr>
        </p:nvPicPr>
        <p:blipFill>
          <a:blip r:embed="rId11"/>
          <a:stretch>
            <a:fillRect/>
          </a:stretch>
        </p:blipFill>
        <p:spPr>
          <a:xfrm>
            <a:off x="2285430" y="1031796"/>
            <a:ext cx="1843757" cy="2928320"/>
          </a:xfrm>
          <a:prstGeom prst="rect">
            <a:avLst/>
          </a:prstGeom>
        </p:spPr>
      </p:pic>
      <p:pic>
        <p:nvPicPr>
          <p:cNvPr id="9" name="ther4n_zx_density_movie">
            <a:hlinkClick r:id="" action="ppaction://media"/>
            <a:extLst>
              <a:ext uri="{FF2B5EF4-FFF2-40B4-BE49-F238E27FC236}">
                <a16:creationId xmlns:a16="http://schemas.microsoft.com/office/drawing/2014/main" id="{88743050-59C8-9A49-EBFD-D033FC27E29F}"/>
              </a:ext>
            </a:extLst>
          </p:cNvPr>
          <p:cNvPicPr>
            <a:picLocks noChangeAspect="1"/>
          </p:cNvPicPr>
          <p:nvPr>
            <a:videoFile r:link="rId6"/>
            <p:extLst>
              <p:ext uri="{DAA4B4D4-6D71-4841-9C94-3DE7FCFB9230}">
                <p14:media xmlns:p14="http://schemas.microsoft.com/office/powerpoint/2010/main" r:embed="rId5"/>
              </p:ext>
            </p:extLst>
          </p:nvPr>
        </p:nvPicPr>
        <p:blipFill>
          <a:blip r:embed="rId12"/>
          <a:stretch>
            <a:fillRect/>
          </a:stretch>
        </p:blipFill>
        <p:spPr>
          <a:xfrm>
            <a:off x="4129188" y="1077314"/>
            <a:ext cx="1750424" cy="2780085"/>
          </a:xfrm>
          <a:prstGeom prst="rect">
            <a:avLst/>
          </a:prstGeom>
        </p:spPr>
      </p:pic>
      <p:pic>
        <p:nvPicPr>
          <p:cNvPr id="10" name="ther4n_zx_density_movie">
            <a:hlinkClick r:id="" action="ppaction://media"/>
            <a:extLst>
              <a:ext uri="{FF2B5EF4-FFF2-40B4-BE49-F238E27FC236}">
                <a16:creationId xmlns:a16="http://schemas.microsoft.com/office/drawing/2014/main" id="{DB052F93-EBC4-D68C-2130-76E04DBF75CA}"/>
              </a:ext>
            </a:extLst>
          </p:cNvPr>
          <p:cNvPicPr>
            <a:picLocks noChangeAspect="1"/>
          </p:cNvPicPr>
          <p:nvPr>
            <a:videoFile r:link="rId6"/>
            <p:extLst>
              <p:ext uri="{DAA4B4D4-6D71-4841-9C94-3DE7FCFB9230}">
                <p14:media xmlns:p14="http://schemas.microsoft.com/office/powerpoint/2010/main" r:embed="rId5"/>
              </p:ext>
            </p:extLst>
          </p:nvPr>
        </p:nvPicPr>
        <p:blipFill>
          <a:blip r:embed="rId12"/>
          <a:stretch>
            <a:fillRect/>
          </a:stretch>
        </p:blipFill>
        <p:spPr>
          <a:xfrm>
            <a:off x="4129186" y="1059153"/>
            <a:ext cx="1875875" cy="2979330"/>
          </a:xfrm>
          <a:prstGeom prst="rect">
            <a:avLst/>
          </a:prstGeom>
        </p:spPr>
      </p:pic>
      <p:pic>
        <p:nvPicPr>
          <p:cNvPr id="11" name="ranp4h_zline_density_movie1">
            <a:hlinkClick r:id="" action="ppaction://media"/>
            <a:extLst>
              <a:ext uri="{FF2B5EF4-FFF2-40B4-BE49-F238E27FC236}">
                <a16:creationId xmlns:a16="http://schemas.microsoft.com/office/drawing/2014/main" id="{66C53858-D526-E3F8-30F5-506E8887FC66}"/>
              </a:ext>
            </a:extLst>
          </p:cNvPr>
          <p:cNvPicPr>
            <a:picLocks noChangeAspect="1"/>
          </p:cNvPicPr>
          <p:nvPr>
            <a:videoFile r:link="rId8"/>
            <p:extLst>
              <p:ext uri="{DAA4B4D4-6D71-4841-9C94-3DE7FCFB9230}">
                <p14:media xmlns:p14="http://schemas.microsoft.com/office/powerpoint/2010/main" r:embed="rId7"/>
              </p:ext>
            </p:extLst>
          </p:nvPr>
        </p:nvPicPr>
        <p:blipFill>
          <a:blip r:embed="rId13"/>
          <a:stretch>
            <a:fillRect/>
          </a:stretch>
        </p:blipFill>
        <p:spPr>
          <a:xfrm>
            <a:off x="6138805" y="1487542"/>
            <a:ext cx="2806223" cy="2168415"/>
          </a:xfrm>
          <a:prstGeom prst="rect">
            <a:avLst/>
          </a:prstGeom>
        </p:spPr>
      </p:pic>
    </p:spTree>
    <p:extLst>
      <p:ext uri="{BB962C8B-B14F-4D97-AF65-F5344CB8AC3E}">
        <p14:creationId xmlns:p14="http://schemas.microsoft.com/office/powerpoint/2010/main" val="3934106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243" fill="hold"/>
                                        <p:tgtEl>
                                          <p:spTgt spid="3"/>
                                        </p:tgtEl>
                                      </p:cBhvr>
                                    </p:cmd>
                                  </p:childTnLst>
                                </p:cTn>
                              </p:par>
                              <p:par>
                                <p:cTn id="7" presetID="1" presetClass="mediacall" presetSubtype="0" fill="hold" nodeType="withEffect">
                                  <p:stCondLst>
                                    <p:cond delay="0"/>
                                  </p:stCondLst>
                                  <p:childTnLst>
                                    <p:cmd type="call" cmd="playFrom(0.0)">
                                      <p:cBhvr>
                                        <p:cTn id="8" dur="14869" fill="hold"/>
                                        <p:tgtEl>
                                          <p:spTgt spid="8"/>
                                        </p:tgtEl>
                                      </p:cBhvr>
                                    </p:cmd>
                                  </p:childTnLst>
                                </p:cTn>
                              </p:par>
                              <p:par>
                                <p:cTn id="9" presetID="1" presetClass="mediacall" presetSubtype="0" fill="hold" nodeType="withEffect">
                                  <p:stCondLst>
                                    <p:cond delay="0"/>
                                  </p:stCondLst>
                                  <p:childTnLst>
                                    <p:cmd type="call" cmd="playFrom(0.0)">
                                      <p:cBhvr>
                                        <p:cTn id="10" dur="13841" fill="hold"/>
                                        <p:tgtEl>
                                          <p:spTgt spid="10"/>
                                        </p:tgtEl>
                                      </p:cBhvr>
                                    </p:cmd>
                                  </p:childTnLst>
                                </p:cTn>
                              </p:par>
                              <p:par>
                                <p:cTn id="11" presetID="1" presetClass="mediacall" presetSubtype="0" fill="hold" nodeType="withEffect">
                                  <p:stCondLst>
                                    <p:cond delay="0"/>
                                  </p:stCondLst>
                                  <p:childTnLst>
                                    <p:cmd type="call" cmd="playFrom(0.0)">
                                      <p:cBhvr>
                                        <p:cTn id="12" dur="3952"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fill="hold" display="0">
                  <p:stCondLst>
                    <p:cond delay="indefinite"/>
                  </p:stCondLst>
                </p:cTn>
                <p:tgtEl>
                  <p:spTgt spid="3"/>
                </p:tgtEl>
              </p:cMediaNode>
            </p:video>
            <p:seq concurrent="1" nextAc="seek">
              <p:cTn id="14" restart="whenNotActive" fill="hold" evtFilter="cancelBubble" nodeType="interactiveSeq">
                <p:stCondLst>
                  <p:cond evt="onClick" delay="0">
                    <p:tgtEl>
                      <p:spTgt spid="3"/>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withEffect">
                                  <p:stCondLst>
                                    <p:cond delay="0"/>
                                  </p:stCondLst>
                                  <p:childTnLst>
                                    <p:cmd type="call" cmd="togglePause">
                                      <p:cBhvr>
                                        <p:cTn id="18" dur="1" fill="hold"/>
                                        <p:tgtEl>
                                          <p:spTgt spid="3"/>
                                        </p:tgtEl>
                                      </p:cBhvr>
                                    </p:cmd>
                                  </p:childTnLst>
                                </p:cTn>
                              </p:par>
                            </p:childTnLst>
                          </p:cTn>
                        </p:par>
                      </p:childTnLst>
                    </p:cTn>
                  </p:par>
                </p:childTnLst>
              </p:cTn>
              <p:nextCondLst>
                <p:cond evt="onClick" delay="0">
                  <p:tgtEl>
                    <p:spTgt spid="3"/>
                  </p:tgtEl>
                </p:cond>
              </p:nextCondLst>
            </p:seq>
            <p:video>
              <p:cMediaNode vol="80000">
                <p:cTn id="19" fill="hold" display="0">
                  <p:stCondLst>
                    <p:cond delay="indefinite"/>
                  </p:stCondLst>
                </p:cTn>
                <p:tgtEl>
                  <p:spTgt spid="8"/>
                </p:tgtEl>
              </p:cMediaNode>
            </p:video>
            <p:seq concurrent="1" nextAc="seek">
              <p:cTn id="20" restart="whenNotActive" fill="hold" evtFilter="cancelBubble" nodeType="interactiveSeq">
                <p:stCondLst>
                  <p:cond evt="onClick" delay="0">
                    <p:tgtEl>
                      <p:spTgt spid="8"/>
                    </p:tgtEl>
                  </p:cond>
                </p:stCondLst>
                <p:endSync evt="end" delay="0">
                  <p:rtn val="all"/>
                </p:endSync>
                <p:childTnLst>
                  <p:par>
                    <p:cTn id="21" fill="hold">
                      <p:stCondLst>
                        <p:cond delay="0"/>
                      </p:stCondLst>
                      <p:childTnLst>
                        <p:par>
                          <p:cTn id="22" fill="hold">
                            <p:stCondLst>
                              <p:cond delay="0"/>
                            </p:stCondLst>
                            <p:childTnLst>
                              <p:par>
                                <p:cTn id="23" presetID="2" presetClass="mediacall" presetSubtype="0" fill="hold" nodeType="clickEffect">
                                  <p:stCondLst>
                                    <p:cond delay="0"/>
                                  </p:stCondLst>
                                  <p:childTnLst>
                                    <p:cmd type="call" cmd="togglePause">
                                      <p:cBhvr>
                                        <p:cTn id="24" dur="1" fill="hold"/>
                                        <p:tgtEl>
                                          <p:spTgt spid="8"/>
                                        </p:tgtEl>
                                      </p:cBhvr>
                                    </p:cmd>
                                  </p:childTnLst>
                                </p:cTn>
                              </p:par>
                            </p:childTnLst>
                          </p:cTn>
                        </p:par>
                      </p:childTnLst>
                    </p:cTn>
                  </p:par>
                </p:childTnLst>
              </p:cTn>
              <p:nextCondLst>
                <p:cond evt="onClick" delay="0">
                  <p:tgtEl>
                    <p:spTgt spid="8"/>
                  </p:tgtEl>
                </p:cond>
              </p:nextCondLst>
            </p:seq>
            <p:video>
              <p:cMediaNode vol="80000">
                <p:cTn id="25" fill="hold" display="0">
                  <p:stCondLst>
                    <p:cond delay="indefinite"/>
                  </p:stCondLst>
                </p:cTn>
                <p:tgtEl>
                  <p:spTgt spid="9"/>
                </p:tgtEl>
              </p:cMediaNode>
            </p:video>
            <p:seq concurrent="1" nextAc="seek">
              <p:cTn id="26" restart="whenNotActive" fill="hold" evtFilter="cancelBubble" nodeType="interactiveSeq">
                <p:stCondLst>
                  <p:cond evt="onClick" delay="0">
                    <p:tgtEl>
                      <p:spTgt spid="9"/>
                    </p:tgtEl>
                  </p:cond>
                </p:stCondLst>
                <p:endSync evt="end" delay="0">
                  <p:rtn val="all"/>
                </p:endSync>
                <p:childTnLst>
                  <p:par>
                    <p:cTn id="27" fill="hold">
                      <p:stCondLst>
                        <p:cond delay="0"/>
                      </p:stCondLst>
                      <p:childTnLst>
                        <p:par>
                          <p:cTn id="28" fill="hold">
                            <p:stCondLst>
                              <p:cond delay="0"/>
                            </p:stCondLst>
                            <p:childTnLst>
                              <p:par>
                                <p:cTn id="29" presetID="2" presetClass="mediacall" presetSubtype="0" fill="hold" nodeType="clickEffect">
                                  <p:stCondLst>
                                    <p:cond delay="0"/>
                                  </p:stCondLst>
                                  <p:childTnLst>
                                    <p:cmd type="call" cmd="togglePause">
                                      <p:cBhvr>
                                        <p:cTn id="30" dur="1" fill="hold"/>
                                        <p:tgtEl>
                                          <p:spTgt spid="9"/>
                                        </p:tgtEl>
                                      </p:cBhvr>
                                    </p:cmd>
                                  </p:childTnLst>
                                </p:cTn>
                              </p:par>
                            </p:childTnLst>
                          </p:cTn>
                        </p:par>
                      </p:childTnLst>
                    </p:cTn>
                  </p:par>
                </p:childTnLst>
              </p:cTn>
              <p:nextCondLst>
                <p:cond evt="onClick" delay="0">
                  <p:tgtEl>
                    <p:spTgt spid="9"/>
                  </p:tgtEl>
                </p:cond>
              </p:nextCondLst>
            </p:seq>
            <p:seq concurrent="1" nextAc="seek">
              <p:cTn id="31" restart="whenNotActive" fill="hold" evtFilter="cancelBubble" nodeType="interactiveSeq">
                <p:stCondLst>
                  <p:cond evt="onClick" delay="0">
                    <p:tgtEl>
                      <p:spTgt spid="10"/>
                    </p:tgtEl>
                  </p:cond>
                </p:stCondLst>
                <p:endSync evt="end" delay="0">
                  <p:rtn val="all"/>
                </p:endSync>
                <p:childTnLst>
                  <p:par>
                    <p:cTn id="32" fill="hold">
                      <p:stCondLst>
                        <p:cond delay="0"/>
                      </p:stCondLst>
                      <p:childTnLst>
                        <p:par>
                          <p:cTn id="33" fill="hold">
                            <p:stCondLst>
                              <p:cond delay="0"/>
                            </p:stCondLst>
                            <p:childTnLst>
                              <p:par>
                                <p:cTn id="34" presetID="2" presetClass="mediacall" presetSubtype="0" fill="hold" nodeType="clickEffect">
                                  <p:stCondLst>
                                    <p:cond delay="0"/>
                                  </p:stCondLst>
                                  <p:childTnLst>
                                    <p:cmd type="call" cmd="togglePause">
                                      <p:cBhvr>
                                        <p:cTn id="35" dur="1" fill="hold"/>
                                        <p:tgtEl>
                                          <p:spTgt spid="10"/>
                                        </p:tgtEl>
                                      </p:cBhvr>
                                    </p:cmd>
                                  </p:childTnLst>
                                </p:cTn>
                              </p:par>
                            </p:childTnLst>
                          </p:cTn>
                        </p:par>
                      </p:childTnLst>
                    </p:cTn>
                  </p:par>
                </p:childTnLst>
              </p:cTn>
              <p:nextCondLst>
                <p:cond evt="onClick" delay="0">
                  <p:tgtEl>
                    <p:spTgt spid="10"/>
                  </p:tgtEl>
                </p:cond>
              </p:nextCondLst>
            </p:seq>
            <p:video>
              <p:cMediaNode vol="80000">
                <p:cTn id="36" fill="hold" display="0">
                  <p:stCondLst>
                    <p:cond delay="indefinite"/>
                  </p:stCondLst>
                </p:cTn>
                <p:tgtEl>
                  <p:spTgt spid="10"/>
                </p:tgtEl>
              </p:cMediaNode>
            </p:video>
            <p:video>
              <p:cMediaNode vol="80000">
                <p:cTn id="37" fill="hold" display="0">
                  <p:stCondLst>
                    <p:cond delay="indefinite"/>
                  </p:stCondLst>
                </p:cTn>
                <p:tgtEl>
                  <p:spTgt spid="11"/>
                </p:tgtEl>
              </p:cMediaNode>
            </p:video>
            <p:seq concurrent="1" nextAc="seek">
              <p:cTn id="38" restart="whenNotActive" fill="hold" evtFilter="cancelBubble" nodeType="interactiveSeq">
                <p:stCondLst>
                  <p:cond evt="onClick" delay="0">
                    <p:tgtEl>
                      <p:spTgt spid="11"/>
                    </p:tgtEl>
                  </p:cond>
                </p:stCondLst>
                <p:endSync evt="end" delay="0">
                  <p:rtn val="all"/>
                </p:endSync>
                <p:childTnLst>
                  <p:par>
                    <p:cTn id="39" fill="hold">
                      <p:stCondLst>
                        <p:cond delay="0"/>
                      </p:stCondLst>
                      <p:childTnLst>
                        <p:par>
                          <p:cTn id="40" fill="hold">
                            <p:stCondLst>
                              <p:cond delay="0"/>
                            </p:stCondLst>
                            <p:childTnLst>
                              <p:par>
                                <p:cTn id="41" presetID="2" presetClass="mediacall" presetSubtype="0" fill="hold" nodeType="clickEffect">
                                  <p:stCondLst>
                                    <p:cond delay="0"/>
                                  </p:stCondLst>
                                  <p:childTnLst>
                                    <p:cmd type="call" cmd="togglePause">
                                      <p:cBhvr>
                                        <p:cTn id="4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139" y="161315"/>
            <a:ext cx="7886700" cy="336989"/>
          </a:xfrm>
        </p:spPr>
        <p:txBody>
          <a:bodyPr>
            <a:noAutofit/>
          </a:bodyPr>
          <a:lstStyle/>
          <a:p>
            <a:r>
              <a:rPr lang="en-US" sz="2800" dirty="0"/>
              <a:t>Simulations of modulator: infinite uniform beam</a:t>
            </a: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52434" y="981015"/>
            <a:ext cx="2095210" cy="2183557"/>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1657" y="3164572"/>
            <a:ext cx="2511632" cy="1950464"/>
          </a:xfrm>
          <a:prstGeom prst="rect">
            <a:avLst/>
          </a:prstGeom>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41064" y="841278"/>
            <a:ext cx="2713537" cy="2117560"/>
          </a:xfrm>
          <a:prstGeom prst="rect">
            <a:avLst/>
          </a:prstGeom>
        </p:spPr>
      </p:pic>
      <p:pic>
        <p:nvPicPr>
          <p:cNvPr id="9" name="Pictur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74487" y="2963345"/>
            <a:ext cx="2696825" cy="2151690"/>
          </a:xfrm>
          <a:prstGeom prst="rect">
            <a:avLst/>
          </a:prstGeom>
        </p:spPr>
      </p:pic>
      <p:sp>
        <p:nvSpPr>
          <p:cNvPr id="3" name="TextBox 2"/>
          <p:cNvSpPr txBox="1"/>
          <p:nvPr/>
        </p:nvSpPr>
        <p:spPr bwMode="auto">
          <a:xfrm>
            <a:off x="463139" y="576139"/>
            <a:ext cx="6796288"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rtlCol="0">
            <a:spAutoFit/>
          </a:bodyPr>
          <a:lstStyle/>
          <a:p>
            <a:pPr marL="214313" indent="-214313" algn="just">
              <a:buFont typeface="Arial"/>
              <a:buChar char="•"/>
            </a:pPr>
            <a:r>
              <a:rPr lang="en-US" dirty="0">
                <a:solidFill>
                  <a:srgbClr val="011893"/>
                </a:solidFill>
                <a:latin typeface="Times New Roman" panose="02020603050405020304" pitchFamily="18" charset="0"/>
                <a:cs typeface="Times New Roman" panose="02020603050405020304" pitchFamily="18" charset="0"/>
              </a:rPr>
              <a:t>Simulation of the CeC modulator agree well  with the analytical results.</a:t>
            </a:r>
          </a:p>
        </p:txBody>
      </p:sp>
      <p:sp>
        <p:nvSpPr>
          <p:cNvPr id="10" name="TextBox 9"/>
          <p:cNvSpPr txBox="1"/>
          <p:nvPr/>
        </p:nvSpPr>
        <p:spPr>
          <a:xfrm>
            <a:off x="3733289" y="1951756"/>
            <a:ext cx="1462777" cy="300082"/>
          </a:xfrm>
          <a:prstGeom prst="rect">
            <a:avLst/>
          </a:prstGeom>
          <a:noFill/>
        </p:spPr>
        <p:txBody>
          <a:bodyPr wrap="square" rtlCol="0">
            <a:spAutoFit/>
          </a:bodyPr>
          <a:lstStyle/>
          <a:p>
            <a:r>
              <a:rPr lang="en-US" sz="1350" dirty="0">
                <a:latin typeface="Times New Roman" panose="02020603050405020304" pitchFamily="18" charset="0"/>
                <a:cs typeface="Times New Roman" panose="02020603050405020304" pitchFamily="18" charset="0"/>
              </a:rPr>
              <a:t>© Tech-X</a:t>
            </a:r>
          </a:p>
        </p:txBody>
      </p:sp>
    </p:spTree>
    <p:extLst>
      <p:ext uri="{BB962C8B-B14F-4D97-AF65-F5344CB8AC3E}">
        <p14:creationId xmlns:p14="http://schemas.microsoft.com/office/powerpoint/2010/main" val="2566908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191" y="15171"/>
            <a:ext cx="7886700" cy="404949"/>
          </a:xfrm>
        </p:spPr>
        <p:txBody>
          <a:bodyPr>
            <a:noAutofit/>
          </a:bodyPr>
          <a:lstStyle/>
          <a:p>
            <a:r>
              <a:rPr lang="en-US" sz="3200" dirty="0"/>
              <a:t>3D modulator simulation with finite beam...</a:t>
            </a:r>
          </a:p>
        </p:txBody>
      </p:sp>
      <p:sp>
        <p:nvSpPr>
          <p:cNvPr id="3" name="Content Placeholder 2"/>
          <p:cNvSpPr>
            <a:spLocks noGrp="1"/>
          </p:cNvSpPr>
          <p:nvPr>
            <p:ph idx="1"/>
          </p:nvPr>
        </p:nvSpPr>
        <p:spPr/>
        <p:txBody>
          <a:bodyPr>
            <a:normAutofit/>
          </a:bodyPr>
          <a:lstStyle/>
          <a:p>
            <a:endParaRPr lang="en-US" sz="1200" dirty="0"/>
          </a:p>
          <a:p>
            <a:endParaRPr lang="en-US" sz="1200" dirty="0"/>
          </a:p>
          <a:p>
            <a:endParaRPr lang="en-US" sz="1200" dirty="0"/>
          </a:p>
          <a:p>
            <a:endParaRPr lang="en-US" sz="1200" dirty="0"/>
          </a:p>
          <a:p>
            <a:pPr marL="0" indent="0"/>
            <a:endParaRPr lang="en-US" sz="1200" dirty="0"/>
          </a:p>
        </p:txBody>
      </p:sp>
      <p:pic>
        <p:nvPicPr>
          <p:cNvPr id="5" name="Picture 4" descr="Screen Shot 2014-12-07 at 1.58.47 AM.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2729" y="1002368"/>
            <a:ext cx="1931112" cy="1408323"/>
          </a:xfrm>
          <a:prstGeom prst="rect">
            <a:avLst/>
          </a:prstGeom>
        </p:spPr>
      </p:pic>
      <p:pic>
        <p:nvPicPr>
          <p:cNvPr id="8" name="Picture 7" descr="Screen Shot 2014-12-07 at 2.02.05 AM.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82002" y="1900692"/>
            <a:ext cx="1784318" cy="1333974"/>
          </a:xfrm>
          <a:prstGeom prst="rect">
            <a:avLst/>
          </a:prstGeom>
        </p:spPr>
      </p:pic>
      <p:pic>
        <p:nvPicPr>
          <p:cNvPr id="9" name="Picture 8" descr="3Dr_x0_s1_sm_363_2_7_0713_p_graph__0_for_ppr-eps-converted-to.pdf"/>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53593" y="3295132"/>
            <a:ext cx="2162121" cy="1379205"/>
          </a:xfrm>
          <a:prstGeom prst="rect">
            <a:avLst/>
          </a:prstGeom>
        </p:spPr>
      </p:pic>
      <p:pic>
        <p:nvPicPr>
          <p:cNvPr id="10" name="Picture 9" descr="3Dr_x0_s1_sm_363_2_7_9-eps-converted-to.pdf"/>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28288" y="3154722"/>
            <a:ext cx="2437564" cy="1554910"/>
          </a:xfrm>
          <a:prstGeom prst="rect">
            <a:avLst/>
          </a:prstGeom>
        </p:spPr>
      </p:pic>
      <p:sp>
        <p:nvSpPr>
          <p:cNvPr id="12" name="TextBox 11"/>
          <p:cNvSpPr txBox="1"/>
          <p:nvPr/>
        </p:nvSpPr>
        <p:spPr>
          <a:xfrm>
            <a:off x="539552" y="403212"/>
            <a:ext cx="1863332"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 Tec-X VOPRAL</a:t>
            </a:r>
          </a:p>
        </p:txBody>
      </p:sp>
      <p:sp>
        <p:nvSpPr>
          <p:cNvPr id="13" name="TextBox 12"/>
          <p:cNvSpPr txBox="1"/>
          <p:nvPr/>
        </p:nvSpPr>
        <p:spPr>
          <a:xfrm>
            <a:off x="391077" y="3042593"/>
            <a:ext cx="6372225" cy="369332"/>
          </a:xfrm>
          <a:prstGeom prst="rect">
            <a:avLst/>
          </a:prstGeom>
          <a:noFill/>
        </p:spPr>
        <p:txBody>
          <a:bodyPr wrap="square" rtlCol="0">
            <a:spAutoFit/>
          </a:bodyPr>
          <a:lstStyle/>
          <a:p>
            <a:pPr marL="214313" indent="-214313">
              <a:buFont typeface="Arial"/>
              <a:buChar char="•"/>
            </a:pPr>
            <a:r>
              <a:rPr lang="en-US" dirty="0">
                <a:latin typeface="Times New Roman" panose="02020603050405020304" pitchFamily="18" charset="0"/>
                <a:cs typeface="Times New Roman" panose="02020603050405020304" pitchFamily="18" charset="0"/>
              </a:rPr>
              <a:t>Solving Vlasov equations</a:t>
            </a:r>
          </a:p>
        </p:txBody>
      </p:sp>
      <p:sp>
        <p:nvSpPr>
          <p:cNvPr id="14" name="Rectangle 13"/>
          <p:cNvSpPr/>
          <p:nvPr/>
        </p:nvSpPr>
        <p:spPr>
          <a:xfrm>
            <a:off x="905215" y="4616445"/>
            <a:ext cx="7946261" cy="523220"/>
          </a:xfrm>
          <a:prstGeom prst="rect">
            <a:avLst/>
          </a:prstGeom>
        </p:spPr>
        <p:txBody>
          <a:bodyPr wrap="square">
            <a:spAutoFit/>
          </a:bodyPr>
          <a:lstStyle/>
          <a:p>
            <a:r>
              <a:rPr lang="en-US" sz="1400" i="1" dirty="0">
                <a:effectLst/>
                <a:latin typeface="Times New Roman" panose="02020603050405020304" pitchFamily="18" charset="0"/>
                <a:ea typeface="Times New Roman" panose="02020603050405020304" pitchFamily="18" charset="0"/>
              </a:rPr>
              <a:t>Dynamics of shielding of a moving charged particle in a confined electron plasma</a:t>
            </a:r>
            <a:r>
              <a:rPr lang="en-US" sz="1400" dirty="0">
                <a:effectLst/>
                <a:latin typeface="Times New Roman" panose="02020603050405020304" pitchFamily="18" charset="0"/>
                <a:ea typeface="Times New Roman" panose="02020603050405020304" pitchFamily="18" charset="0"/>
              </a:rPr>
              <a:t>, A. Elizarov and V. Litvinenko, Phys. Rev. ST Accel. Beams 18, 044001</a:t>
            </a:r>
            <a:r>
              <a:rPr lang="en-US" sz="1400" dirty="0">
                <a:solidFill>
                  <a:srgbClr val="0000FF"/>
                </a:solidFill>
                <a:latin typeface="Times New Roman" panose="02020603050405020304" pitchFamily="18" charset="0"/>
                <a:cs typeface="Times New Roman" panose="02020603050405020304" pitchFamily="18" charset="0"/>
              </a:rPr>
              <a:t>.</a:t>
            </a:r>
          </a:p>
        </p:txBody>
      </p:sp>
      <p:sp>
        <p:nvSpPr>
          <p:cNvPr id="4" name="TextBox 3">
            <a:extLst>
              <a:ext uri="{FF2B5EF4-FFF2-40B4-BE49-F238E27FC236}">
                <a16:creationId xmlns:a16="http://schemas.microsoft.com/office/drawing/2014/main" id="{A2848689-E0DE-5CA7-9F9D-0B9C8F44618D}"/>
              </a:ext>
            </a:extLst>
          </p:cNvPr>
          <p:cNvSpPr txBox="1"/>
          <p:nvPr/>
        </p:nvSpPr>
        <p:spPr>
          <a:xfrm>
            <a:off x="5278598" y="560278"/>
            <a:ext cx="2187254"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SBU/ SPACE code</a:t>
            </a:r>
          </a:p>
        </p:txBody>
      </p:sp>
      <p:pic>
        <p:nvPicPr>
          <p:cNvPr id="1025" name="Picture 1" descr="page2image2502879136">
            <a:extLst>
              <a:ext uri="{FF2B5EF4-FFF2-40B4-BE49-F238E27FC236}">
                <a16:creationId xmlns:a16="http://schemas.microsoft.com/office/drawing/2014/main" id="{406F6954-34B7-E61B-CFE7-E828C7388849}"/>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495541" y="906996"/>
            <a:ext cx="2187255" cy="164044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Screen Shot 2014-12-07 at 2.01.04 AM.png">
            <a:extLst>
              <a:ext uri="{FF2B5EF4-FFF2-40B4-BE49-F238E27FC236}">
                <a16:creationId xmlns:a16="http://schemas.microsoft.com/office/drawing/2014/main" id="{1917EF94-2462-C8EB-1DA3-431DC382FC5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162401" y="606981"/>
            <a:ext cx="1863332" cy="1387327"/>
          </a:xfrm>
          <a:prstGeom prst="rect">
            <a:avLst/>
          </a:prstGeom>
        </p:spPr>
      </p:pic>
      <p:pic>
        <p:nvPicPr>
          <p:cNvPr id="16" name="Picture 15" descr="Screen Shot 2014-12-07 at 2.01.04 AM.png">
            <a:extLst>
              <a:ext uri="{FF2B5EF4-FFF2-40B4-BE49-F238E27FC236}">
                <a16:creationId xmlns:a16="http://schemas.microsoft.com/office/drawing/2014/main" id="{C8A76E2F-BB8F-E430-7909-50577EDF6EE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102988" y="519929"/>
            <a:ext cx="1863332" cy="1387327"/>
          </a:xfrm>
          <a:prstGeom prst="rect">
            <a:avLst/>
          </a:prstGeom>
        </p:spPr>
      </p:pic>
      <p:pic>
        <p:nvPicPr>
          <p:cNvPr id="1026" name="Picture 2" descr="page2image2502879568">
            <a:extLst>
              <a:ext uri="{FF2B5EF4-FFF2-40B4-BE49-F238E27FC236}">
                <a16:creationId xmlns:a16="http://schemas.microsoft.com/office/drawing/2014/main" id="{4A346B3E-E3D5-365E-9612-C27D49E97048}"/>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6726434" y="1013193"/>
            <a:ext cx="1863331" cy="139749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9C721D3F-3C52-560E-8760-76190B00054F}"/>
              </a:ext>
            </a:extLst>
          </p:cNvPr>
          <p:cNvSpPr txBox="1"/>
          <p:nvPr/>
        </p:nvSpPr>
        <p:spPr>
          <a:xfrm>
            <a:off x="4878346" y="2596324"/>
            <a:ext cx="4572000" cy="369332"/>
          </a:xfrm>
          <a:prstGeom prst="rect">
            <a:avLst/>
          </a:prstGeom>
          <a:noFill/>
        </p:spPr>
        <p:txBody>
          <a:bodyPr wrap="square">
            <a:spAutoFit/>
          </a:bodyPr>
          <a:lstStyle/>
          <a:p>
            <a:r>
              <a:rPr lang="en-US" sz="1800" dirty="0">
                <a:effectLst/>
                <a:latin typeface="TimesNewRoman-Identity-H"/>
              </a:rPr>
              <a:t>stationary (left) and moving (right) ion </a:t>
            </a:r>
            <a:endParaRPr lang="en-US" dirty="0"/>
          </a:p>
        </p:txBody>
      </p:sp>
      <p:sp>
        <p:nvSpPr>
          <p:cNvPr id="20" name="TextBox 19">
            <a:extLst>
              <a:ext uri="{FF2B5EF4-FFF2-40B4-BE49-F238E27FC236}">
                <a16:creationId xmlns:a16="http://schemas.microsoft.com/office/drawing/2014/main" id="{19E1F5C4-C8BE-8134-EC77-57DC18EA05AB}"/>
              </a:ext>
            </a:extLst>
          </p:cNvPr>
          <p:cNvSpPr txBox="1"/>
          <p:nvPr/>
        </p:nvSpPr>
        <p:spPr>
          <a:xfrm>
            <a:off x="2193841" y="705840"/>
            <a:ext cx="1214000" cy="369332"/>
          </a:xfrm>
          <a:prstGeom prst="rect">
            <a:avLst/>
          </a:prstGeom>
          <a:noFill/>
        </p:spPr>
        <p:txBody>
          <a:bodyPr wrap="square">
            <a:spAutoFit/>
          </a:bodyPr>
          <a:lstStyle/>
          <a:p>
            <a:r>
              <a:rPr lang="en-US" sz="1800" dirty="0">
                <a:effectLst/>
                <a:latin typeface="TimesNewRoman-Identity-H"/>
              </a:rPr>
              <a:t>stationary</a:t>
            </a:r>
            <a:endParaRPr lang="en-US" dirty="0"/>
          </a:p>
        </p:txBody>
      </p:sp>
      <p:sp>
        <p:nvSpPr>
          <p:cNvPr id="22" name="TextBox 21">
            <a:extLst>
              <a:ext uri="{FF2B5EF4-FFF2-40B4-BE49-F238E27FC236}">
                <a16:creationId xmlns:a16="http://schemas.microsoft.com/office/drawing/2014/main" id="{3E23E736-0685-7B29-B0C2-B6BAF0C9CFD5}"/>
              </a:ext>
            </a:extLst>
          </p:cNvPr>
          <p:cNvSpPr txBox="1"/>
          <p:nvPr/>
        </p:nvSpPr>
        <p:spPr>
          <a:xfrm>
            <a:off x="2363190" y="2380404"/>
            <a:ext cx="1214000" cy="369332"/>
          </a:xfrm>
          <a:prstGeom prst="rect">
            <a:avLst/>
          </a:prstGeom>
          <a:noFill/>
        </p:spPr>
        <p:txBody>
          <a:bodyPr wrap="square">
            <a:spAutoFit/>
          </a:bodyPr>
          <a:lstStyle/>
          <a:p>
            <a:r>
              <a:rPr lang="en-US" sz="1800" dirty="0">
                <a:effectLst/>
                <a:latin typeface="TimesNewRoman-Identity-H"/>
              </a:rPr>
              <a:t>moving</a:t>
            </a:r>
            <a:endParaRPr lang="en-US" dirty="0"/>
          </a:p>
        </p:txBody>
      </p:sp>
    </p:spTree>
    <p:extLst>
      <p:ext uri="{BB962C8B-B14F-4D97-AF65-F5344CB8AC3E}">
        <p14:creationId xmlns:p14="http://schemas.microsoft.com/office/powerpoint/2010/main" val="2084412765"/>
      </p:ext>
    </p:extLst>
  </p:cSld>
  <p:clrMapOvr>
    <a:masterClrMapping/>
  </p:clrMapOvr>
</p:sld>
</file>

<file path=ppt/theme/theme1.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2021_Standard_Compressed_060121" id="{81931DB4-BE11-AC4C-8733-C612231D0574}" vid="{9DFA2559-1B1D-A844-9731-917E9F0BD700}"/>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7FBB662C6A6EC45BEFA31831EEDCEF5" ma:contentTypeVersion="0" ma:contentTypeDescription="Create a new document." ma:contentTypeScope="" ma:versionID="0da0150e29147035bae4eae5146b46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0DCFBDF-5D94-45F7-846E-3A530EF9CF32}">
  <ds:schemaRefs>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purl.org/dc/dcmitype/"/>
    <ds:schemaRef ds:uri="http://www.w3.org/XML/1998/namespace"/>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5BFBA14E-A66D-4DEF-B47F-C92DC75438B4}">
  <ds:schemaRefs>
    <ds:schemaRef ds:uri="http://schemas.microsoft.com/sharepoint/v3/contenttype/forms"/>
  </ds:schemaRefs>
</ds:datastoreItem>
</file>

<file path=customXml/itemProps3.xml><?xml version="1.0" encoding="utf-8"?>
<ds:datastoreItem xmlns:ds="http://schemas.openxmlformats.org/officeDocument/2006/customXml" ds:itemID="{C0EE89C3-2007-4371-9753-182628B1EC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8102</TotalTime>
  <Words>2327</Words>
  <Application>Microsoft Macintosh PowerPoint</Application>
  <PresentationFormat>On-screen Show (16:9)</PresentationFormat>
  <Paragraphs>255</Paragraphs>
  <Slides>24</Slides>
  <Notes>5</Notes>
  <HiddenSlides>0</HiddenSlides>
  <MMClips>5</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2</vt:i4>
      </vt:variant>
      <vt:variant>
        <vt:lpstr>Slide Titles</vt:lpstr>
      </vt:variant>
      <vt:variant>
        <vt:i4>24</vt:i4>
      </vt:variant>
    </vt:vector>
  </HeadingPairs>
  <TitlesOfParts>
    <vt:vector size="34" baseType="lpstr">
      <vt:lpstr>Arial</vt:lpstr>
      <vt:lpstr>Calibri</vt:lpstr>
      <vt:lpstr>Cambria Math</vt:lpstr>
      <vt:lpstr>Times New Roman</vt:lpstr>
      <vt:lpstr>TimesNewRoman-Identity-H</vt:lpstr>
      <vt:lpstr>Wingdings</vt:lpstr>
      <vt:lpstr>BNL</vt:lpstr>
      <vt:lpstr>Custom Design</vt:lpstr>
      <vt:lpstr>Mathcad</vt:lpstr>
      <vt:lpstr>Equation.DSMT4</vt:lpstr>
      <vt:lpstr>Observation of the Ion Imprint in CeC Electron Beam</vt:lpstr>
      <vt:lpstr>Results belong to all people contributed to CeC project – never can get all your pictures …</vt:lpstr>
      <vt:lpstr>Content</vt:lpstr>
      <vt:lpstr>Coherent electron Cooling</vt:lpstr>
      <vt:lpstr>Simple models of the imprint: Debye shielding in infinite cold plasma (e-beam) and estimates </vt:lpstr>
      <vt:lpstr>Solution for infinite beam with κ-2 distribution of velocities G. Wang and M. Blaskiewicz, Phys Rev E 78, 026413 (2008)  </vt:lpstr>
      <vt:lpstr>Numerical simulations: VOPAL, Tech X</vt:lpstr>
      <vt:lpstr>Simulations of modulator: infinite uniform beam</vt:lpstr>
      <vt:lpstr>3D modulator simulation with finite beam...</vt:lpstr>
      <vt:lpstr>CeC X at RHIC</vt:lpstr>
      <vt:lpstr>Attempt to test FEL-based CeC</vt:lpstr>
      <vt:lpstr>Overlapping and separating electron and 26.5 GeV/ion bunches</vt:lpstr>
      <vt:lpstr>Puzzle of the CeC Run 18</vt:lpstr>
      <vt:lpstr>PowerPoint Presentation</vt:lpstr>
      <vt:lpstr>PowerPoint Presentation</vt:lpstr>
      <vt:lpstr>The e-beam noise level</vt:lpstr>
      <vt:lpstr>Progress with CeC </vt:lpstr>
      <vt:lpstr>PCA was installed into CeC system in 2019-2020</vt:lpstr>
      <vt:lpstr>The Ion Imprint studies: Run 20 </vt:lpstr>
      <vt:lpstr>Summary of the imprint measurement results </vt:lpstr>
      <vt:lpstr>Presence of ion imprint in electron beam radiation</vt:lpstr>
      <vt:lpstr>Probabilities</vt:lpstr>
      <vt:lpstr>Conclusions</vt:lpstr>
      <vt:lpstr>Thank you for attention</vt:lpstr>
    </vt:vector>
  </TitlesOfParts>
  <Manager/>
  <Company>BNL</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Name</dc:title>
  <dc:subject/>
  <dc:creator>Hatton, Diane</dc:creator>
  <cp:keywords/>
  <dc:description/>
  <cp:lastModifiedBy>Microsoft Office User</cp:lastModifiedBy>
  <cp:revision>678</cp:revision>
  <cp:lastPrinted>2020-04-30T15:15:13Z</cp:lastPrinted>
  <dcterms:created xsi:type="dcterms:W3CDTF">2018-05-11T18:10:37Z</dcterms:created>
  <dcterms:modified xsi:type="dcterms:W3CDTF">2023-10-11T16:36:03Z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0x01010077FBB662C6A6EC45BEFA31831EEDCEF5</vt:lpwstr>
  </property>
</Properties>
</file>