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58" r:id="rId3"/>
    <p:sldId id="259" r:id="rId4"/>
    <p:sldId id="1431" r:id="rId5"/>
    <p:sldId id="1434" r:id="rId6"/>
    <p:sldId id="1435" r:id="rId7"/>
    <p:sldId id="264" r:id="rId8"/>
    <p:sldId id="1416" r:id="rId9"/>
    <p:sldId id="1417" r:id="rId10"/>
    <p:sldId id="1432" r:id="rId11"/>
    <p:sldId id="267" r:id="rId12"/>
    <p:sldId id="1433" r:id="rId13"/>
    <p:sldId id="261" r:id="rId14"/>
    <p:sldId id="1419" r:id="rId15"/>
    <p:sldId id="1421" r:id="rId16"/>
    <p:sldId id="1423" r:id="rId17"/>
    <p:sldId id="1428" r:id="rId18"/>
    <p:sldId id="1429" r:id="rId19"/>
    <p:sldId id="1436" r:id="rId20"/>
    <p:sldId id="1424" r:id="rId21"/>
    <p:sldId id="260" r:id="rId22"/>
    <p:sldId id="262" r:id="rId23"/>
    <p:sldId id="265" r:id="rId24"/>
    <p:sldId id="263" r:id="rId25"/>
    <p:sldId id="1418" r:id="rId26"/>
    <p:sldId id="1420" r:id="rId27"/>
    <p:sldId id="281" r:id="rId2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58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B32FD1CA-8F21-4F70-AAA0-B8347BCEAECD}" type="datetimeFigureOut">
              <a:rPr lang="en-US" smtClean="0"/>
              <a:t>10/6/2023</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29FF913C-9840-445B-B443-22234B9DD9AB}" type="slidenum">
              <a:rPr lang="en-US" smtClean="0"/>
              <a:t>‹#›</a:t>
            </a:fld>
            <a:endParaRPr lang="en-US"/>
          </a:p>
        </p:txBody>
      </p:sp>
    </p:spTree>
    <p:extLst>
      <p:ext uri="{BB962C8B-B14F-4D97-AF65-F5344CB8AC3E}">
        <p14:creationId xmlns:p14="http://schemas.microsoft.com/office/powerpoint/2010/main" val="1534851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311AA9-5820-4D42-8932-5CB25AA129DA}" type="slidenum">
              <a:rPr lang="en-US" smtClean="0"/>
              <a:t>1</a:t>
            </a:fld>
            <a:endParaRPr lang="en-US"/>
          </a:p>
        </p:txBody>
      </p:sp>
    </p:spTree>
    <p:extLst>
      <p:ext uri="{BB962C8B-B14F-4D97-AF65-F5344CB8AC3E}">
        <p14:creationId xmlns:p14="http://schemas.microsoft.com/office/powerpoint/2010/main" val="2115621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FF913C-9840-445B-B443-22234B9DD9AB}" type="slidenum">
              <a:rPr lang="en-US" smtClean="0"/>
              <a:t>16</a:t>
            </a:fld>
            <a:endParaRPr lang="en-US"/>
          </a:p>
        </p:txBody>
      </p:sp>
    </p:spTree>
    <p:extLst>
      <p:ext uri="{BB962C8B-B14F-4D97-AF65-F5344CB8AC3E}">
        <p14:creationId xmlns:p14="http://schemas.microsoft.com/office/powerpoint/2010/main" val="2001877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0A38F-9F16-4920-8DC0-3BB5504209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D34529B-9271-4697-9409-D4A780C8DE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0CF55C-04ED-4AAA-AF78-299E3D1A999B}"/>
              </a:ext>
            </a:extLst>
          </p:cNvPr>
          <p:cNvSpPr>
            <a:spLocks noGrp="1"/>
          </p:cNvSpPr>
          <p:nvPr>
            <p:ph type="dt" sz="half" idx="10"/>
          </p:nvPr>
        </p:nvSpPr>
        <p:spPr/>
        <p:txBody>
          <a:bodyPr/>
          <a:lstStyle/>
          <a:p>
            <a:fld id="{FB407B99-ACCA-4EBA-8ADA-4E9916F8ED87}" type="datetime1">
              <a:rPr lang="en-US" smtClean="0"/>
              <a:t>10/6/2023</a:t>
            </a:fld>
            <a:endParaRPr lang="en-US"/>
          </a:p>
        </p:txBody>
      </p:sp>
      <p:sp>
        <p:nvSpPr>
          <p:cNvPr id="5" name="Footer Placeholder 4">
            <a:extLst>
              <a:ext uri="{FF2B5EF4-FFF2-40B4-BE49-F238E27FC236}">
                <a16:creationId xmlns:a16="http://schemas.microsoft.com/office/drawing/2014/main" id="{B1434E98-73D8-44A9-85CA-9B30D44E29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28CDD4-0CAB-4C12-82E9-385E243993D6}"/>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1220421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079D-BF57-4137-8BF9-958082EB54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F734ED-0E5C-4767-ABF3-38D02D06D8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D1BB33-A39E-46E0-BF21-CEDCC867E54E}"/>
              </a:ext>
            </a:extLst>
          </p:cNvPr>
          <p:cNvSpPr>
            <a:spLocks noGrp="1"/>
          </p:cNvSpPr>
          <p:nvPr>
            <p:ph type="dt" sz="half" idx="10"/>
          </p:nvPr>
        </p:nvSpPr>
        <p:spPr/>
        <p:txBody>
          <a:bodyPr/>
          <a:lstStyle/>
          <a:p>
            <a:fld id="{01CDF0AF-593F-4019-BD5A-163D7F828A20}" type="datetime1">
              <a:rPr lang="en-US" smtClean="0"/>
              <a:t>10/6/2023</a:t>
            </a:fld>
            <a:endParaRPr lang="en-US"/>
          </a:p>
        </p:txBody>
      </p:sp>
      <p:sp>
        <p:nvSpPr>
          <p:cNvPr id="5" name="Footer Placeholder 4">
            <a:extLst>
              <a:ext uri="{FF2B5EF4-FFF2-40B4-BE49-F238E27FC236}">
                <a16:creationId xmlns:a16="http://schemas.microsoft.com/office/drawing/2014/main" id="{E02894A2-6B36-4206-A21F-C24835B0F4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715490-06FE-40D9-8F52-B06D6C812996}"/>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2017391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B6DFF9-CD1F-4832-ACEB-4E839403671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DC3CC70-3DC2-464A-85ED-16D5CFB38D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AE185C-10DD-4EDF-B36F-63E378F30501}"/>
              </a:ext>
            </a:extLst>
          </p:cNvPr>
          <p:cNvSpPr>
            <a:spLocks noGrp="1"/>
          </p:cNvSpPr>
          <p:nvPr>
            <p:ph type="dt" sz="half" idx="10"/>
          </p:nvPr>
        </p:nvSpPr>
        <p:spPr/>
        <p:txBody>
          <a:bodyPr/>
          <a:lstStyle/>
          <a:p>
            <a:fld id="{4BDAFCA8-8F5A-49F5-90EE-183DA88B072A}" type="datetime1">
              <a:rPr lang="en-US" smtClean="0"/>
              <a:t>10/6/2023</a:t>
            </a:fld>
            <a:endParaRPr lang="en-US"/>
          </a:p>
        </p:txBody>
      </p:sp>
      <p:sp>
        <p:nvSpPr>
          <p:cNvPr id="5" name="Footer Placeholder 4">
            <a:extLst>
              <a:ext uri="{FF2B5EF4-FFF2-40B4-BE49-F238E27FC236}">
                <a16:creationId xmlns:a16="http://schemas.microsoft.com/office/drawing/2014/main" id="{A2087C90-8071-48F9-A110-76F109B0C9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1C8F64-B4BF-45F3-B122-3B8CFB9C09D3}"/>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374305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5EE3E-442B-C216-469C-264BDE4377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949CA9-289E-830F-38B7-FF4AD81C3B6D}"/>
              </a:ext>
            </a:extLst>
          </p:cNvPr>
          <p:cNvSpPr>
            <a:spLocks noGrp="1"/>
          </p:cNvSpPr>
          <p:nvPr>
            <p:ph type="dt" sz="half" idx="10"/>
          </p:nvPr>
        </p:nvSpPr>
        <p:spPr/>
        <p:txBody>
          <a:bodyPr/>
          <a:lstStyle/>
          <a:p>
            <a:fld id="{BFE6F663-623A-488D-857B-B2163B9ABBAB}" type="datetime1">
              <a:rPr lang="en-US" smtClean="0"/>
              <a:t>10/6/2023</a:t>
            </a:fld>
            <a:endParaRPr lang="en-US"/>
          </a:p>
        </p:txBody>
      </p:sp>
      <p:sp>
        <p:nvSpPr>
          <p:cNvPr id="4" name="Footer Placeholder 3">
            <a:extLst>
              <a:ext uri="{FF2B5EF4-FFF2-40B4-BE49-F238E27FC236}">
                <a16:creationId xmlns:a16="http://schemas.microsoft.com/office/drawing/2014/main" id="{0A6C1D76-25D3-E530-8018-D787A536B2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6A7DFDC-77E0-A028-7157-21227E5F2B86}"/>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24822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79AD4C-B020-46B5-9F95-FD23BF5075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1ED335-3B88-8437-732E-E4B989A5CFE1}"/>
              </a:ext>
            </a:extLst>
          </p:cNvPr>
          <p:cNvSpPr>
            <a:spLocks noGrp="1"/>
          </p:cNvSpPr>
          <p:nvPr>
            <p:ph type="dt" sz="half" idx="10"/>
          </p:nvPr>
        </p:nvSpPr>
        <p:spPr/>
        <p:txBody>
          <a:bodyPr/>
          <a:lstStyle/>
          <a:p>
            <a:fld id="{4342DFEA-FB3A-45EC-9B9A-8BB0F0C9CC84}" type="datetime1">
              <a:rPr lang="en-US" smtClean="0"/>
              <a:t>10/6/2023</a:t>
            </a:fld>
            <a:endParaRPr lang="en-US"/>
          </a:p>
        </p:txBody>
      </p:sp>
      <p:sp>
        <p:nvSpPr>
          <p:cNvPr id="8" name="Footer Placeholder 7">
            <a:extLst>
              <a:ext uri="{FF2B5EF4-FFF2-40B4-BE49-F238E27FC236}">
                <a16:creationId xmlns:a16="http://schemas.microsoft.com/office/drawing/2014/main" id="{1D015954-B42A-DB24-0360-C42976C8874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D89E2B-1E4E-A136-BC9E-7E5B1FCCDA92}"/>
              </a:ext>
            </a:extLst>
          </p:cNvPr>
          <p:cNvSpPr>
            <a:spLocks noGrp="1"/>
          </p:cNvSpPr>
          <p:nvPr>
            <p:ph type="sldNum" sz="quarter" idx="12"/>
          </p:nvPr>
        </p:nvSpPr>
        <p:spPr/>
        <p:txBody>
          <a:bodyPr/>
          <a:lstStyle/>
          <a:p>
            <a:fld id="{692CE882-6B8E-455C-BA90-E31BE4D98FE3}" type="slidenum">
              <a:rPr lang="en-US" smtClean="0"/>
              <a:t>‹#›</a:t>
            </a:fld>
            <a:endParaRPr lang="en-US"/>
          </a:p>
        </p:txBody>
      </p:sp>
      <p:sp>
        <p:nvSpPr>
          <p:cNvPr id="10" name="Title 9">
            <a:extLst>
              <a:ext uri="{FF2B5EF4-FFF2-40B4-BE49-F238E27FC236}">
                <a16:creationId xmlns:a16="http://schemas.microsoft.com/office/drawing/2014/main" id="{1B76A859-0F3E-91B8-C2EC-2D7C1B9B62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25359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C238-BABD-4D9D-BCD5-F9B6EA3A6C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C9581D-6F44-4695-A712-BC1B1885BB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B5C03A-A228-4FDC-98ED-4D1A67C261FE}"/>
              </a:ext>
            </a:extLst>
          </p:cNvPr>
          <p:cNvSpPr>
            <a:spLocks noGrp="1"/>
          </p:cNvSpPr>
          <p:nvPr>
            <p:ph type="dt" sz="half" idx="10"/>
          </p:nvPr>
        </p:nvSpPr>
        <p:spPr/>
        <p:txBody>
          <a:bodyPr/>
          <a:lstStyle/>
          <a:p>
            <a:fld id="{A57FF8CD-D9AD-4FC3-8984-523B0EC47C44}" type="datetime1">
              <a:rPr lang="en-US" smtClean="0"/>
              <a:t>10/6/2023</a:t>
            </a:fld>
            <a:endParaRPr lang="en-US"/>
          </a:p>
        </p:txBody>
      </p:sp>
      <p:sp>
        <p:nvSpPr>
          <p:cNvPr id="5" name="Footer Placeholder 4">
            <a:extLst>
              <a:ext uri="{FF2B5EF4-FFF2-40B4-BE49-F238E27FC236}">
                <a16:creationId xmlns:a16="http://schemas.microsoft.com/office/drawing/2014/main" id="{00D0412E-4E50-4FB3-A1ED-11C448B509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D1B152-30E9-4E3A-B312-8D69D4CFD15C}"/>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375880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A46F3-954F-4F2B-8ABB-8E6BBD89F5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5E1534-0541-4C05-A97F-F262A05ED3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3A0CFA-C425-4425-9ACC-FE0A326DAC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EB8AFF-9005-4390-9E76-89503B3BB175}"/>
              </a:ext>
            </a:extLst>
          </p:cNvPr>
          <p:cNvSpPr>
            <a:spLocks noGrp="1"/>
          </p:cNvSpPr>
          <p:nvPr>
            <p:ph type="dt" sz="half" idx="10"/>
          </p:nvPr>
        </p:nvSpPr>
        <p:spPr/>
        <p:txBody>
          <a:bodyPr/>
          <a:lstStyle/>
          <a:p>
            <a:fld id="{3BABC1A2-9890-4D71-88D1-2FD533C0EA68}" type="datetime1">
              <a:rPr lang="en-US" smtClean="0"/>
              <a:t>10/6/2023</a:t>
            </a:fld>
            <a:endParaRPr lang="en-US"/>
          </a:p>
        </p:txBody>
      </p:sp>
      <p:sp>
        <p:nvSpPr>
          <p:cNvPr id="6" name="Footer Placeholder 5">
            <a:extLst>
              <a:ext uri="{FF2B5EF4-FFF2-40B4-BE49-F238E27FC236}">
                <a16:creationId xmlns:a16="http://schemas.microsoft.com/office/drawing/2014/main" id="{18589EC2-98D8-4A68-94FC-6C08BB97E2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0DA54D-272E-403C-AD2A-1095A481DA6C}"/>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4236607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99902-BEF9-4DA8-B563-8512A94C03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F559501-6D0D-4D50-8B3E-719794FE97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B94B0C-9D80-4863-8390-446956AB7B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B5F79D-33D0-4855-A1AF-46D29102C6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CC1DC0-FFB8-4D07-BFA4-8712B25471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318A651-B984-4333-9351-447ED16EF85F}"/>
              </a:ext>
            </a:extLst>
          </p:cNvPr>
          <p:cNvSpPr>
            <a:spLocks noGrp="1"/>
          </p:cNvSpPr>
          <p:nvPr>
            <p:ph type="dt" sz="half" idx="10"/>
          </p:nvPr>
        </p:nvSpPr>
        <p:spPr/>
        <p:txBody>
          <a:bodyPr/>
          <a:lstStyle/>
          <a:p>
            <a:fld id="{26AD8C47-1EEC-467D-A2B2-1EE331EAC91F}" type="datetime1">
              <a:rPr lang="en-US" smtClean="0"/>
              <a:t>10/6/2023</a:t>
            </a:fld>
            <a:endParaRPr lang="en-US"/>
          </a:p>
        </p:txBody>
      </p:sp>
      <p:sp>
        <p:nvSpPr>
          <p:cNvPr id="8" name="Footer Placeholder 7">
            <a:extLst>
              <a:ext uri="{FF2B5EF4-FFF2-40B4-BE49-F238E27FC236}">
                <a16:creationId xmlns:a16="http://schemas.microsoft.com/office/drawing/2014/main" id="{1B3997AF-A92B-4ABE-B429-B0E11214A0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B94B96-4AA5-475A-81A0-7C9195C50548}"/>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63834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708C-98B7-4293-8ABD-AF1326F40F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979F42E-F0BE-440D-BC63-C676BC9456EC}"/>
              </a:ext>
            </a:extLst>
          </p:cNvPr>
          <p:cNvSpPr>
            <a:spLocks noGrp="1"/>
          </p:cNvSpPr>
          <p:nvPr>
            <p:ph type="dt" sz="half" idx="10"/>
          </p:nvPr>
        </p:nvSpPr>
        <p:spPr/>
        <p:txBody>
          <a:bodyPr/>
          <a:lstStyle/>
          <a:p>
            <a:fld id="{AB5C031F-3460-4557-A52C-CD2CC77E7B0E}" type="datetime1">
              <a:rPr lang="en-US" smtClean="0"/>
              <a:t>10/6/2023</a:t>
            </a:fld>
            <a:endParaRPr lang="en-US"/>
          </a:p>
        </p:txBody>
      </p:sp>
      <p:sp>
        <p:nvSpPr>
          <p:cNvPr id="4" name="Footer Placeholder 3">
            <a:extLst>
              <a:ext uri="{FF2B5EF4-FFF2-40B4-BE49-F238E27FC236}">
                <a16:creationId xmlns:a16="http://schemas.microsoft.com/office/drawing/2014/main" id="{C56C23D2-BA01-4CA7-B0D7-4B7C566FD4C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7B361F0-4E16-4CE5-8E6E-F6216C6D548B}"/>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246313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5502A4-1CE9-452F-92E1-E4F82C8EBB9D}"/>
              </a:ext>
            </a:extLst>
          </p:cNvPr>
          <p:cNvSpPr>
            <a:spLocks noGrp="1"/>
          </p:cNvSpPr>
          <p:nvPr>
            <p:ph type="dt" sz="half" idx="10"/>
          </p:nvPr>
        </p:nvSpPr>
        <p:spPr/>
        <p:txBody>
          <a:bodyPr/>
          <a:lstStyle/>
          <a:p>
            <a:fld id="{67EB92F7-7309-4430-82F3-F2A8CD668520}" type="datetime1">
              <a:rPr lang="en-US" smtClean="0"/>
              <a:t>10/6/2023</a:t>
            </a:fld>
            <a:endParaRPr lang="en-US"/>
          </a:p>
        </p:txBody>
      </p:sp>
      <p:sp>
        <p:nvSpPr>
          <p:cNvPr id="3" name="Footer Placeholder 2">
            <a:extLst>
              <a:ext uri="{FF2B5EF4-FFF2-40B4-BE49-F238E27FC236}">
                <a16:creationId xmlns:a16="http://schemas.microsoft.com/office/drawing/2014/main" id="{6248836F-D4DA-451F-BDE1-EF8E55B221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305BD2-6EF5-4E2F-8D79-E7753887C2A2}"/>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1732539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0DFEB-93DE-4514-9B56-B4DE7EC552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A28A89-7137-43C9-81B1-F64B98B513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863D821-128A-4881-810C-73A2D8EDB5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E25639-A78D-4440-87CC-525690BF5BE1}"/>
              </a:ext>
            </a:extLst>
          </p:cNvPr>
          <p:cNvSpPr>
            <a:spLocks noGrp="1"/>
          </p:cNvSpPr>
          <p:nvPr>
            <p:ph type="dt" sz="half" idx="10"/>
          </p:nvPr>
        </p:nvSpPr>
        <p:spPr/>
        <p:txBody>
          <a:bodyPr/>
          <a:lstStyle/>
          <a:p>
            <a:fld id="{333AE8E8-1527-49EC-8FBA-4C87EFA86AD4}" type="datetime1">
              <a:rPr lang="en-US" smtClean="0"/>
              <a:t>10/6/2023</a:t>
            </a:fld>
            <a:endParaRPr lang="en-US"/>
          </a:p>
        </p:txBody>
      </p:sp>
      <p:sp>
        <p:nvSpPr>
          <p:cNvPr id="6" name="Footer Placeholder 5">
            <a:extLst>
              <a:ext uri="{FF2B5EF4-FFF2-40B4-BE49-F238E27FC236}">
                <a16:creationId xmlns:a16="http://schemas.microsoft.com/office/drawing/2014/main" id="{96B4BDE1-674F-418F-8780-BA98D27C42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37C1E1-007E-4B00-9099-58BEE06D741E}"/>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2183414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66C69-5BC5-4B2A-8ABE-86E779561E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A4AE68E-392F-4234-B32A-CF2250754B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ED1116-8240-4797-97F5-7ACBCE020D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B6DBA4-0F29-4D74-82C8-BD8A815FE564}"/>
              </a:ext>
            </a:extLst>
          </p:cNvPr>
          <p:cNvSpPr>
            <a:spLocks noGrp="1"/>
          </p:cNvSpPr>
          <p:nvPr>
            <p:ph type="dt" sz="half" idx="10"/>
          </p:nvPr>
        </p:nvSpPr>
        <p:spPr/>
        <p:txBody>
          <a:bodyPr/>
          <a:lstStyle/>
          <a:p>
            <a:fld id="{2FA451DF-E6A4-4026-806C-C57036AABBAD}" type="datetime1">
              <a:rPr lang="en-US" smtClean="0"/>
              <a:t>10/6/2023</a:t>
            </a:fld>
            <a:endParaRPr lang="en-US"/>
          </a:p>
        </p:txBody>
      </p:sp>
      <p:sp>
        <p:nvSpPr>
          <p:cNvPr id="6" name="Footer Placeholder 5">
            <a:extLst>
              <a:ext uri="{FF2B5EF4-FFF2-40B4-BE49-F238E27FC236}">
                <a16:creationId xmlns:a16="http://schemas.microsoft.com/office/drawing/2014/main" id="{C0C324E0-61C0-45AC-B699-6B1FB11D47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9671BD-5FD8-46C2-9A70-331F2474B2DE}"/>
              </a:ext>
            </a:extLst>
          </p:cNvPr>
          <p:cNvSpPr>
            <a:spLocks noGrp="1"/>
          </p:cNvSpPr>
          <p:nvPr>
            <p:ph type="sldNum" sz="quarter" idx="12"/>
          </p:nvPr>
        </p:nvSpPr>
        <p:spPr/>
        <p:txBody>
          <a:bodyPr/>
          <a:lstStyle/>
          <a:p>
            <a:fld id="{692CE882-6B8E-455C-BA90-E31BE4D98FE3}" type="slidenum">
              <a:rPr lang="en-US" smtClean="0"/>
              <a:t>‹#›</a:t>
            </a:fld>
            <a:endParaRPr lang="en-US"/>
          </a:p>
        </p:txBody>
      </p:sp>
    </p:spTree>
    <p:extLst>
      <p:ext uri="{BB962C8B-B14F-4D97-AF65-F5344CB8AC3E}">
        <p14:creationId xmlns:p14="http://schemas.microsoft.com/office/powerpoint/2010/main" val="4012709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6AC84B-D1C2-4871-B9C6-DD5279CF0D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56B892-3DDF-4FA2-BB0D-B8F57EA8A5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041F1C-E882-42D9-8EA4-365C1FE0A8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2972AA-D683-4A6E-9DAE-0A20AB972F4D}" type="datetime1">
              <a:rPr lang="en-US" smtClean="0"/>
              <a:t>10/6/2023</a:t>
            </a:fld>
            <a:endParaRPr lang="en-US"/>
          </a:p>
        </p:txBody>
      </p:sp>
      <p:sp>
        <p:nvSpPr>
          <p:cNvPr id="5" name="Footer Placeholder 4">
            <a:extLst>
              <a:ext uri="{FF2B5EF4-FFF2-40B4-BE49-F238E27FC236}">
                <a16:creationId xmlns:a16="http://schemas.microsoft.com/office/drawing/2014/main" id="{68217985-69F4-48CC-8A9A-E1260548B3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99E72F-2994-4A05-966C-FA552D6D62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2CE882-6B8E-455C-BA90-E31BE4D98FE3}" type="slidenum">
              <a:rPr lang="en-US" smtClean="0"/>
              <a:t>‹#›</a:t>
            </a:fld>
            <a:endParaRPr lang="en-US"/>
          </a:p>
        </p:txBody>
      </p:sp>
    </p:spTree>
    <p:extLst>
      <p:ext uri="{BB962C8B-B14F-4D97-AF65-F5344CB8AC3E}">
        <p14:creationId xmlns:p14="http://schemas.microsoft.com/office/powerpoint/2010/main" val="1236980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7.png"/><Relationship Id="rId7"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gif"/><Relationship Id="rId4" Type="http://schemas.openxmlformats.org/officeDocument/2006/relationships/image" Target="../media/image32.gif"/></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40.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9.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80.png"/><Relationship Id="rId5" Type="http://schemas.openxmlformats.org/officeDocument/2006/relationships/image" Target="../media/image58.png"/><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60.png"/><Relationship Id="rId3" Type="http://schemas.openxmlformats.org/officeDocument/2006/relationships/image" Target="../media/image10.png"/><Relationship Id="rId12"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 Id="rId11" Type="http://schemas.openxmlformats.org/officeDocument/2006/relationships/image" Target="../media/image12.png"/><Relationship Id="rId10" Type="http://schemas.openxmlformats.org/officeDocument/2006/relationships/image" Target="../media/image110.png"/><Relationship Id="rId4" Type="http://schemas.openxmlformats.org/officeDocument/2006/relationships/image" Target="../media/image11.png"/><Relationship Id="rId9" Type="http://schemas.openxmlformats.org/officeDocument/2006/relationships/image" Target="../media/image37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4.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Color Cover">
            <a:extLst>
              <a:ext uri="{FF2B5EF4-FFF2-40B4-BE49-F238E27FC236}">
                <a16:creationId xmlns:a16="http://schemas.microsoft.com/office/drawing/2014/main" id="{8B2B1708-8CE4-4A20-94F5-55118AE2C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 name="Group 50">
            <a:extLst>
              <a:ext uri="{FF2B5EF4-FFF2-40B4-BE49-F238E27FC236}">
                <a16:creationId xmlns:a16="http://schemas.microsoft.com/office/drawing/2014/main" id="{3E84BE2F-C43D-43D9-A96D-1526003268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64" name="Color">
              <a:extLst>
                <a:ext uri="{FF2B5EF4-FFF2-40B4-BE49-F238E27FC236}">
                  <a16:creationId xmlns:a16="http://schemas.microsoft.com/office/drawing/2014/main" id="{E7400609-3385-4926-AD61-85A199F074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Color">
              <a:extLst>
                <a:ext uri="{FF2B5EF4-FFF2-40B4-BE49-F238E27FC236}">
                  <a16:creationId xmlns:a16="http://schemas.microsoft.com/office/drawing/2014/main" id="{9E9E1A20-C3CA-40B4-8D3A-3EAC12D69A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Picture 5" descr="A house and mountains with blue text&#10;&#10;Description automatically generated">
            <a:extLst>
              <a:ext uri="{FF2B5EF4-FFF2-40B4-BE49-F238E27FC236}">
                <a16:creationId xmlns:a16="http://schemas.microsoft.com/office/drawing/2014/main" id="{A8755B12-7100-4808-1795-0C3B29591D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5145" y="3624388"/>
            <a:ext cx="1714739" cy="733527"/>
          </a:xfrm>
          <a:prstGeom prst="rect">
            <a:avLst/>
          </a:prstGeom>
        </p:spPr>
      </p:pic>
      <p:pic>
        <p:nvPicPr>
          <p:cNvPr id="8" name="Graphic 7">
            <a:extLst>
              <a:ext uri="{FF2B5EF4-FFF2-40B4-BE49-F238E27FC236}">
                <a16:creationId xmlns:a16="http://schemas.microsoft.com/office/drawing/2014/main" id="{592E8146-52CE-4EDB-860E-BC0213FC32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18513" y="1460105"/>
            <a:ext cx="4756760" cy="1160779"/>
          </a:xfrm>
          <a:prstGeom prst="rect">
            <a:avLst/>
          </a:prstGeom>
        </p:spPr>
      </p:pic>
      <p:grpSp>
        <p:nvGrpSpPr>
          <p:cNvPr id="55" name="Group 54">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56" name="Freeform: Shape 55">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7" name="Freeform: Shape 56">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8" name="Freeform: Shape 57">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9" name="Freeform: Shape 58">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0" name="Freeform: Shape 59">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1" name="Freeform: Shape 60">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2" name="Freeform: Shape 61">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p:cNvSpPr>
            <a:spLocks noGrp="1"/>
          </p:cNvSpPr>
          <p:nvPr>
            <p:ph type="ctrTitle"/>
          </p:nvPr>
        </p:nvSpPr>
        <p:spPr>
          <a:xfrm>
            <a:off x="1012644" y="598260"/>
            <a:ext cx="4879001" cy="3026128"/>
          </a:xfrm>
        </p:spPr>
        <p:txBody>
          <a:bodyPr anchor="b">
            <a:normAutofit/>
          </a:bodyPr>
          <a:lstStyle/>
          <a:p>
            <a:pPr algn="l"/>
            <a:r>
              <a:rPr lang="en-US" sz="4800">
                <a:solidFill>
                  <a:schemeClr val="bg1"/>
                </a:solidFill>
                <a:latin typeface="Calibri" panose="020F0502020204030204" pitchFamily="34" charset="0"/>
                <a:ea typeface="Calibri" panose="020F0502020204030204" pitchFamily="34" charset="0"/>
                <a:cs typeface="Times New Roman" panose="02020603050405020304" pitchFamily="18" charset="0"/>
              </a:rPr>
              <a:t>Studies of ion beam heating in LEReC</a:t>
            </a:r>
            <a:endParaRPr lang="en-US" sz="4800">
              <a:solidFill>
                <a:schemeClr val="bg1"/>
              </a:solidFill>
            </a:endParaRPr>
          </a:p>
        </p:txBody>
      </p:sp>
      <p:sp>
        <p:nvSpPr>
          <p:cNvPr id="3" name="Subtitle 2"/>
          <p:cNvSpPr>
            <a:spLocks noGrp="1"/>
          </p:cNvSpPr>
          <p:nvPr>
            <p:ph type="subTitle" idx="1"/>
          </p:nvPr>
        </p:nvSpPr>
        <p:spPr>
          <a:xfrm>
            <a:off x="1012644" y="3764655"/>
            <a:ext cx="4879001" cy="2495085"/>
          </a:xfrm>
        </p:spPr>
        <p:txBody>
          <a:bodyPr anchor="t">
            <a:normAutofit/>
          </a:bodyPr>
          <a:lstStyle/>
          <a:p>
            <a:pPr algn="l"/>
            <a:r>
              <a:rPr lang="en-US" dirty="0">
                <a:solidFill>
                  <a:schemeClr val="bg1"/>
                </a:solidFill>
              </a:rPr>
              <a:t>S. Seletskiy, A. Fedotov, D. Kayran</a:t>
            </a:r>
          </a:p>
        </p:txBody>
      </p:sp>
      <p:sp>
        <p:nvSpPr>
          <p:cNvPr id="5" name="TextBox 4">
            <a:extLst>
              <a:ext uri="{FF2B5EF4-FFF2-40B4-BE49-F238E27FC236}">
                <a16:creationId xmlns:a16="http://schemas.microsoft.com/office/drawing/2014/main" id="{3521D8F0-E392-1EC8-E524-94E84ED55F08}"/>
              </a:ext>
            </a:extLst>
          </p:cNvPr>
          <p:cNvSpPr txBox="1"/>
          <p:nvPr/>
        </p:nvSpPr>
        <p:spPr>
          <a:xfrm>
            <a:off x="27646" y="4339241"/>
            <a:ext cx="5975285" cy="646331"/>
          </a:xfrm>
          <a:prstGeom prst="rect">
            <a:avLst/>
          </a:prstGeom>
          <a:noFill/>
        </p:spPr>
        <p:txBody>
          <a:bodyPr wrap="square">
            <a:spAutoFit/>
          </a:bodyPr>
          <a:lstStyle/>
          <a:p>
            <a:pPr algn="ctr"/>
            <a:r>
              <a:rPr lang="en-US" sz="1800" dirty="0">
                <a:solidFill>
                  <a:schemeClr val="bg1"/>
                </a:solidFill>
                <a:effectLst/>
                <a:latin typeface="Calibri" panose="020F0502020204030204" pitchFamily="34" charset="0"/>
                <a:ea typeface="Calibri" panose="020F0502020204030204" pitchFamily="34" charset="0"/>
              </a:rPr>
              <a:t>International Workshop on Beam Cooling and </a:t>
            </a:r>
            <a:r>
              <a:rPr lang="en-US" sz="1800" dirty="0">
                <a:solidFill>
                  <a:schemeClr val="bg1"/>
                </a:solidFill>
                <a:latin typeface="Calibri" panose="020F0502020204030204" pitchFamily="34" charset="0"/>
                <a:ea typeface="Calibri" panose="020F0502020204030204" pitchFamily="34" charset="0"/>
              </a:rPr>
              <a:t>R</a:t>
            </a:r>
            <a:r>
              <a:rPr lang="en-US" sz="1800" dirty="0">
                <a:solidFill>
                  <a:schemeClr val="bg1"/>
                </a:solidFill>
                <a:effectLst/>
                <a:latin typeface="Calibri" panose="020F0502020204030204" pitchFamily="34" charset="0"/>
                <a:ea typeface="Calibri" panose="020F0502020204030204" pitchFamily="34" charset="0"/>
              </a:rPr>
              <a:t>elated Topics </a:t>
            </a:r>
          </a:p>
          <a:p>
            <a:pPr algn="ctr"/>
            <a:r>
              <a:rPr lang="en-US" sz="1800" dirty="0">
                <a:solidFill>
                  <a:schemeClr val="bg1"/>
                </a:solidFill>
                <a:effectLst/>
                <a:latin typeface="Calibri" panose="020F0502020204030204" pitchFamily="34" charset="0"/>
                <a:ea typeface="Calibri" panose="020F0502020204030204" pitchFamily="34" charset="0"/>
              </a:rPr>
              <a:t>8th – 13th October 2023</a:t>
            </a:r>
          </a:p>
        </p:txBody>
      </p:sp>
      <p:sp>
        <p:nvSpPr>
          <p:cNvPr id="7" name="TextBox 6">
            <a:extLst>
              <a:ext uri="{FF2B5EF4-FFF2-40B4-BE49-F238E27FC236}">
                <a16:creationId xmlns:a16="http://schemas.microsoft.com/office/drawing/2014/main" id="{67D31BD2-FAA9-0D74-3A64-0F708861F3A5}"/>
              </a:ext>
            </a:extLst>
          </p:cNvPr>
          <p:cNvSpPr txBox="1"/>
          <p:nvPr/>
        </p:nvSpPr>
        <p:spPr>
          <a:xfrm>
            <a:off x="8622237" y="6143334"/>
            <a:ext cx="1500554" cy="369332"/>
          </a:xfrm>
          <a:prstGeom prst="rect">
            <a:avLst/>
          </a:prstGeom>
          <a:noFill/>
        </p:spPr>
        <p:txBody>
          <a:bodyPr wrap="square">
            <a:spAutoFit/>
          </a:bodyPr>
          <a:lstStyle/>
          <a:p>
            <a:r>
              <a:rPr lang="en-US" b="1" dirty="0"/>
              <a:t>TUPAM1R2</a:t>
            </a:r>
            <a:endParaRPr lang="en-US" dirty="0"/>
          </a:p>
        </p:txBody>
      </p:sp>
    </p:spTree>
    <p:extLst>
      <p:ext uri="{BB962C8B-B14F-4D97-AF65-F5344CB8AC3E}">
        <p14:creationId xmlns:p14="http://schemas.microsoft.com/office/powerpoint/2010/main" val="76914611"/>
      </p:ext>
    </p:extLst>
  </p:cSld>
  <p:clrMapOvr>
    <a:masterClrMapping/>
  </p:clrMapOvr>
  <mc:AlternateContent xmlns:mc="http://schemas.openxmlformats.org/markup-compatibility/2006" xmlns:p14="http://schemas.microsoft.com/office/powerpoint/2010/main">
    <mc:Choice Requires="p14">
      <p:transition spd="slow" p14:dur="2000" advTm="13905"/>
    </mc:Choice>
    <mc:Fallback xmlns="">
      <p:transition spd="slow" advTm="13905"/>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Chart, histogram&#10;&#10;Description automatically generated">
            <a:extLst>
              <a:ext uri="{FF2B5EF4-FFF2-40B4-BE49-F238E27FC236}">
                <a16:creationId xmlns:a16="http://schemas.microsoft.com/office/drawing/2014/main" id="{4D913E05-0974-4DC3-8F91-063BFBEC58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0952" y="3547990"/>
            <a:ext cx="4302261" cy="3040386"/>
          </a:xfrm>
          <a:prstGeom prst="rect">
            <a:avLst/>
          </a:prstGeom>
        </p:spPr>
      </p:pic>
      <p:pic>
        <p:nvPicPr>
          <p:cNvPr id="11" name="Picture 10" descr="Chart, histogram&#10;&#10;Description automatically generated">
            <a:extLst>
              <a:ext uri="{FF2B5EF4-FFF2-40B4-BE49-F238E27FC236}">
                <a16:creationId xmlns:a16="http://schemas.microsoft.com/office/drawing/2014/main" id="{B3F0D32E-6398-4732-91D5-0BFFDC81F7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2" y="3813017"/>
            <a:ext cx="86045" cy="60808"/>
          </a:xfrm>
          <a:prstGeom prst="rect">
            <a:avLst/>
          </a:prstGeom>
        </p:spPr>
      </p:pic>
      <p:pic>
        <p:nvPicPr>
          <p:cNvPr id="13" name="Picture 12" descr="Chart, scatter chart&#10;&#10;Description automatically generated">
            <a:extLst>
              <a:ext uri="{FF2B5EF4-FFF2-40B4-BE49-F238E27FC236}">
                <a16:creationId xmlns:a16="http://schemas.microsoft.com/office/drawing/2014/main" id="{92AD0422-8802-49EB-B220-3F20705204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0339" y="3575952"/>
            <a:ext cx="4981661" cy="3264415"/>
          </a:xfrm>
          <a:prstGeom prst="rect">
            <a:avLst/>
          </a:prstGeom>
        </p:spPr>
      </p:pic>
      <p:sp>
        <p:nvSpPr>
          <p:cNvPr id="28" name="Arrow: Right 27">
            <a:extLst>
              <a:ext uri="{FF2B5EF4-FFF2-40B4-BE49-F238E27FC236}">
                <a16:creationId xmlns:a16="http://schemas.microsoft.com/office/drawing/2014/main" id="{F384D439-503E-4E63-9584-D36A989C4E2F}"/>
              </a:ext>
            </a:extLst>
          </p:cNvPr>
          <p:cNvSpPr/>
          <p:nvPr/>
        </p:nvSpPr>
        <p:spPr>
          <a:xfrm>
            <a:off x="5830694" y="5023293"/>
            <a:ext cx="1364710" cy="2873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D6CA33F6-2F98-4D68-A464-C0C0AEC0060F}"/>
              </a:ext>
            </a:extLst>
          </p:cNvPr>
          <p:cNvGrpSpPr/>
          <p:nvPr/>
        </p:nvGrpSpPr>
        <p:grpSpPr>
          <a:xfrm>
            <a:off x="1632855" y="412287"/>
            <a:ext cx="10478990" cy="2722901"/>
            <a:chOff x="0" y="689867"/>
            <a:chExt cx="10478990" cy="2722901"/>
          </a:xfrm>
        </p:grpSpPr>
        <p:pic>
          <p:nvPicPr>
            <p:cNvPr id="5" name="Picture 4" descr="Chart, line chart&#10;&#10;Description automatically generated">
              <a:extLst>
                <a:ext uri="{FF2B5EF4-FFF2-40B4-BE49-F238E27FC236}">
                  <a16:creationId xmlns:a16="http://schemas.microsoft.com/office/drawing/2014/main" id="{C498FA53-6629-444B-BA80-5E177AA4B4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91402"/>
              <a:ext cx="3657608" cy="2720346"/>
            </a:xfrm>
            <a:prstGeom prst="rect">
              <a:avLst/>
            </a:prstGeom>
          </p:spPr>
        </p:pic>
        <p:pic>
          <p:nvPicPr>
            <p:cNvPr id="7" name="Picture 6" descr="Graphical user interface, chart, line chart&#10;&#10;Description automatically generated">
              <a:extLst>
                <a:ext uri="{FF2B5EF4-FFF2-40B4-BE49-F238E27FC236}">
                  <a16:creationId xmlns:a16="http://schemas.microsoft.com/office/drawing/2014/main" id="{FCC53A18-4D69-4A4B-B358-69FA1B7E87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9495" y="692422"/>
              <a:ext cx="3657608" cy="2720346"/>
            </a:xfrm>
            <a:prstGeom prst="rect">
              <a:avLst/>
            </a:prstGeom>
          </p:spPr>
        </p:pic>
        <p:pic>
          <p:nvPicPr>
            <p:cNvPr id="9" name="Picture 8" descr="Chart, line chart&#10;&#10;Description automatically generated">
              <a:extLst>
                <a:ext uri="{FF2B5EF4-FFF2-40B4-BE49-F238E27FC236}">
                  <a16:creationId xmlns:a16="http://schemas.microsoft.com/office/drawing/2014/main" id="{8CEECA78-EBFA-4206-9B3C-13636A6289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21382" y="689867"/>
              <a:ext cx="3657608" cy="2720346"/>
            </a:xfrm>
            <a:prstGeom prst="rect">
              <a:avLst/>
            </a:prstGeom>
          </p:spPr>
        </p:pic>
      </p:gr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A908B75-210E-4756-82C4-D6F28D9AD224}"/>
                  </a:ext>
                </a:extLst>
              </p:cNvPr>
              <p:cNvSpPr txBox="1"/>
              <p:nvPr/>
            </p:nvSpPr>
            <p:spPr>
              <a:xfrm>
                <a:off x="11970" y="638485"/>
                <a:ext cx="1885182" cy="2330253"/>
              </a:xfrm>
              <a:prstGeom prst="rect">
                <a:avLst/>
              </a:prstGeom>
              <a:noFill/>
            </p:spPr>
            <p:txBody>
              <a:bodyPr wrap="square" rtlCol="0">
                <a:spAutoFit/>
              </a:bodyPr>
              <a:lstStyle/>
              <a:p>
                <a:r>
                  <a:rPr lang="en-US" dirty="0"/>
                  <a:t>For each of our “datapoints” we record three ion bunch parameters: vertical size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oMath>
                </a14:m>
                <a:r>
                  <a:rPr lang="en-US" dirty="0"/>
                  <a:t>), rms length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b="0" i="1" smtClean="0">
                            <a:latin typeface="Cambria Math" panose="02040503050406030204" pitchFamily="18" charset="0"/>
                          </a:rPr>
                          <m:t>𝑧</m:t>
                        </m:r>
                      </m:sub>
                    </m:sSub>
                  </m:oMath>
                </a14:m>
                <a:r>
                  <a:rPr lang="en-US" dirty="0"/>
                  <a:t>), intensity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𝑖</m:t>
                        </m:r>
                      </m:sub>
                    </m:sSub>
                  </m:oMath>
                </a14:m>
                <a:r>
                  <a:rPr lang="en-US" dirty="0"/>
                  <a:t>) </a:t>
                </a:r>
              </a:p>
            </p:txBody>
          </p:sp>
        </mc:Choice>
        <mc:Fallback xmlns="">
          <p:sp>
            <p:nvSpPr>
              <p:cNvPr id="3" name="TextBox 2">
                <a:extLst>
                  <a:ext uri="{FF2B5EF4-FFF2-40B4-BE49-F238E27FC236}">
                    <a16:creationId xmlns:a16="http://schemas.microsoft.com/office/drawing/2014/main" id="{CA908B75-210E-4756-82C4-D6F28D9AD224}"/>
                  </a:ext>
                </a:extLst>
              </p:cNvPr>
              <p:cNvSpPr txBox="1">
                <a:spLocks noRot="1" noChangeAspect="1" noMove="1" noResize="1" noEditPoints="1" noAdjustHandles="1" noChangeArrowheads="1" noChangeShapeType="1" noTextEdit="1"/>
              </p:cNvSpPr>
              <p:nvPr/>
            </p:nvSpPr>
            <p:spPr>
              <a:xfrm>
                <a:off x="11970" y="638485"/>
                <a:ext cx="1885182" cy="2330253"/>
              </a:xfrm>
              <a:prstGeom prst="rect">
                <a:avLst/>
              </a:prstGeom>
              <a:blipFill>
                <a:blip r:embed="rId7"/>
                <a:stretch>
                  <a:fillRect l="-2913" t="-1571" b="-3403"/>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6520C988-3A79-422A-925A-35E60F3B5E02}"/>
              </a:ext>
            </a:extLst>
          </p:cNvPr>
          <p:cNvSpPr txBox="1"/>
          <p:nvPr/>
        </p:nvSpPr>
        <p:spPr>
          <a:xfrm>
            <a:off x="36462" y="3873825"/>
            <a:ext cx="3206188" cy="1477328"/>
          </a:xfrm>
          <a:prstGeom prst="rect">
            <a:avLst/>
          </a:prstGeom>
          <a:noFill/>
        </p:spPr>
        <p:txBody>
          <a:bodyPr wrap="square" rtlCol="0">
            <a:spAutoFit/>
          </a:bodyPr>
          <a:lstStyle/>
          <a:p>
            <a:r>
              <a:rPr lang="en-US" dirty="0"/>
              <a:t>From the measured </a:t>
            </a:r>
            <a:r>
              <a:rPr lang="en-US" dirty="0" err="1"/>
              <a:t>i</a:t>
            </a:r>
            <a:r>
              <a:rPr lang="en-US" dirty="0"/>
              <a:t>-bunch parameters and from dedicated measurements of the IBS-driven size growth of the </a:t>
            </a:r>
            <a:r>
              <a:rPr lang="en-US" dirty="0" err="1"/>
              <a:t>i</a:t>
            </a:r>
            <a:r>
              <a:rPr lang="en-US" dirty="0"/>
              <a:t>-bunches we deduce the IBS growth rate</a:t>
            </a:r>
          </a:p>
        </p:txBody>
      </p:sp>
      <p:sp>
        <p:nvSpPr>
          <p:cNvPr id="2" name="Title 1">
            <a:extLst>
              <a:ext uri="{FF2B5EF4-FFF2-40B4-BE49-F238E27FC236}">
                <a16:creationId xmlns:a16="http://schemas.microsoft.com/office/drawing/2014/main" id="{4E2AE550-1A1E-4AFD-ACA1-E2CD443AB9C2}"/>
              </a:ext>
            </a:extLst>
          </p:cNvPr>
          <p:cNvSpPr>
            <a:spLocks noGrp="1"/>
          </p:cNvSpPr>
          <p:nvPr>
            <p:ph type="title"/>
          </p:nvPr>
        </p:nvSpPr>
        <p:spPr>
          <a:xfrm>
            <a:off x="63503" y="42864"/>
            <a:ext cx="10515600" cy="540356"/>
          </a:xfrm>
        </p:spPr>
        <p:txBody>
          <a:bodyPr vert="horz" lIns="91440" tIns="45720" rIns="91440" bIns="45720" rtlCol="0" anchor="ctr">
            <a:normAutofit fontScale="90000"/>
          </a:bodyPr>
          <a:lstStyle/>
          <a:p>
            <a:r>
              <a:rPr lang="en-US" sz="5200" kern="1200" dirty="0">
                <a:solidFill>
                  <a:schemeClr val="tx1"/>
                </a:solidFill>
                <a:latin typeface="+mj-lt"/>
                <a:ea typeface="+mj-ea"/>
                <a:cs typeface="+mj-cs"/>
              </a:rPr>
              <a:t>Example of data processing</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2E6A114-DDE7-4C2E-9E97-E2FF92053347}"/>
                  </a:ext>
                </a:extLst>
              </p:cNvPr>
              <p:cNvSpPr txBox="1"/>
              <p:nvPr/>
            </p:nvSpPr>
            <p:spPr>
              <a:xfrm>
                <a:off x="36740" y="3283395"/>
                <a:ext cx="8996502" cy="391261"/>
              </a:xfrm>
              <a:prstGeom prst="rect">
                <a:avLst/>
              </a:prstGeom>
              <a:noFill/>
            </p:spPr>
            <p:txBody>
              <a:bodyPr wrap="none" rtlCol="0">
                <a:spAutoFit/>
              </a:bodyPr>
              <a:lstStyle/>
              <a:p>
                <a:r>
                  <a:rPr lang="en-US" dirty="0"/>
                  <a:t>From the bunch size measurement, we calculate the evolution of the overall growth rate of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oMath>
                </a14:m>
                <a:r>
                  <a:rPr lang="en-US" dirty="0"/>
                  <a:t> </a:t>
                </a:r>
              </a:p>
            </p:txBody>
          </p:sp>
        </mc:Choice>
        <mc:Fallback xmlns="">
          <p:sp>
            <p:nvSpPr>
              <p:cNvPr id="10" name="TextBox 9">
                <a:extLst>
                  <a:ext uri="{FF2B5EF4-FFF2-40B4-BE49-F238E27FC236}">
                    <a16:creationId xmlns:a16="http://schemas.microsoft.com/office/drawing/2014/main" id="{72E6A114-DDE7-4C2E-9E97-E2FF92053347}"/>
                  </a:ext>
                </a:extLst>
              </p:cNvPr>
              <p:cNvSpPr txBox="1">
                <a:spLocks noRot="1" noChangeAspect="1" noMove="1" noResize="1" noEditPoints="1" noAdjustHandles="1" noChangeArrowheads="1" noChangeShapeType="1" noTextEdit="1"/>
              </p:cNvSpPr>
              <p:nvPr/>
            </p:nvSpPr>
            <p:spPr>
              <a:xfrm>
                <a:off x="36740" y="3283395"/>
                <a:ext cx="8996502" cy="391261"/>
              </a:xfrm>
              <a:prstGeom prst="rect">
                <a:avLst/>
              </a:prstGeom>
              <a:blipFill>
                <a:blip r:embed="rId8"/>
                <a:stretch>
                  <a:fillRect l="-542" t="-7813" b="-203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FBC24DA-8E17-4812-AA38-768B82359F60}"/>
                  </a:ext>
                </a:extLst>
              </p:cNvPr>
              <p:cNvSpPr txBox="1"/>
              <p:nvPr/>
            </p:nvSpPr>
            <p:spPr>
              <a:xfrm>
                <a:off x="34238" y="5501765"/>
                <a:ext cx="3206188" cy="1306383"/>
              </a:xfrm>
              <a:prstGeom prst="rect">
                <a:avLst/>
              </a:prstGeom>
              <a:noFill/>
            </p:spPr>
            <p:txBody>
              <a:bodyPr wrap="square" rtlCol="0">
                <a:spAutoFit/>
              </a:bodyPr>
              <a:lstStyle/>
              <a:p>
                <a:r>
                  <a:rPr lang="en-US" dirty="0"/>
                  <a:t>A difference between the two rates gives us the heating rate for the transverse size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h</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r>
                          <a:rPr lang="en-US" b="0" i="1" smtClean="0">
                            <a:latin typeface="Cambria Math" panose="02040503050406030204" pitchFamily="18" charset="0"/>
                          </a:rPr>
                          <m:t>)</m:t>
                        </m:r>
                      </m:sub>
                    </m:sSub>
                    <m:r>
                      <a:rPr lang="en-US" b="0" i="1" smtClean="0">
                        <a:latin typeface="Cambria Math" panose="02040503050406030204" pitchFamily="18" charset="0"/>
                      </a:rPr>
                      <m:t>=0.5⋅</m:t>
                    </m:r>
                    <m:sSub>
                      <m:sSubPr>
                        <m:ctrlPr>
                          <a:rPr lang="en-US" i="1" smtClean="0">
                            <a:latin typeface="Cambria Math" panose="02040503050406030204" pitchFamily="18" charset="0"/>
                          </a:rPr>
                        </m:ctrlPr>
                      </m:sSubPr>
                      <m:e>
                        <m:r>
                          <a:rPr lang="en-US" i="1">
                            <a:latin typeface="Cambria Math" panose="02040503050406030204" pitchFamily="18" charset="0"/>
                          </a:rPr>
                          <m:t>𝜆</m:t>
                        </m:r>
                      </m:e>
                      <m:sub>
                        <m:r>
                          <a:rPr lang="en-US" b="0" i="1" smtClean="0">
                            <a:latin typeface="Cambria Math" panose="02040503050406030204" pitchFamily="18" charset="0"/>
                          </a:rPr>
                          <m:t>h</m:t>
                        </m:r>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𝜀</m:t>
                            </m:r>
                          </m:e>
                          <m:sub>
                            <m:r>
                              <a:rPr lang="en-US" i="1">
                                <a:latin typeface="Cambria Math" panose="02040503050406030204" pitchFamily="18" charset="0"/>
                              </a:rPr>
                              <m:t>𝑦</m:t>
                            </m:r>
                          </m:sub>
                        </m:sSub>
                        <m:r>
                          <a:rPr lang="en-US" i="1">
                            <a:latin typeface="Cambria Math" panose="02040503050406030204" pitchFamily="18" charset="0"/>
                          </a:rPr>
                          <m:t>)</m:t>
                        </m:r>
                      </m:sub>
                    </m:sSub>
                  </m:oMath>
                </a14:m>
                <a:r>
                  <a:rPr lang="en-US" dirty="0"/>
                  <a:t>)</a:t>
                </a:r>
              </a:p>
            </p:txBody>
          </p:sp>
        </mc:Choice>
        <mc:Fallback xmlns="">
          <p:sp>
            <p:nvSpPr>
              <p:cNvPr id="24" name="TextBox 23">
                <a:extLst>
                  <a:ext uri="{FF2B5EF4-FFF2-40B4-BE49-F238E27FC236}">
                    <a16:creationId xmlns:a16="http://schemas.microsoft.com/office/drawing/2014/main" id="{2FBC24DA-8E17-4812-AA38-768B82359F60}"/>
                  </a:ext>
                </a:extLst>
              </p:cNvPr>
              <p:cNvSpPr txBox="1">
                <a:spLocks noRot="1" noChangeAspect="1" noMove="1" noResize="1" noEditPoints="1" noAdjustHandles="1" noChangeArrowheads="1" noChangeShapeType="1" noTextEdit="1"/>
              </p:cNvSpPr>
              <p:nvPr/>
            </p:nvSpPr>
            <p:spPr>
              <a:xfrm>
                <a:off x="34238" y="5501765"/>
                <a:ext cx="3206188" cy="1306383"/>
              </a:xfrm>
              <a:prstGeom prst="rect">
                <a:avLst/>
              </a:prstGeom>
              <a:blipFill>
                <a:blip r:embed="rId9"/>
                <a:stretch>
                  <a:fillRect l="-1711" t="-2804" b="-280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A8B6C792-A6C8-9D8E-51F7-AB81BD1FE840}"/>
              </a:ext>
            </a:extLst>
          </p:cNvPr>
          <p:cNvSpPr>
            <a:spLocks noGrp="1"/>
          </p:cNvSpPr>
          <p:nvPr>
            <p:ph type="sldNum" sz="quarter" idx="12"/>
          </p:nvPr>
        </p:nvSpPr>
        <p:spPr/>
        <p:txBody>
          <a:bodyPr/>
          <a:lstStyle/>
          <a:p>
            <a:fld id="{692CE882-6B8E-455C-BA90-E31BE4D98FE3}" type="slidenum">
              <a:rPr lang="en-US" smtClean="0"/>
              <a:t>10</a:t>
            </a:fld>
            <a:endParaRPr lang="en-US"/>
          </a:p>
        </p:txBody>
      </p:sp>
    </p:spTree>
    <p:extLst>
      <p:ext uri="{BB962C8B-B14F-4D97-AF65-F5344CB8AC3E}">
        <p14:creationId xmlns:p14="http://schemas.microsoft.com/office/powerpoint/2010/main" val="2210428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853868A-13CE-44FD-93E0-E3E603221AC6}"/>
              </a:ext>
            </a:extLst>
          </p:cNvPr>
          <p:cNvGrpSpPr/>
          <p:nvPr/>
        </p:nvGrpSpPr>
        <p:grpSpPr>
          <a:xfrm>
            <a:off x="162446" y="1723321"/>
            <a:ext cx="11867108" cy="4088792"/>
            <a:chOff x="162446" y="983849"/>
            <a:chExt cx="11867108" cy="4088792"/>
          </a:xfrm>
        </p:grpSpPr>
        <p:pic>
          <p:nvPicPr>
            <p:cNvPr id="8" name="Picture 7" descr="Chart, line chart, histogram&#10;&#10;Description automatically generated">
              <a:extLst>
                <a:ext uri="{FF2B5EF4-FFF2-40B4-BE49-F238E27FC236}">
                  <a16:creationId xmlns:a16="http://schemas.microsoft.com/office/drawing/2014/main" id="{0AC03845-DE8D-4A58-BEED-919F926D9A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446" y="983849"/>
              <a:ext cx="5933554" cy="4064516"/>
            </a:xfrm>
            <a:prstGeom prst="rect">
              <a:avLst/>
            </a:prstGeom>
          </p:spPr>
        </p:pic>
        <p:pic>
          <p:nvPicPr>
            <p:cNvPr id="10" name="Picture 9" descr="Chart&#10;&#10;Description automatically generated">
              <a:extLst>
                <a:ext uri="{FF2B5EF4-FFF2-40B4-BE49-F238E27FC236}">
                  <a16:creationId xmlns:a16="http://schemas.microsoft.com/office/drawing/2014/main" id="{72A44B53-E402-423F-8350-97634D09E2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8004" y="1008125"/>
              <a:ext cx="5901550" cy="4064516"/>
            </a:xfrm>
            <a:prstGeom prst="rect">
              <a:avLst/>
            </a:prstGeom>
          </p:spPr>
        </p:pic>
        <p:sp>
          <p:nvSpPr>
            <p:cNvPr id="11" name="Arrow: Right 10">
              <a:extLst>
                <a:ext uri="{FF2B5EF4-FFF2-40B4-BE49-F238E27FC236}">
                  <a16:creationId xmlns:a16="http://schemas.microsoft.com/office/drawing/2014/main" id="{ACC686BF-0F6F-4194-8AED-DE51C534D766}"/>
                </a:ext>
              </a:extLst>
            </p:cNvPr>
            <p:cNvSpPr/>
            <p:nvPr/>
          </p:nvSpPr>
          <p:spPr>
            <a:xfrm>
              <a:off x="5568176" y="2835324"/>
              <a:ext cx="559828" cy="3698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88667923-F782-4C9E-B873-90B4D30AB4D9}"/>
              </a:ext>
            </a:extLst>
          </p:cNvPr>
          <p:cNvSpPr>
            <a:spLocks noGrp="1"/>
          </p:cNvSpPr>
          <p:nvPr>
            <p:ph type="title"/>
          </p:nvPr>
        </p:nvSpPr>
        <p:spPr>
          <a:xfrm>
            <a:off x="0" y="1"/>
            <a:ext cx="10515600" cy="624468"/>
          </a:xfrm>
        </p:spPr>
        <p:txBody>
          <a:bodyPr>
            <a:normAutofit fontScale="90000"/>
          </a:bodyPr>
          <a:lstStyle/>
          <a:p>
            <a:r>
              <a:rPr lang="en-US" dirty="0"/>
              <a:t>Heating process invariant</a:t>
            </a:r>
          </a:p>
        </p:txBody>
      </p:sp>
      <p:pic>
        <p:nvPicPr>
          <p:cNvPr id="6" name="Picture 5">
            <a:extLst>
              <a:ext uri="{FF2B5EF4-FFF2-40B4-BE49-F238E27FC236}">
                <a16:creationId xmlns:a16="http://schemas.microsoft.com/office/drawing/2014/main" id="{F9683C74-C92B-4119-94E9-225B5DB6DA8B}"/>
              </a:ext>
            </a:extLst>
          </p:cNvPr>
          <p:cNvPicPr>
            <a:picLocks noChangeAspect="1"/>
          </p:cNvPicPr>
          <p:nvPr/>
        </p:nvPicPr>
        <p:blipFill>
          <a:blip r:embed="rId4"/>
          <a:stretch>
            <a:fillRect/>
          </a:stretch>
        </p:blipFill>
        <p:spPr>
          <a:xfrm>
            <a:off x="5848090" y="1134185"/>
            <a:ext cx="2063856" cy="501676"/>
          </a:xfrm>
          <a:prstGeom prst="rect">
            <a:avLst/>
          </a:prstGeom>
        </p:spPr>
      </p:pic>
      <p:sp>
        <p:nvSpPr>
          <p:cNvPr id="3" name="TextBox 2">
            <a:extLst>
              <a:ext uri="{FF2B5EF4-FFF2-40B4-BE49-F238E27FC236}">
                <a16:creationId xmlns:a16="http://schemas.microsoft.com/office/drawing/2014/main" id="{75429324-7FF4-44A9-A721-D9A28EB72CE3}"/>
              </a:ext>
            </a:extLst>
          </p:cNvPr>
          <p:cNvSpPr txBox="1"/>
          <p:nvPr/>
        </p:nvSpPr>
        <p:spPr>
          <a:xfrm>
            <a:off x="208584" y="1189013"/>
            <a:ext cx="5014386" cy="461665"/>
          </a:xfrm>
          <a:prstGeom prst="rect">
            <a:avLst/>
          </a:prstGeom>
          <a:noFill/>
        </p:spPr>
        <p:txBody>
          <a:bodyPr wrap="none" rtlCol="0">
            <a:spAutoFit/>
          </a:bodyPr>
          <a:lstStyle/>
          <a:p>
            <a:r>
              <a:rPr lang="en-US" sz="2400" dirty="0"/>
              <a:t>We found that in every measurement:</a:t>
            </a:r>
          </a:p>
        </p:txBody>
      </p:sp>
      <p:sp>
        <p:nvSpPr>
          <p:cNvPr id="4" name="Slide Number Placeholder 3">
            <a:extLst>
              <a:ext uri="{FF2B5EF4-FFF2-40B4-BE49-F238E27FC236}">
                <a16:creationId xmlns:a16="http://schemas.microsoft.com/office/drawing/2014/main" id="{14DF4927-289B-F8E5-A89B-A5E7622FF5EE}"/>
              </a:ext>
            </a:extLst>
          </p:cNvPr>
          <p:cNvSpPr>
            <a:spLocks noGrp="1"/>
          </p:cNvSpPr>
          <p:nvPr>
            <p:ph type="sldNum" sz="quarter" idx="12"/>
          </p:nvPr>
        </p:nvSpPr>
        <p:spPr/>
        <p:txBody>
          <a:bodyPr/>
          <a:lstStyle/>
          <a:p>
            <a:fld id="{692CE882-6B8E-455C-BA90-E31BE4D98FE3}" type="slidenum">
              <a:rPr lang="en-US" smtClean="0"/>
              <a:t>11</a:t>
            </a:fld>
            <a:endParaRPr lang="en-US"/>
          </a:p>
        </p:txBody>
      </p:sp>
    </p:spTree>
    <p:extLst>
      <p:ext uri="{BB962C8B-B14F-4D97-AF65-F5344CB8AC3E}">
        <p14:creationId xmlns:p14="http://schemas.microsoft.com/office/powerpoint/2010/main" val="1161260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9314388-4371-7EE7-BB79-35459995E90C}"/>
              </a:ext>
            </a:extLst>
          </p:cNvPr>
          <p:cNvPicPr>
            <a:picLocks noChangeAspect="1"/>
          </p:cNvPicPr>
          <p:nvPr/>
        </p:nvPicPr>
        <p:blipFill>
          <a:blip r:embed="rId2"/>
          <a:stretch>
            <a:fillRect/>
          </a:stretch>
        </p:blipFill>
        <p:spPr>
          <a:xfrm>
            <a:off x="0" y="2907469"/>
            <a:ext cx="8763450" cy="2971953"/>
          </a:xfrm>
          <a:prstGeom prst="rect">
            <a:avLst/>
          </a:prstGeom>
        </p:spPr>
      </p:pic>
      <p:sp>
        <p:nvSpPr>
          <p:cNvPr id="2" name="Title 1">
            <a:extLst>
              <a:ext uri="{FF2B5EF4-FFF2-40B4-BE49-F238E27FC236}">
                <a16:creationId xmlns:a16="http://schemas.microsoft.com/office/drawing/2014/main" id="{B9319F7E-0422-469C-A466-138820D5E133}"/>
              </a:ext>
            </a:extLst>
          </p:cNvPr>
          <p:cNvSpPr>
            <a:spLocks noGrp="1"/>
          </p:cNvSpPr>
          <p:nvPr>
            <p:ph type="title"/>
          </p:nvPr>
        </p:nvSpPr>
        <p:spPr>
          <a:xfrm>
            <a:off x="69672" y="34836"/>
            <a:ext cx="10515600" cy="557158"/>
          </a:xfrm>
        </p:spPr>
        <p:txBody>
          <a:bodyPr>
            <a:normAutofit fontScale="90000"/>
          </a:bodyPr>
          <a:lstStyle/>
          <a:p>
            <a:r>
              <a:rPr lang="en-US" dirty="0"/>
              <a:t>Typical e-bunch measurement</a:t>
            </a:r>
          </a:p>
        </p:txBody>
      </p:sp>
      <p:pic>
        <p:nvPicPr>
          <p:cNvPr id="19" name="Picture 18" descr="A screenshot of a graph&#10;&#10;Description automatically generated">
            <a:extLst>
              <a:ext uri="{FF2B5EF4-FFF2-40B4-BE49-F238E27FC236}">
                <a16:creationId xmlns:a16="http://schemas.microsoft.com/office/drawing/2014/main" id="{6CB7F500-78D1-1897-B8B7-C5C36BB2FF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9140" y="4249509"/>
            <a:ext cx="6454140" cy="2573655"/>
          </a:xfrm>
          <a:prstGeom prst="rect">
            <a:avLst/>
          </a:prstGeom>
        </p:spPr>
      </p:pic>
      <p:pic>
        <p:nvPicPr>
          <p:cNvPr id="15" name="Picture 14" descr="A graph showing the value of a graph&#10;&#10;Description automatically generated with medium confidence">
            <a:extLst>
              <a:ext uri="{FF2B5EF4-FFF2-40B4-BE49-F238E27FC236}">
                <a16:creationId xmlns:a16="http://schemas.microsoft.com/office/drawing/2014/main" id="{8ACA2BCE-7FC7-12B7-84D5-A998CC8035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78730" y="578836"/>
            <a:ext cx="3253740" cy="2306955"/>
          </a:xfrm>
          <a:prstGeom prst="rect">
            <a:avLst/>
          </a:prstGeom>
        </p:spPr>
      </p:pic>
      <p:pic>
        <p:nvPicPr>
          <p:cNvPr id="17" name="Picture 16" descr="A graph with a line graph&#10;&#10;Description automatically generated">
            <a:extLst>
              <a:ext uri="{FF2B5EF4-FFF2-40B4-BE49-F238E27FC236}">
                <a16:creationId xmlns:a16="http://schemas.microsoft.com/office/drawing/2014/main" id="{8D06D1B2-E530-E986-A6C6-3FC6A4B8DB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2470" y="557158"/>
            <a:ext cx="3253740" cy="2306955"/>
          </a:xfrm>
          <a:prstGeom prst="rect">
            <a:avLst/>
          </a:prstGeom>
        </p:spPr>
      </p:pic>
      <p:pic>
        <p:nvPicPr>
          <p:cNvPr id="20" name="Picture 19">
            <a:extLst>
              <a:ext uri="{FF2B5EF4-FFF2-40B4-BE49-F238E27FC236}">
                <a16:creationId xmlns:a16="http://schemas.microsoft.com/office/drawing/2014/main" id="{171F37E7-E717-87A9-0661-15046327E097}"/>
              </a:ext>
            </a:extLst>
          </p:cNvPr>
          <p:cNvPicPr>
            <a:picLocks noChangeAspect="1"/>
          </p:cNvPicPr>
          <p:nvPr/>
        </p:nvPicPr>
        <p:blipFill>
          <a:blip r:embed="rId6"/>
          <a:stretch>
            <a:fillRect/>
          </a:stretch>
        </p:blipFill>
        <p:spPr>
          <a:xfrm>
            <a:off x="52715" y="578836"/>
            <a:ext cx="2202066" cy="3021439"/>
          </a:xfrm>
          <a:prstGeom prst="rect">
            <a:avLst/>
          </a:prstGeom>
        </p:spPr>
      </p:pic>
      <p:sp>
        <p:nvSpPr>
          <p:cNvPr id="7" name="TextBox 6">
            <a:extLst>
              <a:ext uri="{FF2B5EF4-FFF2-40B4-BE49-F238E27FC236}">
                <a16:creationId xmlns:a16="http://schemas.microsoft.com/office/drawing/2014/main" id="{EA398FB1-2D78-CBEE-F175-6264E987FCE4}"/>
              </a:ext>
            </a:extLst>
          </p:cNvPr>
          <p:cNvSpPr txBox="1"/>
          <p:nvPr/>
        </p:nvSpPr>
        <p:spPr>
          <a:xfrm>
            <a:off x="235744" y="6094498"/>
            <a:ext cx="4452950" cy="369332"/>
          </a:xfrm>
          <a:prstGeom prst="rect">
            <a:avLst/>
          </a:prstGeom>
          <a:noFill/>
        </p:spPr>
        <p:txBody>
          <a:bodyPr wrap="none" rtlCol="0">
            <a:spAutoFit/>
          </a:bodyPr>
          <a:lstStyle/>
          <a:p>
            <a:r>
              <a:rPr lang="en-US" dirty="0"/>
              <a:t>Emittance measurement station (moving slit)</a:t>
            </a:r>
          </a:p>
        </p:txBody>
      </p:sp>
      <p:sp>
        <p:nvSpPr>
          <p:cNvPr id="8" name="Arrow: Up 7">
            <a:extLst>
              <a:ext uri="{FF2B5EF4-FFF2-40B4-BE49-F238E27FC236}">
                <a16:creationId xmlns:a16="http://schemas.microsoft.com/office/drawing/2014/main" id="{E68BFDB9-D0AC-F47E-3722-42FACC9E5054}"/>
              </a:ext>
            </a:extLst>
          </p:cNvPr>
          <p:cNvSpPr/>
          <p:nvPr/>
        </p:nvSpPr>
        <p:spPr>
          <a:xfrm>
            <a:off x="2011894" y="5151523"/>
            <a:ext cx="242887" cy="94297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Up 8">
            <a:extLst>
              <a:ext uri="{FF2B5EF4-FFF2-40B4-BE49-F238E27FC236}">
                <a16:creationId xmlns:a16="http://schemas.microsoft.com/office/drawing/2014/main" id="{77AAEE3F-7EAD-032D-94CC-C574EAA2C18C}"/>
              </a:ext>
            </a:extLst>
          </p:cNvPr>
          <p:cNvSpPr/>
          <p:nvPr/>
        </p:nvSpPr>
        <p:spPr>
          <a:xfrm rot="5400000">
            <a:off x="4939539" y="5807676"/>
            <a:ext cx="242887" cy="94297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68B5A8E-07AC-3841-0884-D1262C1488D6}"/>
              </a:ext>
            </a:extLst>
          </p:cNvPr>
          <p:cNvSpPr txBox="1"/>
          <p:nvPr/>
        </p:nvSpPr>
        <p:spPr>
          <a:xfrm>
            <a:off x="8981765" y="3212336"/>
            <a:ext cx="3031515" cy="923330"/>
          </a:xfrm>
          <a:prstGeom prst="rect">
            <a:avLst/>
          </a:prstGeom>
          <a:noFill/>
        </p:spPr>
        <p:txBody>
          <a:bodyPr wrap="square" rtlCol="0">
            <a:spAutoFit/>
          </a:bodyPr>
          <a:lstStyle/>
          <a:p>
            <a:r>
              <a:rPr lang="en-US" dirty="0"/>
              <a:t>50 </a:t>
            </a:r>
            <a:r>
              <a:rPr lang="en-US" dirty="0" err="1"/>
              <a:t>pC</a:t>
            </a:r>
            <a:r>
              <a:rPr lang="en-US" dirty="0"/>
              <a:t> bunch (</a:t>
            </a:r>
            <a:r>
              <a:rPr lang="en-US" dirty="0">
                <a:sym typeface="Wingdings" panose="05000000000000000000" pitchFamily="2" charset="2"/>
              </a:rPr>
              <a:t> </a:t>
            </a:r>
            <a:r>
              <a:rPr lang="en-US" dirty="0"/>
              <a:t>16 mA CW current) measurements are shown</a:t>
            </a:r>
          </a:p>
        </p:txBody>
      </p:sp>
      <p:sp>
        <p:nvSpPr>
          <p:cNvPr id="11" name="TextBox 10">
            <a:extLst>
              <a:ext uri="{FF2B5EF4-FFF2-40B4-BE49-F238E27FC236}">
                <a16:creationId xmlns:a16="http://schemas.microsoft.com/office/drawing/2014/main" id="{604C6E32-107E-DCDC-CB0E-1D8ABD8AA984}"/>
              </a:ext>
            </a:extLst>
          </p:cNvPr>
          <p:cNvSpPr txBox="1"/>
          <p:nvPr/>
        </p:nvSpPr>
        <p:spPr>
          <a:xfrm rot="20505523">
            <a:off x="2400134" y="3812501"/>
            <a:ext cx="2554097" cy="646331"/>
          </a:xfrm>
          <a:prstGeom prst="rect">
            <a:avLst/>
          </a:prstGeom>
          <a:noFill/>
        </p:spPr>
        <p:txBody>
          <a:bodyPr wrap="none" rtlCol="0">
            <a:spAutoFit/>
          </a:bodyPr>
          <a:lstStyle/>
          <a:p>
            <a:r>
              <a:rPr lang="en-US" dirty="0"/>
              <a:t>RF diagnostic beamline</a:t>
            </a:r>
          </a:p>
          <a:p>
            <a:r>
              <a:rPr lang="en-US" dirty="0"/>
              <a:t>(bend + deflecting cavity)</a:t>
            </a:r>
          </a:p>
        </p:txBody>
      </p:sp>
      <p:sp>
        <p:nvSpPr>
          <p:cNvPr id="12" name="Arrow: Up 11">
            <a:extLst>
              <a:ext uri="{FF2B5EF4-FFF2-40B4-BE49-F238E27FC236}">
                <a16:creationId xmlns:a16="http://schemas.microsoft.com/office/drawing/2014/main" id="{E970FD1B-4D19-5535-332C-0FE3B90DD757}"/>
              </a:ext>
            </a:extLst>
          </p:cNvPr>
          <p:cNvSpPr/>
          <p:nvPr/>
        </p:nvSpPr>
        <p:spPr>
          <a:xfrm rot="20597517">
            <a:off x="3221692" y="2607761"/>
            <a:ext cx="242887" cy="94297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4A55843-3A24-F1C5-6043-71909ECB646F}"/>
              </a:ext>
            </a:extLst>
          </p:cNvPr>
          <p:cNvSpPr txBox="1"/>
          <p:nvPr/>
        </p:nvSpPr>
        <p:spPr>
          <a:xfrm>
            <a:off x="8981765" y="309051"/>
            <a:ext cx="2827030" cy="2554545"/>
          </a:xfrm>
          <a:prstGeom prst="rect">
            <a:avLst/>
          </a:prstGeom>
          <a:noFill/>
        </p:spPr>
        <p:txBody>
          <a:bodyPr wrap="square" rtlCol="0">
            <a:spAutoFit/>
          </a:bodyPr>
          <a:lstStyle/>
          <a:p>
            <a:r>
              <a:rPr lang="en-US" sz="2000" dirty="0">
                <a:solidFill>
                  <a:srgbClr val="0000FF"/>
                </a:solidFill>
              </a:rPr>
              <a:t>During every shift dedicated to heating studies the measurements of e-bunch parameters for all charges used in the experiment were performed.</a:t>
            </a:r>
          </a:p>
        </p:txBody>
      </p:sp>
      <p:sp>
        <p:nvSpPr>
          <p:cNvPr id="3" name="Slide Number Placeholder 2">
            <a:extLst>
              <a:ext uri="{FF2B5EF4-FFF2-40B4-BE49-F238E27FC236}">
                <a16:creationId xmlns:a16="http://schemas.microsoft.com/office/drawing/2014/main" id="{6192C75C-764B-D22B-8B71-44BB4563ADF7}"/>
              </a:ext>
            </a:extLst>
          </p:cNvPr>
          <p:cNvSpPr>
            <a:spLocks noGrp="1"/>
          </p:cNvSpPr>
          <p:nvPr>
            <p:ph type="sldNum" sz="quarter" idx="12"/>
          </p:nvPr>
        </p:nvSpPr>
        <p:spPr/>
        <p:txBody>
          <a:bodyPr/>
          <a:lstStyle/>
          <a:p>
            <a:fld id="{692CE882-6B8E-455C-BA90-E31BE4D98FE3}" type="slidenum">
              <a:rPr lang="en-US" smtClean="0"/>
              <a:t>12</a:t>
            </a:fld>
            <a:endParaRPr lang="en-US"/>
          </a:p>
        </p:txBody>
      </p:sp>
    </p:spTree>
    <p:extLst>
      <p:ext uri="{BB962C8B-B14F-4D97-AF65-F5344CB8AC3E}">
        <p14:creationId xmlns:p14="http://schemas.microsoft.com/office/powerpoint/2010/main" val="125325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ECB2D6D1-9E21-4C68-966F-F31FA31895A9}"/>
              </a:ext>
            </a:extLst>
          </p:cNvPr>
          <p:cNvGrpSpPr/>
          <p:nvPr/>
        </p:nvGrpSpPr>
        <p:grpSpPr>
          <a:xfrm>
            <a:off x="7169204" y="558825"/>
            <a:ext cx="4941428" cy="5928982"/>
            <a:chOff x="7169204" y="354720"/>
            <a:chExt cx="4941428" cy="5928982"/>
          </a:xfrm>
        </p:grpSpPr>
        <p:grpSp>
          <p:nvGrpSpPr>
            <p:cNvPr id="5" name="Group 4">
              <a:extLst>
                <a:ext uri="{FF2B5EF4-FFF2-40B4-BE49-F238E27FC236}">
                  <a16:creationId xmlns:a16="http://schemas.microsoft.com/office/drawing/2014/main" id="{B02966C9-5165-4A09-822E-C2DD8BD2F397}"/>
                </a:ext>
              </a:extLst>
            </p:cNvPr>
            <p:cNvGrpSpPr/>
            <p:nvPr/>
          </p:nvGrpSpPr>
          <p:grpSpPr>
            <a:xfrm>
              <a:off x="7169204" y="3609991"/>
              <a:ext cx="4941428" cy="2673711"/>
              <a:chOff x="6033319" y="805994"/>
              <a:chExt cx="4941428" cy="2673711"/>
            </a:xfrm>
          </p:grpSpPr>
          <p:pic>
            <p:nvPicPr>
              <p:cNvPr id="6" name="Picture 5" descr="Chart, histogram&#10;&#10;Description automatically generated">
                <a:extLst>
                  <a:ext uri="{FF2B5EF4-FFF2-40B4-BE49-F238E27FC236}">
                    <a16:creationId xmlns:a16="http://schemas.microsoft.com/office/drawing/2014/main" id="{69CF8B73-0259-4FB3-BE8F-0939C42D4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3319" y="805994"/>
                <a:ext cx="4941428" cy="2673711"/>
              </a:xfrm>
              <a:prstGeom prst="rect">
                <a:avLst/>
              </a:prstGeom>
            </p:spPr>
          </p:pic>
          <p:cxnSp>
            <p:nvCxnSpPr>
              <p:cNvPr id="7" name="Straight Connector 6">
                <a:extLst>
                  <a:ext uri="{FF2B5EF4-FFF2-40B4-BE49-F238E27FC236}">
                    <a16:creationId xmlns:a16="http://schemas.microsoft.com/office/drawing/2014/main" id="{866E1569-BF8F-4960-9CF7-827028115A83}"/>
                  </a:ext>
                </a:extLst>
              </p:cNvPr>
              <p:cNvCxnSpPr>
                <a:cxnSpLocks/>
              </p:cNvCxnSpPr>
              <p:nvPr/>
            </p:nvCxnSpPr>
            <p:spPr>
              <a:xfrm>
                <a:off x="8555333" y="1288823"/>
                <a:ext cx="17320" cy="18887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C9D2654-F453-4641-84DA-B33A953FC3B9}"/>
                  </a:ext>
                </a:extLst>
              </p:cNvPr>
              <p:cNvCxnSpPr>
                <a:cxnSpLocks/>
              </p:cNvCxnSpPr>
              <p:nvPr/>
            </p:nvCxnSpPr>
            <p:spPr>
              <a:xfrm>
                <a:off x="8893749" y="1283824"/>
                <a:ext cx="17320" cy="188876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416B4C8-EA21-4A17-80DD-6D7146AB822D}"/>
                  </a:ext>
                </a:extLst>
              </p:cNvPr>
              <p:cNvCxnSpPr>
                <a:cxnSpLocks/>
              </p:cNvCxnSpPr>
              <p:nvPr/>
            </p:nvCxnSpPr>
            <p:spPr>
              <a:xfrm>
                <a:off x="9233524" y="1278829"/>
                <a:ext cx="17320" cy="1888761"/>
              </a:xfrm>
              <a:prstGeom prst="line">
                <a:avLst/>
              </a:prstGeom>
              <a:ln w="28575">
                <a:solidFill>
                  <a:srgbClr val="66FF33"/>
                </a:solidFill>
              </a:ln>
            </p:spPr>
            <p:style>
              <a:lnRef idx="1">
                <a:schemeClr val="accent1"/>
              </a:lnRef>
              <a:fillRef idx="0">
                <a:schemeClr val="accent1"/>
              </a:fillRef>
              <a:effectRef idx="0">
                <a:schemeClr val="accent1"/>
              </a:effectRef>
              <a:fontRef idx="minor">
                <a:schemeClr val="tx1"/>
              </a:fontRef>
            </p:style>
          </p:cxnSp>
        </p:grpSp>
        <p:pic>
          <p:nvPicPr>
            <p:cNvPr id="4" name="Picture 3" descr="Chart, diagram&#10;&#10;Description automatically generated">
              <a:extLst>
                <a:ext uri="{FF2B5EF4-FFF2-40B4-BE49-F238E27FC236}">
                  <a16:creationId xmlns:a16="http://schemas.microsoft.com/office/drawing/2014/main" id="{58EAFFD4-3662-4454-B3E2-48A9BB058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0333" y="354720"/>
              <a:ext cx="4882631" cy="3474270"/>
            </a:xfrm>
            <a:prstGeom prst="rect">
              <a:avLst/>
            </a:prstGeom>
          </p:spPr>
        </p:pic>
      </p:grpSp>
      <p:sp>
        <p:nvSpPr>
          <p:cNvPr id="2" name="Title 1">
            <a:extLst>
              <a:ext uri="{FF2B5EF4-FFF2-40B4-BE49-F238E27FC236}">
                <a16:creationId xmlns:a16="http://schemas.microsoft.com/office/drawing/2014/main" id="{7E576404-E84F-40CD-96F6-F3AC94E4D732}"/>
              </a:ext>
            </a:extLst>
          </p:cNvPr>
          <p:cNvSpPr>
            <a:spLocks noGrp="1"/>
          </p:cNvSpPr>
          <p:nvPr>
            <p:ph type="title"/>
          </p:nvPr>
        </p:nvSpPr>
        <p:spPr>
          <a:xfrm>
            <a:off x="55840" y="55840"/>
            <a:ext cx="11353800" cy="576263"/>
          </a:xfrm>
        </p:spPr>
        <p:txBody>
          <a:bodyPr>
            <a:normAutofit fontScale="90000"/>
          </a:bodyPr>
          <a:lstStyle/>
          <a:p>
            <a:r>
              <a:rPr lang="en-US" dirty="0"/>
              <a:t>Ion-electron focusing</a:t>
            </a:r>
          </a:p>
        </p:txBody>
      </p:sp>
      <p:pic>
        <p:nvPicPr>
          <p:cNvPr id="10" name="Picture 9">
            <a:extLst>
              <a:ext uri="{FF2B5EF4-FFF2-40B4-BE49-F238E27FC236}">
                <a16:creationId xmlns:a16="http://schemas.microsoft.com/office/drawing/2014/main" id="{4F6B44B2-9996-41B0-B0E1-07E2982C0EE4}"/>
              </a:ext>
            </a:extLst>
          </p:cNvPr>
          <p:cNvPicPr>
            <a:picLocks noChangeAspect="1"/>
          </p:cNvPicPr>
          <p:nvPr/>
        </p:nvPicPr>
        <p:blipFill>
          <a:blip r:embed="rId4"/>
          <a:stretch>
            <a:fillRect/>
          </a:stretch>
        </p:blipFill>
        <p:spPr>
          <a:xfrm>
            <a:off x="2532014" y="810610"/>
            <a:ext cx="4470630" cy="4374105"/>
          </a:xfrm>
          <a:prstGeom prst="rect">
            <a:avLst/>
          </a:prstGeom>
        </p:spPr>
      </p:pic>
      <p:sp>
        <p:nvSpPr>
          <p:cNvPr id="13" name="TextBox 12">
            <a:extLst>
              <a:ext uri="{FF2B5EF4-FFF2-40B4-BE49-F238E27FC236}">
                <a16:creationId xmlns:a16="http://schemas.microsoft.com/office/drawing/2014/main" id="{030E77DC-B37D-4A8E-AA85-981F7925A113}"/>
              </a:ext>
            </a:extLst>
          </p:cNvPr>
          <p:cNvSpPr txBox="1"/>
          <p:nvPr/>
        </p:nvSpPr>
        <p:spPr>
          <a:xfrm>
            <a:off x="1137872" y="5575527"/>
            <a:ext cx="648966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In dedicated heating studies we worked both with the flat and parabolic RHIC RF bucket</a:t>
            </a:r>
          </a:p>
          <a:p>
            <a:pPr marL="285750" indent="-285750">
              <a:buFont typeface="Arial" panose="020B0604020202020204" pitchFamily="34" charset="0"/>
              <a:buChar char="•"/>
            </a:pPr>
            <a:r>
              <a:rPr lang="en-US" dirty="0"/>
              <a:t>The ion bunches’ intensity was intentionally kept much lower than the operational intensity</a:t>
            </a:r>
          </a:p>
        </p:txBody>
      </p:sp>
      <p:sp>
        <p:nvSpPr>
          <p:cNvPr id="15" name="TextBox 14">
            <a:extLst>
              <a:ext uri="{FF2B5EF4-FFF2-40B4-BE49-F238E27FC236}">
                <a16:creationId xmlns:a16="http://schemas.microsoft.com/office/drawing/2014/main" id="{D6E0FE56-1B42-460E-9637-ABF3F17D8203}"/>
              </a:ext>
            </a:extLst>
          </p:cNvPr>
          <p:cNvSpPr txBox="1"/>
          <p:nvPr/>
        </p:nvSpPr>
        <p:spPr>
          <a:xfrm>
            <a:off x="129036" y="893774"/>
            <a:ext cx="2354426" cy="4801314"/>
          </a:xfrm>
          <a:prstGeom prst="rect">
            <a:avLst/>
          </a:prstGeom>
          <a:noFill/>
        </p:spPr>
        <p:txBody>
          <a:bodyPr wrap="square">
            <a:spAutoFit/>
          </a:bodyPr>
          <a:lstStyle/>
          <a:p>
            <a:pPr marL="285750" indent="-285750">
              <a:buFont typeface="Arial" panose="020B0604020202020204" pitchFamily="34" charset="0"/>
              <a:buChar char="•"/>
            </a:pPr>
            <a:r>
              <a:rPr lang="en-US" dirty="0"/>
              <a:t>Ion-electron focusing is an important effect</a:t>
            </a:r>
          </a:p>
          <a:p>
            <a:pPr marL="285750" indent="-285750">
              <a:buFont typeface="Arial" panose="020B0604020202020204" pitchFamily="34" charset="0"/>
              <a:buChar char="•"/>
            </a:pPr>
            <a:r>
              <a:rPr lang="en-US" dirty="0"/>
              <a:t>We accounted for it by simulating the evolution of the e-bunch with the measured parameters through the cooling section. </a:t>
            </a:r>
          </a:p>
          <a:p>
            <a:pPr marL="285750" indent="-285750">
              <a:buFont typeface="Arial" panose="020B0604020202020204" pitchFamily="34" charset="0"/>
              <a:buChar char="•"/>
            </a:pPr>
            <a:r>
              <a:rPr lang="en-US" dirty="0">
                <a:solidFill>
                  <a:srgbClr val="0000FF"/>
                </a:solidFill>
              </a:rPr>
              <a:t>Measurements and simulations provided us with the average bunch density in the CS for each experimental setup</a:t>
            </a:r>
          </a:p>
        </p:txBody>
      </p:sp>
      <p:sp>
        <p:nvSpPr>
          <p:cNvPr id="3" name="Slide Number Placeholder 2">
            <a:extLst>
              <a:ext uri="{FF2B5EF4-FFF2-40B4-BE49-F238E27FC236}">
                <a16:creationId xmlns:a16="http://schemas.microsoft.com/office/drawing/2014/main" id="{90924713-B22A-E76E-EF8D-02AEE419BD6D}"/>
              </a:ext>
            </a:extLst>
          </p:cNvPr>
          <p:cNvSpPr>
            <a:spLocks noGrp="1"/>
          </p:cNvSpPr>
          <p:nvPr>
            <p:ph type="sldNum" sz="quarter" idx="12"/>
          </p:nvPr>
        </p:nvSpPr>
        <p:spPr/>
        <p:txBody>
          <a:bodyPr/>
          <a:lstStyle/>
          <a:p>
            <a:fld id="{692CE882-6B8E-455C-BA90-E31BE4D98FE3}" type="slidenum">
              <a:rPr lang="en-US" smtClean="0"/>
              <a:t>13</a:t>
            </a:fld>
            <a:endParaRPr lang="en-US"/>
          </a:p>
        </p:txBody>
      </p:sp>
    </p:spTree>
    <p:extLst>
      <p:ext uri="{BB962C8B-B14F-4D97-AF65-F5344CB8AC3E}">
        <p14:creationId xmlns:p14="http://schemas.microsoft.com/office/powerpoint/2010/main" val="2370380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CF3B4-ABE2-4FE3-AB8B-9AFAC795D0F5}"/>
              </a:ext>
            </a:extLst>
          </p:cNvPr>
          <p:cNvSpPr>
            <a:spLocks noGrp="1"/>
          </p:cNvSpPr>
          <p:nvPr>
            <p:ph type="title"/>
          </p:nvPr>
        </p:nvSpPr>
        <p:spPr>
          <a:xfrm>
            <a:off x="55839" y="55840"/>
            <a:ext cx="12088939" cy="549275"/>
          </a:xfrm>
        </p:spPr>
        <p:txBody>
          <a:bodyPr>
            <a:normAutofit fontScale="90000"/>
          </a:bodyPr>
          <a:lstStyle/>
          <a:p>
            <a:r>
              <a:rPr lang="en-US" dirty="0"/>
              <a:t>Typical measurement result for a constant e-beam current</a:t>
            </a:r>
          </a:p>
        </p:txBody>
      </p:sp>
      <p:pic>
        <p:nvPicPr>
          <p:cNvPr id="5" name="Picture 4" descr="Chart, box and whisker chart&#10;&#10;Description automatically generated">
            <a:extLst>
              <a:ext uri="{FF2B5EF4-FFF2-40B4-BE49-F238E27FC236}">
                <a16:creationId xmlns:a16="http://schemas.microsoft.com/office/drawing/2014/main" id="{A52782E3-0464-4DE0-9521-B74B5F6378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4425" y="1792797"/>
            <a:ext cx="6759258" cy="4947828"/>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3942D65-475E-4982-8100-AD5DA2107847}"/>
                  </a:ext>
                </a:extLst>
              </p:cNvPr>
              <p:cNvSpPr txBox="1"/>
              <p:nvPr/>
            </p:nvSpPr>
            <p:spPr>
              <a:xfrm>
                <a:off x="153749" y="555515"/>
                <a:ext cx="12038251"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This measurement was performed with electron bunch charge of 62 </a:t>
                </a:r>
                <a:r>
                  <a:rPr lang="en-US" sz="2400" dirty="0" err="1"/>
                  <a:t>pC</a:t>
                </a:r>
                <a:r>
                  <a:rPr lang="en-US" sz="2400" dirty="0"/>
                  <a:t>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𝐼</m:t>
                        </m:r>
                      </m:e>
                      <m:sub>
                        <m:r>
                          <a:rPr lang="en-US" sz="2400" b="0" i="1" smtClean="0">
                            <a:latin typeface="Cambria Math" panose="02040503050406030204" pitchFamily="18" charset="0"/>
                          </a:rPr>
                          <m:t>𝑒</m:t>
                        </m:r>
                      </m:sub>
                    </m:sSub>
                    <m:r>
                      <a:rPr lang="en-US" sz="2400" b="0" i="1" smtClean="0">
                        <a:latin typeface="Cambria Math" panose="02040503050406030204" pitchFamily="18" charset="0"/>
                      </a:rPr>
                      <m:t>=20</m:t>
                    </m:r>
                  </m:oMath>
                </a14:m>
                <a:r>
                  <a:rPr lang="en-US" sz="2400" dirty="0"/>
                  <a:t> mA)</a:t>
                </a:r>
              </a:p>
              <a:p>
                <a:pPr marL="285750" indent="-285750">
                  <a:buFont typeface="Arial" panose="020B0604020202020204" pitchFamily="34" charset="0"/>
                  <a:buChar char="•"/>
                </a:pPr>
                <a:r>
                  <a:rPr lang="en-US" sz="2400" dirty="0"/>
                  <a:t>The average electron bunch density in the cooling section was varied by adjusting the CS solenoids (in the range of 3A-9A)</a:t>
                </a:r>
              </a:p>
              <a:p>
                <a:pPr marL="285750" indent="-285750">
                  <a:buFont typeface="Arial" panose="020B0604020202020204" pitchFamily="34" charset="0"/>
                  <a:buChar char="•"/>
                </a:pPr>
                <a:r>
                  <a:rPr lang="en-US" sz="2400" dirty="0"/>
                  <a:t>In this measurement the “initial conditions” for the e-bunch at the entrance to the cooling section stayed unchanged. </a:t>
                </a:r>
              </a:p>
            </p:txBody>
          </p:sp>
        </mc:Choice>
        <mc:Fallback xmlns="">
          <p:sp>
            <p:nvSpPr>
              <p:cNvPr id="7" name="TextBox 6">
                <a:extLst>
                  <a:ext uri="{FF2B5EF4-FFF2-40B4-BE49-F238E27FC236}">
                    <a16:creationId xmlns:a16="http://schemas.microsoft.com/office/drawing/2014/main" id="{93942D65-475E-4982-8100-AD5DA2107847}"/>
                  </a:ext>
                </a:extLst>
              </p:cNvPr>
              <p:cNvSpPr txBox="1">
                <a:spLocks noRot="1" noChangeAspect="1" noMove="1" noResize="1" noEditPoints="1" noAdjustHandles="1" noChangeArrowheads="1" noChangeShapeType="1" noTextEdit="1"/>
              </p:cNvSpPr>
              <p:nvPr/>
            </p:nvSpPr>
            <p:spPr>
              <a:xfrm>
                <a:off x="153749" y="555515"/>
                <a:ext cx="12038251" cy="1938992"/>
              </a:xfrm>
              <a:prstGeom prst="rect">
                <a:avLst/>
              </a:prstGeom>
              <a:blipFill>
                <a:blip r:embed="rId3"/>
                <a:stretch>
                  <a:fillRect l="-658" t="-2516" b="-62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9943FCB-DD88-1CE6-7CDB-2CB4B0529DD9}"/>
                  </a:ext>
                </a:extLst>
              </p:cNvPr>
              <p:cNvSpPr txBox="1"/>
              <p:nvPr/>
            </p:nvSpPr>
            <p:spPr>
              <a:xfrm>
                <a:off x="153749" y="2564157"/>
                <a:ext cx="4918314"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rgbClr val="0000FF"/>
                    </a:solidFill>
                  </a:rPr>
                  <a:t>A similar </a:t>
                </a:r>
                <a14:m>
                  <m:oMath xmlns:m="http://schemas.openxmlformats.org/officeDocument/2006/math">
                    <m:r>
                      <a:rPr lang="en-US" sz="2400" b="0" i="1" smtClean="0">
                        <a:solidFill>
                          <a:srgbClr val="0000FF"/>
                        </a:solidFill>
                        <a:latin typeface="Cambria Math" panose="02040503050406030204" pitchFamily="18" charset="0"/>
                      </a:rPr>
                      <m:t>𝜆</m:t>
                    </m:r>
                    <m:sSup>
                      <m:sSupPr>
                        <m:ctrlPr>
                          <a:rPr lang="en-US" sz="2400" b="0" i="1" smtClean="0">
                            <a:solidFill>
                              <a:srgbClr val="0000FF"/>
                            </a:solidFill>
                            <a:latin typeface="Cambria Math" panose="02040503050406030204" pitchFamily="18" charset="0"/>
                          </a:rPr>
                        </m:ctrlPr>
                      </m:sSupPr>
                      <m:e>
                        <m:r>
                          <a:rPr lang="en-US" sz="2400" b="0" i="1" smtClean="0">
                            <a:solidFill>
                              <a:srgbClr val="0000FF"/>
                            </a:solidFill>
                            <a:latin typeface="Cambria Math" panose="02040503050406030204" pitchFamily="18" charset="0"/>
                          </a:rPr>
                          <m:t>𝜎</m:t>
                        </m:r>
                      </m:e>
                      <m:sup>
                        <m:r>
                          <a:rPr lang="en-US" sz="2400" b="0" i="1" smtClean="0">
                            <a:solidFill>
                              <a:srgbClr val="0000FF"/>
                            </a:solidFill>
                            <a:latin typeface="Cambria Math" panose="02040503050406030204" pitchFamily="18" charset="0"/>
                          </a:rPr>
                          <m:t>4</m:t>
                        </m:r>
                      </m:sup>
                    </m:sSup>
                    <m:r>
                      <a:rPr lang="en-US" sz="2400" b="0" i="1" smtClean="0">
                        <a:solidFill>
                          <a:srgbClr val="0000FF"/>
                        </a:solidFill>
                        <a:latin typeface="Cambria Math" panose="02040503050406030204" pitchFamily="18" charset="0"/>
                      </a:rPr>
                      <m:t>∝</m:t>
                    </m:r>
                    <m:sSub>
                      <m:sSubPr>
                        <m:ctrlPr>
                          <a:rPr lang="en-US" sz="2400" b="0" i="1" smtClean="0">
                            <a:solidFill>
                              <a:srgbClr val="0000FF"/>
                            </a:solidFill>
                            <a:latin typeface="Cambria Math" panose="02040503050406030204" pitchFamily="18" charset="0"/>
                          </a:rPr>
                        </m:ctrlPr>
                      </m:sSubPr>
                      <m:e>
                        <m:r>
                          <a:rPr lang="en-US" sz="2400" b="0" i="1" smtClean="0">
                            <a:solidFill>
                              <a:srgbClr val="0000FF"/>
                            </a:solidFill>
                            <a:latin typeface="Cambria Math" panose="02040503050406030204" pitchFamily="18" charset="0"/>
                          </a:rPr>
                          <m:t>𝜌</m:t>
                        </m:r>
                      </m:e>
                      <m:sub>
                        <m:r>
                          <a:rPr lang="en-US" sz="2400" b="0" i="1" smtClean="0">
                            <a:solidFill>
                              <a:srgbClr val="0000FF"/>
                            </a:solidFill>
                            <a:latin typeface="Cambria Math" panose="02040503050406030204" pitchFamily="18" charset="0"/>
                          </a:rPr>
                          <m:t>𝑒</m:t>
                        </m:r>
                      </m:sub>
                    </m:sSub>
                  </m:oMath>
                </a14:m>
                <a:r>
                  <a:rPr lang="en-US" sz="2400" dirty="0">
                    <a:solidFill>
                      <a:srgbClr val="0000FF"/>
                    </a:solidFill>
                  </a:rPr>
                  <a:t> dependence was observed for every set of measurements with the “fixed” initial conditions of an e-bunch </a:t>
                </a:r>
              </a:p>
            </p:txBody>
          </p:sp>
        </mc:Choice>
        <mc:Fallback xmlns="">
          <p:sp>
            <p:nvSpPr>
              <p:cNvPr id="3" name="TextBox 2">
                <a:extLst>
                  <a:ext uri="{FF2B5EF4-FFF2-40B4-BE49-F238E27FC236}">
                    <a16:creationId xmlns:a16="http://schemas.microsoft.com/office/drawing/2014/main" id="{99943FCB-DD88-1CE6-7CDB-2CB4B0529DD9}"/>
                  </a:ext>
                </a:extLst>
              </p:cNvPr>
              <p:cNvSpPr txBox="1">
                <a:spLocks noRot="1" noChangeAspect="1" noMove="1" noResize="1" noEditPoints="1" noAdjustHandles="1" noChangeArrowheads="1" noChangeShapeType="1" noTextEdit="1"/>
              </p:cNvSpPr>
              <p:nvPr/>
            </p:nvSpPr>
            <p:spPr>
              <a:xfrm>
                <a:off x="153749" y="2564157"/>
                <a:ext cx="4918314" cy="1569660"/>
              </a:xfrm>
              <a:prstGeom prst="rect">
                <a:avLst/>
              </a:prstGeom>
              <a:blipFill>
                <a:blip r:embed="rId4"/>
                <a:stretch>
                  <a:fillRect l="-1611" t="-3113" b="-817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BAD3065D-4F61-5A3F-3BF2-39EC0480890C}"/>
              </a:ext>
            </a:extLst>
          </p:cNvPr>
          <p:cNvSpPr>
            <a:spLocks noGrp="1"/>
          </p:cNvSpPr>
          <p:nvPr>
            <p:ph type="sldNum" sz="quarter" idx="12"/>
          </p:nvPr>
        </p:nvSpPr>
        <p:spPr/>
        <p:txBody>
          <a:bodyPr/>
          <a:lstStyle/>
          <a:p>
            <a:fld id="{692CE882-6B8E-455C-BA90-E31BE4D98FE3}" type="slidenum">
              <a:rPr lang="en-US" smtClean="0"/>
              <a:t>14</a:t>
            </a:fld>
            <a:endParaRPr lang="en-US"/>
          </a:p>
        </p:txBody>
      </p:sp>
    </p:spTree>
    <p:extLst>
      <p:ext uri="{BB962C8B-B14F-4D97-AF65-F5344CB8AC3E}">
        <p14:creationId xmlns:p14="http://schemas.microsoft.com/office/powerpoint/2010/main" val="650598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10;&#10;Description automatically generated">
            <a:extLst>
              <a:ext uri="{FF2B5EF4-FFF2-40B4-BE49-F238E27FC236}">
                <a16:creationId xmlns:a16="http://schemas.microsoft.com/office/drawing/2014/main" id="{F530098F-9361-4059-91F2-567E2C13D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4990" y="519224"/>
            <a:ext cx="8254305" cy="6196901"/>
          </a:xfrm>
          <a:prstGeom prst="rect">
            <a:avLst/>
          </a:prstGeom>
        </p:spPr>
      </p:pic>
      <p:sp>
        <p:nvSpPr>
          <p:cNvPr id="2" name="Title 1">
            <a:extLst>
              <a:ext uri="{FF2B5EF4-FFF2-40B4-BE49-F238E27FC236}">
                <a16:creationId xmlns:a16="http://schemas.microsoft.com/office/drawing/2014/main" id="{5AF2EF6A-0A83-4B3D-BFA3-8FCE677416DE}"/>
              </a:ext>
            </a:extLst>
          </p:cNvPr>
          <p:cNvSpPr>
            <a:spLocks noGrp="1"/>
          </p:cNvSpPr>
          <p:nvPr>
            <p:ph type="title"/>
          </p:nvPr>
        </p:nvSpPr>
        <p:spPr>
          <a:xfrm>
            <a:off x="55840" y="48860"/>
            <a:ext cx="10515600" cy="533091"/>
          </a:xfrm>
        </p:spPr>
        <p:txBody>
          <a:bodyPr>
            <a:normAutofit fontScale="90000"/>
          </a:bodyPr>
          <a:lstStyle/>
          <a:p>
            <a:r>
              <a:rPr lang="en-US" dirty="0"/>
              <a:t>Combining all datapoints</a:t>
            </a:r>
          </a:p>
        </p:txBody>
      </p:sp>
      <p:sp>
        <p:nvSpPr>
          <p:cNvPr id="6" name="TextBox 5">
            <a:extLst>
              <a:ext uri="{FF2B5EF4-FFF2-40B4-BE49-F238E27FC236}">
                <a16:creationId xmlns:a16="http://schemas.microsoft.com/office/drawing/2014/main" id="{1CFAC6A2-7035-4140-B163-36FE23D979BE}"/>
              </a:ext>
            </a:extLst>
          </p:cNvPr>
          <p:cNvSpPr txBox="1"/>
          <p:nvPr/>
        </p:nvSpPr>
        <p:spPr>
          <a:xfrm>
            <a:off x="172705" y="1052315"/>
            <a:ext cx="3739243" cy="1569660"/>
          </a:xfrm>
          <a:prstGeom prst="rect">
            <a:avLst/>
          </a:prstGeom>
          <a:noFill/>
        </p:spPr>
        <p:txBody>
          <a:bodyPr wrap="square" rtlCol="0">
            <a:spAutoFit/>
          </a:bodyPr>
          <a:lstStyle/>
          <a:p>
            <a:r>
              <a:rPr lang="en-US" sz="2400" dirty="0">
                <a:solidFill>
                  <a:srgbClr val="0000FF"/>
                </a:solidFill>
              </a:rPr>
              <a:t>We observed a linear dependence of the heating rate on the electron bunch density</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57B0766-8634-9FC5-D92F-A65E03B9F044}"/>
                  </a:ext>
                </a:extLst>
              </p:cNvPr>
              <p:cNvSpPr txBox="1"/>
              <p:nvPr/>
            </p:nvSpPr>
            <p:spPr>
              <a:xfrm>
                <a:off x="407572" y="3429000"/>
                <a:ext cx="2949846" cy="625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𝜆</m:t>
                          </m:r>
                        </m:e>
                        <m:sub>
                          <m:r>
                            <a:rPr lang="en-US" sz="3200" b="0" i="1" smtClean="0">
                              <a:latin typeface="Cambria Math" panose="02040503050406030204" pitchFamily="18" charset="0"/>
                            </a:rPr>
                            <m:t>h</m:t>
                          </m:r>
                          <m:d>
                            <m:dPr>
                              <m:ctrlPr>
                                <a:rPr lang="en-US" sz="3200" b="0" i="1" smtClean="0">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𝜎</m:t>
                                  </m:r>
                                </m:e>
                                <m:sub>
                                  <m:r>
                                    <a:rPr lang="en-US" sz="3200" b="0" i="1" smtClean="0">
                                      <a:latin typeface="Cambria Math" panose="02040503050406030204" pitchFamily="18" charset="0"/>
                                    </a:rPr>
                                    <m:t>𝑦</m:t>
                                  </m:r>
                                </m:sub>
                              </m:sSub>
                            </m:e>
                          </m:d>
                        </m:sub>
                      </m:sSub>
                      <m:sSubSup>
                        <m:sSubSupPr>
                          <m:ctrlPr>
                            <a:rPr lang="en-US" sz="3200" b="0" i="1" smtClean="0">
                              <a:latin typeface="Cambria Math" panose="02040503050406030204" pitchFamily="18" charset="0"/>
                            </a:rPr>
                          </m:ctrlPr>
                        </m:sSubSupPr>
                        <m:e>
                          <m:r>
                            <a:rPr lang="en-US" sz="3200" b="0" i="1" smtClean="0">
                              <a:latin typeface="Cambria Math" panose="02040503050406030204" pitchFamily="18" charset="0"/>
                            </a:rPr>
                            <m:t>𝜎</m:t>
                          </m:r>
                        </m:e>
                        <m:sub>
                          <m:r>
                            <a:rPr lang="en-US" sz="3200" b="0" i="1" smtClean="0">
                              <a:latin typeface="Cambria Math" panose="02040503050406030204" pitchFamily="18" charset="0"/>
                            </a:rPr>
                            <m:t>𝑦</m:t>
                          </m:r>
                        </m:sub>
                        <m:sup>
                          <m:r>
                            <a:rPr lang="en-US" sz="3200" b="0" i="1" smtClean="0">
                              <a:latin typeface="Cambria Math" panose="02040503050406030204" pitchFamily="18" charset="0"/>
                            </a:rPr>
                            <m:t>4</m:t>
                          </m:r>
                        </m:sup>
                      </m:sSubSup>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𝐶</m:t>
                          </m:r>
                        </m:e>
                        <m:sub>
                          <m:r>
                            <a:rPr lang="en-US" sz="3200" b="0" i="1" smtClean="0">
                              <a:latin typeface="Cambria Math" panose="02040503050406030204" pitchFamily="18" charset="0"/>
                            </a:rPr>
                            <m:t>0</m:t>
                          </m:r>
                        </m:sub>
                      </m:sSub>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𝜌</m:t>
                          </m:r>
                        </m:e>
                        <m:sub>
                          <m:r>
                            <a:rPr lang="en-US" sz="3200" b="0" i="1" smtClean="0">
                              <a:latin typeface="Cambria Math" panose="02040503050406030204" pitchFamily="18" charset="0"/>
                            </a:rPr>
                            <m:t>𝑒</m:t>
                          </m:r>
                        </m:sub>
                      </m:sSub>
                    </m:oMath>
                  </m:oMathPara>
                </a14:m>
                <a:endParaRPr lang="en-US" sz="3200" dirty="0"/>
              </a:p>
            </p:txBody>
          </p:sp>
        </mc:Choice>
        <mc:Fallback xmlns="">
          <p:sp>
            <p:nvSpPr>
              <p:cNvPr id="3" name="TextBox 2">
                <a:extLst>
                  <a:ext uri="{FF2B5EF4-FFF2-40B4-BE49-F238E27FC236}">
                    <a16:creationId xmlns:a16="http://schemas.microsoft.com/office/drawing/2014/main" id="{557B0766-8634-9FC5-D92F-A65E03B9F044}"/>
                  </a:ext>
                </a:extLst>
              </p:cNvPr>
              <p:cNvSpPr txBox="1">
                <a:spLocks noRot="1" noChangeAspect="1" noMove="1" noResize="1" noEditPoints="1" noAdjustHandles="1" noChangeArrowheads="1" noChangeShapeType="1" noTextEdit="1"/>
              </p:cNvSpPr>
              <p:nvPr/>
            </p:nvSpPr>
            <p:spPr>
              <a:xfrm>
                <a:off x="407572" y="3429000"/>
                <a:ext cx="2949846" cy="625108"/>
              </a:xfrm>
              <a:prstGeom prst="rect">
                <a:avLst/>
              </a:prstGeom>
              <a:blipFill>
                <a:blip r:embed="rId3"/>
                <a:stretch>
                  <a:fillRect/>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550C54CD-669B-92AA-A1F2-EDF9DEB3BAB7}"/>
              </a:ext>
            </a:extLst>
          </p:cNvPr>
          <p:cNvSpPr>
            <a:spLocks noGrp="1"/>
          </p:cNvSpPr>
          <p:nvPr>
            <p:ph type="sldNum" sz="quarter" idx="12"/>
          </p:nvPr>
        </p:nvSpPr>
        <p:spPr/>
        <p:txBody>
          <a:bodyPr/>
          <a:lstStyle/>
          <a:p>
            <a:fld id="{692CE882-6B8E-455C-BA90-E31BE4D98FE3}" type="slidenum">
              <a:rPr lang="en-US" smtClean="0"/>
              <a:t>15</a:t>
            </a:fld>
            <a:endParaRPr lang="en-US"/>
          </a:p>
        </p:txBody>
      </p:sp>
    </p:spTree>
    <p:extLst>
      <p:ext uri="{BB962C8B-B14F-4D97-AF65-F5344CB8AC3E}">
        <p14:creationId xmlns:p14="http://schemas.microsoft.com/office/powerpoint/2010/main" val="1542949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6418-B254-4E14-BC40-69BADD4946D9}"/>
              </a:ext>
            </a:extLst>
          </p:cNvPr>
          <p:cNvSpPr>
            <a:spLocks noGrp="1"/>
          </p:cNvSpPr>
          <p:nvPr>
            <p:ph type="title"/>
          </p:nvPr>
        </p:nvSpPr>
        <p:spPr>
          <a:xfrm>
            <a:off x="87080" y="69664"/>
            <a:ext cx="10515600" cy="459468"/>
          </a:xfrm>
        </p:spPr>
        <p:txBody>
          <a:bodyPr>
            <a:normAutofit fontScale="90000"/>
          </a:bodyPr>
          <a:lstStyle/>
          <a:p>
            <a:r>
              <a:rPr lang="en-US" dirty="0"/>
              <a:t>Comparison to models</a:t>
            </a:r>
          </a:p>
        </p:txBody>
      </p:sp>
      <p:sp>
        <p:nvSpPr>
          <p:cNvPr id="3" name="Content Placeholder 2">
            <a:extLst>
              <a:ext uri="{FF2B5EF4-FFF2-40B4-BE49-F238E27FC236}">
                <a16:creationId xmlns:a16="http://schemas.microsoft.com/office/drawing/2014/main" id="{8D22830C-1B8E-4D7E-B8E8-ACC46DD0692E}"/>
              </a:ext>
            </a:extLst>
          </p:cNvPr>
          <p:cNvSpPr>
            <a:spLocks noGrp="1"/>
          </p:cNvSpPr>
          <p:nvPr>
            <p:ph idx="1"/>
          </p:nvPr>
        </p:nvSpPr>
        <p:spPr>
          <a:xfrm>
            <a:off x="79039" y="603916"/>
            <a:ext cx="11737216" cy="870764"/>
          </a:xfrm>
        </p:spPr>
        <p:txBody>
          <a:bodyPr>
            <a:normAutofit/>
          </a:bodyPr>
          <a:lstStyle/>
          <a:p>
            <a:r>
              <a:rPr lang="en-US" dirty="0">
                <a:solidFill>
                  <a:srgbClr val="0000FF"/>
                </a:solidFill>
              </a:rPr>
              <a:t>We applied several theories to the observed data, but none of them predict experimentally observed dependence:</a:t>
            </a:r>
          </a:p>
        </p:txBody>
      </p:sp>
      <p:pic>
        <p:nvPicPr>
          <p:cNvPr id="5" name="Picture 4" descr="Chart, scatter chart&#10;&#10;Description automatically generated">
            <a:extLst>
              <a:ext uri="{FF2B5EF4-FFF2-40B4-BE49-F238E27FC236}">
                <a16:creationId xmlns:a16="http://schemas.microsoft.com/office/drawing/2014/main" id="{6AA6E7B0-D26F-4262-90CD-FE1FC7D2D1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707" y="1709057"/>
            <a:ext cx="6727254" cy="5011836"/>
          </a:xfrm>
          <a:prstGeom prst="rect">
            <a:avLst/>
          </a:prstGeom>
        </p:spPr>
      </p:pic>
      <p:sp>
        <p:nvSpPr>
          <p:cNvPr id="4" name="TextBox 3">
            <a:extLst>
              <a:ext uri="{FF2B5EF4-FFF2-40B4-BE49-F238E27FC236}">
                <a16:creationId xmlns:a16="http://schemas.microsoft.com/office/drawing/2014/main" id="{FE35DD5D-F09E-4F2A-94B2-C0E75539DB00}"/>
              </a:ext>
            </a:extLst>
          </p:cNvPr>
          <p:cNvSpPr txBox="1"/>
          <p:nvPr/>
        </p:nvSpPr>
        <p:spPr>
          <a:xfrm>
            <a:off x="79039" y="2115423"/>
            <a:ext cx="6016961" cy="646331"/>
          </a:xfrm>
          <a:prstGeom prst="rect">
            <a:avLst/>
          </a:prstGeom>
          <a:noFill/>
        </p:spPr>
        <p:txBody>
          <a:bodyPr wrap="square" rtlCol="0">
            <a:spAutoFit/>
          </a:bodyPr>
          <a:lstStyle/>
          <a:p>
            <a:pPr marL="285750" indent="-285750">
              <a:buFont typeface="Arial" panose="020B0604020202020204" pitchFamily="34" charset="0"/>
              <a:buChar char="•"/>
            </a:pPr>
            <a:r>
              <a:rPr lang="en-US" dirty="0"/>
              <a:t>A simple “random walk model” </a:t>
            </a:r>
            <a:r>
              <a:rPr lang="en-GB" sz="1800" dirty="0">
                <a:effectLst/>
                <a:ea typeface="Times New Roman" panose="02020603050405020304" pitchFamily="18" charset="0"/>
                <a:cs typeface="Times New Roman" panose="02020603050405020304" pitchFamily="18" charset="0"/>
              </a:rPr>
              <a:t>with either dipole or focusing kicks</a:t>
            </a:r>
            <a:r>
              <a:rPr lang="en-US" dirty="0"/>
              <a:t>.</a:t>
            </a:r>
          </a:p>
        </p:txBody>
      </p:sp>
      <p:sp>
        <p:nvSpPr>
          <p:cNvPr id="6" name="TextBox 5">
            <a:extLst>
              <a:ext uri="{FF2B5EF4-FFF2-40B4-BE49-F238E27FC236}">
                <a16:creationId xmlns:a16="http://schemas.microsoft.com/office/drawing/2014/main" id="{BDA5ED55-FC45-4FCA-B137-F019D64D8059}"/>
              </a:ext>
            </a:extLst>
          </p:cNvPr>
          <p:cNvSpPr txBox="1"/>
          <p:nvPr/>
        </p:nvSpPr>
        <p:spPr>
          <a:xfrm>
            <a:off x="79039" y="2706264"/>
            <a:ext cx="5306668" cy="1477328"/>
          </a:xfrm>
          <a:prstGeom prst="rect">
            <a:avLst/>
          </a:prstGeom>
          <a:noFill/>
        </p:spPr>
        <p:txBody>
          <a:bodyPr wrap="square" rtlCol="0">
            <a:spAutoFit/>
          </a:bodyPr>
          <a:lstStyle/>
          <a:p>
            <a:pPr marL="285750" indent="-285750">
              <a:buFont typeface="Arial" panose="020B0604020202020204" pitchFamily="34" charset="0"/>
              <a:buChar char="•"/>
            </a:pPr>
            <a:r>
              <a:rPr lang="en-US" dirty="0"/>
              <a:t>In a more sophisticated model the f</a:t>
            </a:r>
            <a:r>
              <a:rPr lang="en-US" sz="1800" dirty="0"/>
              <a:t>ocusing kicks from the space charge of e-bunches drive synchro-betatron resonances and the heating effect occurs due to the longitudinal IBS continuously “dragging” individual ions through the resonance conditions. </a:t>
            </a:r>
            <a:endParaRPr lang="en-US" dirty="0"/>
          </a:p>
        </p:txBody>
      </p:sp>
      <p:sp>
        <p:nvSpPr>
          <p:cNvPr id="7" name="TextBox 6">
            <a:extLst>
              <a:ext uri="{FF2B5EF4-FFF2-40B4-BE49-F238E27FC236}">
                <a16:creationId xmlns:a16="http://schemas.microsoft.com/office/drawing/2014/main" id="{574BE25B-0E78-4F1A-9AAF-6AD5E60F6568}"/>
              </a:ext>
            </a:extLst>
          </p:cNvPr>
          <p:cNvSpPr txBox="1"/>
          <p:nvPr/>
        </p:nvSpPr>
        <p:spPr>
          <a:xfrm>
            <a:off x="79039" y="4266397"/>
            <a:ext cx="5248335" cy="2031325"/>
          </a:xfrm>
          <a:prstGeom prst="rect">
            <a:avLst/>
          </a:prstGeom>
          <a:noFill/>
        </p:spPr>
        <p:txBody>
          <a:bodyPr wrap="square" rtlCol="0">
            <a:spAutoFit/>
          </a:bodyPr>
          <a:lstStyle/>
          <a:p>
            <a:pPr marL="285750" indent="-285750">
              <a:buFont typeface="Arial" panose="020B0604020202020204" pitchFamily="34" charset="0"/>
              <a:buChar char="•"/>
            </a:pPr>
            <a:r>
              <a:rPr lang="en-US" dirty="0"/>
              <a:t>The red dashed line shows the model’s prediction for the heating rate on the average e-beam density.  The simulations are based on a one-turn map and a thin lens treatment of the electron-ion interaction, and include the cooling force, intra-beam scattering, ion-electron focusing and electron-ion focusing kick.</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A3E177F-6485-0A7B-9651-24703FE4534E}"/>
                  </a:ext>
                </a:extLst>
              </p:cNvPr>
              <p:cNvSpPr txBox="1"/>
              <p:nvPr/>
            </p:nvSpPr>
            <p:spPr>
              <a:xfrm>
                <a:off x="6532476" y="1083949"/>
                <a:ext cx="2949846" cy="625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𝜆</m:t>
                          </m:r>
                        </m:e>
                        <m:sub>
                          <m:r>
                            <a:rPr lang="en-US" sz="3200" b="0" i="1" smtClean="0">
                              <a:latin typeface="Cambria Math" panose="02040503050406030204" pitchFamily="18" charset="0"/>
                            </a:rPr>
                            <m:t>h</m:t>
                          </m:r>
                          <m:d>
                            <m:dPr>
                              <m:ctrlPr>
                                <a:rPr lang="en-US" sz="3200" b="0" i="1" smtClean="0">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𝜎</m:t>
                                  </m:r>
                                </m:e>
                                <m:sub>
                                  <m:r>
                                    <a:rPr lang="en-US" sz="3200" b="0" i="1" smtClean="0">
                                      <a:latin typeface="Cambria Math" panose="02040503050406030204" pitchFamily="18" charset="0"/>
                                    </a:rPr>
                                    <m:t>𝑦</m:t>
                                  </m:r>
                                </m:sub>
                              </m:sSub>
                            </m:e>
                          </m:d>
                        </m:sub>
                      </m:sSub>
                      <m:sSubSup>
                        <m:sSubSupPr>
                          <m:ctrlPr>
                            <a:rPr lang="en-US" sz="3200" b="0" i="1" smtClean="0">
                              <a:latin typeface="Cambria Math" panose="02040503050406030204" pitchFamily="18" charset="0"/>
                            </a:rPr>
                          </m:ctrlPr>
                        </m:sSubSupPr>
                        <m:e>
                          <m:r>
                            <a:rPr lang="en-US" sz="3200" b="0" i="1" smtClean="0">
                              <a:latin typeface="Cambria Math" panose="02040503050406030204" pitchFamily="18" charset="0"/>
                            </a:rPr>
                            <m:t>𝜎</m:t>
                          </m:r>
                        </m:e>
                        <m:sub>
                          <m:r>
                            <a:rPr lang="en-US" sz="3200" b="0" i="1" smtClean="0">
                              <a:latin typeface="Cambria Math" panose="02040503050406030204" pitchFamily="18" charset="0"/>
                            </a:rPr>
                            <m:t>𝑦</m:t>
                          </m:r>
                        </m:sub>
                        <m:sup>
                          <m:r>
                            <a:rPr lang="en-US" sz="3200" b="0" i="1" smtClean="0">
                              <a:latin typeface="Cambria Math" panose="02040503050406030204" pitchFamily="18" charset="0"/>
                            </a:rPr>
                            <m:t>4</m:t>
                          </m:r>
                        </m:sup>
                      </m:sSubSup>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𝐶</m:t>
                          </m:r>
                        </m:e>
                        <m:sub>
                          <m:r>
                            <a:rPr lang="en-US" sz="3200" b="0" i="1" smtClean="0">
                              <a:latin typeface="Cambria Math" panose="02040503050406030204" pitchFamily="18" charset="0"/>
                            </a:rPr>
                            <m:t>0</m:t>
                          </m:r>
                        </m:sub>
                      </m:sSub>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𝜌</m:t>
                          </m:r>
                        </m:e>
                        <m:sub>
                          <m:r>
                            <a:rPr lang="en-US" sz="3200" b="0" i="1" smtClean="0">
                              <a:latin typeface="Cambria Math" panose="02040503050406030204" pitchFamily="18" charset="0"/>
                            </a:rPr>
                            <m:t>𝑒</m:t>
                          </m:r>
                        </m:sub>
                      </m:sSub>
                    </m:oMath>
                  </m:oMathPara>
                </a14:m>
                <a:endParaRPr lang="en-US" sz="3200" dirty="0"/>
              </a:p>
            </p:txBody>
          </p:sp>
        </mc:Choice>
        <mc:Fallback xmlns="">
          <p:sp>
            <p:nvSpPr>
              <p:cNvPr id="8" name="TextBox 7">
                <a:extLst>
                  <a:ext uri="{FF2B5EF4-FFF2-40B4-BE49-F238E27FC236}">
                    <a16:creationId xmlns:a16="http://schemas.microsoft.com/office/drawing/2014/main" id="{2A3E177F-6485-0A7B-9651-24703FE4534E}"/>
                  </a:ext>
                </a:extLst>
              </p:cNvPr>
              <p:cNvSpPr txBox="1">
                <a:spLocks noRot="1" noChangeAspect="1" noMove="1" noResize="1" noEditPoints="1" noAdjustHandles="1" noChangeArrowheads="1" noChangeShapeType="1" noTextEdit="1"/>
              </p:cNvSpPr>
              <p:nvPr/>
            </p:nvSpPr>
            <p:spPr>
              <a:xfrm>
                <a:off x="6532476" y="1083949"/>
                <a:ext cx="2949846" cy="625108"/>
              </a:xfrm>
              <a:prstGeom prst="rect">
                <a:avLst/>
              </a:prstGeom>
              <a:blipFill>
                <a:blip r:embed="rId4"/>
                <a:stretch>
                  <a:fillRect/>
                </a:stretch>
              </a:blipFill>
            </p:spPr>
            <p:txBody>
              <a:bodyPr/>
              <a:lstStyle/>
              <a:p>
                <a:r>
                  <a:rPr lang="en-US">
                    <a:noFill/>
                  </a:rPr>
                  <a:t> </a:t>
                </a:r>
              </a:p>
            </p:txBody>
          </p:sp>
        </mc:Fallback>
      </mc:AlternateContent>
      <p:sp>
        <p:nvSpPr>
          <p:cNvPr id="9" name="Slide Number Placeholder 8">
            <a:extLst>
              <a:ext uri="{FF2B5EF4-FFF2-40B4-BE49-F238E27FC236}">
                <a16:creationId xmlns:a16="http://schemas.microsoft.com/office/drawing/2014/main" id="{8FD1D815-32D5-69BF-2353-7A2220A29F4F}"/>
              </a:ext>
            </a:extLst>
          </p:cNvPr>
          <p:cNvSpPr>
            <a:spLocks noGrp="1"/>
          </p:cNvSpPr>
          <p:nvPr>
            <p:ph type="sldNum" sz="quarter" idx="12"/>
          </p:nvPr>
        </p:nvSpPr>
        <p:spPr/>
        <p:txBody>
          <a:bodyPr/>
          <a:lstStyle/>
          <a:p>
            <a:fld id="{692CE882-6B8E-455C-BA90-E31BE4D98FE3}" type="slidenum">
              <a:rPr lang="en-US" smtClean="0"/>
              <a:t>16</a:t>
            </a:fld>
            <a:endParaRPr lang="en-US"/>
          </a:p>
        </p:txBody>
      </p:sp>
    </p:spTree>
    <p:extLst>
      <p:ext uri="{BB962C8B-B14F-4D97-AF65-F5344CB8AC3E}">
        <p14:creationId xmlns:p14="http://schemas.microsoft.com/office/powerpoint/2010/main" val="620548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of a number of numbers&#10;&#10;Description automatically generated with medium confidence">
            <a:extLst>
              <a:ext uri="{FF2B5EF4-FFF2-40B4-BE49-F238E27FC236}">
                <a16:creationId xmlns:a16="http://schemas.microsoft.com/office/drawing/2014/main" id="{CEBAB863-204C-039B-587A-4C7177C922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9313" y="720151"/>
            <a:ext cx="3401862" cy="3182388"/>
          </a:xfrm>
          <a:prstGeom prst="rect">
            <a:avLst/>
          </a:prstGeom>
        </p:spPr>
      </p:pic>
      <p:sp>
        <p:nvSpPr>
          <p:cNvPr id="2" name="Title 1">
            <a:extLst>
              <a:ext uri="{FF2B5EF4-FFF2-40B4-BE49-F238E27FC236}">
                <a16:creationId xmlns:a16="http://schemas.microsoft.com/office/drawing/2014/main" id="{5E84A712-CEA7-5278-7194-A69069CCE114}"/>
              </a:ext>
            </a:extLst>
          </p:cNvPr>
          <p:cNvSpPr>
            <a:spLocks noGrp="1"/>
          </p:cNvSpPr>
          <p:nvPr>
            <p:ph type="title"/>
          </p:nvPr>
        </p:nvSpPr>
        <p:spPr>
          <a:xfrm>
            <a:off x="105104" y="69664"/>
            <a:ext cx="10515600" cy="535110"/>
          </a:xfrm>
        </p:spPr>
        <p:txBody>
          <a:bodyPr>
            <a:normAutofit fontScale="90000"/>
          </a:bodyPr>
          <a:lstStyle/>
          <a:p>
            <a:r>
              <a:rPr lang="en-US" dirty="0"/>
              <a:t>Can energy offset cause transverse heating?</a:t>
            </a:r>
          </a:p>
        </p:txBody>
      </p:sp>
      <p:sp>
        <p:nvSpPr>
          <p:cNvPr id="3" name="Content Placeholder 2">
            <a:extLst>
              <a:ext uri="{FF2B5EF4-FFF2-40B4-BE49-F238E27FC236}">
                <a16:creationId xmlns:a16="http://schemas.microsoft.com/office/drawing/2014/main" id="{5E87847D-DD71-5A9F-1520-F16552B8110D}"/>
              </a:ext>
            </a:extLst>
          </p:cNvPr>
          <p:cNvSpPr>
            <a:spLocks noGrp="1"/>
          </p:cNvSpPr>
          <p:nvPr>
            <p:ph idx="1"/>
          </p:nvPr>
        </p:nvSpPr>
        <p:spPr>
          <a:xfrm>
            <a:off x="6733481" y="791082"/>
            <a:ext cx="5163582" cy="2317097"/>
          </a:xfrm>
        </p:spPr>
        <p:txBody>
          <a:bodyPr>
            <a:normAutofit/>
          </a:bodyPr>
          <a:lstStyle/>
          <a:p>
            <a:r>
              <a:rPr lang="en-GB" sz="1800" dirty="0">
                <a:solidFill>
                  <a:srgbClr val="0000FF"/>
                </a:solidFill>
                <a:effectLst/>
                <a:latin typeface="Times" panose="02020603050405020304" pitchFamily="18" charset="0"/>
                <a:ea typeface="Times New Roman" panose="02020603050405020304" pitchFamily="18" charset="0"/>
                <a:cs typeface="Times New Roman" panose="02020603050405020304" pitchFamily="18" charset="0"/>
              </a:rPr>
              <a:t>A</a:t>
            </a:r>
            <a:r>
              <a:rPr lang="en-GB" sz="1800" dirty="0">
                <a:solidFill>
                  <a:srgbClr val="0000FF"/>
                </a:solidFill>
                <a:latin typeface="Times" panose="02020603050405020304" pitchFamily="18" charset="0"/>
                <a:ea typeface="Times New Roman" panose="02020603050405020304" pitchFamily="18" charset="0"/>
                <a:cs typeface="Times New Roman" panose="02020603050405020304" pitchFamily="18" charset="0"/>
              </a:rPr>
              <a:t>n </a:t>
            </a:r>
            <a:r>
              <a:rPr lang="en-GB" sz="1800" dirty="0">
                <a:solidFill>
                  <a:srgbClr val="0000FF"/>
                </a:solidFill>
                <a:effectLst/>
                <a:latin typeface="Times" panose="02020603050405020304" pitchFamily="18" charset="0"/>
                <a:ea typeface="Times New Roman" panose="02020603050405020304" pitchFamily="18" charset="0"/>
                <a:cs typeface="Times New Roman" panose="02020603050405020304" pitchFamily="18" charset="0"/>
              </a:rPr>
              <a:t>offset in electron beam energy excites the longitudinal motion of the ions</a:t>
            </a:r>
            <a:r>
              <a:rPr lang="en-GB" sz="1800" dirty="0">
                <a:effectLst/>
                <a:latin typeface="Times" panose="02020603050405020304" pitchFamily="18" charset="0"/>
                <a:ea typeface="Times New Roman" panose="02020603050405020304" pitchFamily="18" charset="0"/>
                <a:cs typeface="Times New Roman" panose="02020603050405020304" pitchFamily="18" charset="0"/>
              </a:rPr>
              <a:t> </a:t>
            </a:r>
          </a:p>
          <a:p>
            <a:r>
              <a:rPr lang="en-GB" sz="1800" dirty="0">
                <a:solidFill>
                  <a:srgbClr val="0000FF"/>
                </a:solidFill>
                <a:effectLst/>
                <a:latin typeface="Times" panose="02020603050405020304" pitchFamily="18" charset="0"/>
                <a:ea typeface="Times New Roman" panose="02020603050405020304" pitchFamily="18" charset="0"/>
                <a:cs typeface="Times New Roman" panose="02020603050405020304" pitchFamily="18" charset="0"/>
              </a:rPr>
              <a:t>This excitation can be partially redistributed to transverse direction through coupling</a:t>
            </a:r>
          </a:p>
          <a:p>
            <a:r>
              <a:rPr lang="en-GB" sz="1800" dirty="0">
                <a:effectLst/>
                <a:latin typeface="Times" panose="02020603050405020304" pitchFamily="18" charset="0"/>
                <a:ea typeface="Times New Roman" panose="02020603050405020304" pitchFamily="18" charset="0"/>
                <a:cs typeface="Times New Roman" panose="02020603050405020304" pitchFamily="18" charset="0"/>
              </a:rPr>
              <a:t>To check whether we “create” transverse </a:t>
            </a:r>
            <a:r>
              <a:rPr lang="en-GB" sz="1800" dirty="0">
                <a:latin typeface="Times" panose="02020603050405020304" pitchFamily="18" charset="0"/>
                <a:ea typeface="Times New Roman" panose="02020603050405020304" pitchFamily="18" charset="0"/>
                <a:cs typeface="Times New Roman" panose="02020603050405020304" pitchFamily="18" charset="0"/>
              </a:rPr>
              <a:t>heating by offsetting beam energy we performed measurements with chirped e-bunch. </a:t>
            </a:r>
          </a:p>
        </p:txBody>
      </p:sp>
      <p:sp>
        <p:nvSpPr>
          <p:cNvPr id="27" name="TextBox 26">
            <a:extLst>
              <a:ext uri="{FF2B5EF4-FFF2-40B4-BE49-F238E27FC236}">
                <a16:creationId xmlns:a16="http://schemas.microsoft.com/office/drawing/2014/main" id="{B7C9CFDD-B542-CF86-A438-E42297FC9134}"/>
              </a:ext>
            </a:extLst>
          </p:cNvPr>
          <p:cNvSpPr txBox="1"/>
          <p:nvPr/>
        </p:nvSpPr>
        <p:spPr>
          <a:xfrm>
            <a:off x="7189050" y="3208021"/>
            <a:ext cx="738664" cy="369332"/>
          </a:xfrm>
          <a:prstGeom prst="rect">
            <a:avLst/>
          </a:prstGeom>
          <a:noFill/>
        </p:spPr>
        <p:txBody>
          <a:bodyPr wrap="none" rtlCol="0">
            <a:spAutoFit/>
          </a:bodyPr>
          <a:lstStyle/>
          <a:p>
            <a:r>
              <a:rPr lang="en-US" b="1" dirty="0"/>
              <a:t>offset</a:t>
            </a:r>
          </a:p>
        </p:txBody>
      </p:sp>
      <p:sp>
        <p:nvSpPr>
          <p:cNvPr id="28" name="TextBox 27">
            <a:extLst>
              <a:ext uri="{FF2B5EF4-FFF2-40B4-BE49-F238E27FC236}">
                <a16:creationId xmlns:a16="http://schemas.microsoft.com/office/drawing/2014/main" id="{7F84B455-03EE-B708-4866-6BD844AA2629}"/>
              </a:ext>
            </a:extLst>
          </p:cNvPr>
          <p:cNvSpPr txBox="1"/>
          <p:nvPr/>
        </p:nvSpPr>
        <p:spPr>
          <a:xfrm>
            <a:off x="10620704" y="3197155"/>
            <a:ext cx="665567" cy="369332"/>
          </a:xfrm>
          <a:prstGeom prst="rect">
            <a:avLst/>
          </a:prstGeom>
          <a:noFill/>
        </p:spPr>
        <p:txBody>
          <a:bodyPr wrap="none" rtlCol="0">
            <a:spAutoFit/>
          </a:bodyPr>
          <a:lstStyle/>
          <a:p>
            <a:r>
              <a:rPr lang="en-US" b="1" dirty="0"/>
              <a:t>chirp</a:t>
            </a:r>
          </a:p>
        </p:txBody>
      </p:sp>
      <p:pic>
        <p:nvPicPr>
          <p:cNvPr id="29" name="Picture 28">
            <a:extLst>
              <a:ext uri="{FF2B5EF4-FFF2-40B4-BE49-F238E27FC236}">
                <a16:creationId xmlns:a16="http://schemas.microsoft.com/office/drawing/2014/main" id="{A8610D9A-28B0-B63A-9C52-8291AAAEEF95}"/>
              </a:ext>
            </a:extLst>
          </p:cNvPr>
          <p:cNvPicPr>
            <a:picLocks noChangeAspect="1"/>
          </p:cNvPicPr>
          <p:nvPr/>
        </p:nvPicPr>
        <p:blipFill>
          <a:blip r:embed="rId3"/>
          <a:stretch>
            <a:fillRect/>
          </a:stretch>
        </p:blipFill>
        <p:spPr>
          <a:xfrm>
            <a:off x="6487424" y="3604489"/>
            <a:ext cx="5610225" cy="3190875"/>
          </a:xfrm>
          <a:prstGeom prst="rect">
            <a:avLst/>
          </a:prstGeom>
        </p:spPr>
      </p:pic>
      <p:sp>
        <p:nvSpPr>
          <p:cNvPr id="31" name="TextBox 30">
            <a:extLst>
              <a:ext uri="{FF2B5EF4-FFF2-40B4-BE49-F238E27FC236}">
                <a16:creationId xmlns:a16="http://schemas.microsoft.com/office/drawing/2014/main" id="{20E67C02-571F-46A7-C8C7-13C8B125B08A}"/>
              </a:ext>
            </a:extLst>
          </p:cNvPr>
          <p:cNvSpPr txBox="1"/>
          <p:nvPr/>
        </p:nvSpPr>
        <p:spPr>
          <a:xfrm>
            <a:off x="105104" y="5528825"/>
            <a:ext cx="6034578" cy="923330"/>
          </a:xfrm>
          <a:prstGeom prst="rect">
            <a:avLst/>
          </a:prstGeom>
          <a:noFill/>
        </p:spPr>
        <p:txBody>
          <a:bodyPr wrap="square">
            <a:spAutoFit/>
          </a:bodyPr>
          <a:lstStyle/>
          <a:p>
            <a:r>
              <a:rPr lang="en-GB" sz="1800" b="1" dirty="0">
                <a:effectLst/>
                <a:latin typeface="Times" panose="02020603050405020304" pitchFamily="18" charset="0"/>
                <a:ea typeface="Times New Roman" panose="02020603050405020304" pitchFamily="18" charset="0"/>
                <a:cs typeface="Times New Roman" panose="02020603050405020304" pitchFamily="18" charset="0"/>
              </a:rPr>
              <a:t>We compared the heating measured for the e-beam with energy offset and the beam with the chirp, large enough to produce a similar cooling force suppression </a:t>
            </a:r>
            <a:endParaRPr lang="en-US" sz="2000" b="1" dirty="0"/>
          </a:p>
        </p:txBody>
      </p:sp>
      <p:pic>
        <p:nvPicPr>
          <p:cNvPr id="12" name="Picture 11" descr="A graph of a function&#10;&#10;Description automatically generated">
            <a:extLst>
              <a:ext uri="{FF2B5EF4-FFF2-40B4-BE49-F238E27FC236}">
                <a16:creationId xmlns:a16="http://schemas.microsoft.com/office/drawing/2014/main" id="{FEB72F22-399B-6552-F9D1-8E4B8F17FA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196" y="951296"/>
            <a:ext cx="3044347" cy="2766202"/>
          </a:xfrm>
          <a:prstGeom prst="rect">
            <a:avLst/>
          </a:prstGeom>
        </p:spPr>
      </p:pic>
      <p:sp>
        <p:nvSpPr>
          <p:cNvPr id="15" name="Arrow: Right 14">
            <a:extLst>
              <a:ext uri="{FF2B5EF4-FFF2-40B4-BE49-F238E27FC236}">
                <a16:creationId xmlns:a16="http://schemas.microsoft.com/office/drawing/2014/main" id="{D90A37B9-0724-A179-81B1-C447100A1DC5}"/>
              </a:ext>
            </a:extLst>
          </p:cNvPr>
          <p:cNvSpPr/>
          <p:nvPr/>
        </p:nvSpPr>
        <p:spPr>
          <a:xfrm>
            <a:off x="2895442" y="2955461"/>
            <a:ext cx="1200078" cy="2416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F5DF4DE2-5010-200E-5BCB-DECE8EFF01ED}"/>
              </a:ext>
            </a:extLst>
          </p:cNvPr>
          <p:cNvSpPr txBox="1"/>
          <p:nvPr/>
        </p:nvSpPr>
        <p:spPr>
          <a:xfrm>
            <a:off x="105104" y="3902539"/>
            <a:ext cx="6119681" cy="830997"/>
          </a:xfrm>
          <a:prstGeom prst="rect">
            <a:avLst/>
          </a:prstGeom>
          <a:noFill/>
        </p:spPr>
        <p:txBody>
          <a:bodyPr wrap="square">
            <a:spAutoFit/>
          </a:bodyPr>
          <a:lstStyle/>
          <a:p>
            <a:pPr algn="l"/>
            <a:r>
              <a:rPr lang="en-US" sz="1600" b="0" i="1" dirty="0">
                <a:solidFill>
                  <a:srgbClr val="555555"/>
                </a:solidFill>
                <a:effectLst/>
                <a:latin typeface="Proxima Nova"/>
              </a:rPr>
              <a:t>S. Seletskiy, A. Fedotov, and D. Kayran, Experimental studies of circular attractors in the first rf-based electron cooler, Phys. Rev. Accel. Beams 26, 024401 (2023).</a:t>
            </a:r>
          </a:p>
        </p:txBody>
      </p:sp>
      <p:sp>
        <p:nvSpPr>
          <p:cNvPr id="4" name="Slide Number Placeholder 3">
            <a:extLst>
              <a:ext uri="{FF2B5EF4-FFF2-40B4-BE49-F238E27FC236}">
                <a16:creationId xmlns:a16="http://schemas.microsoft.com/office/drawing/2014/main" id="{82663BD4-EF63-AAF5-ECBB-47EFEFC08520}"/>
              </a:ext>
            </a:extLst>
          </p:cNvPr>
          <p:cNvSpPr>
            <a:spLocks noGrp="1"/>
          </p:cNvSpPr>
          <p:nvPr>
            <p:ph type="sldNum" sz="quarter" idx="12"/>
          </p:nvPr>
        </p:nvSpPr>
        <p:spPr/>
        <p:txBody>
          <a:bodyPr/>
          <a:lstStyle/>
          <a:p>
            <a:fld id="{692CE882-6B8E-455C-BA90-E31BE4D98FE3}" type="slidenum">
              <a:rPr lang="en-US" smtClean="0"/>
              <a:t>17</a:t>
            </a:fld>
            <a:endParaRPr lang="en-US"/>
          </a:p>
        </p:txBody>
      </p:sp>
    </p:spTree>
    <p:extLst>
      <p:ext uri="{BB962C8B-B14F-4D97-AF65-F5344CB8AC3E}">
        <p14:creationId xmlns:p14="http://schemas.microsoft.com/office/powerpoint/2010/main" val="1670226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8F73CF0-0A92-134B-2F46-B5965D1EE1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5067" y="1245852"/>
            <a:ext cx="7315215" cy="5440691"/>
          </a:xfrm>
          <a:prstGeom prst="rect">
            <a:avLst/>
          </a:prstGeom>
        </p:spPr>
      </p:pic>
      <p:sp>
        <p:nvSpPr>
          <p:cNvPr id="2" name="Title 1">
            <a:extLst>
              <a:ext uri="{FF2B5EF4-FFF2-40B4-BE49-F238E27FC236}">
                <a16:creationId xmlns:a16="http://schemas.microsoft.com/office/drawing/2014/main" id="{A73BA4B0-D693-0E08-611E-A9EBD8393088}"/>
              </a:ext>
            </a:extLst>
          </p:cNvPr>
          <p:cNvSpPr>
            <a:spLocks noGrp="1"/>
          </p:cNvSpPr>
          <p:nvPr>
            <p:ph type="title"/>
          </p:nvPr>
        </p:nvSpPr>
        <p:spPr>
          <a:xfrm>
            <a:off x="233082" y="171457"/>
            <a:ext cx="10515600" cy="408352"/>
          </a:xfrm>
        </p:spPr>
        <p:txBody>
          <a:bodyPr>
            <a:normAutofit fontScale="90000"/>
          </a:bodyPr>
          <a:lstStyle/>
          <a:p>
            <a:r>
              <a:rPr lang="en-US" dirty="0"/>
              <a:t>Chirp vs. offset</a:t>
            </a:r>
          </a:p>
        </p:txBody>
      </p:sp>
      <p:sp>
        <p:nvSpPr>
          <p:cNvPr id="3" name="Content Placeholder 2">
            <a:extLst>
              <a:ext uri="{FF2B5EF4-FFF2-40B4-BE49-F238E27FC236}">
                <a16:creationId xmlns:a16="http://schemas.microsoft.com/office/drawing/2014/main" id="{DC2D5CA2-B08A-80CB-1D78-0D1AE8E572D2}"/>
              </a:ext>
            </a:extLst>
          </p:cNvPr>
          <p:cNvSpPr>
            <a:spLocks noGrp="1"/>
          </p:cNvSpPr>
          <p:nvPr>
            <p:ph idx="1"/>
          </p:nvPr>
        </p:nvSpPr>
        <p:spPr>
          <a:xfrm>
            <a:off x="233082" y="828388"/>
            <a:ext cx="11887200" cy="799334"/>
          </a:xfrm>
        </p:spPr>
        <p:txBody>
          <a:bodyPr>
            <a:normAutofit lnSpcReduction="10000"/>
          </a:bodyPr>
          <a:lstStyle/>
          <a:p>
            <a:r>
              <a:rPr lang="en-US" dirty="0"/>
              <a:t>The offset-driven size growth rate is ~1.5 times larger than the chirp-driven one.</a:t>
            </a:r>
          </a:p>
        </p:txBody>
      </p:sp>
      <p:pic>
        <p:nvPicPr>
          <p:cNvPr id="17" name="Picture 16">
            <a:extLst>
              <a:ext uri="{FF2B5EF4-FFF2-40B4-BE49-F238E27FC236}">
                <a16:creationId xmlns:a16="http://schemas.microsoft.com/office/drawing/2014/main" id="{0DAD1B9F-5D58-3499-67B6-8BB434947D89}"/>
              </a:ext>
            </a:extLst>
          </p:cNvPr>
          <p:cNvPicPr>
            <a:picLocks noChangeAspect="1"/>
          </p:cNvPicPr>
          <p:nvPr/>
        </p:nvPicPr>
        <p:blipFill>
          <a:blip r:embed="rId3"/>
          <a:stretch>
            <a:fillRect/>
          </a:stretch>
        </p:blipFill>
        <p:spPr>
          <a:xfrm>
            <a:off x="71718" y="1627722"/>
            <a:ext cx="4453514" cy="3584759"/>
          </a:xfrm>
          <a:prstGeom prst="rect">
            <a:avLst/>
          </a:prstGeom>
        </p:spPr>
      </p:pic>
      <p:sp>
        <p:nvSpPr>
          <p:cNvPr id="4" name="TextBox 3">
            <a:extLst>
              <a:ext uri="{FF2B5EF4-FFF2-40B4-BE49-F238E27FC236}">
                <a16:creationId xmlns:a16="http://schemas.microsoft.com/office/drawing/2014/main" id="{284BCE44-901D-1A1D-B7FB-7BE461B5849B}"/>
              </a:ext>
            </a:extLst>
          </p:cNvPr>
          <p:cNvSpPr txBox="1"/>
          <p:nvPr/>
        </p:nvSpPr>
        <p:spPr>
          <a:xfrm flipH="1">
            <a:off x="233082" y="5120640"/>
            <a:ext cx="4571985" cy="1384995"/>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0000FF"/>
                </a:solidFill>
              </a:rPr>
              <a:t>The energy offset is </a:t>
            </a:r>
            <a:r>
              <a:rPr lang="en-US" sz="2800" b="1" dirty="0">
                <a:solidFill>
                  <a:srgbClr val="0000FF"/>
                </a:solidFill>
              </a:rPr>
              <a:t>partially</a:t>
            </a:r>
            <a:r>
              <a:rPr lang="en-US" sz="2800" dirty="0">
                <a:solidFill>
                  <a:srgbClr val="0000FF"/>
                </a:solidFill>
              </a:rPr>
              <a:t> responsible for the observed heating </a:t>
            </a:r>
          </a:p>
        </p:txBody>
      </p:sp>
      <p:sp>
        <p:nvSpPr>
          <p:cNvPr id="5" name="Slide Number Placeholder 4">
            <a:extLst>
              <a:ext uri="{FF2B5EF4-FFF2-40B4-BE49-F238E27FC236}">
                <a16:creationId xmlns:a16="http://schemas.microsoft.com/office/drawing/2014/main" id="{2137A3E8-81C8-0A71-52FF-E96785FCF06F}"/>
              </a:ext>
            </a:extLst>
          </p:cNvPr>
          <p:cNvSpPr>
            <a:spLocks noGrp="1"/>
          </p:cNvSpPr>
          <p:nvPr>
            <p:ph type="sldNum" sz="quarter" idx="12"/>
          </p:nvPr>
        </p:nvSpPr>
        <p:spPr/>
        <p:txBody>
          <a:bodyPr/>
          <a:lstStyle/>
          <a:p>
            <a:fld id="{692CE882-6B8E-455C-BA90-E31BE4D98FE3}" type="slidenum">
              <a:rPr lang="en-US" smtClean="0"/>
              <a:t>18</a:t>
            </a:fld>
            <a:endParaRPr lang="en-US"/>
          </a:p>
        </p:txBody>
      </p:sp>
    </p:spTree>
    <p:extLst>
      <p:ext uri="{BB962C8B-B14F-4D97-AF65-F5344CB8AC3E}">
        <p14:creationId xmlns:p14="http://schemas.microsoft.com/office/powerpoint/2010/main" val="3724544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2FE04-AA10-8A38-394C-53E193ABCD95}"/>
              </a:ext>
            </a:extLst>
          </p:cNvPr>
          <p:cNvSpPr>
            <a:spLocks noGrp="1"/>
          </p:cNvSpPr>
          <p:nvPr>
            <p:ph type="title"/>
          </p:nvPr>
        </p:nvSpPr>
        <p:spPr>
          <a:xfrm>
            <a:off x="85496" y="68080"/>
            <a:ext cx="10515600" cy="688612"/>
          </a:xfrm>
        </p:spPr>
        <p:txBody>
          <a:bodyPr>
            <a:normAutofit fontScale="90000"/>
          </a:bodyPr>
          <a:lstStyle/>
          <a:p>
            <a:r>
              <a:rPr lang="en-US" dirty="0"/>
              <a:t>Next steps</a:t>
            </a:r>
          </a:p>
        </p:txBody>
      </p:sp>
      <p:sp>
        <p:nvSpPr>
          <p:cNvPr id="3" name="Content Placeholder 2">
            <a:extLst>
              <a:ext uri="{FF2B5EF4-FFF2-40B4-BE49-F238E27FC236}">
                <a16:creationId xmlns:a16="http://schemas.microsoft.com/office/drawing/2014/main" id="{3CF0EA9C-F44F-3A02-378D-5FAE27B37FC4}"/>
              </a:ext>
            </a:extLst>
          </p:cNvPr>
          <p:cNvSpPr>
            <a:spLocks noGrp="1"/>
          </p:cNvSpPr>
          <p:nvPr>
            <p:ph idx="1"/>
          </p:nvPr>
        </p:nvSpPr>
        <p:spPr>
          <a:xfrm>
            <a:off x="660417" y="861075"/>
            <a:ext cx="10515600" cy="4351338"/>
          </a:xfrm>
        </p:spPr>
        <p:txBody>
          <a:bodyPr/>
          <a:lstStyle/>
          <a:p>
            <a:r>
              <a:rPr lang="en-US" dirty="0"/>
              <a:t>Continue the studies with a chirped e-bunch </a:t>
            </a:r>
          </a:p>
          <a:p>
            <a:pPr lvl="1"/>
            <a:r>
              <a:rPr lang="en-US" dirty="0"/>
              <a:t>Perform measurements with several bunch charges and various bunch densities</a:t>
            </a:r>
          </a:p>
          <a:p>
            <a:r>
              <a:rPr lang="en-US" dirty="0"/>
              <a:t>Study the heating effect “switching off” the cooling by introducing additional angles</a:t>
            </a:r>
          </a:p>
          <a:p>
            <a:pPr lvl="1"/>
            <a:r>
              <a:rPr lang="en-US" dirty="0"/>
              <a:t>One of the possibilities is to create a zig-zag electron trajectory in the cooling section</a:t>
            </a:r>
          </a:p>
        </p:txBody>
      </p:sp>
      <p:pic>
        <p:nvPicPr>
          <p:cNvPr id="5" name="Picture 4" descr="A screenshot of a graph&#10;&#10;Description automatically generated">
            <a:extLst>
              <a:ext uri="{FF2B5EF4-FFF2-40B4-BE49-F238E27FC236}">
                <a16:creationId xmlns:a16="http://schemas.microsoft.com/office/drawing/2014/main" id="{3B125EDD-9DB8-91F5-CCC4-E1BE36FC66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2092" y="3332683"/>
            <a:ext cx="3371850" cy="3457575"/>
          </a:xfrm>
          <a:prstGeom prst="rect">
            <a:avLst/>
          </a:prstGeom>
        </p:spPr>
      </p:pic>
      <p:sp>
        <p:nvSpPr>
          <p:cNvPr id="6" name="TextBox 5">
            <a:extLst>
              <a:ext uri="{FF2B5EF4-FFF2-40B4-BE49-F238E27FC236}">
                <a16:creationId xmlns:a16="http://schemas.microsoft.com/office/drawing/2014/main" id="{11A26282-0942-DFE9-82B6-4643E1916985}"/>
              </a:ext>
            </a:extLst>
          </p:cNvPr>
          <p:cNvSpPr txBox="1"/>
          <p:nvPr/>
        </p:nvSpPr>
        <p:spPr>
          <a:xfrm>
            <a:off x="6797995" y="4415140"/>
            <a:ext cx="4016933" cy="646331"/>
          </a:xfrm>
          <a:prstGeom prst="rect">
            <a:avLst/>
          </a:prstGeom>
          <a:noFill/>
        </p:spPr>
        <p:txBody>
          <a:bodyPr wrap="none" rtlCol="0">
            <a:spAutoFit/>
          </a:bodyPr>
          <a:lstStyle/>
          <a:p>
            <a:r>
              <a:rPr lang="en-US" b="1" dirty="0">
                <a:solidFill>
                  <a:srgbClr val="00CC00"/>
                </a:solidFill>
              </a:rPr>
              <a:t>x</a:t>
            </a:r>
            <a:r>
              <a:rPr lang="en-US" dirty="0">
                <a:solidFill>
                  <a:srgbClr val="00CC00"/>
                </a:solidFill>
              </a:rPr>
              <a:t> 704 MHz BPMs </a:t>
            </a:r>
            <a:r>
              <a:rPr lang="en-US" dirty="0"/>
              <a:t>“see” the e-beam only</a:t>
            </a:r>
          </a:p>
          <a:p>
            <a:r>
              <a:rPr lang="en-US" b="1" dirty="0">
                <a:solidFill>
                  <a:srgbClr val="0000FF"/>
                </a:solidFill>
              </a:rPr>
              <a:t>x</a:t>
            </a:r>
            <a:r>
              <a:rPr lang="en-US" dirty="0">
                <a:solidFill>
                  <a:srgbClr val="0000FF"/>
                </a:solidFill>
              </a:rPr>
              <a:t> 9 MHz BPMs </a:t>
            </a:r>
            <a:r>
              <a:rPr lang="en-US" dirty="0"/>
              <a:t>see both beams </a:t>
            </a:r>
          </a:p>
        </p:txBody>
      </p:sp>
      <p:sp>
        <p:nvSpPr>
          <p:cNvPr id="4" name="Slide Number Placeholder 3">
            <a:extLst>
              <a:ext uri="{FF2B5EF4-FFF2-40B4-BE49-F238E27FC236}">
                <a16:creationId xmlns:a16="http://schemas.microsoft.com/office/drawing/2014/main" id="{DCFDB723-A2DA-1626-DBE5-AF7767AE09CF}"/>
              </a:ext>
            </a:extLst>
          </p:cNvPr>
          <p:cNvSpPr>
            <a:spLocks noGrp="1"/>
          </p:cNvSpPr>
          <p:nvPr>
            <p:ph type="sldNum" sz="quarter" idx="12"/>
          </p:nvPr>
        </p:nvSpPr>
        <p:spPr/>
        <p:txBody>
          <a:bodyPr/>
          <a:lstStyle/>
          <a:p>
            <a:fld id="{692CE882-6B8E-455C-BA90-E31BE4D98FE3}" type="slidenum">
              <a:rPr lang="en-US" smtClean="0"/>
              <a:t>19</a:t>
            </a:fld>
            <a:endParaRPr lang="en-US"/>
          </a:p>
        </p:txBody>
      </p:sp>
    </p:spTree>
    <p:extLst>
      <p:ext uri="{BB962C8B-B14F-4D97-AF65-F5344CB8AC3E}">
        <p14:creationId xmlns:p14="http://schemas.microsoft.com/office/powerpoint/2010/main" val="1328909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1225D0-631C-4AF7-A419-41F6776D38C6}"/>
              </a:ext>
            </a:extLst>
          </p:cNvPr>
          <p:cNvSpPr>
            <a:spLocks noGrp="1"/>
          </p:cNvSpPr>
          <p:nvPr>
            <p:ph idx="1"/>
          </p:nvPr>
        </p:nvSpPr>
        <p:spPr/>
        <p:txBody>
          <a:bodyPr>
            <a:normAutofit/>
          </a:bodyPr>
          <a:lstStyle/>
          <a:p>
            <a:r>
              <a:rPr lang="en-US" dirty="0"/>
              <a:t>Introduction: Low Energy RHIC electron Cooler (</a:t>
            </a:r>
            <a:r>
              <a:rPr lang="en-US" dirty="0" err="1"/>
              <a:t>LEReC</a:t>
            </a:r>
            <a:r>
              <a:rPr lang="en-US" dirty="0"/>
              <a:t>)</a:t>
            </a:r>
          </a:p>
          <a:p>
            <a:r>
              <a:rPr lang="en-US" dirty="0"/>
              <a:t>Electron-ion heating (e-</a:t>
            </a:r>
            <a:r>
              <a:rPr lang="en-US" dirty="0" err="1"/>
              <a:t>i</a:t>
            </a:r>
            <a:r>
              <a:rPr lang="en-US" dirty="0"/>
              <a:t> heating) in </a:t>
            </a:r>
            <a:r>
              <a:rPr lang="en-US" dirty="0" err="1"/>
              <a:t>LEReC</a:t>
            </a:r>
            <a:endParaRPr lang="en-US" dirty="0"/>
          </a:p>
          <a:p>
            <a:r>
              <a:rPr lang="en-US" dirty="0"/>
              <a:t>Measurement technique</a:t>
            </a:r>
          </a:p>
          <a:p>
            <a:r>
              <a:rPr lang="en-US" dirty="0"/>
              <a:t>Results of the experiment </a:t>
            </a:r>
          </a:p>
          <a:p>
            <a:r>
              <a:rPr lang="en-US" dirty="0"/>
              <a:t>Possible explanations</a:t>
            </a:r>
          </a:p>
          <a:p>
            <a:r>
              <a:rPr lang="en-US" dirty="0"/>
              <a:t>Summary</a:t>
            </a:r>
          </a:p>
        </p:txBody>
      </p:sp>
      <p:sp>
        <p:nvSpPr>
          <p:cNvPr id="2" name="Title 1">
            <a:extLst>
              <a:ext uri="{FF2B5EF4-FFF2-40B4-BE49-F238E27FC236}">
                <a16:creationId xmlns:a16="http://schemas.microsoft.com/office/drawing/2014/main" id="{73E66EB1-AE0C-4E64-82F2-1791018F2DC0}"/>
              </a:ext>
            </a:extLst>
          </p:cNvPr>
          <p:cNvSpPr>
            <a:spLocks noGrp="1"/>
          </p:cNvSpPr>
          <p:nvPr>
            <p:ph type="title"/>
          </p:nvPr>
        </p:nvSpPr>
        <p:spPr/>
        <p:txBody>
          <a:bodyPr/>
          <a:lstStyle/>
          <a:p>
            <a:r>
              <a:rPr lang="en-US" dirty="0"/>
              <a:t>Outline</a:t>
            </a:r>
          </a:p>
        </p:txBody>
      </p:sp>
      <p:sp>
        <p:nvSpPr>
          <p:cNvPr id="4" name="Slide Number Placeholder 3">
            <a:extLst>
              <a:ext uri="{FF2B5EF4-FFF2-40B4-BE49-F238E27FC236}">
                <a16:creationId xmlns:a16="http://schemas.microsoft.com/office/drawing/2014/main" id="{0B907A7C-A04B-9961-5C82-0B9F5A45A135}"/>
              </a:ext>
            </a:extLst>
          </p:cNvPr>
          <p:cNvSpPr>
            <a:spLocks noGrp="1"/>
          </p:cNvSpPr>
          <p:nvPr>
            <p:ph type="sldNum" sz="quarter" idx="12"/>
          </p:nvPr>
        </p:nvSpPr>
        <p:spPr/>
        <p:txBody>
          <a:bodyPr/>
          <a:lstStyle/>
          <a:p>
            <a:fld id="{692CE882-6B8E-455C-BA90-E31BE4D98FE3}" type="slidenum">
              <a:rPr lang="en-US" smtClean="0"/>
              <a:t>2</a:t>
            </a:fld>
            <a:endParaRPr lang="en-US"/>
          </a:p>
        </p:txBody>
      </p:sp>
    </p:spTree>
    <p:extLst>
      <p:ext uri="{BB962C8B-B14F-4D97-AF65-F5344CB8AC3E}">
        <p14:creationId xmlns:p14="http://schemas.microsoft.com/office/powerpoint/2010/main" val="2149892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C64BE-6642-45B2-90A9-01CDBF5DA6B0}"/>
              </a:ext>
            </a:extLst>
          </p:cNvPr>
          <p:cNvSpPr>
            <a:spLocks noGrp="1"/>
          </p:cNvSpPr>
          <p:nvPr>
            <p:ph type="title"/>
          </p:nvPr>
        </p:nvSpPr>
        <p:spPr>
          <a:xfrm>
            <a:off x="838200" y="365126"/>
            <a:ext cx="10515600" cy="1069228"/>
          </a:xfrm>
        </p:spPr>
        <p:txBody>
          <a:bodyPr/>
          <a:lstStyle/>
          <a:p>
            <a:r>
              <a:rPr lang="en-US" dirty="0"/>
              <a:t>Summary</a:t>
            </a:r>
          </a:p>
        </p:txBody>
      </p:sp>
      <p:sp>
        <p:nvSpPr>
          <p:cNvPr id="3" name="Content Placeholder 2">
            <a:extLst>
              <a:ext uri="{FF2B5EF4-FFF2-40B4-BE49-F238E27FC236}">
                <a16:creationId xmlns:a16="http://schemas.microsoft.com/office/drawing/2014/main" id="{2D231668-8E98-4FC1-9702-77090202FFCD}"/>
              </a:ext>
            </a:extLst>
          </p:cNvPr>
          <p:cNvSpPr>
            <a:spLocks noGrp="1"/>
          </p:cNvSpPr>
          <p:nvPr>
            <p:ph idx="1"/>
          </p:nvPr>
        </p:nvSpPr>
        <p:spPr>
          <a:xfrm>
            <a:off x="457200" y="1507807"/>
            <a:ext cx="11331388" cy="4985067"/>
          </a:xfrm>
        </p:spPr>
        <p:txBody>
          <a:bodyPr>
            <a:normAutofit lnSpcReduction="10000"/>
          </a:bodyPr>
          <a:lstStyle/>
          <a:p>
            <a:r>
              <a:rPr lang="en-US" dirty="0"/>
              <a:t>In presence of electron beam in the cooling section  of the RHIC electron cooler (and in the absence of cooling) we observe a noticeable transverse heating of the ion bunches - a much faster growth of the transverse size of the </a:t>
            </a:r>
            <a:r>
              <a:rPr lang="en-US" dirty="0" err="1"/>
              <a:t>i</a:t>
            </a:r>
            <a:r>
              <a:rPr lang="en-US" dirty="0"/>
              <a:t>-bunch than the IBS driven size growth.</a:t>
            </a:r>
          </a:p>
          <a:p>
            <a:r>
              <a:rPr lang="en-US" dirty="0"/>
              <a:t>The optimized electron cooling overcomes both the heating and the IBS. The e-</a:t>
            </a:r>
            <a:r>
              <a:rPr lang="en-US" dirty="0" err="1"/>
              <a:t>i</a:t>
            </a:r>
            <a:r>
              <a:rPr lang="en-US" dirty="0"/>
              <a:t> heating was not a limiting factor for RHIC operations with the cooler.</a:t>
            </a:r>
          </a:p>
          <a:p>
            <a:r>
              <a:rPr lang="en-US" dirty="0"/>
              <a:t>Dedicated studies of the electron-ion heating showed that the heating rate grows linearly with the average density of electron bunches. </a:t>
            </a:r>
          </a:p>
          <a:p>
            <a:r>
              <a:rPr lang="en-US" dirty="0"/>
              <a:t>It was found that the extra-heating “created” by energy-offset is a substantial part of the overall emittance growth.</a:t>
            </a:r>
          </a:p>
          <a:p>
            <a:r>
              <a:rPr lang="en-US" dirty="0"/>
              <a:t>Further studies are planned.</a:t>
            </a:r>
          </a:p>
        </p:txBody>
      </p:sp>
      <p:sp>
        <p:nvSpPr>
          <p:cNvPr id="4" name="Slide Number Placeholder 3">
            <a:extLst>
              <a:ext uri="{FF2B5EF4-FFF2-40B4-BE49-F238E27FC236}">
                <a16:creationId xmlns:a16="http://schemas.microsoft.com/office/drawing/2014/main" id="{AC1D4D0B-6A53-D1F9-4890-977A97D3A1F2}"/>
              </a:ext>
            </a:extLst>
          </p:cNvPr>
          <p:cNvSpPr>
            <a:spLocks noGrp="1"/>
          </p:cNvSpPr>
          <p:nvPr>
            <p:ph type="sldNum" sz="quarter" idx="12"/>
          </p:nvPr>
        </p:nvSpPr>
        <p:spPr/>
        <p:txBody>
          <a:bodyPr/>
          <a:lstStyle/>
          <a:p>
            <a:fld id="{692CE882-6B8E-455C-BA90-E31BE4D98FE3}" type="slidenum">
              <a:rPr lang="en-US" smtClean="0"/>
              <a:t>20</a:t>
            </a:fld>
            <a:endParaRPr lang="en-US"/>
          </a:p>
        </p:txBody>
      </p:sp>
    </p:spTree>
    <p:extLst>
      <p:ext uri="{BB962C8B-B14F-4D97-AF65-F5344CB8AC3E}">
        <p14:creationId xmlns:p14="http://schemas.microsoft.com/office/powerpoint/2010/main" val="477958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F62D7-A639-44C9-A510-9CE46141C744}"/>
              </a:ext>
            </a:extLst>
          </p:cNvPr>
          <p:cNvSpPr>
            <a:spLocks noGrp="1"/>
          </p:cNvSpPr>
          <p:nvPr>
            <p:ph type="title"/>
          </p:nvPr>
        </p:nvSpPr>
        <p:spPr>
          <a:xfrm>
            <a:off x="838200" y="365125"/>
            <a:ext cx="10515600" cy="1325563"/>
          </a:xfrm>
        </p:spPr>
        <p:txBody>
          <a:bodyPr/>
          <a:lstStyle/>
          <a:p>
            <a:r>
              <a:rPr lang="en-US" dirty="0"/>
              <a:t>Acknowledgements</a:t>
            </a:r>
          </a:p>
        </p:txBody>
      </p:sp>
      <p:sp>
        <p:nvSpPr>
          <p:cNvPr id="3" name="Content Placeholder 2">
            <a:extLst>
              <a:ext uri="{FF2B5EF4-FFF2-40B4-BE49-F238E27FC236}">
                <a16:creationId xmlns:a16="http://schemas.microsoft.com/office/drawing/2014/main" id="{D91C2356-50D1-406D-BEFB-EF320FBD8AFC}"/>
              </a:ext>
            </a:extLst>
          </p:cNvPr>
          <p:cNvSpPr>
            <a:spLocks noGrp="1"/>
          </p:cNvSpPr>
          <p:nvPr>
            <p:ph idx="1"/>
          </p:nvPr>
        </p:nvSpPr>
        <p:spPr>
          <a:xfrm>
            <a:off x="838200" y="1825625"/>
            <a:ext cx="10515600" cy="4028328"/>
          </a:xfrm>
        </p:spPr>
        <p:txBody>
          <a:bodyPr>
            <a:normAutofit/>
          </a:bodyPr>
          <a:lstStyle/>
          <a:p>
            <a:pPr marL="0" indent="0">
              <a:buNone/>
            </a:pPr>
            <a:r>
              <a:rPr lang="en-US" sz="3200" dirty="0"/>
              <a:t>We would like to thank our colleagues for their help in devising and carrying out the measurements and for numerous fruitful discussions:</a:t>
            </a:r>
          </a:p>
          <a:p>
            <a:pPr marL="0" indent="0">
              <a:buNone/>
            </a:pPr>
            <a:endParaRPr lang="en-US" sz="3200" dirty="0"/>
          </a:p>
          <a:p>
            <a:pPr marL="0" indent="0">
              <a:spcBef>
                <a:spcPts val="0"/>
              </a:spcBef>
              <a:buNone/>
            </a:pPr>
            <a:r>
              <a:rPr lang="en-US" sz="3200" dirty="0"/>
              <a:t>He Zhao, Michiko Minty, Andrei </a:t>
            </a:r>
            <a:r>
              <a:rPr lang="en-US" sz="3200" dirty="0" err="1"/>
              <a:t>Sukhanov</a:t>
            </a:r>
            <a:r>
              <a:rPr lang="en-US" sz="3200" dirty="0"/>
              <a:t>, </a:t>
            </a:r>
            <a:r>
              <a:rPr lang="en-US" sz="3200" dirty="0" err="1"/>
              <a:t>Jorg</a:t>
            </a:r>
            <a:r>
              <a:rPr lang="en-US" sz="3200" dirty="0"/>
              <a:t> </a:t>
            </a:r>
            <a:r>
              <a:rPr lang="en-US" sz="3200" dirty="0" err="1"/>
              <a:t>Kewisch</a:t>
            </a:r>
            <a:r>
              <a:rPr lang="en-US" sz="3200" dirty="0"/>
              <a:t>, </a:t>
            </a:r>
            <a:br>
              <a:rPr lang="en-US" sz="3200" dirty="0"/>
            </a:br>
            <a:r>
              <a:rPr lang="en-US" sz="3200" dirty="0"/>
              <a:t>Michael Blaskiewicz, Peter Thieberger, Xiaofeng Gu, </a:t>
            </a:r>
          </a:p>
          <a:p>
            <a:pPr marL="0" indent="0">
              <a:spcBef>
                <a:spcPts val="0"/>
              </a:spcBef>
              <a:buNone/>
            </a:pPr>
            <a:r>
              <a:rPr lang="en-US" sz="3200" dirty="0"/>
              <a:t>Wolfram Fischer, Vincent Schoefer</a:t>
            </a:r>
          </a:p>
        </p:txBody>
      </p:sp>
      <p:sp>
        <p:nvSpPr>
          <p:cNvPr id="4" name="Slide Number Placeholder 3">
            <a:extLst>
              <a:ext uri="{FF2B5EF4-FFF2-40B4-BE49-F238E27FC236}">
                <a16:creationId xmlns:a16="http://schemas.microsoft.com/office/drawing/2014/main" id="{CC334B24-8439-2CEA-CF96-CA8F7993E6B9}"/>
              </a:ext>
            </a:extLst>
          </p:cNvPr>
          <p:cNvSpPr>
            <a:spLocks noGrp="1"/>
          </p:cNvSpPr>
          <p:nvPr>
            <p:ph type="sldNum" sz="quarter" idx="12"/>
          </p:nvPr>
        </p:nvSpPr>
        <p:spPr/>
        <p:txBody>
          <a:bodyPr/>
          <a:lstStyle/>
          <a:p>
            <a:fld id="{692CE882-6B8E-455C-BA90-E31BE4D98FE3}" type="slidenum">
              <a:rPr lang="en-US" smtClean="0"/>
              <a:t>21</a:t>
            </a:fld>
            <a:endParaRPr lang="en-US"/>
          </a:p>
        </p:txBody>
      </p:sp>
    </p:spTree>
    <p:extLst>
      <p:ext uri="{BB962C8B-B14F-4D97-AF65-F5344CB8AC3E}">
        <p14:creationId xmlns:p14="http://schemas.microsoft.com/office/powerpoint/2010/main" val="1774697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97264A61-6AE3-4DC0-A455-5EDC604E394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848" y="0"/>
            <a:ext cx="12188949" cy="6858000"/>
            <a:chOff x="-2848" y="0"/>
            <a:chExt cx="12188949" cy="6858000"/>
          </a:xfrm>
        </p:grpSpPr>
        <p:sp>
          <p:nvSpPr>
            <p:cNvPr id="19" name="Color Cover">
              <a:extLst>
                <a:ext uri="{FF2B5EF4-FFF2-40B4-BE49-F238E27FC236}">
                  <a16:creationId xmlns:a16="http://schemas.microsoft.com/office/drawing/2014/main" id="{2F23900D-D5D0-4EE8-80F4-D25038DE24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5">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lor Cover">
              <a:extLst>
                <a:ext uri="{FF2B5EF4-FFF2-40B4-BE49-F238E27FC236}">
                  <a16:creationId xmlns:a16="http://schemas.microsoft.com/office/drawing/2014/main" id="{C55310DE-258B-4134-9DA8-DC4C2D0EBE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6">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D691EE10-D5F3-48FA-BE55-F24A0BE59E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51279" y="598259"/>
            <a:ext cx="10889442" cy="5680742"/>
            <a:chOff x="651279" y="598259"/>
            <a:chExt cx="10889442" cy="5680742"/>
          </a:xfrm>
        </p:grpSpPr>
        <p:sp>
          <p:nvSpPr>
            <p:cNvPr id="23" name="Color">
              <a:extLst>
                <a:ext uri="{FF2B5EF4-FFF2-40B4-BE49-F238E27FC236}">
                  <a16:creationId xmlns:a16="http://schemas.microsoft.com/office/drawing/2014/main" id="{7EF3BBC7-022F-4CD5-BE8E-BD8206C4BB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lor">
              <a:extLst>
                <a:ext uri="{FF2B5EF4-FFF2-40B4-BE49-F238E27FC236}">
                  <a16:creationId xmlns:a16="http://schemas.microsoft.com/office/drawing/2014/main" id="{A877CB3E-FE2B-43A7-A987-F921A92494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27" name="Freeform: Shape 26">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8" name="Freeform: Shape 27">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9" name="Freeform: Shape 28">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0" name="Freeform: Shape 29">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1" name="Freeform: Shape 30">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2" name="Freeform: Shape 31">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3" name="Freeform: Shape 32">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2C5C62E0-7E9A-4465-9508-E3FD5C790453}"/>
              </a:ext>
            </a:extLst>
          </p:cNvPr>
          <p:cNvSpPr>
            <a:spLocks noGrp="1"/>
          </p:cNvSpPr>
          <p:nvPr>
            <p:ph type="title"/>
          </p:nvPr>
        </p:nvSpPr>
        <p:spPr>
          <a:xfrm>
            <a:off x="1012644" y="841664"/>
            <a:ext cx="5155073" cy="5156800"/>
          </a:xfrm>
        </p:spPr>
        <p:txBody>
          <a:bodyPr vert="horz" lIns="91440" tIns="45720" rIns="91440" bIns="45720" rtlCol="0" anchor="ctr">
            <a:normAutofit/>
          </a:bodyPr>
          <a:lstStyle/>
          <a:p>
            <a:r>
              <a:rPr lang="en-US" sz="4800" kern="1200">
                <a:solidFill>
                  <a:schemeClr val="bg1"/>
                </a:solidFill>
                <a:latin typeface="+mj-lt"/>
                <a:ea typeface="+mj-ea"/>
                <a:cs typeface="+mj-cs"/>
              </a:rPr>
              <a:t>Backup slides</a:t>
            </a:r>
          </a:p>
        </p:txBody>
      </p:sp>
      <p:sp>
        <p:nvSpPr>
          <p:cNvPr id="3" name="Slide Number Placeholder 2">
            <a:extLst>
              <a:ext uri="{FF2B5EF4-FFF2-40B4-BE49-F238E27FC236}">
                <a16:creationId xmlns:a16="http://schemas.microsoft.com/office/drawing/2014/main" id="{95B0152F-1870-7F69-1A85-D295D75ADD45}"/>
              </a:ext>
            </a:extLst>
          </p:cNvPr>
          <p:cNvSpPr>
            <a:spLocks noGrp="1"/>
          </p:cNvSpPr>
          <p:nvPr>
            <p:ph type="sldNum" sz="quarter" idx="12"/>
          </p:nvPr>
        </p:nvSpPr>
        <p:spPr/>
        <p:txBody>
          <a:bodyPr/>
          <a:lstStyle/>
          <a:p>
            <a:fld id="{692CE882-6B8E-455C-BA90-E31BE4D98FE3}" type="slidenum">
              <a:rPr lang="en-US" smtClean="0"/>
              <a:t>22</a:t>
            </a:fld>
            <a:endParaRPr lang="en-US"/>
          </a:p>
        </p:txBody>
      </p:sp>
    </p:spTree>
    <p:extLst>
      <p:ext uri="{BB962C8B-B14F-4D97-AF65-F5344CB8AC3E}">
        <p14:creationId xmlns:p14="http://schemas.microsoft.com/office/powerpoint/2010/main" val="1764555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6BDA0-4398-42C9-9F2B-88BC363EAA57}"/>
              </a:ext>
            </a:extLst>
          </p:cNvPr>
          <p:cNvSpPr>
            <a:spLocks noGrp="1"/>
          </p:cNvSpPr>
          <p:nvPr>
            <p:ph type="title"/>
          </p:nvPr>
        </p:nvSpPr>
        <p:spPr>
          <a:xfrm>
            <a:off x="0" y="18256"/>
            <a:ext cx="10515600" cy="662782"/>
          </a:xfrm>
        </p:spPr>
        <p:txBody>
          <a:bodyPr>
            <a:normAutofit fontScale="90000"/>
          </a:bodyPr>
          <a:lstStyle/>
          <a:p>
            <a:r>
              <a:rPr lang="en-US" dirty="0"/>
              <a:t>Operational cooling and gain in luminosity</a:t>
            </a:r>
          </a:p>
        </p:txBody>
      </p:sp>
      <p:grpSp>
        <p:nvGrpSpPr>
          <p:cNvPr id="8" name="Group 7">
            <a:extLst>
              <a:ext uri="{FF2B5EF4-FFF2-40B4-BE49-F238E27FC236}">
                <a16:creationId xmlns:a16="http://schemas.microsoft.com/office/drawing/2014/main" id="{CEA8E088-08F1-447E-B4AB-E479956F4B0A}"/>
              </a:ext>
            </a:extLst>
          </p:cNvPr>
          <p:cNvGrpSpPr/>
          <p:nvPr/>
        </p:nvGrpSpPr>
        <p:grpSpPr>
          <a:xfrm>
            <a:off x="6730013" y="1198837"/>
            <a:ext cx="5372566" cy="5549365"/>
            <a:chOff x="6730013" y="980353"/>
            <a:chExt cx="5372566" cy="5549365"/>
          </a:xfrm>
        </p:grpSpPr>
        <p:grpSp>
          <p:nvGrpSpPr>
            <p:cNvPr id="7" name="Group 6">
              <a:extLst>
                <a:ext uri="{FF2B5EF4-FFF2-40B4-BE49-F238E27FC236}">
                  <a16:creationId xmlns:a16="http://schemas.microsoft.com/office/drawing/2014/main" id="{8B7079D3-223D-4914-92F6-C36D6C73E251}"/>
                </a:ext>
              </a:extLst>
            </p:cNvPr>
            <p:cNvGrpSpPr/>
            <p:nvPr/>
          </p:nvGrpSpPr>
          <p:grpSpPr>
            <a:xfrm>
              <a:off x="6730013" y="1934460"/>
              <a:ext cx="5372566" cy="4595258"/>
              <a:chOff x="6730013" y="1934460"/>
              <a:chExt cx="5372566" cy="4595258"/>
            </a:xfrm>
          </p:grpSpPr>
          <p:pic>
            <p:nvPicPr>
              <p:cNvPr id="4" name="Picture 3" descr="Chart&#10;&#10;Description automatically generated">
                <a:extLst>
                  <a:ext uri="{FF2B5EF4-FFF2-40B4-BE49-F238E27FC236}">
                    <a16:creationId xmlns:a16="http://schemas.microsoft.com/office/drawing/2014/main" id="{337F24E6-18BD-4DA4-8E10-07BF597ABEAB}"/>
                  </a:ext>
                </a:extLst>
              </p:cNvPr>
              <p:cNvPicPr>
                <a:picLocks noChangeAspect="1"/>
              </p:cNvPicPr>
              <p:nvPr/>
            </p:nvPicPr>
            <p:blipFill>
              <a:blip r:embed="rId2"/>
              <a:stretch>
                <a:fillRect/>
              </a:stretch>
            </p:blipFill>
            <p:spPr>
              <a:xfrm>
                <a:off x="6730013" y="1934460"/>
                <a:ext cx="5372566" cy="4595258"/>
              </a:xfrm>
              <a:prstGeom prst="rect">
                <a:avLst/>
              </a:prstGeom>
            </p:spPr>
          </p:pic>
          <p:sp>
            <p:nvSpPr>
              <p:cNvPr id="5" name="TextBox 4">
                <a:extLst>
                  <a:ext uri="{FF2B5EF4-FFF2-40B4-BE49-F238E27FC236}">
                    <a16:creationId xmlns:a16="http://schemas.microsoft.com/office/drawing/2014/main" id="{A4013164-85DB-4390-842F-F2436B239427}"/>
                  </a:ext>
                </a:extLst>
              </p:cNvPr>
              <p:cNvSpPr txBox="1"/>
              <p:nvPr/>
            </p:nvSpPr>
            <p:spPr>
              <a:xfrm>
                <a:off x="7440746" y="2042434"/>
                <a:ext cx="2200346" cy="338554"/>
              </a:xfrm>
              <a:prstGeom prst="rect">
                <a:avLst/>
              </a:prstGeom>
              <a:noFill/>
            </p:spPr>
            <p:txBody>
              <a:bodyPr wrap="none" rtlCol="0">
                <a:spAutoFit/>
              </a:bodyPr>
              <a:lstStyle/>
              <a:p>
                <a:r>
                  <a:rPr lang="en-US" sz="1000" b="1" dirty="0"/>
                  <a:t> </a:t>
                </a:r>
                <a:r>
                  <a:rPr lang="en-US" sz="1600" b="1" dirty="0"/>
                  <a:t>example from 2020 run</a:t>
                </a:r>
              </a:p>
            </p:txBody>
          </p:sp>
        </p:grpSp>
        <p:sp>
          <p:nvSpPr>
            <p:cNvPr id="6" name="TextBox 5">
              <a:extLst>
                <a:ext uri="{FF2B5EF4-FFF2-40B4-BE49-F238E27FC236}">
                  <a16:creationId xmlns:a16="http://schemas.microsoft.com/office/drawing/2014/main" id="{FBCAE465-2644-43C6-8AC8-B5D5DF033F5B}"/>
                </a:ext>
              </a:extLst>
            </p:cNvPr>
            <p:cNvSpPr txBox="1"/>
            <p:nvPr/>
          </p:nvSpPr>
          <p:spPr>
            <a:xfrm>
              <a:off x="7567363" y="980353"/>
              <a:ext cx="4147457" cy="954107"/>
            </a:xfrm>
            <a:prstGeom prst="rect">
              <a:avLst/>
            </a:prstGeom>
            <a:noFill/>
          </p:spPr>
          <p:txBody>
            <a:bodyPr wrap="square" rtlCol="0">
              <a:spAutoFit/>
            </a:bodyPr>
            <a:lstStyle/>
            <a:p>
              <a:r>
                <a:rPr lang="en-US" sz="2800" dirty="0"/>
                <a:t>Integrated luminosity was increased by a factor of ~2</a:t>
              </a:r>
            </a:p>
          </p:txBody>
        </p:sp>
      </p:grpSp>
      <p:pic>
        <p:nvPicPr>
          <p:cNvPr id="10" name="Picture 9" descr="Graphical user interface&#10;&#10;Description automatically generated">
            <a:extLst>
              <a:ext uri="{FF2B5EF4-FFF2-40B4-BE49-F238E27FC236}">
                <a16:creationId xmlns:a16="http://schemas.microsoft.com/office/drawing/2014/main" id="{5C287000-FC07-485C-AB03-7B3ACB686C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88" y="2396459"/>
            <a:ext cx="5950212" cy="4035902"/>
          </a:xfrm>
          <a:prstGeom prst="rect">
            <a:avLst/>
          </a:prstGeom>
        </p:spPr>
      </p:pic>
      <p:sp>
        <p:nvSpPr>
          <p:cNvPr id="11" name="TextBox 10">
            <a:extLst>
              <a:ext uri="{FF2B5EF4-FFF2-40B4-BE49-F238E27FC236}">
                <a16:creationId xmlns:a16="http://schemas.microsoft.com/office/drawing/2014/main" id="{931C1129-9262-458D-B69B-1A5BC54DCE49}"/>
              </a:ext>
            </a:extLst>
          </p:cNvPr>
          <p:cNvSpPr txBox="1"/>
          <p:nvPr/>
        </p:nvSpPr>
        <p:spPr>
          <a:xfrm>
            <a:off x="396471" y="830695"/>
            <a:ext cx="6255182" cy="1384995"/>
          </a:xfrm>
          <a:prstGeom prst="rect">
            <a:avLst/>
          </a:prstGeom>
          <a:noFill/>
        </p:spPr>
        <p:txBody>
          <a:bodyPr wrap="square" rtlCol="0">
            <a:spAutoFit/>
          </a:bodyPr>
          <a:lstStyle/>
          <a:p>
            <a:r>
              <a:rPr lang="en-US" sz="2800" dirty="0"/>
              <a:t>An example of operational cooling in both RHIC rings during one store (compared to the store without cooling)</a:t>
            </a:r>
          </a:p>
        </p:txBody>
      </p:sp>
      <p:sp>
        <p:nvSpPr>
          <p:cNvPr id="12" name="Arrow: Right 11">
            <a:extLst>
              <a:ext uri="{FF2B5EF4-FFF2-40B4-BE49-F238E27FC236}">
                <a16:creationId xmlns:a16="http://schemas.microsoft.com/office/drawing/2014/main" id="{4C5A1E7F-202E-4B41-830C-A107D155346C}"/>
              </a:ext>
            </a:extLst>
          </p:cNvPr>
          <p:cNvSpPr/>
          <p:nvPr/>
        </p:nvSpPr>
        <p:spPr>
          <a:xfrm>
            <a:off x="6222775" y="3884177"/>
            <a:ext cx="687823" cy="5745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7D9F5AAF-CDC4-A9CF-528D-5A01CB0BF4F2}"/>
              </a:ext>
            </a:extLst>
          </p:cNvPr>
          <p:cNvSpPr>
            <a:spLocks noGrp="1"/>
          </p:cNvSpPr>
          <p:nvPr>
            <p:ph type="sldNum" sz="quarter" idx="12"/>
          </p:nvPr>
        </p:nvSpPr>
        <p:spPr/>
        <p:txBody>
          <a:bodyPr/>
          <a:lstStyle/>
          <a:p>
            <a:fld id="{692CE882-6B8E-455C-BA90-E31BE4D98FE3}" type="slidenum">
              <a:rPr lang="en-US" smtClean="0"/>
              <a:t>23</a:t>
            </a:fld>
            <a:endParaRPr lang="en-US"/>
          </a:p>
        </p:txBody>
      </p:sp>
    </p:spTree>
    <p:extLst>
      <p:ext uri="{BB962C8B-B14F-4D97-AF65-F5344CB8AC3E}">
        <p14:creationId xmlns:p14="http://schemas.microsoft.com/office/powerpoint/2010/main" val="1200315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3CB9F-742A-40D4-B41E-13675BFEA33B}"/>
              </a:ext>
            </a:extLst>
          </p:cNvPr>
          <p:cNvSpPr>
            <a:spLocks noGrp="1"/>
          </p:cNvSpPr>
          <p:nvPr>
            <p:ph type="title"/>
          </p:nvPr>
        </p:nvSpPr>
        <p:spPr>
          <a:xfrm>
            <a:off x="0" y="0"/>
            <a:ext cx="10515600" cy="484539"/>
          </a:xfrm>
        </p:spPr>
        <p:txBody>
          <a:bodyPr>
            <a:normAutofit fontScale="90000"/>
          </a:bodyPr>
          <a:lstStyle/>
          <a:p>
            <a:r>
              <a:rPr lang="en-US" dirty="0"/>
              <a:t>Ion–electron focusing in </a:t>
            </a:r>
            <a:r>
              <a:rPr lang="en-US" dirty="0" err="1"/>
              <a:t>LEReC</a:t>
            </a:r>
            <a:r>
              <a:rPr lang="en-US" dirty="0"/>
              <a:t> cooling section</a:t>
            </a:r>
          </a:p>
        </p:txBody>
      </p:sp>
      <p:pic>
        <p:nvPicPr>
          <p:cNvPr id="8" name="Picture 7" descr="Chart, line chart&#10;&#10;Description automatically generated">
            <a:extLst>
              <a:ext uri="{FF2B5EF4-FFF2-40B4-BE49-F238E27FC236}">
                <a16:creationId xmlns:a16="http://schemas.microsoft.com/office/drawing/2014/main" id="{2CB07FE3-0BEA-4952-BD2A-643553BA69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0348" y="547787"/>
            <a:ext cx="4385309" cy="6179594"/>
          </a:xfrm>
          <a:prstGeom prst="rect">
            <a:avLst/>
          </a:prstGeom>
        </p:spPr>
      </p:pic>
      <p:sp>
        <p:nvSpPr>
          <p:cNvPr id="10" name="Rectangle 9">
            <a:extLst>
              <a:ext uri="{FF2B5EF4-FFF2-40B4-BE49-F238E27FC236}">
                <a16:creationId xmlns:a16="http://schemas.microsoft.com/office/drawing/2014/main" id="{1ACC0D67-10E0-418D-84B3-50D9DA44B9C8}"/>
              </a:ext>
            </a:extLst>
          </p:cNvPr>
          <p:cNvSpPr/>
          <p:nvPr/>
        </p:nvSpPr>
        <p:spPr>
          <a:xfrm>
            <a:off x="0" y="5365911"/>
            <a:ext cx="7490129" cy="1200329"/>
          </a:xfrm>
          <a:prstGeom prst="rect">
            <a:avLst/>
          </a:prstGeom>
        </p:spPr>
        <p:txBody>
          <a:bodyPr wrap="square">
            <a:spAutoFit/>
          </a:bodyPr>
          <a:lstStyle/>
          <a:p>
            <a:pPr marL="285750" indent="-285750">
              <a:buFont typeface="Arial" panose="020B0604020202020204" pitchFamily="34" charset="0"/>
              <a:buChar char="•"/>
            </a:pPr>
            <a:r>
              <a:rPr lang="en-US" dirty="0"/>
              <a:t>We characterize the e-beam by the transverse angular spread averaged over the length of the cooling section and over 36 bunches and by the transverse size averaged over the CS length and over all the 36 bunches in the </a:t>
            </a:r>
            <a:r>
              <a:rPr lang="en-US" dirty="0" err="1"/>
              <a:t>macrobunch</a:t>
            </a:r>
            <a:r>
              <a:rPr lang="en-US" dirty="0"/>
              <a:t>.</a:t>
            </a:r>
          </a:p>
        </p:txBody>
      </p:sp>
      <p:pic>
        <p:nvPicPr>
          <p:cNvPr id="13" name="Picture 12" descr="Diagram&#10;&#10;Description automatically generated">
            <a:extLst>
              <a:ext uri="{FF2B5EF4-FFF2-40B4-BE49-F238E27FC236}">
                <a16:creationId xmlns:a16="http://schemas.microsoft.com/office/drawing/2014/main" id="{B2008D3A-A995-4B5E-968B-3F2B8E275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12" y="497615"/>
            <a:ext cx="5948687" cy="1650635"/>
          </a:xfrm>
          <a:prstGeom prst="rect">
            <a:avLst/>
          </a:prstGeom>
        </p:spPr>
      </p:pic>
      <p:sp>
        <p:nvSpPr>
          <p:cNvPr id="14" name="TextBox 13">
            <a:extLst>
              <a:ext uri="{FF2B5EF4-FFF2-40B4-BE49-F238E27FC236}">
                <a16:creationId xmlns:a16="http://schemas.microsoft.com/office/drawing/2014/main" id="{A2CACEE2-79E7-4BAF-AE7E-8E0DB41BFD8F}"/>
              </a:ext>
            </a:extLst>
          </p:cNvPr>
          <p:cNvSpPr txBox="1"/>
          <p:nvPr/>
        </p:nvSpPr>
        <p:spPr>
          <a:xfrm>
            <a:off x="5467" y="2187420"/>
            <a:ext cx="3352728" cy="3139321"/>
          </a:xfrm>
          <a:prstGeom prst="rect">
            <a:avLst/>
          </a:prstGeom>
          <a:noFill/>
        </p:spPr>
        <p:txBody>
          <a:bodyPr wrap="square" rtlCol="0">
            <a:spAutoFit/>
          </a:bodyPr>
          <a:lstStyle/>
          <a:p>
            <a:pPr marL="285750" indent="-285750">
              <a:buFont typeface="Arial" panose="020B0604020202020204" pitchFamily="34" charset="0"/>
              <a:buChar char="•"/>
            </a:pPr>
            <a:r>
              <a:rPr lang="en-US" dirty="0" err="1"/>
              <a:t>LEReC</a:t>
            </a:r>
            <a:r>
              <a:rPr lang="en-US" dirty="0"/>
              <a:t> is a non-magnetized cooler</a:t>
            </a:r>
          </a:p>
          <a:p>
            <a:pPr marL="285750" indent="-285750">
              <a:buFont typeface="Arial" panose="020B0604020202020204" pitchFamily="34" charset="0"/>
              <a:buChar char="•"/>
            </a:pPr>
            <a:r>
              <a:rPr lang="en-US" dirty="0"/>
              <a:t>Both the self space charge (SC) and the ion SC strongly affect transverse beam dynamics of e-bunches</a:t>
            </a:r>
          </a:p>
          <a:p>
            <a:pPr marL="285750" indent="-285750">
              <a:buFont typeface="Arial" panose="020B0604020202020204" pitchFamily="34" charset="0"/>
              <a:buChar char="•"/>
            </a:pPr>
            <a:r>
              <a:rPr lang="en-US" dirty="0"/>
              <a:t>There are 36 short e-bunches overlapped with a single long </a:t>
            </a:r>
            <a:r>
              <a:rPr lang="en-US" dirty="0" err="1"/>
              <a:t>i</a:t>
            </a:r>
            <a:r>
              <a:rPr lang="en-US" dirty="0"/>
              <a:t>-bunch. Each e-bunch sees an individual SC focusing from the ions.  </a:t>
            </a:r>
          </a:p>
        </p:txBody>
      </p:sp>
      <p:pic>
        <p:nvPicPr>
          <p:cNvPr id="6" name="Picture 5" descr="Chart, histogram&#10;&#10;Description automatically generated">
            <a:extLst>
              <a:ext uri="{FF2B5EF4-FFF2-40B4-BE49-F238E27FC236}">
                <a16:creationId xmlns:a16="http://schemas.microsoft.com/office/drawing/2014/main" id="{2CB8B2DA-AAB5-4989-B8D0-2B1F4BD98E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8228" y="2060146"/>
            <a:ext cx="4410077" cy="2654276"/>
          </a:xfrm>
          <a:prstGeom prst="rect">
            <a:avLst/>
          </a:prstGeom>
        </p:spPr>
      </p:pic>
      <p:sp>
        <p:nvSpPr>
          <p:cNvPr id="3" name="Slide Number Placeholder 2">
            <a:extLst>
              <a:ext uri="{FF2B5EF4-FFF2-40B4-BE49-F238E27FC236}">
                <a16:creationId xmlns:a16="http://schemas.microsoft.com/office/drawing/2014/main" id="{85F63B1D-D940-0BF5-5DE3-DCBAD80A8682}"/>
              </a:ext>
            </a:extLst>
          </p:cNvPr>
          <p:cNvSpPr>
            <a:spLocks noGrp="1"/>
          </p:cNvSpPr>
          <p:nvPr>
            <p:ph type="sldNum" sz="quarter" idx="12"/>
          </p:nvPr>
        </p:nvSpPr>
        <p:spPr/>
        <p:txBody>
          <a:bodyPr/>
          <a:lstStyle/>
          <a:p>
            <a:fld id="{692CE882-6B8E-455C-BA90-E31BE4D98FE3}" type="slidenum">
              <a:rPr lang="en-US" smtClean="0"/>
              <a:t>24</a:t>
            </a:fld>
            <a:endParaRPr lang="en-US"/>
          </a:p>
        </p:txBody>
      </p:sp>
    </p:spTree>
    <p:extLst>
      <p:ext uri="{BB962C8B-B14F-4D97-AF65-F5344CB8AC3E}">
        <p14:creationId xmlns:p14="http://schemas.microsoft.com/office/powerpoint/2010/main" val="41659461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19F7E-0422-469C-A466-138820D5E133}"/>
              </a:ext>
            </a:extLst>
          </p:cNvPr>
          <p:cNvSpPr>
            <a:spLocks noGrp="1"/>
          </p:cNvSpPr>
          <p:nvPr>
            <p:ph type="title"/>
          </p:nvPr>
        </p:nvSpPr>
        <p:spPr>
          <a:xfrm>
            <a:off x="0" y="0"/>
            <a:ext cx="10515600" cy="557158"/>
          </a:xfrm>
        </p:spPr>
        <p:txBody>
          <a:bodyPr>
            <a:normAutofit fontScale="90000"/>
          </a:bodyPr>
          <a:lstStyle/>
          <a:p>
            <a:r>
              <a:rPr lang="en-US" dirty="0"/>
              <a:t>A typical shift</a:t>
            </a:r>
          </a:p>
        </p:txBody>
      </p:sp>
      <p:pic>
        <p:nvPicPr>
          <p:cNvPr id="4" name="Picture 3">
            <a:extLst>
              <a:ext uri="{FF2B5EF4-FFF2-40B4-BE49-F238E27FC236}">
                <a16:creationId xmlns:a16="http://schemas.microsoft.com/office/drawing/2014/main" id="{19ECCFFF-4D29-4FFA-8197-1B488233683E}"/>
              </a:ext>
            </a:extLst>
          </p:cNvPr>
          <p:cNvPicPr>
            <a:picLocks noChangeAspect="1"/>
          </p:cNvPicPr>
          <p:nvPr/>
        </p:nvPicPr>
        <p:blipFill>
          <a:blip r:embed="rId2"/>
          <a:stretch>
            <a:fillRect/>
          </a:stretch>
        </p:blipFill>
        <p:spPr>
          <a:xfrm>
            <a:off x="6508413" y="0"/>
            <a:ext cx="5512912" cy="6858000"/>
          </a:xfrm>
          <a:prstGeom prst="rect">
            <a:avLst/>
          </a:prstGeom>
        </p:spPr>
      </p:pic>
      <p:pic>
        <p:nvPicPr>
          <p:cNvPr id="8" name="Picture 7">
            <a:extLst>
              <a:ext uri="{FF2B5EF4-FFF2-40B4-BE49-F238E27FC236}">
                <a16:creationId xmlns:a16="http://schemas.microsoft.com/office/drawing/2014/main" id="{5CF170DA-A4C7-4F6E-A544-BB16F1C84203}"/>
              </a:ext>
            </a:extLst>
          </p:cNvPr>
          <p:cNvPicPr>
            <a:picLocks noChangeAspect="1"/>
          </p:cNvPicPr>
          <p:nvPr/>
        </p:nvPicPr>
        <p:blipFill>
          <a:blip r:embed="rId3"/>
          <a:stretch>
            <a:fillRect/>
          </a:stretch>
        </p:blipFill>
        <p:spPr>
          <a:xfrm>
            <a:off x="2003416" y="3180081"/>
            <a:ext cx="4327748" cy="3495855"/>
          </a:xfrm>
          <a:prstGeom prst="rect">
            <a:avLst/>
          </a:prstGeom>
        </p:spPr>
      </p:pic>
      <p:pic>
        <p:nvPicPr>
          <p:cNvPr id="6" name="Picture 5">
            <a:extLst>
              <a:ext uri="{FF2B5EF4-FFF2-40B4-BE49-F238E27FC236}">
                <a16:creationId xmlns:a16="http://schemas.microsoft.com/office/drawing/2014/main" id="{2C4B620B-72E9-4171-B764-13E7B2AE3915}"/>
              </a:ext>
            </a:extLst>
          </p:cNvPr>
          <p:cNvPicPr>
            <a:picLocks noChangeAspect="1"/>
          </p:cNvPicPr>
          <p:nvPr/>
        </p:nvPicPr>
        <p:blipFill>
          <a:blip r:embed="rId4"/>
          <a:stretch>
            <a:fillRect/>
          </a:stretch>
        </p:blipFill>
        <p:spPr>
          <a:xfrm>
            <a:off x="58629" y="668918"/>
            <a:ext cx="4108661" cy="3251367"/>
          </a:xfrm>
          <a:prstGeom prst="rect">
            <a:avLst/>
          </a:prstGeom>
        </p:spPr>
      </p:pic>
      <p:sp>
        <p:nvSpPr>
          <p:cNvPr id="3" name="TextBox 2">
            <a:extLst>
              <a:ext uri="{FF2B5EF4-FFF2-40B4-BE49-F238E27FC236}">
                <a16:creationId xmlns:a16="http://schemas.microsoft.com/office/drawing/2014/main" id="{03BD6439-C837-4DCD-B6EC-2F22663A70B7}"/>
              </a:ext>
            </a:extLst>
          </p:cNvPr>
          <p:cNvSpPr txBox="1"/>
          <p:nvPr/>
        </p:nvSpPr>
        <p:spPr>
          <a:xfrm>
            <a:off x="0" y="4317559"/>
            <a:ext cx="1894336" cy="1754326"/>
          </a:xfrm>
          <a:prstGeom prst="rect">
            <a:avLst/>
          </a:prstGeom>
          <a:noFill/>
        </p:spPr>
        <p:txBody>
          <a:bodyPr wrap="square" rtlCol="0">
            <a:spAutoFit/>
          </a:bodyPr>
          <a:lstStyle/>
          <a:p>
            <a:r>
              <a:rPr lang="en-US" dirty="0"/>
              <a:t>Measuring the longitudinal and transverse phase spaces of the e-bunch for various bunch charges</a:t>
            </a:r>
          </a:p>
        </p:txBody>
      </p:sp>
      <p:sp>
        <p:nvSpPr>
          <p:cNvPr id="5" name="TextBox 4">
            <a:extLst>
              <a:ext uri="{FF2B5EF4-FFF2-40B4-BE49-F238E27FC236}">
                <a16:creationId xmlns:a16="http://schemas.microsoft.com/office/drawing/2014/main" id="{673D8249-5729-403A-9356-4AE2BEF4A03A}"/>
              </a:ext>
            </a:extLst>
          </p:cNvPr>
          <p:cNvSpPr txBox="1"/>
          <p:nvPr/>
        </p:nvSpPr>
        <p:spPr>
          <a:xfrm>
            <a:off x="4651514" y="278579"/>
            <a:ext cx="2194560" cy="1477328"/>
          </a:xfrm>
          <a:prstGeom prst="rect">
            <a:avLst/>
          </a:prstGeom>
          <a:noFill/>
        </p:spPr>
        <p:txBody>
          <a:bodyPr wrap="square" rtlCol="0">
            <a:spAutoFit/>
          </a:bodyPr>
          <a:lstStyle/>
          <a:p>
            <a:r>
              <a:rPr lang="en-US" dirty="0"/>
              <a:t>A record of </a:t>
            </a:r>
            <a:r>
              <a:rPr lang="en-US" dirty="0" err="1"/>
              <a:t>LEReC</a:t>
            </a:r>
            <a:r>
              <a:rPr lang="en-US" dirty="0"/>
              <a:t> settings and the measured </a:t>
            </a:r>
            <a:r>
              <a:rPr lang="en-US" dirty="0" err="1"/>
              <a:t>i</a:t>
            </a:r>
            <a:r>
              <a:rPr lang="en-US" dirty="0"/>
              <a:t>-bunch parameters during heating studies </a:t>
            </a:r>
          </a:p>
        </p:txBody>
      </p:sp>
      <p:sp>
        <p:nvSpPr>
          <p:cNvPr id="7" name="Slide Number Placeholder 6">
            <a:extLst>
              <a:ext uri="{FF2B5EF4-FFF2-40B4-BE49-F238E27FC236}">
                <a16:creationId xmlns:a16="http://schemas.microsoft.com/office/drawing/2014/main" id="{6AB8B162-41C0-4C9C-2E67-C1FAB9C2436D}"/>
              </a:ext>
            </a:extLst>
          </p:cNvPr>
          <p:cNvSpPr>
            <a:spLocks noGrp="1"/>
          </p:cNvSpPr>
          <p:nvPr>
            <p:ph type="sldNum" sz="quarter" idx="12"/>
          </p:nvPr>
        </p:nvSpPr>
        <p:spPr/>
        <p:txBody>
          <a:bodyPr/>
          <a:lstStyle/>
          <a:p>
            <a:fld id="{692CE882-6B8E-455C-BA90-E31BE4D98FE3}" type="slidenum">
              <a:rPr lang="en-US" smtClean="0"/>
              <a:t>25</a:t>
            </a:fld>
            <a:endParaRPr lang="en-US"/>
          </a:p>
        </p:txBody>
      </p:sp>
    </p:spTree>
    <p:extLst>
      <p:ext uri="{BB962C8B-B14F-4D97-AF65-F5344CB8AC3E}">
        <p14:creationId xmlns:p14="http://schemas.microsoft.com/office/powerpoint/2010/main" val="2395260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EDB5591-7380-4CEF-9FF7-927D3B833A2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65403" y="4149471"/>
            <a:ext cx="4238253" cy="2632318"/>
          </a:xfrm>
          <a:prstGeom prst="rect">
            <a:avLst/>
          </a:prstGeom>
        </p:spPr>
      </p:pic>
      <p:grpSp>
        <p:nvGrpSpPr>
          <p:cNvPr id="7" name="Group 6">
            <a:extLst>
              <a:ext uri="{FF2B5EF4-FFF2-40B4-BE49-F238E27FC236}">
                <a16:creationId xmlns:a16="http://schemas.microsoft.com/office/drawing/2014/main" id="{798563FA-8AED-4C10-8D17-E6178882EFAE}"/>
              </a:ext>
            </a:extLst>
          </p:cNvPr>
          <p:cNvGrpSpPr/>
          <p:nvPr/>
        </p:nvGrpSpPr>
        <p:grpSpPr>
          <a:xfrm>
            <a:off x="1502229" y="1521658"/>
            <a:ext cx="10589103" cy="2749638"/>
            <a:chOff x="0" y="1791070"/>
            <a:chExt cx="10589103" cy="2749638"/>
          </a:xfrm>
        </p:grpSpPr>
        <p:pic>
          <p:nvPicPr>
            <p:cNvPr id="4" name="Picture 3">
              <a:extLst>
                <a:ext uri="{FF2B5EF4-FFF2-40B4-BE49-F238E27FC236}">
                  <a16:creationId xmlns:a16="http://schemas.microsoft.com/office/drawing/2014/main" id="{C57E4A66-B856-4EF4-8FF6-6CA9019C4C4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791070"/>
              <a:ext cx="3657605" cy="2720344"/>
            </a:xfrm>
            <a:prstGeom prst="rect">
              <a:avLst/>
            </a:prstGeom>
          </p:spPr>
        </p:pic>
        <p:pic>
          <p:nvPicPr>
            <p:cNvPr id="5" name="Picture 4">
              <a:extLst>
                <a:ext uri="{FF2B5EF4-FFF2-40B4-BE49-F238E27FC236}">
                  <a16:creationId xmlns:a16="http://schemas.microsoft.com/office/drawing/2014/main" id="{803E1B6F-4BC6-4FB4-B7B4-CD241165FA2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477997" y="1799727"/>
              <a:ext cx="3657605" cy="2720344"/>
            </a:xfrm>
            <a:prstGeom prst="rect">
              <a:avLst/>
            </a:prstGeom>
          </p:spPr>
        </p:pic>
        <p:pic>
          <p:nvPicPr>
            <p:cNvPr id="6" name="Picture 5">
              <a:extLst>
                <a:ext uri="{FF2B5EF4-FFF2-40B4-BE49-F238E27FC236}">
                  <a16:creationId xmlns:a16="http://schemas.microsoft.com/office/drawing/2014/main" id="{0DD5ECFB-FA5C-4116-9DF7-AF721B93BC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931498" y="1820364"/>
              <a:ext cx="3657605" cy="2720344"/>
            </a:xfrm>
            <a:prstGeom prst="rect">
              <a:avLst/>
            </a:prstGeom>
          </p:spPr>
        </p:pic>
      </p:grpSp>
      <p:sp>
        <p:nvSpPr>
          <p:cNvPr id="2" name="Title 1">
            <a:extLst>
              <a:ext uri="{FF2B5EF4-FFF2-40B4-BE49-F238E27FC236}">
                <a16:creationId xmlns:a16="http://schemas.microsoft.com/office/drawing/2014/main" id="{7640B7C5-7281-46F2-B8F6-AE71ECDEDA82}"/>
              </a:ext>
            </a:extLst>
          </p:cNvPr>
          <p:cNvSpPr>
            <a:spLocks noGrp="1"/>
          </p:cNvSpPr>
          <p:nvPr>
            <p:ph type="title"/>
          </p:nvPr>
        </p:nvSpPr>
        <p:spPr>
          <a:xfrm>
            <a:off x="0" y="1"/>
            <a:ext cx="10515600" cy="465364"/>
          </a:xfrm>
        </p:spPr>
        <p:txBody>
          <a:bodyPr>
            <a:normAutofit fontScale="90000"/>
          </a:bodyPr>
          <a:lstStyle/>
          <a:p>
            <a:r>
              <a:rPr lang="en-US" dirty="0"/>
              <a:t>Fitting IBS-driven growth rate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0D7B034-EEE3-42EF-AF8A-1DECAEE1458B}"/>
                  </a:ext>
                </a:extLst>
              </p:cNvPr>
              <p:cNvSpPr>
                <a:spLocks noGrp="1"/>
              </p:cNvSpPr>
              <p:nvPr>
                <p:ph idx="1"/>
              </p:nvPr>
            </p:nvSpPr>
            <p:spPr>
              <a:xfrm>
                <a:off x="0" y="438481"/>
                <a:ext cx="12192000" cy="1386239"/>
              </a:xfrm>
            </p:spPr>
            <p:txBody>
              <a:bodyPr>
                <a:normAutofit fontScale="85000" lnSpcReduction="10000"/>
              </a:bodyPr>
              <a:lstStyle/>
              <a:p>
                <a:r>
                  <a:rPr lang="en-US" dirty="0"/>
                  <a:t>Dedicated IBS measurements were taken each shift. The fitting was performed for each measurement. The results were consistent shift-to-shift and measurement-to-measurement.</a:t>
                </a:r>
              </a:p>
              <a:p>
                <a:r>
                  <a:rPr lang="en-US" dirty="0"/>
                  <a:t>We were looking for the fitting formula of the form: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𝐼𝐵𝑆</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r>
                          <a:rPr lang="en-US" b="0" i="1" smtClean="0">
                            <a:latin typeface="Cambria Math" panose="02040503050406030204" pitchFamily="18" charset="0"/>
                          </a:rPr>
                          <m:t>)</m:t>
                        </m:r>
                      </m:sub>
                    </m:sSub>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𝑧</m:t>
                            </m:r>
                          </m:sub>
                        </m:sSub>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𝜎</m:t>
                            </m:r>
                          </m:e>
                          <m:sub>
                            <m:r>
                              <a:rPr lang="en-US" b="0" i="1" smtClean="0">
                                <a:latin typeface="Cambria Math" panose="02040503050406030204" pitchFamily="18" charset="0"/>
                              </a:rPr>
                              <m:t>𝑦</m:t>
                            </m:r>
                          </m:sub>
                          <m:sup>
                            <m:r>
                              <a:rPr lang="en-US" b="0" i="1" smtClean="0">
                                <a:latin typeface="Cambria Math" panose="02040503050406030204" pitchFamily="18" charset="0"/>
                              </a:rPr>
                              <m:t>𝑝</m:t>
                            </m:r>
                          </m:sup>
                        </m:sSubSup>
                      </m:den>
                    </m:f>
                  </m:oMath>
                </a14:m>
                <a:endParaRPr lang="en-US" dirty="0"/>
              </a:p>
            </p:txBody>
          </p:sp>
        </mc:Choice>
        <mc:Fallback xmlns="">
          <p:sp>
            <p:nvSpPr>
              <p:cNvPr id="3" name="Content Placeholder 2">
                <a:extLst>
                  <a:ext uri="{FF2B5EF4-FFF2-40B4-BE49-F238E27FC236}">
                    <a16:creationId xmlns:a16="http://schemas.microsoft.com/office/drawing/2014/main" id="{00D7B034-EEE3-42EF-AF8A-1DECAEE1458B}"/>
                  </a:ext>
                </a:extLst>
              </p:cNvPr>
              <p:cNvSpPr>
                <a:spLocks noGrp="1" noRot="1" noChangeAspect="1" noMove="1" noResize="1" noEditPoints="1" noAdjustHandles="1" noChangeArrowheads="1" noChangeShapeType="1" noTextEdit="1"/>
              </p:cNvSpPr>
              <p:nvPr>
                <p:ph idx="1"/>
              </p:nvPr>
            </p:nvSpPr>
            <p:spPr>
              <a:xfrm>
                <a:off x="0" y="438481"/>
                <a:ext cx="12192000" cy="1386239"/>
              </a:xfrm>
              <a:blipFill>
                <a:blip r:embed="rId6"/>
                <a:stretch>
                  <a:fillRect l="-650" t="-8370"/>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3F26F3D8-C9B7-46FD-AD08-601CCBCA75AF}"/>
              </a:ext>
            </a:extLst>
          </p:cNvPr>
          <p:cNvSpPr txBox="1"/>
          <p:nvPr/>
        </p:nvSpPr>
        <p:spPr>
          <a:xfrm>
            <a:off x="0" y="2000250"/>
            <a:ext cx="1605665" cy="923330"/>
          </a:xfrm>
          <a:prstGeom prst="rect">
            <a:avLst/>
          </a:prstGeom>
          <a:noFill/>
        </p:spPr>
        <p:txBody>
          <a:bodyPr wrap="square" rtlCol="0">
            <a:spAutoFit/>
          </a:bodyPr>
          <a:lstStyle/>
          <a:p>
            <a:r>
              <a:rPr lang="en-US" dirty="0"/>
              <a:t>Measurement example for flat RF bucket</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0B8DB75-81BD-415D-AC54-47F82A402A7E}"/>
                  </a:ext>
                </a:extLst>
              </p:cNvPr>
              <p:cNvSpPr txBox="1"/>
              <p:nvPr/>
            </p:nvSpPr>
            <p:spPr>
              <a:xfrm>
                <a:off x="624861" y="5186617"/>
                <a:ext cx="3968174" cy="68865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𝐼𝐵𝑆</m:t>
                          </m:r>
                        </m:sub>
                      </m:sSub>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−9</m:t>
                          </m:r>
                        </m:sup>
                      </m:sSup>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𝑖</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𝑧</m:t>
                              </m:r>
                            </m:sub>
                          </m:sSub>
                          <m:sSup>
                            <m:sSupPr>
                              <m:ctrlPr>
                                <a:rPr lang="en-US" b="0" i="1" smtClean="0">
                                  <a:latin typeface="Cambria Math" panose="02040503050406030204" pitchFamily="18" charset="0"/>
                                  <a:ea typeface="Cambria Math" panose="02040503050406030204" pitchFamily="18" charset="0"/>
                                </a:rPr>
                              </m:ctrlPr>
                            </m:sSup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𝑦</m:t>
                                  </m:r>
                                </m:sub>
                              </m:sSub>
                            </m:e>
                            <m:sup>
                              <m:r>
                                <a:rPr lang="en-US" b="0" i="1" smtClean="0">
                                  <a:latin typeface="Cambria Math" panose="02040503050406030204" pitchFamily="18" charset="0"/>
                                  <a:ea typeface="Cambria Math" panose="02040503050406030204" pitchFamily="18" charset="0"/>
                                </a:rPr>
                                <m:t>6</m:t>
                              </m:r>
                            </m:sup>
                          </m:sSup>
                        </m:den>
                      </m:f>
                    </m:oMath>
                  </m:oMathPara>
                </a14:m>
                <a:endParaRPr lang="en-US" dirty="0"/>
              </a:p>
            </p:txBody>
          </p:sp>
        </mc:Choice>
        <mc:Fallback xmlns="">
          <p:sp>
            <p:nvSpPr>
              <p:cNvPr id="10" name="TextBox 9">
                <a:extLst>
                  <a:ext uri="{FF2B5EF4-FFF2-40B4-BE49-F238E27FC236}">
                    <a16:creationId xmlns:a16="http://schemas.microsoft.com/office/drawing/2014/main" id="{80B8DB75-81BD-415D-AC54-47F82A402A7E}"/>
                  </a:ext>
                </a:extLst>
              </p:cNvPr>
              <p:cNvSpPr txBox="1">
                <a:spLocks noRot="1" noChangeAspect="1" noMove="1" noResize="1" noEditPoints="1" noAdjustHandles="1" noChangeArrowheads="1" noChangeShapeType="1" noTextEdit="1"/>
              </p:cNvSpPr>
              <p:nvPr/>
            </p:nvSpPr>
            <p:spPr>
              <a:xfrm>
                <a:off x="624861" y="5186617"/>
                <a:ext cx="3968174" cy="688650"/>
              </a:xfrm>
              <a:prstGeom prst="rect">
                <a:avLst/>
              </a:prstGeom>
              <a:blipFill>
                <a:blip r:embed="rId7"/>
                <a:stretch>
                  <a:fillRect/>
                </a:stretch>
              </a:blipFill>
              <a:ln>
                <a:noFill/>
              </a:ln>
            </p:spPr>
            <p:txBody>
              <a:bodyPr/>
              <a:lstStyle/>
              <a:p>
                <a:r>
                  <a:rPr lang="en-US">
                    <a:noFill/>
                  </a:rPr>
                  <a:t> </a:t>
                </a:r>
              </a:p>
            </p:txBody>
          </p:sp>
        </mc:Fallback>
      </mc:AlternateContent>
      <p:sp>
        <p:nvSpPr>
          <p:cNvPr id="12" name="TextBox 11">
            <a:extLst>
              <a:ext uri="{FF2B5EF4-FFF2-40B4-BE49-F238E27FC236}">
                <a16:creationId xmlns:a16="http://schemas.microsoft.com/office/drawing/2014/main" id="{17E135C7-683C-4B91-AF43-92F6A2D8151A}"/>
              </a:ext>
            </a:extLst>
          </p:cNvPr>
          <p:cNvSpPr txBox="1"/>
          <p:nvPr/>
        </p:nvSpPr>
        <p:spPr>
          <a:xfrm>
            <a:off x="5983522" y="5110337"/>
            <a:ext cx="2539584" cy="646331"/>
          </a:xfrm>
          <a:prstGeom prst="rect">
            <a:avLst/>
          </a:prstGeom>
          <a:noFill/>
        </p:spPr>
        <p:txBody>
          <a:bodyPr wrap="square" rtlCol="0">
            <a:spAutoFit/>
          </a:bodyPr>
          <a:lstStyle/>
          <a:p>
            <a:r>
              <a:rPr lang="en-US" dirty="0"/>
              <a:t>For the parabolic RF bucket (the same date):</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2F97170-3B89-4857-BFAF-2901DB05E71D}"/>
                  </a:ext>
                </a:extLst>
              </p:cNvPr>
              <p:cNvSpPr txBox="1"/>
              <p:nvPr/>
            </p:nvSpPr>
            <p:spPr>
              <a:xfrm>
                <a:off x="8433727" y="5068018"/>
                <a:ext cx="2757277" cy="68865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𝐼𝐵𝑆</m:t>
                          </m:r>
                        </m:sub>
                      </m:sSub>
                      <m:r>
                        <a:rPr lang="en-US" b="0" i="1" smtClean="0">
                          <a:latin typeface="Cambria Math" panose="02040503050406030204" pitchFamily="18" charset="0"/>
                        </a:rPr>
                        <m:t>=6</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−10</m:t>
                          </m:r>
                        </m:sup>
                      </m:sSup>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𝑖</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𝑧</m:t>
                              </m:r>
                            </m:sub>
                          </m:sSub>
                          <m:sSup>
                            <m:sSupPr>
                              <m:ctrlPr>
                                <a:rPr lang="en-US" b="0" i="1" smtClean="0">
                                  <a:latin typeface="Cambria Math" panose="02040503050406030204" pitchFamily="18" charset="0"/>
                                  <a:ea typeface="Cambria Math" panose="02040503050406030204" pitchFamily="18" charset="0"/>
                                </a:rPr>
                              </m:ctrlPr>
                            </m:sSup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𝑦</m:t>
                                  </m:r>
                                </m:sub>
                              </m:sSub>
                            </m:e>
                            <m:sup>
                              <m:r>
                                <a:rPr lang="en-US" b="0" i="1" smtClean="0">
                                  <a:latin typeface="Cambria Math" panose="02040503050406030204" pitchFamily="18" charset="0"/>
                                  <a:ea typeface="Cambria Math" panose="02040503050406030204" pitchFamily="18" charset="0"/>
                                </a:rPr>
                                <m:t>5</m:t>
                              </m:r>
                            </m:sup>
                          </m:sSup>
                        </m:den>
                      </m:f>
                    </m:oMath>
                  </m:oMathPara>
                </a14:m>
                <a:endParaRPr lang="en-US" dirty="0"/>
              </a:p>
            </p:txBody>
          </p:sp>
        </mc:Choice>
        <mc:Fallback xmlns="">
          <p:sp>
            <p:nvSpPr>
              <p:cNvPr id="13" name="TextBox 12">
                <a:extLst>
                  <a:ext uri="{FF2B5EF4-FFF2-40B4-BE49-F238E27FC236}">
                    <a16:creationId xmlns:a16="http://schemas.microsoft.com/office/drawing/2014/main" id="{62F97170-3B89-4857-BFAF-2901DB05E71D}"/>
                  </a:ext>
                </a:extLst>
              </p:cNvPr>
              <p:cNvSpPr txBox="1">
                <a:spLocks noRot="1" noChangeAspect="1" noMove="1" noResize="1" noEditPoints="1" noAdjustHandles="1" noChangeArrowheads="1" noChangeShapeType="1" noTextEdit="1"/>
              </p:cNvSpPr>
              <p:nvPr/>
            </p:nvSpPr>
            <p:spPr>
              <a:xfrm>
                <a:off x="8433727" y="5068018"/>
                <a:ext cx="2757277" cy="688650"/>
              </a:xfrm>
              <a:prstGeom prst="rect">
                <a:avLst/>
              </a:prstGeom>
              <a:blipFill>
                <a:blip r:embed="rId8"/>
                <a:stretch>
                  <a:fillRect/>
                </a:stretch>
              </a:blipFill>
            </p:spPr>
            <p:txBody>
              <a:bodyPr/>
              <a:lstStyle/>
              <a:p>
                <a:r>
                  <a:rPr lang="en-US">
                    <a:noFill/>
                  </a:rPr>
                  <a:t> </a:t>
                </a:r>
              </a:p>
            </p:txBody>
          </p:sp>
        </mc:Fallback>
      </mc:AlternateContent>
      <p:sp>
        <p:nvSpPr>
          <p:cNvPr id="11" name="Slide Number Placeholder 10">
            <a:extLst>
              <a:ext uri="{FF2B5EF4-FFF2-40B4-BE49-F238E27FC236}">
                <a16:creationId xmlns:a16="http://schemas.microsoft.com/office/drawing/2014/main" id="{A1509527-80E1-441D-AAF8-CC044FAE389B}"/>
              </a:ext>
            </a:extLst>
          </p:cNvPr>
          <p:cNvSpPr>
            <a:spLocks noGrp="1"/>
          </p:cNvSpPr>
          <p:nvPr>
            <p:ph type="sldNum" sz="quarter" idx="12"/>
          </p:nvPr>
        </p:nvSpPr>
        <p:spPr/>
        <p:txBody>
          <a:bodyPr/>
          <a:lstStyle/>
          <a:p>
            <a:fld id="{692CE882-6B8E-455C-BA90-E31BE4D98FE3}" type="slidenum">
              <a:rPr lang="en-US" smtClean="0"/>
              <a:t>26</a:t>
            </a:fld>
            <a:endParaRPr lang="en-US"/>
          </a:p>
        </p:txBody>
      </p:sp>
    </p:spTree>
    <p:extLst>
      <p:ext uri="{BB962C8B-B14F-4D97-AF65-F5344CB8AC3E}">
        <p14:creationId xmlns:p14="http://schemas.microsoft.com/office/powerpoint/2010/main" val="21683668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C0327-ED3D-4D40-9BFA-AD79DB994946}"/>
              </a:ext>
            </a:extLst>
          </p:cNvPr>
          <p:cNvSpPr>
            <a:spLocks noGrp="1"/>
          </p:cNvSpPr>
          <p:nvPr>
            <p:ph type="title"/>
          </p:nvPr>
        </p:nvSpPr>
        <p:spPr>
          <a:xfrm>
            <a:off x="166171" y="100720"/>
            <a:ext cx="3875851" cy="1981468"/>
          </a:xfrm>
        </p:spPr>
        <p:txBody>
          <a:bodyPr>
            <a:normAutofit/>
          </a:bodyPr>
          <a:lstStyle/>
          <a:p>
            <a:r>
              <a:rPr lang="en-US" dirty="0"/>
              <a:t>Experiment - simulations comparison</a:t>
            </a:r>
          </a:p>
        </p:txBody>
      </p:sp>
      <p:pic>
        <p:nvPicPr>
          <p:cNvPr id="5" name="Picture 4" descr="Chart&#10;&#10;Description automatically generated">
            <a:extLst>
              <a:ext uri="{FF2B5EF4-FFF2-40B4-BE49-F238E27FC236}">
                <a16:creationId xmlns:a16="http://schemas.microsoft.com/office/drawing/2014/main" id="{A86A8815-FC6A-4414-BE0B-62B4BB25B4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2022" y="0"/>
            <a:ext cx="8149978" cy="6858000"/>
          </a:xfrm>
          <a:prstGeom prst="rect">
            <a:avLst/>
          </a:prstGeom>
        </p:spPr>
      </p:pic>
      <p:sp>
        <p:nvSpPr>
          <p:cNvPr id="3" name="Slide Number Placeholder 2">
            <a:extLst>
              <a:ext uri="{FF2B5EF4-FFF2-40B4-BE49-F238E27FC236}">
                <a16:creationId xmlns:a16="http://schemas.microsoft.com/office/drawing/2014/main" id="{2DDFBDB8-C773-9BC5-DAE8-9A2D50471FD0}"/>
              </a:ext>
            </a:extLst>
          </p:cNvPr>
          <p:cNvSpPr>
            <a:spLocks noGrp="1"/>
          </p:cNvSpPr>
          <p:nvPr>
            <p:ph type="sldNum" sz="quarter" idx="12"/>
          </p:nvPr>
        </p:nvSpPr>
        <p:spPr/>
        <p:txBody>
          <a:bodyPr/>
          <a:lstStyle/>
          <a:p>
            <a:fld id="{692CE882-6B8E-455C-BA90-E31BE4D98FE3}" type="slidenum">
              <a:rPr lang="en-US" smtClean="0"/>
              <a:t>27</a:t>
            </a:fld>
            <a:endParaRPr lang="en-US"/>
          </a:p>
        </p:txBody>
      </p:sp>
    </p:spTree>
    <p:extLst>
      <p:ext uri="{BB962C8B-B14F-4D97-AF65-F5344CB8AC3E}">
        <p14:creationId xmlns:p14="http://schemas.microsoft.com/office/powerpoint/2010/main" val="1589011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9A721-E74E-4D72-8B7D-FB9B089D2BDF}"/>
              </a:ext>
            </a:extLst>
          </p:cNvPr>
          <p:cNvSpPr>
            <a:spLocks noGrp="1"/>
          </p:cNvSpPr>
          <p:nvPr>
            <p:ph type="title"/>
          </p:nvPr>
        </p:nvSpPr>
        <p:spPr>
          <a:xfrm>
            <a:off x="55840" y="55841"/>
            <a:ext cx="10515600" cy="459874"/>
          </a:xfrm>
        </p:spPr>
        <p:txBody>
          <a:bodyPr>
            <a:normAutofit fontScale="90000"/>
          </a:bodyPr>
          <a:lstStyle/>
          <a:p>
            <a:r>
              <a:rPr lang="en-US" dirty="0"/>
              <a:t>Introduction to </a:t>
            </a:r>
            <a:r>
              <a:rPr lang="en-US" dirty="0" err="1"/>
              <a:t>LEReC</a:t>
            </a:r>
            <a:endParaRPr lang="en-US" dirty="0"/>
          </a:p>
        </p:txBody>
      </p:sp>
      <p:sp>
        <p:nvSpPr>
          <p:cNvPr id="4" name="TextBox 3">
            <a:extLst>
              <a:ext uri="{FF2B5EF4-FFF2-40B4-BE49-F238E27FC236}">
                <a16:creationId xmlns:a16="http://schemas.microsoft.com/office/drawing/2014/main" id="{7AB9E87B-AFE5-45A2-9A39-8D17E46B9EA8}"/>
              </a:ext>
            </a:extLst>
          </p:cNvPr>
          <p:cNvSpPr txBox="1"/>
          <p:nvPr/>
        </p:nvSpPr>
        <p:spPr>
          <a:xfrm>
            <a:off x="182880" y="3627520"/>
            <a:ext cx="11817531" cy="2554545"/>
          </a:xfrm>
          <a:prstGeom prst="rect">
            <a:avLst/>
          </a:prstGeom>
          <a:noFill/>
        </p:spPr>
        <p:txBody>
          <a:bodyPr wrap="square">
            <a:spAutoFit/>
          </a:bodyPr>
          <a:lstStyle/>
          <a:p>
            <a:pPr marL="285750" indent="-285750" algn="l">
              <a:buFont typeface="Arial" panose="020B0604020202020204" pitchFamily="34" charset="0"/>
              <a:buChar char="•"/>
            </a:pPr>
            <a:r>
              <a:rPr lang="en-US" sz="2000" dirty="0">
                <a:solidFill>
                  <a:srgbClr val="231F20"/>
                </a:solidFill>
              </a:rPr>
              <a:t>In </a:t>
            </a:r>
            <a:r>
              <a:rPr lang="en-US" sz="2000" dirty="0" err="1">
                <a:solidFill>
                  <a:srgbClr val="231F20"/>
                </a:solidFill>
              </a:rPr>
              <a:t>LEReC</a:t>
            </a:r>
            <a:r>
              <a:rPr lang="en-US" sz="2000" dirty="0">
                <a:solidFill>
                  <a:srgbClr val="231F20"/>
                </a:solidFill>
              </a:rPr>
              <a:t> </a:t>
            </a:r>
            <a:r>
              <a:rPr lang="en-US" sz="2000" b="0" i="0" u="none" strike="noStrike" baseline="0" dirty="0">
                <a:solidFill>
                  <a:srgbClr val="231F20"/>
                </a:solidFill>
              </a:rPr>
              <a:t>e-bunches are produced at the photo-cathode illuminated by a green 704 MHz laser modulated with the 9 MHz frequency to match the frequency of RHIC i</a:t>
            </a:r>
            <a:r>
              <a:rPr lang="en-US" sz="2000" dirty="0">
                <a:solidFill>
                  <a:srgbClr val="231F20"/>
                </a:solidFill>
              </a:rPr>
              <a:t>on </a:t>
            </a:r>
            <a:r>
              <a:rPr lang="en-US" sz="2000" b="0" i="0" u="none" strike="noStrike" baseline="0" dirty="0">
                <a:solidFill>
                  <a:srgbClr val="231F20"/>
                </a:solidFill>
              </a:rPr>
              <a:t>bunches. </a:t>
            </a:r>
          </a:p>
          <a:p>
            <a:pPr marL="285750" indent="-285750" algn="l">
              <a:buFont typeface="Arial" panose="020B0604020202020204" pitchFamily="34" charset="0"/>
              <a:buChar char="•"/>
            </a:pPr>
            <a:r>
              <a:rPr lang="en-US" sz="2000" b="0" i="0" u="none" strike="noStrike" baseline="0" dirty="0">
                <a:solidFill>
                  <a:srgbClr val="231F20"/>
                </a:solidFill>
              </a:rPr>
              <a:t>The </a:t>
            </a:r>
            <a:r>
              <a:rPr lang="en-US" sz="2000" dirty="0">
                <a:solidFill>
                  <a:srgbClr val="231F20"/>
                </a:solidFill>
              </a:rPr>
              <a:t>E</a:t>
            </a:r>
            <a:r>
              <a:rPr lang="en-US" sz="2000" b="0" i="0" u="none" strike="noStrike" baseline="0" dirty="0">
                <a:solidFill>
                  <a:srgbClr val="231F20"/>
                </a:solidFill>
              </a:rPr>
              <a:t>lectrons are accelerated to 375 keV in the </a:t>
            </a:r>
            <a:r>
              <a:rPr lang="en-US" sz="2000" dirty="0">
                <a:solidFill>
                  <a:srgbClr val="231F20"/>
                </a:solidFill>
              </a:rPr>
              <a:t>DC</a:t>
            </a:r>
            <a:r>
              <a:rPr lang="en-US" sz="2000" b="0" i="0" u="none" strike="noStrike" baseline="0" dirty="0">
                <a:solidFill>
                  <a:srgbClr val="231F20"/>
                </a:solidFill>
              </a:rPr>
              <a:t> gun followed by a 704 MHz SRF cavity bringing the beam energy to either 1.6 or 2. MeV. </a:t>
            </a:r>
          </a:p>
          <a:p>
            <a:pPr marL="285750" indent="-285750" algn="l">
              <a:buFont typeface="Arial" panose="020B0604020202020204" pitchFamily="34" charset="0"/>
              <a:buChar char="•"/>
            </a:pPr>
            <a:r>
              <a:rPr lang="en-US" sz="2000" b="0" i="0" u="none" strike="noStrike" baseline="0" dirty="0">
                <a:solidFill>
                  <a:srgbClr val="231F20"/>
                </a:solidFill>
              </a:rPr>
              <a:t>Next, the e-beam is transported to the cooling section (CS) in the “Yellow” RHIC ring and to the cooling section in the “Blue” RHIC ring. </a:t>
            </a:r>
          </a:p>
          <a:p>
            <a:pPr marL="285750" indent="-285750" algn="l">
              <a:buFont typeface="Arial" panose="020B0604020202020204" pitchFamily="34" charset="0"/>
              <a:buChar char="•"/>
            </a:pPr>
            <a:r>
              <a:rPr lang="en-US" sz="2000" dirty="0">
                <a:solidFill>
                  <a:srgbClr val="231F20"/>
                </a:solidFill>
              </a:rPr>
              <a:t>Finally, t</a:t>
            </a:r>
            <a:r>
              <a:rPr lang="en-US" sz="2000" b="0" i="0" u="none" strike="noStrike" baseline="0" dirty="0">
                <a:solidFill>
                  <a:srgbClr val="231F20"/>
                </a:solidFill>
              </a:rPr>
              <a:t>he electron beam is extracted at the exit of the blue CS through the extraction dogleg and sent to the beam dump.</a:t>
            </a:r>
            <a:endParaRPr lang="en-US" sz="2000" dirty="0"/>
          </a:p>
        </p:txBody>
      </p:sp>
      <p:pic>
        <p:nvPicPr>
          <p:cNvPr id="5" name="Picture 4">
            <a:extLst>
              <a:ext uri="{FF2B5EF4-FFF2-40B4-BE49-F238E27FC236}">
                <a16:creationId xmlns:a16="http://schemas.microsoft.com/office/drawing/2014/main" id="{1B3583E4-328F-4D3A-856D-DBE6CE955935}"/>
              </a:ext>
            </a:extLst>
          </p:cNvPr>
          <p:cNvPicPr>
            <a:picLocks noChangeAspect="1"/>
          </p:cNvPicPr>
          <p:nvPr/>
        </p:nvPicPr>
        <p:blipFill>
          <a:blip r:embed="rId2"/>
          <a:stretch>
            <a:fillRect/>
          </a:stretch>
        </p:blipFill>
        <p:spPr>
          <a:xfrm>
            <a:off x="45082" y="675935"/>
            <a:ext cx="12097456" cy="1594758"/>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38A5F21-A9A2-2717-0F0D-6FC02E5E307A}"/>
                  </a:ext>
                </a:extLst>
              </p:cNvPr>
              <p:cNvSpPr txBox="1"/>
              <p:nvPr/>
            </p:nvSpPr>
            <p:spPr>
              <a:xfrm>
                <a:off x="182880" y="2721114"/>
                <a:ext cx="11817531" cy="707886"/>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srgbClr val="0000FF"/>
                    </a:solidFill>
                  </a:rPr>
                  <a:t>LEReC was designed to cool colliding gold ions </a:t>
                </a:r>
                <a14:m>
                  <m:oMath xmlns:m="http://schemas.openxmlformats.org/officeDocument/2006/math">
                    <m:r>
                      <a:rPr lang="en-US" sz="2000" b="1" i="0" smtClean="0">
                        <a:solidFill>
                          <a:srgbClr val="0000FF"/>
                        </a:solidFill>
                        <a:latin typeface="Cambria Math" panose="02040503050406030204" pitchFamily="18" charset="0"/>
                        <a:ea typeface="Cambria Math" panose="02040503050406030204" pitchFamily="18" charset="0"/>
                      </a:rPr>
                      <m:t>@ </m:t>
                    </m:r>
                    <m:r>
                      <a:rPr lang="en-US" sz="2000" b="1" i="1" smtClean="0">
                        <a:solidFill>
                          <a:srgbClr val="0000FF"/>
                        </a:solidFill>
                        <a:latin typeface="Cambria Math" panose="02040503050406030204" pitchFamily="18" charset="0"/>
                        <a:ea typeface="Cambria Math" panose="02040503050406030204" pitchFamily="18" charset="0"/>
                      </a:rPr>
                      <m:t>𝜸</m:t>
                    </m:r>
                    <m:r>
                      <a:rPr lang="en-US" sz="2000" b="1" i="1" smtClean="0">
                        <a:solidFill>
                          <a:srgbClr val="0000FF"/>
                        </a:solidFill>
                        <a:latin typeface="Cambria Math" panose="02040503050406030204" pitchFamily="18" charset="0"/>
                        <a:ea typeface="Cambria Math" panose="02040503050406030204" pitchFamily="18" charset="0"/>
                      </a:rPr>
                      <m:t>=</m:t>
                    </m:r>
                    <m:r>
                      <a:rPr lang="en-US" sz="2000" b="1" i="1" smtClean="0">
                        <a:solidFill>
                          <a:srgbClr val="0000FF"/>
                        </a:solidFill>
                        <a:latin typeface="Cambria Math" panose="02040503050406030204" pitchFamily="18" charset="0"/>
                        <a:ea typeface="Cambria Math" panose="02040503050406030204" pitchFamily="18" charset="0"/>
                      </a:rPr>
                      <m:t>𝟒</m:t>
                    </m:r>
                    <m:r>
                      <a:rPr lang="en-US" sz="2000" b="1" i="1" smtClean="0">
                        <a:solidFill>
                          <a:srgbClr val="0000FF"/>
                        </a:solidFill>
                        <a:latin typeface="Cambria Math" panose="02040503050406030204" pitchFamily="18" charset="0"/>
                        <a:ea typeface="Cambria Math" panose="02040503050406030204" pitchFamily="18" charset="0"/>
                      </a:rPr>
                      <m:t>.</m:t>
                    </m:r>
                    <m:r>
                      <a:rPr lang="en-US" sz="2000" b="1" i="1" smtClean="0">
                        <a:solidFill>
                          <a:srgbClr val="0000FF"/>
                        </a:solidFill>
                        <a:latin typeface="Cambria Math" panose="02040503050406030204" pitchFamily="18" charset="0"/>
                        <a:ea typeface="Cambria Math" panose="02040503050406030204" pitchFamily="18" charset="0"/>
                      </a:rPr>
                      <m:t>𝟗</m:t>
                    </m:r>
                    <m:r>
                      <a:rPr lang="en-US" sz="2000" b="1" i="0" smtClean="0">
                        <a:solidFill>
                          <a:srgbClr val="0000FF"/>
                        </a:solidFill>
                        <a:latin typeface="Cambria Math" panose="02040503050406030204" pitchFamily="18" charset="0"/>
                        <a:ea typeface="Cambria Math" panose="02040503050406030204" pitchFamily="18" charset="0"/>
                      </a:rPr>
                      <m:t> </m:t>
                    </m:r>
                  </m:oMath>
                </a14:m>
                <a:r>
                  <a:rPr lang="en-US" sz="2000" b="1" dirty="0">
                    <a:solidFill>
                      <a:srgbClr val="0000FF"/>
                    </a:solidFill>
                  </a:rPr>
                  <a:t>and </a:t>
                </a:r>
                <a14:m>
                  <m:oMath xmlns:m="http://schemas.openxmlformats.org/officeDocument/2006/math">
                    <m:r>
                      <a:rPr lang="en-US" sz="2000" b="1">
                        <a:solidFill>
                          <a:srgbClr val="0000FF"/>
                        </a:solidFill>
                        <a:latin typeface="Cambria Math" panose="02040503050406030204" pitchFamily="18" charset="0"/>
                        <a:ea typeface="Cambria Math" panose="02040503050406030204" pitchFamily="18" charset="0"/>
                      </a:rPr>
                      <m:t>@ </m:t>
                    </m:r>
                    <m:r>
                      <a:rPr lang="en-US" sz="2000" b="1" i="1">
                        <a:solidFill>
                          <a:srgbClr val="0000FF"/>
                        </a:solidFill>
                        <a:latin typeface="Cambria Math" panose="02040503050406030204" pitchFamily="18" charset="0"/>
                        <a:ea typeface="Cambria Math" panose="02040503050406030204" pitchFamily="18" charset="0"/>
                      </a:rPr>
                      <m:t>𝜸</m:t>
                    </m:r>
                    <m:r>
                      <a:rPr lang="en-US" sz="2000" b="1" i="1">
                        <a:solidFill>
                          <a:srgbClr val="0000FF"/>
                        </a:solidFill>
                        <a:latin typeface="Cambria Math" panose="02040503050406030204" pitchFamily="18" charset="0"/>
                        <a:ea typeface="Cambria Math" panose="02040503050406030204" pitchFamily="18" charset="0"/>
                      </a:rPr>
                      <m:t>=</m:t>
                    </m:r>
                    <m:r>
                      <a:rPr lang="en-US" sz="2000" b="1" i="1">
                        <a:solidFill>
                          <a:srgbClr val="0000FF"/>
                        </a:solidFill>
                        <a:latin typeface="Cambria Math" panose="02040503050406030204" pitchFamily="18" charset="0"/>
                        <a:ea typeface="Cambria Math" panose="02040503050406030204" pitchFamily="18" charset="0"/>
                      </a:rPr>
                      <m:t>𝟒</m:t>
                    </m:r>
                    <m:r>
                      <a:rPr lang="en-US" sz="2000" b="1" i="1">
                        <a:solidFill>
                          <a:srgbClr val="0000FF"/>
                        </a:solidFill>
                        <a:latin typeface="Cambria Math" panose="02040503050406030204" pitchFamily="18" charset="0"/>
                        <a:ea typeface="Cambria Math" panose="02040503050406030204" pitchFamily="18" charset="0"/>
                      </a:rPr>
                      <m:t>.</m:t>
                    </m:r>
                    <m:r>
                      <a:rPr lang="en-US" sz="2000" b="1" i="1" smtClean="0">
                        <a:solidFill>
                          <a:srgbClr val="0000FF"/>
                        </a:solidFill>
                        <a:latin typeface="Cambria Math" panose="02040503050406030204" pitchFamily="18" charset="0"/>
                        <a:ea typeface="Cambria Math" panose="02040503050406030204" pitchFamily="18" charset="0"/>
                      </a:rPr>
                      <m:t>𝟏</m:t>
                    </m:r>
                  </m:oMath>
                </a14:m>
                <a:r>
                  <a:rPr lang="en-US" sz="2000" b="1" dirty="0">
                    <a:solidFill>
                      <a:srgbClr val="0000FF"/>
                    </a:solidFill>
                  </a:rPr>
                  <a:t> and was successfully operated in 2020-2021 low energy RHIC run routinely providing a substantial luminosity increase.</a:t>
                </a:r>
              </a:p>
            </p:txBody>
          </p:sp>
        </mc:Choice>
        <mc:Fallback xmlns="">
          <p:sp>
            <p:nvSpPr>
              <p:cNvPr id="10" name="TextBox 9">
                <a:extLst>
                  <a:ext uri="{FF2B5EF4-FFF2-40B4-BE49-F238E27FC236}">
                    <a16:creationId xmlns:a16="http://schemas.microsoft.com/office/drawing/2014/main" id="{438A5F21-A9A2-2717-0F0D-6FC02E5E307A}"/>
                  </a:ext>
                </a:extLst>
              </p:cNvPr>
              <p:cNvSpPr txBox="1">
                <a:spLocks noRot="1" noChangeAspect="1" noMove="1" noResize="1" noEditPoints="1" noAdjustHandles="1" noChangeArrowheads="1" noChangeShapeType="1" noTextEdit="1"/>
              </p:cNvSpPr>
              <p:nvPr/>
            </p:nvSpPr>
            <p:spPr>
              <a:xfrm>
                <a:off x="182880" y="2721114"/>
                <a:ext cx="11817531" cy="707886"/>
              </a:xfrm>
              <a:prstGeom prst="rect">
                <a:avLst/>
              </a:prstGeom>
              <a:blipFill>
                <a:blip r:embed="rId3"/>
                <a:stretch>
                  <a:fillRect l="-464" t="-4274" b="-13675"/>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E9D38961-ACC4-6C34-A3C3-CB7395DE56FF}"/>
              </a:ext>
            </a:extLst>
          </p:cNvPr>
          <p:cNvSpPr>
            <a:spLocks noGrp="1"/>
          </p:cNvSpPr>
          <p:nvPr>
            <p:ph type="sldNum" sz="quarter" idx="12"/>
          </p:nvPr>
        </p:nvSpPr>
        <p:spPr/>
        <p:txBody>
          <a:bodyPr/>
          <a:lstStyle/>
          <a:p>
            <a:fld id="{692CE882-6B8E-455C-BA90-E31BE4D98FE3}" type="slidenum">
              <a:rPr lang="en-US" smtClean="0"/>
              <a:t>3</a:t>
            </a:fld>
            <a:endParaRPr lang="en-US"/>
          </a:p>
        </p:txBody>
      </p:sp>
    </p:spTree>
    <p:extLst>
      <p:ext uri="{BB962C8B-B14F-4D97-AF65-F5344CB8AC3E}">
        <p14:creationId xmlns:p14="http://schemas.microsoft.com/office/powerpoint/2010/main" val="1099868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5F20764-4607-403A-B7B1-3886AA3898B8}"/>
              </a:ext>
            </a:extLst>
          </p:cNvPr>
          <p:cNvSpPr txBox="1"/>
          <p:nvPr/>
        </p:nvSpPr>
        <p:spPr>
          <a:xfrm>
            <a:off x="135730" y="575336"/>
            <a:ext cx="11872913" cy="3416320"/>
          </a:xfrm>
          <a:prstGeom prst="rect">
            <a:avLst/>
          </a:prstGeom>
          <a:noFill/>
        </p:spPr>
        <p:txBody>
          <a:bodyPr wrap="square">
            <a:spAutoFit/>
          </a:bodyPr>
          <a:lstStyle/>
          <a:p>
            <a:pPr marL="285750" indent="-285750">
              <a:buFont typeface="Arial" panose="020B0604020202020204" pitchFamily="34" charset="0"/>
              <a:buChar char="•"/>
            </a:pPr>
            <a:r>
              <a:rPr lang="en-US" sz="2400" dirty="0" err="1">
                <a:solidFill>
                  <a:srgbClr val="0000FF"/>
                </a:solidFill>
              </a:rPr>
              <a:t>LEReC</a:t>
            </a:r>
            <a:r>
              <a:rPr lang="en-US" sz="2400" dirty="0">
                <a:solidFill>
                  <a:srgbClr val="0000FF"/>
                </a:solidFill>
              </a:rPr>
              <a:t> is a RF-based (“bunched”) electron cooler</a:t>
            </a:r>
          </a:p>
          <a:p>
            <a:r>
              <a:rPr lang="en-US" sz="2400" dirty="0"/>
              <a:t>    (we used 30-36 e-bunches per </a:t>
            </a:r>
            <a:r>
              <a:rPr lang="en-US" sz="2400" dirty="0" err="1"/>
              <a:t>i</a:t>
            </a:r>
            <a:r>
              <a:rPr lang="en-US" sz="2400" dirty="0"/>
              <a:t>-bunch)</a:t>
            </a:r>
          </a:p>
          <a:p>
            <a:endParaRPr lang="en-US" sz="2400" dirty="0"/>
          </a:p>
          <a:p>
            <a:pPr marL="285750" indent="-285750">
              <a:buFont typeface="Arial" panose="020B0604020202020204" pitchFamily="34" charset="0"/>
              <a:buChar char="•"/>
            </a:pPr>
            <a:r>
              <a:rPr lang="en-US" sz="2400" dirty="0" err="1">
                <a:solidFill>
                  <a:srgbClr val="0000FF"/>
                </a:solidFill>
              </a:rPr>
              <a:t>LEReC</a:t>
            </a:r>
            <a:r>
              <a:rPr lang="en-US" sz="2400" dirty="0">
                <a:solidFill>
                  <a:srgbClr val="0000FF"/>
                </a:solidFill>
              </a:rPr>
              <a:t> is using neither an e-beam magnetization </a:t>
            </a:r>
          </a:p>
          <a:p>
            <a:r>
              <a:rPr lang="en-US" sz="2400" dirty="0">
                <a:solidFill>
                  <a:srgbClr val="0000FF"/>
                </a:solidFill>
              </a:rPr>
              <a:t>    nor a continuous solenoidal field in the cooling section.</a:t>
            </a:r>
          </a:p>
          <a:p>
            <a:endParaRPr lang="en-US" sz="2400" dirty="0"/>
          </a:p>
          <a:p>
            <a:endParaRPr lang="en-US" sz="2400" dirty="0"/>
          </a:p>
          <a:p>
            <a:endParaRPr lang="en-US" sz="2400" dirty="0"/>
          </a:p>
          <a:p>
            <a:endParaRPr lang="en-US" sz="2400" dirty="0"/>
          </a:p>
        </p:txBody>
      </p:sp>
      <p:pic>
        <p:nvPicPr>
          <p:cNvPr id="12" name="Picture 11" descr="Diagram&#10;&#10;Description automatically generated">
            <a:extLst>
              <a:ext uri="{FF2B5EF4-FFF2-40B4-BE49-F238E27FC236}">
                <a16:creationId xmlns:a16="http://schemas.microsoft.com/office/drawing/2014/main" id="{FBD63618-E75C-4C0B-F7F2-4B7D657E0B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109" y="2428562"/>
            <a:ext cx="5948687" cy="1650635"/>
          </a:xfrm>
          <a:prstGeom prst="rect">
            <a:avLst/>
          </a:prstGeom>
        </p:spPr>
      </p:pic>
      <p:sp>
        <p:nvSpPr>
          <p:cNvPr id="2" name="Title 1">
            <a:extLst>
              <a:ext uri="{FF2B5EF4-FFF2-40B4-BE49-F238E27FC236}">
                <a16:creationId xmlns:a16="http://schemas.microsoft.com/office/drawing/2014/main" id="{73D9A721-E74E-4D72-8B7D-FB9B089D2BDF}"/>
              </a:ext>
            </a:extLst>
          </p:cNvPr>
          <p:cNvSpPr>
            <a:spLocks noGrp="1"/>
          </p:cNvSpPr>
          <p:nvPr>
            <p:ph type="title"/>
          </p:nvPr>
        </p:nvSpPr>
        <p:spPr>
          <a:xfrm>
            <a:off x="55840" y="55841"/>
            <a:ext cx="10515600" cy="459874"/>
          </a:xfrm>
        </p:spPr>
        <p:txBody>
          <a:bodyPr>
            <a:normAutofit fontScale="90000"/>
          </a:bodyPr>
          <a:lstStyle/>
          <a:p>
            <a:r>
              <a:rPr lang="en-US" dirty="0"/>
              <a:t>Unique features of </a:t>
            </a:r>
            <a:r>
              <a:rPr lang="en-US" dirty="0" err="1"/>
              <a:t>LEReC</a:t>
            </a:r>
            <a:endParaRPr lang="en-US" dirty="0"/>
          </a:p>
        </p:txBody>
      </p:sp>
      <p:sp>
        <p:nvSpPr>
          <p:cNvPr id="6" name="TextBox 5">
            <a:extLst>
              <a:ext uri="{FF2B5EF4-FFF2-40B4-BE49-F238E27FC236}">
                <a16:creationId xmlns:a16="http://schemas.microsoft.com/office/drawing/2014/main" id="{625F147C-2A04-4906-BE03-8E2532BDA8C7}"/>
              </a:ext>
            </a:extLst>
          </p:cNvPr>
          <p:cNvSpPr txBox="1"/>
          <p:nvPr/>
        </p:nvSpPr>
        <p:spPr>
          <a:xfrm>
            <a:off x="632887" y="5445981"/>
            <a:ext cx="4674919" cy="1323439"/>
          </a:xfrm>
          <a:prstGeom prst="rect">
            <a:avLst/>
          </a:prstGeom>
          <a:noFill/>
        </p:spPr>
        <p:txBody>
          <a:bodyPr wrap="square">
            <a:spAutoFit/>
          </a:bodyPr>
          <a:lstStyle/>
          <a:p>
            <a:r>
              <a:rPr lang="en-US" sz="2000" i="0" u="none" strike="noStrike" baseline="0" dirty="0">
                <a:solidFill>
                  <a:srgbClr val="000000"/>
                </a:solidFill>
              </a:rPr>
              <a:t>S. Seletskiy et al., PRAB 21, 111004 (2019)</a:t>
            </a:r>
          </a:p>
          <a:p>
            <a:r>
              <a:rPr lang="en-US" sz="2000" i="0" u="none" strike="noStrike" baseline="0" dirty="0">
                <a:solidFill>
                  <a:srgbClr val="000000"/>
                </a:solidFill>
              </a:rPr>
              <a:t>A. Fedotov et al., PRL 124, 084801 (2020)</a:t>
            </a:r>
          </a:p>
          <a:p>
            <a:r>
              <a:rPr lang="en-US" sz="2000" i="0" u="none" strike="noStrike" baseline="0" dirty="0">
                <a:solidFill>
                  <a:srgbClr val="000000"/>
                </a:solidFill>
              </a:rPr>
              <a:t>D. Kayran et al., PRAB 23, 021003 (2020)</a:t>
            </a:r>
          </a:p>
          <a:p>
            <a:r>
              <a:rPr lang="en-US" sz="2000" i="0" u="none" strike="noStrike" baseline="0" dirty="0">
                <a:solidFill>
                  <a:srgbClr val="000000"/>
                </a:solidFill>
              </a:rPr>
              <a:t>X. Gu et al., PRAB 23, 013401 (2020)</a:t>
            </a:r>
          </a:p>
        </p:txBody>
      </p:sp>
      <p:sp>
        <p:nvSpPr>
          <p:cNvPr id="7" name="TextBox 6">
            <a:extLst>
              <a:ext uri="{FF2B5EF4-FFF2-40B4-BE49-F238E27FC236}">
                <a16:creationId xmlns:a16="http://schemas.microsoft.com/office/drawing/2014/main" id="{E7DE5E50-AB0B-4547-B058-04A2ABDF40BF}"/>
              </a:ext>
            </a:extLst>
          </p:cNvPr>
          <p:cNvSpPr txBox="1"/>
          <p:nvPr/>
        </p:nvSpPr>
        <p:spPr>
          <a:xfrm>
            <a:off x="5659785" y="5434674"/>
            <a:ext cx="6348857" cy="1015663"/>
          </a:xfrm>
          <a:prstGeom prst="rect">
            <a:avLst/>
          </a:prstGeom>
          <a:noFill/>
        </p:spPr>
        <p:txBody>
          <a:bodyPr wrap="square">
            <a:spAutoFit/>
          </a:bodyPr>
          <a:lstStyle/>
          <a:p>
            <a:r>
              <a:rPr lang="en-US" sz="2000" i="0" u="none" strike="noStrike" baseline="0" dirty="0">
                <a:solidFill>
                  <a:srgbClr val="000000"/>
                </a:solidFill>
              </a:rPr>
              <a:t>H. Zhao et al., PRAB 23, 074201 (2020)</a:t>
            </a:r>
          </a:p>
          <a:p>
            <a:r>
              <a:rPr lang="en-US" sz="2000" i="0" u="none" strike="noStrike" baseline="0" dirty="0">
                <a:solidFill>
                  <a:srgbClr val="000000"/>
                </a:solidFill>
              </a:rPr>
              <a:t>S. Seletskiy et al., PRAB 23, 110101  (2020)</a:t>
            </a:r>
          </a:p>
          <a:p>
            <a:r>
              <a:rPr lang="en-US" sz="2000" dirty="0">
                <a:solidFill>
                  <a:srgbClr val="000000"/>
                </a:solidFill>
              </a:rPr>
              <a:t>S. Seletskiy, A. Fedotov, D. Kayran, PRAB 26, 024401 (2023)</a:t>
            </a:r>
            <a:endParaRPr lang="en-US" sz="2000" i="0" u="none" strike="noStrike" baseline="0" dirty="0">
              <a:solidFill>
                <a:srgbClr val="000000"/>
              </a:solidFill>
            </a:endParaRPr>
          </a:p>
        </p:txBody>
      </p:sp>
      <p:sp>
        <p:nvSpPr>
          <p:cNvPr id="9" name="TextBox 8">
            <a:extLst>
              <a:ext uri="{FF2B5EF4-FFF2-40B4-BE49-F238E27FC236}">
                <a16:creationId xmlns:a16="http://schemas.microsoft.com/office/drawing/2014/main" id="{22483F89-102D-4A7F-ACA7-E49780E78A6F}"/>
              </a:ext>
            </a:extLst>
          </p:cNvPr>
          <p:cNvSpPr txBox="1"/>
          <p:nvPr/>
        </p:nvSpPr>
        <p:spPr>
          <a:xfrm>
            <a:off x="3602726" y="5007704"/>
            <a:ext cx="4114119" cy="461665"/>
          </a:xfrm>
          <a:prstGeom prst="rect">
            <a:avLst/>
          </a:prstGeom>
          <a:noFill/>
        </p:spPr>
        <p:txBody>
          <a:bodyPr wrap="square">
            <a:spAutoFit/>
          </a:bodyPr>
          <a:lstStyle/>
          <a:p>
            <a:pPr marL="285750" indent="-285750">
              <a:buFont typeface="Arial" panose="020B0604020202020204" pitchFamily="34" charset="0"/>
              <a:buChar char="•"/>
            </a:pPr>
            <a:r>
              <a:rPr lang="en-US" sz="2400" dirty="0" err="1"/>
              <a:t>LEReC</a:t>
            </a:r>
            <a:r>
              <a:rPr lang="en-US" sz="2400" dirty="0"/>
              <a:t>-related publications:</a:t>
            </a:r>
          </a:p>
        </p:txBody>
      </p:sp>
      <p:grpSp>
        <p:nvGrpSpPr>
          <p:cNvPr id="13" name="Group 12">
            <a:extLst>
              <a:ext uri="{FF2B5EF4-FFF2-40B4-BE49-F238E27FC236}">
                <a16:creationId xmlns:a16="http://schemas.microsoft.com/office/drawing/2014/main" id="{5ECB04AF-7E3D-C64C-6376-E4F27E1A7973}"/>
              </a:ext>
            </a:extLst>
          </p:cNvPr>
          <p:cNvGrpSpPr/>
          <p:nvPr/>
        </p:nvGrpSpPr>
        <p:grpSpPr>
          <a:xfrm>
            <a:off x="7467457" y="194631"/>
            <a:ext cx="4410077" cy="2654276"/>
            <a:chOff x="6971868" y="459875"/>
            <a:chExt cx="4410077" cy="2654276"/>
          </a:xfrm>
        </p:grpSpPr>
        <p:pic>
          <p:nvPicPr>
            <p:cNvPr id="3" name="Picture 2" descr="Chart, histogram&#10;&#10;Description automatically generated">
              <a:extLst>
                <a:ext uri="{FF2B5EF4-FFF2-40B4-BE49-F238E27FC236}">
                  <a16:creationId xmlns:a16="http://schemas.microsoft.com/office/drawing/2014/main" id="{7B910E4A-DE91-C2FD-1E53-048A17FA54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1868" y="459875"/>
              <a:ext cx="4410077" cy="2654276"/>
            </a:xfrm>
            <a:prstGeom prst="rect">
              <a:avLst/>
            </a:prstGeom>
          </p:spPr>
        </p:pic>
        <p:sp>
          <p:nvSpPr>
            <p:cNvPr id="11" name="TextBox 10">
              <a:extLst>
                <a:ext uri="{FF2B5EF4-FFF2-40B4-BE49-F238E27FC236}">
                  <a16:creationId xmlns:a16="http://schemas.microsoft.com/office/drawing/2014/main" id="{53A186C4-E3D1-1EB1-6B28-A6F4BAA49D9C}"/>
                </a:ext>
              </a:extLst>
            </p:cNvPr>
            <p:cNvSpPr txBox="1"/>
            <p:nvPr/>
          </p:nvSpPr>
          <p:spPr>
            <a:xfrm>
              <a:off x="8585589" y="795737"/>
              <a:ext cx="606256" cy="646331"/>
            </a:xfrm>
            <a:prstGeom prst="rect">
              <a:avLst/>
            </a:prstGeom>
            <a:noFill/>
          </p:spPr>
          <p:txBody>
            <a:bodyPr wrap="none" rtlCol="0">
              <a:spAutoFit/>
            </a:bodyPr>
            <a:lstStyle/>
            <a:p>
              <a:r>
                <a:rPr lang="en-US" b="1" dirty="0">
                  <a:solidFill>
                    <a:srgbClr val="FF0000"/>
                  </a:solidFill>
                </a:rPr>
                <a:t>   Au</a:t>
              </a:r>
            </a:p>
            <a:p>
              <a:r>
                <a:rPr lang="en-US" b="1" dirty="0">
                  <a:solidFill>
                    <a:srgbClr val="0000FF"/>
                  </a:solidFill>
                </a:rPr>
                <a:t>e</a:t>
              </a:r>
            </a:p>
          </p:txBody>
        </p:sp>
      </p:grpSp>
      <p:sp>
        <p:nvSpPr>
          <p:cNvPr id="15" name="TextBox 14">
            <a:extLst>
              <a:ext uri="{FF2B5EF4-FFF2-40B4-BE49-F238E27FC236}">
                <a16:creationId xmlns:a16="http://schemas.microsoft.com/office/drawing/2014/main" id="{B9B6EE26-522C-46DD-8927-CF3C8C35084C}"/>
              </a:ext>
            </a:extLst>
          </p:cNvPr>
          <p:cNvSpPr txBox="1"/>
          <p:nvPr/>
        </p:nvSpPr>
        <p:spPr>
          <a:xfrm>
            <a:off x="6370017" y="2946476"/>
            <a:ext cx="5719847" cy="1477328"/>
          </a:xfrm>
          <a:prstGeom prst="rect">
            <a:avLst/>
          </a:prstGeom>
          <a:noFill/>
        </p:spPr>
        <p:txBody>
          <a:bodyPr wrap="square">
            <a:spAutoFit/>
          </a:bodyPr>
          <a:lstStyle/>
          <a:p>
            <a:pPr marL="285750" indent="-285750">
              <a:buFont typeface="Arial" panose="020B0604020202020204" pitchFamily="34" charset="0"/>
              <a:buChar char="•"/>
            </a:pPr>
            <a:r>
              <a:rPr lang="en-US" sz="2400" dirty="0" err="1"/>
              <a:t>LEReC</a:t>
            </a:r>
            <a:r>
              <a:rPr lang="en-US" sz="2400" dirty="0"/>
              <a:t> utilizes the same electron beam for cooling ions in two consecutive cooling sections in both rings of the collider</a:t>
            </a:r>
          </a:p>
          <a:p>
            <a:pPr marL="285750" indent="-285750">
              <a:buFont typeface="Arial" panose="020B0604020202020204" pitchFamily="34" charset="0"/>
              <a:buChar char="•"/>
            </a:pPr>
            <a:endParaRPr lang="en-US" sz="1800" dirty="0"/>
          </a:p>
        </p:txBody>
      </p:sp>
      <p:sp>
        <p:nvSpPr>
          <p:cNvPr id="17" name="TextBox 16">
            <a:extLst>
              <a:ext uri="{FF2B5EF4-FFF2-40B4-BE49-F238E27FC236}">
                <a16:creationId xmlns:a16="http://schemas.microsoft.com/office/drawing/2014/main" id="{B90D8C68-FE0D-C098-52CE-16FC1DE076D5}"/>
              </a:ext>
            </a:extLst>
          </p:cNvPr>
          <p:cNvSpPr txBox="1"/>
          <p:nvPr/>
        </p:nvSpPr>
        <p:spPr>
          <a:xfrm>
            <a:off x="227452" y="4298658"/>
            <a:ext cx="9301819" cy="461665"/>
          </a:xfrm>
          <a:prstGeom prst="rect">
            <a:avLst/>
          </a:prstGeom>
          <a:noFill/>
        </p:spPr>
        <p:txBody>
          <a:bodyPr wrap="square">
            <a:spAutoFit/>
          </a:bodyPr>
          <a:lstStyle/>
          <a:p>
            <a:pPr marL="285750" indent="-285750">
              <a:buFont typeface="Arial" panose="020B0604020202020204" pitchFamily="34" charset="0"/>
              <a:buChar char="•"/>
            </a:pPr>
            <a:r>
              <a:rPr lang="en-US" sz="2400" dirty="0" err="1"/>
              <a:t>LEReC</a:t>
            </a:r>
            <a:r>
              <a:rPr lang="en-US" sz="2400" dirty="0"/>
              <a:t> is applied directly to the ions in the collider at top energy</a:t>
            </a:r>
          </a:p>
        </p:txBody>
      </p:sp>
      <p:sp>
        <p:nvSpPr>
          <p:cNvPr id="4" name="Slide Number Placeholder 3">
            <a:extLst>
              <a:ext uri="{FF2B5EF4-FFF2-40B4-BE49-F238E27FC236}">
                <a16:creationId xmlns:a16="http://schemas.microsoft.com/office/drawing/2014/main" id="{519384AE-AB35-07F5-62D3-39817B9D4E15}"/>
              </a:ext>
            </a:extLst>
          </p:cNvPr>
          <p:cNvSpPr>
            <a:spLocks noGrp="1"/>
          </p:cNvSpPr>
          <p:nvPr>
            <p:ph type="sldNum" sz="quarter" idx="12"/>
          </p:nvPr>
        </p:nvSpPr>
        <p:spPr/>
        <p:txBody>
          <a:bodyPr/>
          <a:lstStyle/>
          <a:p>
            <a:fld id="{692CE882-6B8E-455C-BA90-E31BE4D98FE3}" type="slidenum">
              <a:rPr lang="en-US" smtClean="0"/>
              <a:t>4</a:t>
            </a:fld>
            <a:endParaRPr lang="en-US"/>
          </a:p>
        </p:txBody>
      </p:sp>
    </p:spTree>
    <p:extLst>
      <p:ext uri="{BB962C8B-B14F-4D97-AF65-F5344CB8AC3E}">
        <p14:creationId xmlns:p14="http://schemas.microsoft.com/office/powerpoint/2010/main" val="1214631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68C22-3189-F544-CE05-5B1873580934}"/>
              </a:ext>
            </a:extLst>
          </p:cNvPr>
          <p:cNvSpPr>
            <a:spLocks noGrp="1"/>
          </p:cNvSpPr>
          <p:nvPr>
            <p:ph type="title"/>
          </p:nvPr>
        </p:nvSpPr>
        <p:spPr>
          <a:xfrm>
            <a:off x="34832" y="34832"/>
            <a:ext cx="10515600" cy="640715"/>
          </a:xfrm>
        </p:spPr>
        <p:txBody>
          <a:bodyPr>
            <a:normAutofit fontScale="90000"/>
          </a:bodyPr>
          <a:lstStyle/>
          <a:p>
            <a:r>
              <a:rPr lang="en-US" dirty="0" err="1"/>
              <a:t>LEReC</a:t>
            </a:r>
            <a:r>
              <a:rPr lang="en-US" dirty="0"/>
              <a:t> operational experience</a:t>
            </a:r>
          </a:p>
        </p:txBody>
      </p:sp>
      <p:sp>
        <p:nvSpPr>
          <p:cNvPr id="3" name="Content Placeholder 2">
            <a:extLst>
              <a:ext uri="{FF2B5EF4-FFF2-40B4-BE49-F238E27FC236}">
                <a16:creationId xmlns:a16="http://schemas.microsoft.com/office/drawing/2014/main" id="{473E3CE9-32B9-C8EA-1A89-EE6B80ADA2BC}"/>
              </a:ext>
            </a:extLst>
          </p:cNvPr>
          <p:cNvSpPr>
            <a:spLocks noGrp="1"/>
          </p:cNvSpPr>
          <p:nvPr>
            <p:ph idx="1"/>
          </p:nvPr>
        </p:nvSpPr>
        <p:spPr>
          <a:xfrm>
            <a:off x="101237" y="710929"/>
            <a:ext cx="11989526" cy="895803"/>
          </a:xfrm>
        </p:spPr>
        <p:txBody>
          <a:bodyPr>
            <a:normAutofit fontScale="85000" lnSpcReduction="20000"/>
          </a:bodyPr>
          <a:lstStyle/>
          <a:p>
            <a:pPr marL="342900" indent="-342900">
              <a:buFont typeface="Arial" panose="020B0604020202020204" pitchFamily="34" charset="0"/>
              <a:buChar char="•"/>
            </a:pPr>
            <a:r>
              <a:rPr lang="en-GB" sz="2800" dirty="0">
                <a:ea typeface="Times New Roman" panose="02020603050405020304" pitchFamily="18" charset="0"/>
                <a:cs typeface="Times New Roman" panose="02020603050405020304" pitchFamily="18" charset="0"/>
              </a:rPr>
              <a:t>E</a:t>
            </a:r>
            <a:r>
              <a:rPr lang="en-GB" sz="2800" dirty="0">
                <a:effectLst/>
                <a:ea typeface="Times New Roman" panose="02020603050405020304" pitchFamily="18" charset="0"/>
                <a:cs typeface="Times New Roman" panose="02020603050405020304" pitchFamily="18" charset="0"/>
              </a:rPr>
              <a:t>lectron cooling effectively counteracted emittance and bunch length growth due to the Intra-beam scattering. In addition, transverse cooling was optimized to further reduce the ion beam sizes. </a:t>
            </a:r>
            <a:endParaRPr lang="en-US" sz="2800" dirty="0"/>
          </a:p>
        </p:txBody>
      </p:sp>
      <p:pic>
        <p:nvPicPr>
          <p:cNvPr id="5" name="Picture 4">
            <a:extLst>
              <a:ext uri="{FF2B5EF4-FFF2-40B4-BE49-F238E27FC236}">
                <a16:creationId xmlns:a16="http://schemas.microsoft.com/office/drawing/2014/main" id="{12873094-E0C3-C1C5-F089-52AB52FF7BD0}"/>
              </a:ext>
            </a:extLst>
          </p:cNvPr>
          <p:cNvPicPr>
            <a:picLocks noChangeAspect="1"/>
          </p:cNvPicPr>
          <p:nvPr/>
        </p:nvPicPr>
        <p:blipFill>
          <a:blip r:embed="rId2"/>
          <a:stretch>
            <a:fillRect/>
          </a:stretch>
        </p:blipFill>
        <p:spPr>
          <a:xfrm>
            <a:off x="3223540" y="1303397"/>
            <a:ext cx="8583912" cy="5480779"/>
          </a:xfrm>
          <a:prstGeom prst="rect">
            <a:avLst/>
          </a:prstGeom>
        </p:spPr>
      </p:pic>
      <p:sp>
        <p:nvSpPr>
          <p:cNvPr id="7" name="TextBox 6">
            <a:extLst>
              <a:ext uri="{FF2B5EF4-FFF2-40B4-BE49-F238E27FC236}">
                <a16:creationId xmlns:a16="http://schemas.microsoft.com/office/drawing/2014/main" id="{EBF914D2-9056-39B7-246B-C1A248CEA651}"/>
              </a:ext>
            </a:extLst>
          </p:cNvPr>
          <p:cNvSpPr txBox="1"/>
          <p:nvPr/>
        </p:nvSpPr>
        <p:spPr>
          <a:xfrm>
            <a:off x="101236" y="1781630"/>
            <a:ext cx="3122303" cy="3785652"/>
          </a:xfrm>
          <a:prstGeom prst="rect">
            <a:avLst/>
          </a:prstGeom>
          <a:noFill/>
        </p:spPr>
        <p:txBody>
          <a:bodyPr wrap="square">
            <a:spAutoFit/>
          </a:bodyPr>
          <a:lstStyle/>
          <a:p>
            <a:pPr marL="342900" indent="-342900">
              <a:buFont typeface="Arial" panose="020B0604020202020204" pitchFamily="34" charset="0"/>
              <a:buChar char="•"/>
            </a:pPr>
            <a:r>
              <a:rPr lang="en-US" sz="2400" dirty="0"/>
              <a:t>Operational electron current, based on optimization between cooling and other effects, was: 15-20 mA (for Au ions at 4.6 GeV/n in 2020) and 8-20 mA (for Au ions at 3.85 GeV/n in 2021).</a:t>
            </a:r>
          </a:p>
        </p:txBody>
      </p:sp>
      <p:sp>
        <p:nvSpPr>
          <p:cNvPr id="4" name="Slide Number Placeholder 3">
            <a:extLst>
              <a:ext uri="{FF2B5EF4-FFF2-40B4-BE49-F238E27FC236}">
                <a16:creationId xmlns:a16="http://schemas.microsoft.com/office/drawing/2014/main" id="{82C30550-DF96-BE8A-6D6F-B0F8A49F7AD7}"/>
              </a:ext>
            </a:extLst>
          </p:cNvPr>
          <p:cNvSpPr>
            <a:spLocks noGrp="1"/>
          </p:cNvSpPr>
          <p:nvPr>
            <p:ph type="sldNum" sz="quarter" idx="12"/>
          </p:nvPr>
        </p:nvSpPr>
        <p:spPr/>
        <p:txBody>
          <a:bodyPr/>
          <a:lstStyle/>
          <a:p>
            <a:fld id="{692CE882-6B8E-455C-BA90-E31BE4D98FE3}" type="slidenum">
              <a:rPr lang="en-US" smtClean="0"/>
              <a:t>5</a:t>
            </a:fld>
            <a:endParaRPr lang="en-US"/>
          </a:p>
        </p:txBody>
      </p:sp>
    </p:spTree>
    <p:extLst>
      <p:ext uri="{BB962C8B-B14F-4D97-AF65-F5344CB8AC3E}">
        <p14:creationId xmlns:p14="http://schemas.microsoft.com/office/powerpoint/2010/main" val="1932342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14506-D66F-199E-444C-D0DBECC339B0}"/>
              </a:ext>
            </a:extLst>
          </p:cNvPr>
          <p:cNvSpPr>
            <a:spLocks noGrp="1"/>
          </p:cNvSpPr>
          <p:nvPr>
            <p:ph type="title"/>
          </p:nvPr>
        </p:nvSpPr>
        <p:spPr>
          <a:xfrm>
            <a:off x="34832" y="39186"/>
            <a:ext cx="10515600" cy="662486"/>
          </a:xfrm>
        </p:spPr>
        <p:txBody>
          <a:bodyPr>
            <a:normAutofit fontScale="90000"/>
          </a:bodyPr>
          <a:lstStyle/>
          <a:p>
            <a:r>
              <a:rPr lang="en-US" dirty="0"/>
              <a:t>Challenges during RHIC operations</a:t>
            </a:r>
          </a:p>
        </p:txBody>
      </p:sp>
      <p:sp>
        <p:nvSpPr>
          <p:cNvPr id="3" name="Content Placeholder 2">
            <a:extLst>
              <a:ext uri="{FF2B5EF4-FFF2-40B4-BE49-F238E27FC236}">
                <a16:creationId xmlns:a16="http://schemas.microsoft.com/office/drawing/2014/main" id="{D8A38DEB-C2C8-DF32-898B-F6038615129B}"/>
              </a:ext>
            </a:extLst>
          </p:cNvPr>
          <p:cNvSpPr>
            <a:spLocks noGrp="1"/>
          </p:cNvSpPr>
          <p:nvPr>
            <p:ph idx="1"/>
          </p:nvPr>
        </p:nvSpPr>
        <p:spPr>
          <a:xfrm>
            <a:off x="542108" y="876390"/>
            <a:ext cx="11223172" cy="5559243"/>
          </a:xfrm>
        </p:spPr>
        <p:txBody>
          <a:bodyPr>
            <a:normAutofit fontScale="92500" lnSpcReduction="20000"/>
          </a:bodyPr>
          <a:lstStyle/>
          <a:p>
            <a:pPr lvl="0"/>
            <a:r>
              <a:rPr lang="en-US" sz="2800" b="1" dirty="0">
                <a:cs typeface="Times New Roman" panose="02020603050405020304" pitchFamily="18" charset="0"/>
              </a:rPr>
              <a:t>Loss on recombination: </a:t>
            </a:r>
            <a:r>
              <a:rPr lang="en-US" sz="2800" dirty="0">
                <a:cs typeface="Times New Roman" panose="02020603050405020304" pitchFamily="18" charset="0"/>
              </a:rPr>
              <a:t>Without continuous longitudinal magnetic field in the cooling section and small temperatures of electron beam, loss of ions due to radiative recombination was noticeable (in typical low-energy coolers magnetic field allows to suppress recombination loss with large transverse temperatures). This could partially be mitigated by introducing a small average velocity offset between electrons and ions.</a:t>
            </a:r>
          </a:p>
          <a:p>
            <a:pPr lvl="0"/>
            <a:endParaRPr lang="en-US" sz="2800" dirty="0">
              <a:cs typeface="Times New Roman" panose="02020603050405020304" pitchFamily="18" charset="0"/>
            </a:endParaRPr>
          </a:p>
          <a:p>
            <a:r>
              <a:rPr lang="en-US" sz="2800" b="1" dirty="0">
                <a:cs typeface="Times New Roman" panose="02020603050405020304" pitchFamily="18" charset="0"/>
              </a:rPr>
              <a:t>Lifetime of ions:</a:t>
            </a:r>
            <a:r>
              <a:rPr lang="en-US" sz="2800" dirty="0">
                <a:cs typeface="Times New Roman" panose="02020603050405020304" pitchFamily="18" charset="0"/>
              </a:rPr>
              <a:t> </a:t>
            </a:r>
            <a:r>
              <a:rPr lang="en-US" dirty="0">
                <a:cs typeface="Times New Roman" panose="02020603050405020304" pitchFamily="18" charset="0"/>
              </a:rPr>
              <a:t>i</a:t>
            </a:r>
            <a:r>
              <a:rPr lang="en-US" sz="2800" dirty="0">
                <a:cs typeface="Times New Roman" panose="02020603050405020304" pitchFamily="18" charset="0"/>
              </a:rPr>
              <a:t>ons lifetime suffered due to the presence of electron beam, this was especially true for working point close to an integer. This was the </a:t>
            </a:r>
            <a:r>
              <a:rPr lang="en-US" sz="2800" dirty="0">
                <a:solidFill>
                  <a:srgbClr val="FF0000"/>
                </a:solidFill>
                <a:cs typeface="Times New Roman" panose="02020603050405020304" pitchFamily="18" charset="0"/>
              </a:rPr>
              <a:t>dominant limiting factor </a:t>
            </a:r>
            <a:r>
              <a:rPr lang="en-US" sz="2800" dirty="0">
                <a:cs typeface="Times New Roman" panose="02020603050405020304" pitchFamily="18" charset="0"/>
              </a:rPr>
              <a:t>requiring operation at reduced electron currents - </a:t>
            </a:r>
            <a:r>
              <a:rPr lang="en-US" sz="2800" dirty="0">
                <a:solidFill>
                  <a:srgbClr val="FF0000"/>
                </a:solidFill>
                <a:cs typeface="Times New Roman" panose="02020603050405020304" pitchFamily="18" charset="0"/>
              </a:rPr>
              <a:t>strongest cooling did not necessarily lead to highest luminosity.</a:t>
            </a:r>
          </a:p>
          <a:p>
            <a:endParaRPr lang="en-US" sz="2800" dirty="0">
              <a:solidFill>
                <a:srgbClr val="FF0000"/>
              </a:solidFill>
              <a:cs typeface="Times New Roman" panose="02020603050405020304" pitchFamily="18" charset="0"/>
            </a:endParaRPr>
          </a:p>
          <a:p>
            <a:r>
              <a:rPr lang="en-US" sz="2800" b="1" dirty="0">
                <a:cs typeface="Times New Roman" panose="02020603050405020304" pitchFamily="18" charset="0"/>
              </a:rPr>
              <a:t>Additional diffusion mechanism from electrons: </a:t>
            </a:r>
            <a:r>
              <a:rPr lang="en-US" sz="2800" dirty="0">
                <a:cs typeface="Times New Roman" panose="02020603050405020304" pitchFamily="18" charset="0"/>
              </a:rPr>
              <a:t>There was an </a:t>
            </a:r>
            <a:r>
              <a:rPr lang="en-US" sz="2800" dirty="0">
                <a:solidFill>
                  <a:srgbClr val="0000FF"/>
                </a:solidFill>
                <a:cs typeface="Times New Roman" panose="02020603050405020304" pitchFamily="18" charset="0"/>
              </a:rPr>
              <a:t>additional growth of transverse beam size of ions</a:t>
            </a:r>
            <a:r>
              <a:rPr lang="en-US" sz="2800" dirty="0">
                <a:cs typeface="Times New Roman" panose="02020603050405020304" pitchFamily="18" charset="0"/>
              </a:rPr>
              <a:t> caused by electrons (which we called “</a:t>
            </a:r>
            <a:r>
              <a:rPr lang="en-US" sz="2800" dirty="0">
                <a:solidFill>
                  <a:srgbClr val="0000FF"/>
                </a:solidFill>
                <a:cs typeface="Times New Roman" panose="02020603050405020304" pitchFamily="18" charset="0"/>
              </a:rPr>
              <a:t>heating</a:t>
            </a:r>
            <a:r>
              <a:rPr lang="en-US" sz="2800" dirty="0">
                <a:cs typeface="Times New Roman" panose="02020603050405020304" pitchFamily="18" charset="0"/>
              </a:rPr>
              <a:t>”). Such a heating was counteracted by cooling and was not a limiting factor for performance.</a:t>
            </a:r>
          </a:p>
        </p:txBody>
      </p:sp>
      <p:sp>
        <p:nvSpPr>
          <p:cNvPr id="4" name="Slide Number Placeholder 3">
            <a:extLst>
              <a:ext uri="{FF2B5EF4-FFF2-40B4-BE49-F238E27FC236}">
                <a16:creationId xmlns:a16="http://schemas.microsoft.com/office/drawing/2014/main" id="{58D7722C-730D-4147-3757-E7BBF31F4C06}"/>
              </a:ext>
            </a:extLst>
          </p:cNvPr>
          <p:cNvSpPr>
            <a:spLocks noGrp="1"/>
          </p:cNvSpPr>
          <p:nvPr>
            <p:ph type="sldNum" sz="quarter" idx="12"/>
          </p:nvPr>
        </p:nvSpPr>
        <p:spPr/>
        <p:txBody>
          <a:bodyPr/>
          <a:lstStyle/>
          <a:p>
            <a:fld id="{692CE882-6B8E-455C-BA90-E31BE4D98FE3}" type="slidenum">
              <a:rPr lang="en-US" smtClean="0"/>
              <a:t>6</a:t>
            </a:fld>
            <a:endParaRPr lang="en-US"/>
          </a:p>
        </p:txBody>
      </p:sp>
    </p:spTree>
    <p:extLst>
      <p:ext uri="{BB962C8B-B14F-4D97-AF65-F5344CB8AC3E}">
        <p14:creationId xmlns:p14="http://schemas.microsoft.com/office/powerpoint/2010/main" val="200474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913AE-9773-4D39-9B66-53C55DA04A8A}"/>
              </a:ext>
            </a:extLst>
          </p:cNvPr>
          <p:cNvSpPr>
            <a:spLocks noGrp="1"/>
          </p:cNvSpPr>
          <p:nvPr>
            <p:ph type="title"/>
          </p:nvPr>
        </p:nvSpPr>
        <p:spPr>
          <a:xfrm>
            <a:off x="0" y="18255"/>
            <a:ext cx="10515600" cy="483451"/>
          </a:xfrm>
        </p:spPr>
        <p:txBody>
          <a:bodyPr>
            <a:normAutofit fontScale="90000"/>
          </a:bodyPr>
          <a:lstStyle/>
          <a:p>
            <a:r>
              <a:rPr lang="en-US" dirty="0"/>
              <a:t>Cooling in </a:t>
            </a:r>
            <a:r>
              <a:rPr lang="en-US" dirty="0" err="1"/>
              <a:t>LEReC</a:t>
            </a:r>
            <a:endParaRPr lang="en-US" dirty="0"/>
          </a:p>
        </p:txBody>
      </p:sp>
      <p:grpSp>
        <p:nvGrpSpPr>
          <p:cNvPr id="26" name="Group 25">
            <a:extLst>
              <a:ext uri="{FF2B5EF4-FFF2-40B4-BE49-F238E27FC236}">
                <a16:creationId xmlns:a16="http://schemas.microsoft.com/office/drawing/2014/main" id="{4B7B2E25-DA93-4F0C-8B2C-AF476F480F0E}"/>
              </a:ext>
            </a:extLst>
          </p:cNvPr>
          <p:cNvGrpSpPr/>
          <p:nvPr/>
        </p:nvGrpSpPr>
        <p:grpSpPr>
          <a:xfrm>
            <a:off x="71647" y="2553637"/>
            <a:ext cx="8982863" cy="4241363"/>
            <a:chOff x="72599" y="789546"/>
            <a:chExt cx="8982863" cy="4241363"/>
          </a:xfrm>
        </p:grpSpPr>
        <p:pic>
          <p:nvPicPr>
            <p:cNvPr id="13" name="Picture 12">
              <a:extLst>
                <a:ext uri="{FF2B5EF4-FFF2-40B4-BE49-F238E27FC236}">
                  <a16:creationId xmlns:a16="http://schemas.microsoft.com/office/drawing/2014/main" id="{F9048972-FE12-4657-A755-981AB9AC8BC0}"/>
                </a:ext>
              </a:extLst>
            </p:cNvPr>
            <p:cNvPicPr>
              <a:picLocks noChangeAspect="1"/>
            </p:cNvPicPr>
            <p:nvPr/>
          </p:nvPicPr>
          <p:blipFill>
            <a:blip r:embed="rId2"/>
            <a:stretch>
              <a:fillRect/>
            </a:stretch>
          </p:blipFill>
          <p:spPr>
            <a:xfrm>
              <a:off x="5221230" y="3008081"/>
              <a:ext cx="3781067" cy="2022828"/>
            </a:xfrm>
            <a:prstGeom prst="rect">
              <a:avLst/>
            </a:prstGeom>
          </p:spPr>
        </p:pic>
        <p:pic>
          <p:nvPicPr>
            <p:cNvPr id="14" name="Picture 13">
              <a:extLst>
                <a:ext uri="{FF2B5EF4-FFF2-40B4-BE49-F238E27FC236}">
                  <a16:creationId xmlns:a16="http://schemas.microsoft.com/office/drawing/2014/main" id="{016465A6-FEAA-435D-8ADF-0A0A82C44399}"/>
                </a:ext>
              </a:extLst>
            </p:cNvPr>
            <p:cNvPicPr>
              <a:picLocks noChangeAspect="1"/>
            </p:cNvPicPr>
            <p:nvPr/>
          </p:nvPicPr>
          <p:blipFill>
            <a:blip r:embed="rId3"/>
            <a:stretch>
              <a:fillRect/>
            </a:stretch>
          </p:blipFill>
          <p:spPr>
            <a:xfrm>
              <a:off x="5274395" y="789546"/>
              <a:ext cx="3781067" cy="1984420"/>
            </a:xfrm>
            <a:prstGeom prst="rect">
              <a:avLst/>
            </a:prstGeom>
          </p:spPr>
        </p:pic>
        <p:grpSp>
          <p:nvGrpSpPr>
            <p:cNvPr id="15" name="Group 14">
              <a:extLst>
                <a:ext uri="{FF2B5EF4-FFF2-40B4-BE49-F238E27FC236}">
                  <a16:creationId xmlns:a16="http://schemas.microsoft.com/office/drawing/2014/main" id="{515A6402-C109-4E20-84C9-0E66728039F5}"/>
                </a:ext>
              </a:extLst>
            </p:cNvPr>
            <p:cNvGrpSpPr/>
            <p:nvPr/>
          </p:nvGrpSpPr>
          <p:grpSpPr>
            <a:xfrm>
              <a:off x="72599" y="910145"/>
              <a:ext cx="4709499" cy="4002431"/>
              <a:chOff x="72599" y="1474799"/>
              <a:chExt cx="4709499" cy="4002431"/>
            </a:xfrm>
          </p:grpSpPr>
          <p:sp>
            <p:nvSpPr>
              <p:cNvPr id="16" name="TextBox 15">
                <a:extLst>
                  <a:ext uri="{FF2B5EF4-FFF2-40B4-BE49-F238E27FC236}">
                    <a16:creationId xmlns:a16="http://schemas.microsoft.com/office/drawing/2014/main" id="{91316758-851E-4302-BFE1-73D5C26081A7}"/>
                  </a:ext>
                </a:extLst>
              </p:cNvPr>
              <p:cNvSpPr txBox="1"/>
              <p:nvPr/>
            </p:nvSpPr>
            <p:spPr>
              <a:xfrm>
                <a:off x="2296534" y="5107898"/>
                <a:ext cx="689035" cy="369332"/>
              </a:xfrm>
              <a:prstGeom prst="rect">
                <a:avLst/>
              </a:prstGeom>
              <a:noFill/>
            </p:spPr>
            <p:txBody>
              <a:bodyPr wrap="none" rtlCol="0">
                <a:spAutoFit/>
              </a:bodyPr>
              <a:lstStyle/>
              <a:p>
                <a:r>
                  <a:rPr lang="en-US" dirty="0"/>
                  <a:t>Time</a:t>
                </a:r>
              </a:p>
            </p:txBody>
          </p:sp>
          <p:grpSp>
            <p:nvGrpSpPr>
              <p:cNvPr id="17" name="Group 16">
                <a:extLst>
                  <a:ext uri="{FF2B5EF4-FFF2-40B4-BE49-F238E27FC236}">
                    <a16:creationId xmlns:a16="http://schemas.microsoft.com/office/drawing/2014/main" id="{45E0A73B-F407-48B1-86CD-1001D01A4C83}"/>
                  </a:ext>
                </a:extLst>
              </p:cNvPr>
              <p:cNvGrpSpPr/>
              <p:nvPr/>
            </p:nvGrpSpPr>
            <p:grpSpPr>
              <a:xfrm>
                <a:off x="387672" y="1474799"/>
                <a:ext cx="4394426" cy="3727642"/>
                <a:chOff x="387672" y="1474799"/>
                <a:chExt cx="4394426" cy="3727642"/>
              </a:xfrm>
            </p:grpSpPr>
            <p:pic>
              <p:nvPicPr>
                <p:cNvPr id="20" name="Picture 19">
                  <a:extLst>
                    <a:ext uri="{FF2B5EF4-FFF2-40B4-BE49-F238E27FC236}">
                      <a16:creationId xmlns:a16="http://schemas.microsoft.com/office/drawing/2014/main" id="{5B2C4949-153E-46F8-91DB-CFC66861872E}"/>
                    </a:ext>
                  </a:extLst>
                </p:cNvPr>
                <p:cNvPicPr>
                  <a:picLocks noChangeAspect="1"/>
                </p:cNvPicPr>
                <p:nvPr/>
              </p:nvPicPr>
              <p:blipFill>
                <a:blip r:embed="rId4"/>
                <a:stretch>
                  <a:fillRect/>
                </a:stretch>
              </p:blipFill>
              <p:spPr>
                <a:xfrm>
                  <a:off x="387672" y="1474799"/>
                  <a:ext cx="4394426" cy="3727642"/>
                </a:xfrm>
                <a:prstGeom prst="rect">
                  <a:avLst/>
                </a:prstGeom>
              </p:spPr>
            </p:pic>
            <p:sp>
              <p:nvSpPr>
                <p:cNvPr id="21" name="Rectangle 20">
                  <a:extLst>
                    <a:ext uri="{FF2B5EF4-FFF2-40B4-BE49-F238E27FC236}">
                      <a16:creationId xmlns:a16="http://schemas.microsoft.com/office/drawing/2014/main" id="{F6E1773F-F065-4797-B685-EE55DF4B6437}"/>
                    </a:ext>
                  </a:extLst>
                </p:cNvPr>
                <p:cNvSpPr/>
                <p:nvPr/>
              </p:nvSpPr>
              <p:spPr>
                <a:xfrm>
                  <a:off x="2330245" y="3278356"/>
                  <a:ext cx="577294" cy="96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DCE7F53-275E-4DB6-9733-2F14E039DD01}"/>
                      </a:ext>
                    </a:extLst>
                  </p:cNvPr>
                  <p:cNvSpPr txBox="1"/>
                  <p:nvPr/>
                </p:nvSpPr>
                <p:spPr>
                  <a:xfrm rot="16200000">
                    <a:off x="-174904" y="2075060"/>
                    <a:ext cx="886268" cy="391261"/>
                  </a:xfrm>
                  <a:prstGeom prst="rect">
                    <a:avLst/>
                  </a:prstGeom>
                  <a:noFill/>
                </p:spPr>
                <p:txBody>
                  <a:bodyPr wrap="none" rtlCol="0">
                    <a:spAutoFit/>
                  </a:bodyPr>
                  <a:lstStyle/>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𝑦</m:t>
                            </m:r>
                          </m:sub>
                        </m:sSub>
                      </m:oMath>
                    </a14:m>
                    <a:r>
                      <a:rPr lang="en-US" dirty="0"/>
                      <a:t> </a:t>
                    </a:r>
                    <a:r>
                      <a:rPr lang="en-US" sz="1400" dirty="0"/>
                      <a:t>[mm]</a:t>
                    </a:r>
                  </a:p>
                </p:txBody>
              </p:sp>
            </mc:Choice>
            <mc:Fallback xmlns="">
              <p:sp>
                <p:nvSpPr>
                  <p:cNvPr id="41" name="TextBox 40">
                    <a:extLst>
                      <a:ext uri="{FF2B5EF4-FFF2-40B4-BE49-F238E27FC236}">
                        <a16:creationId xmlns:a16="http://schemas.microsoft.com/office/drawing/2014/main" id="{C930675B-D299-45FD-83F1-1BF19236563F}"/>
                      </a:ext>
                    </a:extLst>
                  </p:cNvPr>
                  <p:cNvSpPr txBox="1">
                    <a:spLocks noRot="1" noChangeAspect="1" noMove="1" noResize="1" noEditPoints="1" noAdjustHandles="1" noChangeArrowheads="1" noChangeShapeType="1" noTextEdit="1"/>
                  </p:cNvSpPr>
                  <p:nvPr/>
                </p:nvSpPr>
                <p:spPr>
                  <a:xfrm rot="16200000">
                    <a:off x="-174904" y="2075060"/>
                    <a:ext cx="886268" cy="391261"/>
                  </a:xfrm>
                  <a:prstGeom prst="rect">
                    <a:avLst/>
                  </a:prstGeom>
                  <a:blipFill>
                    <a:blip r:embed="rId8"/>
                    <a:stretch>
                      <a:fillRect t="-1370" r="-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2567712-22C2-41DC-9973-A49AE47638A4}"/>
                      </a:ext>
                    </a:extLst>
                  </p:cNvPr>
                  <p:cNvSpPr txBox="1"/>
                  <p:nvPr/>
                </p:nvSpPr>
                <p:spPr>
                  <a:xfrm rot="16200000">
                    <a:off x="-100430" y="4147808"/>
                    <a:ext cx="759247" cy="369332"/>
                  </a:xfrm>
                  <a:prstGeom prst="rect">
                    <a:avLst/>
                  </a:prstGeom>
                  <a:noFill/>
                </p:spPr>
                <p:txBody>
                  <a:bodyPr wrap="none" rtlCol="0">
                    <a:spAutoFit/>
                  </a:bodyPr>
                  <a:lstStyle/>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𝑧</m:t>
                            </m:r>
                          </m:sub>
                        </m:sSub>
                      </m:oMath>
                    </a14:m>
                    <a:r>
                      <a:rPr lang="en-US" dirty="0"/>
                      <a:t> </a:t>
                    </a:r>
                    <a:r>
                      <a:rPr lang="en-US" sz="1400" dirty="0"/>
                      <a:t>[ns]</a:t>
                    </a:r>
                  </a:p>
                </p:txBody>
              </p:sp>
            </mc:Choice>
            <mc:Fallback xmlns="">
              <p:sp>
                <p:nvSpPr>
                  <p:cNvPr id="42" name="TextBox 41">
                    <a:extLst>
                      <a:ext uri="{FF2B5EF4-FFF2-40B4-BE49-F238E27FC236}">
                        <a16:creationId xmlns:a16="http://schemas.microsoft.com/office/drawing/2014/main" id="{EB79008A-BED7-4DE8-8304-17BDDF04E9A2}"/>
                      </a:ext>
                    </a:extLst>
                  </p:cNvPr>
                  <p:cNvSpPr txBox="1">
                    <a:spLocks noRot="1" noChangeAspect="1" noMove="1" noResize="1" noEditPoints="1" noAdjustHandles="1" noChangeArrowheads="1" noChangeShapeType="1" noTextEdit="1"/>
                  </p:cNvSpPr>
                  <p:nvPr/>
                </p:nvSpPr>
                <p:spPr>
                  <a:xfrm rot="16200000">
                    <a:off x="-100430" y="4147808"/>
                    <a:ext cx="759247" cy="369332"/>
                  </a:xfrm>
                  <a:prstGeom prst="rect">
                    <a:avLst/>
                  </a:prstGeom>
                  <a:blipFill>
                    <a:blip r:embed="rId9"/>
                    <a:stretch>
                      <a:fillRect t="-1613" r="-13333"/>
                    </a:stretch>
                  </a:blipFill>
                </p:spPr>
                <p:txBody>
                  <a:bodyPr/>
                  <a:lstStyle/>
                  <a:p>
                    <a:r>
                      <a:rPr lang="en-US">
                        <a:noFill/>
                      </a:rPr>
                      <a:t> </a:t>
                    </a:r>
                  </a:p>
                </p:txBody>
              </p:sp>
            </mc:Fallback>
          </mc:AlternateContent>
        </p:grpSp>
        <p:cxnSp>
          <p:nvCxnSpPr>
            <p:cNvPr id="22" name="Straight Arrow Connector 21">
              <a:extLst>
                <a:ext uri="{FF2B5EF4-FFF2-40B4-BE49-F238E27FC236}">
                  <a16:creationId xmlns:a16="http://schemas.microsoft.com/office/drawing/2014/main" id="{A215E664-C57B-42FE-B3D5-6B4A27677168}"/>
                </a:ext>
              </a:extLst>
            </p:cNvPr>
            <p:cNvCxnSpPr>
              <a:cxnSpLocks/>
            </p:cNvCxnSpPr>
            <p:nvPr/>
          </p:nvCxnSpPr>
          <p:spPr>
            <a:xfrm>
              <a:off x="724778" y="1186171"/>
              <a:ext cx="5676022" cy="811181"/>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85EC426-CFE4-45A2-AE9A-03F7CC083E30}"/>
                </a:ext>
              </a:extLst>
            </p:cNvPr>
            <p:cNvCxnSpPr>
              <a:cxnSpLocks/>
            </p:cNvCxnSpPr>
            <p:nvPr/>
          </p:nvCxnSpPr>
          <p:spPr>
            <a:xfrm>
              <a:off x="778933" y="3123032"/>
              <a:ext cx="5773565" cy="864917"/>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56B438E-115D-4AF0-AB7D-97FFFD8A2D06}"/>
                </a:ext>
              </a:extLst>
            </p:cNvPr>
            <p:cNvCxnSpPr>
              <a:cxnSpLocks/>
            </p:cNvCxnSpPr>
            <p:nvPr/>
          </p:nvCxnSpPr>
          <p:spPr>
            <a:xfrm flipV="1">
              <a:off x="4327598" y="1375835"/>
              <a:ext cx="2620999" cy="897544"/>
            </a:xfrm>
            <a:prstGeom prst="straightConnector1">
              <a:avLst/>
            </a:prstGeom>
            <a:ln w="28575">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0819536-9900-4B76-998C-EAAD0FCD07E0}"/>
                </a:ext>
              </a:extLst>
            </p:cNvPr>
            <p:cNvCxnSpPr>
              <a:cxnSpLocks/>
            </p:cNvCxnSpPr>
            <p:nvPr/>
          </p:nvCxnSpPr>
          <p:spPr>
            <a:xfrm flipV="1">
              <a:off x="4365523" y="3320493"/>
              <a:ext cx="2688420" cy="901571"/>
            </a:xfrm>
            <a:prstGeom prst="straightConnector1">
              <a:avLst/>
            </a:prstGeom>
            <a:ln w="28575">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1A8EEAE5-3890-4C01-9C9B-768E67A8469B}"/>
                  </a:ext>
                </a:extLst>
              </p:cNvPr>
              <p:cNvSpPr txBox="1"/>
              <p:nvPr/>
            </p:nvSpPr>
            <p:spPr>
              <a:xfrm>
                <a:off x="220569" y="682542"/>
                <a:ext cx="7075527" cy="1569660"/>
              </a:xfrm>
              <a:prstGeom prst="rect">
                <a:avLst/>
              </a:prstGeom>
              <a:noFill/>
            </p:spPr>
            <p:txBody>
              <a:bodyPr wrap="none" rtlCol="0">
                <a:spAutoFit/>
              </a:bodyPr>
              <a:lstStyle/>
              <a:p>
                <a:r>
                  <a:rPr lang="en-US" sz="2400" dirty="0"/>
                  <a:t>Typical 3D cooling for optimized e-beam parameters</a:t>
                </a:r>
              </a:p>
              <a:p>
                <a:pPr marL="342900" indent="-342900">
                  <a:buFont typeface="Arial" panose="020B0604020202020204" pitchFamily="34" charset="0"/>
                  <a:buChar char="•"/>
                </a:pPr>
                <a:r>
                  <a:rPr lang="en-US" sz="2400" dirty="0" err="1"/>
                  <a:t>e&amp;i-beams</a:t>
                </a:r>
                <a:r>
                  <a:rPr lang="en-US" sz="2400" dirty="0"/>
                  <a:t> </a:t>
                </a:r>
                <a14:m>
                  <m:oMath xmlns:m="http://schemas.openxmlformats.org/officeDocument/2006/math">
                    <m:r>
                      <a:rPr lang="en-US" sz="2400" b="0" i="1" smtClean="0">
                        <a:latin typeface="Cambria Math" panose="02040503050406030204" pitchFamily="18" charset="0"/>
                      </a:rPr>
                      <m:t>𝛾</m:t>
                    </m:r>
                  </m:oMath>
                </a14:m>
                <a:r>
                  <a:rPr lang="en-US" sz="2400" dirty="0"/>
                  <a:t>-factors are matched</a:t>
                </a:r>
              </a:p>
              <a:p>
                <a:pPr marL="342900" indent="-342900">
                  <a:buFont typeface="Arial" panose="020B0604020202020204" pitchFamily="34" charset="0"/>
                  <a:buChar char="•"/>
                </a:pPr>
                <a:r>
                  <a:rPr lang="en-US" sz="2400" dirty="0"/>
                  <a:t>e-bunch energy spread is ~5e-4</a:t>
                </a:r>
              </a:p>
              <a:p>
                <a:pPr marL="342900" indent="-342900">
                  <a:buFont typeface="Arial" panose="020B0604020202020204" pitchFamily="34" charset="0"/>
                  <a:buChar char="•"/>
                </a:pPr>
                <a:r>
                  <a:rPr lang="en-US" sz="2400" dirty="0"/>
                  <a:t>average effective e-bunch angular spread ~150 urad </a:t>
                </a:r>
              </a:p>
            </p:txBody>
          </p:sp>
        </mc:Choice>
        <mc:Fallback xmlns="">
          <p:sp>
            <p:nvSpPr>
              <p:cNvPr id="27" name="TextBox 26">
                <a:extLst>
                  <a:ext uri="{FF2B5EF4-FFF2-40B4-BE49-F238E27FC236}">
                    <a16:creationId xmlns:a16="http://schemas.microsoft.com/office/drawing/2014/main" id="{1A8EEAE5-3890-4C01-9C9B-768E67A8469B}"/>
                  </a:ext>
                </a:extLst>
              </p:cNvPr>
              <p:cNvSpPr txBox="1">
                <a:spLocks noRot="1" noChangeAspect="1" noMove="1" noResize="1" noEditPoints="1" noAdjustHandles="1" noChangeArrowheads="1" noChangeShapeType="1" noTextEdit="1"/>
              </p:cNvSpPr>
              <p:nvPr/>
            </p:nvSpPr>
            <p:spPr>
              <a:xfrm>
                <a:off x="220569" y="682542"/>
                <a:ext cx="7075527" cy="1569660"/>
              </a:xfrm>
              <a:prstGeom prst="rect">
                <a:avLst/>
              </a:prstGeom>
              <a:blipFill>
                <a:blip r:embed="rId10"/>
                <a:stretch>
                  <a:fillRect l="-1292" t="-3113" r="-345" b="-8171"/>
                </a:stretch>
              </a:blipFill>
            </p:spPr>
            <p:txBody>
              <a:bodyPr/>
              <a:lstStyle/>
              <a:p>
                <a:r>
                  <a:rPr lang="en-US">
                    <a:noFill/>
                  </a:rPr>
                  <a:t> </a:t>
                </a:r>
              </a:p>
            </p:txBody>
          </p:sp>
        </mc:Fallback>
      </mc:AlternateContent>
      <p:grpSp>
        <p:nvGrpSpPr>
          <p:cNvPr id="29" name="Group 28">
            <a:extLst>
              <a:ext uri="{FF2B5EF4-FFF2-40B4-BE49-F238E27FC236}">
                <a16:creationId xmlns:a16="http://schemas.microsoft.com/office/drawing/2014/main" id="{F03C045F-DD67-483C-AADC-C3D2B77F57B1}"/>
              </a:ext>
            </a:extLst>
          </p:cNvPr>
          <p:cNvGrpSpPr/>
          <p:nvPr/>
        </p:nvGrpSpPr>
        <p:grpSpPr>
          <a:xfrm>
            <a:off x="7252380" y="76553"/>
            <a:ext cx="4870212" cy="3710254"/>
            <a:chOff x="7091031" y="896288"/>
            <a:chExt cx="4870212" cy="3710254"/>
          </a:xfrm>
        </p:grpSpPr>
        <p:pic>
          <p:nvPicPr>
            <p:cNvPr id="31" name="Picture 30">
              <a:extLst>
                <a:ext uri="{FF2B5EF4-FFF2-40B4-BE49-F238E27FC236}">
                  <a16:creationId xmlns:a16="http://schemas.microsoft.com/office/drawing/2014/main" id="{6D634900-F9A6-4052-84D3-C04AB0EC6792}"/>
                </a:ext>
              </a:extLst>
            </p:cNvPr>
            <p:cNvPicPr>
              <a:picLocks noChangeAspect="1"/>
            </p:cNvPicPr>
            <p:nvPr/>
          </p:nvPicPr>
          <p:blipFill>
            <a:blip r:embed="rId11"/>
            <a:stretch>
              <a:fillRect/>
            </a:stretch>
          </p:blipFill>
          <p:spPr>
            <a:xfrm>
              <a:off x="7439811" y="896288"/>
              <a:ext cx="4521432" cy="3092609"/>
            </a:xfrm>
            <a:prstGeom prst="rect">
              <a:avLst/>
            </a:prstGeom>
          </p:spPr>
        </p:pic>
        <p:grpSp>
          <p:nvGrpSpPr>
            <p:cNvPr id="32" name="Group 31">
              <a:extLst>
                <a:ext uri="{FF2B5EF4-FFF2-40B4-BE49-F238E27FC236}">
                  <a16:creationId xmlns:a16="http://schemas.microsoft.com/office/drawing/2014/main" id="{5A624C0F-5909-493D-BA0E-127C253E89D6}"/>
                </a:ext>
              </a:extLst>
            </p:cNvPr>
            <p:cNvGrpSpPr/>
            <p:nvPr/>
          </p:nvGrpSpPr>
          <p:grpSpPr>
            <a:xfrm>
              <a:off x="7091031" y="1334458"/>
              <a:ext cx="3344335" cy="3272084"/>
              <a:chOff x="7091031" y="1334458"/>
              <a:chExt cx="3344335" cy="3272084"/>
            </a:xfrm>
          </p:grpSpPr>
          <p:sp>
            <p:nvSpPr>
              <p:cNvPr id="33" name="TextBox 32">
                <a:extLst>
                  <a:ext uri="{FF2B5EF4-FFF2-40B4-BE49-F238E27FC236}">
                    <a16:creationId xmlns:a16="http://schemas.microsoft.com/office/drawing/2014/main" id="{8EB586D5-6406-471C-9255-270152949433}"/>
                  </a:ext>
                </a:extLst>
              </p:cNvPr>
              <p:cNvSpPr txBox="1"/>
              <p:nvPr/>
            </p:nvSpPr>
            <p:spPr>
              <a:xfrm rot="16200000">
                <a:off x="6211623" y="2213866"/>
                <a:ext cx="2128147" cy="369332"/>
              </a:xfrm>
              <a:prstGeom prst="rect">
                <a:avLst/>
              </a:prstGeom>
              <a:noFill/>
            </p:spPr>
            <p:txBody>
              <a:bodyPr wrap="none" rtlCol="0">
                <a:spAutoFit/>
              </a:bodyPr>
              <a:lstStyle/>
              <a:p>
                <a:r>
                  <a:rPr lang="en-US" dirty="0"/>
                  <a:t>Friction force [eV/m]</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C6C1438-2F96-4541-AECA-E4F3CC551756}"/>
                      </a:ext>
                    </a:extLst>
                  </p:cNvPr>
                  <p:cNvSpPr txBox="1"/>
                  <p:nvPr/>
                </p:nvSpPr>
                <p:spPr>
                  <a:xfrm>
                    <a:off x="9201310" y="3955145"/>
                    <a:ext cx="1234056" cy="6513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FF0000"/>
                                  </a:solidFill>
                                  <a:latin typeface="Cambria Math" panose="02040503050406030204" pitchFamily="18" charset="0"/>
                                </a:rPr>
                              </m:ctrlPr>
                            </m:fPr>
                            <m:num>
                              <m:sSub>
                                <m:sSubPr>
                                  <m:ctrlPr>
                                    <a:rPr lang="en-US" b="1"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𝒗</m:t>
                                  </m:r>
                                </m:e>
                                <m:sub>
                                  <m:r>
                                    <a:rPr lang="en-US" b="1" i="1" smtClean="0">
                                      <a:solidFill>
                                        <a:srgbClr val="FF0000"/>
                                      </a:solidFill>
                                      <a:latin typeface="Cambria Math" panose="02040503050406030204" pitchFamily="18" charset="0"/>
                                    </a:rPr>
                                    <m:t>𝒊𝒕</m:t>
                                  </m:r>
                                </m:sub>
                              </m:sSub>
                            </m:num>
                            <m:den>
                              <m:sSub>
                                <m:sSubPr>
                                  <m:ctrlPr>
                                    <a:rPr lang="en-US" b="1"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ea typeface="Cambria Math" panose="02040503050406030204" pitchFamily="18" charset="0"/>
                                    </a:rPr>
                                    <m:t>𝝈</m:t>
                                  </m:r>
                                </m:e>
                                <m:sub>
                                  <m:sSub>
                                    <m:sSubPr>
                                      <m:ctrlPr>
                                        <a:rPr lang="en-US" b="1"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𝒗</m:t>
                                      </m:r>
                                    </m:e>
                                    <m:sub>
                                      <m:r>
                                        <a:rPr lang="en-US" b="1" i="1" smtClean="0">
                                          <a:solidFill>
                                            <a:srgbClr val="FF0000"/>
                                          </a:solidFill>
                                          <a:latin typeface="Cambria Math" panose="02040503050406030204" pitchFamily="18" charset="0"/>
                                        </a:rPr>
                                        <m:t>𝒆𝒕</m:t>
                                      </m:r>
                                    </m:sub>
                                  </m:sSub>
                                </m:sub>
                              </m:sSub>
                            </m:den>
                          </m:f>
                          <m:r>
                            <a:rPr lang="en-US" b="0" i="1" smtClean="0">
                              <a:latin typeface="Cambria Math" panose="02040503050406030204" pitchFamily="18" charset="0"/>
                            </a:rPr>
                            <m:t>; </m:t>
                          </m:r>
                          <m:f>
                            <m:fPr>
                              <m:ctrlPr>
                                <a:rPr lang="en-US" b="1" i="1" smtClean="0">
                                  <a:solidFill>
                                    <a:srgbClr val="0000FF"/>
                                  </a:solidFill>
                                  <a:latin typeface="Cambria Math" panose="02040503050406030204" pitchFamily="18" charset="0"/>
                                </a:rPr>
                              </m:ctrlPr>
                            </m:fPr>
                            <m:num>
                              <m:sSub>
                                <m:sSubPr>
                                  <m:ctrlPr>
                                    <a:rPr lang="en-US" b="1" i="1" smtClean="0">
                                      <a:solidFill>
                                        <a:srgbClr val="0000FF"/>
                                      </a:solidFill>
                                      <a:latin typeface="Cambria Math" panose="02040503050406030204" pitchFamily="18" charset="0"/>
                                    </a:rPr>
                                  </m:ctrlPr>
                                </m:sSubPr>
                                <m:e>
                                  <m:r>
                                    <a:rPr lang="en-US" b="1" i="1" smtClean="0">
                                      <a:solidFill>
                                        <a:srgbClr val="0000FF"/>
                                      </a:solidFill>
                                      <a:latin typeface="Cambria Math" panose="02040503050406030204" pitchFamily="18" charset="0"/>
                                    </a:rPr>
                                    <m:t>𝒗</m:t>
                                  </m:r>
                                </m:e>
                                <m:sub>
                                  <m:r>
                                    <a:rPr lang="en-US" b="1" i="1" smtClean="0">
                                      <a:solidFill>
                                        <a:srgbClr val="0000FF"/>
                                      </a:solidFill>
                                      <a:latin typeface="Cambria Math" panose="02040503050406030204" pitchFamily="18" charset="0"/>
                                    </a:rPr>
                                    <m:t>𝒊𝒛</m:t>
                                  </m:r>
                                </m:sub>
                              </m:sSub>
                            </m:num>
                            <m:den>
                              <m:sSub>
                                <m:sSubPr>
                                  <m:ctrlPr>
                                    <a:rPr lang="en-US" b="1" i="1" smtClean="0">
                                      <a:solidFill>
                                        <a:srgbClr val="0000FF"/>
                                      </a:solidFill>
                                      <a:latin typeface="Cambria Math" panose="02040503050406030204" pitchFamily="18" charset="0"/>
                                    </a:rPr>
                                  </m:ctrlPr>
                                </m:sSubPr>
                                <m:e>
                                  <m:r>
                                    <a:rPr lang="en-US" b="1" i="1" smtClean="0">
                                      <a:solidFill>
                                        <a:srgbClr val="0000FF"/>
                                      </a:solidFill>
                                      <a:latin typeface="Cambria Math" panose="02040503050406030204" pitchFamily="18" charset="0"/>
                                      <a:ea typeface="Cambria Math" panose="02040503050406030204" pitchFamily="18" charset="0"/>
                                    </a:rPr>
                                    <m:t>𝝈</m:t>
                                  </m:r>
                                </m:e>
                                <m:sub>
                                  <m:sSub>
                                    <m:sSubPr>
                                      <m:ctrlPr>
                                        <a:rPr lang="en-US" b="1" i="1" smtClean="0">
                                          <a:solidFill>
                                            <a:srgbClr val="0000FF"/>
                                          </a:solidFill>
                                          <a:latin typeface="Cambria Math" panose="02040503050406030204" pitchFamily="18" charset="0"/>
                                        </a:rPr>
                                      </m:ctrlPr>
                                    </m:sSubPr>
                                    <m:e>
                                      <m:r>
                                        <a:rPr lang="en-US" b="1" i="1" smtClean="0">
                                          <a:solidFill>
                                            <a:srgbClr val="0000FF"/>
                                          </a:solidFill>
                                          <a:latin typeface="Cambria Math" panose="02040503050406030204" pitchFamily="18" charset="0"/>
                                        </a:rPr>
                                        <m:t>𝒗</m:t>
                                      </m:r>
                                    </m:e>
                                    <m:sub>
                                      <m:r>
                                        <a:rPr lang="en-US" b="1" i="1" smtClean="0">
                                          <a:solidFill>
                                            <a:srgbClr val="0000FF"/>
                                          </a:solidFill>
                                          <a:latin typeface="Cambria Math" panose="02040503050406030204" pitchFamily="18" charset="0"/>
                                        </a:rPr>
                                        <m:t>𝒆𝒛</m:t>
                                      </m:r>
                                    </m:sub>
                                  </m:sSub>
                                </m:sub>
                              </m:sSub>
                            </m:den>
                          </m:f>
                        </m:oMath>
                      </m:oMathPara>
                    </a14:m>
                    <a:endParaRPr lang="en-US" b="1" dirty="0"/>
                  </a:p>
                </p:txBody>
              </p:sp>
            </mc:Choice>
            <mc:Fallback xmlns="">
              <p:sp>
                <p:nvSpPr>
                  <p:cNvPr id="34" name="TextBox 33">
                    <a:extLst>
                      <a:ext uri="{FF2B5EF4-FFF2-40B4-BE49-F238E27FC236}">
                        <a16:creationId xmlns:a16="http://schemas.microsoft.com/office/drawing/2014/main" id="{2C6C1438-2F96-4541-AECA-E4F3CC551756}"/>
                      </a:ext>
                    </a:extLst>
                  </p:cNvPr>
                  <p:cNvSpPr txBox="1">
                    <a:spLocks noRot="1" noChangeAspect="1" noMove="1" noResize="1" noEditPoints="1" noAdjustHandles="1" noChangeArrowheads="1" noChangeShapeType="1" noTextEdit="1"/>
                  </p:cNvSpPr>
                  <p:nvPr/>
                </p:nvSpPr>
                <p:spPr>
                  <a:xfrm>
                    <a:off x="9201310" y="3955145"/>
                    <a:ext cx="1234056" cy="651397"/>
                  </a:xfrm>
                  <a:prstGeom prst="rect">
                    <a:avLst/>
                  </a:prstGeom>
                  <a:blipFill>
                    <a:blip r:embed="rId12"/>
                    <a:stretch>
                      <a:fillRect/>
                    </a:stretch>
                  </a:blipFill>
                </p:spPr>
                <p:txBody>
                  <a:bodyPr/>
                  <a:lstStyle/>
                  <a:p>
                    <a:r>
                      <a:rPr lang="en-US">
                        <a:noFill/>
                      </a:rPr>
                      <a:t> </a:t>
                    </a:r>
                  </a:p>
                </p:txBody>
              </p:sp>
            </mc:Fallback>
          </mc:AlternateContent>
        </p:grpSp>
      </p:grpSp>
      <p:sp>
        <p:nvSpPr>
          <p:cNvPr id="3" name="Slide Number Placeholder 2">
            <a:extLst>
              <a:ext uri="{FF2B5EF4-FFF2-40B4-BE49-F238E27FC236}">
                <a16:creationId xmlns:a16="http://schemas.microsoft.com/office/drawing/2014/main" id="{6CF9D1F7-17FA-4F2C-E5A0-717E0D9C7C00}"/>
              </a:ext>
            </a:extLst>
          </p:cNvPr>
          <p:cNvSpPr>
            <a:spLocks noGrp="1"/>
          </p:cNvSpPr>
          <p:nvPr>
            <p:ph type="sldNum" sz="quarter" idx="12"/>
          </p:nvPr>
        </p:nvSpPr>
        <p:spPr/>
        <p:txBody>
          <a:bodyPr/>
          <a:lstStyle/>
          <a:p>
            <a:fld id="{692CE882-6B8E-455C-BA90-E31BE4D98FE3}" type="slidenum">
              <a:rPr lang="en-US" smtClean="0"/>
              <a:t>7</a:t>
            </a:fld>
            <a:endParaRPr lang="en-US"/>
          </a:p>
        </p:txBody>
      </p:sp>
    </p:spTree>
    <p:extLst>
      <p:ext uri="{BB962C8B-B14F-4D97-AF65-F5344CB8AC3E}">
        <p14:creationId xmlns:p14="http://schemas.microsoft.com/office/powerpoint/2010/main" val="124258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E996-C08A-48DE-A143-C95F69EBF9EE}"/>
              </a:ext>
            </a:extLst>
          </p:cNvPr>
          <p:cNvSpPr>
            <a:spLocks noGrp="1"/>
          </p:cNvSpPr>
          <p:nvPr>
            <p:ph type="title"/>
          </p:nvPr>
        </p:nvSpPr>
        <p:spPr>
          <a:xfrm>
            <a:off x="55840" y="55840"/>
            <a:ext cx="10515600" cy="583911"/>
          </a:xfrm>
        </p:spPr>
        <p:txBody>
          <a:bodyPr>
            <a:normAutofit fontScale="90000"/>
          </a:bodyPr>
          <a:lstStyle/>
          <a:p>
            <a:r>
              <a:rPr lang="en-US" dirty="0"/>
              <a:t>Electron-ion heating</a:t>
            </a:r>
          </a:p>
        </p:txBody>
      </p:sp>
      <p:sp>
        <p:nvSpPr>
          <p:cNvPr id="4" name="Content Placeholder 2">
            <a:extLst>
              <a:ext uri="{FF2B5EF4-FFF2-40B4-BE49-F238E27FC236}">
                <a16:creationId xmlns:a16="http://schemas.microsoft.com/office/drawing/2014/main" id="{70D9E353-10BC-4182-826E-8279E0E4BF2C}"/>
              </a:ext>
            </a:extLst>
          </p:cNvPr>
          <p:cNvSpPr>
            <a:spLocks noGrp="1"/>
          </p:cNvSpPr>
          <p:nvPr>
            <p:ph idx="1"/>
          </p:nvPr>
        </p:nvSpPr>
        <p:spPr>
          <a:xfrm>
            <a:off x="0" y="608799"/>
            <a:ext cx="12192000" cy="946385"/>
          </a:xfrm>
        </p:spPr>
        <p:txBody>
          <a:bodyPr>
            <a:normAutofit fontScale="77500" lnSpcReduction="20000"/>
          </a:bodyPr>
          <a:lstStyle/>
          <a:p>
            <a:r>
              <a:rPr lang="en-US" dirty="0">
                <a:solidFill>
                  <a:srgbClr val="0000FF"/>
                </a:solidFill>
              </a:rPr>
              <a:t>In the presence of e-beam and with the “zeroed” cooling we observe a much faster growth of the transverse size of the </a:t>
            </a:r>
            <a:r>
              <a:rPr lang="en-US" dirty="0" err="1">
                <a:solidFill>
                  <a:srgbClr val="0000FF"/>
                </a:solidFill>
              </a:rPr>
              <a:t>i</a:t>
            </a:r>
            <a:r>
              <a:rPr lang="en-US" dirty="0">
                <a:solidFill>
                  <a:srgbClr val="0000FF"/>
                </a:solidFill>
              </a:rPr>
              <a:t>-bunch than the IBS driven size growth.</a:t>
            </a:r>
          </a:p>
          <a:p>
            <a:r>
              <a:rPr lang="en-US" dirty="0"/>
              <a:t>We call this additional growth of the emittance  “the electron-ion heating”</a:t>
            </a:r>
          </a:p>
        </p:txBody>
      </p:sp>
      <p:grpSp>
        <p:nvGrpSpPr>
          <p:cNvPr id="16" name="Group 15">
            <a:extLst>
              <a:ext uri="{FF2B5EF4-FFF2-40B4-BE49-F238E27FC236}">
                <a16:creationId xmlns:a16="http://schemas.microsoft.com/office/drawing/2014/main" id="{95AF5C61-DFC3-434D-8C89-EB9F10044C50}"/>
              </a:ext>
            </a:extLst>
          </p:cNvPr>
          <p:cNvGrpSpPr/>
          <p:nvPr/>
        </p:nvGrpSpPr>
        <p:grpSpPr>
          <a:xfrm>
            <a:off x="93993" y="1349889"/>
            <a:ext cx="12004379" cy="2679910"/>
            <a:chOff x="-35479" y="1916329"/>
            <a:chExt cx="12004379" cy="2679910"/>
          </a:xfrm>
        </p:grpSpPr>
        <p:pic>
          <p:nvPicPr>
            <p:cNvPr id="12" name="Picture 11">
              <a:extLst>
                <a:ext uri="{FF2B5EF4-FFF2-40B4-BE49-F238E27FC236}">
                  <a16:creationId xmlns:a16="http://schemas.microsoft.com/office/drawing/2014/main" id="{EBCB0D55-4404-4691-964D-B4644EB12D0A}"/>
                </a:ext>
              </a:extLst>
            </p:cNvPr>
            <p:cNvPicPr>
              <a:picLocks noChangeAspect="1"/>
            </p:cNvPicPr>
            <p:nvPr/>
          </p:nvPicPr>
          <p:blipFill>
            <a:blip r:embed="rId2"/>
            <a:stretch>
              <a:fillRect/>
            </a:stretch>
          </p:blipFill>
          <p:spPr>
            <a:xfrm>
              <a:off x="339865" y="2093704"/>
              <a:ext cx="11629035" cy="2317869"/>
            </a:xfrm>
            <a:prstGeom prst="rect">
              <a:avLst/>
            </a:prstGeom>
          </p:spPr>
        </p:pic>
        <p:grpSp>
          <p:nvGrpSpPr>
            <p:cNvPr id="5" name="Group 4">
              <a:extLst>
                <a:ext uri="{FF2B5EF4-FFF2-40B4-BE49-F238E27FC236}">
                  <a16:creationId xmlns:a16="http://schemas.microsoft.com/office/drawing/2014/main" id="{4CC06227-21E4-46C6-9ECB-A0CC7D31A8A3}"/>
                </a:ext>
              </a:extLst>
            </p:cNvPr>
            <p:cNvGrpSpPr/>
            <p:nvPr/>
          </p:nvGrpSpPr>
          <p:grpSpPr>
            <a:xfrm>
              <a:off x="1040337" y="2456091"/>
              <a:ext cx="7497874" cy="1333929"/>
              <a:chOff x="1442921" y="2233843"/>
              <a:chExt cx="7497874" cy="1333929"/>
            </a:xfrm>
          </p:grpSpPr>
          <p:sp>
            <p:nvSpPr>
              <p:cNvPr id="7" name="TextBox 6">
                <a:extLst>
                  <a:ext uri="{FF2B5EF4-FFF2-40B4-BE49-F238E27FC236}">
                    <a16:creationId xmlns:a16="http://schemas.microsoft.com/office/drawing/2014/main" id="{6D571743-DA96-46E7-B568-DA42ECD03060}"/>
                  </a:ext>
                </a:extLst>
              </p:cNvPr>
              <p:cNvSpPr txBox="1"/>
              <p:nvPr/>
            </p:nvSpPr>
            <p:spPr>
              <a:xfrm rot="2768465">
                <a:off x="997703" y="2679061"/>
                <a:ext cx="1259768" cy="369332"/>
              </a:xfrm>
              <a:prstGeom prst="rect">
                <a:avLst/>
              </a:prstGeom>
              <a:noFill/>
            </p:spPr>
            <p:txBody>
              <a:bodyPr wrap="none" rtlCol="0">
                <a:spAutoFit/>
              </a:bodyPr>
              <a:lstStyle/>
              <a:p>
                <a:r>
                  <a:rPr lang="en-US" b="1" dirty="0">
                    <a:solidFill>
                      <a:schemeClr val="accent1">
                        <a:lumMod val="75000"/>
                      </a:schemeClr>
                    </a:solidFill>
                  </a:rPr>
                  <a:t>pre-cooling</a:t>
                </a:r>
              </a:p>
            </p:txBody>
          </p:sp>
          <p:sp>
            <p:nvSpPr>
              <p:cNvPr id="8" name="TextBox 7">
                <a:extLst>
                  <a:ext uri="{FF2B5EF4-FFF2-40B4-BE49-F238E27FC236}">
                    <a16:creationId xmlns:a16="http://schemas.microsoft.com/office/drawing/2014/main" id="{A103376C-17FD-4363-9D19-51B5C27F26AB}"/>
                  </a:ext>
                </a:extLst>
              </p:cNvPr>
              <p:cNvSpPr txBox="1"/>
              <p:nvPr/>
            </p:nvSpPr>
            <p:spPr>
              <a:xfrm rot="2768465">
                <a:off x="4417828" y="2753222"/>
                <a:ext cx="1259768" cy="369332"/>
              </a:xfrm>
              <a:prstGeom prst="rect">
                <a:avLst/>
              </a:prstGeom>
              <a:noFill/>
            </p:spPr>
            <p:txBody>
              <a:bodyPr wrap="none" rtlCol="0">
                <a:spAutoFit/>
              </a:bodyPr>
              <a:lstStyle/>
              <a:p>
                <a:r>
                  <a:rPr lang="en-US" b="1" dirty="0">
                    <a:solidFill>
                      <a:schemeClr val="accent1">
                        <a:lumMod val="75000"/>
                      </a:schemeClr>
                    </a:solidFill>
                  </a:rPr>
                  <a:t>pre-cooling</a:t>
                </a:r>
              </a:p>
            </p:txBody>
          </p:sp>
          <p:sp>
            <p:nvSpPr>
              <p:cNvPr id="9" name="TextBox 8">
                <a:extLst>
                  <a:ext uri="{FF2B5EF4-FFF2-40B4-BE49-F238E27FC236}">
                    <a16:creationId xmlns:a16="http://schemas.microsoft.com/office/drawing/2014/main" id="{9ED05092-8B59-415B-A5EB-EA051F82A02D}"/>
                  </a:ext>
                </a:extLst>
              </p:cNvPr>
              <p:cNvSpPr txBox="1"/>
              <p:nvPr/>
            </p:nvSpPr>
            <p:spPr>
              <a:xfrm rot="21035679">
                <a:off x="8456367" y="2593892"/>
                <a:ext cx="484428" cy="369332"/>
              </a:xfrm>
              <a:prstGeom prst="rect">
                <a:avLst/>
              </a:prstGeom>
              <a:noFill/>
            </p:spPr>
            <p:txBody>
              <a:bodyPr wrap="none" rtlCol="0">
                <a:spAutoFit/>
              </a:bodyPr>
              <a:lstStyle/>
              <a:p>
                <a:r>
                  <a:rPr lang="en-US" b="1" dirty="0"/>
                  <a:t>IBS</a:t>
                </a:r>
              </a:p>
            </p:txBody>
          </p:sp>
          <p:sp>
            <p:nvSpPr>
              <p:cNvPr id="10" name="TextBox 9">
                <a:extLst>
                  <a:ext uri="{FF2B5EF4-FFF2-40B4-BE49-F238E27FC236}">
                    <a16:creationId xmlns:a16="http://schemas.microsoft.com/office/drawing/2014/main" id="{6F3590AD-077A-41B5-B64A-5E981C7C746C}"/>
                  </a:ext>
                </a:extLst>
              </p:cNvPr>
              <p:cNvSpPr txBox="1"/>
              <p:nvPr/>
            </p:nvSpPr>
            <p:spPr>
              <a:xfrm rot="19218861">
                <a:off x="2306317" y="2538659"/>
                <a:ext cx="1719830" cy="369332"/>
              </a:xfrm>
              <a:prstGeom prst="rect">
                <a:avLst/>
              </a:prstGeom>
              <a:noFill/>
            </p:spPr>
            <p:txBody>
              <a:bodyPr wrap="none" rtlCol="0">
                <a:spAutoFit/>
              </a:bodyPr>
              <a:lstStyle/>
              <a:p>
                <a:r>
                  <a:rPr lang="en-US" b="1" dirty="0">
                    <a:solidFill>
                      <a:srgbClr val="FF0000"/>
                    </a:solidFill>
                  </a:rPr>
                  <a:t>IBS + e-</a:t>
                </a:r>
                <a:r>
                  <a:rPr lang="en-US" b="1" dirty="0" err="1">
                    <a:solidFill>
                      <a:srgbClr val="FF0000"/>
                    </a:solidFill>
                  </a:rPr>
                  <a:t>i</a:t>
                </a:r>
                <a:r>
                  <a:rPr lang="en-US" b="1" dirty="0">
                    <a:solidFill>
                      <a:srgbClr val="FF0000"/>
                    </a:solidFill>
                  </a:rPr>
                  <a:t> heating</a:t>
                </a:r>
              </a:p>
            </p:txBody>
          </p:sp>
        </p:grpSp>
        <p:sp>
          <p:nvSpPr>
            <p:cNvPr id="14" name="TextBox 13">
              <a:extLst>
                <a:ext uri="{FF2B5EF4-FFF2-40B4-BE49-F238E27FC236}">
                  <a16:creationId xmlns:a16="http://schemas.microsoft.com/office/drawing/2014/main" id="{5C876C41-5BBC-4A69-BF02-12E6DAE3E918}"/>
                </a:ext>
              </a:extLst>
            </p:cNvPr>
            <p:cNvSpPr txBox="1"/>
            <p:nvPr/>
          </p:nvSpPr>
          <p:spPr>
            <a:xfrm>
              <a:off x="6154382" y="4226907"/>
              <a:ext cx="649537" cy="369332"/>
            </a:xfrm>
            <a:prstGeom prst="rect">
              <a:avLst/>
            </a:prstGeom>
            <a:noFill/>
          </p:spPr>
          <p:txBody>
            <a:bodyPr wrap="none" rtlCol="0">
              <a:spAutoFit/>
            </a:bodyPr>
            <a:lstStyle/>
            <a:p>
              <a:r>
                <a:rPr lang="en-US" dirty="0"/>
                <a:t>Time</a:t>
              </a:r>
            </a:p>
          </p:txBody>
        </p:sp>
        <p:sp>
          <p:nvSpPr>
            <p:cNvPr id="15" name="TextBox 14">
              <a:extLst>
                <a:ext uri="{FF2B5EF4-FFF2-40B4-BE49-F238E27FC236}">
                  <a16:creationId xmlns:a16="http://schemas.microsoft.com/office/drawing/2014/main" id="{CEDF74B0-C9C3-4CD4-B8E9-D4C86ABD1BD4}"/>
                </a:ext>
              </a:extLst>
            </p:cNvPr>
            <p:cNvSpPr txBox="1"/>
            <p:nvPr/>
          </p:nvSpPr>
          <p:spPr>
            <a:xfrm rot="16200000">
              <a:off x="-1156139" y="3036989"/>
              <a:ext cx="2610651" cy="369332"/>
            </a:xfrm>
            <a:prstGeom prst="rect">
              <a:avLst/>
            </a:prstGeom>
            <a:noFill/>
          </p:spPr>
          <p:txBody>
            <a:bodyPr wrap="none" rtlCol="0">
              <a:spAutoFit/>
            </a:bodyPr>
            <a:lstStyle/>
            <a:p>
              <a:r>
                <a:rPr lang="en-US" dirty="0"/>
                <a:t>Vertical bunch size [mm] </a:t>
              </a:r>
            </a:p>
          </p:txBody>
        </p:sp>
      </p:grpSp>
      <p:grpSp>
        <p:nvGrpSpPr>
          <p:cNvPr id="17" name="Group 16">
            <a:extLst>
              <a:ext uri="{FF2B5EF4-FFF2-40B4-BE49-F238E27FC236}">
                <a16:creationId xmlns:a16="http://schemas.microsoft.com/office/drawing/2014/main" id="{64853F47-5733-432E-8BB7-B6074814F27F}"/>
              </a:ext>
            </a:extLst>
          </p:cNvPr>
          <p:cNvGrpSpPr/>
          <p:nvPr/>
        </p:nvGrpSpPr>
        <p:grpSpPr>
          <a:xfrm>
            <a:off x="501939" y="4289220"/>
            <a:ext cx="3509309" cy="2461577"/>
            <a:chOff x="866079" y="2573716"/>
            <a:chExt cx="3509309" cy="2461577"/>
          </a:xfrm>
        </p:grpSpPr>
        <p:grpSp>
          <p:nvGrpSpPr>
            <p:cNvPr id="18" name="Group 17">
              <a:extLst>
                <a:ext uri="{FF2B5EF4-FFF2-40B4-BE49-F238E27FC236}">
                  <a16:creationId xmlns:a16="http://schemas.microsoft.com/office/drawing/2014/main" id="{1903EA2E-9955-42E7-8557-4120330B7693}"/>
                </a:ext>
              </a:extLst>
            </p:cNvPr>
            <p:cNvGrpSpPr/>
            <p:nvPr/>
          </p:nvGrpSpPr>
          <p:grpSpPr>
            <a:xfrm>
              <a:off x="866079" y="2573716"/>
              <a:ext cx="3491708" cy="2461577"/>
              <a:chOff x="866079" y="2573716"/>
              <a:chExt cx="3491708" cy="2461577"/>
            </a:xfrm>
          </p:grpSpPr>
          <p:pic>
            <p:nvPicPr>
              <p:cNvPr id="20" name="Picture 19">
                <a:extLst>
                  <a:ext uri="{FF2B5EF4-FFF2-40B4-BE49-F238E27FC236}">
                    <a16:creationId xmlns:a16="http://schemas.microsoft.com/office/drawing/2014/main" id="{A0720DBD-826D-45F8-946A-80A4EA073D73}"/>
                  </a:ext>
                </a:extLst>
              </p:cNvPr>
              <p:cNvPicPr>
                <a:picLocks noChangeAspect="1"/>
              </p:cNvPicPr>
              <p:nvPr/>
            </p:nvPicPr>
            <p:blipFill>
              <a:blip r:embed="rId3"/>
              <a:stretch>
                <a:fillRect/>
              </a:stretch>
            </p:blipFill>
            <p:spPr>
              <a:xfrm>
                <a:off x="1192785" y="2581371"/>
                <a:ext cx="3165002" cy="2164826"/>
              </a:xfrm>
              <a:prstGeom prst="rect">
                <a:avLst/>
              </a:prstGeom>
            </p:spPr>
          </p:pic>
          <p:grpSp>
            <p:nvGrpSpPr>
              <p:cNvPr id="21" name="Group 20">
                <a:extLst>
                  <a:ext uri="{FF2B5EF4-FFF2-40B4-BE49-F238E27FC236}">
                    <a16:creationId xmlns:a16="http://schemas.microsoft.com/office/drawing/2014/main" id="{C292244D-8AD1-43D2-949A-8FD458465543}"/>
                  </a:ext>
                </a:extLst>
              </p:cNvPr>
              <p:cNvGrpSpPr/>
              <p:nvPr/>
            </p:nvGrpSpPr>
            <p:grpSpPr>
              <a:xfrm>
                <a:off x="866079" y="2573716"/>
                <a:ext cx="2988359" cy="2461577"/>
                <a:chOff x="866079" y="2573716"/>
                <a:chExt cx="2988359" cy="2461577"/>
              </a:xfrm>
            </p:grpSpPr>
            <p:sp>
              <p:nvSpPr>
                <p:cNvPr id="22" name="TextBox 21">
                  <a:extLst>
                    <a:ext uri="{FF2B5EF4-FFF2-40B4-BE49-F238E27FC236}">
                      <a16:creationId xmlns:a16="http://schemas.microsoft.com/office/drawing/2014/main" id="{A7543EF3-DFAF-49AA-A54C-ED6BD2E3E602}"/>
                    </a:ext>
                  </a:extLst>
                </p:cNvPr>
                <p:cNvSpPr txBox="1"/>
                <p:nvPr/>
              </p:nvSpPr>
              <p:spPr>
                <a:xfrm rot="16200000">
                  <a:off x="-13329" y="3453124"/>
                  <a:ext cx="2128147" cy="369332"/>
                </a:xfrm>
                <a:prstGeom prst="rect">
                  <a:avLst/>
                </a:prstGeom>
                <a:noFill/>
              </p:spPr>
              <p:txBody>
                <a:bodyPr wrap="none" rtlCol="0">
                  <a:spAutoFit/>
                </a:bodyPr>
                <a:lstStyle/>
                <a:p>
                  <a:r>
                    <a:rPr lang="en-US" dirty="0"/>
                    <a:t>Friction force [eV/m]</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93A0740-CD5D-4EF4-81E6-C3ABC5F8EF42}"/>
                        </a:ext>
                      </a:extLst>
                    </p:cNvPr>
                    <p:cNvSpPr txBox="1"/>
                    <p:nvPr/>
                  </p:nvSpPr>
                  <p:spPr>
                    <a:xfrm>
                      <a:off x="1905571" y="4641083"/>
                      <a:ext cx="1948867" cy="3942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panose="02040503050406030204" pitchFamily="18" charset="0"/>
                                  </a:rPr>
                                </m:ctrlPr>
                              </m:sSubPr>
                              <m:e>
                                <m:r>
                                  <a:rPr lang="en-US" b="1" i="1">
                                    <a:solidFill>
                                      <a:srgbClr val="FF0000"/>
                                    </a:solidFill>
                                    <a:latin typeface="Cambria Math" panose="02040503050406030204" pitchFamily="18" charset="0"/>
                                  </a:rPr>
                                  <m:t>𝒗</m:t>
                                </m:r>
                              </m:e>
                              <m:sub>
                                <m:r>
                                  <a:rPr lang="en-US" b="1" i="1">
                                    <a:solidFill>
                                      <a:srgbClr val="FF0000"/>
                                    </a:solidFill>
                                    <a:latin typeface="Cambria Math" panose="02040503050406030204" pitchFamily="18" charset="0"/>
                                  </a:rPr>
                                  <m:t>𝒊𝒕</m:t>
                                </m:r>
                              </m:sub>
                            </m:sSub>
                            <m:r>
                              <a:rPr lang="en-US" b="1" i="1">
                                <a:solidFill>
                                  <a:srgbClr val="FF0000"/>
                                </a:solidFill>
                                <a:latin typeface="Cambria Math" panose="02040503050406030204" pitchFamily="18" charset="0"/>
                              </a:rPr>
                              <m:t>/</m:t>
                            </m:r>
                            <m:sSub>
                              <m:sSubPr>
                                <m:ctrlPr>
                                  <a:rPr lang="en-US" b="1" i="1">
                                    <a:solidFill>
                                      <a:srgbClr val="FF0000"/>
                                    </a:solidFill>
                                    <a:latin typeface="Cambria Math" panose="02040503050406030204" pitchFamily="18" charset="0"/>
                                  </a:rPr>
                                </m:ctrlPr>
                              </m:sSubPr>
                              <m:e>
                                <m:r>
                                  <a:rPr lang="en-US" b="1" i="1">
                                    <a:solidFill>
                                      <a:srgbClr val="FF0000"/>
                                    </a:solidFill>
                                    <a:latin typeface="Cambria Math" panose="02040503050406030204" pitchFamily="18" charset="0"/>
                                    <a:ea typeface="Cambria Math" panose="02040503050406030204" pitchFamily="18" charset="0"/>
                                  </a:rPr>
                                  <m:t>𝝈</m:t>
                                </m:r>
                              </m:e>
                              <m:sub>
                                <m:sSub>
                                  <m:sSubPr>
                                    <m:ctrlPr>
                                      <a:rPr lang="en-US" b="1" i="1">
                                        <a:solidFill>
                                          <a:srgbClr val="FF0000"/>
                                        </a:solidFill>
                                        <a:latin typeface="Cambria Math" panose="02040503050406030204" pitchFamily="18" charset="0"/>
                                      </a:rPr>
                                    </m:ctrlPr>
                                  </m:sSubPr>
                                  <m:e>
                                    <m:r>
                                      <a:rPr lang="en-US" b="1" i="1">
                                        <a:solidFill>
                                          <a:srgbClr val="FF0000"/>
                                        </a:solidFill>
                                        <a:latin typeface="Cambria Math" panose="02040503050406030204" pitchFamily="18" charset="0"/>
                                      </a:rPr>
                                      <m:t>𝒗</m:t>
                                    </m:r>
                                  </m:e>
                                  <m:sub>
                                    <m:r>
                                      <a:rPr lang="en-US" b="1" i="1">
                                        <a:solidFill>
                                          <a:srgbClr val="FF0000"/>
                                        </a:solidFill>
                                        <a:latin typeface="Cambria Math" panose="02040503050406030204" pitchFamily="18" charset="0"/>
                                      </a:rPr>
                                      <m:t>𝒆𝒕</m:t>
                                    </m:r>
                                  </m:sub>
                                </m:sSub>
                              </m:sub>
                            </m:sSub>
                            <m:r>
                              <a:rPr lang="en-US" b="0" i="1" smtClean="0">
                                <a:latin typeface="Cambria Math" panose="02040503050406030204" pitchFamily="18" charset="0"/>
                              </a:rPr>
                              <m:t>;</m:t>
                            </m:r>
                            <m:sSub>
                              <m:sSubPr>
                                <m:ctrlPr>
                                  <a:rPr lang="en-US" b="1" i="1">
                                    <a:solidFill>
                                      <a:srgbClr val="0000FF"/>
                                    </a:solidFill>
                                    <a:latin typeface="Cambria Math" panose="02040503050406030204" pitchFamily="18" charset="0"/>
                                  </a:rPr>
                                </m:ctrlPr>
                              </m:sSubPr>
                              <m:e>
                                <m:r>
                                  <a:rPr lang="en-US" b="1" i="1">
                                    <a:solidFill>
                                      <a:srgbClr val="0000FF"/>
                                    </a:solidFill>
                                    <a:latin typeface="Cambria Math" panose="02040503050406030204" pitchFamily="18" charset="0"/>
                                  </a:rPr>
                                  <m:t>𝒗</m:t>
                                </m:r>
                              </m:e>
                              <m:sub>
                                <m:r>
                                  <a:rPr lang="en-US" b="1" i="1">
                                    <a:solidFill>
                                      <a:srgbClr val="0000FF"/>
                                    </a:solidFill>
                                    <a:latin typeface="Cambria Math" panose="02040503050406030204" pitchFamily="18" charset="0"/>
                                  </a:rPr>
                                  <m:t>𝒊𝒛</m:t>
                                </m:r>
                              </m:sub>
                            </m:sSub>
                            <m:r>
                              <a:rPr lang="en-US" b="1" i="1">
                                <a:solidFill>
                                  <a:srgbClr val="0000FF"/>
                                </a:solidFill>
                                <a:latin typeface="Cambria Math" panose="02040503050406030204" pitchFamily="18" charset="0"/>
                              </a:rPr>
                              <m:t>/</m:t>
                            </m:r>
                            <m:sSub>
                              <m:sSubPr>
                                <m:ctrlPr>
                                  <a:rPr lang="en-US" b="1" i="1">
                                    <a:solidFill>
                                      <a:srgbClr val="0000FF"/>
                                    </a:solidFill>
                                    <a:latin typeface="Cambria Math" panose="02040503050406030204" pitchFamily="18" charset="0"/>
                                  </a:rPr>
                                </m:ctrlPr>
                              </m:sSubPr>
                              <m:e>
                                <m:r>
                                  <a:rPr lang="en-US" b="1" i="1">
                                    <a:solidFill>
                                      <a:srgbClr val="0000FF"/>
                                    </a:solidFill>
                                    <a:latin typeface="Cambria Math" panose="02040503050406030204" pitchFamily="18" charset="0"/>
                                    <a:ea typeface="Cambria Math" panose="02040503050406030204" pitchFamily="18" charset="0"/>
                                  </a:rPr>
                                  <m:t>𝝈</m:t>
                                </m:r>
                              </m:e>
                              <m:sub>
                                <m:sSub>
                                  <m:sSubPr>
                                    <m:ctrlPr>
                                      <a:rPr lang="en-US" b="1" i="1">
                                        <a:solidFill>
                                          <a:srgbClr val="0000FF"/>
                                        </a:solidFill>
                                        <a:latin typeface="Cambria Math" panose="02040503050406030204" pitchFamily="18" charset="0"/>
                                      </a:rPr>
                                    </m:ctrlPr>
                                  </m:sSubPr>
                                  <m:e>
                                    <m:r>
                                      <a:rPr lang="en-US" b="1" i="1">
                                        <a:solidFill>
                                          <a:srgbClr val="0000FF"/>
                                        </a:solidFill>
                                        <a:latin typeface="Cambria Math" panose="02040503050406030204" pitchFamily="18" charset="0"/>
                                      </a:rPr>
                                      <m:t>𝒗</m:t>
                                    </m:r>
                                  </m:e>
                                  <m:sub>
                                    <m:r>
                                      <a:rPr lang="en-US" b="1" i="1">
                                        <a:solidFill>
                                          <a:srgbClr val="0000FF"/>
                                        </a:solidFill>
                                        <a:latin typeface="Cambria Math" panose="02040503050406030204" pitchFamily="18" charset="0"/>
                                      </a:rPr>
                                      <m:t>𝒆𝒛</m:t>
                                    </m:r>
                                  </m:sub>
                                </m:sSub>
                              </m:sub>
                            </m:sSub>
                          </m:oMath>
                        </m:oMathPara>
                      </a14:m>
                      <a:endParaRPr lang="en-US" b="1" dirty="0"/>
                    </a:p>
                  </p:txBody>
                </p:sp>
              </mc:Choice>
              <mc:Fallback xmlns="">
                <p:sp>
                  <p:nvSpPr>
                    <p:cNvPr id="23" name="TextBox 22">
                      <a:extLst>
                        <a:ext uri="{FF2B5EF4-FFF2-40B4-BE49-F238E27FC236}">
                          <a16:creationId xmlns:a16="http://schemas.microsoft.com/office/drawing/2014/main" id="{293A0740-CD5D-4EF4-81E6-C3ABC5F8EF42}"/>
                        </a:ext>
                      </a:extLst>
                    </p:cNvPr>
                    <p:cNvSpPr txBox="1">
                      <a:spLocks noRot="1" noChangeAspect="1" noMove="1" noResize="1" noEditPoints="1" noAdjustHandles="1" noChangeArrowheads="1" noChangeShapeType="1" noTextEdit="1"/>
                    </p:cNvSpPr>
                    <p:nvPr/>
                  </p:nvSpPr>
                  <p:spPr>
                    <a:xfrm>
                      <a:off x="1905571" y="4641083"/>
                      <a:ext cx="1948867" cy="394210"/>
                    </a:xfrm>
                    <a:prstGeom prst="rect">
                      <a:avLst/>
                    </a:prstGeom>
                    <a:blipFill>
                      <a:blip r:embed="rId4"/>
                      <a:stretch>
                        <a:fillRect b="-7813"/>
                      </a:stretch>
                    </a:blipFill>
                  </p:spPr>
                  <p:txBody>
                    <a:bodyPr/>
                    <a:lstStyle/>
                    <a:p>
                      <a:r>
                        <a:rPr lang="en-US">
                          <a:noFill/>
                        </a:rPr>
                        <a:t> </a:t>
                      </a:r>
                    </a:p>
                  </p:txBody>
                </p:sp>
              </mc:Fallback>
            </mc:AlternateContent>
          </p:grpSp>
        </p:grpSp>
        <p:sp>
          <p:nvSpPr>
            <p:cNvPr id="19" name="TextBox 18">
              <a:extLst>
                <a:ext uri="{FF2B5EF4-FFF2-40B4-BE49-F238E27FC236}">
                  <a16:creationId xmlns:a16="http://schemas.microsoft.com/office/drawing/2014/main" id="{54D1B775-07F0-485F-8240-177DA39798BA}"/>
                </a:ext>
              </a:extLst>
            </p:cNvPr>
            <p:cNvSpPr txBox="1"/>
            <p:nvPr/>
          </p:nvSpPr>
          <p:spPr>
            <a:xfrm>
              <a:off x="2287893" y="2581371"/>
              <a:ext cx="2087495" cy="369332"/>
            </a:xfrm>
            <a:prstGeom prst="rect">
              <a:avLst/>
            </a:prstGeom>
            <a:noFill/>
          </p:spPr>
          <p:txBody>
            <a:bodyPr wrap="none" rtlCol="0">
              <a:spAutoFit/>
            </a:bodyPr>
            <a:lstStyle/>
            <a:p>
              <a:r>
                <a:rPr lang="en-US" dirty="0"/>
                <a:t>E-beam is on energy</a:t>
              </a:r>
            </a:p>
          </p:txBody>
        </p:sp>
      </p:grpSp>
      <p:grpSp>
        <p:nvGrpSpPr>
          <p:cNvPr id="24" name="Group 23">
            <a:extLst>
              <a:ext uri="{FF2B5EF4-FFF2-40B4-BE49-F238E27FC236}">
                <a16:creationId xmlns:a16="http://schemas.microsoft.com/office/drawing/2014/main" id="{4E4F5F94-9F3F-4D6A-8134-E2234E9BB48C}"/>
              </a:ext>
            </a:extLst>
          </p:cNvPr>
          <p:cNvGrpSpPr/>
          <p:nvPr/>
        </p:nvGrpSpPr>
        <p:grpSpPr>
          <a:xfrm>
            <a:off x="4660149" y="4050995"/>
            <a:ext cx="4032066" cy="2750361"/>
            <a:chOff x="7806548" y="2212298"/>
            <a:chExt cx="4032066" cy="2750361"/>
          </a:xfrm>
        </p:grpSpPr>
        <p:pic>
          <p:nvPicPr>
            <p:cNvPr id="25" name="Picture 24">
              <a:extLst>
                <a:ext uri="{FF2B5EF4-FFF2-40B4-BE49-F238E27FC236}">
                  <a16:creationId xmlns:a16="http://schemas.microsoft.com/office/drawing/2014/main" id="{45E9BB0E-D6B9-4354-ABEA-EF31C54517FD}"/>
                </a:ext>
              </a:extLst>
            </p:cNvPr>
            <p:cNvPicPr>
              <a:picLocks noChangeAspect="1"/>
            </p:cNvPicPr>
            <p:nvPr/>
          </p:nvPicPr>
          <p:blipFill>
            <a:blip r:embed="rId5"/>
            <a:stretch>
              <a:fillRect/>
            </a:stretch>
          </p:blipFill>
          <p:spPr>
            <a:xfrm>
              <a:off x="8206741" y="2507318"/>
              <a:ext cx="3231681" cy="2178162"/>
            </a:xfrm>
            <a:prstGeom prst="rect">
              <a:avLst/>
            </a:prstGeom>
          </p:spPr>
        </p:pic>
        <p:grpSp>
          <p:nvGrpSpPr>
            <p:cNvPr id="26" name="Group 25">
              <a:extLst>
                <a:ext uri="{FF2B5EF4-FFF2-40B4-BE49-F238E27FC236}">
                  <a16:creationId xmlns:a16="http://schemas.microsoft.com/office/drawing/2014/main" id="{13CD4FE9-B45A-429E-8635-7BFA3024029E}"/>
                </a:ext>
              </a:extLst>
            </p:cNvPr>
            <p:cNvGrpSpPr/>
            <p:nvPr/>
          </p:nvGrpSpPr>
          <p:grpSpPr>
            <a:xfrm>
              <a:off x="7860357" y="2489477"/>
              <a:ext cx="3002749" cy="2473182"/>
              <a:chOff x="1385985" y="2489477"/>
              <a:chExt cx="3002749" cy="2473182"/>
            </a:xfrm>
          </p:grpSpPr>
          <p:sp>
            <p:nvSpPr>
              <p:cNvPr id="28" name="TextBox 27">
                <a:extLst>
                  <a:ext uri="{FF2B5EF4-FFF2-40B4-BE49-F238E27FC236}">
                    <a16:creationId xmlns:a16="http://schemas.microsoft.com/office/drawing/2014/main" id="{40EF9883-4249-45D5-9649-D64AC625D6B7}"/>
                  </a:ext>
                </a:extLst>
              </p:cNvPr>
              <p:cNvSpPr txBox="1"/>
              <p:nvPr/>
            </p:nvSpPr>
            <p:spPr>
              <a:xfrm rot="16200000">
                <a:off x="506577" y="3368885"/>
                <a:ext cx="2128147" cy="369332"/>
              </a:xfrm>
              <a:prstGeom prst="rect">
                <a:avLst/>
              </a:prstGeom>
              <a:noFill/>
            </p:spPr>
            <p:txBody>
              <a:bodyPr wrap="none" rtlCol="0">
                <a:spAutoFit/>
              </a:bodyPr>
              <a:lstStyle/>
              <a:p>
                <a:r>
                  <a:rPr lang="en-US" dirty="0"/>
                  <a:t>Friction force [eV/m]</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E4DD637-953A-482C-BD54-DD2376D5DFA2}"/>
                      </a:ext>
                    </a:extLst>
                  </p:cNvPr>
                  <p:cNvSpPr txBox="1"/>
                  <p:nvPr/>
                </p:nvSpPr>
                <p:spPr>
                  <a:xfrm>
                    <a:off x="2439867" y="4568449"/>
                    <a:ext cx="1948867" cy="3942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FF0000"/>
                                  </a:solidFill>
                                  <a:latin typeface="Cambria Math" panose="02040503050406030204" pitchFamily="18" charset="0"/>
                                </a:rPr>
                              </m:ctrlPr>
                            </m:sSubPr>
                            <m:e>
                              <m:r>
                                <a:rPr lang="en-US" b="1" i="1">
                                  <a:solidFill>
                                    <a:srgbClr val="FF0000"/>
                                  </a:solidFill>
                                  <a:latin typeface="Cambria Math" panose="02040503050406030204" pitchFamily="18" charset="0"/>
                                </a:rPr>
                                <m:t>𝒗</m:t>
                              </m:r>
                            </m:e>
                            <m:sub>
                              <m:r>
                                <a:rPr lang="en-US" b="1" i="1">
                                  <a:solidFill>
                                    <a:srgbClr val="FF0000"/>
                                  </a:solidFill>
                                  <a:latin typeface="Cambria Math" panose="02040503050406030204" pitchFamily="18" charset="0"/>
                                </a:rPr>
                                <m:t>𝒊𝒕</m:t>
                              </m:r>
                            </m:sub>
                          </m:sSub>
                          <m:r>
                            <a:rPr lang="en-US" b="1" i="1">
                              <a:solidFill>
                                <a:srgbClr val="FF0000"/>
                              </a:solidFill>
                              <a:latin typeface="Cambria Math" panose="02040503050406030204" pitchFamily="18" charset="0"/>
                            </a:rPr>
                            <m:t>/</m:t>
                          </m:r>
                          <m:sSub>
                            <m:sSubPr>
                              <m:ctrlPr>
                                <a:rPr lang="en-US" b="1" i="1">
                                  <a:solidFill>
                                    <a:srgbClr val="FF0000"/>
                                  </a:solidFill>
                                  <a:latin typeface="Cambria Math" panose="02040503050406030204" pitchFamily="18" charset="0"/>
                                </a:rPr>
                              </m:ctrlPr>
                            </m:sSubPr>
                            <m:e>
                              <m:r>
                                <a:rPr lang="en-US" b="1" i="1">
                                  <a:solidFill>
                                    <a:srgbClr val="FF0000"/>
                                  </a:solidFill>
                                  <a:latin typeface="Cambria Math" panose="02040503050406030204" pitchFamily="18" charset="0"/>
                                  <a:ea typeface="Cambria Math" panose="02040503050406030204" pitchFamily="18" charset="0"/>
                                </a:rPr>
                                <m:t>𝝈</m:t>
                              </m:r>
                            </m:e>
                            <m:sub>
                              <m:sSub>
                                <m:sSubPr>
                                  <m:ctrlPr>
                                    <a:rPr lang="en-US" b="1" i="1">
                                      <a:solidFill>
                                        <a:srgbClr val="FF0000"/>
                                      </a:solidFill>
                                      <a:latin typeface="Cambria Math" panose="02040503050406030204" pitchFamily="18" charset="0"/>
                                    </a:rPr>
                                  </m:ctrlPr>
                                </m:sSubPr>
                                <m:e>
                                  <m:r>
                                    <a:rPr lang="en-US" b="1" i="1">
                                      <a:solidFill>
                                        <a:srgbClr val="FF0000"/>
                                      </a:solidFill>
                                      <a:latin typeface="Cambria Math" panose="02040503050406030204" pitchFamily="18" charset="0"/>
                                    </a:rPr>
                                    <m:t>𝒗</m:t>
                                  </m:r>
                                </m:e>
                                <m:sub>
                                  <m:r>
                                    <a:rPr lang="en-US" b="1" i="1">
                                      <a:solidFill>
                                        <a:srgbClr val="FF0000"/>
                                      </a:solidFill>
                                      <a:latin typeface="Cambria Math" panose="02040503050406030204" pitchFamily="18" charset="0"/>
                                    </a:rPr>
                                    <m:t>𝒆𝒕</m:t>
                                  </m:r>
                                </m:sub>
                              </m:sSub>
                            </m:sub>
                          </m:sSub>
                          <m:r>
                            <a:rPr lang="en-US" i="1">
                              <a:latin typeface="Cambria Math" panose="02040503050406030204" pitchFamily="18" charset="0"/>
                            </a:rPr>
                            <m:t>;</m:t>
                          </m:r>
                          <m:sSub>
                            <m:sSubPr>
                              <m:ctrlPr>
                                <a:rPr lang="en-US" b="1" i="1">
                                  <a:solidFill>
                                    <a:srgbClr val="0000FF"/>
                                  </a:solidFill>
                                  <a:latin typeface="Cambria Math" panose="02040503050406030204" pitchFamily="18" charset="0"/>
                                </a:rPr>
                              </m:ctrlPr>
                            </m:sSubPr>
                            <m:e>
                              <m:r>
                                <a:rPr lang="en-US" b="1" i="1">
                                  <a:solidFill>
                                    <a:srgbClr val="0000FF"/>
                                  </a:solidFill>
                                  <a:latin typeface="Cambria Math" panose="02040503050406030204" pitchFamily="18" charset="0"/>
                                </a:rPr>
                                <m:t>𝒗</m:t>
                              </m:r>
                            </m:e>
                            <m:sub>
                              <m:r>
                                <a:rPr lang="en-US" b="1" i="1">
                                  <a:solidFill>
                                    <a:srgbClr val="0000FF"/>
                                  </a:solidFill>
                                  <a:latin typeface="Cambria Math" panose="02040503050406030204" pitchFamily="18" charset="0"/>
                                </a:rPr>
                                <m:t>𝒊𝒛</m:t>
                              </m:r>
                            </m:sub>
                          </m:sSub>
                          <m:r>
                            <a:rPr lang="en-US" b="1" i="1">
                              <a:solidFill>
                                <a:srgbClr val="0000FF"/>
                              </a:solidFill>
                              <a:latin typeface="Cambria Math" panose="02040503050406030204" pitchFamily="18" charset="0"/>
                            </a:rPr>
                            <m:t>/</m:t>
                          </m:r>
                          <m:sSub>
                            <m:sSubPr>
                              <m:ctrlPr>
                                <a:rPr lang="en-US" b="1" i="1">
                                  <a:solidFill>
                                    <a:srgbClr val="0000FF"/>
                                  </a:solidFill>
                                  <a:latin typeface="Cambria Math" panose="02040503050406030204" pitchFamily="18" charset="0"/>
                                </a:rPr>
                              </m:ctrlPr>
                            </m:sSubPr>
                            <m:e>
                              <m:r>
                                <a:rPr lang="en-US" b="1" i="1">
                                  <a:solidFill>
                                    <a:srgbClr val="0000FF"/>
                                  </a:solidFill>
                                  <a:latin typeface="Cambria Math" panose="02040503050406030204" pitchFamily="18" charset="0"/>
                                  <a:ea typeface="Cambria Math" panose="02040503050406030204" pitchFamily="18" charset="0"/>
                                </a:rPr>
                                <m:t>𝝈</m:t>
                              </m:r>
                            </m:e>
                            <m:sub>
                              <m:sSub>
                                <m:sSubPr>
                                  <m:ctrlPr>
                                    <a:rPr lang="en-US" b="1" i="1">
                                      <a:solidFill>
                                        <a:srgbClr val="0000FF"/>
                                      </a:solidFill>
                                      <a:latin typeface="Cambria Math" panose="02040503050406030204" pitchFamily="18" charset="0"/>
                                    </a:rPr>
                                  </m:ctrlPr>
                                </m:sSubPr>
                                <m:e>
                                  <m:r>
                                    <a:rPr lang="en-US" b="1" i="1">
                                      <a:solidFill>
                                        <a:srgbClr val="0000FF"/>
                                      </a:solidFill>
                                      <a:latin typeface="Cambria Math" panose="02040503050406030204" pitchFamily="18" charset="0"/>
                                    </a:rPr>
                                    <m:t>𝒗</m:t>
                                  </m:r>
                                </m:e>
                                <m:sub>
                                  <m:r>
                                    <a:rPr lang="en-US" b="1" i="1">
                                      <a:solidFill>
                                        <a:srgbClr val="0000FF"/>
                                      </a:solidFill>
                                      <a:latin typeface="Cambria Math" panose="02040503050406030204" pitchFamily="18" charset="0"/>
                                    </a:rPr>
                                    <m:t>𝒆𝒛</m:t>
                                  </m:r>
                                </m:sub>
                              </m:sSub>
                            </m:sub>
                          </m:sSub>
                        </m:oMath>
                      </m:oMathPara>
                    </a14:m>
                    <a:endParaRPr lang="en-US" b="1" dirty="0"/>
                  </a:p>
                </p:txBody>
              </p:sp>
            </mc:Choice>
            <mc:Fallback xmlns="">
              <p:sp>
                <p:nvSpPr>
                  <p:cNvPr id="29" name="TextBox 28">
                    <a:extLst>
                      <a:ext uri="{FF2B5EF4-FFF2-40B4-BE49-F238E27FC236}">
                        <a16:creationId xmlns:a16="http://schemas.microsoft.com/office/drawing/2014/main" id="{8E4DD637-953A-482C-BD54-DD2376D5DFA2}"/>
                      </a:ext>
                    </a:extLst>
                  </p:cNvPr>
                  <p:cNvSpPr txBox="1">
                    <a:spLocks noRot="1" noChangeAspect="1" noMove="1" noResize="1" noEditPoints="1" noAdjustHandles="1" noChangeArrowheads="1" noChangeShapeType="1" noTextEdit="1"/>
                  </p:cNvSpPr>
                  <p:nvPr/>
                </p:nvSpPr>
                <p:spPr>
                  <a:xfrm>
                    <a:off x="2439867" y="4568449"/>
                    <a:ext cx="1948867" cy="394210"/>
                  </a:xfrm>
                  <a:prstGeom prst="rect">
                    <a:avLst/>
                  </a:prstGeom>
                  <a:blipFill>
                    <a:blip r:embed="rId6"/>
                    <a:stretch>
                      <a:fillRect b="-7692"/>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872536C-B763-4FE5-A744-DAFF57A04F7A}"/>
                    </a:ext>
                  </a:extLst>
                </p:cNvPr>
                <p:cNvSpPr txBox="1"/>
                <p:nvPr/>
              </p:nvSpPr>
              <p:spPr>
                <a:xfrm>
                  <a:off x="7806548" y="2212298"/>
                  <a:ext cx="4032066" cy="394532"/>
                </a:xfrm>
                <a:prstGeom prst="rect">
                  <a:avLst/>
                </a:prstGeom>
                <a:noFill/>
              </p:spPr>
              <p:txBody>
                <a:bodyPr wrap="none" rtlCol="0">
                  <a:spAutoFit/>
                </a:bodyPr>
                <a:lstStyle/>
                <a:p>
                  <a:r>
                    <a:rPr lang="en-US" dirty="0"/>
                    <a:t>E-beam is 5 kV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i="1" smtClean="0">
                              <a:solidFill>
                                <a:schemeClr val="tx1"/>
                              </a:solidFill>
                              <a:latin typeface="Cambria Math" panose="02040503050406030204" pitchFamily="18" charset="0"/>
                              <a:ea typeface="Cambria Math" panose="02040503050406030204" pitchFamily="18" charset="0"/>
                            </a:rPr>
                            <m:t>𝜇</m:t>
                          </m:r>
                        </m:e>
                        <m:sub>
                          <m:r>
                            <a:rPr lang="en-US" b="0" i="1" smtClean="0">
                              <a:solidFill>
                                <a:schemeClr val="tx1"/>
                              </a:solidFill>
                              <a:latin typeface="Cambria Math" panose="02040503050406030204" pitchFamily="18" charset="0"/>
                            </a:rPr>
                            <m:t>𝑖𝑧</m:t>
                          </m:r>
                        </m:sub>
                      </m:sSub>
                      <m:r>
                        <a:rPr lang="en-US"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6.3</m:t>
                      </m:r>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ea typeface="Cambria Math" panose="02040503050406030204" pitchFamily="18" charset="0"/>
                            </a:rPr>
                            <m:t>𝜎</m:t>
                          </m:r>
                        </m:e>
                        <m:sub>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𝑣</m:t>
                              </m:r>
                            </m:e>
                            <m:sub>
                              <m:r>
                                <a:rPr lang="en-US" b="0" i="1" smtClean="0">
                                  <a:solidFill>
                                    <a:schemeClr val="tx1"/>
                                  </a:solidFill>
                                  <a:latin typeface="Cambria Math" panose="02040503050406030204" pitchFamily="18" charset="0"/>
                                </a:rPr>
                                <m:t>𝑒𝑧</m:t>
                              </m:r>
                            </m:sub>
                          </m:sSub>
                        </m:sub>
                      </m:sSub>
                    </m:oMath>
                  </a14:m>
                  <a:r>
                    <a:rPr lang="en-US" dirty="0"/>
                    <a:t>) off energy</a:t>
                  </a:r>
                </a:p>
              </p:txBody>
            </p:sp>
          </mc:Choice>
          <mc:Fallback xmlns="">
            <p:sp>
              <p:nvSpPr>
                <p:cNvPr id="27" name="TextBox 26">
                  <a:extLst>
                    <a:ext uri="{FF2B5EF4-FFF2-40B4-BE49-F238E27FC236}">
                      <a16:creationId xmlns:a16="http://schemas.microsoft.com/office/drawing/2014/main" id="{2872536C-B763-4FE5-A744-DAFF57A04F7A}"/>
                    </a:ext>
                  </a:extLst>
                </p:cNvPr>
                <p:cNvSpPr txBox="1">
                  <a:spLocks noRot="1" noChangeAspect="1" noMove="1" noResize="1" noEditPoints="1" noAdjustHandles="1" noChangeArrowheads="1" noChangeShapeType="1" noTextEdit="1"/>
                </p:cNvSpPr>
                <p:nvPr/>
              </p:nvSpPr>
              <p:spPr>
                <a:xfrm>
                  <a:off x="7806548" y="2212298"/>
                  <a:ext cx="4032066" cy="394532"/>
                </a:xfrm>
                <a:prstGeom prst="rect">
                  <a:avLst/>
                </a:prstGeom>
                <a:blipFill>
                  <a:blip r:embed="rId7"/>
                  <a:stretch>
                    <a:fillRect l="-1208" t="-7813" r="-302" b="-20313"/>
                  </a:stretch>
                </a:blipFill>
              </p:spPr>
              <p:txBody>
                <a:bodyPr/>
                <a:lstStyle/>
                <a:p>
                  <a:r>
                    <a:rPr lang="en-US">
                      <a:noFill/>
                    </a:rPr>
                    <a:t> </a:t>
                  </a:r>
                </a:p>
              </p:txBody>
            </p:sp>
          </mc:Fallback>
        </mc:AlternateContent>
      </p:grpSp>
      <p:cxnSp>
        <p:nvCxnSpPr>
          <p:cNvPr id="31" name="Straight Arrow Connector 30">
            <a:extLst>
              <a:ext uri="{FF2B5EF4-FFF2-40B4-BE49-F238E27FC236}">
                <a16:creationId xmlns:a16="http://schemas.microsoft.com/office/drawing/2014/main" id="{A91DE8F2-3AEA-4AAD-B8B6-2E9DE17FB9C1}"/>
              </a:ext>
            </a:extLst>
          </p:cNvPr>
          <p:cNvCxnSpPr>
            <a:cxnSpLocks/>
            <a:stCxn id="19" idx="1"/>
            <a:endCxn id="7" idx="2"/>
          </p:cNvCxnSpPr>
          <p:nvPr/>
        </p:nvCxnSpPr>
        <p:spPr>
          <a:xfrm flipH="1" flipV="1">
            <a:off x="1221322" y="2647487"/>
            <a:ext cx="702431" cy="1834054"/>
          </a:xfrm>
          <a:prstGeom prst="straightConnector1">
            <a:avLst/>
          </a:prstGeom>
          <a:ln w="28575">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3DC3095-769B-49C4-9F53-4C61C8E45B0B}"/>
              </a:ext>
            </a:extLst>
          </p:cNvPr>
          <p:cNvCxnSpPr>
            <a:cxnSpLocks/>
            <a:stCxn id="19" idx="0"/>
            <a:endCxn id="8" idx="2"/>
          </p:cNvCxnSpPr>
          <p:nvPr/>
        </p:nvCxnSpPr>
        <p:spPr>
          <a:xfrm flipV="1">
            <a:off x="2967501" y="2721648"/>
            <a:ext cx="1673946" cy="1575227"/>
          </a:xfrm>
          <a:prstGeom prst="straightConnector1">
            <a:avLst/>
          </a:prstGeom>
          <a:ln w="28575">
            <a:tailEnd type="stealth"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532F904F-36AD-483E-968B-4221636EFAF9}"/>
              </a:ext>
            </a:extLst>
          </p:cNvPr>
          <p:cNvCxnSpPr>
            <a:cxnSpLocks/>
            <a:stCxn id="27" idx="1"/>
            <a:endCxn id="10" idx="2"/>
          </p:cNvCxnSpPr>
          <p:nvPr/>
        </p:nvCxnSpPr>
        <p:spPr>
          <a:xfrm flipH="1" flipV="1">
            <a:off x="3011043" y="2521244"/>
            <a:ext cx="1649106" cy="1727017"/>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56829C80-9942-4F2F-9A97-D57516E6E2C1}"/>
              </a:ext>
            </a:extLst>
          </p:cNvPr>
          <p:cNvSpPr txBox="1"/>
          <p:nvPr/>
        </p:nvSpPr>
        <p:spPr>
          <a:xfrm rot="21047108">
            <a:off x="7446595" y="2615390"/>
            <a:ext cx="2102820" cy="369332"/>
          </a:xfrm>
          <a:prstGeom prst="rect">
            <a:avLst/>
          </a:prstGeom>
          <a:noFill/>
        </p:spPr>
        <p:txBody>
          <a:bodyPr wrap="none" rtlCol="0">
            <a:spAutoFit/>
          </a:bodyPr>
          <a:lstStyle/>
          <a:p>
            <a:r>
              <a:rPr lang="en-US" dirty="0"/>
              <a:t>e-beam is turned off</a:t>
            </a:r>
          </a:p>
        </p:txBody>
      </p:sp>
      <p:sp>
        <p:nvSpPr>
          <p:cNvPr id="47" name="TextBox 46">
            <a:extLst>
              <a:ext uri="{FF2B5EF4-FFF2-40B4-BE49-F238E27FC236}">
                <a16:creationId xmlns:a16="http://schemas.microsoft.com/office/drawing/2014/main" id="{BF84BE34-CA18-4078-A171-8D88E39F5D37}"/>
              </a:ext>
            </a:extLst>
          </p:cNvPr>
          <p:cNvSpPr txBox="1"/>
          <p:nvPr/>
        </p:nvSpPr>
        <p:spPr>
          <a:xfrm>
            <a:off x="8603970" y="4605858"/>
            <a:ext cx="3480355" cy="1785104"/>
          </a:xfrm>
          <a:prstGeom prst="rect">
            <a:avLst/>
          </a:prstGeom>
          <a:noFill/>
        </p:spPr>
        <p:txBody>
          <a:bodyPr wrap="square" rtlCol="0">
            <a:spAutoFit/>
          </a:bodyPr>
          <a:lstStyle/>
          <a:p>
            <a:r>
              <a:rPr lang="en-US" sz="2200" dirty="0"/>
              <a:t>Here we suppress the cooling while keeping the electron beam in the CS by detuning the electron beam energy by a few kV </a:t>
            </a:r>
          </a:p>
        </p:txBody>
      </p:sp>
      <p:sp>
        <p:nvSpPr>
          <p:cNvPr id="3" name="Slide Number Placeholder 2">
            <a:extLst>
              <a:ext uri="{FF2B5EF4-FFF2-40B4-BE49-F238E27FC236}">
                <a16:creationId xmlns:a16="http://schemas.microsoft.com/office/drawing/2014/main" id="{8AE857BD-235B-8C00-B52D-56EDD86845F3}"/>
              </a:ext>
            </a:extLst>
          </p:cNvPr>
          <p:cNvSpPr>
            <a:spLocks noGrp="1"/>
          </p:cNvSpPr>
          <p:nvPr>
            <p:ph type="sldNum" sz="quarter" idx="12"/>
          </p:nvPr>
        </p:nvSpPr>
        <p:spPr/>
        <p:txBody>
          <a:bodyPr/>
          <a:lstStyle/>
          <a:p>
            <a:fld id="{692CE882-6B8E-455C-BA90-E31BE4D98FE3}" type="slidenum">
              <a:rPr lang="en-US" smtClean="0"/>
              <a:t>8</a:t>
            </a:fld>
            <a:endParaRPr lang="en-US"/>
          </a:p>
        </p:txBody>
      </p:sp>
    </p:spTree>
    <p:extLst>
      <p:ext uri="{BB962C8B-B14F-4D97-AF65-F5344CB8AC3E}">
        <p14:creationId xmlns:p14="http://schemas.microsoft.com/office/powerpoint/2010/main" val="476897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78AE-8B0A-4CA4-9DB1-9F9268D3BC36}"/>
              </a:ext>
            </a:extLst>
          </p:cNvPr>
          <p:cNvSpPr>
            <a:spLocks noGrp="1"/>
          </p:cNvSpPr>
          <p:nvPr>
            <p:ph type="title"/>
          </p:nvPr>
        </p:nvSpPr>
        <p:spPr>
          <a:xfrm>
            <a:off x="0" y="0"/>
            <a:ext cx="10515600" cy="541183"/>
          </a:xfrm>
        </p:spPr>
        <p:txBody>
          <a:bodyPr>
            <a:normAutofit fontScale="90000"/>
          </a:bodyPr>
          <a:lstStyle/>
          <a:p>
            <a:r>
              <a:rPr lang="en-US" dirty="0"/>
              <a:t>Measurement procedure</a:t>
            </a:r>
          </a:p>
        </p:txBody>
      </p:sp>
      <p:sp>
        <p:nvSpPr>
          <p:cNvPr id="3" name="Content Placeholder 2">
            <a:extLst>
              <a:ext uri="{FF2B5EF4-FFF2-40B4-BE49-F238E27FC236}">
                <a16:creationId xmlns:a16="http://schemas.microsoft.com/office/drawing/2014/main" id="{0220AEC9-19B9-49F9-B2EE-1D61AA009E45}"/>
              </a:ext>
            </a:extLst>
          </p:cNvPr>
          <p:cNvSpPr>
            <a:spLocks noGrp="1"/>
          </p:cNvSpPr>
          <p:nvPr>
            <p:ph idx="1"/>
          </p:nvPr>
        </p:nvSpPr>
        <p:spPr>
          <a:xfrm>
            <a:off x="0" y="807858"/>
            <a:ext cx="12192000" cy="5688358"/>
          </a:xfrm>
        </p:spPr>
        <p:txBody>
          <a:bodyPr>
            <a:normAutofit fontScale="92500" lnSpcReduction="10000"/>
          </a:bodyPr>
          <a:lstStyle/>
          <a:p>
            <a:r>
              <a:rPr lang="en-US" dirty="0"/>
              <a:t>We perform the studies with the low intensity ion bunches in one ring only</a:t>
            </a:r>
          </a:p>
          <a:p>
            <a:r>
              <a:rPr lang="en-US" dirty="0"/>
              <a:t>We always precool the </a:t>
            </a:r>
            <a:r>
              <a:rPr lang="en-US" dirty="0" err="1"/>
              <a:t>i</a:t>
            </a:r>
            <a:r>
              <a:rPr lang="en-US" dirty="0"/>
              <a:t>-bunches to approximately the same transverse and longitudinal size</a:t>
            </a:r>
          </a:p>
          <a:p>
            <a:r>
              <a:rPr lang="en-US" dirty="0"/>
              <a:t>Next, we “switch off” the cooling by detuning the e-beam energy by 5-6 kV</a:t>
            </a:r>
          </a:p>
          <a:p>
            <a:r>
              <a:rPr lang="en-US" dirty="0"/>
              <a:t>In a heating measurement for given parameters we record the evolution of the ion bunches transverse and longitudinal sizes and the intensity of the ion bunches</a:t>
            </a:r>
          </a:p>
          <a:p>
            <a:r>
              <a:rPr lang="en-US" dirty="0"/>
              <a:t>Measurement-to-measurement we vary the charge of electron bunches, and/or the settings of the cooling section solenoids.</a:t>
            </a:r>
          </a:p>
          <a:p>
            <a:r>
              <a:rPr lang="en-US" dirty="0"/>
              <a:t>For each electron bunch charge used in the heating measurements we fully characterize the longitudinal and the transverse phase space of the electron bunch at the entrance to the cooling section in dedicated measurements.</a:t>
            </a:r>
          </a:p>
          <a:p>
            <a:r>
              <a:rPr lang="en-US" dirty="0"/>
              <a:t>We perform several control measurements of the IBS-driven size growth of the </a:t>
            </a:r>
            <a:r>
              <a:rPr lang="en-US" dirty="0" err="1"/>
              <a:t>i</a:t>
            </a:r>
            <a:r>
              <a:rPr lang="en-US" dirty="0"/>
              <a:t>-bunches throughout each shift. The </a:t>
            </a:r>
            <a:r>
              <a:rPr lang="en-US" dirty="0" err="1"/>
              <a:t>i</a:t>
            </a:r>
            <a:r>
              <a:rPr lang="en-US" dirty="0"/>
              <a:t>-bunch parameters in these measurements cover the whole parameters’ range used in the heating measurements</a:t>
            </a:r>
          </a:p>
        </p:txBody>
      </p:sp>
      <p:sp>
        <p:nvSpPr>
          <p:cNvPr id="4" name="Slide Number Placeholder 3">
            <a:extLst>
              <a:ext uri="{FF2B5EF4-FFF2-40B4-BE49-F238E27FC236}">
                <a16:creationId xmlns:a16="http://schemas.microsoft.com/office/drawing/2014/main" id="{C4F460FE-244D-7FE7-6F92-6CF891D9A42B}"/>
              </a:ext>
            </a:extLst>
          </p:cNvPr>
          <p:cNvSpPr>
            <a:spLocks noGrp="1"/>
          </p:cNvSpPr>
          <p:nvPr>
            <p:ph type="sldNum" sz="quarter" idx="12"/>
          </p:nvPr>
        </p:nvSpPr>
        <p:spPr/>
        <p:txBody>
          <a:bodyPr/>
          <a:lstStyle/>
          <a:p>
            <a:fld id="{692CE882-6B8E-455C-BA90-E31BE4D98FE3}" type="slidenum">
              <a:rPr lang="en-US" smtClean="0"/>
              <a:t>9</a:t>
            </a:fld>
            <a:endParaRPr lang="en-US"/>
          </a:p>
        </p:txBody>
      </p:sp>
    </p:spTree>
    <p:extLst>
      <p:ext uri="{BB962C8B-B14F-4D97-AF65-F5344CB8AC3E}">
        <p14:creationId xmlns:p14="http://schemas.microsoft.com/office/powerpoint/2010/main" val="3129564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4113</TotalTime>
  <Words>2115</Words>
  <Application>Microsoft Office PowerPoint</Application>
  <PresentationFormat>Widescreen</PresentationFormat>
  <Paragraphs>193</Paragraphs>
  <Slides>27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Cambria Math</vt:lpstr>
      <vt:lpstr>Proxima Nova</vt:lpstr>
      <vt:lpstr>Times</vt:lpstr>
      <vt:lpstr>Office Theme</vt:lpstr>
      <vt:lpstr>Studies of ion beam heating in LEReC</vt:lpstr>
      <vt:lpstr>Outline</vt:lpstr>
      <vt:lpstr>Introduction to LEReC</vt:lpstr>
      <vt:lpstr>Unique features of LEReC</vt:lpstr>
      <vt:lpstr>LEReC operational experience</vt:lpstr>
      <vt:lpstr>Challenges during RHIC operations</vt:lpstr>
      <vt:lpstr>Cooling in LEReC</vt:lpstr>
      <vt:lpstr>Electron-ion heating</vt:lpstr>
      <vt:lpstr>Measurement procedure</vt:lpstr>
      <vt:lpstr>Example of data processing</vt:lpstr>
      <vt:lpstr>Heating process invariant</vt:lpstr>
      <vt:lpstr>Typical e-bunch measurement</vt:lpstr>
      <vt:lpstr>Ion-electron focusing</vt:lpstr>
      <vt:lpstr>Typical measurement result for a constant e-beam current</vt:lpstr>
      <vt:lpstr>Combining all datapoints</vt:lpstr>
      <vt:lpstr>Comparison to models</vt:lpstr>
      <vt:lpstr>Can energy offset cause transverse heating?</vt:lpstr>
      <vt:lpstr>Chirp vs. offset</vt:lpstr>
      <vt:lpstr>Next steps</vt:lpstr>
      <vt:lpstr>Summary</vt:lpstr>
      <vt:lpstr>Acknowledgements</vt:lpstr>
      <vt:lpstr>Backup slides</vt:lpstr>
      <vt:lpstr>Operational cooling and gain in luminosity</vt:lpstr>
      <vt:lpstr>Ion–electron focusing in LEReC cooling section</vt:lpstr>
      <vt:lpstr>A typical shift</vt:lpstr>
      <vt:lpstr>Fitting IBS-driven growth rate </vt:lpstr>
      <vt:lpstr>Experiment - simulations comparison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Emittance growth of ion beam caused by space-charge force of electron bunches</dc:title>
  <dc:creator>Seletskiy, Sergei</dc:creator>
  <cp:lastModifiedBy>Seletskiy, Sergei</cp:lastModifiedBy>
  <cp:revision>70</cp:revision>
  <cp:lastPrinted>2022-08-05T15:45:57Z</cp:lastPrinted>
  <dcterms:created xsi:type="dcterms:W3CDTF">2021-09-22T13:44:59Z</dcterms:created>
  <dcterms:modified xsi:type="dcterms:W3CDTF">2023-10-06T20:06:00Z</dcterms:modified>
</cp:coreProperties>
</file>