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6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7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8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9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0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1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2.xml" ContentType="application/vnd.openxmlformats-officedocument.presentationml.notesSlide+xml"/>
  <Override PartName="/ppt/tags/tag43.xml" ContentType="application/vnd.openxmlformats-officedocument.presentationml.tags+xml"/>
  <Override PartName="/ppt/notesSlides/notesSlide13.xml" ContentType="application/vnd.openxmlformats-officedocument.presentationml.notesSl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3" r:id="rId1"/>
    <p:sldMasterId id="2147483775" r:id="rId2"/>
    <p:sldMasterId id="2147483780" r:id="rId3"/>
    <p:sldMasterId id="2147483786" r:id="rId4"/>
  </p:sldMasterIdLst>
  <p:notesMasterIdLst>
    <p:notesMasterId r:id="rId34"/>
  </p:notesMasterIdLst>
  <p:handoutMasterIdLst>
    <p:handoutMasterId r:id="rId35"/>
  </p:handoutMasterIdLst>
  <p:sldIdLst>
    <p:sldId id="352" r:id="rId5"/>
    <p:sldId id="367" r:id="rId6"/>
    <p:sldId id="368" r:id="rId7"/>
    <p:sldId id="370" r:id="rId8"/>
    <p:sldId id="371" r:id="rId9"/>
    <p:sldId id="353" r:id="rId10"/>
    <p:sldId id="373" r:id="rId11"/>
    <p:sldId id="374" r:id="rId12"/>
    <p:sldId id="376" r:id="rId13"/>
    <p:sldId id="394" r:id="rId14"/>
    <p:sldId id="379" r:id="rId15"/>
    <p:sldId id="380" r:id="rId16"/>
    <p:sldId id="381" r:id="rId17"/>
    <p:sldId id="382" r:id="rId18"/>
    <p:sldId id="349" r:id="rId19"/>
    <p:sldId id="358" r:id="rId20"/>
    <p:sldId id="361" r:id="rId21"/>
    <p:sldId id="332" r:id="rId22"/>
    <p:sldId id="342" r:id="rId23"/>
    <p:sldId id="363" r:id="rId24"/>
    <p:sldId id="392" r:id="rId25"/>
    <p:sldId id="393" r:id="rId26"/>
    <p:sldId id="390" r:id="rId27"/>
    <p:sldId id="391" r:id="rId28"/>
    <p:sldId id="445" r:id="rId29"/>
    <p:sldId id="260" r:id="rId30"/>
    <p:sldId id="372" r:id="rId31"/>
    <p:sldId id="385" r:id="rId32"/>
    <p:sldId id="331" r:id="rId33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71" userDrawn="1">
          <p15:clr>
            <a:srgbClr val="A4A3A4"/>
          </p15:clr>
        </p15:guide>
        <p15:guide id="2" orient="horz" pos="4175" userDrawn="1">
          <p15:clr>
            <a:srgbClr val="A4A3A4"/>
          </p15:clr>
        </p15:guide>
        <p15:guide id="3" orient="horz" pos="311" userDrawn="1">
          <p15:clr>
            <a:srgbClr val="A4A3A4"/>
          </p15:clr>
        </p15:guide>
        <p15:guide id="4" pos="7337" userDrawn="1">
          <p15:clr>
            <a:srgbClr val="A4A3A4"/>
          </p15:clr>
        </p15:guide>
        <p15:guide id="5" pos="423" userDrawn="1">
          <p15:clr>
            <a:srgbClr val="A4A3A4"/>
          </p15:clr>
        </p15:guide>
        <p15:guide id="6" pos="201" userDrawn="1">
          <p15:clr>
            <a:srgbClr val="A4A3A4"/>
          </p15:clr>
        </p15:guide>
        <p15:guide id="7" pos="744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J" initials="M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65E2"/>
    <a:srgbClr val="000000"/>
    <a:srgbClr val="007836"/>
    <a:srgbClr val="0082CA"/>
    <a:srgbClr val="E9FFBE"/>
    <a:srgbClr val="84D3FF"/>
    <a:srgbClr val="D3FF7D"/>
    <a:srgbClr val="7AB800"/>
    <a:srgbClr val="0B1F8F"/>
    <a:srgbClr val="A12B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44" autoAdjust="0"/>
    <p:restoredTop sz="93127" autoAdjust="0"/>
  </p:normalViewPr>
  <p:slideViewPr>
    <p:cSldViewPr snapToGrid="0" showGuides="1">
      <p:cViewPr varScale="1">
        <p:scale>
          <a:sx n="88" d="100"/>
          <a:sy n="88" d="100"/>
        </p:scale>
        <p:origin x="864" y="102"/>
      </p:cViewPr>
      <p:guideLst>
        <p:guide orient="horz" pos="671"/>
        <p:guide orient="horz" pos="4175"/>
        <p:guide orient="horz" pos="311"/>
        <p:guide pos="7337"/>
        <p:guide pos="423"/>
        <p:guide pos="201"/>
        <p:guide pos="74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31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627" cy="466578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172" y="0"/>
            <a:ext cx="3037627" cy="466578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r">
              <a:defRPr sz="1200"/>
            </a:lvl1pPr>
          </a:lstStyle>
          <a:p>
            <a:fld id="{D4982949-E470-433D-B43B-2BF7B4AAFF21}" type="datetimeFigureOut">
              <a:rPr lang="en-US" smtClean="0"/>
              <a:t>10/6/2023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822"/>
            <a:ext cx="3037627" cy="466578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1172" y="8829822"/>
            <a:ext cx="3037627" cy="466578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r">
              <a:defRPr sz="1200"/>
            </a:lvl1pPr>
          </a:lstStyle>
          <a:p>
            <a:fld id="{9ECBEE42-E71E-4509-A6BF-C1D16953E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2045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/>
          <a:lstStyle>
            <a:lvl1pPr algn="r">
              <a:defRPr sz="1200"/>
            </a:lvl1pPr>
          </a:lstStyle>
          <a:p>
            <a:fld id="{8080A489-9093-C54A-B1C3-374F661A0010}" type="datetimeFigureOut">
              <a:rPr lang="en-US" smtClean="0"/>
              <a:t>10/6/2023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6" tIns="46588" rIns="93176" bIns="4658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0"/>
          </a:xfrm>
          <a:prstGeom prst="rect">
            <a:avLst/>
          </a:prstGeom>
        </p:spPr>
        <p:txBody>
          <a:bodyPr vert="horz" lIns="93176" tIns="46588" rIns="93176" bIns="4658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6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 anchor="b"/>
          <a:lstStyle>
            <a:lvl1pPr algn="r">
              <a:defRPr sz="1200"/>
            </a:lvl1pPr>
          </a:lstStyle>
          <a:p>
            <a:fld id="{3EAA7A1A-8011-3A42-91B8-EE1BD44E4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691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amplifier plays a significant role in stochastic cooling. However, selection of broadband optical amplifiers is very limited impacting application of optical stochastic cooling. I will show that fast cooling of electrons/positrons can be achieved without the amplifier by a slight modification of a stochastic cooling method.</a:t>
            </a:r>
          </a:p>
          <a:p>
            <a:pPr>
              <a:lnSpc>
                <a:spcPct val="100000"/>
              </a:lnSpc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2708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826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9604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Curse or blessing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5368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Time domain multi period wiggler cleaned 082023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OSCinUVCoolingEstimate</a:t>
            </a:r>
            <a:endParaRPr lang="en-US" sz="1200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2438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Curse or blessing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2823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8508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C6EBB4-96F6-48B7-ADBD-101EBEBB1A33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8377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0038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81778C-F1B8-4673-8C12-475227BD9B6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75445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382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C6EBB4-96F6-48B7-ADBD-101EBEBB1A3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6758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347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C6EBB4-96F6-48B7-ADBD-101EBEBB1A3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68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C6EBB4-96F6-48B7-ADBD-101EBEBB1A3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986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C6EBB4-96F6-48B7-ADBD-101EBEBB1A3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9232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9249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3229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Feynman: we distinguish between \tau, the time in the frame of the electron (the emitter time) and t, the time in the observer’s frame (the observer time); x(\tau) is the true path of the electron, and \hat{x}(t) is the apparent path of the electron.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3331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926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7972" y="6156882"/>
            <a:ext cx="2062237" cy="5571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6" descr="aerial view of Argonne with APS in front 5730-00068.jp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2" b="7135"/>
          <a:stretch/>
        </p:blipFill>
        <p:spPr>
          <a:xfrm>
            <a:off x="0" y="1"/>
            <a:ext cx="12192000" cy="5984917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" y="-14246"/>
            <a:ext cx="12191999" cy="5999163"/>
          </a:xfrm>
          <a:solidFill>
            <a:schemeClr val="accent2">
              <a:alpha val="90000"/>
            </a:schemeClr>
          </a:solidFill>
        </p:spPr>
        <p:txBody>
          <a:bodyPr lIns="457200" tIns="0" bIns="457200" anchor="ctr"/>
          <a:lstStyle>
            <a:lvl1pPr marL="0" indent="0">
              <a:buNone/>
              <a:defRPr sz="28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Type in SECTION BREAK TITLE</a:t>
            </a:r>
          </a:p>
        </p:txBody>
      </p:sp>
    </p:spTree>
    <p:extLst>
      <p:ext uri="{BB962C8B-B14F-4D97-AF65-F5344CB8AC3E}">
        <p14:creationId xmlns:p14="http://schemas.microsoft.com/office/powerpoint/2010/main" val="1861819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PICS/caption -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902173" y="1711595"/>
            <a:ext cx="5053832" cy="3744153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02173" y="5497445"/>
            <a:ext cx="5120640" cy="585031"/>
          </a:xfrm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  <a:p>
            <a:r>
              <a:rPr lang="en-US" dirty="0"/>
              <a:t>Image Caption </a:t>
            </a:r>
          </a:p>
          <a:p>
            <a:r>
              <a:rPr lang="en-US" dirty="0"/>
              <a:t>Image Caption </a:t>
            </a:r>
          </a:p>
          <a:p>
            <a:r>
              <a:rPr lang="en-US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TWO IMAGES with captions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1" y="1168749"/>
            <a:ext cx="11163868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16" name="Picture Placeholder 4"/>
          <p:cNvSpPr>
            <a:spLocks noGrp="1" noChangeAspect="1"/>
          </p:cNvSpPr>
          <p:nvPr>
            <p:ph type="pic" sz="quarter" idx="21" hasCustomPrompt="1"/>
          </p:nvPr>
        </p:nvSpPr>
        <p:spPr>
          <a:xfrm>
            <a:off x="6353507" y="1710816"/>
            <a:ext cx="5053832" cy="3744153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353507" y="5496667"/>
            <a:ext cx="5120640" cy="585031"/>
          </a:xfrm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  <a:p>
            <a:r>
              <a:rPr lang="en-US" dirty="0"/>
              <a:t>Image Caption </a:t>
            </a:r>
          </a:p>
          <a:p>
            <a:r>
              <a:rPr lang="en-US" dirty="0"/>
              <a:t>Image Caption </a:t>
            </a:r>
          </a:p>
          <a:p>
            <a:r>
              <a:rPr lang="en-US" dirty="0"/>
              <a:t> 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-2501970" y="0"/>
            <a:ext cx="2065241" cy="25237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1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1" y="1168749"/>
            <a:ext cx="11163868" cy="485427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61172" y="3616113"/>
            <a:ext cx="3287445" cy="2146610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508115" y="3616113"/>
            <a:ext cx="3287445" cy="2146610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670772" y="1697094"/>
            <a:ext cx="3148325" cy="182057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517715" y="1697094"/>
            <a:ext cx="3148325" cy="182057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348928" y="3618612"/>
            <a:ext cx="3287445" cy="2146610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8" name="Picture Placeholder 4"/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8358528" y="1699593"/>
            <a:ext cx="3148325" cy="182057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THREE IMAGES – HORIZONTAL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-2501970" y="0"/>
            <a:ext cx="2065241" cy="25237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887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PICS/captions/bullets -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90836" y="1701473"/>
            <a:ext cx="2987040" cy="223828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3270980" y="1701473"/>
            <a:ext cx="2987040" cy="223828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0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251121" y="1701473"/>
            <a:ext cx="2987040" cy="223828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1" name="Picture Placeholder 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9208029" y="1701473"/>
            <a:ext cx="2987040" cy="223828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626534" y="4706193"/>
            <a:ext cx="11246069" cy="1752260"/>
          </a:xfrm>
          <a:noFill/>
        </p:spPr>
        <p:txBody>
          <a:bodyPr lIns="0" tIns="91440"/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2000">
                <a:solidFill>
                  <a:srgbClr val="000000"/>
                </a:solidFill>
              </a:defRPr>
            </a:lvl4pPr>
            <a:lvl5pPr>
              <a:defRPr sz="20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 defTabSz="4572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800" b="1" i="0" kern="1200" cap="all" baseline="0" dirty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four images, captions and bullets</a:t>
            </a:r>
            <a:br>
              <a:rPr lang="en-US" dirty="0"/>
            </a:br>
            <a:r>
              <a:rPr lang="en-US" dirty="0"/>
              <a:t>Headline is </a:t>
            </a:r>
            <a:r>
              <a:rPr lang="en-US" dirty="0" err="1"/>
              <a:t>arial</a:t>
            </a:r>
            <a:r>
              <a:rPr lang="en-US" dirty="0"/>
              <a:t> in all caps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90838" y="3979062"/>
            <a:ext cx="2984625" cy="477837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3256793" y="3979062"/>
            <a:ext cx="2984625" cy="477837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6241418" y="3979062"/>
            <a:ext cx="2984625" cy="477837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9207376" y="3979062"/>
            <a:ext cx="2984625" cy="477837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501970" y="0"/>
            <a:ext cx="2065241" cy="25237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1" y="1168749"/>
            <a:ext cx="11163868" cy="499715"/>
          </a:xfrm>
          <a:ln>
            <a:noFill/>
          </a:ln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</p:spTree>
    <p:extLst>
      <p:ext uri="{BB962C8B-B14F-4D97-AF65-F5344CB8AC3E}">
        <p14:creationId xmlns:p14="http://schemas.microsoft.com/office/powerpoint/2010/main" val="201421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PICS/caption -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four IMAGES with captions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1" y="1168749"/>
            <a:ext cx="11163868" cy="276999"/>
          </a:xfrm>
          <a:ln>
            <a:noFill/>
          </a:ln>
        </p:spPr>
        <p:txBody>
          <a:bodyPr bIns="0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501970" y="0"/>
            <a:ext cx="2065241" cy="25237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5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649916" y="1574667"/>
            <a:ext cx="5053832" cy="184456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649916" y="3443427"/>
            <a:ext cx="5120640" cy="368183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  <a:p>
            <a:r>
              <a:rPr lang="en-US" dirty="0"/>
              <a:t>Image Caption</a:t>
            </a:r>
          </a:p>
          <a:p>
            <a:endParaRPr lang="en-US" dirty="0"/>
          </a:p>
        </p:txBody>
      </p:sp>
      <p:sp>
        <p:nvSpPr>
          <p:cNvPr id="18" name="Picture Placeholder 4"/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6549909" y="1574667"/>
            <a:ext cx="5053832" cy="184456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6549909" y="3443427"/>
            <a:ext cx="5120640" cy="368183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  <a:p>
            <a:r>
              <a:rPr lang="en-US" dirty="0"/>
              <a:t>Image Caption</a:t>
            </a:r>
          </a:p>
          <a:p>
            <a:endParaRPr lang="en-US" dirty="0"/>
          </a:p>
        </p:txBody>
      </p:sp>
      <p:sp>
        <p:nvSpPr>
          <p:cNvPr id="20" name="Picture Placeholder 4"/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649916" y="4025152"/>
            <a:ext cx="5053832" cy="184456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649916" y="5898517"/>
            <a:ext cx="5120640" cy="368183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  <a:p>
            <a:r>
              <a:rPr lang="en-US" dirty="0"/>
              <a:t>Image Caption</a:t>
            </a:r>
          </a:p>
          <a:p>
            <a:endParaRPr lang="en-US" dirty="0"/>
          </a:p>
        </p:txBody>
      </p:sp>
      <p:sp>
        <p:nvSpPr>
          <p:cNvPr id="24" name="Picture Placeholder 4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6549909" y="4025152"/>
            <a:ext cx="5053832" cy="184456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6549909" y="5902308"/>
            <a:ext cx="5120640" cy="368183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  <a:p>
            <a:r>
              <a:rPr lang="en-US" dirty="0"/>
              <a:t>Image Caption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92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Charts, Graphs,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8006" y="107212"/>
            <a:ext cx="11934421" cy="828948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graph, chart or table slide. </a:t>
            </a:r>
            <a:br>
              <a:rPr lang="en-US" dirty="0"/>
            </a:br>
            <a:r>
              <a:rPr lang="en-US" dirty="0"/>
              <a:t>Headline in all caps, Arial Font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11425707" y="6505907"/>
            <a:ext cx="609600" cy="182880"/>
          </a:xfrm>
        </p:spPr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80435" y="1130112"/>
            <a:ext cx="11163868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</p:spTree>
    <p:extLst>
      <p:ext uri="{BB962C8B-B14F-4D97-AF65-F5344CB8AC3E}">
        <p14:creationId xmlns:p14="http://schemas.microsoft.com/office/powerpoint/2010/main" val="350041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7972" y="6156882"/>
            <a:ext cx="2062237" cy="5571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/>
          <p:cNvSpPr txBox="1"/>
          <p:nvPr userDrawn="1"/>
        </p:nvSpPr>
        <p:spPr>
          <a:xfrm>
            <a:off x="626534" y="6247222"/>
            <a:ext cx="1387624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n-US" sz="1800" dirty="0">
                <a:solidFill>
                  <a:schemeClr val="tx1">
                    <a:lumMod val="50000"/>
                  </a:schemeClr>
                </a:solidFill>
              </a:rPr>
              <a:t>www.anl.gov</a:t>
            </a:r>
          </a:p>
        </p:txBody>
      </p:sp>
      <p:pic>
        <p:nvPicPr>
          <p:cNvPr id="8" name="Picture 7" descr="aerial view of Argonne with APS in front 5730-00068.jp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2" b="7135"/>
          <a:stretch/>
        </p:blipFill>
        <p:spPr>
          <a:xfrm>
            <a:off x="0" y="1"/>
            <a:ext cx="12192000" cy="5984917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" y="-14246"/>
            <a:ext cx="12191999" cy="5999163"/>
          </a:xfrm>
          <a:solidFill>
            <a:schemeClr val="accent2">
              <a:alpha val="90000"/>
            </a:schemeClr>
          </a:solidFill>
        </p:spPr>
        <p:txBody>
          <a:bodyPr lIns="457200" tIns="0" bIns="457200" anchor="ctr"/>
          <a:lstStyle>
            <a:lvl1pPr marL="0" indent="0">
              <a:buNone/>
              <a:defRPr sz="28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Type in closing statement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-1321339" y="-1815882"/>
            <a:ext cx="5042667" cy="160043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Suggested</a:t>
            </a:r>
            <a:r>
              <a:rPr lang="en-US" sz="1400" b="1" baseline="0" dirty="0">
                <a:solidFill>
                  <a:schemeClr val="bg1"/>
                </a:solidFill>
              </a:rPr>
              <a:t> closing statement (optional): </a:t>
            </a:r>
          </a:p>
          <a:p>
            <a:endParaRPr lang="en-US" sz="1400" b="1" baseline="0" dirty="0">
              <a:solidFill>
                <a:schemeClr val="bg1"/>
              </a:solidFill>
            </a:endParaRPr>
          </a:p>
          <a:p>
            <a:pPr lvl="0"/>
            <a:r>
              <a:rPr lang="en-US" sz="1400" b="1" dirty="0">
                <a:solidFill>
                  <a:schemeClr val="bg1"/>
                </a:solidFill>
              </a:rPr>
              <a:t>WE START WITH YES.</a:t>
            </a:r>
          </a:p>
          <a:p>
            <a:pPr lvl="0">
              <a:spcAft>
                <a:spcPts val="1200"/>
              </a:spcAft>
            </a:pPr>
            <a:r>
              <a:rPr lang="en-US" sz="1400" b="1" dirty="0">
                <a:solidFill>
                  <a:schemeClr val="bg1"/>
                </a:solidFill>
              </a:rPr>
              <a:t>AND END WITH THANK YOU.</a:t>
            </a:r>
          </a:p>
          <a:p>
            <a:pPr lvl="0"/>
            <a:r>
              <a:rPr lang="en-US" sz="1400" b="1" dirty="0">
                <a:solidFill>
                  <a:schemeClr val="bg1"/>
                </a:solidFill>
              </a:rPr>
              <a:t>DO YOU HAVE ANY BIG QUESTIONS?</a:t>
            </a:r>
            <a:endParaRPr lang="en-US" sz="1400" dirty="0">
              <a:solidFill>
                <a:schemeClr val="bg1"/>
              </a:solidFill>
            </a:endParaRPr>
          </a:p>
          <a:p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*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6724"/>
            <a:ext cx="12192000" cy="6864724"/>
          </a:xfrm>
          <a:prstGeom prst="rect">
            <a:avLst/>
          </a:prstGeom>
          <a:solidFill>
            <a:srgbClr val="1C1C1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1" y="274639"/>
            <a:ext cx="11163868" cy="806017"/>
          </a:xfrm>
        </p:spPr>
        <p:txBody>
          <a:bodyPr anchor="b"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AND CONTENT SLIDE. </a:t>
            </a:r>
            <a:br>
              <a:rPr lang="en-US" dirty="0"/>
            </a:br>
            <a:r>
              <a:rPr lang="en-US" dirty="0"/>
              <a:t>Headline in all caps, Arial Font</a:t>
            </a:r>
          </a:p>
        </p:txBody>
      </p:sp>
    </p:spTree>
    <p:extLst>
      <p:ext uri="{BB962C8B-B14F-4D97-AF65-F5344CB8AC3E}">
        <p14:creationId xmlns:p14="http://schemas.microsoft.com/office/powerpoint/2010/main" val="359530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*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96AF3ED3-0836-4FB2-BB9B-3154C07F91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425707" y="6505907"/>
            <a:ext cx="609600" cy="182880"/>
          </a:xfrm>
        </p:spPr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866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7362" y="627296"/>
            <a:ext cx="2479527" cy="6699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484968" y="1689100"/>
            <a:ext cx="5707033" cy="2706624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20012" y="1683200"/>
            <a:ext cx="6484965" cy="2706624"/>
          </a:xfrm>
          <a:solidFill>
            <a:schemeClr val="accent2"/>
          </a:solidFill>
        </p:spPr>
        <p:txBody>
          <a:bodyPr lIns="457200" rIns="91440" anchor="ctr">
            <a:normAutofit/>
          </a:bodyPr>
          <a:lstStyle>
            <a:lvl1pPr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-Cover option A</a:t>
            </a:r>
            <a:br>
              <a:rPr lang="en-US" dirty="0"/>
            </a:br>
            <a:r>
              <a:rPr lang="en-US" dirty="0"/>
              <a:t>can be up to four </a:t>
            </a:r>
            <a:br>
              <a:rPr lang="en-US" dirty="0"/>
            </a:br>
            <a:r>
              <a:rPr lang="en-US" dirty="0"/>
              <a:t>or five lines of text</a:t>
            </a: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626534" y="4582947"/>
            <a:ext cx="3590495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49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626534" y="4960384"/>
            <a:ext cx="3590495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/>
              <a:t>Add Presenter Title</a:t>
            </a:r>
            <a:br>
              <a:rPr lang="en-US" dirty="0"/>
            </a:br>
            <a:r>
              <a:rPr lang="en-US" dirty="0"/>
              <a:t>Optional Line 2</a:t>
            </a:r>
            <a:br>
              <a:rPr lang="en-US" dirty="0"/>
            </a:br>
            <a:r>
              <a:rPr lang="en-US" dirty="0"/>
              <a:t>Optional Line 3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4556495" y="4582947"/>
            <a:ext cx="3590495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3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4556495" y="4960384"/>
            <a:ext cx="3590495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second presenter </a:t>
            </a:r>
            <a:br>
              <a:rPr lang="en-US" dirty="0"/>
            </a:br>
            <a:r>
              <a:rPr lang="en-US" dirty="0"/>
              <a:t>info if not needed</a:t>
            </a:r>
          </a:p>
        </p:txBody>
      </p:sp>
      <p:sp>
        <p:nvSpPr>
          <p:cNvPr id="54" name="Text Placeholder 9"/>
          <p:cNvSpPr>
            <a:spLocks noGrp="1"/>
          </p:cNvSpPr>
          <p:nvPr>
            <p:ph type="body" sz="quarter" idx="25" hasCustomPrompt="1"/>
          </p:nvPr>
        </p:nvSpPr>
        <p:spPr>
          <a:xfrm>
            <a:off x="8480262" y="4582947"/>
            <a:ext cx="3590495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5" name="Text Placeholder 45"/>
          <p:cNvSpPr>
            <a:spLocks noGrp="1"/>
          </p:cNvSpPr>
          <p:nvPr>
            <p:ph type="body" sz="quarter" idx="26" hasCustomPrompt="1"/>
          </p:nvPr>
        </p:nvSpPr>
        <p:spPr>
          <a:xfrm>
            <a:off x="8480262" y="4960384"/>
            <a:ext cx="3590495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third presenter </a:t>
            </a:r>
            <a:br>
              <a:rPr lang="en-US" dirty="0"/>
            </a:br>
            <a:r>
              <a:rPr lang="en-US" dirty="0"/>
              <a:t>info if not needed</a:t>
            </a:r>
          </a:p>
        </p:txBody>
      </p:sp>
      <p:sp>
        <p:nvSpPr>
          <p:cNvPr id="47" name="Text Placeholder 45"/>
          <p:cNvSpPr>
            <a:spLocks noGrp="1"/>
          </p:cNvSpPr>
          <p:nvPr>
            <p:ph type="body" sz="quarter" idx="19" hasCustomPrompt="1"/>
          </p:nvPr>
        </p:nvSpPr>
        <p:spPr>
          <a:xfrm>
            <a:off x="626533" y="6094282"/>
            <a:ext cx="7859323" cy="515411"/>
          </a:xfrm>
        </p:spPr>
        <p:txBody>
          <a:bodyPr lIns="0" anchor="b"/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Presentation Date</a:t>
            </a:r>
            <a:br>
              <a:rPr lang="en-US" dirty="0"/>
            </a:br>
            <a:r>
              <a:rPr lang="en-US" dirty="0"/>
              <a:t>City, State (presentation location)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27" hasCustomPrompt="1"/>
          </p:nvPr>
        </p:nvSpPr>
        <p:spPr>
          <a:xfrm>
            <a:off x="575733" y="730250"/>
            <a:ext cx="8250767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8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Optional one line subhead, </a:t>
            </a:r>
            <a:r>
              <a:rPr lang="en-US" dirty="0" err="1"/>
              <a:t>url</a:t>
            </a:r>
            <a:r>
              <a:rPr lang="en-US" dirty="0"/>
              <a:t> or date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422052" y="-1241416"/>
            <a:ext cx="5168552" cy="1015663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Suggested</a:t>
            </a:r>
            <a:r>
              <a:rPr lang="en-US" sz="1400" b="1" baseline="0" dirty="0">
                <a:solidFill>
                  <a:schemeClr val="bg1"/>
                </a:solidFill>
              </a:rPr>
              <a:t> line of text (optional): </a:t>
            </a:r>
          </a:p>
          <a:p>
            <a:endParaRPr lang="en-US" sz="1400" b="1" baseline="0" dirty="0">
              <a:solidFill>
                <a:schemeClr val="bg1"/>
              </a:solidFill>
            </a:endParaRPr>
          </a:p>
          <a:p>
            <a:r>
              <a:rPr lang="en-US" sz="1400" b="1" baseline="0" dirty="0">
                <a:solidFill>
                  <a:schemeClr val="bg1"/>
                </a:solidFill>
              </a:rPr>
              <a:t>WE START WITH YES.</a:t>
            </a:r>
            <a:endParaRPr lang="en-US" sz="1400" dirty="0">
              <a:solidFill>
                <a:schemeClr val="bg1"/>
              </a:solidFill>
            </a:endParaRPr>
          </a:p>
          <a:p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26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7972" y="6156882"/>
            <a:ext cx="2062237" cy="5571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82" descr="aerial view of Argonne with APS in front 5730-00068.jp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2" b="7135"/>
          <a:stretch/>
        </p:blipFill>
        <p:spPr>
          <a:xfrm>
            <a:off x="0" y="-27020"/>
            <a:ext cx="12192000" cy="6011938"/>
          </a:xfrm>
          <a:prstGeom prst="rect">
            <a:avLst/>
          </a:prstGeom>
        </p:spPr>
      </p:pic>
      <p:sp>
        <p:nvSpPr>
          <p:cNvPr id="84" name="Text Placeholder 1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-27020"/>
            <a:ext cx="12192000" cy="6011938"/>
          </a:xfrm>
          <a:solidFill>
            <a:schemeClr val="accent2">
              <a:alpha val="85000"/>
            </a:schemeClr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8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484968" y="1689100"/>
            <a:ext cx="5707033" cy="2706624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" y="1689100"/>
            <a:ext cx="6484965" cy="2706624"/>
          </a:xfrm>
          <a:solidFill>
            <a:schemeClr val="accent2"/>
          </a:solidFill>
        </p:spPr>
        <p:txBody>
          <a:bodyPr lIns="457200" rIns="91440" anchor="ctr">
            <a:normAutofit/>
          </a:bodyPr>
          <a:lstStyle>
            <a:lvl1pPr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-Cover option B </a:t>
            </a:r>
            <a:br>
              <a:rPr lang="en-US" dirty="0"/>
            </a:br>
            <a:r>
              <a:rPr lang="en-US" dirty="0"/>
              <a:t>can be up to four </a:t>
            </a:r>
            <a:br>
              <a:rPr lang="en-US" dirty="0"/>
            </a:br>
            <a:r>
              <a:rPr lang="en-US" dirty="0"/>
              <a:t>or five lines of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1" y="204953"/>
            <a:ext cx="7802035" cy="1292225"/>
          </a:xfrm>
        </p:spPr>
        <p:txBody>
          <a:bodyPr lIns="457200" rIns="274320" anchor="ctr"/>
          <a:lstStyle>
            <a:lvl1pPr marL="0" indent="0">
              <a:buNone/>
              <a:defRPr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presentation date</a:t>
            </a:r>
          </a:p>
        </p:txBody>
      </p:sp>
      <p:sp>
        <p:nvSpPr>
          <p:cNvPr id="85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626534" y="4582947"/>
            <a:ext cx="3590495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86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626534" y="4960384"/>
            <a:ext cx="3590495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/>
              <a:t>Add Presenter Title</a:t>
            </a:r>
            <a:br>
              <a:rPr lang="en-US" dirty="0"/>
            </a:br>
            <a:r>
              <a:rPr lang="en-US" dirty="0"/>
              <a:t>Optional Line 2</a:t>
            </a:r>
            <a:br>
              <a:rPr lang="en-US" dirty="0"/>
            </a:br>
            <a:r>
              <a:rPr lang="en-US" dirty="0"/>
              <a:t>Optional Line 3</a:t>
            </a:r>
          </a:p>
        </p:txBody>
      </p:sp>
      <p:sp>
        <p:nvSpPr>
          <p:cNvPr id="87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4556495" y="4582947"/>
            <a:ext cx="3590495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88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4556495" y="4960384"/>
            <a:ext cx="3590495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second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89" name="Text Placeholder 9"/>
          <p:cNvSpPr>
            <a:spLocks noGrp="1"/>
          </p:cNvSpPr>
          <p:nvPr>
            <p:ph type="body" sz="quarter" idx="25" hasCustomPrompt="1"/>
          </p:nvPr>
        </p:nvSpPr>
        <p:spPr>
          <a:xfrm>
            <a:off x="8480262" y="4582947"/>
            <a:ext cx="3590495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90" name="Text Placeholder 45"/>
          <p:cNvSpPr>
            <a:spLocks noGrp="1"/>
          </p:cNvSpPr>
          <p:nvPr>
            <p:ph type="body" sz="quarter" idx="26" hasCustomPrompt="1"/>
          </p:nvPr>
        </p:nvSpPr>
        <p:spPr>
          <a:xfrm>
            <a:off x="8480262" y="4960384"/>
            <a:ext cx="3590495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third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155" name="TextBox 154"/>
          <p:cNvSpPr txBox="1"/>
          <p:nvPr userDrawn="1"/>
        </p:nvSpPr>
        <p:spPr>
          <a:xfrm>
            <a:off x="-2501970" y="0"/>
            <a:ext cx="2065241" cy="25237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31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128" y="0"/>
            <a:ext cx="12116872" cy="828948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BASIC CONTENT SLIDE</a:t>
            </a:r>
            <a:br>
              <a:rPr lang="en-US" dirty="0"/>
            </a:br>
            <a:r>
              <a:rPr lang="en-US" dirty="0"/>
              <a:t>one or two lines for headline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1" y="1168749"/>
            <a:ext cx="11163868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 baseline="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11496540" y="6563861"/>
            <a:ext cx="609600" cy="182880"/>
          </a:xfrm>
        </p:spPr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545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C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72" y="167615"/>
            <a:ext cx="2062648" cy="5572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 Placeholder 45"/>
          <p:cNvSpPr>
            <a:spLocks noGrp="1"/>
          </p:cNvSpPr>
          <p:nvPr>
            <p:ph type="body" sz="quarter" idx="19" hasCustomPrompt="1"/>
          </p:nvPr>
        </p:nvSpPr>
        <p:spPr>
          <a:xfrm>
            <a:off x="626533" y="6094282"/>
            <a:ext cx="7859323" cy="515411"/>
          </a:xfrm>
        </p:spPr>
        <p:txBody>
          <a:bodyPr lIns="0" anchor="b"/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Presentation Date</a:t>
            </a:r>
            <a:br>
              <a:rPr lang="en-US" dirty="0"/>
            </a:br>
            <a:r>
              <a:rPr lang="en-US" dirty="0"/>
              <a:t>City, State (presentation location)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626534" y="4945565"/>
            <a:ext cx="3590495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3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626534" y="5323002"/>
            <a:ext cx="3590495" cy="74672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/>
              <a:t>Add Presenter Title</a:t>
            </a:r>
            <a:br>
              <a:rPr lang="en-US" dirty="0"/>
            </a:br>
            <a:r>
              <a:rPr lang="en-US" dirty="0"/>
              <a:t>Optional Line 2</a:t>
            </a:r>
            <a:br>
              <a:rPr lang="en-US" dirty="0"/>
            </a:br>
            <a:r>
              <a:rPr lang="en-US" dirty="0"/>
              <a:t>Optional Line 3</a:t>
            </a:r>
          </a:p>
        </p:txBody>
      </p:sp>
      <p:sp>
        <p:nvSpPr>
          <p:cNvPr id="56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4556495" y="4945565"/>
            <a:ext cx="3590495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7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4556495" y="5323002"/>
            <a:ext cx="3590495" cy="74672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second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45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90836" y="899575"/>
            <a:ext cx="11901165" cy="2761535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533" y="3726366"/>
            <a:ext cx="11270539" cy="862880"/>
          </a:xfrm>
        </p:spPr>
        <p:txBody>
          <a:bodyPr lIns="0" rIns="91440" anchor="b">
            <a:normAutofit/>
          </a:bodyPr>
          <a:lstStyle>
            <a:lvl1pPr>
              <a:defRPr sz="2800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presentation title – cover option c </a:t>
            </a:r>
          </a:p>
        </p:txBody>
      </p:sp>
      <p:sp>
        <p:nvSpPr>
          <p:cNvPr id="87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8480262" y="4945565"/>
            <a:ext cx="3590495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88" name="Text Placehold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8480262" y="5323002"/>
            <a:ext cx="3590495" cy="74672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third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626533" y="4589247"/>
            <a:ext cx="11313219" cy="331077"/>
          </a:xfrm>
        </p:spPr>
        <p:txBody>
          <a:bodyPr/>
          <a:lstStyle>
            <a:lvl1pPr marL="0" indent="0">
              <a:buNone/>
              <a:defRPr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Subtitle – delete if not needed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" y="899573"/>
            <a:ext cx="299452" cy="2761488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86" name="TextBox 185"/>
          <p:cNvSpPr txBox="1"/>
          <p:nvPr userDrawn="1"/>
        </p:nvSpPr>
        <p:spPr>
          <a:xfrm>
            <a:off x="-2501970" y="0"/>
            <a:ext cx="2065241" cy="25237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670984" y="366275"/>
            <a:ext cx="11313219" cy="331077"/>
          </a:xfrm>
        </p:spPr>
        <p:txBody>
          <a:bodyPr/>
          <a:lstStyle>
            <a:lvl1pPr marL="0" indent="0">
              <a:buNone/>
              <a:defRPr sz="10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 sz="1000" b="0" cap="all" dirty="0">
                <a:solidFill>
                  <a:srgbClr val="000000"/>
                </a:solidFill>
              </a:rPr>
              <a:t>Type in name of </a:t>
            </a:r>
            <a:r>
              <a:rPr lang="en-US" sz="1000" b="0" cap="all" dirty="0" err="1">
                <a:solidFill>
                  <a:srgbClr val="000000"/>
                </a:solidFill>
              </a:rPr>
              <a:t>fACILITY</a:t>
            </a:r>
            <a:r>
              <a:rPr lang="en-US" sz="1000" b="0" cap="all" dirty="0">
                <a:solidFill>
                  <a:srgbClr val="000000"/>
                </a:solidFill>
              </a:rPr>
              <a:t>, division, group, program or </a:t>
            </a:r>
            <a:r>
              <a:rPr lang="en-US" sz="1000" dirty="0">
                <a:solidFill>
                  <a:srgbClr val="000000"/>
                </a:solidFill>
              </a:rPr>
              <a:t>www.anl.gov</a:t>
            </a:r>
          </a:p>
        </p:txBody>
      </p:sp>
    </p:spTree>
    <p:extLst>
      <p:ext uri="{BB962C8B-B14F-4D97-AF65-F5344CB8AC3E}">
        <p14:creationId xmlns:p14="http://schemas.microsoft.com/office/powerpoint/2010/main" val="2190859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7972" y="320211"/>
            <a:ext cx="2062648" cy="5572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 Placeholder 45"/>
          <p:cNvSpPr>
            <a:spLocks noGrp="1"/>
          </p:cNvSpPr>
          <p:nvPr>
            <p:ph type="body" sz="quarter" idx="19" hasCustomPrompt="1"/>
          </p:nvPr>
        </p:nvSpPr>
        <p:spPr>
          <a:xfrm>
            <a:off x="626533" y="6094282"/>
            <a:ext cx="7859323" cy="515411"/>
          </a:xfrm>
        </p:spPr>
        <p:txBody>
          <a:bodyPr lIns="0" anchor="b"/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Presentation Date</a:t>
            </a:r>
            <a:br>
              <a:rPr lang="en-US" dirty="0"/>
            </a:br>
            <a:r>
              <a:rPr lang="en-US" dirty="0"/>
              <a:t>City, State (presentation location)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626534" y="4581631"/>
            <a:ext cx="3590495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3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626534" y="4959068"/>
            <a:ext cx="3590495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/>
              <a:t>Add Presenter Title</a:t>
            </a:r>
            <a:br>
              <a:rPr lang="en-US" dirty="0"/>
            </a:br>
            <a:r>
              <a:rPr lang="en-US" dirty="0"/>
              <a:t>Optional Line 2</a:t>
            </a:r>
            <a:br>
              <a:rPr lang="en-US" dirty="0"/>
            </a:br>
            <a:r>
              <a:rPr lang="en-US" dirty="0"/>
              <a:t>Optional Line 3</a:t>
            </a:r>
          </a:p>
        </p:txBody>
      </p:sp>
      <p:sp>
        <p:nvSpPr>
          <p:cNvPr id="56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4556495" y="4581631"/>
            <a:ext cx="3590495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7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4556495" y="4959068"/>
            <a:ext cx="3590495" cy="74672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second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45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90836" y="1681607"/>
            <a:ext cx="11901165" cy="2761535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535" y="116710"/>
            <a:ext cx="9034837" cy="1119234"/>
          </a:xfrm>
        </p:spPr>
        <p:txBody>
          <a:bodyPr lIns="0" rIns="91440" anchor="b">
            <a:normAutofit/>
          </a:bodyPr>
          <a:lstStyle>
            <a:lvl1pPr>
              <a:defRPr sz="2800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presentation title –</a:t>
            </a:r>
            <a:br>
              <a:rPr lang="en-US" dirty="0"/>
            </a:br>
            <a:r>
              <a:rPr lang="en-US" dirty="0"/>
              <a:t>Cover option D</a:t>
            </a:r>
          </a:p>
        </p:txBody>
      </p:sp>
      <p:sp>
        <p:nvSpPr>
          <p:cNvPr id="87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8480262" y="4581631"/>
            <a:ext cx="3590495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88" name="Text Placehold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8480262" y="4959068"/>
            <a:ext cx="3590495" cy="74672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third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626533" y="1229594"/>
            <a:ext cx="11313219" cy="331077"/>
          </a:xfrm>
        </p:spPr>
        <p:txBody>
          <a:bodyPr/>
          <a:lstStyle>
            <a:lvl1pPr marL="0" indent="0">
              <a:buNone/>
              <a:defRPr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Subtitle – delete if not needed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" y="1681605"/>
            <a:ext cx="299452" cy="2761488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53" name="TextBox 152"/>
          <p:cNvSpPr txBox="1"/>
          <p:nvPr userDrawn="1"/>
        </p:nvSpPr>
        <p:spPr>
          <a:xfrm>
            <a:off x="-2501970" y="0"/>
            <a:ext cx="2065241" cy="25237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70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Full Fram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90835" y="0"/>
            <a:ext cx="11901164" cy="6858000"/>
          </a:xfrm>
          <a:solidFill>
            <a:schemeClr val="bg1"/>
          </a:solidFill>
        </p:spPr>
        <p:txBody>
          <a:bodyPr lIns="0" tIns="16459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 then right click image and “SEND IMAGE TO BACK”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4775200"/>
            <a:ext cx="12192000" cy="2082800"/>
          </a:xfrm>
          <a:solidFill>
            <a:schemeClr val="tx2">
              <a:alpha val="91000"/>
            </a:schemeClr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</a:t>
            </a:r>
            <a:r>
              <a:rPr lang="en-US" dirty="0" err="1"/>
              <a:t>x1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535" y="5042974"/>
            <a:ext cx="11094720" cy="1373592"/>
          </a:xfrm>
        </p:spPr>
        <p:txBody>
          <a:bodyPr lIns="0" anchor="t"/>
          <a:lstStyle>
            <a:lvl1pPr>
              <a:defRPr sz="2400" b="1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Full-frame image layout  – title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304800" cy="68580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-2501970" y="0"/>
            <a:ext cx="2065241" cy="25237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28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ONE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3656122"/>
            <a:ext cx="12192000" cy="3201878"/>
          </a:xfrm>
          <a:solidFill>
            <a:schemeClr val="accent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</a:t>
            </a:r>
            <a:r>
              <a:rPr lang="en-US" dirty="0" err="1"/>
              <a:t>x1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626534" y="4645419"/>
            <a:ext cx="11246069" cy="1813035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90835" y="0"/>
            <a:ext cx="11901164" cy="3656013"/>
          </a:xfrm>
          <a:solidFill>
            <a:schemeClr val="bg1"/>
          </a:solidFill>
        </p:spPr>
        <p:txBody>
          <a:bodyPr lIns="0" tIns="109728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533" y="3807284"/>
            <a:ext cx="11565467" cy="787098"/>
          </a:xfrm>
        </p:spPr>
        <p:txBody>
          <a:bodyPr lIns="0"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Science/R&amp;D hero – one image</a:t>
            </a:r>
            <a:br>
              <a:rPr lang="en-US" dirty="0"/>
            </a:br>
            <a:r>
              <a:rPr lang="en-US" dirty="0"/>
              <a:t>Headline is </a:t>
            </a:r>
            <a:r>
              <a:rPr lang="en-US" dirty="0" err="1"/>
              <a:t>arial</a:t>
            </a:r>
            <a:r>
              <a:rPr lang="en-US" dirty="0"/>
              <a:t> in all caps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304800" cy="68580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-2501970" y="0"/>
            <a:ext cx="2065241" cy="25237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492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TWO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/>
          <p:cNvSpPr>
            <a:spLocks noGrp="1"/>
          </p:cNvSpPr>
          <p:nvPr>
            <p:ph type="body" sz="quarter" idx="20" hasCustomPrompt="1"/>
          </p:nvPr>
        </p:nvSpPr>
        <p:spPr>
          <a:xfrm>
            <a:off x="0" y="3656122"/>
            <a:ext cx="12192000" cy="3201878"/>
          </a:xfrm>
          <a:solidFill>
            <a:schemeClr val="accent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</a:t>
            </a:r>
            <a:r>
              <a:rPr lang="en-US" dirty="0" err="1"/>
              <a:t>x1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11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90836" y="0"/>
            <a:ext cx="5974080" cy="3663950"/>
          </a:xfrm>
          <a:solidFill>
            <a:schemeClr val="bg1">
              <a:lumMod val="75000"/>
            </a:schemeClr>
          </a:solidFill>
        </p:spPr>
        <p:txBody>
          <a:bodyPr tIns="109728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6243367" y="0"/>
            <a:ext cx="5974080" cy="3663950"/>
          </a:xfrm>
          <a:solidFill>
            <a:schemeClr val="bg1">
              <a:lumMod val="85000"/>
            </a:schemeClr>
          </a:solidFill>
        </p:spPr>
        <p:txBody>
          <a:bodyPr tIns="109728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533" y="3807284"/>
            <a:ext cx="11565467" cy="787098"/>
          </a:xfrm>
        </p:spPr>
        <p:txBody>
          <a:bodyPr lIns="0"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Science/R&amp;D hero – TWO images</a:t>
            </a:r>
            <a:br>
              <a:rPr lang="en-US" dirty="0"/>
            </a:br>
            <a:r>
              <a:rPr lang="en-US" dirty="0"/>
              <a:t>Headline is </a:t>
            </a:r>
            <a:r>
              <a:rPr lang="en-US" dirty="0" err="1"/>
              <a:t>arial</a:t>
            </a:r>
            <a:r>
              <a:rPr lang="en-US" dirty="0"/>
              <a:t> in all caps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626534" y="4645419"/>
            <a:ext cx="11246069" cy="1813035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304800" cy="68580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501970" y="0"/>
            <a:ext cx="2065241" cy="25237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536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THREE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656122"/>
            <a:ext cx="12192000" cy="3201878"/>
          </a:xfrm>
          <a:solidFill>
            <a:schemeClr val="accent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</a:t>
            </a:r>
            <a:r>
              <a:rPr lang="en-US" dirty="0" err="1"/>
              <a:t>x1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90836" y="0"/>
            <a:ext cx="3986784" cy="367364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4258983" y="0"/>
            <a:ext cx="3986784" cy="367364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0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248149" y="0"/>
            <a:ext cx="3943851" cy="367364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626534" y="4645419"/>
            <a:ext cx="11246069" cy="1813035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533" y="3807284"/>
            <a:ext cx="11565467" cy="787098"/>
          </a:xfrm>
        </p:spPr>
        <p:txBody>
          <a:bodyPr lIns="0"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Science/R&amp;D hero – Three images</a:t>
            </a:r>
            <a:br>
              <a:rPr lang="en-US" dirty="0"/>
            </a:br>
            <a:r>
              <a:rPr lang="en-US" dirty="0"/>
              <a:t>Headline is </a:t>
            </a:r>
            <a:r>
              <a:rPr lang="en-US" dirty="0" err="1"/>
              <a:t>arial</a:t>
            </a:r>
            <a:r>
              <a:rPr lang="en-US" dirty="0"/>
              <a:t> in all caps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304800" cy="68580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-2501970" y="0"/>
            <a:ext cx="2065241" cy="25237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978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FOUR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6"/>
          <p:cNvSpPr>
            <a:spLocks noGrp="1"/>
          </p:cNvSpPr>
          <p:nvPr>
            <p:ph type="body" sz="quarter" idx="24" hasCustomPrompt="1"/>
          </p:nvPr>
        </p:nvSpPr>
        <p:spPr>
          <a:xfrm>
            <a:off x="0" y="0"/>
            <a:ext cx="12192000" cy="6858000"/>
          </a:xfrm>
          <a:solidFill>
            <a:schemeClr val="accent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</a:t>
            </a:r>
            <a:r>
              <a:rPr lang="en-US" dirty="0" err="1"/>
              <a:t>x1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90836" y="1654175"/>
            <a:ext cx="2987040" cy="223828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3270980" y="1654175"/>
            <a:ext cx="2987040" cy="223828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0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251121" y="1654175"/>
            <a:ext cx="2987040" cy="223828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1" name="Picture Placeholder 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9208029" y="1654175"/>
            <a:ext cx="2987040" cy="223828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626534" y="4645419"/>
            <a:ext cx="11246069" cy="1813035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Science/R&amp;D hero – four images</a:t>
            </a:r>
            <a:br>
              <a:rPr lang="en-US" dirty="0"/>
            </a:br>
            <a:r>
              <a:rPr lang="en-US" dirty="0"/>
              <a:t>Headline is </a:t>
            </a:r>
            <a:r>
              <a:rPr lang="en-US" dirty="0" err="1"/>
              <a:t>arial</a:t>
            </a:r>
            <a:r>
              <a:rPr lang="en-US" dirty="0"/>
              <a:t> in all caps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90838" y="3931764"/>
            <a:ext cx="2984625" cy="477837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3256793" y="3931764"/>
            <a:ext cx="2984625" cy="477837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6241418" y="3931764"/>
            <a:ext cx="2984625" cy="477837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9207376" y="3931764"/>
            <a:ext cx="2984625" cy="477837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23"/>
          </p:nvPr>
        </p:nvSpPr>
        <p:spPr>
          <a:xfrm>
            <a:off x="0" y="-1"/>
            <a:ext cx="304800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304800" cy="68580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501970" y="0"/>
            <a:ext cx="2065241" cy="25237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652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*Columns-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11417300" y="6513801"/>
            <a:ext cx="609600" cy="182880"/>
          </a:xfrm>
        </p:spPr>
        <p:txBody>
          <a:bodyPr/>
          <a:lstStyle>
            <a:lvl1pPr>
              <a:defRPr>
                <a:solidFill>
                  <a:srgbClr val="232425"/>
                </a:solidFill>
              </a:defRPr>
            </a:lvl1pPr>
          </a:lstStyle>
          <a:p>
            <a:fld id="{7DF9471A-E1E0-4092-A454-D2348346986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1" y="1168749"/>
            <a:ext cx="11163868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400" b="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09600" y="1699996"/>
            <a:ext cx="5364480" cy="4422775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 marL="573088" indent="-298450">
              <a:spcBef>
                <a:spcPts val="0"/>
              </a:spcBef>
              <a:defRPr sz="2000">
                <a:solidFill>
                  <a:srgbClr val="000000"/>
                </a:solidFill>
              </a:defRPr>
            </a:lvl2pPr>
            <a:lvl3pPr marL="682625" indent="-184150">
              <a:defRPr sz="1800">
                <a:solidFill>
                  <a:srgbClr val="000000"/>
                </a:solidFill>
              </a:defRPr>
            </a:lvl3pPr>
            <a:lvl4pPr marL="865188" indent="-171450">
              <a:defRPr sz="1600">
                <a:solidFill>
                  <a:srgbClr val="000000"/>
                </a:solidFill>
              </a:defRPr>
            </a:lvl4pPr>
            <a:lvl5pPr marL="1084263" indent="-171450">
              <a:defRPr sz="14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267451" y="1685707"/>
            <a:ext cx="5364480" cy="4422775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 marL="573088" indent="-298450">
              <a:spcBef>
                <a:spcPts val="0"/>
              </a:spcBef>
              <a:defRPr sz="2000">
                <a:solidFill>
                  <a:srgbClr val="000000"/>
                </a:solidFill>
              </a:defRPr>
            </a:lvl2pPr>
            <a:lvl3pPr marL="682625" indent="-184150">
              <a:defRPr sz="1800">
                <a:solidFill>
                  <a:srgbClr val="000000"/>
                </a:solidFill>
              </a:defRPr>
            </a:lvl3pPr>
            <a:lvl4pPr marL="865188" indent="-171450">
              <a:defRPr sz="1600">
                <a:solidFill>
                  <a:srgbClr val="000000"/>
                </a:solidFill>
              </a:defRPr>
            </a:lvl4pPr>
            <a:lvl5pPr marL="1084263" indent="-171450">
              <a:defRPr sz="14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Two-column CONTENT slide</a:t>
            </a:r>
            <a:br>
              <a:rPr lang="en-US" dirty="0"/>
            </a:br>
            <a:r>
              <a:rPr lang="en-US" dirty="0"/>
              <a:t>one or two lines for headline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50996" y="6497523"/>
            <a:ext cx="6533281" cy="215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232425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27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*Columns-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11417300" y="6513801"/>
            <a:ext cx="609600" cy="182880"/>
          </a:xfrm>
        </p:spPr>
        <p:txBody>
          <a:bodyPr/>
          <a:lstStyle>
            <a:lvl1pPr>
              <a:defRPr>
                <a:solidFill>
                  <a:srgbClr val="232425"/>
                </a:solidFill>
              </a:defRPr>
            </a:lvl1pPr>
          </a:lstStyle>
          <a:p>
            <a:fld id="{7DF9471A-E1E0-4092-A454-D2348346986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1" y="1168749"/>
            <a:ext cx="11163868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400" b="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09600" y="1699996"/>
            <a:ext cx="5364480" cy="4422775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 marL="573088" indent="-298450">
              <a:spcBef>
                <a:spcPts val="0"/>
              </a:spcBef>
              <a:defRPr sz="2000">
                <a:solidFill>
                  <a:srgbClr val="000000"/>
                </a:solidFill>
              </a:defRPr>
            </a:lvl2pPr>
            <a:lvl3pPr marL="682625" indent="-184150">
              <a:defRPr sz="1800">
                <a:solidFill>
                  <a:srgbClr val="000000"/>
                </a:solidFill>
              </a:defRPr>
            </a:lvl3pPr>
            <a:lvl4pPr marL="865188" indent="-171450">
              <a:defRPr sz="1600">
                <a:solidFill>
                  <a:srgbClr val="000000"/>
                </a:solidFill>
              </a:defRPr>
            </a:lvl4pPr>
            <a:lvl5pPr marL="1084263" indent="-171450">
              <a:defRPr sz="14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267451" y="1685707"/>
            <a:ext cx="5364480" cy="4422775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 marL="573088" indent="-298450">
              <a:spcBef>
                <a:spcPts val="0"/>
              </a:spcBef>
              <a:defRPr sz="2000">
                <a:solidFill>
                  <a:srgbClr val="000000"/>
                </a:solidFill>
              </a:defRPr>
            </a:lvl2pPr>
            <a:lvl3pPr marL="682625" indent="-184150">
              <a:defRPr sz="1800">
                <a:solidFill>
                  <a:srgbClr val="000000"/>
                </a:solidFill>
              </a:defRPr>
            </a:lvl3pPr>
            <a:lvl4pPr marL="865188" indent="-171450">
              <a:defRPr sz="1600">
                <a:solidFill>
                  <a:srgbClr val="000000"/>
                </a:solidFill>
              </a:defRPr>
            </a:lvl4pPr>
            <a:lvl5pPr marL="1084263" indent="-171450">
              <a:defRPr sz="14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Two-column CONTENT slide</a:t>
            </a:r>
            <a:br>
              <a:rPr lang="en-US" dirty="0"/>
            </a:br>
            <a:r>
              <a:rPr lang="en-US" dirty="0"/>
              <a:t>one or two lines for headline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50996" y="6497523"/>
            <a:ext cx="6533281" cy="215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232425"/>
                </a:solidFill>
              </a:defRPr>
            </a:lvl1pPr>
          </a:lstStyle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431" y="6412792"/>
            <a:ext cx="1109568" cy="33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346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Cover Optio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484968" y="1689100"/>
            <a:ext cx="5707033" cy="2706624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" y="1689100"/>
            <a:ext cx="6484965" cy="2706624"/>
          </a:xfrm>
          <a:solidFill>
            <a:srgbClr val="004165"/>
          </a:solidFill>
        </p:spPr>
        <p:txBody>
          <a:bodyPr lIns="457200" rIns="91440" anchor="ctr">
            <a:normAutofit/>
          </a:bodyPr>
          <a:lstStyle>
            <a:lvl1pPr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-Cover option A</a:t>
            </a:r>
            <a:br>
              <a:rPr lang="en-US" dirty="0"/>
            </a:br>
            <a:r>
              <a:rPr lang="en-US" dirty="0"/>
              <a:t>can be up to four </a:t>
            </a:r>
            <a:br>
              <a:rPr lang="en-US" dirty="0"/>
            </a:br>
            <a:r>
              <a:rPr lang="en-US" dirty="0"/>
              <a:t>or five lines of text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-2" y="1689100"/>
            <a:ext cx="319619" cy="2706624"/>
          </a:xfrm>
          <a:solidFill>
            <a:schemeClr val="tx2">
              <a:lumMod val="75000"/>
            </a:schemeClr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626534" y="4582947"/>
            <a:ext cx="3590495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49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626534" y="5045054"/>
            <a:ext cx="3590495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/>
              <a:t>Add Presenter Title</a:t>
            </a:r>
            <a:br>
              <a:rPr lang="en-US" dirty="0"/>
            </a:br>
            <a:r>
              <a:rPr lang="en-US" dirty="0"/>
              <a:t>Optional Line 2</a:t>
            </a:r>
            <a:br>
              <a:rPr lang="en-US" dirty="0"/>
            </a:br>
            <a:r>
              <a:rPr lang="en-US" dirty="0"/>
              <a:t>Optional Line 3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4556495" y="4582947"/>
            <a:ext cx="3590495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3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4556495" y="5045054"/>
            <a:ext cx="3590495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second presenter </a:t>
            </a:r>
            <a:br>
              <a:rPr lang="en-US" dirty="0"/>
            </a:br>
            <a:r>
              <a:rPr lang="en-US" dirty="0"/>
              <a:t>info if not needed</a:t>
            </a:r>
          </a:p>
        </p:txBody>
      </p:sp>
      <p:sp>
        <p:nvSpPr>
          <p:cNvPr id="54" name="Text Placeholder 9"/>
          <p:cNvSpPr>
            <a:spLocks noGrp="1"/>
          </p:cNvSpPr>
          <p:nvPr>
            <p:ph type="body" sz="quarter" idx="25" hasCustomPrompt="1"/>
          </p:nvPr>
        </p:nvSpPr>
        <p:spPr>
          <a:xfrm>
            <a:off x="8480262" y="4582947"/>
            <a:ext cx="3590495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5" name="Text Placeholder 45"/>
          <p:cNvSpPr>
            <a:spLocks noGrp="1"/>
          </p:cNvSpPr>
          <p:nvPr>
            <p:ph type="body" sz="quarter" idx="26" hasCustomPrompt="1"/>
          </p:nvPr>
        </p:nvSpPr>
        <p:spPr>
          <a:xfrm>
            <a:off x="8480262" y="5045054"/>
            <a:ext cx="3590495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third presenter </a:t>
            </a:r>
            <a:br>
              <a:rPr lang="en-US" dirty="0"/>
            </a:br>
            <a:r>
              <a:rPr lang="en-US" dirty="0"/>
              <a:t>info if not needed</a:t>
            </a:r>
          </a:p>
        </p:txBody>
      </p:sp>
      <p:sp>
        <p:nvSpPr>
          <p:cNvPr id="47" name="Text Placeholder 45"/>
          <p:cNvSpPr>
            <a:spLocks noGrp="1"/>
          </p:cNvSpPr>
          <p:nvPr>
            <p:ph type="body" sz="quarter" idx="19" hasCustomPrompt="1"/>
          </p:nvPr>
        </p:nvSpPr>
        <p:spPr>
          <a:xfrm>
            <a:off x="606116" y="5747819"/>
            <a:ext cx="7859323" cy="515411"/>
          </a:xfrm>
        </p:spPr>
        <p:txBody>
          <a:bodyPr lIns="0" anchor="b"/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Presentation Date</a:t>
            </a:r>
            <a:br>
              <a:rPr lang="en-US" dirty="0"/>
            </a:br>
            <a:r>
              <a:rPr lang="en-US" dirty="0"/>
              <a:t>City, State (presentation location)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27" hasCustomPrompt="1"/>
          </p:nvPr>
        </p:nvSpPr>
        <p:spPr>
          <a:xfrm>
            <a:off x="575733" y="730250"/>
            <a:ext cx="8250767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8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Optional one line subhead, </a:t>
            </a:r>
            <a:r>
              <a:rPr lang="en-US" dirty="0" err="1"/>
              <a:t>url</a:t>
            </a:r>
            <a:r>
              <a:rPr lang="en-US" dirty="0"/>
              <a:t> or date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3246" y="523876"/>
            <a:ext cx="1739197" cy="671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700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TITLE AND CONTENT 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1" y="1168750"/>
            <a:ext cx="11163868" cy="499714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2864467" y="14455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4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9471A-E1E0-4092-A454-D23483469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4239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*Columns-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11417300" y="6513801"/>
            <a:ext cx="609600" cy="182880"/>
          </a:xfrm>
        </p:spPr>
        <p:txBody>
          <a:bodyPr/>
          <a:lstStyle>
            <a:lvl1pPr>
              <a:defRPr>
                <a:solidFill>
                  <a:srgbClr val="232425"/>
                </a:solidFill>
              </a:defRPr>
            </a:lvl1pPr>
          </a:lstStyle>
          <a:p>
            <a:fld id="{7DF9471A-E1E0-4092-A454-D2348346986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1" y="1168749"/>
            <a:ext cx="11163868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400" b="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09600" y="1699996"/>
            <a:ext cx="5364480" cy="4422775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 marL="573088" indent="-298450">
              <a:spcBef>
                <a:spcPts val="0"/>
              </a:spcBef>
              <a:defRPr sz="2000">
                <a:solidFill>
                  <a:srgbClr val="000000"/>
                </a:solidFill>
              </a:defRPr>
            </a:lvl2pPr>
            <a:lvl3pPr marL="682625" indent="-184150">
              <a:defRPr sz="1800">
                <a:solidFill>
                  <a:srgbClr val="000000"/>
                </a:solidFill>
              </a:defRPr>
            </a:lvl3pPr>
            <a:lvl4pPr marL="865188" indent="-171450">
              <a:defRPr sz="1600">
                <a:solidFill>
                  <a:srgbClr val="000000"/>
                </a:solidFill>
              </a:defRPr>
            </a:lvl4pPr>
            <a:lvl5pPr marL="1084263" indent="-171450">
              <a:defRPr sz="14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267451" y="1685707"/>
            <a:ext cx="5364480" cy="4422775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 marL="573088" indent="-298450">
              <a:spcBef>
                <a:spcPts val="0"/>
              </a:spcBef>
              <a:defRPr sz="2000">
                <a:solidFill>
                  <a:srgbClr val="000000"/>
                </a:solidFill>
              </a:defRPr>
            </a:lvl2pPr>
            <a:lvl3pPr marL="682625" indent="-184150">
              <a:defRPr sz="1800">
                <a:solidFill>
                  <a:srgbClr val="000000"/>
                </a:solidFill>
              </a:defRPr>
            </a:lvl3pPr>
            <a:lvl4pPr marL="865188" indent="-171450">
              <a:defRPr sz="1600">
                <a:solidFill>
                  <a:srgbClr val="000000"/>
                </a:solidFill>
              </a:defRPr>
            </a:lvl4pPr>
            <a:lvl5pPr marL="1084263" indent="-171450">
              <a:defRPr sz="14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Two-column CONTENT slide</a:t>
            </a:r>
            <a:br>
              <a:rPr lang="en-US" dirty="0"/>
            </a:br>
            <a:r>
              <a:rPr lang="en-US" dirty="0"/>
              <a:t>one or two lines for headline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50996" y="6497523"/>
            <a:ext cx="6533281" cy="215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232425"/>
                </a:solidFill>
              </a:defRPr>
            </a:lvl1pPr>
          </a:lstStyle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431" y="6412792"/>
            <a:ext cx="1109568" cy="33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449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Cover Optio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484968" y="1689100"/>
            <a:ext cx="5707033" cy="2706624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" y="1689100"/>
            <a:ext cx="6484965" cy="2706624"/>
          </a:xfrm>
          <a:solidFill>
            <a:srgbClr val="004165"/>
          </a:solidFill>
        </p:spPr>
        <p:txBody>
          <a:bodyPr lIns="457200" rIns="91440" anchor="ctr">
            <a:normAutofit/>
          </a:bodyPr>
          <a:lstStyle>
            <a:lvl1pPr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-Cover option A</a:t>
            </a:r>
            <a:br>
              <a:rPr lang="en-US" dirty="0"/>
            </a:br>
            <a:r>
              <a:rPr lang="en-US" dirty="0"/>
              <a:t>can be up to four </a:t>
            </a:r>
            <a:br>
              <a:rPr lang="en-US" dirty="0"/>
            </a:br>
            <a:r>
              <a:rPr lang="en-US" dirty="0"/>
              <a:t>or five lines of text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-2" y="1689100"/>
            <a:ext cx="319619" cy="2706624"/>
          </a:xfrm>
          <a:solidFill>
            <a:schemeClr val="tx2">
              <a:lumMod val="75000"/>
            </a:schemeClr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626534" y="4582947"/>
            <a:ext cx="3590495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49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626534" y="5045054"/>
            <a:ext cx="3590495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/>
              <a:t>Add Presenter Title</a:t>
            </a:r>
            <a:br>
              <a:rPr lang="en-US" dirty="0"/>
            </a:br>
            <a:r>
              <a:rPr lang="en-US" dirty="0"/>
              <a:t>Optional Line 2</a:t>
            </a:r>
            <a:br>
              <a:rPr lang="en-US" dirty="0"/>
            </a:br>
            <a:r>
              <a:rPr lang="en-US" dirty="0"/>
              <a:t>Optional Line 3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4556495" y="4582947"/>
            <a:ext cx="3590495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3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4556495" y="5045054"/>
            <a:ext cx="3590495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second presenter </a:t>
            </a:r>
            <a:br>
              <a:rPr lang="en-US" dirty="0"/>
            </a:br>
            <a:r>
              <a:rPr lang="en-US" dirty="0"/>
              <a:t>info if not needed</a:t>
            </a:r>
          </a:p>
        </p:txBody>
      </p:sp>
      <p:sp>
        <p:nvSpPr>
          <p:cNvPr id="54" name="Text Placeholder 9"/>
          <p:cNvSpPr>
            <a:spLocks noGrp="1"/>
          </p:cNvSpPr>
          <p:nvPr>
            <p:ph type="body" sz="quarter" idx="25" hasCustomPrompt="1"/>
          </p:nvPr>
        </p:nvSpPr>
        <p:spPr>
          <a:xfrm>
            <a:off x="8480262" y="4582947"/>
            <a:ext cx="3590495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5" name="Text Placeholder 45"/>
          <p:cNvSpPr>
            <a:spLocks noGrp="1"/>
          </p:cNvSpPr>
          <p:nvPr>
            <p:ph type="body" sz="quarter" idx="26" hasCustomPrompt="1"/>
          </p:nvPr>
        </p:nvSpPr>
        <p:spPr>
          <a:xfrm>
            <a:off x="8480262" y="5045054"/>
            <a:ext cx="3590495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third presenter </a:t>
            </a:r>
            <a:br>
              <a:rPr lang="en-US" dirty="0"/>
            </a:br>
            <a:r>
              <a:rPr lang="en-US" dirty="0"/>
              <a:t>info if not needed</a:t>
            </a:r>
          </a:p>
        </p:txBody>
      </p:sp>
      <p:sp>
        <p:nvSpPr>
          <p:cNvPr id="47" name="Text Placeholder 45"/>
          <p:cNvSpPr>
            <a:spLocks noGrp="1"/>
          </p:cNvSpPr>
          <p:nvPr>
            <p:ph type="body" sz="quarter" idx="19" hasCustomPrompt="1"/>
          </p:nvPr>
        </p:nvSpPr>
        <p:spPr>
          <a:xfrm>
            <a:off x="606116" y="5747819"/>
            <a:ext cx="7859323" cy="515411"/>
          </a:xfrm>
        </p:spPr>
        <p:txBody>
          <a:bodyPr lIns="0" anchor="b"/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Presentation Date</a:t>
            </a:r>
            <a:br>
              <a:rPr lang="en-US" dirty="0"/>
            </a:br>
            <a:r>
              <a:rPr lang="en-US" dirty="0"/>
              <a:t>City, State (presentation location)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27" hasCustomPrompt="1"/>
          </p:nvPr>
        </p:nvSpPr>
        <p:spPr>
          <a:xfrm>
            <a:off x="575733" y="730250"/>
            <a:ext cx="8250767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8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Optional one line subhead, </a:t>
            </a:r>
            <a:r>
              <a:rPr lang="en-US" dirty="0" err="1"/>
              <a:t>url</a:t>
            </a:r>
            <a:r>
              <a:rPr lang="en-US" dirty="0"/>
              <a:t> or date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3246" y="523876"/>
            <a:ext cx="1739197" cy="671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536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9471A-E1E0-4092-A454-D23483469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7721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7972" y="6156882"/>
            <a:ext cx="2062237" cy="557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6" descr="aerial view of Argonne with APS in front 5730-00068.jp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2" b="7135"/>
          <a:stretch/>
        </p:blipFill>
        <p:spPr>
          <a:xfrm>
            <a:off x="0" y="1"/>
            <a:ext cx="12192000" cy="5984917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" y="-14246"/>
            <a:ext cx="12191999" cy="5999163"/>
          </a:xfrm>
          <a:solidFill>
            <a:schemeClr val="accent2">
              <a:alpha val="90000"/>
            </a:schemeClr>
          </a:solidFill>
        </p:spPr>
        <p:txBody>
          <a:bodyPr lIns="457200" tIns="0" bIns="457200" anchor="ctr"/>
          <a:lstStyle>
            <a:lvl1pPr marL="0" indent="0">
              <a:buNone/>
              <a:defRPr sz="28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Type in SECTION BREAK TITLE</a:t>
            </a:r>
          </a:p>
        </p:txBody>
      </p:sp>
    </p:spTree>
    <p:extLst>
      <p:ext uri="{BB962C8B-B14F-4D97-AF65-F5344CB8AC3E}">
        <p14:creationId xmlns:p14="http://schemas.microsoft.com/office/powerpoint/2010/main" val="15265181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BASIC CONTENT SLIDE</a:t>
            </a:r>
            <a:br>
              <a:rPr lang="en-US" dirty="0"/>
            </a:br>
            <a:r>
              <a:rPr lang="en-US" dirty="0"/>
              <a:t>one or two lines for headline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1" y="1699995"/>
            <a:ext cx="11163868" cy="4422776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Click to add 1st-level bullet. Click an icon below to add table, graph or other imagery.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1" y="1168749"/>
            <a:ext cx="11163868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 baseline="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2000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*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TITLE AND CONTENT 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1" y="1168750"/>
            <a:ext cx="11163868" cy="499714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2864467" y="14455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11492204" y="6557685"/>
            <a:ext cx="609600" cy="182880"/>
          </a:xfrm>
        </p:spPr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7491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Columns-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1" y="1168749"/>
            <a:ext cx="11163868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09600" y="1699996"/>
            <a:ext cx="5364480" cy="4422775"/>
          </a:xfrm>
        </p:spPr>
        <p:txBody>
          <a:bodyPr/>
          <a:lstStyle>
            <a:lvl1pPr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defRPr sz="1800"/>
            </a:lvl3pPr>
            <a:lvl4pPr marL="865188" indent="-171450">
              <a:defRPr sz="1400"/>
            </a:lvl4pPr>
            <a:lvl5pPr marL="1084263" indent="-171450"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267451" y="1685707"/>
            <a:ext cx="5364480" cy="4422775"/>
          </a:xfrm>
        </p:spPr>
        <p:txBody>
          <a:bodyPr/>
          <a:lstStyle>
            <a:lvl1pPr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defRPr sz="1800"/>
            </a:lvl3pPr>
            <a:lvl4pPr marL="865188" indent="-171450">
              <a:defRPr sz="1400"/>
            </a:lvl4pPr>
            <a:lvl5pPr marL="1084263" indent="-171450"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Two-column CONTENT slide</a:t>
            </a:r>
            <a:br>
              <a:rPr lang="en-US" dirty="0"/>
            </a:br>
            <a:r>
              <a:rPr lang="en-US" dirty="0"/>
              <a:t>one or two lines for headline</a:t>
            </a:r>
          </a:p>
        </p:txBody>
      </p:sp>
    </p:spTree>
    <p:extLst>
      <p:ext uri="{BB962C8B-B14F-4D97-AF65-F5344CB8AC3E}">
        <p14:creationId xmlns:p14="http://schemas.microsoft.com/office/powerpoint/2010/main" val="15892747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Columns-TWO w/boxed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14527" y="2263770"/>
            <a:ext cx="5486400" cy="3835882"/>
          </a:xfrm>
          <a:ln>
            <a:solidFill>
              <a:schemeClr val="bg1">
                <a:lumMod val="50000"/>
              </a:schemeClr>
            </a:solidFill>
          </a:ln>
        </p:spPr>
        <p:txBody>
          <a:bodyPr lIns="182880" tIns="91440" rIns="91440"/>
          <a:lstStyle>
            <a:lvl1pPr>
              <a:defRPr sz="1800"/>
            </a:lvl1pPr>
            <a:lvl2pPr marL="457200" indent="-173038">
              <a:defRPr sz="1800"/>
            </a:lvl2pPr>
            <a:lvl3pPr marL="627063" indent="-128588">
              <a:defRPr sz="1800"/>
            </a:lvl3pPr>
            <a:lvl4pPr marL="865188" indent="-171450">
              <a:defRPr sz="1400"/>
            </a:lvl4pPr>
            <a:lvl5pPr marL="1084263" indent="-171450"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286500" y="2263770"/>
            <a:ext cx="5486400" cy="3835882"/>
          </a:xfrm>
          <a:ln>
            <a:solidFill>
              <a:schemeClr val="bg1">
                <a:lumMod val="50000"/>
              </a:schemeClr>
            </a:solidFill>
          </a:ln>
        </p:spPr>
        <p:txBody>
          <a:bodyPr lIns="182880" tIns="91440" rIns="91440"/>
          <a:lstStyle>
            <a:lvl1pPr>
              <a:defRPr sz="1800"/>
            </a:lvl1pPr>
            <a:lvl2pPr marL="457200" indent="-173038">
              <a:defRPr sz="1800"/>
            </a:lvl2pPr>
            <a:lvl3pPr marL="627063" indent="-128588">
              <a:defRPr sz="1800"/>
            </a:lvl3pPr>
            <a:lvl4pPr marL="865188" indent="-171450">
              <a:defRPr sz="1400"/>
            </a:lvl4pPr>
            <a:lvl5pPr marL="1084263" indent="-171450"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6286500" y="1684229"/>
            <a:ext cx="5486400" cy="62099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</a:ln>
        </p:spPr>
        <p:txBody>
          <a:bodyPr lIns="182880" bIns="0" anchor="ctr"/>
          <a:lstStyle>
            <a:lvl1pPr marL="0" indent="0" algn="l">
              <a:lnSpc>
                <a:spcPct val="100000"/>
              </a:lnSpc>
              <a:buNone/>
              <a:defRPr sz="1800" b="1" cap="all" baseline="0">
                <a:solidFill>
                  <a:schemeClr val="bg1"/>
                </a:solidFill>
              </a:defRPr>
            </a:lvl1pPr>
            <a:lvl2pPr marL="457200" indent="-173038">
              <a:defRPr sz="1600"/>
            </a:lvl2pPr>
            <a:lvl3pPr marL="627063" indent="-128588">
              <a:defRPr sz="14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 dirty="0"/>
              <a:t>Click to Add Headline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1" y="1168749"/>
            <a:ext cx="11163868" cy="499715"/>
          </a:xfrm>
          <a:noFill/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614527" y="1684229"/>
            <a:ext cx="5486400" cy="62099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</a:ln>
          <a:effectLst/>
        </p:spPr>
        <p:txBody>
          <a:bodyPr lIns="182880" bIns="0" anchor="ctr"/>
          <a:lstStyle>
            <a:lvl1pPr marL="0" indent="0" algn="l">
              <a:lnSpc>
                <a:spcPct val="100000"/>
              </a:lnSpc>
              <a:buNone/>
              <a:defRPr sz="1800" b="1" cap="all" baseline="0">
                <a:solidFill>
                  <a:schemeClr val="bg1"/>
                </a:solidFill>
              </a:defRPr>
            </a:lvl1pPr>
            <a:lvl2pPr marL="457200" indent="-173038">
              <a:defRPr sz="1600"/>
            </a:lvl2pPr>
            <a:lvl3pPr marL="627063" indent="-128588">
              <a:defRPr sz="14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 dirty="0"/>
              <a:t>Click to Add Headline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Two-column CONTENT slide</a:t>
            </a:r>
            <a:br>
              <a:rPr lang="en-US" dirty="0"/>
            </a:br>
            <a:r>
              <a:rPr lang="en-US" dirty="0"/>
              <a:t>with box treatment</a:t>
            </a:r>
          </a:p>
        </p:txBody>
      </p:sp>
    </p:spTree>
    <p:extLst>
      <p:ext uri="{BB962C8B-B14F-4D97-AF65-F5344CB8AC3E}">
        <p14:creationId xmlns:p14="http://schemas.microsoft.com/office/powerpoint/2010/main" val="381982188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WO IMAGES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FEC96C-AFD1-4C49-9493-F5643E5E2E8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004767" y="1699995"/>
            <a:ext cx="5759667" cy="2249430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660906" y="1699995"/>
            <a:ext cx="4972641" cy="228600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660906" y="4080588"/>
            <a:ext cx="4972641" cy="228600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TWO IMAGES – VERTICAL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1" y="1168749"/>
            <a:ext cx="11163868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6004767" y="4066957"/>
            <a:ext cx="5759667" cy="2249430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-2501970" y="0"/>
            <a:ext cx="2065241" cy="25237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991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Columns-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1" y="1168749"/>
            <a:ext cx="11163868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09600" y="1699996"/>
            <a:ext cx="5364480" cy="4422775"/>
          </a:xfrm>
        </p:spPr>
        <p:txBody>
          <a:bodyPr/>
          <a:lstStyle>
            <a:lvl1pPr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defRPr sz="1800"/>
            </a:lvl3pPr>
            <a:lvl4pPr marL="865188" indent="-171450">
              <a:defRPr sz="1400"/>
            </a:lvl4pPr>
            <a:lvl5pPr marL="1084263" indent="-171450"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267451" y="1685707"/>
            <a:ext cx="5364480" cy="4422775"/>
          </a:xfrm>
        </p:spPr>
        <p:txBody>
          <a:bodyPr/>
          <a:lstStyle>
            <a:lvl1pPr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defRPr sz="1800"/>
            </a:lvl3pPr>
            <a:lvl4pPr marL="865188" indent="-171450">
              <a:defRPr sz="1400"/>
            </a:lvl4pPr>
            <a:lvl5pPr marL="1084263" indent="-171450"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Two-column CONTENT slide</a:t>
            </a:r>
            <a:br>
              <a:rPr lang="en-US" dirty="0"/>
            </a:br>
            <a:r>
              <a:rPr lang="en-US" dirty="0"/>
              <a:t>one or two lines for headline</a:t>
            </a:r>
          </a:p>
        </p:txBody>
      </p:sp>
    </p:spTree>
    <p:extLst>
      <p:ext uri="{BB962C8B-B14F-4D97-AF65-F5344CB8AC3E}">
        <p14:creationId xmlns:p14="http://schemas.microsoft.com/office/powerpoint/2010/main" val="340757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HREE IMAGES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FEC96C-AFD1-4C49-9493-F5643E5E2E8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060412" y="1731527"/>
            <a:ext cx="7753216" cy="1479362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652525" y="1720414"/>
            <a:ext cx="2698328" cy="1347056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649353" y="3290408"/>
            <a:ext cx="2704676" cy="1347056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THREE IMAGES – VERTICAL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1" y="1168749"/>
            <a:ext cx="11163868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060412" y="3304768"/>
            <a:ext cx="7753216" cy="1479362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9" hasCustomPrompt="1"/>
          </p:nvPr>
        </p:nvSpPr>
        <p:spPr>
          <a:xfrm>
            <a:off x="649351" y="4872981"/>
            <a:ext cx="2704676" cy="1347056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4060412" y="4856121"/>
            <a:ext cx="7753216" cy="1479362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-2501970" y="0"/>
            <a:ext cx="2065241" cy="25237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6143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WO IMAGES - top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1" y="1168749"/>
            <a:ext cx="11163868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51643" y="3998350"/>
            <a:ext cx="5486400" cy="2129163"/>
          </a:xfrm>
        </p:spPr>
        <p:txBody>
          <a:bodyPr tIns="9144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288287" y="3998350"/>
            <a:ext cx="5463447" cy="2129163"/>
          </a:xfrm>
        </p:spPr>
        <p:txBody>
          <a:bodyPr tIns="9144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660905" y="1699995"/>
            <a:ext cx="5364480" cy="228600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6278733" y="1699995"/>
            <a:ext cx="5364480" cy="228600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TWO IMAGES – top HORIZONTAL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-2501970" y="0"/>
            <a:ext cx="2065241" cy="25237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43164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WO IMAGES - Bottom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1" y="1168749"/>
            <a:ext cx="11163868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09600" y="1699996"/>
            <a:ext cx="5486400" cy="1717079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288287" y="1699996"/>
            <a:ext cx="5486400" cy="1717079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618861" y="3437315"/>
            <a:ext cx="5364480" cy="2286000"/>
          </a:xfrm>
          <a:solidFill>
            <a:schemeClr val="bg1">
              <a:lumMod val="75000"/>
            </a:schemeClr>
          </a:solidFill>
        </p:spPr>
        <p:txBody>
          <a:bodyPr tIns="27432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6307819" y="3437315"/>
            <a:ext cx="5364480" cy="2286000"/>
          </a:xfrm>
          <a:solidFill>
            <a:schemeClr val="bg1">
              <a:lumMod val="75000"/>
            </a:schemeClr>
          </a:solidFill>
        </p:spPr>
        <p:txBody>
          <a:bodyPr tIns="27432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TWO IMAGES – bottom HORIZONTAL</a:t>
            </a:r>
            <a:br>
              <a:rPr lang="en-US" dirty="0"/>
            </a:br>
            <a:r>
              <a:rPr lang="en-US" dirty="0"/>
              <a:t>WITH CAPTIONS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-2501970" y="0"/>
            <a:ext cx="2065241" cy="25237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35021" y="5735092"/>
            <a:ext cx="5327631" cy="568438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6333719" y="5735092"/>
            <a:ext cx="5327631" cy="568438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713750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PICS/caption -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902173" y="1711595"/>
            <a:ext cx="5053832" cy="3744153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902173" y="5497445"/>
            <a:ext cx="5120640" cy="585031"/>
          </a:xfrm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  <a:p>
            <a:r>
              <a:rPr lang="en-US" dirty="0"/>
              <a:t>Image Caption </a:t>
            </a:r>
          </a:p>
          <a:p>
            <a:r>
              <a:rPr lang="en-US" dirty="0"/>
              <a:t>Image Caption </a:t>
            </a:r>
          </a:p>
          <a:p>
            <a:r>
              <a:rPr lang="en-US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TWO IMAGES with captions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1" y="1168749"/>
            <a:ext cx="11163868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16" name="Picture Placeholder 4"/>
          <p:cNvSpPr>
            <a:spLocks noGrp="1" noChangeAspect="1"/>
          </p:cNvSpPr>
          <p:nvPr>
            <p:ph type="pic" sz="quarter" idx="21" hasCustomPrompt="1"/>
          </p:nvPr>
        </p:nvSpPr>
        <p:spPr>
          <a:xfrm>
            <a:off x="6353507" y="1710816"/>
            <a:ext cx="5053832" cy="3744153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353507" y="5496667"/>
            <a:ext cx="5120640" cy="585031"/>
          </a:xfrm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  <a:p>
            <a:r>
              <a:rPr lang="en-US" dirty="0"/>
              <a:t>Image Caption </a:t>
            </a:r>
          </a:p>
          <a:p>
            <a:r>
              <a:rPr lang="en-US" dirty="0"/>
              <a:t>Image Caption </a:t>
            </a:r>
          </a:p>
          <a:p>
            <a:r>
              <a:rPr lang="en-US" dirty="0"/>
              <a:t> 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-2501970" y="0"/>
            <a:ext cx="2065241" cy="25237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98472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1" y="1168749"/>
            <a:ext cx="11163868" cy="485427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61172" y="3616113"/>
            <a:ext cx="3287445" cy="2146610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508115" y="3616113"/>
            <a:ext cx="3287445" cy="2146610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670772" y="1697094"/>
            <a:ext cx="3148325" cy="182057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517715" y="1697094"/>
            <a:ext cx="3148325" cy="182057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348928" y="3618612"/>
            <a:ext cx="3287445" cy="2146610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8" name="Picture Placeholder 4"/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8358528" y="1699593"/>
            <a:ext cx="3148325" cy="182057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THREE IMAGES – HORIZONTAL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-2501970" y="0"/>
            <a:ext cx="2065241" cy="25237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77319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PICS/captions/bullets -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90836" y="1701473"/>
            <a:ext cx="2987040" cy="223828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3270980" y="1701473"/>
            <a:ext cx="2987040" cy="223828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0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251121" y="1701473"/>
            <a:ext cx="2987040" cy="223828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1" name="Picture Placeholder 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9208029" y="1701473"/>
            <a:ext cx="2987040" cy="223828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626534" y="4706193"/>
            <a:ext cx="11246069" cy="1752260"/>
          </a:xfrm>
          <a:noFill/>
        </p:spPr>
        <p:txBody>
          <a:bodyPr lIns="0" tIns="91440"/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2000">
                <a:solidFill>
                  <a:srgbClr val="000000"/>
                </a:solidFill>
              </a:defRPr>
            </a:lvl4pPr>
            <a:lvl5pPr>
              <a:defRPr sz="20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 defTabSz="4572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800" b="1" i="0" kern="1200" cap="all" baseline="0" dirty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four images, captions and bullets</a:t>
            </a:r>
            <a:br>
              <a:rPr lang="en-US" dirty="0"/>
            </a:br>
            <a:r>
              <a:rPr lang="en-US" dirty="0"/>
              <a:t>Headline is </a:t>
            </a:r>
            <a:r>
              <a:rPr lang="en-US" dirty="0" err="1"/>
              <a:t>arial</a:t>
            </a:r>
            <a:r>
              <a:rPr lang="en-US" dirty="0"/>
              <a:t> in all caps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90838" y="3979062"/>
            <a:ext cx="2984625" cy="477837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3256793" y="3979062"/>
            <a:ext cx="2984625" cy="477837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6241418" y="3979062"/>
            <a:ext cx="2984625" cy="477837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9207376" y="3979062"/>
            <a:ext cx="2984625" cy="477837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501970" y="0"/>
            <a:ext cx="2065241" cy="25237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1" y="1168749"/>
            <a:ext cx="11163868" cy="499715"/>
          </a:xfrm>
          <a:ln>
            <a:noFill/>
          </a:ln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</p:spTree>
    <p:extLst>
      <p:ext uri="{BB962C8B-B14F-4D97-AF65-F5344CB8AC3E}">
        <p14:creationId xmlns:p14="http://schemas.microsoft.com/office/powerpoint/2010/main" val="325914155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PICS/caption -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four IMAGES with captions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1" y="1168749"/>
            <a:ext cx="11163868" cy="276999"/>
          </a:xfrm>
          <a:ln>
            <a:noFill/>
          </a:ln>
        </p:spPr>
        <p:txBody>
          <a:bodyPr bIns="0">
            <a:norm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501970" y="0"/>
            <a:ext cx="2065241" cy="25237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5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649916" y="1574667"/>
            <a:ext cx="5053832" cy="184456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649916" y="3443427"/>
            <a:ext cx="5120640" cy="368183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  <a:p>
            <a:r>
              <a:rPr lang="en-US" dirty="0"/>
              <a:t>Image Caption</a:t>
            </a:r>
          </a:p>
          <a:p>
            <a:endParaRPr lang="en-US" dirty="0"/>
          </a:p>
        </p:txBody>
      </p:sp>
      <p:sp>
        <p:nvSpPr>
          <p:cNvPr id="18" name="Picture Placeholder 4"/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6549909" y="1574667"/>
            <a:ext cx="5053832" cy="184456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6549909" y="3443427"/>
            <a:ext cx="5120640" cy="368183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  <a:p>
            <a:r>
              <a:rPr lang="en-US" dirty="0"/>
              <a:t>Image Caption</a:t>
            </a:r>
          </a:p>
          <a:p>
            <a:endParaRPr lang="en-US" dirty="0"/>
          </a:p>
        </p:txBody>
      </p:sp>
      <p:sp>
        <p:nvSpPr>
          <p:cNvPr id="20" name="Picture Placeholder 4"/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649916" y="4025152"/>
            <a:ext cx="5053832" cy="184456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649916" y="5898517"/>
            <a:ext cx="5120640" cy="368183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  <a:p>
            <a:r>
              <a:rPr lang="en-US" dirty="0"/>
              <a:t>Image Caption</a:t>
            </a:r>
          </a:p>
          <a:p>
            <a:endParaRPr lang="en-US" dirty="0"/>
          </a:p>
        </p:txBody>
      </p:sp>
      <p:sp>
        <p:nvSpPr>
          <p:cNvPr id="24" name="Picture Placeholder 4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6549909" y="4025152"/>
            <a:ext cx="5053832" cy="1844567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6549909" y="5902308"/>
            <a:ext cx="5120640" cy="368183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  <a:p>
            <a:r>
              <a:rPr lang="en-US" dirty="0"/>
              <a:t>Image Caption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6301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Charts, Graphs,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graph, chart or table slide. </a:t>
            </a:r>
            <a:br>
              <a:rPr lang="en-US" dirty="0"/>
            </a:br>
            <a:r>
              <a:rPr lang="en-US" dirty="0"/>
              <a:t>Headline in all caps, Arial Font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1" y="1699606"/>
            <a:ext cx="11163868" cy="4029858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Click an icon below to add a chart, graph, or table.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1" y="1168749"/>
            <a:ext cx="11163868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647701" y="6318956"/>
            <a:ext cx="4948052" cy="539045"/>
          </a:xfrm>
        </p:spPr>
        <p:txBody>
          <a:bodyPr bIns="0" anchor="t" anchorCtr="0"/>
          <a:lstStyle>
            <a:lvl1pPr marL="0" indent="0">
              <a:buNone/>
              <a:defRPr sz="1050" baseline="0"/>
            </a:lvl1pPr>
          </a:lstStyle>
          <a:p>
            <a:pPr lvl="0"/>
            <a:r>
              <a:rPr lang="en-US" dirty="0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187497229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7972" y="6156882"/>
            <a:ext cx="2062237" cy="557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/>
          <p:cNvSpPr txBox="1"/>
          <p:nvPr userDrawn="1"/>
        </p:nvSpPr>
        <p:spPr>
          <a:xfrm>
            <a:off x="626534" y="6247222"/>
            <a:ext cx="1387624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n-US" sz="1800" dirty="0">
                <a:solidFill>
                  <a:schemeClr val="tx1">
                    <a:lumMod val="50000"/>
                  </a:schemeClr>
                </a:solidFill>
              </a:rPr>
              <a:t>www.anl.gov</a:t>
            </a:r>
          </a:p>
        </p:txBody>
      </p:sp>
      <p:pic>
        <p:nvPicPr>
          <p:cNvPr id="8" name="Picture 7" descr="aerial view of Argonne with APS in front 5730-00068.jp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2" b="7135"/>
          <a:stretch/>
        </p:blipFill>
        <p:spPr>
          <a:xfrm>
            <a:off x="0" y="1"/>
            <a:ext cx="12192000" cy="5984917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" y="-14246"/>
            <a:ext cx="12191999" cy="5999163"/>
          </a:xfrm>
          <a:solidFill>
            <a:schemeClr val="accent2">
              <a:alpha val="90000"/>
            </a:schemeClr>
          </a:solidFill>
        </p:spPr>
        <p:txBody>
          <a:bodyPr lIns="457200" tIns="0" bIns="457200" anchor="ctr"/>
          <a:lstStyle>
            <a:lvl1pPr marL="0" indent="0">
              <a:buNone/>
              <a:defRPr sz="28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Type in closing statement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-1321339" y="-1815882"/>
            <a:ext cx="5042667" cy="160043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Suggested</a:t>
            </a:r>
            <a:r>
              <a:rPr lang="en-US" sz="1400" b="1" baseline="0" dirty="0">
                <a:solidFill>
                  <a:schemeClr val="bg1"/>
                </a:solidFill>
              </a:rPr>
              <a:t> closing statement (optional): </a:t>
            </a:r>
          </a:p>
          <a:p>
            <a:endParaRPr lang="en-US" sz="1400" b="1" baseline="0" dirty="0">
              <a:solidFill>
                <a:schemeClr val="bg1"/>
              </a:solidFill>
            </a:endParaRPr>
          </a:p>
          <a:p>
            <a:pPr lvl="0"/>
            <a:r>
              <a:rPr lang="en-US" sz="1400" b="1" dirty="0">
                <a:solidFill>
                  <a:schemeClr val="bg1"/>
                </a:solidFill>
              </a:rPr>
              <a:t>WE START WITH YES.</a:t>
            </a:r>
          </a:p>
          <a:p>
            <a:pPr lvl="0">
              <a:spcAft>
                <a:spcPts val="1200"/>
              </a:spcAft>
            </a:pPr>
            <a:r>
              <a:rPr lang="en-US" sz="1400" b="1" dirty="0">
                <a:solidFill>
                  <a:schemeClr val="bg1"/>
                </a:solidFill>
              </a:rPr>
              <a:t>AND END WITH THANK YOU.</a:t>
            </a:r>
          </a:p>
          <a:p>
            <a:pPr lvl="0"/>
            <a:r>
              <a:rPr lang="en-US" sz="1400" b="1" dirty="0">
                <a:solidFill>
                  <a:schemeClr val="bg1"/>
                </a:solidFill>
              </a:rPr>
              <a:t>DO YOU HAVE ANY BIG QUESTIONS?</a:t>
            </a:r>
            <a:endParaRPr lang="en-US" sz="1400" dirty="0">
              <a:solidFill>
                <a:schemeClr val="bg1"/>
              </a:solidFill>
            </a:endParaRPr>
          </a:p>
          <a:p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36987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*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6724"/>
            <a:ext cx="12192000" cy="6864724"/>
          </a:xfrm>
          <a:prstGeom prst="rect">
            <a:avLst/>
          </a:prstGeom>
          <a:solidFill>
            <a:srgbClr val="1C1C1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1" y="274639"/>
            <a:ext cx="11163868" cy="806017"/>
          </a:xfrm>
        </p:spPr>
        <p:txBody>
          <a:bodyPr anchor="b"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AND CONTENT SLIDE. </a:t>
            </a:r>
            <a:br>
              <a:rPr lang="en-US" dirty="0"/>
            </a:br>
            <a:r>
              <a:rPr lang="en-US" dirty="0"/>
              <a:t>Headline in all caps, Arial Font</a:t>
            </a:r>
          </a:p>
        </p:txBody>
      </p:sp>
    </p:spTree>
    <p:extLst>
      <p:ext uri="{BB962C8B-B14F-4D97-AF65-F5344CB8AC3E}">
        <p14:creationId xmlns:p14="http://schemas.microsoft.com/office/powerpoint/2010/main" val="921816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Columns-TWO w/boxed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14527" y="2263770"/>
            <a:ext cx="5486400" cy="3835882"/>
          </a:xfrm>
          <a:ln>
            <a:solidFill>
              <a:schemeClr val="bg1">
                <a:lumMod val="50000"/>
              </a:schemeClr>
            </a:solidFill>
          </a:ln>
        </p:spPr>
        <p:txBody>
          <a:bodyPr lIns="182880" tIns="91440" rIns="91440"/>
          <a:lstStyle>
            <a:lvl1pPr>
              <a:defRPr sz="1800"/>
            </a:lvl1pPr>
            <a:lvl2pPr marL="457200" indent="-173038">
              <a:defRPr sz="1800"/>
            </a:lvl2pPr>
            <a:lvl3pPr marL="627063" indent="-128588">
              <a:defRPr sz="1800"/>
            </a:lvl3pPr>
            <a:lvl4pPr marL="865188" indent="-171450">
              <a:defRPr sz="1400"/>
            </a:lvl4pPr>
            <a:lvl5pPr marL="1084263" indent="-171450"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286500" y="2263770"/>
            <a:ext cx="5486400" cy="3835882"/>
          </a:xfrm>
          <a:ln>
            <a:solidFill>
              <a:schemeClr val="bg1">
                <a:lumMod val="50000"/>
              </a:schemeClr>
            </a:solidFill>
          </a:ln>
        </p:spPr>
        <p:txBody>
          <a:bodyPr lIns="182880" tIns="91440" rIns="91440"/>
          <a:lstStyle>
            <a:lvl1pPr>
              <a:defRPr sz="1800"/>
            </a:lvl1pPr>
            <a:lvl2pPr marL="457200" indent="-173038">
              <a:defRPr sz="1800"/>
            </a:lvl2pPr>
            <a:lvl3pPr marL="627063" indent="-128588">
              <a:defRPr sz="1800"/>
            </a:lvl3pPr>
            <a:lvl4pPr marL="865188" indent="-171450">
              <a:defRPr sz="1400"/>
            </a:lvl4pPr>
            <a:lvl5pPr marL="1084263" indent="-171450"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6286500" y="1684229"/>
            <a:ext cx="5486400" cy="62099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</a:ln>
        </p:spPr>
        <p:txBody>
          <a:bodyPr lIns="182880" bIns="0" anchor="ctr"/>
          <a:lstStyle>
            <a:lvl1pPr marL="0" indent="0" algn="l">
              <a:lnSpc>
                <a:spcPct val="100000"/>
              </a:lnSpc>
              <a:buNone/>
              <a:defRPr sz="1800" b="1" cap="all" baseline="0">
                <a:solidFill>
                  <a:schemeClr val="bg1"/>
                </a:solidFill>
              </a:defRPr>
            </a:lvl1pPr>
            <a:lvl2pPr marL="457200" indent="-173038">
              <a:defRPr sz="1600"/>
            </a:lvl2pPr>
            <a:lvl3pPr marL="627063" indent="-128588">
              <a:defRPr sz="14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 dirty="0"/>
              <a:t>Click to Add Headline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1" y="1168749"/>
            <a:ext cx="11163868" cy="499715"/>
          </a:xfrm>
          <a:noFill/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614527" y="1684229"/>
            <a:ext cx="5486400" cy="62099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</a:ln>
          <a:effectLst/>
        </p:spPr>
        <p:txBody>
          <a:bodyPr lIns="182880" bIns="0" anchor="ctr"/>
          <a:lstStyle>
            <a:lvl1pPr marL="0" indent="0" algn="l">
              <a:lnSpc>
                <a:spcPct val="100000"/>
              </a:lnSpc>
              <a:buNone/>
              <a:defRPr sz="1800" b="1" cap="all" baseline="0">
                <a:solidFill>
                  <a:schemeClr val="bg1"/>
                </a:solidFill>
              </a:defRPr>
            </a:lvl1pPr>
            <a:lvl2pPr marL="457200" indent="-173038">
              <a:defRPr sz="1600"/>
            </a:lvl2pPr>
            <a:lvl3pPr marL="627063" indent="-128588">
              <a:defRPr sz="14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 dirty="0"/>
              <a:t>Click to Add Headline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Two-column CONTENT slide</a:t>
            </a:r>
            <a:br>
              <a:rPr lang="en-US" dirty="0"/>
            </a:br>
            <a:r>
              <a:rPr lang="en-US" dirty="0"/>
              <a:t>with box treatment</a:t>
            </a:r>
          </a:p>
        </p:txBody>
      </p:sp>
    </p:spTree>
    <p:extLst>
      <p:ext uri="{BB962C8B-B14F-4D97-AF65-F5344CB8AC3E}">
        <p14:creationId xmlns:p14="http://schemas.microsoft.com/office/powerpoint/2010/main" val="342340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*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171299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1662" y="0"/>
            <a:ext cx="2479527" cy="669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484968" y="1689100"/>
            <a:ext cx="5707033" cy="2706624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" y="1689100"/>
            <a:ext cx="6484965" cy="2706624"/>
          </a:xfrm>
          <a:solidFill>
            <a:schemeClr val="accent2"/>
          </a:solidFill>
        </p:spPr>
        <p:txBody>
          <a:bodyPr lIns="457200" rIns="91440" anchor="ctr">
            <a:normAutofit/>
          </a:bodyPr>
          <a:lstStyle>
            <a:lvl1pPr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-Cover option A</a:t>
            </a:r>
            <a:br>
              <a:rPr lang="en-US" dirty="0"/>
            </a:br>
            <a:r>
              <a:rPr lang="en-US" dirty="0"/>
              <a:t>can be up to four </a:t>
            </a:r>
            <a:br>
              <a:rPr lang="en-US" dirty="0"/>
            </a:br>
            <a:r>
              <a:rPr lang="en-US" dirty="0"/>
              <a:t>or five lines of text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-2" y="1689100"/>
            <a:ext cx="319619" cy="2706624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626534" y="4582947"/>
            <a:ext cx="3590495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49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626534" y="4960384"/>
            <a:ext cx="3590495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/>
              <a:t>Add Presenter Title</a:t>
            </a:r>
            <a:br>
              <a:rPr lang="en-US" dirty="0"/>
            </a:br>
            <a:r>
              <a:rPr lang="en-US" dirty="0"/>
              <a:t>Optional Line 2</a:t>
            </a:r>
            <a:br>
              <a:rPr lang="en-US" dirty="0"/>
            </a:br>
            <a:r>
              <a:rPr lang="en-US" dirty="0"/>
              <a:t>Optional Line 3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4556495" y="4582947"/>
            <a:ext cx="3590495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3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4556495" y="4960384"/>
            <a:ext cx="3590495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second presenter </a:t>
            </a:r>
            <a:br>
              <a:rPr lang="en-US" dirty="0"/>
            </a:br>
            <a:r>
              <a:rPr lang="en-US" dirty="0"/>
              <a:t>info if not needed</a:t>
            </a:r>
          </a:p>
        </p:txBody>
      </p:sp>
      <p:sp>
        <p:nvSpPr>
          <p:cNvPr id="54" name="Text Placeholder 9"/>
          <p:cNvSpPr>
            <a:spLocks noGrp="1"/>
          </p:cNvSpPr>
          <p:nvPr>
            <p:ph type="body" sz="quarter" idx="25" hasCustomPrompt="1"/>
          </p:nvPr>
        </p:nvSpPr>
        <p:spPr>
          <a:xfrm>
            <a:off x="8480262" y="4582947"/>
            <a:ext cx="3590495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5" name="Text Placeholder 45"/>
          <p:cNvSpPr>
            <a:spLocks noGrp="1"/>
          </p:cNvSpPr>
          <p:nvPr>
            <p:ph type="body" sz="quarter" idx="26" hasCustomPrompt="1"/>
          </p:nvPr>
        </p:nvSpPr>
        <p:spPr>
          <a:xfrm>
            <a:off x="8480262" y="4960384"/>
            <a:ext cx="3590495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third presenter </a:t>
            </a:r>
            <a:br>
              <a:rPr lang="en-US" dirty="0"/>
            </a:br>
            <a:r>
              <a:rPr lang="en-US" dirty="0"/>
              <a:t>info if not needed</a:t>
            </a:r>
          </a:p>
        </p:txBody>
      </p:sp>
      <p:sp>
        <p:nvSpPr>
          <p:cNvPr id="47" name="Text Placeholder 45"/>
          <p:cNvSpPr>
            <a:spLocks noGrp="1"/>
          </p:cNvSpPr>
          <p:nvPr>
            <p:ph type="body" sz="quarter" idx="19" hasCustomPrompt="1"/>
          </p:nvPr>
        </p:nvSpPr>
        <p:spPr>
          <a:xfrm>
            <a:off x="626533" y="6094282"/>
            <a:ext cx="7859323" cy="515411"/>
          </a:xfrm>
        </p:spPr>
        <p:txBody>
          <a:bodyPr lIns="0" anchor="b"/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Presentation Date</a:t>
            </a:r>
            <a:br>
              <a:rPr lang="en-US" dirty="0"/>
            </a:br>
            <a:r>
              <a:rPr lang="en-US" dirty="0"/>
              <a:t>City, State (presentation location)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27" hasCustomPrompt="1"/>
          </p:nvPr>
        </p:nvSpPr>
        <p:spPr>
          <a:xfrm>
            <a:off x="575733" y="730250"/>
            <a:ext cx="8250767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8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Optional one line subhead, </a:t>
            </a:r>
            <a:r>
              <a:rPr lang="en-US" dirty="0" err="1"/>
              <a:t>url</a:t>
            </a:r>
            <a:r>
              <a:rPr lang="en-US" dirty="0"/>
              <a:t> or date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422052" y="-1241416"/>
            <a:ext cx="5168552" cy="1015663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Suggested</a:t>
            </a:r>
            <a:r>
              <a:rPr lang="en-US" sz="1400" b="1" baseline="0" dirty="0">
                <a:solidFill>
                  <a:schemeClr val="bg1"/>
                </a:solidFill>
              </a:rPr>
              <a:t> line of text (optional): </a:t>
            </a:r>
          </a:p>
          <a:p>
            <a:endParaRPr lang="en-US" sz="1400" b="1" baseline="0" dirty="0">
              <a:solidFill>
                <a:schemeClr val="bg1"/>
              </a:solidFill>
            </a:endParaRPr>
          </a:p>
          <a:p>
            <a:r>
              <a:rPr lang="en-US" sz="1400" b="1" baseline="0" dirty="0">
                <a:solidFill>
                  <a:schemeClr val="bg1"/>
                </a:solidFill>
              </a:rPr>
              <a:t>WE START WITH YES.</a:t>
            </a:r>
            <a:endParaRPr lang="en-US" sz="1400" dirty="0">
              <a:solidFill>
                <a:schemeClr val="bg1"/>
              </a:solidFill>
            </a:endParaRPr>
          </a:p>
          <a:p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80749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7972" y="6156882"/>
            <a:ext cx="2062237" cy="557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82" descr="aerial view of Argonne with APS in front 5730-00068.jpg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2" b="7135"/>
          <a:stretch/>
        </p:blipFill>
        <p:spPr>
          <a:xfrm>
            <a:off x="0" y="-27020"/>
            <a:ext cx="12192000" cy="6011938"/>
          </a:xfrm>
          <a:prstGeom prst="rect">
            <a:avLst/>
          </a:prstGeom>
        </p:spPr>
      </p:pic>
      <p:sp>
        <p:nvSpPr>
          <p:cNvPr id="84" name="Text Placeholder 1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-27020"/>
            <a:ext cx="12192000" cy="6011938"/>
          </a:xfrm>
          <a:solidFill>
            <a:schemeClr val="accent2">
              <a:alpha val="85000"/>
            </a:schemeClr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8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484968" y="1689100"/>
            <a:ext cx="5707033" cy="2706624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" y="1689100"/>
            <a:ext cx="6484965" cy="2706624"/>
          </a:xfrm>
          <a:solidFill>
            <a:schemeClr val="accent2"/>
          </a:solidFill>
        </p:spPr>
        <p:txBody>
          <a:bodyPr lIns="457200" rIns="91440" anchor="ctr">
            <a:normAutofit/>
          </a:bodyPr>
          <a:lstStyle>
            <a:lvl1pPr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-Cover option B </a:t>
            </a:r>
            <a:br>
              <a:rPr lang="en-US" dirty="0"/>
            </a:br>
            <a:r>
              <a:rPr lang="en-US" dirty="0"/>
              <a:t>can be up to four </a:t>
            </a:r>
            <a:br>
              <a:rPr lang="en-US" dirty="0"/>
            </a:br>
            <a:r>
              <a:rPr lang="en-US" dirty="0"/>
              <a:t>or five lines of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1" y="204953"/>
            <a:ext cx="7802035" cy="1292225"/>
          </a:xfrm>
        </p:spPr>
        <p:txBody>
          <a:bodyPr lIns="457200" rIns="274320" anchor="ctr"/>
          <a:lstStyle>
            <a:lvl1pPr marL="0" indent="0">
              <a:buNone/>
              <a:defRPr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presentation date</a:t>
            </a:r>
          </a:p>
        </p:txBody>
      </p:sp>
      <p:sp>
        <p:nvSpPr>
          <p:cNvPr id="85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626534" y="4582947"/>
            <a:ext cx="3590495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86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626534" y="4960384"/>
            <a:ext cx="3590495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/>
              <a:t>Add Presenter Title</a:t>
            </a:r>
            <a:br>
              <a:rPr lang="en-US" dirty="0"/>
            </a:br>
            <a:r>
              <a:rPr lang="en-US" dirty="0"/>
              <a:t>Optional Line 2</a:t>
            </a:r>
            <a:br>
              <a:rPr lang="en-US" dirty="0"/>
            </a:br>
            <a:r>
              <a:rPr lang="en-US" dirty="0"/>
              <a:t>Optional Line 3</a:t>
            </a:r>
          </a:p>
        </p:txBody>
      </p:sp>
      <p:sp>
        <p:nvSpPr>
          <p:cNvPr id="87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4556495" y="4582947"/>
            <a:ext cx="3590495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88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4556495" y="4960384"/>
            <a:ext cx="3590495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second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89" name="Text Placeholder 9"/>
          <p:cNvSpPr>
            <a:spLocks noGrp="1"/>
          </p:cNvSpPr>
          <p:nvPr>
            <p:ph type="body" sz="quarter" idx="25" hasCustomPrompt="1"/>
          </p:nvPr>
        </p:nvSpPr>
        <p:spPr>
          <a:xfrm>
            <a:off x="8480262" y="4582947"/>
            <a:ext cx="3590495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90" name="Text Placeholder 45"/>
          <p:cNvSpPr>
            <a:spLocks noGrp="1"/>
          </p:cNvSpPr>
          <p:nvPr>
            <p:ph type="body" sz="quarter" idx="26" hasCustomPrompt="1"/>
          </p:nvPr>
        </p:nvSpPr>
        <p:spPr>
          <a:xfrm>
            <a:off x="8480262" y="4960384"/>
            <a:ext cx="3590495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third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-2" y="1689100"/>
            <a:ext cx="319619" cy="2706624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55" name="TextBox 154"/>
          <p:cNvSpPr txBox="1"/>
          <p:nvPr userDrawn="1"/>
        </p:nvSpPr>
        <p:spPr>
          <a:xfrm>
            <a:off x="-2501970" y="0"/>
            <a:ext cx="2065241" cy="25237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202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C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72" y="167615"/>
            <a:ext cx="2062648" cy="557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 Placeholder 45"/>
          <p:cNvSpPr>
            <a:spLocks noGrp="1"/>
          </p:cNvSpPr>
          <p:nvPr>
            <p:ph type="body" sz="quarter" idx="19" hasCustomPrompt="1"/>
          </p:nvPr>
        </p:nvSpPr>
        <p:spPr>
          <a:xfrm>
            <a:off x="626533" y="6094282"/>
            <a:ext cx="7859323" cy="515411"/>
          </a:xfrm>
        </p:spPr>
        <p:txBody>
          <a:bodyPr lIns="0" anchor="b"/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Presentation Date</a:t>
            </a:r>
            <a:br>
              <a:rPr lang="en-US" dirty="0"/>
            </a:br>
            <a:r>
              <a:rPr lang="en-US" dirty="0"/>
              <a:t>City, State (presentation location)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626534" y="4945565"/>
            <a:ext cx="3590495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3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626534" y="5323002"/>
            <a:ext cx="3590495" cy="74672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/>
              <a:t>Add Presenter Title</a:t>
            </a:r>
            <a:br>
              <a:rPr lang="en-US" dirty="0"/>
            </a:br>
            <a:r>
              <a:rPr lang="en-US" dirty="0"/>
              <a:t>Optional Line 2</a:t>
            </a:r>
            <a:br>
              <a:rPr lang="en-US" dirty="0"/>
            </a:br>
            <a:r>
              <a:rPr lang="en-US" dirty="0"/>
              <a:t>Optional Line 3</a:t>
            </a:r>
          </a:p>
        </p:txBody>
      </p:sp>
      <p:sp>
        <p:nvSpPr>
          <p:cNvPr id="56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4556495" y="4945565"/>
            <a:ext cx="3590495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7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4556495" y="5323002"/>
            <a:ext cx="3590495" cy="74672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second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45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90836" y="899575"/>
            <a:ext cx="11901165" cy="2761535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533" y="3726366"/>
            <a:ext cx="11270539" cy="862880"/>
          </a:xfrm>
        </p:spPr>
        <p:txBody>
          <a:bodyPr lIns="0" rIns="91440" anchor="b">
            <a:normAutofit/>
          </a:bodyPr>
          <a:lstStyle>
            <a:lvl1pPr>
              <a:defRPr sz="2800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presentation title – cover option c </a:t>
            </a:r>
          </a:p>
        </p:txBody>
      </p:sp>
      <p:sp>
        <p:nvSpPr>
          <p:cNvPr id="87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8480262" y="4945565"/>
            <a:ext cx="3590495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88" name="Text Placehold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8480262" y="5323002"/>
            <a:ext cx="3590495" cy="74672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third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626533" y="4589247"/>
            <a:ext cx="11313219" cy="331077"/>
          </a:xfrm>
        </p:spPr>
        <p:txBody>
          <a:bodyPr/>
          <a:lstStyle>
            <a:lvl1pPr marL="0" indent="0">
              <a:buNone/>
              <a:defRPr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Subtitle – delete if not needed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" y="899573"/>
            <a:ext cx="299452" cy="2761488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86" name="TextBox 185"/>
          <p:cNvSpPr txBox="1"/>
          <p:nvPr userDrawn="1"/>
        </p:nvSpPr>
        <p:spPr>
          <a:xfrm>
            <a:off x="-2501970" y="0"/>
            <a:ext cx="2065241" cy="25237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670984" y="366275"/>
            <a:ext cx="11313219" cy="331077"/>
          </a:xfrm>
        </p:spPr>
        <p:txBody>
          <a:bodyPr/>
          <a:lstStyle>
            <a:lvl1pPr marL="0" indent="0">
              <a:buNone/>
              <a:defRPr sz="10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 sz="1000" b="0" cap="all" dirty="0">
                <a:solidFill>
                  <a:srgbClr val="000000"/>
                </a:solidFill>
              </a:rPr>
              <a:t>Type in name of </a:t>
            </a:r>
            <a:r>
              <a:rPr lang="en-US" sz="1000" b="0" cap="all" dirty="0" err="1">
                <a:solidFill>
                  <a:srgbClr val="000000"/>
                </a:solidFill>
              </a:rPr>
              <a:t>fACILITY</a:t>
            </a:r>
            <a:r>
              <a:rPr lang="en-US" sz="1000" b="0" cap="all" dirty="0">
                <a:solidFill>
                  <a:srgbClr val="000000"/>
                </a:solidFill>
              </a:rPr>
              <a:t>, division, group, program or </a:t>
            </a:r>
            <a:r>
              <a:rPr lang="en-US" sz="1000" dirty="0">
                <a:solidFill>
                  <a:srgbClr val="000000"/>
                </a:solidFill>
              </a:rPr>
              <a:t>www.anl.gov</a:t>
            </a:r>
          </a:p>
        </p:txBody>
      </p:sp>
    </p:spTree>
    <p:extLst>
      <p:ext uri="{BB962C8B-B14F-4D97-AF65-F5344CB8AC3E}">
        <p14:creationId xmlns:p14="http://schemas.microsoft.com/office/powerpoint/2010/main" val="347027976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7972" y="320211"/>
            <a:ext cx="2062648" cy="557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 Placeholder 45"/>
          <p:cNvSpPr>
            <a:spLocks noGrp="1"/>
          </p:cNvSpPr>
          <p:nvPr>
            <p:ph type="body" sz="quarter" idx="19" hasCustomPrompt="1"/>
          </p:nvPr>
        </p:nvSpPr>
        <p:spPr>
          <a:xfrm>
            <a:off x="626533" y="6094282"/>
            <a:ext cx="7859323" cy="515411"/>
          </a:xfrm>
        </p:spPr>
        <p:txBody>
          <a:bodyPr lIns="0" anchor="b"/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Presentation Date</a:t>
            </a:r>
            <a:br>
              <a:rPr lang="en-US" dirty="0"/>
            </a:br>
            <a:r>
              <a:rPr lang="en-US" dirty="0"/>
              <a:t>City, State (presentation location)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626534" y="4581631"/>
            <a:ext cx="3590495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3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626534" y="4959068"/>
            <a:ext cx="3590495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/>
              <a:t>Add Presenter Title</a:t>
            </a:r>
            <a:br>
              <a:rPr lang="en-US" dirty="0"/>
            </a:br>
            <a:r>
              <a:rPr lang="en-US" dirty="0"/>
              <a:t>Optional Line 2</a:t>
            </a:r>
            <a:br>
              <a:rPr lang="en-US" dirty="0"/>
            </a:br>
            <a:r>
              <a:rPr lang="en-US" dirty="0"/>
              <a:t>Optional Line 3</a:t>
            </a:r>
          </a:p>
        </p:txBody>
      </p:sp>
      <p:sp>
        <p:nvSpPr>
          <p:cNvPr id="56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4556495" y="4581631"/>
            <a:ext cx="3590495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7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4556495" y="4959068"/>
            <a:ext cx="3590495" cy="74672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second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45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90836" y="1681607"/>
            <a:ext cx="11901165" cy="2761535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535" y="116710"/>
            <a:ext cx="9034837" cy="1119234"/>
          </a:xfrm>
        </p:spPr>
        <p:txBody>
          <a:bodyPr lIns="0" rIns="91440" anchor="b">
            <a:normAutofit/>
          </a:bodyPr>
          <a:lstStyle>
            <a:lvl1pPr>
              <a:defRPr sz="2800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presentation title –</a:t>
            </a:r>
            <a:br>
              <a:rPr lang="en-US" dirty="0"/>
            </a:br>
            <a:r>
              <a:rPr lang="en-US" dirty="0"/>
              <a:t>Cover option D</a:t>
            </a:r>
          </a:p>
        </p:txBody>
      </p:sp>
      <p:sp>
        <p:nvSpPr>
          <p:cNvPr id="87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8480262" y="4581631"/>
            <a:ext cx="3590495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88" name="Text Placehold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8480262" y="4959068"/>
            <a:ext cx="3590495" cy="74672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third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626533" y="1229594"/>
            <a:ext cx="11313219" cy="331077"/>
          </a:xfrm>
        </p:spPr>
        <p:txBody>
          <a:bodyPr/>
          <a:lstStyle>
            <a:lvl1pPr marL="0" indent="0">
              <a:buNone/>
              <a:defRPr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Subtitle – delete if not needed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" y="1681605"/>
            <a:ext cx="299452" cy="2761488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53" name="TextBox 152"/>
          <p:cNvSpPr txBox="1"/>
          <p:nvPr userDrawn="1"/>
        </p:nvSpPr>
        <p:spPr>
          <a:xfrm>
            <a:off x="-2501970" y="0"/>
            <a:ext cx="2065241" cy="25237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40615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Full Fram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90835" y="0"/>
            <a:ext cx="11901164" cy="6858000"/>
          </a:xfrm>
          <a:solidFill>
            <a:schemeClr val="bg1"/>
          </a:solidFill>
        </p:spPr>
        <p:txBody>
          <a:bodyPr lIns="0" tIns="16459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 then right click image and “SEND IMAGE TO BACK”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4775200"/>
            <a:ext cx="12192000" cy="2082800"/>
          </a:xfrm>
          <a:solidFill>
            <a:schemeClr val="tx2">
              <a:alpha val="91000"/>
            </a:schemeClr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</a:t>
            </a:r>
            <a:r>
              <a:rPr lang="en-US" dirty="0" err="1"/>
              <a:t>x1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535" y="5042974"/>
            <a:ext cx="11094720" cy="1373592"/>
          </a:xfrm>
        </p:spPr>
        <p:txBody>
          <a:bodyPr lIns="0" anchor="t"/>
          <a:lstStyle>
            <a:lvl1pPr>
              <a:defRPr sz="2400" b="1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Full-frame image layout  – title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304800" cy="68580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-2501970" y="0"/>
            <a:ext cx="2065241" cy="25237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65437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ONE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3656122"/>
            <a:ext cx="12192000" cy="3201878"/>
          </a:xfrm>
          <a:solidFill>
            <a:schemeClr val="accent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</a:t>
            </a:r>
            <a:r>
              <a:rPr lang="en-US" dirty="0" err="1"/>
              <a:t>x1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626534" y="4645419"/>
            <a:ext cx="11246069" cy="1813035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90835" y="0"/>
            <a:ext cx="11901164" cy="3656013"/>
          </a:xfrm>
          <a:solidFill>
            <a:schemeClr val="bg1"/>
          </a:solidFill>
        </p:spPr>
        <p:txBody>
          <a:bodyPr lIns="0" tIns="109728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533" y="3807284"/>
            <a:ext cx="11565467" cy="787098"/>
          </a:xfrm>
        </p:spPr>
        <p:txBody>
          <a:bodyPr lIns="0"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Science/R&amp;D hero – one image</a:t>
            </a:r>
            <a:br>
              <a:rPr lang="en-US" dirty="0"/>
            </a:br>
            <a:r>
              <a:rPr lang="en-US" dirty="0"/>
              <a:t>Headline is </a:t>
            </a:r>
            <a:r>
              <a:rPr lang="en-US" dirty="0" err="1"/>
              <a:t>arial</a:t>
            </a:r>
            <a:r>
              <a:rPr lang="en-US" dirty="0"/>
              <a:t> in all caps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304800" cy="68580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-2501970" y="0"/>
            <a:ext cx="2065241" cy="25237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54808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TWO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/>
          <p:cNvSpPr>
            <a:spLocks noGrp="1"/>
          </p:cNvSpPr>
          <p:nvPr>
            <p:ph type="body" sz="quarter" idx="20" hasCustomPrompt="1"/>
          </p:nvPr>
        </p:nvSpPr>
        <p:spPr>
          <a:xfrm>
            <a:off x="0" y="3656122"/>
            <a:ext cx="12192000" cy="3201878"/>
          </a:xfrm>
          <a:solidFill>
            <a:schemeClr val="accent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</a:t>
            </a:r>
            <a:r>
              <a:rPr lang="en-US" dirty="0" err="1"/>
              <a:t>x1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11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90836" y="0"/>
            <a:ext cx="5974080" cy="3663950"/>
          </a:xfrm>
          <a:solidFill>
            <a:schemeClr val="bg1">
              <a:lumMod val="75000"/>
            </a:schemeClr>
          </a:solidFill>
        </p:spPr>
        <p:txBody>
          <a:bodyPr tIns="109728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6243367" y="0"/>
            <a:ext cx="5974080" cy="3663950"/>
          </a:xfrm>
          <a:solidFill>
            <a:schemeClr val="bg1">
              <a:lumMod val="85000"/>
            </a:schemeClr>
          </a:solidFill>
        </p:spPr>
        <p:txBody>
          <a:bodyPr tIns="109728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533" y="3807284"/>
            <a:ext cx="11565467" cy="787098"/>
          </a:xfrm>
        </p:spPr>
        <p:txBody>
          <a:bodyPr lIns="0"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Science/R&amp;D hero – TWO images</a:t>
            </a:r>
            <a:br>
              <a:rPr lang="en-US" dirty="0"/>
            </a:br>
            <a:r>
              <a:rPr lang="en-US" dirty="0"/>
              <a:t>Headline is </a:t>
            </a:r>
            <a:r>
              <a:rPr lang="en-US" dirty="0" err="1"/>
              <a:t>arial</a:t>
            </a:r>
            <a:r>
              <a:rPr lang="en-US" dirty="0"/>
              <a:t> in all caps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626534" y="4645419"/>
            <a:ext cx="11246069" cy="1813035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304800" cy="68580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501970" y="0"/>
            <a:ext cx="2065241" cy="25237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57823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THREE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656122"/>
            <a:ext cx="12192000" cy="3201878"/>
          </a:xfrm>
          <a:solidFill>
            <a:schemeClr val="accent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</a:t>
            </a:r>
            <a:r>
              <a:rPr lang="en-US" dirty="0" err="1"/>
              <a:t>x1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90836" y="0"/>
            <a:ext cx="3986784" cy="367364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4258983" y="0"/>
            <a:ext cx="3986784" cy="367364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0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248149" y="0"/>
            <a:ext cx="3943851" cy="367364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626534" y="4645419"/>
            <a:ext cx="11246069" cy="1813035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533" y="3807284"/>
            <a:ext cx="11565467" cy="787098"/>
          </a:xfrm>
        </p:spPr>
        <p:txBody>
          <a:bodyPr lIns="0"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Science/R&amp;D hero – Three images</a:t>
            </a:r>
            <a:br>
              <a:rPr lang="en-US" dirty="0"/>
            </a:br>
            <a:r>
              <a:rPr lang="en-US" dirty="0"/>
              <a:t>Headline is </a:t>
            </a:r>
            <a:r>
              <a:rPr lang="en-US" dirty="0" err="1"/>
              <a:t>arial</a:t>
            </a:r>
            <a:r>
              <a:rPr lang="en-US" dirty="0"/>
              <a:t> in all caps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304800" cy="68580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-2501970" y="0"/>
            <a:ext cx="2065241" cy="25237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72207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FOUR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6"/>
          <p:cNvSpPr>
            <a:spLocks noGrp="1"/>
          </p:cNvSpPr>
          <p:nvPr>
            <p:ph type="body" sz="quarter" idx="24" hasCustomPrompt="1"/>
          </p:nvPr>
        </p:nvSpPr>
        <p:spPr>
          <a:xfrm>
            <a:off x="0" y="0"/>
            <a:ext cx="12192000" cy="6858000"/>
          </a:xfrm>
          <a:solidFill>
            <a:schemeClr val="accent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</a:t>
            </a:r>
            <a:r>
              <a:rPr lang="en-US" dirty="0" err="1"/>
              <a:t>x1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90836" y="1654175"/>
            <a:ext cx="2987040" cy="223828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3270980" y="1654175"/>
            <a:ext cx="2987040" cy="223828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0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251121" y="1654175"/>
            <a:ext cx="2987040" cy="223828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1" name="Picture Placeholder 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9208029" y="1654175"/>
            <a:ext cx="2987040" cy="223828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626534" y="4645419"/>
            <a:ext cx="11246069" cy="1813035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Science/R&amp;D hero – four images</a:t>
            </a:r>
            <a:br>
              <a:rPr lang="en-US" dirty="0"/>
            </a:br>
            <a:r>
              <a:rPr lang="en-US" dirty="0"/>
              <a:t>Headline is </a:t>
            </a:r>
            <a:r>
              <a:rPr lang="en-US" dirty="0" err="1"/>
              <a:t>arial</a:t>
            </a:r>
            <a:r>
              <a:rPr lang="en-US" dirty="0"/>
              <a:t> in all caps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90838" y="3931764"/>
            <a:ext cx="2984625" cy="477837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3256793" y="3931764"/>
            <a:ext cx="2984625" cy="477837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6241418" y="3931764"/>
            <a:ext cx="2984625" cy="477837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9207376" y="3931764"/>
            <a:ext cx="2984625" cy="477837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23"/>
          </p:nvPr>
        </p:nvSpPr>
        <p:spPr>
          <a:xfrm>
            <a:off x="0" y="-1"/>
            <a:ext cx="304800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304800" cy="68580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501970" y="0"/>
            <a:ext cx="2065241" cy="25237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532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WO IMAGES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FEC96C-AFD1-4C49-9493-F5643E5E2E8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004767" y="1699995"/>
            <a:ext cx="5759667" cy="2249430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660906" y="1699995"/>
            <a:ext cx="4972641" cy="228600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660906" y="4080588"/>
            <a:ext cx="4972641" cy="228600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TWO IMAGES – VERTICAL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1" y="1168749"/>
            <a:ext cx="11163868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6004767" y="4066957"/>
            <a:ext cx="5759667" cy="2249430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-2501970" y="0"/>
            <a:ext cx="2065241" cy="25237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9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16372"/>
            <a:ext cx="10515600" cy="64093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30597"/>
            <a:ext cx="10515600" cy="504891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DE6D7-F04D-7741-82FC-941AB368F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995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HREE IMAGES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FEC96C-AFD1-4C49-9493-F5643E5E2E8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060412" y="1731527"/>
            <a:ext cx="7753216" cy="1479362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652525" y="1720414"/>
            <a:ext cx="2698328" cy="1347056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649353" y="3290408"/>
            <a:ext cx="2704676" cy="1347056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THREE IMAGES – VERTICAL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1" y="1168749"/>
            <a:ext cx="11163868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060412" y="3304768"/>
            <a:ext cx="7753216" cy="1479362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9" hasCustomPrompt="1"/>
          </p:nvPr>
        </p:nvSpPr>
        <p:spPr>
          <a:xfrm>
            <a:off x="649351" y="4872981"/>
            <a:ext cx="2704676" cy="1347056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4060412" y="4856121"/>
            <a:ext cx="7753216" cy="1479362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-2501970" y="0"/>
            <a:ext cx="2065241" cy="25237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WO IMAGES - top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1" y="1168749"/>
            <a:ext cx="11163868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51643" y="3998350"/>
            <a:ext cx="5486400" cy="2129163"/>
          </a:xfrm>
        </p:spPr>
        <p:txBody>
          <a:bodyPr tIns="9144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288287" y="3998350"/>
            <a:ext cx="5463447" cy="2129163"/>
          </a:xfrm>
        </p:spPr>
        <p:txBody>
          <a:bodyPr tIns="9144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660905" y="1699995"/>
            <a:ext cx="5364480" cy="228600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6278733" y="1699995"/>
            <a:ext cx="5364480" cy="228600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TWO IMAGES – top HORIZONTAL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-2501970" y="0"/>
            <a:ext cx="2065241" cy="25237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350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WO IMAGES - Bottom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1" y="1168749"/>
            <a:ext cx="11163868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09600" y="1699996"/>
            <a:ext cx="5486400" cy="1717079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288287" y="1699996"/>
            <a:ext cx="5486400" cy="1717079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618861" y="3437315"/>
            <a:ext cx="5364480" cy="2286000"/>
          </a:xfrm>
          <a:solidFill>
            <a:schemeClr val="bg1">
              <a:lumMod val="75000"/>
            </a:schemeClr>
          </a:solidFill>
        </p:spPr>
        <p:txBody>
          <a:bodyPr tIns="27432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6307819" y="3437315"/>
            <a:ext cx="5364480" cy="2286000"/>
          </a:xfrm>
          <a:solidFill>
            <a:schemeClr val="bg1">
              <a:lumMod val="75000"/>
            </a:schemeClr>
          </a:solidFill>
        </p:spPr>
        <p:txBody>
          <a:bodyPr tIns="27432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TWO IMAGES – bottom HORIZONTAL</a:t>
            </a:r>
            <a:br>
              <a:rPr lang="en-US" dirty="0"/>
            </a:br>
            <a:r>
              <a:rPr lang="en-US" dirty="0"/>
              <a:t>WITH CAPTIONS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-2501970" y="0"/>
            <a:ext cx="2065241" cy="25237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Instructions on replacing a current image: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Select and delete image and click the icon to insert a different image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</a:rPr>
              <a:t>Use the crop tool to position the image within the shape.  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35021" y="5735092"/>
            <a:ext cx="5327631" cy="568438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6333719" y="5735092"/>
            <a:ext cx="5327631" cy="568438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1457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slideLayout" Target="../slideLayouts/slideLayout51.xml"/><Relationship Id="rId26" Type="http://schemas.openxmlformats.org/officeDocument/2006/relationships/slideLayout" Target="../slideLayouts/slideLayout59.xml"/><Relationship Id="rId3" Type="http://schemas.openxmlformats.org/officeDocument/2006/relationships/slideLayout" Target="../slideLayouts/slideLayout36.xml"/><Relationship Id="rId21" Type="http://schemas.openxmlformats.org/officeDocument/2006/relationships/slideLayout" Target="../slideLayouts/slideLayout54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5" Type="http://schemas.openxmlformats.org/officeDocument/2006/relationships/slideLayout" Target="../slideLayouts/slideLayout58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20" Type="http://schemas.openxmlformats.org/officeDocument/2006/relationships/slideLayout" Target="../slideLayouts/slideLayout53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24" Type="http://schemas.openxmlformats.org/officeDocument/2006/relationships/slideLayout" Target="../slideLayouts/slideLayout57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23" Type="http://schemas.openxmlformats.org/officeDocument/2006/relationships/slideLayout" Target="../slideLayouts/slideLayout56.xml"/><Relationship Id="rId28" Type="http://schemas.openxmlformats.org/officeDocument/2006/relationships/theme" Target="../theme/theme4.xml"/><Relationship Id="rId10" Type="http://schemas.openxmlformats.org/officeDocument/2006/relationships/slideLayout" Target="../slideLayouts/slideLayout43.xml"/><Relationship Id="rId19" Type="http://schemas.openxmlformats.org/officeDocument/2006/relationships/slideLayout" Target="../slideLayouts/slideLayout52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Relationship Id="rId22" Type="http://schemas.openxmlformats.org/officeDocument/2006/relationships/slideLayout" Target="../slideLayouts/slideLayout55.xml"/><Relationship Id="rId27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1163868" cy="82894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dirty="0"/>
              <a:t>Headline in all caps </a:t>
            </a:r>
            <a:r>
              <a:rPr lang="en-US" dirty="0" err="1"/>
              <a:t>28pt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preferred as one or two lines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99996"/>
            <a:ext cx="11163868" cy="4422775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/>
          <a:p>
            <a:pPr lvl="0"/>
            <a:r>
              <a:rPr lang="en-US" dirty="0"/>
              <a:t>Click to add 1st-level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91200" y="6473709"/>
            <a:ext cx="609600" cy="182880"/>
          </a:xfrm>
          <a:prstGeom prst="rect">
            <a:avLst/>
          </a:prstGeom>
        </p:spPr>
        <p:txBody>
          <a:bodyPr vert="horz" lIns="0" tIns="45720" rIns="0" bIns="0" rtlCol="0" anchor="b"/>
          <a:lstStyle>
            <a:lvl1pPr algn="ct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35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686" r:id="rId2"/>
    <p:sldLayoutId id="2147483687" r:id="rId3"/>
    <p:sldLayoutId id="2147483688" r:id="rId4"/>
    <p:sldLayoutId id="2147483690" r:id="rId5"/>
    <p:sldLayoutId id="2147483774" r:id="rId6"/>
    <p:sldLayoutId id="2147483711" r:id="rId7"/>
    <p:sldLayoutId id="2147483692" r:id="rId8"/>
    <p:sldLayoutId id="2147483693" r:id="rId9"/>
    <p:sldLayoutId id="2147483709" r:id="rId10"/>
    <p:sldLayoutId id="2147483695" r:id="rId11"/>
    <p:sldLayoutId id="2147483739" r:id="rId12"/>
    <p:sldLayoutId id="2147483696" r:id="rId13"/>
    <p:sldLayoutId id="2147483689" r:id="rId14"/>
    <p:sldLayoutId id="2147483710" r:id="rId15"/>
    <p:sldLayoutId id="2147483706" r:id="rId16"/>
    <p:sldLayoutId id="2147483704" r:id="rId17"/>
    <p:sldLayoutId id="2147483769" r:id="rId18"/>
    <p:sldLayoutId id="2147483770" r:id="rId19"/>
    <p:sldLayoutId id="2147483771" r:id="rId20"/>
    <p:sldLayoutId id="2147483772" r:id="rId21"/>
    <p:sldLayoutId id="2147483761" r:id="rId22"/>
    <p:sldLayoutId id="2147483762" r:id="rId23"/>
    <p:sldLayoutId id="2147483763" r:id="rId24"/>
    <p:sldLayoutId id="2147483765" r:id="rId25"/>
    <p:sldLayoutId id="2147483766" r:id="rId26"/>
    <p:sldLayoutId id="2147483785" r:id="rId27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457200" rtl="0" eaLnBrk="1" latinLnBrk="0" hangingPunct="1">
        <a:lnSpc>
          <a:spcPct val="95000"/>
        </a:lnSpc>
        <a:spcBef>
          <a:spcPct val="0"/>
        </a:spcBef>
        <a:buNone/>
        <a:defRPr sz="2800" b="1" i="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173038" indent="-173038" algn="l" defTabSz="457200" rtl="0" eaLnBrk="1" latinLnBrk="0" hangingPunct="1">
        <a:spcBef>
          <a:spcPts val="600"/>
        </a:spcBef>
        <a:spcAft>
          <a:spcPts val="0"/>
        </a:spcAft>
        <a:buFont typeface="Wingdings" pitchFamily="2" charset="2"/>
        <a:buChar char="§"/>
        <a:defRPr sz="1800" kern="1200" baseline="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520700" indent="-236538" algn="l" defTabSz="457200" rtl="0" eaLnBrk="1" latinLnBrk="0" hangingPunct="1">
        <a:spcBef>
          <a:spcPts val="0"/>
        </a:spcBef>
        <a:spcAft>
          <a:spcPts val="0"/>
        </a:spcAft>
        <a:buFont typeface="Arial"/>
        <a:buChar char="–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2pPr>
      <a:lvl3pPr marL="803275" indent="-187325" algn="l" defTabSz="457200" rtl="0" eaLnBrk="1" latinLnBrk="0" hangingPunct="1">
        <a:spcBef>
          <a:spcPts val="0"/>
        </a:spcBef>
        <a:spcAft>
          <a:spcPts val="0"/>
        </a:spcAft>
        <a:buFont typeface="Arial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3pPr>
      <a:lvl4pPr marL="1087438" indent="-171450" algn="l" defTabSz="457200" rtl="0" eaLnBrk="1" latinLnBrk="0" hangingPunct="1">
        <a:spcBef>
          <a:spcPts val="0"/>
        </a:spcBef>
        <a:spcAft>
          <a:spcPts val="0"/>
        </a:spcAft>
        <a:buFont typeface="Arial"/>
        <a:buChar char="–"/>
        <a:defRPr sz="16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4pPr>
      <a:lvl5pPr marL="1371600" indent="-171450" algn="l" defTabSz="457200" rtl="0" eaLnBrk="1" latinLnBrk="0" hangingPunct="1">
        <a:spcBef>
          <a:spcPts val="0"/>
        </a:spcBef>
        <a:spcAft>
          <a:spcPts val="0"/>
        </a:spcAft>
        <a:buFont typeface="Arial"/>
        <a:buChar char="»"/>
        <a:defRPr sz="16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179725"/>
            <a:ext cx="11163868" cy="8289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 dirty="0"/>
              <a:t>Headline 32pt 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8081" y="1207516"/>
            <a:ext cx="11094260" cy="4987365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/>
          <a:p>
            <a:pPr lvl="0"/>
            <a:r>
              <a:rPr lang="en-US" dirty="0"/>
              <a:t>Click to add 1st-level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17300" y="6489007"/>
            <a:ext cx="609600" cy="182880"/>
          </a:xfrm>
          <a:prstGeom prst="rect">
            <a:avLst/>
          </a:prstGeom>
          <a:ln>
            <a:noFill/>
          </a:ln>
        </p:spPr>
        <p:txBody>
          <a:bodyPr vert="horz" lIns="0" tIns="45720" rIns="0" bIns="0" rtlCol="0" anchor="b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fld id="{7DF9471A-E1E0-4092-A454-D23483469867}" type="slidenum">
              <a:rPr lang="en-US" smtClean="0"/>
              <a:t>‹#›</a:t>
            </a:fld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0" y="0"/>
            <a:ext cx="323709" cy="6858000"/>
          </a:xfrm>
          <a:prstGeom prst="rect">
            <a:avLst/>
          </a:prstGeom>
          <a:solidFill>
            <a:srgbClr val="094875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00">
              <a:solidFill>
                <a:srgbClr val="7AB800"/>
              </a:solidFill>
              <a:latin typeface="Arial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64267" y="6472729"/>
            <a:ext cx="9234311" cy="215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931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ctr" defTabSz="457200" rtl="0" eaLnBrk="1" latinLnBrk="0" hangingPunct="1">
        <a:lnSpc>
          <a:spcPct val="100000"/>
        </a:lnSpc>
        <a:spcBef>
          <a:spcPct val="0"/>
        </a:spcBef>
        <a:buNone/>
        <a:defRPr sz="3200" b="1" i="0" kern="1200" cap="none" baseline="0">
          <a:solidFill>
            <a:schemeClr val="tx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457200" rtl="0" eaLnBrk="1" latinLnBrk="0" hangingPunct="1">
        <a:spcBef>
          <a:spcPts val="0"/>
        </a:spcBef>
        <a:spcAft>
          <a:spcPts val="600"/>
        </a:spcAft>
        <a:buClr>
          <a:schemeClr val="tx2">
            <a:lumMod val="75000"/>
          </a:schemeClr>
        </a:buClr>
        <a:buFont typeface="Wingdings" charset="2"/>
        <a:buChar char="§"/>
        <a:defRPr sz="2400" kern="1200" baseline="0">
          <a:solidFill>
            <a:srgbClr val="000000"/>
          </a:solidFill>
          <a:latin typeface="+mn-lt"/>
          <a:ea typeface="+mn-ea"/>
          <a:cs typeface="+mn-cs"/>
        </a:defRPr>
      </a:lvl1pPr>
      <a:lvl2pPr marL="573088" indent="-298450" algn="l" defTabSz="457200" rtl="0" eaLnBrk="1" latinLnBrk="0" hangingPunct="1">
        <a:spcBef>
          <a:spcPts val="0"/>
        </a:spcBef>
        <a:spcAft>
          <a:spcPts val="600"/>
        </a:spcAft>
        <a:buClr>
          <a:schemeClr val="tx2">
            <a:lumMod val="75000"/>
          </a:schemeClr>
        </a:buClr>
        <a:buFont typeface="Lucida Grande"/>
        <a:buChar char="–"/>
        <a:defRPr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519113" indent="217488" algn="l" defTabSz="457200" rtl="0" eaLnBrk="1" latinLnBrk="0" hangingPunct="1">
        <a:spcBef>
          <a:spcPts val="0"/>
        </a:spcBef>
        <a:spcAft>
          <a:spcPts val="600"/>
        </a:spcAft>
        <a:buClr>
          <a:schemeClr val="tx2">
            <a:lumMod val="75000"/>
          </a:schemeClr>
        </a:buClr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3pPr>
      <a:lvl4pPr marL="569913" indent="237744" algn="l" defTabSz="457200" rtl="0" eaLnBrk="1" latinLnBrk="0" hangingPunct="1">
        <a:spcBef>
          <a:spcPts val="0"/>
        </a:spcBef>
        <a:spcAft>
          <a:spcPts val="600"/>
        </a:spcAft>
        <a:buClr>
          <a:schemeClr val="tx2">
            <a:lumMod val="75000"/>
          </a:schemeClr>
        </a:buClr>
        <a:buFont typeface="Arial"/>
        <a:buChar char="•"/>
        <a:defRPr sz="1800" kern="1200" baseline="0">
          <a:solidFill>
            <a:srgbClr val="000000"/>
          </a:solidFill>
          <a:latin typeface="+mn-lt"/>
          <a:ea typeface="+mn-ea"/>
          <a:cs typeface="+mn-cs"/>
        </a:defRPr>
      </a:lvl4pPr>
      <a:lvl5pPr marL="1371600" indent="-171450" algn="l" defTabSz="457200" rtl="0" eaLnBrk="1" latinLnBrk="0" hangingPunct="1">
        <a:spcBef>
          <a:spcPts val="0"/>
        </a:spcBef>
        <a:spcAft>
          <a:spcPts val="0"/>
        </a:spcAft>
        <a:buClr>
          <a:schemeClr val="tx2">
            <a:lumMod val="75000"/>
          </a:schemeClr>
        </a:buClr>
        <a:buFont typeface="Wingdings" charset="2"/>
        <a:buChar char="§"/>
        <a:defRPr sz="16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179725"/>
            <a:ext cx="11163868" cy="8289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 dirty="0"/>
              <a:t>Headline 32pt 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8081" y="1207516"/>
            <a:ext cx="11094260" cy="4987365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/>
          <a:p>
            <a:pPr lvl="0"/>
            <a:r>
              <a:rPr lang="en-US" dirty="0"/>
              <a:t>Click to add 1st-level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17300" y="6489007"/>
            <a:ext cx="609600" cy="182880"/>
          </a:xfrm>
          <a:prstGeom prst="rect">
            <a:avLst/>
          </a:prstGeom>
          <a:ln>
            <a:noFill/>
          </a:ln>
        </p:spPr>
        <p:txBody>
          <a:bodyPr vert="horz" lIns="0" tIns="45720" rIns="0" bIns="0" rtlCol="0" anchor="b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fld id="{7DF9471A-E1E0-4092-A454-D23483469867}" type="slidenum">
              <a:rPr lang="en-US" smtClean="0"/>
              <a:t>‹#›</a:t>
            </a:fld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0" y="0"/>
            <a:ext cx="323709" cy="6858000"/>
          </a:xfrm>
          <a:prstGeom prst="rect">
            <a:avLst/>
          </a:prstGeom>
          <a:solidFill>
            <a:srgbClr val="094875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00">
              <a:solidFill>
                <a:srgbClr val="7AB800"/>
              </a:solidFill>
              <a:latin typeface="Arial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64267" y="6472729"/>
            <a:ext cx="9234311" cy="215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12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ctr" defTabSz="457200" rtl="0" eaLnBrk="1" latinLnBrk="0" hangingPunct="1">
        <a:lnSpc>
          <a:spcPct val="100000"/>
        </a:lnSpc>
        <a:spcBef>
          <a:spcPct val="0"/>
        </a:spcBef>
        <a:buNone/>
        <a:defRPr sz="3200" b="1" i="0" kern="1200" cap="none" baseline="0">
          <a:solidFill>
            <a:schemeClr val="tx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457200" rtl="0" eaLnBrk="1" latinLnBrk="0" hangingPunct="1">
        <a:spcBef>
          <a:spcPts val="0"/>
        </a:spcBef>
        <a:spcAft>
          <a:spcPts val="600"/>
        </a:spcAft>
        <a:buClr>
          <a:schemeClr val="tx2">
            <a:lumMod val="75000"/>
          </a:schemeClr>
        </a:buClr>
        <a:buFont typeface="Wingdings" charset="2"/>
        <a:buChar char="§"/>
        <a:defRPr sz="2400" kern="1200" baseline="0">
          <a:solidFill>
            <a:srgbClr val="000000"/>
          </a:solidFill>
          <a:latin typeface="+mn-lt"/>
          <a:ea typeface="+mn-ea"/>
          <a:cs typeface="+mn-cs"/>
        </a:defRPr>
      </a:lvl1pPr>
      <a:lvl2pPr marL="573088" indent="-298450" algn="l" defTabSz="457200" rtl="0" eaLnBrk="1" latinLnBrk="0" hangingPunct="1">
        <a:spcBef>
          <a:spcPts val="0"/>
        </a:spcBef>
        <a:spcAft>
          <a:spcPts val="600"/>
        </a:spcAft>
        <a:buClr>
          <a:schemeClr val="tx2">
            <a:lumMod val="75000"/>
          </a:schemeClr>
        </a:buClr>
        <a:buFont typeface="Lucida Grande"/>
        <a:buChar char="–"/>
        <a:defRPr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519113" indent="217488" algn="l" defTabSz="457200" rtl="0" eaLnBrk="1" latinLnBrk="0" hangingPunct="1">
        <a:spcBef>
          <a:spcPts val="0"/>
        </a:spcBef>
        <a:spcAft>
          <a:spcPts val="600"/>
        </a:spcAft>
        <a:buClr>
          <a:schemeClr val="tx2">
            <a:lumMod val="75000"/>
          </a:schemeClr>
        </a:buClr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3pPr>
      <a:lvl4pPr marL="569913" indent="237744" algn="l" defTabSz="457200" rtl="0" eaLnBrk="1" latinLnBrk="0" hangingPunct="1">
        <a:spcBef>
          <a:spcPts val="0"/>
        </a:spcBef>
        <a:spcAft>
          <a:spcPts val="600"/>
        </a:spcAft>
        <a:buClr>
          <a:schemeClr val="tx2">
            <a:lumMod val="75000"/>
          </a:schemeClr>
        </a:buClr>
        <a:buFont typeface="Arial"/>
        <a:buChar char="•"/>
        <a:defRPr sz="1800" kern="1200" baseline="0">
          <a:solidFill>
            <a:srgbClr val="000000"/>
          </a:solidFill>
          <a:latin typeface="+mn-lt"/>
          <a:ea typeface="+mn-ea"/>
          <a:cs typeface="+mn-cs"/>
        </a:defRPr>
      </a:lvl4pPr>
      <a:lvl5pPr marL="1371600" indent="-171450" algn="l" defTabSz="457200" rtl="0" eaLnBrk="1" latinLnBrk="0" hangingPunct="1">
        <a:spcBef>
          <a:spcPts val="0"/>
        </a:spcBef>
        <a:spcAft>
          <a:spcPts val="0"/>
        </a:spcAft>
        <a:buClr>
          <a:schemeClr val="tx2">
            <a:lumMod val="75000"/>
          </a:schemeClr>
        </a:buClr>
        <a:buFont typeface="Wingdings" charset="2"/>
        <a:buChar char="§"/>
        <a:defRPr sz="16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1163868" cy="82894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dirty="0"/>
              <a:t>Headline in all caps </a:t>
            </a:r>
            <a:r>
              <a:rPr lang="en-US" dirty="0" err="1"/>
              <a:t>28pt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preferred as one or two lines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99996"/>
            <a:ext cx="11163868" cy="4422775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/>
          <a:p>
            <a:pPr lvl="0"/>
            <a:r>
              <a:rPr lang="en-US" dirty="0"/>
              <a:t>Click to add 1st-level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91200" y="6473709"/>
            <a:ext cx="609600" cy="182880"/>
          </a:xfrm>
          <a:prstGeom prst="rect">
            <a:avLst/>
          </a:prstGeom>
        </p:spPr>
        <p:txBody>
          <a:bodyPr vert="horz" lIns="0" tIns="45720" rIns="0" bIns="0" rtlCol="0" anchor="b"/>
          <a:lstStyle>
            <a:lvl1pPr algn="ct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040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  <p:sldLayoutId id="2147483804" r:id="rId18"/>
    <p:sldLayoutId id="2147483805" r:id="rId19"/>
    <p:sldLayoutId id="2147483806" r:id="rId20"/>
    <p:sldLayoutId id="2147483807" r:id="rId21"/>
    <p:sldLayoutId id="2147483808" r:id="rId22"/>
    <p:sldLayoutId id="2147483809" r:id="rId23"/>
    <p:sldLayoutId id="2147483810" r:id="rId24"/>
    <p:sldLayoutId id="2147483811" r:id="rId25"/>
    <p:sldLayoutId id="2147483812" r:id="rId26"/>
    <p:sldLayoutId id="2147483813" r:id="rId27"/>
  </p:sldLayoutIdLst>
  <p:hf hdr="0" ftr="0" dt="0"/>
  <p:txStyles>
    <p:titleStyle>
      <a:lvl1pPr algn="l" defTabSz="457200" rtl="0" eaLnBrk="1" latinLnBrk="0" hangingPunct="1">
        <a:lnSpc>
          <a:spcPct val="95000"/>
        </a:lnSpc>
        <a:spcBef>
          <a:spcPct val="0"/>
        </a:spcBef>
        <a:buNone/>
        <a:defRPr sz="2800" b="1" i="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173038" indent="-173038" algn="l" defTabSz="457200" rtl="0" eaLnBrk="1" latinLnBrk="0" hangingPunct="1">
        <a:spcBef>
          <a:spcPts val="600"/>
        </a:spcBef>
        <a:spcAft>
          <a:spcPts val="0"/>
        </a:spcAft>
        <a:buFont typeface="Wingdings" pitchFamily="2" charset="2"/>
        <a:buChar char="§"/>
        <a:defRPr sz="1800" kern="1200" baseline="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520700" indent="-236538" algn="l" defTabSz="457200" rtl="0" eaLnBrk="1" latinLnBrk="0" hangingPunct="1">
        <a:spcBef>
          <a:spcPts val="0"/>
        </a:spcBef>
        <a:spcAft>
          <a:spcPts val="0"/>
        </a:spcAft>
        <a:buFont typeface="Arial"/>
        <a:buChar char="–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2pPr>
      <a:lvl3pPr marL="803275" indent="-187325" algn="l" defTabSz="457200" rtl="0" eaLnBrk="1" latinLnBrk="0" hangingPunct="1">
        <a:spcBef>
          <a:spcPts val="0"/>
        </a:spcBef>
        <a:spcAft>
          <a:spcPts val="0"/>
        </a:spcAft>
        <a:buFont typeface="Arial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3pPr>
      <a:lvl4pPr marL="1087438" indent="-171450" algn="l" defTabSz="457200" rtl="0" eaLnBrk="1" latinLnBrk="0" hangingPunct="1">
        <a:spcBef>
          <a:spcPts val="0"/>
        </a:spcBef>
        <a:spcAft>
          <a:spcPts val="0"/>
        </a:spcAft>
        <a:buFont typeface="Arial"/>
        <a:buChar char="–"/>
        <a:defRPr sz="16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4pPr>
      <a:lvl5pPr marL="1371600" indent="-171450" algn="l" defTabSz="457200" rtl="0" eaLnBrk="1" latinLnBrk="0" hangingPunct="1">
        <a:spcBef>
          <a:spcPts val="0"/>
        </a:spcBef>
        <a:spcAft>
          <a:spcPts val="0"/>
        </a:spcAft>
        <a:buFont typeface="Arial"/>
        <a:buChar char="»"/>
        <a:defRPr sz="16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22.xml"/><Relationship Id="rId13" Type="http://schemas.openxmlformats.org/officeDocument/2006/relationships/notesSlide" Target="../notesSlides/notesSlide10.xml"/><Relationship Id="rId18" Type="http://schemas.openxmlformats.org/officeDocument/2006/relationships/image" Target="../media/image37.png"/><Relationship Id="rId26" Type="http://schemas.openxmlformats.org/officeDocument/2006/relationships/image" Target="../media/image49.png"/><Relationship Id="rId3" Type="http://schemas.openxmlformats.org/officeDocument/2006/relationships/tags" Target="../tags/tag17.xml"/><Relationship Id="rId21" Type="http://schemas.openxmlformats.org/officeDocument/2006/relationships/image" Target="../media/image44.png"/><Relationship Id="rId7" Type="http://schemas.openxmlformats.org/officeDocument/2006/relationships/tags" Target="../tags/tag21.xml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41.png"/><Relationship Id="rId25" Type="http://schemas.openxmlformats.org/officeDocument/2006/relationships/image" Target="../media/image48.png"/><Relationship Id="rId2" Type="http://schemas.openxmlformats.org/officeDocument/2006/relationships/tags" Target="../tags/tag16.xml"/><Relationship Id="rId16" Type="http://schemas.openxmlformats.org/officeDocument/2006/relationships/image" Target="../media/image40.png"/><Relationship Id="rId20" Type="http://schemas.openxmlformats.org/officeDocument/2006/relationships/image" Target="../media/image43.png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11" Type="http://schemas.openxmlformats.org/officeDocument/2006/relationships/tags" Target="../tags/tag25.xml"/><Relationship Id="rId24" Type="http://schemas.openxmlformats.org/officeDocument/2006/relationships/image" Target="../media/image47.png"/><Relationship Id="rId5" Type="http://schemas.openxmlformats.org/officeDocument/2006/relationships/tags" Target="../tags/tag19.xml"/><Relationship Id="rId15" Type="http://schemas.openxmlformats.org/officeDocument/2006/relationships/image" Target="../media/image8.png"/><Relationship Id="rId23" Type="http://schemas.openxmlformats.org/officeDocument/2006/relationships/image" Target="../media/image46.png"/><Relationship Id="rId10" Type="http://schemas.openxmlformats.org/officeDocument/2006/relationships/tags" Target="../tags/tag24.xml"/><Relationship Id="rId19" Type="http://schemas.openxmlformats.org/officeDocument/2006/relationships/image" Target="../media/image42.png"/><Relationship Id="rId4" Type="http://schemas.openxmlformats.org/officeDocument/2006/relationships/tags" Target="../tags/tag18.xml"/><Relationship Id="rId9" Type="http://schemas.openxmlformats.org/officeDocument/2006/relationships/tags" Target="../tags/tag23.xml"/><Relationship Id="rId14" Type="http://schemas.openxmlformats.org/officeDocument/2006/relationships/image" Target="../media/image39.png"/><Relationship Id="rId22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33.xml"/><Relationship Id="rId13" Type="http://schemas.openxmlformats.org/officeDocument/2006/relationships/slideLayout" Target="../slideLayouts/slideLayout2.xml"/><Relationship Id="rId18" Type="http://schemas.openxmlformats.org/officeDocument/2006/relationships/image" Target="../media/image52.png"/><Relationship Id="rId26" Type="http://schemas.openxmlformats.org/officeDocument/2006/relationships/image" Target="../media/image60.png"/><Relationship Id="rId3" Type="http://schemas.openxmlformats.org/officeDocument/2006/relationships/tags" Target="../tags/tag28.xml"/><Relationship Id="rId21" Type="http://schemas.openxmlformats.org/officeDocument/2006/relationships/image" Target="../media/image55.png"/><Relationship Id="rId7" Type="http://schemas.openxmlformats.org/officeDocument/2006/relationships/tags" Target="../tags/tag32.xml"/><Relationship Id="rId12" Type="http://schemas.openxmlformats.org/officeDocument/2006/relationships/tags" Target="../tags/tag37.xml"/><Relationship Id="rId17" Type="http://schemas.openxmlformats.org/officeDocument/2006/relationships/image" Target="../media/image51.png"/><Relationship Id="rId25" Type="http://schemas.openxmlformats.org/officeDocument/2006/relationships/image" Target="../media/image59.png"/><Relationship Id="rId2" Type="http://schemas.openxmlformats.org/officeDocument/2006/relationships/tags" Target="../tags/tag27.xml"/><Relationship Id="rId16" Type="http://schemas.openxmlformats.org/officeDocument/2006/relationships/image" Target="../media/image50.png"/><Relationship Id="rId20" Type="http://schemas.openxmlformats.org/officeDocument/2006/relationships/image" Target="../media/image54.png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11" Type="http://schemas.openxmlformats.org/officeDocument/2006/relationships/tags" Target="../tags/tag36.xml"/><Relationship Id="rId24" Type="http://schemas.openxmlformats.org/officeDocument/2006/relationships/image" Target="../media/image58.png"/><Relationship Id="rId5" Type="http://schemas.openxmlformats.org/officeDocument/2006/relationships/tags" Target="../tags/tag30.xml"/><Relationship Id="rId15" Type="http://schemas.openxmlformats.org/officeDocument/2006/relationships/image" Target="../media/image8.png"/><Relationship Id="rId23" Type="http://schemas.openxmlformats.org/officeDocument/2006/relationships/image" Target="../media/image57.png"/><Relationship Id="rId28" Type="http://schemas.openxmlformats.org/officeDocument/2006/relationships/image" Target="../media/image62.png"/><Relationship Id="rId10" Type="http://schemas.openxmlformats.org/officeDocument/2006/relationships/tags" Target="../tags/tag35.xml"/><Relationship Id="rId19" Type="http://schemas.openxmlformats.org/officeDocument/2006/relationships/image" Target="../media/image53.png"/><Relationship Id="rId4" Type="http://schemas.openxmlformats.org/officeDocument/2006/relationships/tags" Target="../tags/tag29.xml"/><Relationship Id="rId9" Type="http://schemas.openxmlformats.org/officeDocument/2006/relationships/tags" Target="../tags/tag34.xml"/><Relationship Id="rId14" Type="http://schemas.openxmlformats.org/officeDocument/2006/relationships/notesSlide" Target="../notesSlides/notesSlide11.xml"/><Relationship Id="rId22" Type="http://schemas.openxmlformats.org/officeDocument/2006/relationships/image" Target="../media/image56.png"/><Relationship Id="rId27" Type="http://schemas.openxmlformats.org/officeDocument/2006/relationships/image" Target="../media/image6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67.png"/><Relationship Id="rId3" Type="http://schemas.openxmlformats.org/officeDocument/2006/relationships/tags" Target="../tags/tag40.xml"/><Relationship Id="rId7" Type="http://schemas.openxmlformats.org/officeDocument/2006/relationships/notesSlide" Target="../notesSlides/notesSlide12.xml"/><Relationship Id="rId12" Type="http://schemas.openxmlformats.org/officeDocument/2006/relationships/image" Target="../media/image66.pn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65.png"/><Relationship Id="rId5" Type="http://schemas.openxmlformats.org/officeDocument/2006/relationships/tags" Target="../tags/tag42.xml"/><Relationship Id="rId10" Type="http://schemas.openxmlformats.org/officeDocument/2006/relationships/image" Target="../media/image64.png"/><Relationship Id="rId4" Type="http://schemas.openxmlformats.org/officeDocument/2006/relationships/tags" Target="../tags/tag41.xml"/><Relationship Id="rId9" Type="http://schemas.openxmlformats.org/officeDocument/2006/relationships/image" Target="../media/image6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7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3.xml"/><Relationship Id="rId6" Type="http://schemas.openxmlformats.org/officeDocument/2006/relationships/image" Target="../media/image69.png"/><Relationship Id="rId5" Type="http://schemas.openxmlformats.org/officeDocument/2006/relationships/image" Target="../media/image8.png"/><Relationship Id="rId4" Type="http://schemas.openxmlformats.org/officeDocument/2006/relationships/image" Target="../media/image68.png"/><Relationship Id="rId9" Type="http://schemas.openxmlformats.org/officeDocument/2006/relationships/image" Target="../media/image7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4.xml"/><Relationship Id="rId13" Type="http://schemas.openxmlformats.org/officeDocument/2006/relationships/image" Target="../media/image76.png"/><Relationship Id="rId3" Type="http://schemas.openxmlformats.org/officeDocument/2006/relationships/tags" Target="../tags/tag46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75.png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11" Type="http://schemas.openxmlformats.org/officeDocument/2006/relationships/image" Target="../media/image74.png"/><Relationship Id="rId5" Type="http://schemas.openxmlformats.org/officeDocument/2006/relationships/tags" Target="../tags/tag48.xml"/><Relationship Id="rId10" Type="http://schemas.openxmlformats.org/officeDocument/2006/relationships/image" Target="../media/image73.png"/><Relationship Id="rId4" Type="http://schemas.openxmlformats.org/officeDocument/2006/relationships/tags" Target="../tags/tag47.xml"/><Relationship Id="rId9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8.png"/><Relationship Id="rId4" Type="http://schemas.openxmlformats.org/officeDocument/2006/relationships/image" Target="../media/image8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90.png"/><Relationship Id="rId7" Type="http://schemas.openxmlformats.org/officeDocument/2006/relationships/image" Target="../media/image89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tags" Target="../tags/tag52.xml"/><Relationship Id="rId7" Type="http://schemas.openxmlformats.org/officeDocument/2006/relationships/image" Target="../media/image95.png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image" Target="../media/image8.png"/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7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98.gi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103.png"/><Relationship Id="rId3" Type="http://schemas.openxmlformats.org/officeDocument/2006/relationships/tags" Target="../tags/tag55.xml"/><Relationship Id="rId7" Type="http://schemas.openxmlformats.org/officeDocument/2006/relationships/tags" Target="../tags/tag59.xml"/><Relationship Id="rId12" Type="http://schemas.openxmlformats.org/officeDocument/2006/relationships/image" Target="../media/image102.png"/><Relationship Id="rId2" Type="http://schemas.openxmlformats.org/officeDocument/2006/relationships/tags" Target="../tags/tag54.xml"/><Relationship Id="rId16" Type="http://schemas.openxmlformats.org/officeDocument/2006/relationships/image" Target="../media/image106.png"/><Relationship Id="rId1" Type="http://schemas.openxmlformats.org/officeDocument/2006/relationships/tags" Target="../tags/tag53.xml"/><Relationship Id="rId6" Type="http://schemas.openxmlformats.org/officeDocument/2006/relationships/tags" Target="../tags/tag58.xml"/><Relationship Id="rId11" Type="http://schemas.openxmlformats.org/officeDocument/2006/relationships/image" Target="../media/image101.png"/><Relationship Id="rId5" Type="http://schemas.openxmlformats.org/officeDocument/2006/relationships/tags" Target="../tags/tag57.xml"/><Relationship Id="rId15" Type="http://schemas.openxmlformats.org/officeDocument/2006/relationships/image" Target="../media/image105.png"/><Relationship Id="rId10" Type="http://schemas.openxmlformats.org/officeDocument/2006/relationships/image" Target="../media/image8.png"/><Relationship Id="rId4" Type="http://schemas.openxmlformats.org/officeDocument/2006/relationships/tags" Target="../tags/tag56.xml"/><Relationship Id="rId9" Type="http://schemas.openxmlformats.org/officeDocument/2006/relationships/notesSlide" Target="../notesSlides/notesSlide20.xml"/><Relationship Id="rId14" Type="http://schemas.openxmlformats.org/officeDocument/2006/relationships/image" Target="../media/image10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8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8.png"/><Relationship Id="rId7" Type="http://schemas.openxmlformats.org/officeDocument/2006/relationships/image" Target="../media/image1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8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8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8.png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5.pn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13" Type="http://schemas.openxmlformats.org/officeDocument/2006/relationships/image" Target="../media/image29.png"/><Relationship Id="rId3" Type="http://schemas.openxmlformats.org/officeDocument/2006/relationships/tags" Target="../tags/tag7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28.png"/><Relationship Id="rId2" Type="http://schemas.openxmlformats.org/officeDocument/2006/relationships/tags" Target="../tags/tag6.xml"/><Relationship Id="rId16" Type="http://schemas.openxmlformats.org/officeDocument/2006/relationships/image" Target="../media/image32.png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11" Type="http://schemas.openxmlformats.org/officeDocument/2006/relationships/image" Target="../media/image27.png"/><Relationship Id="rId5" Type="http://schemas.openxmlformats.org/officeDocument/2006/relationships/tags" Target="../tags/tag9.xml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tags" Target="../tags/tag8.xml"/><Relationship Id="rId9" Type="http://schemas.openxmlformats.org/officeDocument/2006/relationships/image" Target="../media/image8.png"/><Relationship Id="rId1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37.png"/><Relationship Id="rId3" Type="http://schemas.openxmlformats.org/officeDocument/2006/relationships/tags" Target="../tags/tag13.xml"/><Relationship Id="rId7" Type="http://schemas.openxmlformats.org/officeDocument/2006/relationships/image" Target="../media/image33.png"/><Relationship Id="rId12" Type="http://schemas.openxmlformats.org/officeDocument/2006/relationships/image" Target="../media/image36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notesSlide" Target="../notesSlides/notesSlide9.xml"/><Relationship Id="rId11" Type="http://schemas.openxmlformats.org/officeDocument/2006/relationships/image" Target="../media/image35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8.png"/><Relationship Id="rId4" Type="http://schemas.openxmlformats.org/officeDocument/2006/relationships/tags" Target="../tags/tag14.xml"/><Relationship Id="rId9" Type="http://schemas.openxmlformats.org/officeDocument/2006/relationships/image" Target="../media/image34.png"/><Relationship Id="rId1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 Placeholder 49"/>
          <p:cNvSpPr>
            <a:spLocks noGrp="1"/>
          </p:cNvSpPr>
          <p:nvPr>
            <p:ph type="body" sz="quarter" idx="19"/>
          </p:nvPr>
        </p:nvSpPr>
        <p:spPr>
          <a:xfrm>
            <a:off x="1870159" y="6126252"/>
            <a:ext cx="9203377" cy="515411"/>
          </a:xfrm>
        </p:spPr>
        <p:txBody>
          <a:bodyPr/>
          <a:lstStyle/>
          <a:p>
            <a:r>
              <a:rPr lang="en-US" sz="2400" dirty="0"/>
              <a:t>COOL 2023 conference, Montreux, Switzerland, October 10, 2023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161" y="582805"/>
            <a:ext cx="2847975" cy="8286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A28BD4B-1E96-4B6D-854E-B37D16E16FA0}"/>
              </a:ext>
            </a:extLst>
          </p:cNvPr>
          <p:cNvSpPr txBox="1"/>
          <p:nvPr/>
        </p:nvSpPr>
        <p:spPr>
          <a:xfrm>
            <a:off x="3978234" y="4512624"/>
            <a:ext cx="41248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Alexander Zholents</a:t>
            </a:r>
          </a:p>
          <a:p>
            <a:pPr algn="ctr"/>
            <a:r>
              <a:rPr lang="en-US" sz="2400" dirty="0"/>
              <a:t>Argonne National Laboratory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18CC30-92C1-4088-8F77-9764A61BC1A5}"/>
              </a:ext>
            </a:extLst>
          </p:cNvPr>
          <p:cNvSpPr txBox="1"/>
          <p:nvPr/>
        </p:nvSpPr>
        <p:spPr>
          <a:xfrm>
            <a:off x="1767723" y="2057750"/>
            <a:ext cx="8325463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latin typeface="Arial Rounded MT Bold" panose="020F0704030504030204" pitchFamily="34" charset="0"/>
              </a:rPr>
              <a:t>STOCHASTIC COOLING OF ELECTRONS AND POSITRONS WITH </a:t>
            </a:r>
            <a:r>
              <a:rPr lang="en-US" sz="4000" dirty="0" err="1">
                <a:latin typeface="Arial Rounded MT Bold" panose="020F0704030504030204" pitchFamily="34" charset="0"/>
              </a:rPr>
              <a:t>EUV</a:t>
            </a:r>
            <a:r>
              <a:rPr lang="en-US" sz="4000" dirty="0">
                <a:latin typeface="Arial Rounded MT Bold" panose="020F0704030504030204" pitchFamily="34" charset="0"/>
              </a:rPr>
              <a:t> LIGHT</a:t>
            </a:r>
          </a:p>
        </p:txBody>
      </p:sp>
    </p:spTree>
    <p:extLst>
      <p:ext uri="{BB962C8B-B14F-4D97-AF65-F5344CB8AC3E}">
        <p14:creationId xmlns:p14="http://schemas.microsoft.com/office/powerpoint/2010/main" val="3244298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38AEE71C-9920-4520-BA58-947E447778B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29462" y="836341"/>
            <a:ext cx="3457691" cy="4020014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60103" y="167212"/>
            <a:ext cx="11843657" cy="390991"/>
          </a:xfrm>
        </p:spPr>
        <p:txBody>
          <a:bodyPr/>
          <a:lstStyle/>
          <a:p>
            <a:r>
              <a:rPr lang="en-US" dirty="0"/>
              <a:t>Theory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09015" y="462557"/>
            <a:ext cx="11753865" cy="360014"/>
            <a:chOff x="348343" y="521097"/>
            <a:chExt cx="11753865" cy="360014"/>
          </a:xfrm>
        </p:grpSpPr>
        <p:pic>
          <p:nvPicPr>
            <p:cNvPr id="22" name="Picture 2 1" descr="C:\Users\amiesen\Desktop\anlrgbpptlogo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3790" y="521097"/>
              <a:ext cx="1198418" cy="36001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3" name="Straight Connector 22"/>
            <p:cNvCxnSpPr/>
            <p:nvPr/>
          </p:nvCxnSpPr>
          <p:spPr bwMode="auto">
            <a:xfrm flipV="1">
              <a:off x="348343" y="701104"/>
              <a:ext cx="10546772" cy="9587"/>
            </a:xfrm>
            <a:prstGeom prst="line">
              <a:avLst/>
            </a:prstGeom>
            <a:noFill/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752441F0-7EAE-4C46-A167-29C60CA56CF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6296237" y="1256883"/>
            <a:ext cx="4838096" cy="629334"/>
          </a:xfrm>
          <a:prstGeom prst="rect">
            <a:avLst/>
          </a:prstGeom>
        </p:spPr>
      </p:pic>
      <p:cxnSp>
        <p:nvCxnSpPr>
          <p:cNvPr id="12" name="Straight Connector 11"/>
          <p:cNvCxnSpPr>
            <a:cxnSpLocks/>
          </p:cNvCxnSpPr>
          <p:nvPr/>
        </p:nvCxnSpPr>
        <p:spPr>
          <a:xfrm>
            <a:off x="2375210" y="1055883"/>
            <a:ext cx="709651" cy="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4E39CBBD-EF17-4460-B90C-D2FCE33E021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1438185" y="958516"/>
            <a:ext cx="850595" cy="225066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37" name="Straight Connector 36"/>
          <p:cNvCxnSpPr>
            <a:cxnSpLocks/>
          </p:cNvCxnSpPr>
          <p:nvPr/>
        </p:nvCxnSpPr>
        <p:spPr>
          <a:xfrm>
            <a:off x="2352718" y="2413790"/>
            <a:ext cx="0" cy="1750784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1975804" y="2515313"/>
            <a:ext cx="365760" cy="0"/>
          </a:xfrm>
          <a:prstGeom prst="line">
            <a:avLst/>
          </a:prstGeom>
          <a:ln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cxnSpLocks/>
          </p:cNvCxnSpPr>
          <p:nvPr/>
        </p:nvCxnSpPr>
        <p:spPr>
          <a:xfrm>
            <a:off x="2330605" y="2515313"/>
            <a:ext cx="359754" cy="0"/>
          </a:xfrm>
          <a:prstGeom prst="line">
            <a:avLst/>
          </a:prstGeom>
          <a:ln>
            <a:solidFill>
              <a:srgbClr val="000000"/>
            </a:solidFill>
            <a:prstDash val="solid"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7097" y="2323752"/>
            <a:ext cx="219429" cy="14933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833921" y="777450"/>
            <a:ext cx="3390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Fit energy “kick” by the function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3AC69103-C846-44D6-BC17-7068F8B0460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5164838" y="3985174"/>
            <a:ext cx="2470206" cy="28101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C5263697-5F0E-4A4F-98A5-EBAC9D9F115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2894082" y="4957543"/>
            <a:ext cx="7595718" cy="634379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7501" y="2403800"/>
            <a:ext cx="1020952" cy="220952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838" y="4426274"/>
            <a:ext cx="987428" cy="345904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768" y="4430083"/>
            <a:ext cx="835047" cy="338285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249" y="3182274"/>
            <a:ext cx="2049523" cy="537905"/>
          </a:xfrm>
          <a:prstGeom prst="rect">
            <a:avLst/>
          </a:prstGeom>
        </p:spPr>
      </p:pic>
      <p:sp>
        <p:nvSpPr>
          <p:cNvPr id="68" name="TextBox 67"/>
          <p:cNvSpPr txBox="1"/>
          <p:nvPr/>
        </p:nvSpPr>
        <p:spPr>
          <a:xfrm>
            <a:off x="2713523" y="6216790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Cooling rate:</a:t>
            </a:r>
          </a:p>
        </p:txBody>
      </p:sp>
      <p:pic>
        <p:nvPicPr>
          <p:cNvPr id="69" name="Picture 68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068" y="6189085"/>
            <a:ext cx="962052" cy="460328"/>
          </a:xfrm>
          <a:prstGeom prst="rect">
            <a:avLst/>
          </a:prstGeom>
        </p:spPr>
      </p:pic>
      <p:sp>
        <p:nvSpPr>
          <p:cNvPr id="70" name="Right Brace 69"/>
          <p:cNvSpPr/>
          <p:nvPr/>
        </p:nvSpPr>
        <p:spPr>
          <a:xfrm rot="16200000" flipH="1">
            <a:off x="6917218" y="4276814"/>
            <a:ext cx="305793" cy="3126789"/>
          </a:xfrm>
          <a:prstGeom prst="rightBrace">
            <a:avLst>
              <a:gd name="adj1" fmla="val 37538"/>
              <a:gd name="adj2" fmla="val 50000"/>
            </a:avLst>
          </a:prstGeom>
          <a:ln w="19050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ight Brace 70"/>
          <p:cNvSpPr/>
          <p:nvPr/>
        </p:nvSpPr>
        <p:spPr>
          <a:xfrm rot="16200000" flipH="1">
            <a:off x="9755156" y="5233222"/>
            <a:ext cx="305793" cy="1213972"/>
          </a:xfrm>
          <a:prstGeom prst="rightBrace">
            <a:avLst>
              <a:gd name="adj1" fmla="val 37538"/>
              <a:gd name="adj2" fmla="val 50000"/>
            </a:avLst>
          </a:prstGeom>
          <a:ln w="19050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/>
        </p:nvSpPr>
        <p:spPr>
          <a:xfrm>
            <a:off x="6612296" y="6020471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cooling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9450234" y="6020471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heating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474164" y="1930036"/>
            <a:ext cx="4989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Consider delay that is only due to energy offset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704560" y="2782922"/>
            <a:ext cx="4006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Assume Gaussian energy distribution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9712960" y="4752398"/>
            <a:ext cx="227812" cy="36576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646515" y="4087346"/>
            <a:ext cx="1935886" cy="584775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number of particles in the slice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2669121" y="6004419"/>
            <a:ext cx="3014796" cy="772301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A0F46B-1105-4BF4-9C9F-489D08F24BE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33" name="Picture 32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607" y="4595873"/>
            <a:ext cx="851810" cy="25447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DBD3A960-8B7F-4C49-B610-AF2A87171F97}"/>
              </a:ext>
            </a:extLst>
          </p:cNvPr>
          <p:cNvSpPr txBox="1"/>
          <p:nvPr/>
        </p:nvSpPr>
        <p:spPr>
          <a:xfrm>
            <a:off x="3447392" y="1303281"/>
            <a:ext cx="90281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Theory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FB39CC3-2E3A-4333-8C55-72B66FEE5B8E}"/>
              </a:ext>
            </a:extLst>
          </p:cNvPr>
          <p:cNvCxnSpPr>
            <a:cxnSpLocks/>
          </p:cNvCxnSpPr>
          <p:nvPr/>
        </p:nvCxnSpPr>
        <p:spPr>
          <a:xfrm flipH="1">
            <a:off x="3342289" y="1502976"/>
            <a:ext cx="189187" cy="840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65060F0E-518F-4502-81B5-B0C0A24A19B5}"/>
              </a:ext>
            </a:extLst>
          </p:cNvPr>
          <p:cNvSpPr txBox="1"/>
          <p:nvPr/>
        </p:nvSpPr>
        <p:spPr>
          <a:xfrm>
            <a:off x="3736427" y="1728950"/>
            <a:ext cx="44114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4865E2"/>
                </a:solidFill>
              </a:rPr>
              <a:t>Fit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7CF88044-18A0-46E8-AB6B-C710D4F9084A}"/>
              </a:ext>
            </a:extLst>
          </p:cNvPr>
          <p:cNvCxnSpPr>
            <a:cxnSpLocks/>
          </p:cNvCxnSpPr>
          <p:nvPr/>
        </p:nvCxnSpPr>
        <p:spPr>
          <a:xfrm flipH="1">
            <a:off x="3431628" y="1912883"/>
            <a:ext cx="331075" cy="1418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9646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Box 77"/>
          <p:cNvSpPr txBox="1"/>
          <p:nvPr/>
        </p:nvSpPr>
        <p:spPr>
          <a:xfrm>
            <a:off x="657554" y="5898427"/>
            <a:ext cx="620139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In </a:t>
            </a:r>
            <a:r>
              <a:rPr lang="en-US" dirty="0" err="1"/>
              <a:t>Zolotorev</a:t>
            </a:r>
            <a:r>
              <a:rPr lang="en-US" dirty="0"/>
              <a:t>, Zholents paper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60103" y="167212"/>
            <a:ext cx="11843657" cy="390991"/>
          </a:xfrm>
        </p:spPr>
        <p:txBody>
          <a:bodyPr/>
          <a:lstStyle/>
          <a:p>
            <a:r>
              <a:rPr lang="en-US" dirty="0"/>
              <a:t>Theory 												cont’d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09015" y="462557"/>
            <a:ext cx="11753865" cy="360014"/>
            <a:chOff x="348343" y="521097"/>
            <a:chExt cx="11753865" cy="360014"/>
          </a:xfrm>
        </p:grpSpPr>
        <p:pic>
          <p:nvPicPr>
            <p:cNvPr id="22" name="Picture 2 1" descr="C:\Users\amiesen\Desktop\anlrgbpptlogo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3790" y="521097"/>
              <a:ext cx="1198418" cy="3600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3" name="Straight Connector 22"/>
            <p:cNvCxnSpPr/>
            <p:nvPr/>
          </p:nvCxnSpPr>
          <p:spPr bwMode="auto">
            <a:xfrm flipV="1">
              <a:off x="348343" y="701104"/>
              <a:ext cx="10546772" cy="9587"/>
            </a:xfrm>
            <a:prstGeom prst="line">
              <a:avLst/>
            </a:prstGeom>
            <a:noFill/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sp>
        <p:nvSpPr>
          <p:cNvPr id="3" name="TextBox 2"/>
          <p:cNvSpPr txBox="1"/>
          <p:nvPr/>
        </p:nvSpPr>
        <p:spPr>
          <a:xfrm>
            <a:off x="1991360" y="916863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Find optimal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090016" y="872257"/>
            <a:ext cx="3736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when cooling rate is at a maximum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72A63CEE-9BF3-4CBC-AD92-A5B5C448DC9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3496900" y="991815"/>
            <a:ext cx="574476" cy="2209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2744514-291D-477B-99F8-64328F30A6D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1724206" y="1480042"/>
            <a:ext cx="2775347" cy="8012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44E4C3D-9250-422B-B05C-B062CD6C115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5963920" y="1480043"/>
            <a:ext cx="1101714" cy="220953"/>
          </a:xfrm>
          <a:prstGeom prst="rect">
            <a:avLst/>
          </a:prstGeom>
        </p:spPr>
      </p:pic>
      <p:sp>
        <p:nvSpPr>
          <p:cNvPr id="39" name="Right Brace 38"/>
          <p:cNvSpPr/>
          <p:nvPr/>
        </p:nvSpPr>
        <p:spPr>
          <a:xfrm flipH="1">
            <a:off x="5355770" y="1480042"/>
            <a:ext cx="201749" cy="721894"/>
          </a:xfrm>
          <a:prstGeom prst="rightBrace">
            <a:avLst>
              <a:gd name="adj1" fmla="val 37538"/>
              <a:gd name="adj2" fmla="val 50000"/>
            </a:avLst>
          </a:prstGeom>
          <a:ln w="19050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523845" y="1352996"/>
            <a:ext cx="2065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insufficient cooling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533175" y="1900719"/>
            <a:ext cx="292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heating dominates cooling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51607" y="2780845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Maximum decrement</a:t>
            </a:r>
          </a:p>
        </p:txBody>
      </p:sp>
      <p:pic>
        <p:nvPicPr>
          <p:cNvPr id="57" name="Picture 5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876" y="3193499"/>
            <a:ext cx="2859789" cy="790009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747089" y="3150177"/>
            <a:ext cx="3269684" cy="20163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087" y="2867554"/>
            <a:ext cx="951370" cy="195913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287" y="4866640"/>
            <a:ext cx="236190" cy="184381"/>
          </a:xfrm>
          <a:prstGeom prst="rect">
            <a:avLst/>
          </a:prstGeom>
        </p:spPr>
      </p:pic>
      <p:grpSp>
        <p:nvGrpSpPr>
          <p:cNvPr id="72" name="Group 71"/>
          <p:cNvGrpSpPr/>
          <p:nvPr/>
        </p:nvGrpSpPr>
        <p:grpSpPr>
          <a:xfrm>
            <a:off x="5120162" y="5111797"/>
            <a:ext cx="1163357" cy="369332"/>
            <a:chOff x="6082560" y="3740645"/>
            <a:chExt cx="1163357" cy="369332"/>
          </a:xfrm>
        </p:grpSpPr>
        <p:pic>
          <p:nvPicPr>
            <p:cNvPr id="52" name="Picture 51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2560" y="3890122"/>
              <a:ext cx="510475" cy="192000"/>
            </a:xfrm>
            <a:prstGeom prst="rect">
              <a:avLst/>
            </a:prstGeom>
          </p:spPr>
        </p:pic>
        <p:sp>
          <p:nvSpPr>
            <p:cNvPr id="60" name="TextBox 59"/>
            <p:cNvSpPr txBox="1"/>
            <p:nvPr/>
          </p:nvSpPr>
          <p:spPr>
            <a:xfrm>
              <a:off x="6612410" y="3740645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0.84</a:t>
              </a: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7408580" y="3323793"/>
            <a:ext cx="3390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Optimal </a:t>
            </a:r>
            <a:r>
              <a:rPr lang="en-US" i="1" dirty="0"/>
              <a:t>R</a:t>
            </a:r>
            <a:r>
              <a:rPr lang="en-US" baseline="-25000" dirty="0"/>
              <a:t>56</a:t>
            </a:r>
            <a:r>
              <a:rPr lang="en-US" dirty="0"/>
              <a:t> can be found from</a:t>
            </a:r>
          </a:p>
        </p:txBody>
      </p:sp>
      <p:pic>
        <p:nvPicPr>
          <p:cNvPr id="55" name="Picture 54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9541" y="3779262"/>
            <a:ext cx="1348165" cy="335538"/>
          </a:xfrm>
          <a:prstGeom prst="rect">
            <a:avLst/>
          </a:prstGeom>
        </p:spPr>
      </p:pic>
      <p:cxnSp>
        <p:nvCxnSpPr>
          <p:cNvPr id="71" name="Straight Arrow Connector 70"/>
          <p:cNvCxnSpPr/>
          <p:nvPr/>
        </p:nvCxnSpPr>
        <p:spPr>
          <a:xfrm>
            <a:off x="5386250" y="3251200"/>
            <a:ext cx="0" cy="17060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4083F3D-E6C0-401B-97D2-0417D7B540D5}"/>
              </a:ext>
            </a:extLst>
          </p:cNvPr>
          <p:cNvGrpSpPr/>
          <p:nvPr/>
        </p:nvGrpSpPr>
        <p:grpSpPr>
          <a:xfrm>
            <a:off x="1226552" y="4104640"/>
            <a:ext cx="2531700" cy="1330960"/>
            <a:chOff x="1226552" y="4104640"/>
            <a:chExt cx="2531700" cy="1330960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8E14328-A6EF-4451-8643-2A0C149B79BE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25"/>
            <a:stretch>
              <a:fillRect/>
            </a:stretch>
          </p:blipFill>
          <p:spPr>
            <a:xfrm>
              <a:off x="1491679" y="4266372"/>
              <a:ext cx="1904650" cy="418461"/>
            </a:xfrm>
            <a:prstGeom prst="rect">
              <a:avLst/>
            </a:prstGeom>
          </p:spPr>
        </p:pic>
        <p:pic>
          <p:nvPicPr>
            <p:cNvPr id="64" name="Picture 63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91679" y="4936337"/>
              <a:ext cx="1715123" cy="409078"/>
            </a:xfrm>
            <a:prstGeom prst="rect">
              <a:avLst/>
            </a:prstGeom>
          </p:spPr>
        </p:pic>
        <p:sp>
          <p:nvSpPr>
            <p:cNvPr id="73" name="Rounded Rectangle 72"/>
            <p:cNvSpPr/>
            <p:nvPr/>
          </p:nvSpPr>
          <p:spPr>
            <a:xfrm>
              <a:off x="1226552" y="4104640"/>
              <a:ext cx="2531700" cy="1330960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4" name="Rounded Rectangle 73"/>
          <p:cNvSpPr/>
          <p:nvPr/>
        </p:nvSpPr>
        <p:spPr>
          <a:xfrm>
            <a:off x="7431625" y="3150177"/>
            <a:ext cx="3277015" cy="1086543"/>
          </a:xfrm>
          <a:prstGeom prst="round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0" name="Picture 79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234" y="5968330"/>
            <a:ext cx="1842725" cy="40907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D2AB38-0DE7-4947-B6D7-C1CAE9CAE24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5B54EEA-F0A2-4C95-82F4-2B4D00CB7E52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8"/>
          <a:stretch>
            <a:fillRect/>
          </a:stretch>
        </p:blipFill>
        <p:spPr>
          <a:xfrm>
            <a:off x="6004808" y="1911224"/>
            <a:ext cx="1101714" cy="22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915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60103" y="167212"/>
            <a:ext cx="11843657" cy="390991"/>
          </a:xfrm>
        </p:spPr>
        <p:txBody>
          <a:bodyPr/>
          <a:lstStyle/>
          <a:p>
            <a:r>
              <a:rPr lang="en-US" dirty="0"/>
              <a:t>Theory 												cont’d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09015" y="462557"/>
            <a:ext cx="11753865" cy="360014"/>
            <a:chOff x="348343" y="521097"/>
            <a:chExt cx="11753865" cy="360014"/>
          </a:xfrm>
        </p:grpSpPr>
        <p:pic>
          <p:nvPicPr>
            <p:cNvPr id="22" name="Picture 2 1" descr="C:\Users\amiesen\Desktop\anlrgbpptlogo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3790" y="521097"/>
              <a:ext cx="1198418" cy="3600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3" name="Straight Connector 22"/>
            <p:cNvCxnSpPr/>
            <p:nvPr/>
          </p:nvCxnSpPr>
          <p:spPr bwMode="auto">
            <a:xfrm flipV="1">
              <a:off x="348343" y="701104"/>
              <a:ext cx="10546772" cy="9587"/>
            </a:xfrm>
            <a:prstGeom prst="line">
              <a:avLst/>
            </a:prstGeom>
            <a:noFill/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sp>
        <p:nvSpPr>
          <p:cNvPr id="34" name="TextBox 33"/>
          <p:cNvSpPr txBox="1"/>
          <p:nvPr/>
        </p:nvSpPr>
        <p:spPr>
          <a:xfrm>
            <a:off x="215566" y="806074"/>
            <a:ext cx="11124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Cooling rate in case of “insufficient cooling” (when correction kicks are too weak)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4962BDC-E0BD-4A5B-93A4-32BA3260F40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2679247" y="1713719"/>
            <a:ext cx="4351604" cy="771244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377221" y="2954641"/>
            <a:ext cx="97885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 straightforward interpretation.</a:t>
            </a:r>
          </a:p>
          <a:p>
            <a:r>
              <a:rPr lang="en-US" sz="2000" dirty="0"/>
              <a:t>Damping time is defined by a number of the kicks needed to zero the energy spread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8AAB8F-F065-4DB6-BCA7-D19B93E883A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4033314" y="3767961"/>
            <a:ext cx="2240542" cy="33401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67298" y="4795143"/>
            <a:ext cx="10182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Therefore, cooling decrement in the ring with one cooling section employing the wiggler with </a:t>
            </a:r>
            <a:r>
              <a:rPr lang="en-US" sz="2000" i="1" dirty="0" err="1"/>
              <a:t>N</a:t>
            </a:r>
            <a:r>
              <a:rPr lang="en-US" sz="2000" baseline="-25000" dirty="0" err="1"/>
              <a:t>w</a:t>
            </a:r>
            <a:r>
              <a:rPr lang="en-US" sz="2000" dirty="0"/>
              <a:t> periods is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B661F0B0-AD76-4ADB-A933-F7750EADC3D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4290738" y="5680200"/>
            <a:ext cx="2597076" cy="42221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027C54-AB36-4207-837D-60AA2E5CCA2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931FB17-49A1-467A-BE54-50159E7FDC9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5175919" y="2406562"/>
            <a:ext cx="1037712" cy="245333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91157836-B705-459B-A0DF-8AC91AADFE69}"/>
              </a:ext>
            </a:extLst>
          </p:cNvPr>
          <p:cNvSpPr txBox="1"/>
          <p:nvPr/>
        </p:nvSpPr>
        <p:spPr>
          <a:xfrm>
            <a:off x="7783552" y="5653669"/>
            <a:ext cx="28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is the revolution frequency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6656FFCC-488C-48B8-93E8-948CA5CFB86A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7524593" y="5706945"/>
            <a:ext cx="247805" cy="281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117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D9A6923-F62E-473F-864C-5E5A81B349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4720" y="3601476"/>
            <a:ext cx="4601527" cy="3089201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309015" y="484859"/>
            <a:ext cx="11753865" cy="360014"/>
            <a:chOff x="348343" y="521097"/>
            <a:chExt cx="11753865" cy="360014"/>
          </a:xfrm>
        </p:grpSpPr>
        <p:pic>
          <p:nvPicPr>
            <p:cNvPr id="22" name="Picture 2 1" descr="C:\Users\amiesen\Desktop\anlrgbpptlogo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3790" y="521097"/>
              <a:ext cx="1198418" cy="3600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3" name="Straight Connector 22"/>
            <p:cNvCxnSpPr/>
            <p:nvPr/>
          </p:nvCxnSpPr>
          <p:spPr bwMode="auto">
            <a:xfrm flipV="1">
              <a:off x="348343" y="701104"/>
              <a:ext cx="10546772" cy="9587"/>
            </a:xfrm>
            <a:prstGeom prst="line">
              <a:avLst/>
            </a:prstGeom>
            <a:noFill/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sp>
        <p:nvSpPr>
          <p:cNvPr id="15" name="Title 6 2"/>
          <p:cNvSpPr txBox="1">
            <a:spLocks/>
          </p:cNvSpPr>
          <p:nvPr/>
        </p:nvSpPr>
        <p:spPr>
          <a:xfrm>
            <a:off x="599851" y="112860"/>
            <a:ext cx="10718389" cy="456884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4572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sz="2800" b="1" i="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Cascade-amplified </a:t>
            </a:r>
            <a:r>
              <a:rPr lang="en-US" sz="3200" dirty="0" err="1"/>
              <a:t>EUV</a:t>
            </a:r>
            <a:r>
              <a:rPr lang="en-US" sz="3200" dirty="0"/>
              <a:t> stochastic cooling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309015" y="999107"/>
            <a:ext cx="11765601" cy="1162006"/>
            <a:chOff x="230991" y="1729258"/>
            <a:chExt cx="11765601" cy="1162006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30991" y="1751960"/>
              <a:ext cx="3189033" cy="1114433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flipV="1">
              <a:off x="3420024" y="1772068"/>
              <a:ext cx="2858856" cy="1119196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78880" y="1729258"/>
              <a:ext cx="2858856" cy="1119196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flipV="1">
              <a:off x="9137736" y="1763455"/>
              <a:ext cx="2858856" cy="1119196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1295590" y="2234593"/>
            <a:ext cx="9708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When </a:t>
            </a:r>
            <a:r>
              <a:rPr lang="en-US" i="1" dirty="0"/>
              <a:t>N</a:t>
            </a:r>
            <a:r>
              <a:rPr lang="en-US" baseline="-25000" dirty="0"/>
              <a:t>c</a:t>
            </a:r>
            <a:r>
              <a:rPr lang="en-US" dirty="0"/>
              <a:t> cooling sections is used back-to-back, the cooling rate is growing NOT as </a:t>
            </a:r>
            <a:r>
              <a:rPr lang="en-US" i="1" dirty="0"/>
              <a:t>N</a:t>
            </a:r>
            <a:r>
              <a:rPr lang="en-US" baseline="-25000" dirty="0"/>
              <a:t>c</a:t>
            </a:r>
            <a:r>
              <a:rPr lang="en-US" dirty="0"/>
              <a:t>, but as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53C4FDD6-D560-45EC-B5A2-011D4B2C59A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3207763" y="2818020"/>
            <a:ext cx="5612851" cy="4222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87873" y="980846"/>
            <a:ext cx="312906" cy="369332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732470" y="980846"/>
            <a:ext cx="312906" cy="369332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018358" y="980846"/>
            <a:ext cx="312906" cy="369332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521377" y="980846"/>
            <a:ext cx="312906" cy="369332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E7C340-F232-4FB2-80B4-6491C75ABE54}"/>
              </a:ext>
            </a:extLst>
          </p:cNvPr>
          <p:cNvSpPr txBox="1"/>
          <p:nvPr/>
        </p:nvSpPr>
        <p:spPr>
          <a:xfrm>
            <a:off x="8530683" y="4544485"/>
            <a:ext cx="1416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wiggler with 20 period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0D52FBF-D366-4811-8E37-853927E29AFD}"/>
              </a:ext>
            </a:extLst>
          </p:cNvPr>
          <p:cNvCxnSpPr>
            <a:cxnSpLocks/>
          </p:cNvCxnSpPr>
          <p:nvPr/>
        </p:nvCxnSpPr>
        <p:spPr>
          <a:xfrm flipH="1" flipV="1">
            <a:off x="10224108" y="5616620"/>
            <a:ext cx="117691" cy="205925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B0AF67B-E256-4A44-84DD-0AE16F4A4599}"/>
              </a:ext>
            </a:extLst>
          </p:cNvPr>
          <p:cNvCxnSpPr>
            <a:cxnSpLocks/>
          </p:cNvCxnSpPr>
          <p:nvPr/>
        </p:nvCxnSpPr>
        <p:spPr>
          <a:xfrm flipH="1" flipV="1">
            <a:off x="9637829" y="5056529"/>
            <a:ext cx="163133" cy="279042"/>
          </a:xfrm>
          <a:prstGeom prst="straightConnector1">
            <a:avLst/>
          </a:prstGeom>
          <a:ln w="28575">
            <a:headEnd type="triangl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4F8AA676-5C70-49B7-9F39-D3DE114FB3C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6178" y="4053095"/>
            <a:ext cx="5051488" cy="2804905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AE7CFFF6-7168-41FA-AC00-6E80B4AEEEAF}"/>
              </a:ext>
            </a:extLst>
          </p:cNvPr>
          <p:cNvSpPr txBox="1"/>
          <p:nvPr/>
        </p:nvSpPr>
        <p:spPr>
          <a:xfrm>
            <a:off x="1331843" y="3786808"/>
            <a:ext cx="23823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Energy kick from one magnet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F19A440-4DF0-4898-8A72-C2682D5C1134}"/>
              </a:ext>
            </a:extLst>
          </p:cNvPr>
          <p:cNvSpPr txBox="1"/>
          <p:nvPr/>
        </p:nvSpPr>
        <p:spPr>
          <a:xfrm>
            <a:off x="4247321" y="3790120"/>
            <a:ext cx="1426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Optimal slippage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C61A59-CE37-445D-99F2-3B2C35B47BD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1C9D1E4-42DE-4A13-A56D-3F33593C898A}"/>
              </a:ext>
            </a:extLst>
          </p:cNvPr>
          <p:cNvSpPr txBox="1"/>
          <p:nvPr/>
        </p:nvSpPr>
        <p:spPr>
          <a:xfrm>
            <a:off x="10344616" y="5555529"/>
            <a:ext cx="12972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wiggler with 10 period</a:t>
            </a:r>
          </a:p>
        </p:txBody>
      </p:sp>
    </p:spTree>
    <p:extLst>
      <p:ext uri="{BB962C8B-B14F-4D97-AF65-F5344CB8AC3E}">
        <p14:creationId xmlns:p14="http://schemas.microsoft.com/office/powerpoint/2010/main" val="64593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60103" y="167212"/>
            <a:ext cx="11843657" cy="390991"/>
          </a:xfrm>
        </p:spPr>
        <p:txBody>
          <a:bodyPr/>
          <a:lstStyle/>
          <a:p>
            <a:r>
              <a:rPr lang="en-US" dirty="0"/>
              <a:t>Transverse slicing</a:t>
            </a:r>
            <a:r>
              <a:rPr lang="en-US" baseline="30000" dirty="0"/>
              <a:t>*)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09015" y="462557"/>
            <a:ext cx="11753865" cy="360014"/>
            <a:chOff x="348343" y="521097"/>
            <a:chExt cx="11753865" cy="360014"/>
          </a:xfrm>
        </p:grpSpPr>
        <p:pic>
          <p:nvPicPr>
            <p:cNvPr id="22" name="Picture 2 1" descr="C:\Users\amiesen\Desktop\anlrgbpptlogo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3790" y="521097"/>
              <a:ext cx="1198418" cy="3600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3" name="Straight Connector 22"/>
            <p:cNvCxnSpPr/>
            <p:nvPr/>
          </p:nvCxnSpPr>
          <p:spPr bwMode="auto">
            <a:xfrm flipV="1">
              <a:off x="348343" y="701104"/>
              <a:ext cx="10546772" cy="9587"/>
            </a:xfrm>
            <a:prstGeom prst="line">
              <a:avLst/>
            </a:prstGeom>
            <a:noFill/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sp>
        <p:nvSpPr>
          <p:cNvPr id="2" name="Oval 1"/>
          <p:cNvSpPr/>
          <p:nvPr/>
        </p:nvSpPr>
        <p:spPr>
          <a:xfrm>
            <a:off x="3535680" y="1554480"/>
            <a:ext cx="3779520" cy="2225040"/>
          </a:xfrm>
          <a:prstGeom prst="ellipse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5872480" y="1788160"/>
            <a:ext cx="873760" cy="848360"/>
          </a:xfrm>
          <a:prstGeom prst="ellipse">
            <a:avLst/>
          </a:pr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6334034" y="1632585"/>
            <a:ext cx="478246" cy="579757"/>
          </a:xfrm>
          <a:prstGeom prst="straightConnector1">
            <a:avLst/>
          </a:prstGeom>
          <a:ln w="19050">
            <a:solidFill>
              <a:schemeClr val="tx1">
                <a:lumMod val="5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6334034" y="1908444"/>
            <a:ext cx="269966" cy="303896"/>
          </a:xfrm>
          <a:prstGeom prst="straightConnector1">
            <a:avLst/>
          </a:prstGeom>
          <a:ln w="19050">
            <a:solidFill>
              <a:schemeClr val="tx1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6812280" y="1598294"/>
            <a:ext cx="619760" cy="34291"/>
          </a:xfrm>
          <a:prstGeom prst="straightConnector1">
            <a:avLst/>
          </a:prstGeom>
          <a:ln w="19050">
            <a:solidFill>
              <a:schemeClr val="tx1">
                <a:lumMod val="5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5418B9A5-272F-49C1-BEBE-83E6776B8ED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6942539" y="1366508"/>
            <a:ext cx="696380" cy="192000"/>
          </a:xfrm>
          <a:prstGeom prst="rect">
            <a:avLst/>
          </a:prstGeom>
        </p:spPr>
      </p:pic>
      <p:cxnSp>
        <p:nvCxnSpPr>
          <p:cNvPr id="25" name="Straight Arrow Connector 24"/>
          <p:cNvCxnSpPr/>
          <p:nvPr/>
        </p:nvCxnSpPr>
        <p:spPr>
          <a:xfrm>
            <a:off x="3545840" y="2636520"/>
            <a:ext cx="1856740" cy="0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402580" y="1562100"/>
            <a:ext cx="0" cy="1089660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349" y="1749743"/>
            <a:ext cx="231619" cy="14933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881" y="2345839"/>
            <a:ext cx="245333" cy="149333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1669" y="1925660"/>
            <a:ext cx="231619" cy="149333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6695" y="2278380"/>
            <a:ext cx="245333" cy="149333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8812951" y="1798320"/>
            <a:ext cx="2226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rms</a:t>
            </a:r>
            <a:r>
              <a:rPr lang="en-US" sz="1600" dirty="0"/>
              <a:t> vertical beam size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836717" y="2169318"/>
            <a:ext cx="24657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rms</a:t>
            </a:r>
            <a:r>
              <a:rPr lang="en-US" sz="1600" dirty="0"/>
              <a:t> horizontal beam size</a:t>
            </a:r>
          </a:p>
        </p:txBody>
      </p:sp>
      <p:pic>
        <p:nvPicPr>
          <p:cNvPr id="39" name="Picture 38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296" y="4358075"/>
            <a:ext cx="2174568" cy="647548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1402080" y="4385298"/>
            <a:ext cx="24993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Actual number of electrons in the slice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322103" y="4408935"/>
            <a:ext cx="31631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N</a:t>
            </a:r>
            <a:r>
              <a:rPr lang="en-US" baseline="-25000" dirty="0"/>
              <a:t>s</a:t>
            </a:r>
            <a:r>
              <a:rPr lang="en-US" dirty="0"/>
              <a:t> is the number of electrons in the longitudinal slice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667526" y="1257891"/>
            <a:ext cx="6463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2 </a:t>
            </a:r>
            <a:r>
              <a:rPr lang="en-US" sz="1600" dirty="0">
                <a:latin typeface="Symbol" panose="05050102010706020507" pitchFamily="18" charset="2"/>
              </a:rPr>
              <a:t>m</a:t>
            </a:r>
            <a:r>
              <a:rPr lang="en-US" sz="1600" dirty="0"/>
              <a:t>m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00743" y="6384907"/>
            <a:ext cx="966957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*) </a:t>
            </a:r>
            <a:r>
              <a:rPr lang="en-US" sz="1600" dirty="0" err="1"/>
              <a:t>Zolotorev</a:t>
            </a:r>
            <a:r>
              <a:rPr lang="en-US" sz="1600" dirty="0"/>
              <a:t>, Zholents, “Transient-time method of optical stochastic cooling”, PRE, V.50, N4, p.3087, 1994</a:t>
            </a:r>
          </a:p>
        </p:txBody>
      </p:sp>
      <p:sp>
        <p:nvSpPr>
          <p:cNvPr id="27" name="Text Placeholder 2"/>
          <p:cNvSpPr txBox="1">
            <a:spLocks/>
          </p:cNvSpPr>
          <p:nvPr/>
        </p:nvSpPr>
        <p:spPr>
          <a:xfrm>
            <a:off x="511793" y="884735"/>
            <a:ext cx="7585728" cy="3357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 sz="2000" b="1" kern="1200" baseline="0">
                <a:solidFill>
                  <a:srgbClr val="0065A2"/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Much simpler when operating at short wavelength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7DA755-159F-4CAF-9898-5D302F69F3C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9AD4D4-60EC-4CA5-BEEB-138AEABC5452}"/>
              </a:ext>
            </a:extLst>
          </p:cNvPr>
          <p:cNvSpPr txBox="1"/>
          <p:nvPr/>
        </p:nvSpPr>
        <p:spPr>
          <a:xfrm>
            <a:off x="2788279" y="5331855"/>
            <a:ext cx="6903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It cannot help to reduce the damping time. </a:t>
            </a:r>
          </a:p>
          <a:p>
            <a:r>
              <a:rPr lang="en-US" sz="2000" dirty="0"/>
              <a:t>It only makes “insufficient cooling” even more “insufficient. </a:t>
            </a:r>
          </a:p>
        </p:txBody>
      </p:sp>
    </p:spTree>
    <p:extLst>
      <p:ext uri="{BB962C8B-B14F-4D97-AF65-F5344CB8AC3E}">
        <p14:creationId xmlns:p14="http://schemas.microsoft.com/office/powerpoint/2010/main" val="224191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2485" y="2515316"/>
            <a:ext cx="3914291" cy="25769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671" y="1906823"/>
            <a:ext cx="4573042" cy="30232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568" y="0"/>
            <a:ext cx="11746432" cy="478397"/>
          </a:xfrm>
        </p:spPr>
        <p:txBody>
          <a:bodyPr/>
          <a:lstStyle/>
          <a:p>
            <a:r>
              <a:rPr lang="en-US" dirty="0"/>
              <a:t>light and electron beam transport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41402" y="360683"/>
            <a:ext cx="11745190" cy="360014"/>
            <a:chOff x="374073" y="602673"/>
            <a:chExt cx="11745190" cy="360014"/>
          </a:xfrm>
        </p:grpSpPr>
        <p:cxnSp>
          <p:nvCxnSpPr>
            <p:cNvPr id="7" name="Straight Connector 6"/>
            <p:cNvCxnSpPr>
              <a:endCxn id="8" idx="1"/>
            </p:cNvCxnSpPr>
            <p:nvPr/>
          </p:nvCxnSpPr>
          <p:spPr bwMode="auto">
            <a:xfrm flipV="1">
              <a:off x="374073" y="782680"/>
              <a:ext cx="10546772" cy="9587"/>
            </a:xfrm>
            <a:prstGeom prst="line">
              <a:avLst/>
            </a:prstGeom>
            <a:noFill/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pic>
          <p:nvPicPr>
            <p:cNvPr id="8" name="Picture 2" descr="C:\Users\amiesen\Desktop\anlrgbpptlogo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20845" y="602673"/>
              <a:ext cx="1198418" cy="36001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92" name="Straight Connector 91"/>
          <p:cNvCxnSpPr/>
          <p:nvPr/>
        </p:nvCxnSpPr>
        <p:spPr>
          <a:xfrm>
            <a:off x="2414266" y="2192051"/>
            <a:ext cx="340659" cy="0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2827371" y="2015836"/>
            <a:ext cx="2223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7484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kumimoji="0" lang="en-US" sz="1400" b="0" i="0" u="none" strike="noStrike" kern="1200" cap="none" spc="0" normalizeH="0" baseline="30000" noProof="0" dirty="0">
                <a:ln>
                  <a:noFill/>
                </a:ln>
                <a:solidFill>
                  <a:srgbClr val="47484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7484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trajectory uses</a:t>
            </a: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rgbClr val="47484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4 bends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47484A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98" name="Straight Connector 97"/>
          <p:cNvCxnSpPr/>
          <p:nvPr/>
        </p:nvCxnSpPr>
        <p:spPr>
          <a:xfrm>
            <a:off x="2414266" y="2356162"/>
            <a:ext cx="340659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2832614" y="2191599"/>
            <a:ext cx="2618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7484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light trajectory uses 2 mirrors</a:t>
            </a:r>
            <a:r>
              <a:rPr kumimoji="0" lang="en-US" sz="1400" b="0" i="0" u="none" strike="noStrike" kern="1200" cap="none" spc="0" normalizeH="0" baseline="30000" noProof="0" dirty="0">
                <a:ln>
                  <a:noFill/>
                </a:ln>
                <a:solidFill>
                  <a:srgbClr val="47484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*)</a:t>
            </a:r>
          </a:p>
        </p:txBody>
      </p:sp>
      <p:cxnSp>
        <p:nvCxnSpPr>
          <p:cNvPr id="100" name="Straight Arrow Connector 99"/>
          <p:cNvCxnSpPr/>
          <p:nvPr/>
        </p:nvCxnSpPr>
        <p:spPr>
          <a:xfrm flipH="1">
            <a:off x="1123058" y="2258210"/>
            <a:ext cx="908048" cy="0"/>
          </a:xfrm>
          <a:prstGeom prst="straightConnector1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 rot="2580000">
            <a:off x="2305182" y="3117957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7484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8027</a:t>
            </a:r>
            <a:r>
              <a:rPr kumimoji="0" lang="en-US" sz="1200" b="0" i="0" u="none" strike="noStrike" kern="1200" cap="none" spc="0" normalizeH="0" noProof="0" dirty="0">
                <a:ln>
                  <a:noFill/>
                </a:ln>
                <a:solidFill>
                  <a:srgbClr val="47484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7484A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03" name="Straight Arrow Connector 102"/>
          <p:cNvCxnSpPr/>
          <p:nvPr/>
        </p:nvCxnSpPr>
        <p:spPr>
          <a:xfrm>
            <a:off x="1837951" y="2566810"/>
            <a:ext cx="1873240" cy="1722354"/>
          </a:xfrm>
          <a:prstGeom prst="straightConnector1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1117258" y="2009625"/>
            <a:ext cx="1127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47484A">
                    <a:lumMod val="50000"/>
                  </a:srgbClr>
                </a:solidFill>
                <a:latin typeface="Arial"/>
              </a:rPr>
              <a:t>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7484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=4091.5 mm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23727" y="4898953"/>
            <a:ext cx="47754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*) a path length of the light is longer by a factor c/v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47825" y="5477964"/>
            <a:ext cx="3985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  <a:r>
              <a:rPr lang="en-US" i="1" dirty="0"/>
              <a:t>I </a:t>
            </a:r>
            <a:r>
              <a:rPr lang="en-US" dirty="0"/>
              <a:t>light ray’s transport matrix (almost)</a:t>
            </a:r>
            <a:r>
              <a:rPr lang="en-US" i="1" dirty="0"/>
              <a:t> </a:t>
            </a:r>
          </a:p>
        </p:txBody>
      </p:sp>
      <p:cxnSp>
        <p:nvCxnSpPr>
          <p:cNvPr id="104" name="Straight Arrow Connector 103"/>
          <p:cNvCxnSpPr/>
          <p:nvPr/>
        </p:nvCxnSpPr>
        <p:spPr>
          <a:xfrm>
            <a:off x="8302696" y="3302242"/>
            <a:ext cx="0" cy="1146456"/>
          </a:xfrm>
          <a:prstGeom prst="straightConnector1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 rot="16200000">
            <a:off x="7871033" y="3635927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7484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17 mm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8315759" y="3277436"/>
            <a:ext cx="724512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Block Arc 26"/>
          <p:cNvSpPr/>
          <p:nvPr/>
        </p:nvSpPr>
        <p:spPr>
          <a:xfrm rot="7320000">
            <a:off x="8351575" y="3380658"/>
            <a:ext cx="321711" cy="133193"/>
          </a:xfrm>
          <a:prstGeom prst="blockArc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327878" y="3677092"/>
            <a:ext cx="3305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noProof="0" dirty="0">
                <a:solidFill>
                  <a:srgbClr val="47484A">
                    <a:lumMod val="50000"/>
                  </a:srgbClr>
                </a:solidFill>
                <a:latin typeface="Arial"/>
              </a:rPr>
              <a:t>2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7484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°</a:t>
            </a:r>
          </a:p>
        </p:txBody>
      </p:sp>
      <p:sp>
        <p:nvSpPr>
          <p:cNvPr id="28" name="Oval 27"/>
          <p:cNvSpPr/>
          <p:nvPr/>
        </p:nvSpPr>
        <p:spPr>
          <a:xfrm>
            <a:off x="1694830" y="2258210"/>
            <a:ext cx="555672" cy="471888"/>
          </a:xfrm>
          <a:prstGeom prst="ellipse">
            <a:avLst/>
          </a:prstGeom>
          <a:noFill/>
          <a:ln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2201368" y="2482593"/>
            <a:ext cx="3518149" cy="686746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971607" y="3277786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Inherited"/>
              </a:rPr>
              <a:t> 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3704366" y="4119682"/>
            <a:ext cx="182686" cy="169117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1855388" y="2412185"/>
            <a:ext cx="182686" cy="169117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 rot="2220000">
            <a:off x="8099711" y="3185738"/>
            <a:ext cx="464939" cy="104260"/>
          </a:xfrm>
          <a:prstGeom prst="rect">
            <a:avLst/>
          </a:prstGeom>
          <a:solidFill>
            <a:srgbClr val="FF0000"/>
          </a:solidFill>
          <a:ln>
            <a:solidFill>
              <a:schemeClr val="tx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4834626" y="3963008"/>
            <a:ext cx="9188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47484A">
                    <a:lumMod val="50000"/>
                  </a:srgbClr>
                </a:solidFill>
                <a:latin typeface="Arial"/>
              </a:rPr>
              <a:t>-432.3 mm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7484A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3" name="Text Placeholder 2"/>
          <p:cNvSpPr txBox="1">
            <a:spLocks/>
          </p:cNvSpPr>
          <p:nvPr/>
        </p:nvSpPr>
        <p:spPr>
          <a:xfrm>
            <a:off x="511792" y="918187"/>
            <a:ext cx="11417201" cy="3357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 sz="2000" b="1" kern="1200" baseline="0">
                <a:solidFill>
                  <a:srgbClr val="0065A2"/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Image light source (and electron beam) from the upstream wiggler to the downstream wiggler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8352181" y="2063771"/>
            <a:ext cx="477360" cy="1015294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7571678" y="1449184"/>
            <a:ext cx="292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Parabolic mirror with the focal length </a:t>
            </a:r>
            <a:r>
              <a:rPr lang="en-US" i="1" dirty="0"/>
              <a:t>f </a:t>
            </a:r>
            <a:r>
              <a:rPr lang="en-US" dirty="0"/>
              <a:t>= 4091.5 mm</a:t>
            </a:r>
            <a:endParaRPr lang="en-US" i="1" dirty="0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5776" y="5975060"/>
            <a:ext cx="3066667" cy="552381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823727" y="1425861"/>
            <a:ext cx="4365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-unit </a:t>
            </a:r>
            <a:r>
              <a:rPr lang="en-US" dirty="0"/>
              <a:t>transport matrix for e-beam (almost)</a:t>
            </a:r>
            <a:endParaRPr lang="en-US" i="1" dirty="0"/>
          </a:p>
        </p:txBody>
      </p:sp>
      <p:sp>
        <p:nvSpPr>
          <p:cNvPr id="60" name="Rectangle 59"/>
          <p:cNvSpPr/>
          <p:nvPr/>
        </p:nvSpPr>
        <p:spPr>
          <a:xfrm rot="1860000">
            <a:off x="2003050" y="2361120"/>
            <a:ext cx="133503" cy="45719"/>
          </a:xfrm>
          <a:prstGeom prst="rect">
            <a:avLst/>
          </a:prstGeom>
          <a:solidFill>
            <a:srgbClr val="FF0000"/>
          </a:solidFill>
          <a:ln>
            <a:solidFill>
              <a:schemeClr val="tx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 rot="1860000">
            <a:off x="3797948" y="4127406"/>
            <a:ext cx="133503" cy="45719"/>
          </a:xfrm>
          <a:prstGeom prst="rect">
            <a:avLst/>
          </a:prstGeom>
          <a:solidFill>
            <a:srgbClr val="FF0000"/>
          </a:solidFill>
          <a:ln>
            <a:solidFill>
              <a:schemeClr val="tx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3236266" y="2390367"/>
            <a:ext cx="1656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err="1">
                <a:solidFill>
                  <a:srgbClr val="47484A">
                    <a:lumMod val="50000"/>
                  </a:srgbClr>
                </a:solidFill>
                <a:latin typeface="Arial"/>
              </a:rPr>
              <a:t>eq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47484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ual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7484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time-of-flight</a:t>
            </a:r>
            <a:endParaRPr kumimoji="0" lang="en-US" sz="1400" b="0" i="0" u="none" strike="noStrike" kern="1200" cap="none" spc="0" normalizeH="0" baseline="30000" noProof="0" dirty="0">
              <a:ln>
                <a:noFill/>
              </a:ln>
              <a:solidFill>
                <a:srgbClr val="47484A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035607" y="5554908"/>
            <a:ext cx="29434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Beam energy = 147 MeV</a:t>
            </a:r>
          </a:p>
          <a:p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Critical photon energy 23.7 eV</a:t>
            </a:r>
          </a:p>
        </p:txBody>
      </p:sp>
      <p:sp>
        <p:nvSpPr>
          <p:cNvPr id="68" name="Rectangle 67"/>
          <p:cNvSpPr/>
          <p:nvPr/>
        </p:nvSpPr>
        <p:spPr>
          <a:xfrm rot="1680000">
            <a:off x="2601333" y="2784091"/>
            <a:ext cx="45719" cy="9525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 rot="1680000">
            <a:off x="3276988" y="3634652"/>
            <a:ext cx="45719" cy="9525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3977529" y="4072056"/>
            <a:ext cx="45719" cy="9525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1927105" y="2373676"/>
            <a:ext cx="45719" cy="95252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Arrow Connector 55"/>
          <p:cNvCxnSpPr/>
          <p:nvPr/>
        </p:nvCxnSpPr>
        <p:spPr>
          <a:xfrm flipV="1">
            <a:off x="7021070" y="3275551"/>
            <a:ext cx="550608" cy="928689"/>
          </a:xfrm>
          <a:prstGeom prst="straightConnector1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V="1">
            <a:off x="7021070" y="3706271"/>
            <a:ext cx="916117" cy="515629"/>
          </a:xfrm>
          <a:prstGeom prst="straightConnector1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Block Arc 83"/>
          <p:cNvSpPr/>
          <p:nvPr/>
        </p:nvSpPr>
        <p:spPr>
          <a:xfrm rot="3360000">
            <a:off x="7218092" y="3854677"/>
            <a:ext cx="259739" cy="94948"/>
          </a:xfrm>
          <a:prstGeom prst="blockArc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573420" y="3339820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47484A">
                    <a:lumMod val="50000"/>
                  </a:srgbClr>
                </a:solidFill>
                <a:latin typeface="Arial"/>
              </a:rPr>
              <a:t>3.087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7484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°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817489" y="3717334"/>
            <a:ext cx="1127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47484A">
                    <a:lumMod val="50000"/>
                  </a:srgbClr>
                </a:solidFill>
                <a:latin typeface="Arial"/>
              </a:rPr>
              <a:t>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7484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=4091.5 mm</a:t>
            </a:r>
          </a:p>
        </p:txBody>
      </p:sp>
      <p:cxnSp>
        <p:nvCxnSpPr>
          <p:cNvPr id="48" name="Straight Arrow Connector 47"/>
          <p:cNvCxnSpPr/>
          <p:nvPr/>
        </p:nvCxnSpPr>
        <p:spPr>
          <a:xfrm flipH="1">
            <a:off x="3900679" y="3993610"/>
            <a:ext cx="908048" cy="0"/>
          </a:xfrm>
          <a:prstGeom prst="straightConnector1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035607" y="6057633"/>
            <a:ext cx="24144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Wiggler period= 12.9 cm</a:t>
            </a:r>
          </a:p>
          <a:p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Number of periods = 10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544643" y="4171699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47484A">
                    <a:lumMod val="50000"/>
                  </a:srgbClr>
                </a:solidFill>
                <a:latin typeface="Arial"/>
              </a:rPr>
              <a:t>bend magnet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7484A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0215650" y="4808725"/>
            <a:ext cx="18725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100 nm Al coating,</a:t>
            </a:r>
          </a:p>
          <a:p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92.5% reflectivity,</a:t>
            </a:r>
          </a:p>
          <a:p>
            <a:r>
              <a:rPr lang="en-US" sz="1600" dirty="0">
                <a:solidFill>
                  <a:schemeClr val="tx1">
                    <a:lumMod val="50000"/>
                  </a:schemeClr>
                </a:solidFill>
              </a:rPr>
              <a:t>range 0.5-100 eV </a:t>
            </a:r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8888361" y="2088394"/>
            <a:ext cx="1197468" cy="492908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ECB9B4-9CA1-43F0-A97D-1C1E442C260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491359" y="6571560"/>
            <a:ext cx="609600" cy="182880"/>
          </a:xfrm>
        </p:spPr>
        <p:txBody>
          <a:bodyPr/>
          <a:lstStyle/>
          <a:p>
            <a:fld id="{AEFAAC5A-9C4F-4278-920D-DF2BAB595749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A84941-C370-43D6-AE8F-AAB6D400162F}"/>
              </a:ext>
            </a:extLst>
          </p:cNvPr>
          <p:cNvSpPr txBox="1"/>
          <p:nvPr/>
        </p:nvSpPr>
        <p:spPr>
          <a:xfrm>
            <a:off x="10292081" y="5581733"/>
            <a:ext cx="1899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Curtesy </a:t>
            </a:r>
          </a:p>
          <a:p>
            <a:r>
              <a:rPr lang="en-US" sz="1400" dirty="0"/>
              <a:t>L. Rebuffi and X. Shi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1FC9D9-27A4-4920-8552-72037001922D}"/>
              </a:ext>
            </a:extLst>
          </p:cNvPr>
          <p:cNvSpPr txBox="1"/>
          <p:nvPr/>
        </p:nvSpPr>
        <p:spPr>
          <a:xfrm>
            <a:off x="6078828" y="2229300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Zoom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69FC1F7-2A6E-4861-AC11-889B7CC08CF8}"/>
              </a:ext>
            </a:extLst>
          </p:cNvPr>
          <p:cNvGrpSpPr/>
          <p:nvPr/>
        </p:nvGrpSpPr>
        <p:grpSpPr>
          <a:xfrm>
            <a:off x="9719807" y="2187612"/>
            <a:ext cx="2465693" cy="2594705"/>
            <a:chOff x="9719807" y="2187612"/>
            <a:chExt cx="2465693" cy="259470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C88B5D1-0411-4355-A149-4DD16AF1B169}"/>
                </a:ext>
              </a:extLst>
            </p:cNvPr>
            <p:cNvGrpSpPr/>
            <p:nvPr/>
          </p:nvGrpSpPr>
          <p:grpSpPr>
            <a:xfrm>
              <a:off x="9719807" y="2187612"/>
              <a:ext cx="2465693" cy="2594705"/>
              <a:chOff x="9719807" y="2187612"/>
              <a:chExt cx="2465693" cy="2594705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829545" y="2414311"/>
                <a:ext cx="2355955" cy="2368006"/>
              </a:xfrm>
              <a:prstGeom prst="rect">
                <a:avLst/>
              </a:prstGeom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3D0F834-0F32-4C1D-B96E-08211D55B01E}"/>
                  </a:ext>
                </a:extLst>
              </p:cNvPr>
              <p:cNvSpPr txBox="1"/>
              <p:nvPr/>
            </p:nvSpPr>
            <p:spPr>
              <a:xfrm rot="120000">
                <a:off x="10723582" y="2187612"/>
                <a:ext cx="1390124" cy="46166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          x (mm)</a:t>
                </a:r>
              </a:p>
              <a:p>
                <a:r>
                  <a:rPr lang="en-US" sz="1200" dirty="0"/>
                  <a:t>0      1       2       3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19B30F9-D7A4-483E-A5E1-06D4DC08383A}"/>
                  </a:ext>
                </a:extLst>
              </p:cNvPr>
              <p:cNvSpPr txBox="1"/>
              <p:nvPr/>
            </p:nvSpPr>
            <p:spPr>
              <a:xfrm rot="16200000">
                <a:off x="9143367" y="3627784"/>
                <a:ext cx="1614545" cy="46166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             y (mm)</a:t>
                </a:r>
              </a:p>
              <a:p>
                <a:r>
                  <a:rPr lang="en-US" sz="1200" dirty="0"/>
                  <a:t>-20  -10    0    10   20</a:t>
                </a:r>
              </a:p>
            </p:txBody>
          </p:sp>
        </p:grp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90D2E618-E5BA-4A1F-B500-A0088EB094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81063" y="2966224"/>
              <a:ext cx="669074" cy="345688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0510580-ADBE-498B-B994-394E5AF13467}"/>
                </a:ext>
              </a:extLst>
            </p:cNvPr>
            <p:cNvSpPr txBox="1"/>
            <p:nvPr/>
          </p:nvSpPr>
          <p:spPr>
            <a:xfrm rot="-1560000">
              <a:off x="10150398" y="2877014"/>
              <a:ext cx="5693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0.6 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30947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4691" y="99381"/>
            <a:ext cx="11690554" cy="833744"/>
          </a:xfrm>
        </p:spPr>
        <p:txBody>
          <a:bodyPr/>
          <a:lstStyle/>
          <a:p>
            <a:r>
              <a:rPr lang="en-US" dirty="0"/>
              <a:t>Imaging of a single electron radiation from the center of the upstream Wiggler to the downstream wiggler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52" r="8030"/>
          <a:stretch/>
        </p:blipFill>
        <p:spPr>
          <a:xfrm>
            <a:off x="562683" y="4292657"/>
            <a:ext cx="11399634" cy="233069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52" r="8030"/>
          <a:stretch/>
        </p:blipFill>
        <p:spPr>
          <a:xfrm>
            <a:off x="562683" y="1458752"/>
            <a:ext cx="11399634" cy="23306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11419" y="1068645"/>
            <a:ext cx="5237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At source (the center of the upstream wiggler)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99797" y="3946628"/>
            <a:ext cx="5416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At focus (the center of the downstream wiggler)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4652640" y="2369127"/>
            <a:ext cx="0" cy="550718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6200000">
            <a:off x="4659566" y="2376053"/>
            <a:ext cx="0" cy="550718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8B21B43-3A0D-4D27-BBBA-941E59853AFC}"/>
              </a:ext>
            </a:extLst>
          </p:cNvPr>
          <p:cNvGrpSpPr/>
          <p:nvPr/>
        </p:nvGrpSpPr>
        <p:grpSpPr>
          <a:xfrm>
            <a:off x="4315908" y="5196084"/>
            <a:ext cx="550718" cy="550718"/>
            <a:chOff x="4341665" y="5067298"/>
            <a:chExt cx="550718" cy="550718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4610098" y="5067298"/>
              <a:ext cx="0" cy="550718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>
              <a:off x="4617024" y="5074224"/>
              <a:ext cx="0" cy="550718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419821" y="811688"/>
            <a:ext cx="11745190" cy="360014"/>
            <a:chOff x="374073" y="602673"/>
            <a:chExt cx="11745190" cy="360014"/>
          </a:xfrm>
        </p:grpSpPr>
        <p:cxnSp>
          <p:nvCxnSpPr>
            <p:cNvPr id="14" name="Straight Connector 13"/>
            <p:cNvCxnSpPr>
              <a:endCxn id="15" idx="1"/>
            </p:cNvCxnSpPr>
            <p:nvPr/>
          </p:nvCxnSpPr>
          <p:spPr bwMode="auto">
            <a:xfrm flipV="1">
              <a:off x="374073" y="782680"/>
              <a:ext cx="10546772" cy="9587"/>
            </a:xfrm>
            <a:prstGeom prst="line">
              <a:avLst/>
            </a:prstGeom>
            <a:noFill/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pic>
          <p:nvPicPr>
            <p:cNvPr id="15" name="Picture 2" descr="C:\Users\amiesen\Desktop\anlrgbpptlogo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20845" y="602673"/>
              <a:ext cx="1198418" cy="36001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TextBox 2"/>
          <p:cNvSpPr txBox="1"/>
          <p:nvPr/>
        </p:nvSpPr>
        <p:spPr>
          <a:xfrm>
            <a:off x="73285" y="1042131"/>
            <a:ext cx="2052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SRW</a:t>
            </a:r>
            <a:r>
              <a:rPr lang="en-US" dirty="0"/>
              <a:t> calculations.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A8D04DC2-3306-452E-99D0-0BB8811C16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F9471A-E1E0-4092-A454-D23483469867}" type="slidenum">
              <a:rPr lang="en-US" smtClean="0"/>
              <a:t>16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329EBD-E05F-4446-8D47-7CDB8D4493DF}"/>
              </a:ext>
            </a:extLst>
          </p:cNvPr>
          <p:cNvSpPr txBox="1"/>
          <p:nvPr/>
        </p:nvSpPr>
        <p:spPr>
          <a:xfrm>
            <a:off x="2021984" y="1028027"/>
            <a:ext cx="3425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Curtesy L. Rebuffi and X. Shi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6F9148-AD88-430F-845A-822EBAF82B67}"/>
              </a:ext>
            </a:extLst>
          </p:cNvPr>
          <p:cNvSpPr txBox="1"/>
          <p:nvPr/>
        </p:nvSpPr>
        <p:spPr>
          <a:xfrm>
            <a:off x="1010990" y="4243582"/>
            <a:ext cx="178286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Radiation intensity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5B9196-EA16-4BAC-A107-8F4821539D81}"/>
              </a:ext>
            </a:extLst>
          </p:cNvPr>
          <p:cNvSpPr txBox="1"/>
          <p:nvPr/>
        </p:nvSpPr>
        <p:spPr>
          <a:xfrm>
            <a:off x="995966" y="1427409"/>
            <a:ext cx="178286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Radiation intensity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6285049-7ADB-4106-9A6C-3B29857D678C}"/>
              </a:ext>
            </a:extLst>
          </p:cNvPr>
          <p:cNvSpPr txBox="1"/>
          <p:nvPr/>
        </p:nvSpPr>
        <p:spPr>
          <a:xfrm>
            <a:off x="792049" y="3573888"/>
            <a:ext cx="247535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-400 -200   0    200 400 (</a:t>
            </a:r>
            <a:r>
              <a:rPr lang="en-US" sz="1400" b="1" dirty="0">
                <a:latin typeface="Symbol" panose="05050102010706020507" pitchFamily="18" charset="2"/>
              </a:rPr>
              <a:t>m</a:t>
            </a:r>
            <a:r>
              <a:rPr lang="en-US" sz="1400" b="1" dirty="0"/>
              <a:t>m)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FB7047B-6DFD-469B-B4BC-753F345B5ABC}"/>
              </a:ext>
            </a:extLst>
          </p:cNvPr>
          <p:cNvSpPr txBox="1"/>
          <p:nvPr/>
        </p:nvSpPr>
        <p:spPr>
          <a:xfrm>
            <a:off x="770584" y="6405086"/>
            <a:ext cx="247535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-400 -200   0    200 400 (</a:t>
            </a:r>
            <a:r>
              <a:rPr lang="en-US" sz="1400" b="1" dirty="0">
                <a:latin typeface="Symbol" panose="05050102010706020507" pitchFamily="18" charset="2"/>
              </a:rPr>
              <a:t>m</a:t>
            </a:r>
            <a:r>
              <a:rPr lang="en-US" sz="1400" b="1" dirty="0"/>
              <a:t>m)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767D9DC-EB2A-4326-B02D-AEDF5BD97E28}"/>
              </a:ext>
            </a:extLst>
          </p:cNvPr>
          <p:cNvSpPr txBox="1"/>
          <p:nvPr/>
        </p:nvSpPr>
        <p:spPr>
          <a:xfrm rot="16200000">
            <a:off x="-487252" y="5211644"/>
            <a:ext cx="247535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-400 -200   0    200 400 (</a:t>
            </a:r>
            <a:r>
              <a:rPr lang="en-US" sz="1400" b="1" dirty="0">
                <a:latin typeface="Symbol" panose="05050102010706020507" pitchFamily="18" charset="2"/>
              </a:rPr>
              <a:t>m</a:t>
            </a:r>
            <a:r>
              <a:rPr lang="en-US" sz="1400" b="1" dirty="0"/>
              <a:t>m)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64199CB-EF87-4D08-BD00-C906B97F9841}"/>
              </a:ext>
            </a:extLst>
          </p:cNvPr>
          <p:cNvSpPr txBox="1"/>
          <p:nvPr/>
        </p:nvSpPr>
        <p:spPr>
          <a:xfrm rot="16200000">
            <a:off x="-265642" y="2504957"/>
            <a:ext cx="209223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-400 -200   0    200 400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4DBB7CE-87D5-4E60-887E-06637535E48F}"/>
              </a:ext>
            </a:extLst>
          </p:cNvPr>
          <p:cNvSpPr txBox="1"/>
          <p:nvPr/>
        </p:nvSpPr>
        <p:spPr>
          <a:xfrm>
            <a:off x="4020353" y="1405944"/>
            <a:ext cx="130837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      Phase     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4B2D087-1156-4417-88B3-143031DA628E}"/>
              </a:ext>
            </a:extLst>
          </p:cNvPr>
          <p:cNvSpPr txBox="1"/>
          <p:nvPr/>
        </p:nvSpPr>
        <p:spPr>
          <a:xfrm>
            <a:off x="3895858" y="4250021"/>
            <a:ext cx="130837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      Phase     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F25DFF-6DDF-4BD5-B529-F30D0E793B6A}"/>
              </a:ext>
            </a:extLst>
          </p:cNvPr>
          <p:cNvSpPr txBox="1"/>
          <p:nvPr/>
        </p:nvSpPr>
        <p:spPr>
          <a:xfrm>
            <a:off x="3607478" y="3577823"/>
            <a:ext cx="247535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-400 -200   0    200 400 (</a:t>
            </a:r>
            <a:r>
              <a:rPr lang="en-US" sz="1400" b="1" dirty="0">
                <a:latin typeface="Symbol" panose="05050102010706020507" pitchFamily="18" charset="2"/>
              </a:rPr>
              <a:t>m</a:t>
            </a:r>
            <a:r>
              <a:rPr lang="en-US" sz="1400" b="1" dirty="0"/>
              <a:t>m)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38E43E9-4A62-4CD9-8F5D-7D44F3F702D8}"/>
              </a:ext>
            </a:extLst>
          </p:cNvPr>
          <p:cNvSpPr txBox="1"/>
          <p:nvPr/>
        </p:nvSpPr>
        <p:spPr>
          <a:xfrm rot="16200000">
            <a:off x="2552685" y="2470613"/>
            <a:ext cx="209223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-400 -200   0    200 400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A9548A2-D362-4120-9758-C7084C6C0FC8}"/>
              </a:ext>
            </a:extLst>
          </p:cNvPr>
          <p:cNvSpPr txBox="1"/>
          <p:nvPr/>
        </p:nvSpPr>
        <p:spPr>
          <a:xfrm>
            <a:off x="6645318" y="3577823"/>
            <a:ext cx="247535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-400 -200   0    200 400 (</a:t>
            </a:r>
            <a:r>
              <a:rPr lang="en-US" sz="1400" b="1" dirty="0">
                <a:latin typeface="Symbol" panose="05050102010706020507" pitchFamily="18" charset="2"/>
              </a:rPr>
              <a:t>m</a:t>
            </a:r>
            <a:r>
              <a:rPr lang="en-US" sz="1400" b="1" dirty="0"/>
              <a:t>m)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FCC0ACA-25D3-482E-8E69-D3EFDCBD0245}"/>
              </a:ext>
            </a:extLst>
          </p:cNvPr>
          <p:cNvSpPr txBox="1"/>
          <p:nvPr/>
        </p:nvSpPr>
        <p:spPr>
          <a:xfrm>
            <a:off x="9510438" y="3577823"/>
            <a:ext cx="247535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-400 -200   0    200 400 (</a:t>
            </a:r>
            <a:r>
              <a:rPr lang="en-US" sz="1400" b="1" dirty="0">
                <a:latin typeface="Symbol" panose="05050102010706020507" pitchFamily="18" charset="2"/>
              </a:rPr>
              <a:t>m</a:t>
            </a:r>
            <a:r>
              <a:rPr lang="en-US" sz="1400" b="1" dirty="0"/>
              <a:t>m)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38E0912-C9A8-4E60-B24B-AB6C154AC9BA}"/>
              </a:ext>
            </a:extLst>
          </p:cNvPr>
          <p:cNvSpPr txBox="1"/>
          <p:nvPr/>
        </p:nvSpPr>
        <p:spPr>
          <a:xfrm>
            <a:off x="3615098" y="6407383"/>
            <a:ext cx="247535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-400 -200   0    200 400 (</a:t>
            </a:r>
            <a:r>
              <a:rPr lang="en-US" sz="1400" b="1" dirty="0">
                <a:latin typeface="Symbol" panose="05050102010706020507" pitchFamily="18" charset="2"/>
              </a:rPr>
              <a:t>m</a:t>
            </a:r>
            <a:r>
              <a:rPr lang="en-US" sz="1400" b="1" dirty="0"/>
              <a:t>m)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14B0DBD-5F27-46C0-ABF0-18A617033535}"/>
              </a:ext>
            </a:extLst>
          </p:cNvPr>
          <p:cNvSpPr txBox="1"/>
          <p:nvPr/>
        </p:nvSpPr>
        <p:spPr>
          <a:xfrm>
            <a:off x="6652938" y="6407383"/>
            <a:ext cx="247535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-400 -200   0    200 400 (</a:t>
            </a:r>
            <a:r>
              <a:rPr lang="en-US" sz="1400" b="1" dirty="0">
                <a:latin typeface="Symbol" panose="05050102010706020507" pitchFamily="18" charset="2"/>
              </a:rPr>
              <a:t>m</a:t>
            </a:r>
            <a:r>
              <a:rPr lang="en-US" sz="1400" b="1" dirty="0"/>
              <a:t>m)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175333-1465-47B0-BF8A-5A5D19672B91}"/>
              </a:ext>
            </a:extLst>
          </p:cNvPr>
          <p:cNvSpPr txBox="1"/>
          <p:nvPr/>
        </p:nvSpPr>
        <p:spPr>
          <a:xfrm>
            <a:off x="9518058" y="6407383"/>
            <a:ext cx="247535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-400 -200   0    200 400 (</a:t>
            </a:r>
            <a:r>
              <a:rPr lang="en-US" sz="1400" b="1" dirty="0">
                <a:latin typeface="Symbol" panose="05050102010706020507" pitchFamily="18" charset="2"/>
              </a:rPr>
              <a:t>m</a:t>
            </a:r>
            <a:r>
              <a:rPr lang="en-US" sz="1400" b="1" dirty="0"/>
              <a:t>m)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F953AEC-1A29-4827-8F28-DF8B81FED430}"/>
              </a:ext>
            </a:extLst>
          </p:cNvPr>
          <p:cNvSpPr txBox="1"/>
          <p:nvPr/>
        </p:nvSpPr>
        <p:spPr>
          <a:xfrm rot="16200000">
            <a:off x="2512045" y="5335733"/>
            <a:ext cx="209223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-400 -200   0    200 400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6498FB1-0F64-4E12-B9BC-51D0DEF07C6D}"/>
              </a:ext>
            </a:extLst>
          </p:cNvPr>
          <p:cNvSpPr txBox="1"/>
          <p:nvPr/>
        </p:nvSpPr>
        <p:spPr>
          <a:xfrm>
            <a:off x="6509553" y="1426264"/>
            <a:ext cx="257955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      Phase horizontal cut     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6426E2F-BABD-411B-8323-C6D174A812CE}"/>
              </a:ext>
            </a:extLst>
          </p:cNvPr>
          <p:cNvSpPr txBox="1"/>
          <p:nvPr/>
        </p:nvSpPr>
        <p:spPr>
          <a:xfrm>
            <a:off x="9303553" y="1416104"/>
            <a:ext cx="230223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      Phase vertical cut     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074CE58-0BA5-49BF-8631-3DBE386C29CC}"/>
              </a:ext>
            </a:extLst>
          </p:cNvPr>
          <p:cNvSpPr txBox="1"/>
          <p:nvPr/>
        </p:nvSpPr>
        <p:spPr>
          <a:xfrm>
            <a:off x="6835140" y="1866954"/>
            <a:ext cx="66294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dirty="0"/>
              <a:t>Phase     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D92BB50-8BF8-43FD-AB38-05DC2D835902}"/>
              </a:ext>
            </a:extLst>
          </p:cNvPr>
          <p:cNvSpPr txBox="1"/>
          <p:nvPr/>
        </p:nvSpPr>
        <p:spPr>
          <a:xfrm>
            <a:off x="7832556" y="1790754"/>
            <a:ext cx="842813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dirty="0"/>
              <a:t>Radiation     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2712428-577B-4D80-AD14-398E1021F48D}"/>
              </a:ext>
            </a:extLst>
          </p:cNvPr>
          <p:cNvCxnSpPr>
            <a:cxnSpLocks/>
          </p:cNvCxnSpPr>
          <p:nvPr/>
        </p:nvCxnSpPr>
        <p:spPr>
          <a:xfrm>
            <a:off x="7075170" y="2068830"/>
            <a:ext cx="0" cy="1714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5B11968-D509-4F86-84C1-21BC69ACEA5F}"/>
              </a:ext>
            </a:extLst>
          </p:cNvPr>
          <p:cNvCxnSpPr>
            <a:cxnSpLocks/>
          </p:cNvCxnSpPr>
          <p:nvPr/>
        </p:nvCxnSpPr>
        <p:spPr>
          <a:xfrm flipH="1">
            <a:off x="7886700" y="2004060"/>
            <a:ext cx="118110" cy="2019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547272D3-CFF1-4C99-B532-C976A7183E25}"/>
              </a:ext>
            </a:extLst>
          </p:cNvPr>
          <p:cNvSpPr txBox="1"/>
          <p:nvPr/>
        </p:nvSpPr>
        <p:spPr>
          <a:xfrm rot="16200000">
            <a:off x="5250172" y="2404164"/>
            <a:ext cx="214193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-3  -2  –1   0,   1,  2 (rad)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D23F276-A2EB-4D0C-9394-C2D8E9601851}"/>
              </a:ext>
            </a:extLst>
          </p:cNvPr>
          <p:cNvSpPr txBox="1"/>
          <p:nvPr/>
        </p:nvSpPr>
        <p:spPr>
          <a:xfrm rot="16200000">
            <a:off x="5253982" y="5242614"/>
            <a:ext cx="214193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-3  -2  –1   0,   1,  2 (rad)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D2B9E0A-2353-4752-AD61-399943B595A6}"/>
              </a:ext>
            </a:extLst>
          </p:cNvPr>
          <p:cNvSpPr txBox="1"/>
          <p:nvPr/>
        </p:nvSpPr>
        <p:spPr>
          <a:xfrm rot="16200000">
            <a:off x="8111482" y="2442264"/>
            <a:ext cx="214193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-3  -2  –1   0,   1,  2 (rad)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775B5B0-62AD-4A93-B884-8B72F223F9E8}"/>
              </a:ext>
            </a:extLst>
          </p:cNvPr>
          <p:cNvSpPr txBox="1"/>
          <p:nvPr/>
        </p:nvSpPr>
        <p:spPr>
          <a:xfrm rot="16200000">
            <a:off x="8115292" y="5280714"/>
            <a:ext cx="214193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-3  -2  –1   0,   1,  2 (rad)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B8C196E-47CD-4E09-A17C-4A256D697E9A}"/>
              </a:ext>
            </a:extLst>
          </p:cNvPr>
          <p:cNvSpPr txBox="1"/>
          <p:nvPr/>
        </p:nvSpPr>
        <p:spPr>
          <a:xfrm>
            <a:off x="9685020" y="1825044"/>
            <a:ext cx="66294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dirty="0"/>
              <a:t>Phase     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9D1F732-048A-4D6D-AA38-9AE6E288848A}"/>
              </a:ext>
            </a:extLst>
          </p:cNvPr>
          <p:cNvSpPr txBox="1"/>
          <p:nvPr/>
        </p:nvSpPr>
        <p:spPr>
          <a:xfrm>
            <a:off x="10682436" y="1748844"/>
            <a:ext cx="842813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dirty="0"/>
              <a:t>Radiation     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AF0417B-FE17-4DAD-A174-6A603F70B85E}"/>
              </a:ext>
            </a:extLst>
          </p:cNvPr>
          <p:cNvCxnSpPr>
            <a:cxnSpLocks/>
          </p:cNvCxnSpPr>
          <p:nvPr/>
        </p:nvCxnSpPr>
        <p:spPr>
          <a:xfrm>
            <a:off x="9925050" y="2026920"/>
            <a:ext cx="0" cy="1714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21A464B3-4EB0-44BD-8A81-1906EAE4EA2D}"/>
              </a:ext>
            </a:extLst>
          </p:cNvPr>
          <p:cNvCxnSpPr>
            <a:cxnSpLocks/>
          </p:cNvCxnSpPr>
          <p:nvPr/>
        </p:nvCxnSpPr>
        <p:spPr>
          <a:xfrm flipH="1">
            <a:off x="10736580" y="1962150"/>
            <a:ext cx="118110" cy="2019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49FA83A4-2C3C-4D9B-961E-BD443B09BEF3}"/>
              </a:ext>
            </a:extLst>
          </p:cNvPr>
          <p:cNvSpPr txBox="1"/>
          <p:nvPr/>
        </p:nvSpPr>
        <p:spPr>
          <a:xfrm>
            <a:off x="6461760" y="4613964"/>
            <a:ext cx="66294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/>
              <a:t>Phase   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2450A3E-673A-460A-82DF-7A906749E090}"/>
              </a:ext>
            </a:extLst>
          </p:cNvPr>
          <p:cNvSpPr txBox="1"/>
          <p:nvPr/>
        </p:nvSpPr>
        <p:spPr>
          <a:xfrm>
            <a:off x="7699206" y="4640634"/>
            <a:ext cx="842813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dirty="0"/>
              <a:t>Radiation     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F3475A0C-0303-49C9-BD9F-5302C0841A48}"/>
              </a:ext>
            </a:extLst>
          </p:cNvPr>
          <p:cNvCxnSpPr>
            <a:cxnSpLocks/>
          </p:cNvCxnSpPr>
          <p:nvPr/>
        </p:nvCxnSpPr>
        <p:spPr>
          <a:xfrm>
            <a:off x="6960870" y="4857750"/>
            <a:ext cx="125730" cy="2057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B8D5E5C0-3978-4941-96C6-3D4BE55CEDB2}"/>
              </a:ext>
            </a:extLst>
          </p:cNvPr>
          <p:cNvCxnSpPr>
            <a:cxnSpLocks/>
          </p:cNvCxnSpPr>
          <p:nvPr/>
        </p:nvCxnSpPr>
        <p:spPr>
          <a:xfrm flipH="1">
            <a:off x="7753350" y="4853940"/>
            <a:ext cx="118110" cy="2019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ABD13993-379C-4E67-B78C-A5F861582DD2}"/>
              </a:ext>
            </a:extLst>
          </p:cNvPr>
          <p:cNvSpPr txBox="1"/>
          <p:nvPr/>
        </p:nvSpPr>
        <p:spPr>
          <a:xfrm>
            <a:off x="9391650" y="4629204"/>
            <a:ext cx="66294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/>
              <a:t>Phase   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63F4653-7C4D-4B1D-900A-12363A6F6AEB}"/>
              </a:ext>
            </a:extLst>
          </p:cNvPr>
          <p:cNvSpPr txBox="1"/>
          <p:nvPr/>
        </p:nvSpPr>
        <p:spPr>
          <a:xfrm>
            <a:off x="10629096" y="4598724"/>
            <a:ext cx="842813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dirty="0"/>
              <a:t>Radiation     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D6FC46D0-66B1-41A4-9F87-9E374722645C}"/>
              </a:ext>
            </a:extLst>
          </p:cNvPr>
          <p:cNvCxnSpPr>
            <a:cxnSpLocks/>
          </p:cNvCxnSpPr>
          <p:nvPr/>
        </p:nvCxnSpPr>
        <p:spPr>
          <a:xfrm>
            <a:off x="9890760" y="4872990"/>
            <a:ext cx="125730" cy="2057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E4557D5B-69AA-432C-8383-5E8292CFE3C9}"/>
              </a:ext>
            </a:extLst>
          </p:cNvPr>
          <p:cNvCxnSpPr>
            <a:cxnSpLocks/>
          </p:cNvCxnSpPr>
          <p:nvPr/>
        </p:nvCxnSpPr>
        <p:spPr>
          <a:xfrm flipH="1">
            <a:off x="10683240" y="4812030"/>
            <a:ext cx="118110" cy="2019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B2F3E65B-6045-4D7F-8C1A-5739E6A42671}"/>
              </a:ext>
            </a:extLst>
          </p:cNvPr>
          <p:cNvSpPr txBox="1"/>
          <p:nvPr/>
        </p:nvSpPr>
        <p:spPr>
          <a:xfrm rot="16200000">
            <a:off x="-763836" y="2522483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Upstream wiggler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1D72E6E-62D3-492A-A8A7-753EA0A4DF36}"/>
              </a:ext>
            </a:extLst>
          </p:cNvPr>
          <p:cNvSpPr txBox="1"/>
          <p:nvPr/>
        </p:nvSpPr>
        <p:spPr>
          <a:xfrm rot="16200000">
            <a:off x="-911312" y="5165835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Downstream wiggler 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2E7064BC-5323-41EF-9F12-1FF48D825D33}"/>
              </a:ext>
            </a:extLst>
          </p:cNvPr>
          <p:cNvCxnSpPr/>
          <p:nvPr/>
        </p:nvCxnSpPr>
        <p:spPr>
          <a:xfrm>
            <a:off x="0" y="3930869"/>
            <a:ext cx="12192000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701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67" r="8022"/>
          <a:stretch/>
        </p:blipFill>
        <p:spPr>
          <a:xfrm>
            <a:off x="492034" y="4421687"/>
            <a:ext cx="11431669" cy="233172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53961" y="96271"/>
            <a:ext cx="11649749" cy="436264"/>
          </a:xfrm>
        </p:spPr>
        <p:txBody>
          <a:bodyPr/>
          <a:lstStyle/>
          <a:p>
            <a:r>
              <a:rPr lang="en-US" dirty="0"/>
              <a:t>Light propagation Studies						cont’d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6681" y="725507"/>
            <a:ext cx="11971019" cy="520363"/>
          </a:xfrm>
          <a:prstGeom prst="rect">
            <a:avLst/>
          </a:prstGeom>
        </p:spPr>
        <p:txBody>
          <a:bodyPr/>
          <a:lstStyle>
            <a:lvl1pPr marL="274320" indent="-274320" algn="l" defTabSz="4572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Font typeface="Wingdings" charset="2"/>
              <a:buChar char="§"/>
              <a:defRPr sz="24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573088" indent="-298450" algn="l" defTabSz="4572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Font typeface="Lucida Grande"/>
              <a:buChar char="–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519113" indent="217488" algn="l" defTabSz="4572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569913" indent="237744" algn="l" defTabSz="4572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Font typeface="Arial"/>
              <a:buChar char="•"/>
              <a:defRPr sz="18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tx2">
                  <a:lumMod val="75000"/>
                </a:schemeClr>
              </a:buClr>
              <a:buFont typeface="Wingdings" charset="2"/>
              <a:buChar char="§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Intensity and phase at shifted </a:t>
            </a:r>
            <a:r>
              <a:rPr lang="en-US" dirty="0">
                <a:solidFill>
                  <a:schemeClr val="tx1"/>
                </a:solidFill>
              </a:rPr>
              <a:t>longitudinally</a:t>
            </a:r>
            <a:r>
              <a:rPr lang="en-US" dirty="0"/>
              <a:t> (-105 mm) and shifted vertically by 0.1 mm</a:t>
            </a:r>
            <a:endParaRPr lang="en-US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67" r="8022"/>
          <a:stretch/>
        </p:blipFill>
        <p:spPr>
          <a:xfrm>
            <a:off x="492033" y="1629982"/>
            <a:ext cx="11431668" cy="23317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22801" y="1208499"/>
            <a:ext cx="6147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At source in the upstream wiggler (- 105 mm shifted)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19821" y="405288"/>
            <a:ext cx="11745190" cy="360014"/>
            <a:chOff x="374073" y="602673"/>
            <a:chExt cx="11745190" cy="360014"/>
          </a:xfrm>
        </p:grpSpPr>
        <p:cxnSp>
          <p:nvCxnSpPr>
            <p:cNvPr id="10" name="Straight Connector 9"/>
            <p:cNvCxnSpPr>
              <a:endCxn id="11" idx="1"/>
            </p:cNvCxnSpPr>
            <p:nvPr/>
          </p:nvCxnSpPr>
          <p:spPr bwMode="auto">
            <a:xfrm flipV="1">
              <a:off x="374073" y="782680"/>
              <a:ext cx="10546772" cy="9587"/>
            </a:xfrm>
            <a:prstGeom prst="line">
              <a:avLst/>
            </a:prstGeom>
            <a:noFill/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pic>
          <p:nvPicPr>
            <p:cNvPr id="11" name="Picture 2" descr="C:\Users\amiesen\Desktop\anlrgbpptlogo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20845" y="602673"/>
              <a:ext cx="1198418" cy="36001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873908-7571-4209-9D0A-7CE8F54B8BB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37290" y="6513801"/>
            <a:ext cx="609600" cy="182880"/>
          </a:xfrm>
        </p:spPr>
        <p:txBody>
          <a:bodyPr/>
          <a:lstStyle/>
          <a:p>
            <a:fld id="{7DF9471A-E1E0-4092-A454-D23483469867}" type="slidenum">
              <a:rPr lang="en-US" smtClean="0"/>
              <a:t>17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4194E5-E1D9-450F-8CC0-44B47D7A7E44}"/>
              </a:ext>
            </a:extLst>
          </p:cNvPr>
          <p:cNvSpPr txBox="1"/>
          <p:nvPr/>
        </p:nvSpPr>
        <p:spPr>
          <a:xfrm>
            <a:off x="915956" y="1587429"/>
            <a:ext cx="178286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Radiation intensity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910C1D-A0DB-42B8-B102-577F2DE9F792}"/>
              </a:ext>
            </a:extLst>
          </p:cNvPr>
          <p:cNvSpPr txBox="1"/>
          <p:nvPr/>
        </p:nvSpPr>
        <p:spPr>
          <a:xfrm>
            <a:off x="3940343" y="1565964"/>
            <a:ext cx="130837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      Phase     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86DB25-AE3C-473F-A8AB-D7EC8BE89D44}"/>
              </a:ext>
            </a:extLst>
          </p:cNvPr>
          <p:cNvSpPr txBox="1"/>
          <p:nvPr/>
        </p:nvSpPr>
        <p:spPr>
          <a:xfrm>
            <a:off x="6429543" y="1586284"/>
            <a:ext cx="257955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      Phase horizontal cut     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F8E41B-F6FF-4AB1-AB07-0BA38A7150A9}"/>
              </a:ext>
            </a:extLst>
          </p:cNvPr>
          <p:cNvSpPr txBox="1"/>
          <p:nvPr/>
        </p:nvSpPr>
        <p:spPr>
          <a:xfrm>
            <a:off x="9223543" y="1576124"/>
            <a:ext cx="230223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      Phase vertical cut     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DB09319-B9B1-4FF9-93C6-676F385ADF5E}"/>
              </a:ext>
            </a:extLst>
          </p:cNvPr>
          <p:cNvSpPr txBox="1"/>
          <p:nvPr/>
        </p:nvSpPr>
        <p:spPr>
          <a:xfrm rot="16200000">
            <a:off x="-345652" y="2664977"/>
            <a:ext cx="209223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-400 -200   0    200 400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A8B2A76-FCF1-4B09-8722-F24CD66D0568}"/>
              </a:ext>
            </a:extLst>
          </p:cNvPr>
          <p:cNvSpPr txBox="1"/>
          <p:nvPr/>
        </p:nvSpPr>
        <p:spPr>
          <a:xfrm rot="16200000">
            <a:off x="2472675" y="2630633"/>
            <a:ext cx="209223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-400 -200   0    200 400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1B8F3AF-45F6-417D-93D5-3C2632975748}"/>
              </a:ext>
            </a:extLst>
          </p:cNvPr>
          <p:cNvSpPr txBox="1"/>
          <p:nvPr/>
        </p:nvSpPr>
        <p:spPr>
          <a:xfrm rot="16200000">
            <a:off x="5227312" y="2575614"/>
            <a:ext cx="214193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-3  -2  –1   0,   1,  2 (rad)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B5DC80C-B70D-4B66-A297-E5C3D4117D43}"/>
              </a:ext>
            </a:extLst>
          </p:cNvPr>
          <p:cNvSpPr txBox="1"/>
          <p:nvPr/>
        </p:nvSpPr>
        <p:spPr>
          <a:xfrm rot="16200000">
            <a:off x="8065762" y="2636574"/>
            <a:ext cx="214193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-3  -2  –1   0,   1,  2 (rad)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00B78CF-DEAE-4A93-8837-B4DCF8424D5B}"/>
              </a:ext>
            </a:extLst>
          </p:cNvPr>
          <p:cNvSpPr txBox="1"/>
          <p:nvPr/>
        </p:nvSpPr>
        <p:spPr>
          <a:xfrm>
            <a:off x="3555211" y="4081239"/>
            <a:ext cx="6186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At focus in the downstream wiggler (- 105 mm shifted)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0E4024-36F6-489B-8960-97C6F6353964}"/>
              </a:ext>
            </a:extLst>
          </p:cNvPr>
          <p:cNvSpPr txBox="1"/>
          <p:nvPr/>
        </p:nvSpPr>
        <p:spPr>
          <a:xfrm>
            <a:off x="723469" y="3733908"/>
            <a:ext cx="247535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-400 -200   0    200 400 (</a:t>
            </a:r>
            <a:r>
              <a:rPr lang="en-US" sz="1400" b="1" dirty="0">
                <a:latin typeface="Symbol" panose="05050102010706020507" pitchFamily="18" charset="2"/>
              </a:rPr>
              <a:t>m</a:t>
            </a:r>
            <a:r>
              <a:rPr lang="en-US" sz="1400" b="1" dirty="0"/>
              <a:t>m)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6D93BF6-7895-40B9-A7E8-7E76C7AF1E4E}"/>
              </a:ext>
            </a:extLst>
          </p:cNvPr>
          <p:cNvSpPr txBox="1"/>
          <p:nvPr/>
        </p:nvSpPr>
        <p:spPr>
          <a:xfrm>
            <a:off x="3550328" y="3714983"/>
            <a:ext cx="247535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-400 -200   0    200 400 (</a:t>
            </a:r>
            <a:r>
              <a:rPr lang="en-US" sz="1400" b="1" dirty="0">
                <a:latin typeface="Symbol" panose="05050102010706020507" pitchFamily="18" charset="2"/>
              </a:rPr>
              <a:t>m</a:t>
            </a:r>
            <a:r>
              <a:rPr lang="en-US" sz="1400" b="1" dirty="0"/>
              <a:t>m)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EB90A62-7E22-49D9-80B5-DF88EDB27987}"/>
              </a:ext>
            </a:extLst>
          </p:cNvPr>
          <p:cNvSpPr txBox="1"/>
          <p:nvPr/>
        </p:nvSpPr>
        <p:spPr>
          <a:xfrm>
            <a:off x="919766" y="4391589"/>
            <a:ext cx="178286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Radiation intensity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91F7776-97F5-413F-9CA2-576C787A0A4A}"/>
              </a:ext>
            </a:extLst>
          </p:cNvPr>
          <p:cNvSpPr txBox="1"/>
          <p:nvPr/>
        </p:nvSpPr>
        <p:spPr>
          <a:xfrm>
            <a:off x="3944153" y="4370124"/>
            <a:ext cx="130837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      Phase     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C300CE8-3074-4F62-89F7-A15A13E2DCC2}"/>
              </a:ext>
            </a:extLst>
          </p:cNvPr>
          <p:cNvSpPr txBox="1"/>
          <p:nvPr/>
        </p:nvSpPr>
        <p:spPr>
          <a:xfrm>
            <a:off x="6433353" y="4390444"/>
            <a:ext cx="257955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      Phase horizontal cut     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AC8C0E3-6F10-4A07-B52F-6A840DA0E23D}"/>
              </a:ext>
            </a:extLst>
          </p:cNvPr>
          <p:cNvSpPr txBox="1"/>
          <p:nvPr/>
        </p:nvSpPr>
        <p:spPr>
          <a:xfrm>
            <a:off x="9227353" y="4380284"/>
            <a:ext cx="230223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      Phase vertical cut     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9CFD71C-C344-4AEF-AB4A-878F6DBBEA65}"/>
              </a:ext>
            </a:extLst>
          </p:cNvPr>
          <p:cNvSpPr txBox="1"/>
          <p:nvPr/>
        </p:nvSpPr>
        <p:spPr>
          <a:xfrm rot="16200000">
            <a:off x="-387562" y="5434847"/>
            <a:ext cx="209223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-400 -200   0    200 400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0EC4823-7659-4C73-9A5E-26C36A30A49F}"/>
              </a:ext>
            </a:extLst>
          </p:cNvPr>
          <p:cNvSpPr txBox="1"/>
          <p:nvPr/>
        </p:nvSpPr>
        <p:spPr>
          <a:xfrm rot="16200000">
            <a:off x="2430765" y="5400503"/>
            <a:ext cx="209223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-400 -200   0    200 400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C98E8FA-C192-4EC9-A8B0-B043EF4DA0A4}"/>
              </a:ext>
            </a:extLst>
          </p:cNvPr>
          <p:cNvSpPr txBox="1"/>
          <p:nvPr/>
        </p:nvSpPr>
        <p:spPr>
          <a:xfrm rot="16200000">
            <a:off x="5196832" y="5391204"/>
            <a:ext cx="214193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-3  -2  –1   0,   1,  2 (rad)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21BE7E5-A4BF-4BE7-B8B8-6E9917F2AD7E}"/>
              </a:ext>
            </a:extLst>
          </p:cNvPr>
          <p:cNvSpPr txBox="1"/>
          <p:nvPr/>
        </p:nvSpPr>
        <p:spPr>
          <a:xfrm rot="16200000">
            <a:off x="8058142" y="5360724"/>
            <a:ext cx="214193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-3  -2  –1   0,   1,  2 (rad)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5D31790-2767-4901-8B27-81C3532F3628}"/>
              </a:ext>
            </a:extLst>
          </p:cNvPr>
          <p:cNvSpPr txBox="1"/>
          <p:nvPr/>
        </p:nvSpPr>
        <p:spPr>
          <a:xfrm>
            <a:off x="679144" y="6550223"/>
            <a:ext cx="247535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-400 -200   0    200 400 (</a:t>
            </a:r>
            <a:r>
              <a:rPr lang="en-US" sz="1400" b="1" dirty="0">
                <a:latin typeface="Symbol" panose="05050102010706020507" pitchFamily="18" charset="2"/>
              </a:rPr>
              <a:t>m</a:t>
            </a:r>
            <a:r>
              <a:rPr lang="en-US" sz="1400" b="1" dirty="0"/>
              <a:t>m)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D2AC66E-6058-4F09-93C6-F6A66B728486}"/>
              </a:ext>
            </a:extLst>
          </p:cNvPr>
          <p:cNvSpPr txBox="1"/>
          <p:nvPr/>
        </p:nvSpPr>
        <p:spPr>
          <a:xfrm>
            <a:off x="3580808" y="6550223"/>
            <a:ext cx="247535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-400 -200   0   200 400 (</a:t>
            </a:r>
            <a:r>
              <a:rPr lang="en-US" sz="1400" b="1" dirty="0">
                <a:latin typeface="Symbol" panose="05050102010706020507" pitchFamily="18" charset="2"/>
              </a:rPr>
              <a:t>m</a:t>
            </a:r>
            <a:r>
              <a:rPr lang="en-US" sz="1400" b="1" dirty="0"/>
              <a:t>m)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29DA60D-F211-46BE-AAF7-92E2EF5FEF6B}"/>
              </a:ext>
            </a:extLst>
          </p:cNvPr>
          <p:cNvSpPr txBox="1"/>
          <p:nvPr/>
        </p:nvSpPr>
        <p:spPr>
          <a:xfrm>
            <a:off x="6401478" y="6550223"/>
            <a:ext cx="28729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-400    -200    0     200    400 (</a:t>
            </a:r>
            <a:r>
              <a:rPr lang="en-US" sz="1400" b="1" dirty="0">
                <a:latin typeface="Symbol" panose="05050102010706020507" pitchFamily="18" charset="2"/>
              </a:rPr>
              <a:t>m</a:t>
            </a:r>
            <a:r>
              <a:rPr lang="en-US" sz="1400" b="1" dirty="0"/>
              <a:t>m)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9260C3C-7632-48F0-9391-FA4A50820E13}"/>
              </a:ext>
            </a:extLst>
          </p:cNvPr>
          <p:cNvSpPr txBox="1"/>
          <p:nvPr/>
        </p:nvSpPr>
        <p:spPr>
          <a:xfrm>
            <a:off x="6480810" y="1935534"/>
            <a:ext cx="66294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dirty="0"/>
              <a:t>Phase     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13FA79B-9500-49C2-BA49-333658CF5B75}"/>
              </a:ext>
            </a:extLst>
          </p:cNvPr>
          <p:cNvSpPr txBox="1"/>
          <p:nvPr/>
        </p:nvSpPr>
        <p:spPr>
          <a:xfrm>
            <a:off x="7923996" y="1916484"/>
            <a:ext cx="842813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dirty="0"/>
              <a:t>Radiation     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B8D322C-C6CA-4659-9E74-BA3B7CA2E962}"/>
              </a:ext>
            </a:extLst>
          </p:cNvPr>
          <p:cNvCxnSpPr>
            <a:cxnSpLocks/>
          </p:cNvCxnSpPr>
          <p:nvPr/>
        </p:nvCxnSpPr>
        <p:spPr>
          <a:xfrm>
            <a:off x="6812280" y="2151424"/>
            <a:ext cx="182880" cy="1802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1715747-A5EA-4792-8E70-493374F7BED3}"/>
              </a:ext>
            </a:extLst>
          </p:cNvPr>
          <p:cNvCxnSpPr>
            <a:cxnSpLocks/>
          </p:cNvCxnSpPr>
          <p:nvPr/>
        </p:nvCxnSpPr>
        <p:spPr>
          <a:xfrm flipH="1">
            <a:off x="7989570" y="2129790"/>
            <a:ext cx="118110" cy="2019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3C0BBBC5-1B32-4A7F-B6C6-47D04390DC11}"/>
              </a:ext>
            </a:extLst>
          </p:cNvPr>
          <p:cNvSpPr txBox="1"/>
          <p:nvPr/>
        </p:nvSpPr>
        <p:spPr>
          <a:xfrm>
            <a:off x="9193530" y="1870764"/>
            <a:ext cx="66294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dirty="0"/>
              <a:t>Phase      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54D4F86F-6566-4538-A087-8666440AA584}"/>
              </a:ext>
            </a:extLst>
          </p:cNvPr>
          <p:cNvCxnSpPr>
            <a:cxnSpLocks/>
          </p:cNvCxnSpPr>
          <p:nvPr/>
        </p:nvCxnSpPr>
        <p:spPr>
          <a:xfrm>
            <a:off x="9525000" y="2086654"/>
            <a:ext cx="182880" cy="1802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D996688A-DBD0-489F-AB87-9E8B2A442431}"/>
              </a:ext>
            </a:extLst>
          </p:cNvPr>
          <p:cNvSpPr txBox="1"/>
          <p:nvPr/>
        </p:nvSpPr>
        <p:spPr>
          <a:xfrm>
            <a:off x="10556706" y="1920294"/>
            <a:ext cx="842813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dirty="0"/>
              <a:t>Radiation     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D91C594B-7B9F-478E-987F-2FEF3C5D666A}"/>
              </a:ext>
            </a:extLst>
          </p:cNvPr>
          <p:cNvCxnSpPr>
            <a:cxnSpLocks/>
          </p:cNvCxnSpPr>
          <p:nvPr/>
        </p:nvCxnSpPr>
        <p:spPr>
          <a:xfrm flipH="1">
            <a:off x="10622280" y="2133600"/>
            <a:ext cx="118110" cy="2019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015F7E18-D74C-4534-9A0D-DDD87D824E25}"/>
              </a:ext>
            </a:extLst>
          </p:cNvPr>
          <p:cNvSpPr txBox="1"/>
          <p:nvPr/>
        </p:nvSpPr>
        <p:spPr>
          <a:xfrm>
            <a:off x="6381750" y="4705404"/>
            <a:ext cx="66294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dirty="0"/>
              <a:t>Phase     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0A3D6B8-DA0E-43CB-B96F-DFCD6071E054}"/>
              </a:ext>
            </a:extLst>
          </p:cNvPr>
          <p:cNvSpPr txBox="1"/>
          <p:nvPr/>
        </p:nvSpPr>
        <p:spPr>
          <a:xfrm>
            <a:off x="7390596" y="4743504"/>
            <a:ext cx="842813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dirty="0"/>
              <a:t>Radiation     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BA390B2-A26D-4F98-9E1E-47185DAB0BB8}"/>
              </a:ext>
            </a:extLst>
          </p:cNvPr>
          <p:cNvCxnSpPr>
            <a:cxnSpLocks/>
          </p:cNvCxnSpPr>
          <p:nvPr/>
        </p:nvCxnSpPr>
        <p:spPr>
          <a:xfrm>
            <a:off x="6713220" y="4921294"/>
            <a:ext cx="182880" cy="1802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FC6E1B79-D5EE-438C-BD8E-675ECF6F2DEF}"/>
              </a:ext>
            </a:extLst>
          </p:cNvPr>
          <p:cNvCxnSpPr>
            <a:cxnSpLocks/>
          </p:cNvCxnSpPr>
          <p:nvPr/>
        </p:nvCxnSpPr>
        <p:spPr>
          <a:xfrm flipH="1">
            <a:off x="7456170" y="4956810"/>
            <a:ext cx="118110" cy="2019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4507F228-61AD-412D-AC3F-AD78F8785197}"/>
              </a:ext>
            </a:extLst>
          </p:cNvPr>
          <p:cNvSpPr txBox="1"/>
          <p:nvPr/>
        </p:nvSpPr>
        <p:spPr>
          <a:xfrm>
            <a:off x="9217068" y="6550223"/>
            <a:ext cx="28729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-400    -200    0     200    400 (</a:t>
            </a:r>
            <a:r>
              <a:rPr lang="en-US" sz="1400" b="1" dirty="0">
                <a:latin typeface="Symbol" panose="05050102010706020507" pitchFamily="18" charset="2"/>
              </a:rPr>
              <a:t>m</a:t>
            </a:r>
            <a:r>
              <a:rPr lang="en-US" sz="1400" b="1" dirty="0"/>
              <a:t>m)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60E007D-1D18-485D-9190-4C4E8AEDB7CC}"/>
              </a:ext>
            </a:extLst>
          </p:cNvPr>
          <p:cNvSpPr txBox="1"/>
          <p:nvPr/>
        </p:nvSpPr>
        <p:spPr>
          <a:xfrm>
            <a:off x="6336708" y="3753683"/>
            <a:ext cx="28729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-400    -200    0     200    400 (</a:t>
            </a:r>
            <a:r>
              <a:rPr lang="en-US" sz="1400" b="1" dirty="0">
                <a:latin typeface="Symbol" panose="05050102010706020507" pitchFamily="18" charset="2"/>
              </a:rPr>
              <a:t>m</a:t>
            </a:r>
            <a:r>
              <a:rPr lang="en-US" sz="1400" b="1" dirty="0"/>
              <a:t>m)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0C2FE94-7F08-443D-97BF-C128C5653B44}"/>
              </a:ext>
            </a:extLst>
          </p:cNvPr>
          <p:cNvSpPr txBox="1"/>
          <p:nvPr/>
        </p:nvSpPr>
        <p:spPr>
          <a:xfrm>
            <a:off x="9186588" y="3746063"/>
            <a:ext cx="28729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/>
              <a:t>-400    -200    0     200    400 (</a:t>
            </a:r>
            <a:r>
              <a:rPr lang="en-US" sz="1400" b="1" dirty="0">
                <a:latin typeface="Symbol" panose="05050102010706020507" pitchFamily="18" charset="2"/>
              </a:rPr>
              <a:t>m</a:t>
            </a:r>
            <a:r>
              <a:rPr lang="en-US" sz="1400" b="1" dirty="0"/>
              <a:t>m)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5928395-096A-4B70-A3AC-DCD21703E835}"/>
              </a:ext>
            </a:extLst>
          </p:cNvPr>
          <p:cNvCxnSpPr>
            <a:cxnSpLocks/>
          </p:cNvCxnSpPr>
          <p:nvPr/>
        </p:nvCxnSpPr>
        <p:spPr>
          <a:xfrm>
            <a:off x="4595490" y="1920240"/>
            <a:ext cx="0" cy="1753985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183F4906-8364-44FB-B885-A0637F3AA3E9}"/>
              </a:ext>
            </a:extLst>
          </p:cNvPr>
          <p:cNvCxnSpPr>
            <a:cxnSpLocks/>
          </p:cNvCxnSpPr>
          <p:nvPr/>
        </p:nvCxnSpPr>
        <p:spPr>
          <a:xfrm>
            <a:off x="4805040" y="1912620"/>
            <a:ext cx="0" cy="1753985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4FCB2761-9038-476C-AD84-84DB9E571857}"/>
              </a:ext>
            </a:extLst>
          </p:cNvPr>
          <p:cNvCxnSpPr>
            <a:cxnSpLocks/>
          </p:cNvCxnSpPr>
          <p:nvPr/>
        </p:nvCxnSpPr>
        <p:spPr>
          <a:xfrm>
            <a:off x="4309110" y="2369820"/>
            <a:ext cx="25527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88234AB8-C448-4151-9BFE-D79E331131EA}"/>
              </a:ext>
            </a:extLst>
          </p:cNvPr>
          <p:cNvCxnSpPr>
            <a:cxnSpLocks/>
          </p:cNvCxnSpPr>
          <p:nvPr/>
        </p:nvCxnSpPr>
        <p:spPr>
          <a:xfrm>
            <a:off x="4815840" y="2362200"/>
            <a:ext cx="255270" cy="0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BCA4D4CF-F484-418D-9D2C-79B66D978E64}"/>
              </a:ext>
            </a:extLst>
          </p:cNvPr>
          <p:cNvSpPr txBox="1"/>
          <p:nvPr/>
        </p:nvSpPr>
        <p:spPr>
          <a:xfrm>
            <a:off x="4834890" y="2068830"/>
            <a:ext cx="7136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0.1 mm</a:t>
            </a: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35D0015-5472-4AA6-AFF0-535EA3F8B09A}"/>
              </a:ext>
            </a:extLst>
          </p:cNvPr>
          <p:cNvCxnSpPr>
            <a:cxnSpLocks/>
          </p:cNvCxnSpPr>
          <p:nvPr/>
        </p:nvCxnSpPr>
        <p:spPr>
          <a:xfrm>
            <a:off x="4393560" y="4701540"/>
            <a:ext cx="0" cy="1753985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0FC80C9C-F584-41ED-9637-E91C85121A78}"/>
              </a:ext>
            </a:extLst>
          </p:cNvPr>
          <p:cNvCxnSpPr>
            <a:cxnSpLocks/>
          </p:cNvCxnSpPr>
          <p:nvPr/>
        </p:nvCxnSpPr>
        <p:spPr>
          <a:xfrm>
            <a:off x="4603110" y="4693920"/>
            <a:ext cx="0" cy="1753985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06E6397B-D42F-4F9A-98FE-2C2738EE39EA}"/>
              </a:ext>
            </a:extLst>
          </p:cNvPr>
          <p:cNvCxnSpPr>
            <a:cxnSpLocks/>
          </p:cNvCxnSpPr>
          <p:nvPr/>
        </p:nvCxnSpPr>
        <p:spPr>
          <a:xfrm>
            <a:off x="4107180" y="5151120"/>
            <a:ext cx="25527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53707111-0F91-49AD-A017-1D53D0385A2B}"/>
              </a:ext>
            </a:extLst>
          </p:cNvPr>
          <p:cNvCxnSpPr>
            <a:cxnSpLocks/>
          </p:cNvCxnSpPr>
          <p:nvPr/>
        </p:nvCxnSpPr>
        <p:spPr>
          <a:xfrm>
            <a:off x="4613910" y="5143500"/>
            <a:ext cx="255270" cy="0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05D2D8C1-F9F8-406D-9105-10C7722E1C6A}"/>
              </a:ext>
            </a:extLst>
          </p:cNvPr>
          <p:cNvSpPr txBox="1"/>
          <p:nvPr/>
        </p:nvSpPr>
        <p:spPr>
          <a:xfrm>
            <a:off x="4735830" y="4884420"/>
            <a:ext cx="808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- 0.1 mm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65E7FAD9-FD2C-4453-BDF0-C54EEF09648F}"/>
              </a:ext>
            </a:extLst>
          </p:cNvPr>
          <p:cNvCxnSpPr>
            <a:cxnSpLocks/>
          </p:cNvCxnSpPr>
          <p:nvPr/>
        </p:nvCxnSpPr>
        <p:spPr>
          <a:xfrm>
            <a:off x="1764660" y="1889760"/>
            <a:ext cx="0" cy="1753985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AB9DF470-2136-4CF1-9CF6-45EA5F995919}"/>
              </a:ext>
            </a:extLst>
          </p:cNvPr>
          <p:cNvCxnSpPr>
            <a:cxnSpLocks/>
          </p:cNvCxnSpPr>
          <p:nvPr/>
        </p:nvCxnSpPr>
        <p:spPr>
          <a:xfrm>
            <a:off x="1974210" y="1916430"/>
            <a:ext cx="0" cy="1753985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0AE004D5-B4E2-40A9-95C2-77043505A3C9}"/>
              </a:ext>
            </a:extLst>
          </p:cNvPr>
          <p:cNvCxnSpPr>
            <a:cxnSpLocks/>
          </p:cNvCxnSpPr>
          <p:nvPr/>
        </p:nvCxnSpPr>
        <p:spPr>
          <a:xfrm>
            <a:off x="1466850" y="2339340"/>
            <a:ext cx="255270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CD0F0E9F-2A49-49F5-A4DF-0E423DAD5C78}"/>
              </a:ext>
            </a:extLst>
          </p:cNvPr>
          <p:cNvCxnSpPr>
            <a:cxnSpLocks/>
          </p:cNvCxnSpPr>
          <p:nvPr/>
        </p:nvCxnSpPr>
        <p:spPr>
          <a:xfrm>
            <a:off x="2019300" y="2354580"/>
            <a:ext cx="220980" cy="0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6C698364-B42C-4717-BB84-880F5CDE5207}"/>
              </a:ext>
            </a:extLst>
          </p:cNvPr>
          <p:cNvSpPr txBox="1"/>
          <p:nvPr/>
        </p:nvSpPr>
        <p:spPr>
          <a:xfrm>
            <a:off x="1969770" y="2072640"/>
            <a:ext cx="7136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0.1 mm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B174A43E-2C80-4912-96F9-73067C6D44F1}"/>
              </a:ext>
            </a:extLst>
          </p:cNvPr>
          <p:cNvCxnSpPr>
            <a:cxnSpLocks/>
          </p:cNvCxnSpPr>
          <p:nvPr/>
        </p:nvCxnSpPr>
        <p:spPr>
          <a:xfrm>
            <a:off x="1253490" y="5120640"/>
            <a:ext cx="255270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FA801EEB-7848-4FC1-B4FD-F8E09245B4DE}"/>
              </a:ext>
            </a:extLst>
          </p:cNvPr>
          <p:cNvCxnSpPr>
            <a:cxnSpLocks/>
          </p:cNvCxnSpPr>
          <p:nvPr/>
        </p:nvCxnSpPr>
        <p:spPr>
          <a:xfrm>
            <a:off x="1783080" y="5135880"/>
            <a:ext cx="255270" cy="0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858F4F3A-BB79-438A-B034-3A5E13B5AC5C}"/>
              </a:ext>
            </a:extLst>
          </p:cNvPr>
          <p:cNvSpPr txBox="1"/>
          <p:nvPr/>
        </p:nvSpPr>
        <p:spPr>
          <a:xfrm>
            <a:off x="1802130" y="4842510"/>
            <a:ext cx="808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- 0.1 mm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041E57A-B575-40D0-A09B-FFD1CBA89074}"/>
              </a:ext>
            </a:extLst>
          </p:cNvPr>
          <p:cNvCxnSpPr>
            <a:cxnSpLocks/>
          </p:cNvCxnSpPr>
          <p:nvPr/>
        </p:nvCxnSpPr>
        <p:spPr>
          <a:xfrm>
            <a:off x="1562730" y="4705350"/>
            <a:ext cx="0" cy="1753985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FF02202-6438-45BB-BF45-62472A5B9F8B}"/>
              </a:ext>
            </a:extLst>
          </p:cNvPr>
          <p:cNvCxnSpPr>
            <a:cxnSpLocks/>
          </p:cNvCxnSpPr>
          <p:nvPr/>
        </p:nvCxnSpPr>
        <p:spPr>
          <a:xfrm>
            <a:off x="1772280" y="4686300"/>
            <a:ext cx="0" cy="1753985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1D399E71-40CB-4674-B480-F5A6EEAEE54E}"/>
              </a:ext>
            </a:extLst>
          </p:cNvPr>
          <p:cNvSpPr txBox="1"/>
          <p:nvPr/>
        </p:nvSpPr>
        <p:spPr>
          <a:xfrm rot="16200000">
            <a:off x="-763836" y="2659115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Upstream wiggler 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F6B88EA-ADCA-45C0-BCC8-77935357E7D3}"/>
              </a:ext>
            </a:extLst>
          </p:cNvPr>
          <p:cNvSpPr txBox="1"/>
          <p:nvPr/>
        </p:nvSpPr>
        <p:spPr>
          <a:xfrm rot="16200000">
            <a:off x="-911312" y="5302467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Downstream wiggler 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9F123037-A618-493A-B735-986A79266738}"/>
              </a:ext>
            </a:extLst>
          </p:cNvPr>
          <p:cNvCxnSpPr/>
          <p:nvPr/>
        </p:nvCxnSpPr>
        <p:spPr>
          <a:xfrm>
            <a:off x="0" y="4067501"/>
            <a:ext cx="12192000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865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247" y="120402"/>
            <a:ext cx="11163868" cy="441459"/>
          </a:xfrm>
        </p:spPr>
        <p:txBody>
          <a:bodyPr/>
          <a:lstStyle/>
          <a:p>
            <a:r>
              <a:rPr lang="en-US" dirty="0"/>
              <a:t>Beam optics of Cooling section	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608" y="2039420"/>
            <a:ext cx="10380113" cy="4346154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514065" y="641951"/>
            <a:ext cx="11417201" cy="823291"/>
          </a:xfrm>
        </p:spPr>
        <p:txBody>
          <a:bodyPr/>
          <a:lstStyle/>
          <a:p>
            <a:r>
              <a:rPr lang="en-US" dirty="0"/>
              <a:t>Dogleg-like lattice, two positive bends are followed by two negative bends, </a:t>
            </a:r>
            <a:r>
              <a:rPr lang="en-US" dirty="0">
                <a:latin typeface="Symbol" panose="05050102010706020507" pitchFamily="18" charset="2"/>
              </a:rPr>
              <a:t>p</a:t>
            </a:r>
            <a:r>
              <a:rPr lang="en-US" dirty="0"/>
              <a:t> phase advance between bends. Small trim magnets produce dispersion bump to control R</a:t>
            </a:r>
            <a:r>
              <a:rPr lang="en-US" baseline="-25000" dirty="0"/>
              <a:t>56</a:t>
            </a:r>
            <a:r>
              <a:rPr lang="en-US" dirty="0"/>
              <a:t> (not visible at this scale).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27429" y="1758219"/>
            <a:ext cx="4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53200" y="1758219"/>
            <a:ext cx="4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+B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635352" y="1786268"/>
            <a:ext cx="1098933" cy="13942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811633" y="1526489"/>
            <a:ext cx="7409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-</a:t>
            </a:r>
            <a:r>
              <a:rPr lang="en-US" sz="1200" i="1" dirty="0">
                <a:solidFill>
                  <a:schemeClr val="tx1">
                    <a:lumMod val="50000"/>
                  </a:schemeClr>
                </a:solidFill>
              </a:rPr>
              <a:t>I 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matrix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15983" y="1919530"/>
            <a:ext cx="5716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Trim1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650154" y="176739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-B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775925" y="176739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-B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5958077" y="1773413"/>
            <a:ext cx="1098933" cy="13942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134358" y="1513634"/>
            <a:ext cx="7409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-</a:t>
            </a:r>
            <a:r>
              <a:rPr lang="en-US" sz="1200" i="1" dirty="0">
                <a:solidFill>
                  <a:schemeClr val="tx1">
                    <a:lumMod val="50000"/>
                  </a:schemeClr>
                </a:solidFill>
              </a:rPr>
              <a:t>I 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matrix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219390" y="1922269"/>
            <a:ext cx="5716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Trim2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16128" y="1828953"/>
            <a:ext cx="7521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wiggler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990988" y="1836604"/>
            <a:ext cx="7521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wiggler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4777438" y="1782593"/>
            <a:ext cx="1098933" cy="13942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953719" y="1522814"/>
            <a:ext cx="7409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-</a:t>
            </a:r>
            <a:r>
              <a:rPr lang="en-US" sz="1200" i="1" dirty="0">
                <a:solidFill>
                  <a:schemeClr val="tx1">
                    <a:lumMod val="50000"/>
                  </a:schemeClr>
                </a:solidFill>
              </a:rPr>
              <a:t>I 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matrix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419821" y="405288"/>
            <a:ext cx="11745190" cy="360014"/>
            <a:chOff x="374073" y="602673"/>
            <a:chExt cx="11745190" cy="360014"/>
          </a:xfrm>
        </p:grpSpPr>
        <p:cxnSp>
          <p:nvCxnSpPr>
            <p:cNvPr id="26" name="Straight Connector 25"/>
            <p:cNvCxnSpPr>
              <a:endCxn id="27" idx="1"/>
            </p:cNvCxnSpPr>
            <p:nvPr/>
          </p:nvCxnSpPr>
          <p:spPr bwMode="auto">
            <a:xfrm flipV="1">
              <a:off x="374073" y="782680"/>
              <a:ext cx="10546772" cy="9587"/>
            </a:xfrm>
            <a:prstGeom prst="line">
              <a:avLst/>
            </a:prstGeom>
            <a:noFill/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pic>
          <p:nvPicPr>
            <p:cNvPr id="27" name="Picture 2" descr="C:\Users\amiesen\Desktop\anlrgbpptlogo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20845" y="602673"/>
              <a:ext cx="1198418" cy="36001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89EB051-1DF5-4E87-A684-8A6AD7B7D768}"/>
              </a:ext>
            </a:extLst>
          </p:cNvPr>
          <p:cNvGrpSpPr/>
          <p:nvPr/>
        </p:nvGrpSpPr>
        <p:grpSpPr>
          <a:xfrm>
            <a:off x="9057471" y="1294326"/>
            <a:ext cx="2072492" cy="1204176"/>
            <a:chOff x="9585505" y="1403797"/>
            <a:chExt cx="2072492" cy="1204176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357512F-D3ED-4A20-875A-4F20DEC668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585505" y="1443843"/>
              <a:ext cx="215318" cy="25498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787F0DB-ED54-42D4-A831-4915715F3AF6}"/>
                </a:ext>
              </a:extLst>
            </p:cNvPr>
            <p:cNvSpPr txBox="1"/>
            <p:nvPr/>
          </p:nvSpPr>
          <p:spPr>
            <a:xfrm>
              <a:off x="9936051" y="1403797"/>
              <a:ext cx="17219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Defocusing quad</a:t>
              </a: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D480BDFB-A117-4456-A3D7-42D15DA99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 flipV="1">
              <a:off x="9585505" y="1731471"/>
              <a:ext cx="215318" cy="254982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04FD767-60AC-4BB8-B393-97726A15D907}"/>
                </a:ext>
              </a:extLst>
            </p:cNvPr>
            <p:cNvSpPr txBox="1"/>
            <p:nvPr/>
          </p:nvSpPr>
          <p:spPr>
            <a:xfrm>
              <a:off x="9936051" y="1646349"/>
              <a:ext cx="152798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Focusing quad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679713F-323C-4A05-8657-7BDA18088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585505" y="1953364"/>
              <a:ext cx="194574" cy="326198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BEA0756-74B0-462F-B0D6-28C9917C723F}"/>
                </a:ext>
              </a:extLst>
            </p:cNvPr>
            <p:cNvSpPr txBox="1"/>
            <p:nvPr/>
          </p:nvSpPr>
          <p:spPr>
            <a:xfrm>
              <a:off x="9936051" y="1927536"/>
              <a:ext cx="16770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Bending magnet</a:t>
              </a:r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E4A66732-8ADF-4498-9929-782DBC419D4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585505" y="2247901"/>
              <a:ext cx="173606" cy="360072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0FD01A4-2843-485D-A18A-B8C00A7F00AF}"/>
                </a:ext>
              </a:extLst>
            </p:cNvPr>
            <p:cNvSpPr txBox="1"/>
            <p:nvPr/>
          </p:nvSpPr>
          <p:spPr>
            <a:xfrm>
              <a:off x="9936051" y="2234483"/>
              <a:ext cx="13295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Trim magnet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C65414BE-9258-4484-B3CC-EF885FEF406D}"/>
              </a:ext>
            </a:extLst>
          </p:cNvPr>
          <p:cNvSpPr txBox="1"/>
          <p:nvPr/>
        </p:nvSpPr>
        <p:spPr>
          <a:xfrm rot="16200000">
            <a:off x="9860346" y="3737845"/>
            <a:ext cx="255711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Dispersion function (m)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3C6354B-692B-4CF5-9E54-F870C1DFBEBB}"/>
              </a:ext>
            </a:extLst>
          </p:cNvPr>
          <p:cNvSpPr txBox="1"/>
          <p:nvPr/>
        </p:nvSpPr>
        <p:spPr>
          <a:xfrm rot="16200000">
            <a:off x="138864" y="3520555"/>
            <a:ext cx="205697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Beta functions (m)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67258BE-3F44-4F4F-86DD-745BCCB12383}"/>
              </a:ext>
            </a:extLst>
          </p:cNvPr>
          <p:cNvSpPr txBox="1"/>
          <p:nvPr/>
        </p:nvSpPr>
        <p:spPr>
          <a:xfrm>
            <a:off x="3998312" y="6272837"/>
            <a:ext cx="466025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Distance along electron beam trajectory (m)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7E276FB-3B18-4E82-950F-FF2828DA5E4F}"/>
              </a:ext>
            </a:extLst>
          </p:cNvPr>
          <p:cNvSpPr/>
          <p:nvPr/>
        </p:nvSpPr>
        <p:spPr>
          <a:xfrm>
            <a:off x="8989764" y="1311007"/>
            <a:ext cx="2115238" cy="121185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2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9439" y="2821298"/>
            <a:ext cx="4909651" cy="12566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819" y="71470"/>
            <a:ext cx="11751506" cy="441459"/>
          </a:xfrm>
        </p:spPr>
        <p:txBody>
          <a:bodyPr/>
          <a:lstStyle/>
          <a:p>
            <a:r>
              <a:rPr lang="en-US" dirty="0"/>
              <a:t>correction of second order time-of-flight aberrations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030" y="934765"/>
            <a:ext cx="9533622" cy="1451084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3626313" y="2501461"/>
            <a:ext cx="3195145" cy="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3636823" y="2312277"/>
            <a:ext cx="0" cy="189184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6826470" y="2304274"/>
            <a:ext cx="0" cy="189184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961597" y="2653861"/>
            <a:ext cx="3195145" cy="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3972107" y="2124222"/>
            <a:ext cx="0" cy="529639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7161754" y="2124222"/>
            <a:ext cx="0" cy="521636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296881" y="2813295"/>
            <a:ext cx="3195145" cy="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4307391" y="2283656"/>
            <a:ext cx="0" cy="529639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7497038" y="2283656"/>
            <a:ext cx="0" cy="521636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618093" y="2965695"/>
            <a:ext cx="3195145" cy="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4628603" y="2222695"/>
            <a:ext cx="0" cy="743001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7818250" y="2222695"/>
            <a:ext cx="0" cy="734997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010485" y="3516797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dispersion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590839" y="3980310"/>
            <a:ext cx="97898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Betatron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phase advance between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sextupoles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in the pair: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  <a:latin typeface="Symbol" panose="05050102010706020507" pitchFamily="18" charset="2"/>
              </a:rPr>
              <a:t>f</a:t>
            </a:r>
            <a:r>
              <a:rPr lang="en-US" baseline="-25000" dirty="0" err="1">
                <a:solidFill>
                  <a:schemeClr val="tx1">
                    <a:lumMod val="50000"/>
                  </a:schemeClr>
                </a:solidFill>
              </a:rPr>
              <a:t>x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= 2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Symbol" panose="05050102010706020507" pitchFamily="18" charset="2"/>
              </a:rPr>
              <a:t>p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  <a:latin typeface="Symbol" panose="05050102010706020507" pitchFamily="18" charset="2"/>
              </a:rPr>
              <a:t>f</a:t>
            </a:r>
            <a:r>
              <a:rPr lang="en-US" baseline="-25000" dirty="0" err="1">
                <a:solidFill>
                  <a:schemeClr val="tx1">
                    <a:lumMod val="50000"/>
                  </a:schemeClr>
                </a:solidFill>
              </a:rPr>
              <a:t>y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=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Symbol" panose="05050102010706020507" pitchFamily="18" charset="2"/>
              </a:rPr>
              <a:t>p.</a:t>
            </a:r>
          </a:p>
          <a:p>
            <a:endParaRPr lang="en-US" dirty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This allows to cancel aberrations using pairs of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sextupoles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with the opposite signs of the field. </a:t>
            </a:r>
            <a:endParaRPr lang="en-US" dirty="0">
              <a:solidFill>
                <a:schemeClr val="tx1">
                  <a:lumMod val="50000"/>
                </a:schemeClr>
              </a:solidFill>
              <a:latin typeface="Symbol" panose="05050102010706020507" pitchFamily="18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01847" y="5139409"/>
            <a:ext cx="18982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Hamiltonian: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851337" y="5687462"/>
            <a:ext cx="10604939" cy="513641"/>
            <a:chOff x="1938360" y="5466745"/>
            <a:chExt cx="8924880" cy="299828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38360" y="5466745"/>
              <a:ext cx="8924880" cy="299828"/>
            </a:xfrm>
            <a:prstGeom prst="rect">
              <a:avLst/>
            </a:prstGeom>
          </p:spPr>
        </p:pic>
        <p:graphicFrame>
          <p:nvGraphicFramePr>
            <p:cNvPr id="39" name="Object 3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3296045"/>
                </p:ext>
              </p:extLst>
            </p:nvPr>
          </p:nvGraphicFramePr>
          <p:xfrm>
            <a:off x="9989946" y="5493188"/>
            <a:ext cx="187826" cy="2049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557" name="Equation" r:id="rId6" imgW="139680" imgH="152280" progId="Equation.DSMT4">
                    <p:embed/>
                  </p:oleObj>
                </mc:Choice>
                <mc:Fallback>
                  <p:oleObj name="Equation" r:id="rId6" imgW="139680" imgH="15228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9989946" y="5493188"/>
                          <a:ext cx="187826" cy="20490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1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19473" y="719422"/>
            <a:ext cx="3837216" cy="321101"/>
          </a:xfrm>
        </p:spPr>
        <p:txBody>
          <a:bodyPr/>
          <a:lstStyle/>
          <a:p>
            <a:r>
              <a:rPr lang="en-US" dirty="0"/>
              <a:t>Use four </a:t>
            </a:r>
            <a:r>
              <a:rPr lang="en-US" dirty="0" err="1"/>
              <a:t>sextupole</a:t>
            </a:r>
            <a:r>
              <a:rPr lang="en-US" dirty="0"/>
              <a:t> “families” 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419821" y="405288"/>
            <a:ext cx="11745190" cy="360014"/>
            <a:chOff x="374073" y="602673"/>
            <a:chExt cx="11745190" cy="360014"/>
          </a:xfrm>
        </p:grpSpPr>
        <p:cxnSp>
          <p:nvCxnSpPr>
            <p:cNvPr id="31" name="Straight Connector 30"/>
            <p:cNvCxnSpPr>
              <a:endCxn id="32" idx="1"/>
            </p:cNvCxnSpPr>
            <p:nvPr/>
          </p:nvCxnSpPr>
          <p:spPr bwMode="auto">
            <a:xfrm flipV="1">
              <a:off x="374073" y="782680"/>
              <a:ext cx="10546772" cy="9587"/>
            </a:xfrm>
            <a:prstGeom prst="line">
              <a:avLst/>
            </a:prstGeom>
            <a:noFill/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pic>
          <p:nvPicPr>
            <p:cNvPr id="32" name="Picture 2" descr="C:\Users\amiesen\Desktop\anlrgbpptlogo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20845" y="602673"/>
              <a:ext cx="1198418" cy="36001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TextBox 2"/>
          <p:cNvSpPr txBox="1"/>
          <p:nvPr/>
        </p:nvSpPr>
        <p:spPr>
          <a:xfrm>
            <a:off x="3370457" y="2368248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787041" y="2306634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2409674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 Box 2"/>
          <p:cNvSpPr txBox="1">
            <a:spLocks noChangeArrowheads="1"/>
          </p:cNvSpPr>
          <p:nvPr/>
        </p:nvSpPr>
        <p:spPr bwMode="auto">
          <a:xfrm>
            <a:off x="100361" y="0"/>
            <a:ext cx="11840482" cy="70788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defRPr/>
            </a:pPr>
            <a:r>
              <a:rPr lang="en-US" altLang="en-US" sz="4000" kern="0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OSC in traditional approach</a:t>
            </a:r>
            <a:endParaRPr lang="en-US" altLang="en-US" sz="4000" kern="0" baseline="30000" dirty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9" name="Group 108"/>
          <p:cNvGrpSpPr/>
          <p:nvPr/>
        </p:nvGrpSpPr>
        <p:grpSpPr>
          <a:xfrm>
            <a:off x="8836" y="524615"/>
            <a:ext cx="11745190" cy="360014"/>
            <a:chOff x="374073" y="602673"/>
            <a:chExt cx="11745190" cy="360014"/>
          </a:xfrm>
        </p:grpSpPr>
        <p:cxnSp>
          <p:nvCxnSpPr>
            <p:cNvPr id="110" name="Straight Connector 109"/>
            <p:cNvCxnSpPr>
              <a:endCxn id="111" idx="1"/>
            </p:cNvCxnSpPr>
            <p:nvPr/>
          </p:nvCxnSpPr>
          <p:spPr bwMode="auto">
            <a:xfrm flipV="1">
              <a:off x="374073" y="782680"/>
              <a:ext cx="10546772" cy="9587"/>
            </a:xfrm>
            <a:prstGeom prst="line">
              <a:avLst/>
            </a:prstGeom>
            <a:noFill/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pic>
          <p:nvPicPr>
            <p:cNvPr id="111" name="Picture 2" descr="C:\Users\amiesen\Desktop\anlrgbpptlogo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20845" y="602673"/>
              <a:ext cx="1198418" cy="3600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9829" y="1130676"/>
            <a:ext cx="6049940" cy="182588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126096" y="2823205"/>
            <a:ext cx="170746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 signal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amplifier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046203" y="2837610"/>
            <a:ext cx="18866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 signal is produced in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undulator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162772" y="2806488"/>
            <a:ext cx="20764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Amplified light signal is used in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undulator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correct the offset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913472" y="2535834"/>
            <a:ext cx="448123" cy="210519"/>
            <a:chOff x="1995946" y="2611338"/>
            <a:chExt cx="448123" cy="210519"/>
          </a:xfrm>
        </p:grpSpPr>
        <p:sp>
          <p:nvSpPr>
            <p:cNvPr id="16" name="Oval 15"/>
            <p:cNvSpPr/>
            <p:nvPr/>
          </p:nvSpPr>
          <p:spPr>
            <a:xfrm>
              <a:off x="1995946" y="2611338"/>
              <a:ext cx="186813" cy="210519"/>
            </a:xfrm>
            <a:prstGeom prst="ellipse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Arrow Connector 17"/>
            <p:cNvCxnSpPr>
              <a:stCxn id="16" idx="6"/>
            </p:cNvCxnSpPr>
            <p:nvPr/>
          </p:nvCxnSpPr>
          <p:spPr>
            <a:xfrm flipV="1">
              <a:off x="2182759" y="2713703"/>
              <a:ext cx="261310" cy="2895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/>
          <p:cNvGrpSpPr/>
          <p:nvPr/>
        </p:nvGrpSpPr>
        <p:grpSpPr>
          <a:xfrm rot="-1500000">
            <a:off x="4244583" y="1603046"/>
            <a:ext cx="448123" cy="210519"/>
            <a:chOff x="1995946" y="2611338"/>
            <a:chExt cx="448123" cy="210519"/>
          </a:xfrm>
        </p:grpSpPr>
        <p:sp>
          <p:nvSpPr>
            <p:cNvPr id="65" name="Oval 64"/>
            <p:cNvSpPr/>
            <p:nvPr/>
          </p:nvSpPr>
          <p:spPr>
            <a:xfrm>
              <a:off x="1995946" y="2611338"/>
              <a:ext cx="186813" cy="210519"/>
            </a:xfrm>
            <a:prstGeom prst="ellipse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7" name="Straight Arrow Connector 66"/>
            <p:cNvCxnSpPr>
              <a:stCxn id="65" idx="6"/>
            </p:cNvCxnSpPr>
            <p:nvPr/>
          </p:nvCxnSpPr>
          <p:spPr>
            <a:xfrm flipV="1">
              <a:off x="2182759" y="2713703"/>
              <a:ext cx="261310" cy="2895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1895564" y="2100564"/>
            <a:ext cx="425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</a:t>
            </a:r>
            <a:r>
              <a:rPr lang="en-US" sz="2400" baseline="30000" dirty="0"/>
              <a:t>-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126313" y="825190"/>
            <a:ext cx="3610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Delay adjustment using bypass</a:t>
            </a:r>
          </a:p>
        </p:txBody>
      </p:sp>
      <p:sp>
        <p:nvSpPr>
          <p:cNvPr id="6" name="Rectangle 5"/>
          <p:cNvSpPr/>
          <p:nvPr/>
        </p:nvSpPr>
        <p:spPr>
          <a:xfrm>
            <a:off x="2622458" y="2468040"/>
            <a:ext cx="187371" cy="27831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412004" y="2468040"/>
            <a:ext cx="187371" cy="27831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7855101" y="1524542"/>
            <a:ext cx="550600" cy="819256"/>
            <a:chOff x="7489341" y="1615982"/>
            <a:chExt cx="550600" cy="819256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57598" y="1615982"/>
              <a:ext cx="282343" cy="806855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489341" y="1628383"/>
              <a:ext cx="282343" cy="806855"/>
            </a:xfrm>
            <a:prstGeom prst="rect">
              <a:avLst/>
            </a:prstGeom>
          </p:spPr>
        </p:pic>
      </p:grpSp>
      <p:sp>
        <p:nvSpPr>
          <p:cNvPr id="31" name="Rectangle 30"/>
          <p:cNvSpPr/>
          <p:nvPr/>
        </p:nvSpPr>
        <p:spPr>
          <a:xfrm>
            <a:off x="9053738" y="2478200"/>
            <a:ext cx="187371" cy="27831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8843284" y="2478200"/>
            <a:ext cx="187371" cy="27831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16332" y="2253048"/>
            <a:ext cx="199869" cy="676491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9817" y="2246725"/>
            <a:ext cx="199869" cy="676491"/>
          </a:xfrm>
          <a:prstGeom prst="rect">
            <a:avLst/>
          </a:prstGeom>
        </p:spPr>
      </p:pic>
      <p:sp>
        <p:nvSpPr>
          <p:cNvPr id="9" name="Isosceles Triangle 8"/>
          <p:cNvSpPr/>
          <p:nvPr/>
        </p:nvSpPr>
        <p:spPr>
          <a:xfrm rot="5400000">
            <a:off x="5707669" y="2305089"/>
            <a:ext cx="448018" cy="559763"/>
          </a:xfrm>
          <a:prstGeom prst="triangle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/>
          <p:cNvGrpSpPr/>
          <p:nvPr/>
        </p:nvGrpSpPr>
        <p:grpSpPr>
          <a:xfrm>
            <a:off x="3220795" y="2100564"/>
            <a:ext cx="550600" cy="169023"/>
            <a:chOff x="7489341" y="1615982"/>
            <a:chExt cx="550600" cy="819256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57598" y="1615982"/>
              <a:ext cx="282343" cy="806855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489341" y="1628383"/>
              <a:ext cx="282343" cy="806855"/>
            </a:xfrm>
            <a:prstGeom prst="rect">
              <a:avLst/>
            </a:prstGeom>
          </p:spPr>
        </p:pic>
      </p:grpSp>
      <p:sp>
        <p:nvSpPr>
          <p:cNvPr id="72" name="Oval 71"/>
          <p:cNvSpPr/>
          <p:nvPr/>
        </p:nvSpPr>
        <p:spPr>
          <a:xfrm>
            <a:off x="8346825" y="1763522"/>
            <a:ext cx="186813" cy="210519"/>
          </a:xfrm>
          <a:prstGeom prst="ellipse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3052014" y="2086995"/>
            <a:ext cx="186813" cy="210519"/>
          </a:xfrm>
          <a:prstGeom prst="ellipse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5F240FC-78AC-4934-9060-C736A866A5A7}"/>
              </a:ext>
            </a:extLst>
          </p:cNvPr>
          <p:cNvGrpSpPr/>
          <p:nvPr/>
        </p:nvGrpSpPr>
        <p:grpSpPr>
          <a:xfrm>
            <a:off x="663758" y="3787895"/>
            <a:ext cx="10398305" cy="1852268"/>
            <a:chOff x="696415" y="3929409"/>
            <a:chExt cx="10398305" cy="1852268"/>
          </a:xfrm>
        </p:grpSpPr>
        <p:sp>
          <p:nvSpPr>
            <p:cNvPr id="45" name="Text Box 2"/>
            <p:cNvSpPr txBox="1">
              <a:spLocks noChangeArrowheads="1"/>
            </p:cNvSpPr>
            <p:nvPr/>
          </p:nvSpPr>
          <p:spPr bwMode="auto">
            <a:xfrm>
              <a:off x="696415" y="3929409"/>
              <a:ext cx="4898010" cy="52322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eaLnBrk="0" hangingPunct="0">
                <a:defRPr/>
              </a:pPr>
              <a:r>
                <a:rPr lang="en-US" altLang="en-US" sz="2800" kern="0" dirty="0">
                  <a:solidFill>
                    <a:schemeClr val="tx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Limitations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96415" y="4581348"/>
              <a:ext cx="1039830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400" dirty="0"/>
                <a:t>Amplifiers are available only for several IR wavelengths 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US" sz="2400" dirty="0"/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400" dirty="0"/>
                <a:t>Amplifier and refractive lenses limit bandwidth of the system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E544BF0C-F0EF-4BD8-8665-F3EBAEC67759}"/>
              </a:ext>
            </a:extLst>
          </p:cNvPr>
          <p:cNvSpPr txBox="1"/>
          <p:nvPr/>
        </p:nvSpPr>
        <p:spPr>
          <a:xfrm>
            <a:off x="544573" y="5516157"/>
            <a:ext cx="10815974" cy="12003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endParaRPr lang="en-US" dirty="0"/>
          </a:p>
          <a:p>
            <a:pPr marL="342900" indent="-342900">
              <a:buAutoNum type="arabicParenR"/>
            </a:pPr>
            <a:r>
              <a:rPr lang="en-US" dirty="0"/>
              <a:t>A. </a:t>
            </a:r>
            <a:r>
              <a:rPr lang="en-US" dirty="0" err="1"/>
              <a:t>Mikhailichenko</a:t>
            </a:r>
            <a:r>
              <a:rPr lang="en-US" dirty="0"/>
              <a:t>, M. </a:t>
            </a:r>
            <a:r>
              <a:rPr lang="en-US" dirty="0" err="1"/>
              <a:t>Zolotorev</a:t>
            </a:r>
            <a:r>
              <a:rPr lang="en-US" dirty="0"/>
              <a:t>, “Optical Stochastic Cooling”, </a:t>
            </a:r>
            <a:r>
              <a:rPr lang="en-US" dirty="0" err="1"/>
              <a:t>PRL</a:t>
            </a:r>
            <a:r>
              <a:rPr lang="en-US" dirty="0"/>
              <a:t>, 71, 1993.</a:t>
            </a:r>
          </a:p>
          <a:p>
            <a:pPr marL="342900" indent="-342900">
              <a:buAutoNum type="arabicParenR"/>
            </a:pPr>
            <a:r>
              <a:rPr lang="en-US" dirty="0"/>
              <a:t>M. </a:t>
            </a:r>
            <a:r>
              <a:rPr lang="en-US" dirty="0" err="1"/>
              <a:t>Zolotorev</a:t>
            </a:r>
            <a:r>
              <a:rPr lang="en-US" dirty="0"/>
              <a:t>, A. Zholents, “Transient-time method of optical stochastic cooling”, PRE, V.50, 1994</a:t>
            </a:r>
          </a:p>
          <a:p>
            <a:pPr marL="342900" indent="-342900">
              <a:buAutoNum type="arabicParenR"/>
            </a:pPr>
            <a:r>
              <a:rPr lang="en-US" dirty="0"/>
              <a:t>J. Jarvis, V. Lebedev, et al., “Experimental demonstration of optical stochastic cooling”, Nature, 2022.</a:t>
            </a:r>
          </a:p>
        </p:txBody>
      </p:sp>
    </p:spTree>
    <p:extLst>
      <p:ext uri="{BB962C8B-B14F-4D97-AF65-F5344CB8AC3E}">
        <p14:creationId xmlns:p14="http://schemas.microsoft.com/office/powerpoint/2010/main" val="1495303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40256" y="5563886"/>
            <a:ext cx="89286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*) Tomorrow, Sergei </a:t>
            </a:r>
            <a:r>
              <a:rPr lang="en-US" dirty="0" err="1"/>
              <a:t>Seletski</a:t>
            </a:r>
            <a:r>
              <a:rPr lang="en-US" dirty="0"/>
              <a:t> will discuss the alternative (main) approach of using the electron storage ring with many wigglers for a strong radiation cooling of electrons</a:t>
            </a:r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2D63BC2C-F99B-4620-B6F4-FC074DBD6EBE}"/>
              </a:ext>
            </a:extLst>
          </p:cNvPr>
          <p:cNvSpPr txBox="1">
            <a:spLocks/>
          </p:cNvSpPr>
          <p:nvPr/>
        </p:nvSpPr>
        <p:spPr>
          <a:xfrm>
            <a:off x="92573" y="88490"/>
            <a:ext cx="11843657" cy="54112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sz="2800" b="1" i="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Possible Applications of XUV cooling</a:t>
            </a:r>
            <a:endParaRPr lang="en-US" sz="3600" baseline="300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45F3C6D-5A82-446B-B9E2-B633DFEE3304}"/>
              </a:ext>
            </a:extLst>
          </p:cNvPr>
          <p:cNvGrpSpPr/>
          <p:nvPr/>
        </p:nvGrpSpPr>
        <p:grpSpPr>
          <a:xfrm>
            <a:off x="309015" y="462557"/>
            <a:ext cx="11753865" cy="360014"/>
            <a:chOff x="348343" y="521097"/>
            <a:chExt cx="11753865" cy="360014"/>
          </a:xfrm>
        </p:grpSpPr>
        <p:pic>
          <p:nvPicPr>
            <p:cNvPr id="8" name="Picture 2 1" descr="C:\Users\amiesen\Desktop\anlrgbpptlogo.png">
              <a:extLst>
                <a:ext uri="{FF2B5EF4-FFF2-40B4-BE49-F238E27FC236}">
                  <a16:creationId xmlns:a16="http://schemas.microsoft.com/office/drawing/2014/main" id="{225A4D47-B6B3-455D-8E5D-3E940A2D1A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3790" y="521097"/>
              <a:ext cx="1198418" cy="3600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A1B5E23-58CC-4F5B-8810-25A1E0D5EB95}"/>
                </a:ext>
              </a:extLst>
            </p:cNvPr>
            <p:cNvCxnSpPr/>
            <p:nvPr/>
          </p:nvCxnSpPr>
          <p:spPr bwMode="auto">
            <a:xfrm flipV="1">
              <a:off x="348343" y="701104"/>
              <a:ext cx="10546772" cy="9587"/>
            </a:xfrm>
            <a:prstGeom prst="line">
              <a:avLst/>
            </a:prstGeom>
            <a:noFill/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F00943A-4EF9-4E8B-ADEB-25194374C01F}"/>
              </a:ext>
            </a:extLst>
          </p:cNvPr>
          <p:cNvSpPr txBox="1"/>
          <p:nvPr/>
        </p:nvSpPr>
        <p:spPr>
          <a:xfrm>
            <a:off x="682580" y="862884"/>
            <a:ext cx="832631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1. Produce a beam of relativistic positronium atoms: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obtain ultra-cold electrons in one ring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obtain ultra-cold positrons in another similar ring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merge electrons and positrons in a common long straight section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obtain positroniums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3862A3-59FF-427C-AC72-4DA1B78E735A}"/>
              </a:ext>
            </a:extLst>
          </p:cNvPr>
          <p:cNvSpPr txBox="1"/>
          <p:nvPr/>
        </p:nvSpPr>
        <p:spPr>
          <a:xfrm>
            <a:off x="731949" y="2534991"/>
            <a:ext cx="93135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2. Produce a beam of antihydrogen atoms: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	obtain ultra-cold positrons in one ring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	obtain antiprotons in another ring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	merge antiprotons and positrons in a common long straight section for   positron cooling of antiprotons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	obtain antiprotons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4E378F-678A-41D1-8E6F-A1CF9518EC7B}"/>
              </a:ext>
            </a:extLst>
          </p:cNvPr>
          <p:cNvSpPr txBox="1"/>
          <p:nvPr/>
        </p:nvSpPr>
        <p:spPr>
          <a:xfrm>
            <a:off x="794196" y="4529070"/>
            <a:ext cx="11653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3. Prepare “cold” electrons for  an electron cooling of ions and protons in the Electron Ion Collider *)</a:t>
            </a:r>
          </a:p>
        </p:txBody>
      </p:sp>
    </p:spTree>
    <p:extLst>
      <p:ext uri="{BB962C8B-B14F-4D97-AF65-F5344CB8AC3E}">
        <p14:creationId xmlns:p14="http://schemas.microsoft.com/office/powerpoint/2010/main" val="2201139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949A6884-FB93-4874-AC3B-5EE5EBBC675D}"/>
              </a:ext>
            </a:extLst>
          </p:cNvPr>
          <p:cNvGrpSpPr/>
          <p:nvPr/>
        </p:nvGrpSpPr>
        <p:grpSpPr>
          <a:xfrm>
            <a:off x="951454" y="808127"/>
            <a:ext cx="7520408" cy="5907451"/>
            <a:chOff x="2025874" y="808127"/>
            <a:chExt cx="7520408" cy="590745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3F6BC723-1623-460D-9680-2721D9B1C6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86000" y="808127"/>
              <a:ext cx="6882404" cy="5476613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F7F5FB1B-DCEF-48D1-8B2F-3F1BA5BE9D8C}"/>
                </a:ext>
              </a:extLst>
            </p:cNvPr>
            <p:cNvSpPr txBox="1"/>
            <p:nvPr/>
          </p:nvSpPr>
          <p:spPr>
            <a:xfrm rot="16200000">
              <a:off x="8083061" y="3418449"/>
              <a:ext cx="25571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Dispersion function (m)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CFFEB29-5B41-45B8-B74B-1F7B7848E5A9}"/>
                </a:ext>
              </a:extLst>
            </p:cNvPr>
            <p:cNvSpPr txBox="1"/>
            <p:nvPr/>
          </p:nvSpPr>
          <p:spPr>
            <a:xfrm rot="16200000">
              <a:off x="1182053" y="3336387"/>
              <a:ext cx="2056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Beta functions (m)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10F08B6-CD36-4B7B-AAA3-88A385AC5199}"/>
                </a:ext>
              </a:extLst>
            </p:cNvPr>
            <p:cNvSpPr txBox="1"/>
            <p:nvPr/>
          </p:nvSpPr>
          <p:spPr>
            <a:xfrm>
              <a:off x="3200400" y="2949526"/>
              <a:ext cx="2146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12 cooling sections</a:t>
              </a:r>
            </a:p>
          </p:txBody>
        </p:sp>
        <p:sp>
          <p:nvSpPr>
            <p:cNvPr id="6" name="Left Brace 5">
              <a:extLst>
                <a:ext uri="{FF2B5EF4-FFF2-40B4-BE49-F238E27FC236}">
                  <a16:creationId xmlns:a16="http://schemas.microsoft.com/office/drawing/2014/main" id="{264C90FA-A1B4-436A-B9E1-EB428DAB6F75}"/>
                </a:ext>
              </a:extLst>
            </p:cNvPr>
            <p:cNvSpPr/>
            <p:nvPr/>
          </p:nvSpPr>
          <p:spPr>
            <a:xfrm rot="5400000">
              <a:off x="4132383" y="2416129"/>
              <a:ext cx="316525" cy="2074982"/>
            </a:xfrm>
            <a:prstGeom prst="leftBrace">
              <a:avLst>
                <a:gd name="adj1" fmla="val 64912"/>
                <a:gd name="adj2" fmla="val 5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7273B6C-E874-46D2-870B-18DB7B387F47}"/>
                </a:ext>
              </a:extLst>
            </p:cNvPr>
            <p:cNvSpPr txBox="1"/>
            <p:nvPr/>
          </p:nvSpPr>
          <p:spPr>
            <a:xfrm>
              <a:off x="5797063" y="2879187"/>
              <a:ext cx="20749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180m reserved for ion cooling</a:t>
              </a:r>
            </a:p>
          </p:txBody>
        </p:sp>
        <p:sp>
          <p:nvSpPr>
            <p:cNvPr id="8" name="Left Brace 7">
              <a:extLst>
                <a:ext uri="{FF2B5EF4-FFF2-40B4-BE49-F238E27FC236}">
                  <a16:creationId xmlns:a16="http://schemas.microsoft.com/office/drawing/2014/main" id="{25FEFCD2-F6DB-460D-9810-3CCC3948C64F}"/>
                </a:ext>
              </a:extLst>
            </p:cNvPr>
            <p:cNvSpPr/>
            <p:nvPr/>
          </p:nvSpPr>
          <p:spPr>
            <a:xfrm rot="5400000">
              <a:off x="6641122" y="2586115"/>
              <a:ext cx="316525" cy="2074982"/>
            </a:xfrm>
            <a:prstGeom prst="leftBrace">
              <a:avLst>
                <a:gd name="adj1" fmla="val 64912"/>
                <a:gd name="adj2" fmla="val 5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188C408-8026-455B-80D2-5ED830BA6B2E}"/>
                </a:ext>
              </a:extLst>
            </p:cNvPr>
            <p:cNvSpPr txBox="1"/>
            <p:nvPr/>
          </p:nvSpPr>
          <p:spPr>
            <a:xfrm>
              <a:off x="3618385" y="6346246"/>
              <a:ext cx="466025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Distance along electron beam trajectory (m)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1F90FD3-A8D4-497C-9FC4-EE6F521AE7D1}"/>
                </a:ext>
              </a:extLst>
            </p:cNvPr>
            <p:cNvSpPr txBox="1"/>
            <p:nvPr/>
          </p:nvSpPr>
          <p:spPr>
            <a:xfrm>
              <a:off x="3931920" y="4846320"/>
              <a:ext cx="620683" cy="369332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arcs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12C6C40-34D2-4042-B7B6-F0A26872AC9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40380" y="5052060"/>
              <a:ext cx="914400" cy="50292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0EBC9E21-C82A-4024-B0D3-D17DBA2F3F27}"/>
                </a:ext>
              </a:extLst>
            </p:cNvPr>
            <p:cNvCxnSpPr>
              <a:cxnSpLocks/>
            </p:cNvCxnSpPr>
            <p:nvPr/>
          </p:nvCxnSpPr>
          <p:spPr>
            <a:xfrm>
              <a:off x="4552950" y="5021580"/>
              <a:ext cx="944880" cy="53340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" name="Title 6">
            <a:extLst>
              <a:ext uri="{FF2B5EF4-FFF2-40B4-BE49-F238E27FC236}">
                <a16:creationId xmlns:a16="http://schemas.microsoft.com/office/drawing/2014/main" id="{1A0356F9-0AC2-4705-A939-4B1D35C5941C}"/>
              </a:ext>
            </a:extLst>
          </p:cNvPr>
          <p:cNvSpPr txBox="1">
            <a:spLocks/>
          </p:cNvSpPr>
          <p:nvPr/>
        </p:nvSpPr>
        <p:spPr>
          <a:xfrm>
            <a:off x="92573" y="88490"/>
            <a:ext cx="11843657" cy="54112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sz="2800" b="1" i="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Storage ring design FOR EIC project </a:t>
            </a:r>
            <a:endParaRPr lang="en-US" sz="3600" baseline="300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9934D2E-6615-4E5F-92D1-3BB1C660CE94}"/>
              </a:ext>
            </a:extLst>
          </p:cNvPr>
          <p:cNvGrpSpPr/>
          <p:nvPr/>
        </p:nvGrpSpPr>
        <p:grpSpPr>
          <a:xfrm>
            <a:off x="309015" y="462557"/>
            <a:ext cx="11753865" cy="360014"/>
            <a:chOff x="348343" y="521097"/>
            <a:chExt cx="11753865" cy="360014"/>
          </a:xfrm>
        </p:grpSpPr>
        <p:pic>
          <p:nvPicPr>
            <p:cNvPr id="19" name="Picture 2 1" descr="C:\Users\amiesen\Desktop\anlrgbpptlogo.png">
              <a:extLst>
                <a:ext uri="{FF2B5EF4-FFF2-40B4-BE49-F238E27FC236}">
                  <a16:creationId xmlns:a16="http://schemas.microsoft.com/office/drawing/2014/main" id="{90255D1E-49D6-42E8-ABE9-387F86851D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3790" y="521097"/>
              <a:ext cx="1198418" cy="3600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CB23015-EFF4-4D96-ACC9-51850042E154}"/>
                </a:ext>
              </a:extLst>
            </p:cNvPr>
            <p:cNvCxnSpPr/>
            <p:nvPr/>
          </p:nvCxnSpPr>
          <p:spPr bwMode="auto">
            <a:xfrm flipV="1">
              <a:off x="348343" y="701104"/>
              <a:ext cx="10546772" cy="9587"/>
            </a:xfrm>
            <a:prstGeom prst="line">
              <a:avLst/>
            </a:prstGeom>
            <a:noFill/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8DCEC005-6927-4313-A892-0D7025B76AF5}"/>
              </a:ext>
            </a:extLst>
          </p:cNvPr>
          <p:cNvSpPr txBox="1"/>
          <p:nvPr/>
        </p:nvSpPr>
        <p:spPr>
          <a:xfrm>
            <a:off x="8538210" y="925830"/>
            <a:ext cx="30668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Circumference =447.2 m </a:t>
            </a:r>
          </a:p>
        </p:txBody>
      </p:sp>
    </p:spTree>
    <p:extLst>
      <p:ext uri="{BB962C8B-B14F-4D97-AF65-F5344CB8AC3E}">
        <p14:creationId xmlns:p14="http://schemas.microsoft.com/office/powerpoint/2010/main" val="4075418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6">
            <a:extLst>
              <a:ext uri="{FF2B5EF4-FFF2-40B4-BE49-F238E27FC236}">
                <a16:creationId xmlns:a16="http://schemas.microsoft.com/office/drawing/2014/main" id="{E79DF121-04B6-4654-B6AA-646A9D0FED9D}"/>
              </a:ext>
            </a:extLst>
          </p:cNvPr>
          <p:cNvSpPr txBox="1">
            <a:spLocks/>
          </p:cNvSpPr>
          <p:nvPr/>
        </p:nvSpPr>
        <p:spPr>
          <a:xfrm>
            <a:off x="92573" y="88490"/>
            <a:ext cx="11843657" cy="54112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sz="2800" b="1" i="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Storage ring design (2)</a:t>
            </a:r>
            <a:endParaRPr lang="en-US" sz="3600" baseline="300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0670166-BD0B-454B-A94E-BF28AE61C0E1}"/>
              </a:ext>
            </a:extLst>
          </p:cNvPr>
          <p:cNvGrpSpPr/>
          <p:nvPr/>
        </p:nvGrpSpPr>
        <p:grpSpPr>
          <a:xfrm>
            <a:off x="309015" y="462557"/>
            <a:ext cx="11753865" cy="360014"/>
            <a:chOff x="348343" y="521097"/>
            <a:chExt cx="11753865" cy="360014"/>
          </a:xfrm>
        </p:grpSpPr>
        <p:pic>
          <p:nvPicPr>
            <p:cNvPr id="6" name="Picture 2 1" descr="C:\Users\amiesen\Desktop\anlrgbpptlogo.png">
              <a:extLst>
                <a:ext uri="{FF2B5EF4-FFF2-40B4-BE49-F238E27FC236}">
                  <a16:creationId xmlns:a16="http://schemas.microsoft.com/office/drawing/2014/main" id="{53D33AF4-9935-478E-9C07-68C1CDDBDC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3790" y="521097"/>
              <a:ext cx="1198418" cy="3600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B3A026-7DB5-44CE-9CB1-74B17963BF90}"/>
                </a:ext>
              </a:extLst>
            </p:cNvPr>
            <p:cNvCxnSpPr/>
            <p:nvPr/>
          </p:nvCxnSpPr>
          <p:spPr bwMode="auto">
            <a:xfrm flipV="1">
              <a:off x="348343" y="701104"/>
              <a:ext cx="10546772" cy="9587"/>
            </a:xfrm>
            <a:prstGeom prst="line">
              <a:avLst/>
            </a:prstGeom>
            <a:noFill/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22129452-013F-48D7-8481-0724B9D6D8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1" y="1021905"/>
            <a:ext cx="6783704" cy="54943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50C3456-276A-4BDE-B260-76B60B8657FC}"/>
              </a:ext>
            </a:extLst>
          </p:cNvPr>
          <p:cNvSpPr txBox="1"/>
          <p:nvPr/>
        </p:nvSpPr>
        <p:spPr>
          <a:xfrm>
            <a:off x="8321040" y="1908810"/>
            <a:ext cx="3383280" cy="1477328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Twiss functions in the middle of the cooling straight</a:t>
            </a:r>
            <a:r>
              <a:rPr lang="en-US" baseline="30000" dirty="0"/>
              <a:t>*)</a:t>
            </a:r>
            <a:endParaRPr lang="en-US" dirty="0"/>
          </a:p>
          <a:p>
            <a:r>
              <a:rPr lang="en-US" dirty="0" err="1"/>
              <a:t>Beta_x</a:t>
            </a:r>
            <a:r>
              <a:rPr lang="en-US" dirty="0"/>
              <a:t> = 160 m</a:t>
            </a:r>
          </a:p>
          <a:p>
            <a:r>
              <a:rPr lang="en-US" dirty="0" err="1"/>
              <a:t>Beta_y</a:t>
            </a:r>
            <a:r>
              <a:rPr lang="en-US" dirty="0"/>
              <a:t> =  110 m</a:t>
            </a:r>
          </a:p>
          <a:p>
            <a:r>
              <a:rPr lang="en-US" dirty="0"/>
              <a:t>Dispersion = 0.66 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F4EC4C-4367-43C8-89CB-BEEB23C9F45C}"/>
              </a:ext>
            </a:extLst>
          </p:cNvPr>
          <p:cNvSpPr txBox="1"/>
          <p:nvPr/>
        </p:nvSpPr>
        <p:spPr>
          <a:xfrm>
            <a:off x="8332470" y="3462370"/>
            <a:ext cx="35442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*) This set has been chosen by Sergei </a:t>
            </a:r>
            <a:r>
              <a:rPr lang="en-US" dirty="0" err="1"/>
              <a:t>Seletski</a:t>
            </a:r>
            <a:r>
              <a:rPr lang="en-US" dirty="0"/>
              <a:t> for electron cooling of protons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2A5E09D-ADA8-4EEB-A052-20FB1F6BA9D4}"/>
              </a:ext>
            </a:extLst>
          </p:cNvPr>
          <p:cNvSpPr txBox="1"/>
          <p:nvPr/>
        </p:nvSpPr>
        <p:spPr>
          <a:xfrm rot="16200000">
            <a:off x="6288551" y="3704199"/>
            <a:ext cx="255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Dispersion function (m)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A58E82-205C-42F0-8254-E47722EF7B4B}"/>
              </a:ext>
            </a:extLst>
          </p:cNvPr>
          <p:cNvSpPr txBox="1"/>
          <p:nvPr/>
        </p:nvSpPr>
        <p:spPr>
          <a:xfrm rot="16200000">
            <a:off x="-532447" y="3439257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Beta functions (m)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BB94D6D-500E-4FFA-9072-F74D06FBFFE0}"/>
              </a:ext>
            </a:extLst>
          </p:cNvPr>
          <p:cNvSpPr txBox="1"/>
          <p:nvPr/>
        </p:nvSpPr>
        <p:spPr>
          <a:xfrm>
            <a:off x="1903885" y="6449116"/>
            <a:ext cx="466025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Distance along electron beam trajectory (m)</a:t>
            </a:r>
          </a:p>
        </p:txBody>
      </p:sp>
    </p:spTree>
    <p:extLst>
      <p:ext uri="{BB962C8B-B14F-4D97-AF65-F5344CB8AC3E}">
        <p14:creationId xmlns:p14="http://schemas.microsoft.com/office/powerpoint/2010/main" val="375371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31127" y="5608401"/>
            <a:ext cx="63611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Estimated </a:t>
            </a:r>
            <a:r>
              <a:rPr lang="en-US" sz="2000" dirty="0" err="1">
                <a:solidFill>
                  <a:schemeClr val="tx1">
                    <a:lumMod val="50000"/>
                  </a:schemeClr>
                </a:solidFill>
              </a:rPr>
              <a:t>intrabeam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 scattering growth rate is 39 sec</a:t>
            </a:r>
            <a:r>
              <a:rPr lang="en-US" sz="2000" baseline="30000" dirty="0">
                <a:solidFill>
                  <a:schemeClr val="tx1">
                    <a:lumMod val="50000"/>
                  </a:schemeClr>
                </a:solidFill>
              </a:rPr>
              <a:t>-1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 </a:t>
            </a:r>
            <a:endParaRPr lang="en-US" sz="2000" baseline="30000" dirty="0">
              <a:solidFill>
                <a:schemeClr val="tx1">
                  <a:lumMod val="50000"/>
                </a:scheme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48343" y="521097"/>
            <a:ext cx="11753865" cy="360014"/>
            <a:chOff x="348343" y="521097"/>
            <a:chExt cx="11753865" cy="360014"/>
          </a:xfrm>
        </p:grpSpPr>
        <p:pic>
          <p:nvPicPr>
            <p:cNvPr id="22" name="Picture 2" descr="C:\Users\amiesen\Desktop\anlrgbpptlogo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3790" y="521097"/>
              <a:ext cx="1198418" cy="36001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3" name="Straight Connector 22"/>
            <p:cNvCxnSpPr/>
            <p:nvPr/>
          </p:nvCxnSpPr>
          <p:spPr bwMode="auto">
            <a:xfrm flipV="1">
              <a:off x="348343" y="701104"/>
              <a:ext cx="10546772" cy="9587"/>
            </a:xfrm>
            <a:prstGeom prst="line">
              <a:avLst/>
            </a:prstGeom>
            <a:noFill/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sp>
        <p:nvSpPr>
          <p:cNvPr id="16" name="Title 6"/>
          <p:cNvSpPr txBox="1">
            <a:spLocks/>
          </p:cNvSpPr>
          <p:nvPr/>
        </p:nvSpPr>
        <p:spPr>
          <a:xfrm>
            <a:off x="149096" y="217497"/>
            <a:ext cx="11843657" cy="39099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4572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sz="2800" b="1" i="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Cooling rate and IBS growth rate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1682" y="959119"/>
            <a:ext cx="1050227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Use wiggler with period of 12.9 cm, peak field of 1.6 T, and 10 periods</a:t>
            </a:r>
          </a:p>
          <a:p>
            <a:endParaRPr lang="en-US" sz="2000" dirty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Consider 1 cascade with 6 cooling sections (total length ~ 100 m)</a:t>
            </a:r>
          </a:p>
          <a:p>
            <a:endParaRPr lang="en-US" sz="2000" dirty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Average energy correction (“kick”) per orbit turn due to cooling is 30 eV</a:t>
            </a:r>
          </a:p>
          <a:p>
            <a:endParaRPr lang="en-US" sz="2000" dirty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“Slice” length ~ 0.13 fs  (7.5 </a:t>
            </a:r>
            <a:r>
              <a:rPr lang="en-US" sz="2000" dirty="0" err="1">
                <a:solidFill>
                  <a:schemeClr val="tx1">
                    <a:lumMod val="50000"/>
                  </a:schemeClr>
                </a:solidFill>
              </a:rPr>
              <a:t>PHz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 bandwidth)</a:t>
            </a:r>
          </a:p>
          <a:p>
            <a:endParaRPr lang="en-US" sz="2000" dirty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Number of electrons in the “longitudinal slice”:</a:t>
            </a:r>
          </a:p>
          <a:p>
            <a:endParaRPr lang="en-US" sz="2000" dirty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Diffraction size                2 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  <a:latin typeface="Symbol" panose="05050102010706020507" pitchFamily="18" charset="2"/>
              </a:rPr>
              <a:t>m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m</a:t>
            </a:r>
          </a:p>
          <a:p>
            <a:endParaRPr lang="en-US" sz="2000" dirty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Number of electrons in the “slice” after transverse slicing: </a:t>
            </a:r>
          </a:p>
          <a:p>
            <a:endParaRPr lang="en-US" sz="2000" dirty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Estimated cooling rate is 101 sec</a:t>
            </a:r>
            <a:r>
              <a:rPr lang="en-US" sz="2000" baseline="30000" dirty="0">
                <a:solidFill>
                  <a:schemeClr val="tx1">
                    <a:lumMod val="50000"/>
                  </a:schemeClr>
                </a:solidFill>
              </a:rPr>
              <a:t>-1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25509BE8-006E-479F-95F2-8DF0AF261CE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875923" y="3501929"/>
            <a:ext cx="1382194" cy="231756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FE2C7F-C6C0-43B6-881D-F1D0B7005FD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EA3479BC-2D35-46B3-9DCE-E19AEABD2B9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7110890" y="4652812"/>
            <a:ext cx="825315" cy="305118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E1C7150-9AF4-4F8D-9CF8-CBFFD6011490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2484143" y="4162097"/>
            <a:ext cx="784574" cy="216316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C342CC7D-BA03-4D78-A34C-CD80177975DC}"/>
              </a:ext>
            </a:extLst>
          </p:cNvPr>
          <p:cNvSpPr txBox="1"/>
          <p:nvPr/>
        </p:nvSpPr>
        <p:spPr>
          <a:xfrm>
            <a:off x="8586953" y="4487917"/>
            <a:ext cx="2438400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Maxwell’s demon is realized (almost) </a:t>
            </a:r>
          </a:p>
        </p:txBody>
      </p:sp>
    </p:spTree>
    <p:extLst>
      <p:ext uri="{BB962C8B-B14F-4D97-AF65-F5344CB8AC3E}">
        <p14:creationId xmlns:p14="http://schemas.microsoft.com/office/powerpoint/2010/main" val="248358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6F0634D6-13D5-4748-A69A-767142DAEAB7}"/>
              </a:ext>
            </a:extLst>
          </p:cNvPr>
          <p:cNvGrpSpPr/>
          <p:nvPr/>
        </p:nvGrpSpPr>
        <p:grpSpPr>
          <a:xfrm>
            <a:off x="720604" y="1063225"/>
            <a:ext cx="6289484" cy="4152427"/>
            <a:chOff x="1314964" y="1063225"/>
            <a:chExt cx="6289484" cy="415242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03881DD5-6BA2-45C6-9EC9-0E036CC39055}"/>
                </a:ext>
              </a:extLst>
            </p:cNvPr>
            <p:cNvGrpSpPr/>
            <p:nvPr/>
          </p:nvGrpSpPr>
          <p:grpSpPr>
            <a:xfrm>
              <a:off x="1314964" y="1063225"/>
              <a:ext cx="6289484" cy="4119474"/>
              <a:chOff x="1314964" y="1063225"/>
              <a:chExt cx="6289484" cy="4119474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5DB26260-0547-4954-BD93-C424D7B32F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330568" y="1063225"/>
                <a:ext cx="6273311" cy="4119474"/>
              </a:xfrm>
              <a:prstGeom prst="rect">
                <a:avLst/>
              </a:prstGeom>
            </p:spPr>
          </p:pic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60E7B5C-80D0-43EE-A2BD-2112BF9CC3D4}"/>
                  </a:ext>
                </a:extLst>
              </p:cNvPr>
              <p:cNvSpPr txBox="1"/>
              <p:nvPr/>
            </p:nvSpPr>
            <p:spPr>
              <a:xfrm rot="16200000">
                <a:off x="6246223" y="2792287"/>
                <a:ext cx="2347117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</a:rPr>
                  <a:t>IBS increment (sec</a:t>
                </a:r>
                <a:r>
                  <a:rPr lang="en-US" baseline="30000" dirty="0">
                    <a:solidFill>
                      <a:schemeClr val="tx2">
                        <a:lumMod val="75000"/>
                      </a:schemeClr>
                    </a:solidFill>
                  </a:rPr>
                  <a:t>-1</a:t>
                </a:r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</a:rPr>
                  <a:t>)</a:t>
                </a:r>
              </a:p>
            </p:txBody>
          </p:sp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731C726-81B3-483A-92DB-FF8AA85E99A0}"/>
                  </a:ext>
                </a:extLst>
              </p:cNvPr>
              <p:cNvSpPr txBox="1"/>
              <p:nvPr/>
            </p:nvSpPr>
            <p:spPr>
              <a:xfrm>
                <a:off x="6090139" y="2256692"/>
                <a:ext cx="107266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12 cooling sections</a:t>
                </a:r>
              </a:p>
            </p:txBody>
          </p:sp>
          <p:cxnSp>
            <p:nvCxnSpPr>
              <p:cNvPr id="6" name="Straight Arrow Connector 5">
                <a:extLst>
                  <a:ext uri="{FF2B5EF4-FFF2-40B4-BE49-F238E27FC236}">
                    <a16:creationId xmlns:a16="http://schemas.microsoft.com/office/drawing/2014/main" id="{D854AA08-90D8-4D39-BB20-AA8D5AD83538}"/>
                  </a:ext>
                </a:extLst>
              </p:cNvPr>
              <p:cNvCxnSpPr/>
              <p:nvPr/>
            </p:nvCxnSpPr>
            <p:spPr>
              <a:xfrm>
                <a:off x="6623538" y="2719748"/>
                <a:ext cx="0" cy="39858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B183F86-87F9-48B2-8CBC-89A8B9399B2E}"/>
                  </a:ext>
                </a:extLst>
              </p:cNvPr>
              <p:cNvSpPr txBox="1"/>
              <p:nvPr/>
            </p:nvSpPr>
            <p:spPr>
              <a:xfrm>
                <a:off x="5685694" y="2285999"/>
                <a:ext cx="43375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10</a:t>
                </a:r>
              </a:p>
            </p:txBody>
          </p: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56E926AC-23B3-49E0-AA23-7546B3986C34}"/>
                  </a:ext>
                </a:extLst>
              </p:cNvPr>
              <p:cNvCxnSpPr>
                <a:cxnSpLocks/>
                <a:stCxn id="7" idx="2"/>
              </p:cNvCxnSpPr>
              <p:nvPr/>
            </p:nvCxnSpPr>
            <p:spPr>
              <a:xfrm flipH="1">
                <a:off x="5890846" y="2593776"/>
                <a:ext cx="11725" cy="81177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0CF74D6-EBC9-4D67-B2CC-5313B509B090}"/>
                  </a:ext>
                </a:extLst>
              </p:cNvPr>
              <p:cNvSpPr txBox="1"/>
              <p:nvPr/>
            </p:nvSpPr>
            <p:spPr>
              <a:xfrm>
                <a:off x="5199185" y="2280139"/>
                <a:ext cx="33996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8</a:t>
                </a:r>
              </a:p>
            </p:txBody>
          </p: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219A6AA4-44D5-4224-B2D0-745F0A0AC0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69170" y="2625969"/>
                <a:ext cx="0" cy="108438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B9DCCC3-9C8F-433D-B437-A18D92D33522}"/>
                  </a:ext>
                </a:extLst>
              </p:cNvPr>
              <p:cNvSpPr txBox="1"/>
              <p:nvPr/>
            </p:nvSpPr>
            <p:spPr>
              <a:xfrm>
                <a:off x="4765431" y="2256693"/>
                <a:ext cx="43375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6</a:t>
                </a:r>
              </a:p>
            </p:txBody>
          </p: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2388BBFE-742A-4DF5-BBED-BC3DD46958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94385" y="2526323"/>
                <a:ext cx="0" cy="145366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F97ABE3A-ACB1-409C-9F7B-B1453A816D0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48354" y="3335215"/>
                <a:ext cx="0" cy="638908"/>
              </a:xfrm>
              <a:prstGeom prst="straightConnector1">
                <a:avLst/>
              </a:prstGeom>
              <a:ln>
                <a:solidFill>
                  <a:srgbClr val="0082CA"/>
                </a:solidFill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07AA397-8B32-4C9F-8C8A-D227A1AAE415}"/>
                  </a:ext>
                </a:extLst>
              </p:cNvPr>
              <p:cNvSpPr txBox="1"/>
              <p:nvPr/>
            </p:nvSpPr>
            <p:spPr>
              <a:xfrm>
                <a:off x="2672861" y="3985847"/>
                <a:ext cx="5565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</a:rPr>
                  <a:t>IBS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7567BA6-B141-4F91-8559-4C7900543FA8}"/>
                  </a:ext>
                </a:extLst>
              </p:cNvPr>
              <p:cNvSpPr txBox="1"/>
              <p:nvPr/>
            </p:nvSpPr>
            <p:spPr>
              <a:xfrm rot="16200000">
                <a:off x="82415" y="2727810"/>
                <a:ext cx="283443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Cooling decrement (sec</a:t>
                </a:r>
                <a:r>
                  <a:rPr lang="en-US" baseline="30000" dirty="0"/>
                  <a:t>-1</a:t>
                </a:r>
                <a:r>
                  <a:rPr lang="en-US" dirty="0"/>
                  <a:t>)</a:t>
                </a: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1447607-1620-40CE-A71C-BD67F9C28539}"/>
                </a:ext>
              </a:extLst>
            </p:cNvPr>
            <p:cNvSpPr txBox="1"/>
            <p:nvPr/>
          </p:nvSpPr>
          <p:spPr>
            <a:xfrm>
              <a:off x="3417570" y="4846320"/>
              <a:ext cx="255711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Relative energy spread</a:t>
              </a:r>
            </a:p>
          </p:txBody>
        </p:sp>
      </p:grp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BC28EBFD-DD12-4ED5-9561-72566FB9D8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5235473"/>
              </p:ext>
            </p:extLst>
          </p:nvPr>
        </p:nvGraphicFramePr>
        <p:xfrm>
          <a:off x="7584038" y="2130238"/>
          <a:ext cx="4342035" cy="21943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1743">
                  <a:extLst>
                    <a:ext uri="{9D8B030D-6E8A-4147-A177-3AD203B41FA5}">
                      <a16:colId xmlns:a16="http://schemas.microsoft.com/office/drawing/2014/main" val="2178273306"/>
                    </a:ext>
                  </a:extLst>
                </a:gridCol>
                <a:gridCol w="1012253">
                  <a:extLst>
                    <a:ext uri="{9D8B030D-6E8A-4147-A177-3AD203B41FA5}">
                      <a16:colId xmlns:a16="http://schemas.microsoft.com/office/drawing/2014/main" val="1913917146"/>
                    </a:ext>
                  </a:extLst>
                </a:gridCol>
                <a:gridCol w="1198721">
                  <a:extLst>
                    <a:ext uri="{9D8B030D-6E8A-4147-A177-3AD203B41FA5}">
                      <a16:colId xmlns:a16="http://schemas.microsoft.com/office/drawing/2014/main" val="2020076137"/>
                    </a:ext>
                  </a:extLst>
                </a:gridCol>
                <a:gridCol w="639318">
                  <a:extLst>
                    <a:ext uri="{9D8B030D-6E8A-4147-A177-3AD203B41FA5}">
                      <a16:colId xmlns:a16="http://schemas.microsoft.com/office/drawing/2014/main" val="1481000463"/>
                    </a:ext>
                  </a:extLst>
                </a:gridCol>
              </a:tblGrid>
              <a:tr h="206646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33635858"/>
                  </a:ext>
                </a:extLst>
              </a:tr>
              <a:tr h="25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eRHIC</a:t>
                      </a:r>
                      <a:r>
                        <a:rPr lang="en-US" sz="1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/p</a:t>
                      </a:r>
                      <a:endParaRPr lang="en-US" sz="1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Cooler ring/e</a:t>
                      </a:r>
                      <a:endParaRPr lang="en-US" sz="1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Unit</a:t>
                      </a:r>
                      <a:endParaRPr lang="en-US" sz="1400" b="0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92459424"/>
                  </a:ext>
                </a:extLst>
              </a:tr>
              <a:tr h="246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Energy</a:t>
                      </a:r>
                      <a:endParaRPr lang="en-US" sz="1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270 GeV </a:t>
                      </a:r>
                      <a:endParaRPr lang="en-US" sz="1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147 MeV </a:t>
                      </a:r>
                      <a:endParaRPr lang="en-US" sz="1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0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78908587"/>
                  </a:ext>
                </a:extLst>
              </a:tr>
              <a:tr h="246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Energy spread</a:t>
                      </a:r>
                      <a:endParaRPr lang="en-US" sz="1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6 E-4</a:t>
                      </a:r>
                      <a:endParaRPr lang="en-US" sz="1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1.3 E-3</a:t>
                      </a:r>
                      <a:endParaRPr lang="en-US" sz="1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0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4517926"/>
                  </a:ext>
                </a:extLst>
              </a:tr>
              <a:tr h="246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Hor. emittance </a:t>
                      </a:r>
                      <a:endParaRPr lang="en-US" sz="1400" b="0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11.3</a:t>
                      </a:r>
                      <a:endParaRPr lang="en-US" sz="1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nm </a:t>
                      </a:r>
                      <a:endParaRPr lang="en-US" sz="1400" b="0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60768759"/>
                  </a:ext>
                </a:extLst>
              </a:tr>
              <a:tr h="246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Ver. emittance</a:t>
                      </a:r>
                      <a:endParaRPr lang="en-US" sz="1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1.0</a:t>
                      </a:r>
                      <a:endParaRPr lang="en-US" sz="1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6.5</a:t>
                      </a: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nm </a:t>
                      </a:r>
                      <a:endParaRPr lang="en-US" sz="1400" b="0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34412298"/>
                  </a:ext>
                </a:extLst>
              </a:tr>
              <a:tr h="246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Rms bunch lenth</a:t>
                      </a:r>
                      <a:endParaRPr lang="en-US" sz="1400" b="0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14.5</a:t>
                      </a:r>
                      <a:endParaRPr lang="en-US" sz="1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cm</a:t>
                      </a:r>
                      <a:endParaRPr lang="en-US" sz="1400" b="0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8903564"/>
                  </a:ext>
                </a:extLst>
              </a:tr>
              <a:tr h="246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Bunch intensity</a:t>
                      </a:r>
                      <a:endParaRPr lang="en-US" sz="1400" b="0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6.9 E10</a:t>
                      </a:r>
                      <a:endParaRPr lang="en-US" sz="1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1.9 E11</a:t>
                      </a:r>
                      <a:endParaRPr lang="en-US" sz="1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70712363"/>
                  </a:ext>
                </a:extLst>
              </a:tr>
              <a:tr h="25584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Peak current</a:t>
                      </a:r>
                      <a:endParaRPr lang="en-US" sz="1400" b="0" i="0" u="none" strike="noStrike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23</a:t>
                      </a:r>
                      <a:endParaRPr lang="en-US" sz="1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27</a:t>
                      </a:r>
                      <a:endParaRPr lang="en-US" sz="1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</a:t>
                      </a:r>
                      <a:endParaRPr lang="en-US" sz="1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67786941"/>
                  </a:ext>
                </a:extLst>
              </a:tr>
            </a:tbl>
          </a:graphicData>
        </a:graphic>
      </p:graphicFrame>
      <p:sp>
        <p:nvSpPr>
          <p:cNvPr id="21" name="Rectangle 20">
            <a:extLst>
              <a:ext uri="{FF2B5EF4-FFF2-40B4-BE49-F238E27FC236}">
                <a16:creationId xmlns:a16="http://schemas.microsoft.com/office/drawing/2014/main" id="{96178A3E-649F-43CF-BC2B-492524FC084E}"/>
              </a:ext>
            </a:extLst>
          </p:cNvPr>
          <p:cNvSpPr/>
          <p:nvPr/>
        </p:nvSpPr>
        <p:spPr>
          <a:xfrm>
            <a:off x="7562849" y="2135611"/>
            <a:ext cx="4342035" cy="2205589"/>
          </a:xfrm>
          <a:prstGeom prst="rect">
            <a:avLst/>
          </a:prstGeom>
          <a:noFill/>
          <a:ln w="12700">
            <a:solidFill>
              <a:schemeClr val="tx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F05F38D-55CA-494C-A341-452CC5BBB278}"/>
              </a:ext>
            </a:extLst>
          </p:cNvPr>
          <p:cNvSpPr txBox="1"/>
          <p:nvPr/>
        </p:nvSpPr>
        <p:spPr>
          <a:xfrm>
            <a:off x="7495003" y="1512393"/>
            <a:ext cx="44447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parameters used for cooling and IBS calculations</a:t>
            </a:r>
            <a:r>
              <a:rPr lang="en-US" baseline="30000" dirty="0"/>
              <a:t>*)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8220E36-9FE6-465E-B682-600F2E9572AD}"/>
              </a:ext>
            </a:extLst>
          </p:cNvPr>
          <p:cNvSpPr txBox="1"/>
          <p:nvPr/>
        </p:nvSpPr>
        <p:spPr>
          <a:xfrm>
            <a:off x="7489096" y="4362142"/>
            <a:ext cx="2762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*) provided by S. </a:t>
            </a:r>
            <a:r>
              <a:rPr lang="en-US" dirty="0" err="1"/>
              <a:t>Seletski</a:t>
            </a:r>
            <a:endParaRPr lang="en-US" baseline="30000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7EBF6FB-4763-483C-B16F-685AA3D00E4B}"/>
              </a:ext>
            </a:extLst>
          </p:cNvPr>
          <p:cNvGrpSpPr/>
          <p:nvPr/>
        </p:nvGrpSpPr>
        <p:grpSpPr>
          <a:xfrm>
            <a:off x="348343" y="521097"/>
            <a:ext cx="11753865" cy="360014"/>
            <a:chOff x="348343" y="521097"/>
            <a:chExt cx="11753865" cy="360014"/>
          </a:xfrm>
        </p:grpSpPr>
        <p:pic>
          <p:nvPicPr>
            <p:cNvPr id="28" name="Picture 2" descr="C:\Users\amiesen\Desktop\anlrgbpptlogo.png">
              <a:extLst>
                <a:ext uri="{FF2B5EF4-FFF2-40B4-BE49-F238E27FC236}">
                  <a16:creationId xmlns:a16="http://schemas.microsoft.com/office/drawing/2014/main" id="{8E68922A-D521-4D05-B99B-9633B9BAB9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3790" y="521097"/>
              <a:ext cx="1198418" cy="36001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4767650-6345-4E6F-89F8-314B782A3E48}"/>
                </a:ext>
              </a:extLst>
            </p:cNvPr>
            <p:cNvCxnSpPr/>
            <p:nvPr/>
          </p:nvCxnSpPr>
          <p:spPr bwMode="auto">
            <a:xfrm flipV="1">
              <a:off x="348343" y="701104"/>
              <a:ext cx="10546772" cy="9587"/>
            </a:xfrm>
            <a:prstGeom prst="line">
              <a:avLst/>
            </a:prstGeom>
            <a:noFill/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sp>
        <p:nvSpPr>
          <p:cNvPr id="30" name="Title 6">
            <a:extLst>
              <a:ext uri="{FF2B5EF4-FFF2-40B4-BE49-F238E27FC236}">
                <a16:creationId xmlns:a16="http://schemas.microsoft.com/office/drawing/2014/main" id="{4261C1F3-50BA-4284-8F4B-F03DB2DED868}"/>
              </a:ext>
            </a:extLst>
          </p:cNvPr>
          <p:cNvSpPr txBox="1">
            <a:spLocks/>
          </p:cNvSpPr>
          <p:nvPr/>
        </p:nvSpPr>
        <p:spPr>
          <a:xfrm>
            <a:off x="149096" y="217497"/>
            <a:ext cx="11843657" cy="39099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4572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sz="2800" b="1" i="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Cooling rate and IBS growth rate (2) </a:t>
            </a:r>
          </a:p>
        </p:txBody>
      </p:sp>
      <p:sp>
        <p:nvSpPr>
          <p:cNvPr id="13" name="Star: 5 Points 12">
            <a:extLst>
              <a:ext uri="{FF2B5EF4-FFF2-40B4-BE49-F238E27FC236}">
                <a16:creationId xmlns:a16="http://schemas.microsoft.com/office/drawing/2014/main" id="{A8FC75E7-5218-4E72-AAE3-2F5D3F131D6C}"/>
              </a:ext>
            </a:extLst>
          </p:cNvPr>
          <p:cNvSpPr/>
          <p:nvPr/>
        </p:nvSpPr>
        <p:spPr>
          <a:xfrm>
            <a:off x="5623560" y="4400550"/>
            <a:ext cx="228600" cy="217170"/>
          </a:xfrm>
          <a:prstGeom prst="star5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3843352-D476-4B60-97FE-7B61F8C6A25D}"/>
              </a:ext>
            </a:extLst>
          </p:cNvPr>
          <p:cNvCxnSpPr>
            <a:cxnSpLocks/>
          </p:cNvCxnSpPr>
          <p:nvPr/>
        </p:nvCxnSpPr>
        <p:spPr>
          <a:xfrm flipV="1">
            <a:off x="5749290" y="4594860"/>
            <a:ext cx="0" cy="5600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0EDDB4B2-F615-49A6-A470-ADED80CDFB90}"/>
              </a:ext>
            </a:extLst>
          </p:cNvPr>
          <p:cNvSpPr txBox="1"/>
          <p:nvPr/>
        </p:nvSpPr>
        <p:spPr>
          <a:xfrm>
            <a:off x="5349240" y="5120640"/>
            <a:ext cx="14847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current design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6EB6F7A-2F7A-47C6-8087-368C8CEC84CD}"/>
              </a:ext>
            </a:extLst>
          </p:cNvPr>
          <p:cNvSpPr txBox="1"/>
          <p:nvPr/>
        </p:nvSpPr>
        <p:spPr>
          <a:xfrm>
            <a:off x="4141470" y="1958340"/>
            <a:ext cx="14269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cascade with: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30F5087-A823-4A11-9810-385162106B38}"/>
              </a:ext>
            </a:extLst>
          </p:cNvPr>
          <p:cNvSpPr txBox="1"/>
          <p:nvPr/>
        </p:nvSpPr>
        <p:spPr>
          <a:xfrm>
            <a:off x="1771650" y="960120"/>
            <a:ext cx="494237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Stochastic cooling in XUV without the amplifier</a:t>
            </a:r>
          </a:p>
        </p:txBody>
      </p:sp>
      <p:sp>
        <p:nvSpPr>
          <p:cNvPr id="34" name="Star: 5 Points 33">
            <a:extLst>
              <a:ext uri="{FF2B5EF4-FFF2-40B4-BE49-F238E27FC236}">
                <a16:creationId xmlns:a16="http://schemas.microsoft.com/office/drawing/2014/main" id="{8F0EDF22-1C7F-461E-B175-06CC1EAF2CD5}"/>
              </a:ext>
            </a:extLst>
          </p:cNvPr>
          <p:cNvSpPr/>
          <p:nvPr/>
        </p:nvSpPr>
        <p:spPr>
          <a:xfrm>
            <a:off x="2872740" y="3672840"/>
            <a:ext cx="228600" cy="217170"/>
          </a:xfrm>
          <a:prstGeom prst="star5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tar: 5 Points 34">
            <a:extLst>
              <a:ext uri="{FF2B5EF4-FFF2-40B4-BE49-F238E27FC236}">
                <a16:creationId xmlns:a16="http://schemas.microsoft.com/office/drawing/2014/main" id="{845F467D-4B75-4DF1-A477-BE9FBC4F082C}"/>
              </a:ext>
            </a:extLst>
          </p:cNvPr>
          <p:cNvSpPr/>
          <p:nvPr/>
        </p:nvSpPr>
        <p:spPr>
          <a:xfrm>
            <a:off x="1779270" y="2476500"/>
            <a:ext cx="228600" cy="217170"/>
          </a:xfrm>
          <a:prstGeom prst="star5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580439E-071A-43BD-AEE9-92FDC4EA08B6}"/>
              </a:ext>
            </a:extLst>
          </p:cNvPr>
          <p:cNvSpPr txBox="1"/>
          <p:nvPr/>
        </p:nvSpPr>
        <p:spPr>
          <a:xfrm>
            <a:off x="1892691" y="2287173"/>
            <a:ext cx="4337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b)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D26E0DE-11A4-47B6-A957-BC28FCF70B58}"/>
              </a:ext>
            </a:extLst>
          </p:cNvPr>
          <p:cNvSpPr txBox="1"/>
          <p:nvPr/>
        </p:nvSpPr>
        <p:spPr>
          <a:xfrm>
            <a:off x="2951871" y="3426363"/>
            <a:ext cx="4337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a)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BBEA430-2E01-4F70-A39F-02F3F9FB6E16}"/>
              </a:ext>
            </a:extLst>
          </p:cNvPr>
          <p:cNvSpPr txBox="1"/>
          <p:nvPr/>
        </p:nvSpPr>
        <p:spPr>
          <a:xfrm>
            <a:off x="1075734" y="5650099"/>
            <a:ext cx="8772459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lphaLcParenR"/>
            </a:pPr>
            <a:r>
              <a:rPr lang="en-US" dirty="0"/>
              <a:t>equilibrium relative energy spread with 6 cooling sections in cascade is 7x10</a:t>
            </a:r>
            <a:r>
              <a:rPr lang="en-US" baseline="30000" dirty="0"/>
              <a:t>-4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67AE84A-DA68-488F-936B-8BA38AF53E54}"/>
              </a:ext>
            </a:extLst>
          </p:cNvPr>
          <p:cNvSpPr txBox="1"/>
          <p:nvPr/>
        </p:nvSpPr>
        <p:spPr>
          <a:xfrm>
            <a:off x="1080989" y="6033726"/>
            <a:ext cx="8771953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b)  equilibrium relative energy spread with 8 cooling sections in cascade is 4.5 x10</a:t>
            </a:r>
            <a:r>
              <a:rPr lang="en-US" baseline="30000" dirty="0"/>
              <a:t>-4</a:t>
            </a:r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198052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0" grpId="0"/>
      <p:bldP spid="42" grpId="0" animBg="1"/>
      <p:bldP spid="4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332" y="48143"/>
            <a:ext cx="11163868" cy="437743"/>
          </a:xfrm>
        </p:spPr>
        <p:txBody>
          <a:bodyPr/>
          <a:lstStyle/>
          <a:p>
            <a:pPr marL="12700">
              <a:spcBef>
                <a:spcPts val="1000"/>
              </a:spcBef>
              <a:tabLst>
                <a:tab pos="355600" algn="l"/>
              </a:tabLst>
            </a:pPr>
            <a:r>
              <a:rPr lang="en-US" spc="-20" dirty="0">
                <a:solidFill>
                  <a:prstClr val="black"/>
                </a:solidFill>
                <a:cs typeface="Calibri"/>
              </a:rPr>
              <a:t>Conclusion</a:t>
            </a:r>
            <a:endParaRPr lang="en-US" dirty="0">
              <a:solidFill>
                <a:prstClr val="black"/>
              </a:solidFill>
              <a:cs typeface="Calibri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24890" y="328352"/>
            <a:ext cx="11745190" cy="360014"/>
            <a:chOff x="374073" y="602673"/>
            <a:chExt cx="11745190" cy="360014"/>
          </a:xfrm>
        </p:grpSpPr>
        <p:cxnSp>
          <p:nvCxnSpPr>
            <p:cNvPr id="6" name="Straight Connector 5"/>
            <p:cNvCxnSpPr>
              <a:endCxn id="7" idx="1"/>
            </p:cNvCxnSpPr>
            <p:nvPr/>
          </p:nvCxnSpPr>
          <p:spPr bwMode="auto">
            <a:xfrm flipV="1">
              <a:off x="374073" y="782680"/>
              <a:ext cx="10546772" cy="9587"/>
            </a:xfrm>
            <a:prstGeom prst="line">
              <a:avLst/>
            </a:prstGeom>
            <a:noFill/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pic>
          <p:nvPicPr>
            <p:cNvPr id="7" name="Picture 2" descr="C:\Users\amiesen\Desktop\anlrgbpptlogo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20845" y="602673"/>
              <a:ext cx="1198418" cy="36001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9" name="object 3"/>
          <p:cNvSpPr txBox="1"/>
          <p:nvPr/>
        </p:nvSpPr>
        <p:spPr>
          <a:xfrm>
            <a:off x="706497" y="1225995"/>
            <a:ext cx="10760288" cy="4016484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3556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Blip>
                <a:blip r:embed="rId4"/>
              </a:buBlip>
              <a:tabLst>
                <a:tab pos="355600" algn="l"/>
              </a:tabLst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47484A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556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Blip>
                <a:blip r:embed="rId4"/>
              </a:buBlip>
              <a:tabLst>
                <a:tab pos="355600" algn="l"/>
              </a:tabLst>
              <a:defRPr/>
            </a:pPr>
            <a:r>
              <a:rPr lang="en-US" sz="2400" dirty="0">
                <a:solidFill>
                  <a:srgbClr val="47484A">
                    <a:lumMod val="50000"/>
                  </a:srgbClr>
                </a:solidFill>
                <a:latin typeface="Arial"/>
              </a:rPr>
              <a:t>Stochastic cooling of electrons and positrons in XUV is feasible, in principle.</a:t>
            </a:r>
          </a:p>
          <a:p>
            <a:pPr marL="3556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Blip>
                <a:blip r:embed="rId4"/>
              </a:buBlip>
              <a:tabLst>
                <a:tab pos="355600" algn="l"/>
              </a:tabLst>
              <a:defRPr/>
            </a:pPr>
            <a:endParaRPr lang="en-US" sz="2400" dirty="0">
              <a:solidFill>
                <a:srgbClr val="47484A">
                  <a:lumMod val="50000"/>
                </a:srgbClr>
              </a:solidFill>
              <a:latin typeface="Arial"/>
            </a:endParaRPr>
          </a:p>
          <a:p>
            <a:pPr marL="3556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Blip>
                <a:blip r:embed="rId4"/>
              </a:buBlip>
              <a:tabLst>
                <a:tab pos="355600" algn="l"/>
              </a:tabLst>
              <a:defRPr/>
            </a:pPr>
            <a:r>
              <a:rPr lang="en-US" sz="2400" dirty="0">
                <a:solidFill>
                  <a:srgbClr val="47484A">
                    <a:lumMod val="50000"/>
                  </a:srgbClr>
                </a:solidFill>
                <a:latin typeface="Arial"/>
              </a:rPr>
              <a:t>It provides a viable alternative to radiation cooling of electrons for electron cooling in EIC project. </a:t>
            </a:r>
            <a:r>
              <a:rPr lang="en-US" sz="2400">
                <a:solidFill>
                  <a:srgbClr val="47484A">
                    <a:lumMod val="50000"/>
                  </a:srgbClr>
                </a:solidFill>
                <a:latin typeface="Arial"/>
              </a:rPr>
              <a:t>Design shows a </a:t>
            </a:r>
            <a:r>
              <a:rPr lang="en-US" sz="2400" dirty="0">
                <a:solidFill>
                  <a:srgbClr val="47484A">
                    <a:lumMod val="50000"/>
                  </a:srgbClr>
                </a:solidFill>
                <a:latin typeface="Arial"/>
              </a:rPr>
              <a:t>good margin in cooling capacity above the required performance.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7484A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1270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5600" algn="l"/>
              </a:tabLst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7484A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55600" lvl="0" indent="-342900" defTabSz="457200">
              <a:spcBef>
                <a:spcPts val="600"/>
              </a:spcBef>
              <a:buBlip>
                <a:blip r:embed="rId4"/>
              </a:buBlip>
              <a:tabLst>
                <a:tab pos="355600" algn="l"/>
              </a:tabLst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7484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However, achieving an order of a magnitude better stability of the pathlength through cooling section(s</a:t>
            </a:r>
            <a:r>
              <a:rPr lang="en-US" sz="2400" dirty="0">
                <a:solidFill>
                  <a:srgbClr val="47484A">
                    <a:lumMod val="50000"/>
                  </a:srgbClr>
                </a:solidFill>
              </a:rPr>
              <a:t>) than it was demonstrated in OSC experiment at IOTA is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7484A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questionable. </a:t>
            </a:r>
          </a:p>
        </p:txBody>
      </p:sp>
      <p:sp>
        <p:nvSpPr>
          <p:cNvPr id="9" name="Slide Number Placeholder 15">
            <a:extLst>
              <a:ext uri="{FF2B5EF4-FFF2-40B4-BE49-F238E27FC236}">
                <a16:creationId xmlns:a16="http://schemas.microsoft.com/office/drawing/2014/main" id="{4B4EBB3C-AC3E-4366-9A2B-F63F9771C28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368536" y="6443906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5DE6D7-F04D-7741-82FC-941AB368F7C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971418B-71AC-402C-8C81-E913C4510C1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0182" y="605421"/>
            <a:ext cx="11163868" cy="499714"/>
          </a:xfrm>
        </p:spPr>
        <p:txBody>
          <a:bodyPr/>
          <a:lstStyle/>
          <a:p>
            <a:r>
              <a:rPr lang="en-US" sz="2400" dirty="0"/>
              <a:t>Key Takeaways</a:t>
            </a:r>
          </a:p>
        </p:txBody>
      </p:sp>
    </p:spTree>
    <p:extLst>
      <p:ext uri="{BB962C8B-B14F-4D97-AF65-F5344CB8AC3E}">
        <p14:creationId xmlns:p14="http://schemas.microsoft.com/office/powerpoint/2010/main" val="42764249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Back up slides</a:t>
            </a:r>
          </a:p>
        </p:txBody>
      </p:sp>
    </p:spTree>
    <p:extLst>
      <p:ext uri="{BB962C8B-B14F-4D97-AF65-F5344CB8AC3E}">
        <p14:creationId xmlns:p14="http://schemas.microsoft.com/office/powerpoint/2010/main" val="1858547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Straight Connector 49"/>
          <p:cNvCxnSpPr/>
          <p:nvPr/>
        </p:nvCxnSpPr>
        <p:spPr>
          <a:xfrm flipH="1" flipV="1">
            <a:off x="463550" y="850900"/>
            <a:ext cx="524600" cy="657425"/>
          </a:xfrm>
          <a:prstGeom prst="line">
            <a:avLst/>
          </a:prstGeom>
          <a:ln w="571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48343" y="146892"/>
            <a:ext cx="11843657" cy="390991"/>
          </a:xfrm>
        </p:spPr>
        <p:txBody>
          <a:bodyPr/>
          <a:lstStyle/>
          <a:p>
            <a:r>
              <a:rPr lang="en-US" dirty="0"/>
              <a:t>current idea for cooling the cooler of hadrons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09015" y="462557"/>
            <a:ext cx="11753865" cy="360014"/>
            <a:chOff x="348343" y="521097"/>
            <a:chExt cx="11753865" cy="360014"/>
          </a:xfrm>
        </p:grpSpPr>
        <p:pic>
          <p:nvPicPr>
            <p:cNvPr id="22" name="Picture 2" descr="C:\Users\amiesen\Desktop\anlrgbpptlogo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3790" y="521097"/>
              <a:ext cx="1198418" cy="3600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3" name="Straight Connector 22"/>
            <p:cNvCxnSpPr/>
            <p:nvPr/>
          </p:nvCxnSpPr>
          <p:spPr bwMode="auto">
            <a:xfrm flipV="1">
              <a:off x="348343" y="701104"/>
              <a:ext cx="10546772" cy="9587"/>
            </a:xfrm>
            <a:prstGeom prst="line">
              <a:avLst/>
            </a:prstGeom>
            <a:noFill/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sp>
        <p:nvSpPr>
          <p:cNvPr id="20" name="TextBox 19"/>
          <p:cNvSpPr txBox="1"/>
          <p:nvPr/>
        </p:nvSpPr>
        <p:spPr>
          <a:xfrm>
            <a:off x="2704407" y="5041523"/>
            <a:ext cx="4429482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 of ion/proton bunches = 1320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Ion/proton bunch rep. rate = 103 MHz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 beam average current = 1 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 of electron bunches = 1321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 bunch rep. rate = 1.24 GHz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 beam average current = 1.9 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107134" y="5189687"/>
            <a:ext cx="3765551" cy="1200329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Each electron bunch makes 12 orbit turns in the damping ring between two subsequent interactions with ion/proton bunch!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63550" y="769612"/>
            <a:ext cx="10088307" cy="4120831"/>
            <a:chOff x="463550" y="769612"/>
            <a:chExt cx="10088307" cy="412083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31000" y="1470225"/>
              <a:ext cx="9132483" cy="3420218"/>
            </a:xfrm>
            <a:prstGeom prst="rect">
              <a:avLst/>
            </a:prstGeom>
          </p:spPr>
        </p:pic>
        <p:cxnSp>
          <p:nvCxnSpPr>
            <p:cNvPr id="38" name="Straight Arrow Connector 37"/>
            <p:cNvCxnSpPr/>
            <p:nvPr/>
          </p:nvCxnSpPr>
          <p:spPr>
            <a:xfrm rot="660000">
              <a:off x="4220043" y="3155096"/>
              <a:ext cx="679964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>
              <a:off x="4271883" y="3469470"/>
              <a:ext cx="652903" cy="0"/>
            </a:xfrm>
            <a:prstGeom prst="straightConnector1">
              <a:avLst/>
            </a:prstGeom>
            <a:ln w="57150">
              <a:solidFill>
                <a:schemeClr val="accent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 rot="660000">
              <a:off x="4106128" y="2697840"/>
              <a:ext cx="1018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hadrons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394313" y="3461937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</a:t>
              </a:r>
              <a:r>
                <a:rPr lang="en-US" baseline="30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183147" y="1285559"/>
              <a:ext cx="11095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eRHIC</a:t>
              </a:r>
              <a:endPara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 rot="20400000">
              <a:off x="6582381" y="2415443"/>
              <a:ext cx="2492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Ion/proton ring, 3.8 km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879418" y="3692114"/>
              <a:ext cx="26706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Electron damping ring, 319 m, 147 MeV</a:t>
              </a:r>
            </a:p>
          </p:txBody>
        </p:sp>
        <p:cxnSp>
          <p:nvCxnSpPr>
            <p:cNvPr id="51" name="Straight Connector 50"/>
            <p:cNvCxnSpPr/>
            <p:nvPr/>
          </p:nvCxnSpPr>
          <p:spPr>
            <a:xfrm flipV="1">
              <a:off x="10000597" y="769612"/>
              <a:ext cx="551260" cy="741710"/>
            </a:xfrm>
            <a:prstGeom prst="line">
              <a:avLst/>
            </a:prstGeom>
            <a:ln w="571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/>
            <p:cNvGrpSpPr/>
            <p:nvPr/>
          </p:nvGrpSpPr>
          <p:grpSpPr>
            <a:xfrm>
              <a:off x="463550" y="861276"/>
              <a:ext cx="9451372" cy="3941308"/>
              <a:chOff x="463550" y="861276"/>
              <a:chExt cx="9451372" cy="3941308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2206650" y="3539541"/>
                <a:ext cx="4531745" cy="513803"/>
                <a:chOff x="2206650" y="3539541"/>
                <a:chExt cx="4531745" cy="513803"/>
              </a:xfrm>
            </p:grpSpPr>
            <p:sp>
              <p:nvSpPr>
                <p:cNvPr id="191" name="Right Brace 190"/>
                <p:cNvSpPr/>
                <p:nvPr/>
              </p:nvSpPr>
              <p:spPr>
                <a:xfrm rot="5400000">
                  <a:off x="5888899" y="2880497"/>
                  <a:ext cx="190452" cy="1508540"/>
                </a:xfrm>
                <a:prstGeom prst="rightBrace">
                  <a:avLst>
                    <a:gd name="adj1" fmla="val 38524"/>
                    <a:gd name="adj2" fmla="val 48958"/>
                  </a:avLst>
                </a:prstGeom>
                <a:ln w="19050"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5778171" y="3714790"/>
                  <a:ext cx="4122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12</a:t>
                  </a:r>
                </a:p>
              </p:txBody>
            </p:sp>
            <p:sp>
              <p:nvSpPr>
                <p:cNvPr id="192" name="Right Brace 191"/>
                <p:cNvSpPr/>
                <p:nvPr/>
              </p:nvSpPr>
              <p:spPr>
                <a:xfrm rot="5400000">
                  <a:off x="2610247" y="3288174"/>
                  <a:ext cx="171756" cy="978949"/>
                </a:xfrm>
                <a:prstGeom prst="rightBrace">
                  <a:avLst>
                    <a:gd name="adj1" fmla="val 38524"/>
                    <a:gd name="adj2" fmla="val 48958"/>
                  </a:avLst>
                </a:prstGeom>
                <a:ln w="19050"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>
                <a:off x="463550" y="861276"/>
                <a:ext cx="9451372" cy="2530226"/>
                <a:chOff x="463550" y="861276"/>
                <a:chExt cx="9451372" cy="2530226"/>
              </a:xfrm>
            </p:grpSpPr>
            <p:sp>
              <p:nvSpPr>
                <p:cNvPr id="12" name="Oval 11"/>
                <p:cNvSpPr/>
                <p:nvPr/>
              </p:nvSpPr>
              <p:spPr>
                <a:xfrm>
                  <a:off x="5131303" y="3216111"/>
                  <a:ext cx="181512" cy="175391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Oval 114"/>
                <p:cNvSpPr/>
                <p:nvPr/>
              </p:nvSpPr>
              <p:spPr>
                <a:xfrm>
                  <a:off x="3263054" y="2959398"/>
                  <a:ext cx="181512" cy="175391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Oval 115"/>
                <p:cNvSpPr/>
                <p:nvPr/>
              </p:nvSpPr>
              <p:spPr>
                <a:xfrm>
                  <a:off x="1774340" y="2216284"/>
                  <a:ext cx="181512" cy="175391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Oval 116"/>
                <p:cNvSpPr/>
                <p:nvPr/>
              </p:nvSpPr>
              <p:spPr>
                <a:xfrm>
                  <a:off x="6697906" y="3216110"/>
                  <a:ext cx="181512" cy="175391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8" name="Oval 117"/>
                <p:cNvSpPr/>
                <p:nvPr/>
              </p:nvSpPr>
              <p:spPr>
                <a:xfrm>
                  <a:off x="8292372" y="2731057"/>
                  <a:ext cx="181512" cy="175391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" name="Oval 118"/>
                <p:cNvSpPr/>
                <p:nvPr/>
              </p:nvSpPr>
              <p:spPr>
                <a:xfrm>
                  <a:off x="9733410" y="1617494"/>
                  <a:ext cx="181512" cy="175391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" name="Oval 119"/>
                <p:cNvSpPr/>
                <p:nvPr/>
              </p:nvSpPr>
              <p:spPr>
                <a:xfrm>
                  <a:off x="463550" y="861276"/>
                  <a:ext cx="181512" cy="175391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1853341" y="3216111"/>
                <a:ext cx="7429418" cy="244626"/>
                <a:chOff x="1853341" y="3216111"/>
                <a:chExt cx="7429418" cy="244626"/>
              </a:xfrm>
            </p:grpSpPr>
            <p:grpSp>
              <p:nvGrpSpPr>
                <p:cNvPr id="49" name="Group 48"/>
                <p:cNvGrpSpPr/>
                <p:nvPr/>
              </p:nvGrpSpPr>
              <p:grpSpPr>
                <a:xfrm>
                  <a:off x="3463365" y="3240015"/>
                  <a:ext cx="1648394" cy="214651"/>
                  <a:chOff x="1368612" y="5376405"/>
                  <a:chExt cx="1648394" cy="214651"/>
                </a:xfrm>
              </p:grpSpPr>
              <p:sp>
                <p:nvSpPr>
                  <p:cNvPr id="52" name="Oval 51"/>
                  <p:cNvSpPr/>
                  <p:nvPr/>
                </p:nvSpPr>
                <p:spPr>
                  <a:xfrm>
                    <a:off x="1368612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" name="Oval 52"/>
                  <p:cNvSpPr/>
                  <p:nvPr/>
                </p:nvSpPr>
                <p:spPr>
                  <a:xfrm>
                    <a:off x="1497885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2" name="Oval 61"/>
                  <p:cNvSpPr/>
                  <p:nvPr/>
                </p:nvSpPr>
                <p:spPr>
                  <a:xfrm>
                    <a:off x="1640664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3" name="Oval 62"/>
                  <p:cNvSpPr/>
                  <p:nvPr/>
                </p:nvSpPr>
                <p:spPr>
                  <a:xfrm>
                    <a:off x="1769938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4" name="Oval 63"/>
                  <p:cNvSpPr/>
                  <p:nvPr/>
                </p:nvSpPr>
                <p:spPr>
                  <a:xfrm>
                    <a:off x="1908858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5" name="Oval 64"/>
                  <p:cNvSpPr/>
                  <p:nvPr/>
                </p:nvSpPr>
                <p:spPr>
                  <a:xfrm>
                    <a:off x="2038131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6" name="Oval 65"/>
                  <p:cNvSpPr/>
                  <p:nvPr/>
                </p:nvSpPr>
                <p:spPr>
                  <a:xfrm>
                    <a:off x="2180910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7" name="Oval 66"/>
                  <p:cNvSpPr/>
                  <p:nvPr/>
                </p:nvSpPr>
                <p:spPr>
                  <a:xfrm>
                    <a:off x="2310184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8" name="Oval 67"/>
                  <p:cNvSpPr/>
                  <p:nvPr/>
                </p:nvSpPr>
                <p:spPr>
                  <a:xfrm>
                    <a:off x="2449104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9" name="Oval 68"/>
                  <p:cNvSpPr/>
                  <p:nvPr/>
                </p:nvSpPr>
                <p:spPr>
                  <a:xfrm>
                    <a:off x="2578377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0" name="Oval 69"/>
                  <p:cNvSpPr/>
                  <p:nvPr/>
                </p:nvSpPr>
                <p:spPr>
                  <a:xfrm>
                    <a:off x="2721156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1" name="Oval 70"/>
                  <p:cNvSpPr/>
                  <p:nvPr/>
                </p:nvSpPr>
                <p:spPr>
                  <a:xfrm>
                    <a:off x="2850430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2" name="Oval 71"/>
                  <p:cNvSpPr/>
                  <p:nvPr/>
                </p:nvSpPr>
                <p:spPr>
                  <a:xfrm>
                    <a:off x="2979703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73" name="Group 72"/>
                <p:cNvGrpSpPr/>
                <p:nvPr/>
              </p:nvGrpSpPr>
              <p:grpSpPr>
                <a:xfrm>
                  <a:off x="5072323" y="3228294"/>
                  <a:ext cx="1648394" cy="214651"/>
                  <a:chOff x="1368612" y="5376405"/>
                  <a:chExt cx="1648394" cy="214651"/>
                </a:xfrm>
              </p:grpSpPr>
              <p:sp>
                <p:nvSpPr>
                  <p:cNvPr id="74" name="Oval 73"/>
                  <p:cNvSpPr/>
                  <p:nvPr/>
                </p:nvSpPr>
                <p:spPr>
                  <a:xfrm>
                    <a:off x="1368612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5" name="Oval 74"/>
                  <p:cNvSpPr/>
                  <p:nvPr/>
                </p:nvSpPr>
                <p:spPr>
                  <a:xfrm>
                    <a:off x="1497885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6" name="Oval 75"/>
                  <p:cNvSpPr/>
                  <p:nvPr/>
                </p:nvSpPr>
                <p:spPr>
                  <a:xfrm>
                    <a:off x="1640664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7" name="Oval 76"/>
                  <p:cNvSpPr/>
                  <p:nvPr/>
                </p:nvSpPr>
                <p:spPr>
                  <a:xfrm>
                    <a:off x="1769938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8" name="Oval 77"/>
                  <p:cNvSpPr/>
                  <p:nvPr/>
                </p:nvSpPr>
                <p:spPr>
                  <a:xfrm>
                    <a:off x="1908858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9" name="Oval 78"/>
                  <p:cNvSpPr/>
                  <p:nvPr/>
                </p:nvSpPr>
                <p:spPr>
                  <a:xfrm>
                    <a:off x="2038131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0" name="Oval 79"/>
                  <p:cNvSpPr/>
                  <p:nvPr/>
                </p:nvSpPr>
                <p:spPr>
                  <a:xfrm>
                    <a:off x="2180910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1" name="Oval 80"/>
                  <p:cNvSpPr/>
                  <p:nvPr/>
                </p:nvSpPr>
                <p:spPr>
                  <a:xfrm>
                    <a:off x="2310184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2" name="Oval 81"/>
                  <p:cNvSpPr/>
                  <p:nvPr/>
                </p:nvSpPr>
                <p:spPr>
                  <a:xfrm>
                    <a:off x="2449104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3" name="Oval 82"/>
                  <p:cNvSpPr/>
                  <p:nvPr/>
                </p:nvSpPr>
                <p:spPr>
                  <a:xfrm>
                    <a:off x="2578377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4" name="Oval 83"/>
                  <p:cNvSpPr/>
                  <p:nvPr/>
                </p:nvSpPr>
                <p:spPr>
                  <a:xfrm>
                    <a:off x="2721156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5" name="Oval 84"/>
                  <p:cNvSpPr/>
                  <p:nvPr/>
                </p:nvSpPr>
                <p:spPr>
                  <a:xfrm>
                    <a:off x="2850430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6" name="Oval 85"/>
                  <p:cNvSpPr/>
                  <p:nvPr/>
                </p:nvSpPr>
                <p:spPr>
                  <a:xfrm>
                    <a:off x="2979703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7" name="Group 86"/>
                <p:cNvGrpSpPr/>
                <p:nvPr/>
              </p:nvGrpSpPr>
              <p:grpSpPr>
                <a:xfrm>
                  <a:off x="6681281" y="3216111"/>
                  <a:ext cx="1648394" cy="214651"/>
                  <a:chOff x="1368612" y="5376405"/>
                  <a:chExt cx="1648394" cy="214651"/>
                </a:xfrm>
              </p:grpSpPr>
              <p:sp>
                <p:nvSpPr>
                  <p:cNvPr id="88" name="Oval 87"/>
                  <p:cNvSpPr/>
                  <p:nvPr/>
                </p:nvSpPr>
                <p:spPr>
                  <a:xfrm>
                    <a:off x="1368612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9" name="Oval 88"/>
                  <p:cNvSpPr/>
                  <p:nvPr/>
                </p:nvSpPr>
                <p:spPr>
                  <a:xfrm>
                    <a:off x="1497885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0" name="Oval 89"/>
                  <p:cNvSpPr/>
                  <p:nvPr/>
                </p:nvSpPr>
                <p:spPr>
                  <a:xfrm>
                    <a:off x="1640664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1" name="Oval 90"/>
                  <p:cNvSpPr/>
                  <p:nvPr/>
                </p:nvSpPr>
                <p:spPr>
                  <a:xfrm>
                    <a:off x="1769938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2" name="Oval 91"/>
                  <p:cNvSpPr/>
                  <p:nvPr/>
                </p:nvSpPr>
                <p:spPr>
                  <a:xfrm>
                    <a:off x="1908858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3" name="Oval 92"/>
                  <p:cNvSpPr/>
                  <p:nvPr/>
                </p:nvSpPr>
                <p:spPr>
                  <a:xfrm>
                    <a:off x="2038131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4" name="Oval 93"/>
                  <p:cNvSpPr/>
                  <p:nvPr/>
                </p:nvSpPr>
                <p:spPr>
                  <a:xfrm>
                    <a:off x="2180910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5" name="Oval 94"/>
                  <p:cNvSpPr/>
                  <p:nvPr/>
                </p:nvSpPr>
                <p:spPr>
                  <a:xfrm>
                    <a:off x="2310184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6" name="Oval 95"/>
                  <p:cNvSpPr/>
                  <p:nvPr/>
                </p:nvSpPr>
                <p:spPr>
                  <a:xfrm>
                    <a:off x="2449104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7" name="Oval 96"/>
                  <p:cNvSpPr/>
                  <p:nvPr/>
                </p:nvSpPr>
                <p:spPr>
                  <a:xfrm>
                    <a:off x="2578377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8" name="Oval 97"/>
                  <p:cNvSpPr/>
                  <p:nvPr/>
                </p:nvSpPr>
                <p:spPr>
                  <a:xfrm>
                    <a:off x="2721156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9" name="Oval 98"/>
                  <p:cNvSpPr/>
                  <p:nvPr/>
                </p:nvSpPr>
                <p:spPr>
                  <a:xfrm>
                    <a:off x="2850430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0" name="Oval 99"/>
                  <p:cNvSpPr/>
                  <p:nvPr/>
                </p:nvSpPr>
                <p:spPr>
                  <a:xfrm>
                    <a:off x="2979703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1" name="Group 100"/>
                <p:cNvGrpSpPr/>
                <p:nvPr/>
              </p:nvGrpSpPr>
              <p:grpSpPr>
                <a:xfrm>
                  <a:off x="1853341" y="3246086"/>
                  <a:ext cx="1648394" cy="214651"/>
                  <a:chOff x="1368612" y="5376405"/>
                  <a:chExt cx="1648394" cy="214651"/>
                </a:xfrm>
              </p:grpSpPr>
              <p:sp>
                <p:nvSpPr>
                  <p:cNvPr id="102" name="Oval 101"/>
                  <p:cNvSpPr/>
                  <p:nvPr/>
                </p:nvSpPr>
                <p:spPr>
                  <a:xfrm>
                    <a:off x="1368612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3" name="Oval 102"/>
                  <p:cNvSpPr/>
                  <p:nvPr/>
                </p:nvSpPr>
                <p:spPr>
                  <a:xfrm>
                    <a:off x="1497885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4" name="Oval 103"/>
                  <p:cNvSpPr/>
                  <p:nvPr/>
                </p:nvSpPr>
                <p:spPr>
                  <a:xfrm>
                    <a:off x="1640664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5" name="Oval 104"/>
                  <p:cNvSpPr/>
                  <p:nvPr/>
                </p:nvSpPr>
                <p:spPr>
                  <a:xfrm>
                    <a:off x="1769938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6" name="Oval 105"/>
                  <p:cNvSpPr/>
                  <p:nvPr/>
                </p:nvSpPr>
                <p:spPr>
                  <a:xfrm>
                    <a:off x="1908858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7" name="Oval 106"/>
                  <p:cNvSpPr/>
                  <p:nvPr/>
                </p:nvSpPr>
                <p:spPr>
                  <a:xfrm>
                    <a:off x="2038131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8" name="Oval 107"/>
                  <p:cNvSpPr/>
                  <p:nvPr/>
                </p:nvSpPr>
                <p:spPr>
                  <a:xfrm>
                    <a:off x="2180910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9" name="Oval 108"/>
                  <p:cNvSpPr/>
                  <p:nvPr/>
                </p:nvSpPr>
                <p:spPr>
                  <a:xfrm>
                    <a:off x="2310184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0" name="Oval 109"/>
                  <p:cNvSpPr/>
                  <p:nvPr/>
                </p:nvSpPr>
                <p:spPr>
                  <a:xfrm>
                    <a:off x="2449104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1" name="Oval 110"/>
                  <p:cNvSpPr/>
                  <p:nvPr/>
                </p:nvSpPr>
                <p:spPr>
                  <a:xfrm>
                    <a:off x="2578377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2" name="Oval 111"/>
                  <p:cNvSpPr/>
                  <p:nvPr/>
                </p:nvSpPr>
                <p:spPr>
                  <a:xfrm>
                    <a:off x="2721156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3" name="Oval 112"/>
                  <p:cNvSpPr/>
                  <p:nvPr/>
                </p:nvSpPr>
                <p:spPr>
                  <a:xfrm>
                    <a:off x="2850430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4" name="Oval 113"/>
                  <p:cNvSpPr/>
                  <p:nvPr/>
                </p:nvSpPr>
                <p:spPr>
                  <a:xfrm>
                    <a:off x="2979703" y="5376405"/>
                    <a:ext cx="37303" cy="214651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78" name="Oval 177"/>
                <p:cNvSpPr/>
                <p:nvPr/>
              </p:nvSpPr>
              <p:spPr>
                <a:xfrm>
                  <a:off x="8303884" y="3237035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9" name="Oval 178"/>
                <p:cNvSpPr/>
                <p:nvPr/>
              </p:nvSpPr>
              <p:spPr>
                <a:xfrm>
                  <a:off x="8433157" y="3237035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0" name="Oval 179"/>
                <p:cNvSpPr/>
                <p:nvPr/>
              </p:nvSpPr>
              <p:spPr>
                <a:xfrm>
                  <a:off x="8575936" y="3237035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1" name="Oval 180"/>
                <p:cNvSpPr/>
                <p:nvPr/>
              </p:nvSpPr>
              <p:spPr>
                <a:xfrm>
                  <a:off x="8705210" y="3237035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" name="Oval 181"/>
                <p:cNvSpPr/>
                <p:nvPr/>
              </p:nvSpPr>
              <p:spPr>
                <a:xfrm>
                  <a:off x="8844130" y="3237035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3" name="Oval 182"/>
                <p:cNvSpPr/>
                <p:nvPr/>
              </p:nvSpPr>
              <p:spPr>
                <a:xfrm>
                  <a:off x="8973403" y="3237035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4" name="Oval 183"/>
                <p:cNvSpPr/>
                <p:nvPr/>
              </p:nvSpPr>
              <p:spPr>
                <a:xfrm>
                  <a:off x="9116182" y="3237035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5" name="Oval 184"/>
                <p:cNvSpPr/>
                <p:nvPr/>
              </p:nvSpPr>
              <p:spPr>
                <a:xfrm>
                  <a:off x="9245456" y="3237035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1966002" y="4336711"/>
                <a:ext cx="7041993" cy="465873"/>
                <a:chOff x="1966002" y="4336711"/>
                <a:chExt cx="7041993" cy="465873"/>
              </a:xfrm>
            </p:grpSpPr>
            <p:sp>
              <p:nvSpPr>
                <p:cNvPr id="122" name="Oval 121"/>
                <p:cNvSpPr/>
                <p:nvPr/>
              </p:nvSpPr>
              <p:spPr>
                <a:xfrm>
                  <a:off x="1966002" y="4354858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" name="Oval 122"/>
                <p:cNvSpPr/>
                <p:nvPr/>
              </p:nvSpPr>
              <p:spPr>
                <a:xfrm>
                  <a:off x="2095275" y="4354858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4" name="Oval 123"/>
                <p:cNvSpPr/>
                <p:nvPr/>
              </p:nvSpPr>
              <p:spPr>
                <a:xfrm>
                  <a:off x="2238054" y="4354858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5" name="Oval 124"/>
                <p:cNvSpPr/>
                <p:nvPr/>
              </p:nvSpPr>
              <p:spPr>
                <a:xfrm>
                  <a:off x="2367328" y="4354858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6" name="Oval 125"/>
                <p:cNvSpPr/>
                <p:nvPr/>
              </p:nvSpPr>
              <p:spPr>
                <a:xfrm>
                  <a:off x="2506248" y="4354858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7" name="Oval 126"/>
                <p:cNvSpPr/>
                <p:nvPr/>
              </p:nvSpPr>
              <p:spPr>
                <a:xfrm>
                  <a:off x="2635521" y="4354858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8" name="Oval 127"/>
                <p:cNvSpPr/>
                <p:nvPr/>
              </p:nvSpPr>
              <p:spPr>
                <a:xfrm>
                  <a:off x="2778300" y="4486336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9" name="Oval 128"/>
                <p:cNvSpPr/>
                <p:nvPr/>
              </p:nvSpPr>
              <p:spPr>
                <a:xfrm>
                  <a:off x="2907574" y="4587933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0" name="Oval 129"/>
                <p:cNvSpPr/>
                <p:nvPr/>
              </p:nvSpPr>
              <p:spPr>
                <a:xfrm>
                  <a:off x="3046494" y="4516222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1" name="Oval 130"/>
                <p:cNvSpPr/>
                <p:nvPr/>
              </p:nvSpPr>
              <p:spPr>
                <a:xfrm>
                  <a:off x="3175767" y="4354858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2" name="Oval 131"/>
                <p:cNvSpPr/>
                <p:nvPr/>
              </p:nvSpPr>
              <p:spPr>
                <a:xfrm>
                  <a:off x="3318546" y="4354858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3" name="Oval 132"/>
                <p:cNvSpPr/>
                <p:nvPr/>
              </p:nvSpPr>
              <p:spPr>
                <a:xfrm>
                  <a:off x="3447820" y="4354858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4" name="Oval 133"/>
                <p:cNvSpPr/>
                <p:nvPr/>
              </p:nvSpPr>
              <p:spPr>
                <a:xfrm>
                  <a:off x="3577093" y="4354858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6" name="Oval 135"/>
                <p:cNvSpPr/>
                <p:nvPr/>
              </p:nvSpPr>
              <p:spPr>
                <a:xfrm>
                  <a:off x="3592638" y="4369663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" name="Oval 136"/>
                <p:cNvSpPr/>
                <p:nvPr/>
              </p:nvSpPr>
              <p:spPr>
                <a:xfrm>
                  <a:off x="3721911" y="4369663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8" name="Oval 137"/>
                <p:cNvSpPr/>
                <p:nvPr/>
              </p:nvSpPr>
              <p:spPr>
                <a:xfrm>
                  <a:off x="3864690" y="4507115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9" name="Oval 138"/>
                <p:cNvSpPr/>
                <p:nvPr/>
              </p:nvSpPr>
              <p:spPr>
                <a:xfrm>
                  <a:off x="3993964" y="4554925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0" name="Oval 139"/>
                <p:cNvSpPr/>
                <p:nvPr/>
              </p:nvSpPr>
              <p:spPr>
                <a:xfrm>
                  <a:off x="4132884" y="4441376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1" name="Oval 140"/>
                <p:cNvSpPr/>
                <p:nvPr/>
              </p:nvSpPr>
              <p:spPr>
                <a:xfrm>
                  <a:off x="4262157" y="4369663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2" name="Oval 141"/>
                <p:cNvSpPr/>
                <p:nvPr/>
              </p:nvSpPr>
              <p:spPr>
                <a:xfrm>
                  <a:off x="4404936" y="4369663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3" name="Oval 142"/>
                <p:cNvSpPr/>
                <p:nvPr/>
              </p:nvSpPr>
              <p:spPr>
                <a:xfrm>
                  <a:off x="4534210" y="4369663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4" name="Oval 143"/>
                <p:cNvSpPr/>
                <p:nvPr/>
              </p:nvSpPr>
              <p:spPr>
                <a:xfrm>
                  <a:off x="4673130" y="4369663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5" name="Oval 144"/>
                <p:cNvSpPr/>
                <p:nvPr/>
              </p:nvSpPr>
              <p:spPr>
                <a:xfrm>
                  <a:off x="4802403" y="4477236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6" name="Oval 145"/>
                <p:cNvSpPr/>
                <p:nvPr/>
              </p:nvSpPr>
              <p:spPr>
                <a:xfrm>
                  <a:off x="4945182" y="4560901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7" name="Oval 146"/>
                <p:cNvSpPr/>
                <p:nvPr/>
              </p:nvSpPr>
              <p:spPr>
                <a:xfrm>
                  <a:off x="5074456" y="4525049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" name="Oval 147"/>
                <p:cNvSpPr/>
                <p:nvPr/>
              </p:nvSpPr>
              <p:spPr>
                <a:xfrm>
                  <a:off x="5203729" y="4369663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0" name="Oval 149"/>
                <p:cNvSpPr/>
                <p:nvPr/>
              </p:nvSpPr>
              <p:spPr>
                <a:xfrm>
                  <a:off x="5219274" y="4384468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1" name="Oval 150"/>
                <p:cNvSpPr/>
                <p:nvPr/>
              </p:nvSpPr>
              <p:spPr>
                <a:xfrm>
                  <a:off x="5348547" y="4384468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2" name="Oval 151"/>
                <p:cNvSpPr/>
                <p:nvPr/>
              </p:nvSpPr>
              <p:spPr>
                <a:xfrm>
                  <a:off x="5491326" y="4384468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3" name="Oval 152"/>
                <p:cNvSpPr/>
                <p:nvPr/>
              </p:nvSpPr>
              <p:spPr>
                <a:xfrm>
                  <a:off x="5620600" y="4384468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4" name="Oval 153"/>
                <p:cNvSpPr/>
                <p:nvPr/>
              </p:nvSpPr>
              <p:spPr>
                <a:xfrm>
                  <a:off x="5759520" y="4384468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5" name="Oval 154"/>
                <p:cNvSpPr/>
                <p:nvPr/>
              </p:nvSpPr>
              <p:spPr>
                <a:xfrm>
                  <a:off x="5888793" y="4503993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6" name="Oval 155"/>
                <p:cNvSpPr/>
                <p:nvPr/>
              </p:nvSpPr>
              <p:spPr>
                <a:xfrm>
                  <a:off x="6031572" y="4563756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7" name="Oval 156"/>
                <p:cNvSpPr/>
                <p:nvPr/>
              </p:nvSpPr>
              <p:spPr>
                <a:xfrm>
                  <a:off x="6160846" y="4438252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8" name="Oval 157"/>
                <p:cNvSpPr/>
                <p:nvPr/>
              </p:nvSpPr>
              <p:spPr>
                <a:xfrm>
                  <a:off x="6299766" y="4384468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9" name="Oval 158"/>
                <p:cNvSpPr/>
                <p:nvPr/>
              </p:nvSpPr>
              <p:spPr>
                <a:xfrm>
                  <a:off x="6429039" y="4384468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0" name="Oval 159"/>
                <p:cNvSpPr/>
                <p:nvPr/>
              </p:nvSpPr>
              <p:spPr>
                <a:xfrm>
                  <a:off x="6571818" y="4384468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1" name="Oval 160"/>
                <p:cNvSpPr/>
                <p:nvPr/>
              </p:nvSpPr>
              <p:spPr>
                <a:xfrm>
                  <a:off x="6701092" y="4384468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2" name="Oval 161"/>
                <p:cNvSpPr/>
                <p:nvPr/>
              </p:nvSpPr>
              <p:spPr>
                <a:xfrm>
                  <a:off x="6830365" y="4384468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4" name="Oval 163"/>
                <p:cNvSpPr/>
                <p:nvPr/>
              </p:nvSpPr>
              <p:spPr>
                <a:xfrm>
                  <a:off x="6828060" y="4369662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5" name="Oval 164"/>
                <p:cNvSpPr/>
                <p:nvPr/>
              </p:nvSpPr>
              <p:spPr>
                <a:xfrm>
                  <a:off x="6957333" y="4531024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6" name="Oval 165"/>
                <p:cNvSpPr/>
                <p:nvPr/>
              </p:nvSpPr>
              <p:spPr>
                <a:xfrm>
                  <a:off x="7100112" y="4501138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7" name="Oval 166"/>
                <p:cNvSpPr/>
                <p:nvPr/>
              </p:nvSpPr>
              <p:spPr>
                <a:xfrm>
                  <a:off x="7229386" y="4447354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8" name="Oval 167"/>
                <p:cNvSpPr/>
                <p:nvPr/>
              </p:nvSpPr>
              <p:spPr>
                <a:xfrm>
                  <a:off x="7368306" y="4369662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9" name="Oval 168"/>
                <p:cNvSpPr/>
                <p:nvPr/>
              </p:nvSpPr>
              <p:spPr>
                <a:xfrm>
                  <a:off x="7497579" y="4369662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0" name="Oval 169"/>
                <p:cNvSpPr/>
                <p:nvPr/>
              </p:nvSpPr>
              <p:spPr>
                <a:xfrm>
                  <a:off x="7640358" y="4369662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1" name="Oval 170"/>
                <p:cNvSpPr/>
                <p:nvPr/>
              </p:nvSpPr>
              <p:spPr>
                <a:xfrm>
                  <a:off x="7769632" y="4369662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2" name="Oval 171"/>
                <p:cNvSpPr/>
                <p:nvPr/>
              </p:nvSpPr>
              <p:spPr>
                <a:xfrm>
                  <a:off x="7908552" y="4501138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3" name="Oval 172"/>
                <p:cNvSpPr/>
                <p:nvPr/>
              </p:nvSpPr>
              <p:spPr>
                <a:xfrm>
                  <a:off x="8037825" y="4554931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4" name="Oval 173"/>
                <p:cNvSpPr/>
                <p:nvPr/>
              </p:nvSpPr>
              <p:spPr>
                <a:xfrm>
                  <a:off x="8180604" y="4459306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5" name="Oval 174"/>
                <p:cNvSpPr/>
                <p:nvPr/>
              </p:nvSpPr>
              <p:spPr>
                <a:xfrm>
                  <a:off x="8309878" y="4369662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6" name="Oval 175"/>
                <p:cNvSpPr/>
                <p:nvPr/>
              </p:nvSpPr>
              <p:spPr>
                <a:xfrm>
                  <a:off x="8439151" y="4369662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6" name="Oval 185"/>
                <p:cNvSpPr/>
                <p:nvPr/>
              </p:nvSpPr>
              <p:spPr>
                <a:xfrm>
                  <a:off x="8440093" y="4336711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7" name="Oval 186"/>
                <p:cNvSpPr/>
                <p:nvPr/>
              </p:nvSpPr>
              <p:spPr>
                <a:xfrm>
                  <a:off x="8569366" y="4336711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8" name="Oval 187"/>
                <p:cNvSpPr/>
                <p:nvPr/>
              </p:nvSpPr>
              <p:spPr>
                <a:xfrm>
                  <a:off x="8712145" y="4336711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9" name="Oval 188"/>
                <p:cNvSpPr/>
                <p:nvPr/>
              </p:nvSpPr>
              <p:spPr>
                <a:xfrm>
                  <a:off x="8841419" y="4336711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0" name="Oval 189"/>
                <p:cNvSpPr/>
                <p:nvPr/>
              </p:nvSpPr>
              <p:spPr>
                <a:xfrm>
                  <a:off x="8970692" y="4336711"/>
                  <a:ext cx="37303" cy="214651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accent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84033" y="3242193"/>
              <a:ext cx="1757180" cy="504537"/>
            </a:xfrm>
            <a:prstGeom prst="rect">
              <a:avLst/>
            </a:prstGeom>
          </p:spPr>
        </p:pic>
        <p:pic>
          <p:nvPicPr>
            <p:cNvPr id="163" name="Picture 16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70408" y="3212466"/>
              <a:ext cx="1757180" cy="504537"/>
            </a:xfrm>
            <a:prstGeom prst="rect">
              <a:avLst/>
            </a:prstGeom>
          </p:spPr>
        </p:pic>
        <p:sp>
          <p:nvSpPr>
            <p:cNvPr id="177" name="TextBox 176"/>
            <p:cNvSpPr txBox="1"/>
            <p:nvPr/>
          </p:nvSpPr>
          <p:spPr>
            <a:xfrm>
              <a:off x="1980139" y="3843863"/>
              <a:ext cx="15569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OSC module</a:t>
              </a:r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FA933C-DA3F-426B-BE7B-BD101E4C02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8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731035" y="3997027"/>
            <a:ext cx="63611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tx1">
                    <a:lumMod val="50000"/>
                  </a:schemeClr>
                </a:solidFill>
              </a:rPr>
              <a:t>Intrabeam</a:t>
            </a:r>
            <a:r>
              <a:rPr lang="en-US" sz="2000" dirty="0">
                <a:solidFill>
                  <a:schemeClr val="tx1">
                    <a:lumMod val="50000"/>
                  </a:schemeClr>
                </a:solidFill>
              </a:rPr>
              <a:t> scattering growth rate</a:t>
            </a:r>
            <a:endParaRPr lang="en-US" sz="2000" baseline="30000" dirty="0">
              <a:solidFill>
                <a:schemeClr val="tx1">
                  <a:lumMod val="50000"/>
                </a:scheme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17667" y="407929"/>
            <a:ext cx="11753865" cy="360014"/>
            <a:chOff x="348343" y="521097"/>
            <a:chExt cx="11753865" cy="360014"/>
          </a:xfrm>
        </p:grpSpPr>
        <p:pic>
          <p:nvPicPr>
            <p:cNvPr id="22" name="Picture 2" descr="C:\Users\amiesen\Desktop\anlrgbpptlogo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3790" y="521097"/>
              <a:ext cx="1198418" cy="3600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3" name="Straight Connector 22"/>
            <p:cNvCxnSpPr/>
            <p:nvPr/>
          </p:nvCxnSpPr>
          <p:spPr bwMode="auto">
            <a:xfrm flipV="1">
              <a:off x="348343" y="701104"/>
              <a:ext cx="10546772" cy="9587"/>
            </a:xfrm>
            <a:prstGeom prst="line">
              <a:avLst/>
            </a:prstGeom>
            <a:noFill/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sp>
        <p:nvSpPr>
          <p:cNvPr id="16" name="Title 6"/>
          <p:cNvSpPr txBox="1">
            <a:spLocks/>
          </p:cNvSpPr>
          <p:nvPr/>
        </p:nvSpPr>
        <p:spPr>
          <a:xfrm>
            <a:off x="583436" y="148917"/>
            <a:ext cx="11843657" cy="39099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4572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sz="2800" b="1" i="0" kern="1200" cap="all" baseline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Scaling with energy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07781" y="4397137"/>
            <a:ext cx="472745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 1"/>
          <p:cNvSpPr>
            <a:spLocks noGrp="1"/>
          </p:cNvSpPr>
          <p:nvPr>
            <p:ph type="body" sz="quarter" idx="12"/>
          </p:nvPr>
        </p:nvSpPr>
        <p:spPr>
          <a:xfrm>
            <a:off x="481836" y="805694"/>
            <a:ext cx="11163868" cy="499715"/>
          </a:xfrm>
        </p:spPr>
        <p:txBody>
          <a:bodyPr/>
          <a:lstStyle/>
          <a:p>
            <a:r>
              <a:rPr lang="en-US" dirty="0"/>
              <a:t>Consider the case when the peak magnetic field in the wiggler and relative beam energy spread in the ring are independent of beam energy.</a:t>
            </a:r>
          </a:p>
        </p:txBody>
      </p:sp>
      <p:pic>
        <p:nvPicPr>
          <p:cNvPr id="13" name="Picture 1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811" y="2098024"/>
            <a:ext cx="3234309" cy="43701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787" y="1535611"/>
            <a:ext cx="5281576" cy="3003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204" y="2171307"/>
            <a:ext cx="952381" cy="26361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94080" y="2118451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Since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742430" y="2118450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93763" y="2976973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ooling rate </a:t>
            </a:r>
          </a:p>
        </p:txBody>
      </p:sp>
      <p:pic>
        <p:nvPicPr>
          <p:cNvPr id="8" name="Picture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527" y="3098583"/>
            <a:ext cx="457812" cy="194169"/>
          </a:xfrm>
          <a:prstGeom prst="rect">
            <a:avLst/>
          </a:prstGeom>
        </p:spPr>
      </p:pic>
      <p:sp>
        <p:nvSpPr>
          <p:cNvPr id="34" name="Rounded Rectangle 33"/>
          <p:cNvSpPr/>
          <p:nvPr/>
        </p:nvSpPr>
        <p:spPr>
          <a:xfrm>
            <a:off x="894080" y="2885440"/>
            <a:ext cx="2272866" cy="58928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066" y="4042993"/>
            <a:ext cx="758864" cy="308177"/>
          </a:xfrm>
          <a:prstGeom prst="rect">
            <a:avLst/>
          </a:prstGeom>
        </p:spPr>
      </p:pic>
      <p:cxnSp>
        <p:nvCxnSpPr>
          <p:cNvPr id="38" name="Straight Connector 37"/>
          <p:cNvCxnSpPr/>
          <p:nvPr/>
        </p:nvCxnSpPr>
        <p:spPr>
          <a:xfrm>
            <a:off x="317667" y="4815840"/>
            <a:ext cx="11753865" cy="0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2 2"/>
          <p:cNvSpPr txBox="1">
            <a:spLocks/>
          </p:cNvSpPr>
          <p:nvPr/>
        </p:nvSpPr>
        <p:spPr>
          <a:xfrm>
            <a:off x="583436" y="5004774"/>
            <a:ext cx="11163868" cy="4997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 sz="2000" b="1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Compare to a wiggler dominated storage ring (under the same condition of a fixed wiggler’s peak magnetic field)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438360" y="6215260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ooling rate </a:t>
            </a:r>
          </a:p>
        </p:txBody>
      </p:sp>
      <p:pic>
        <p:nvPicPr>
          <p:cNvPr id="11" name="Picture 1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6908" y="6349783"/>
            <a:ext cx="457812" cy="19416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347" y="5831151"/>
            <a:ext cx="985178" cy="26622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3AABF9-EA92-45B8-A803-810F96FF1D8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97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247" y="120402"/>
            <a:ext cx="11163868" cy="441459"/>
          </a:xfrm>
        </p:spPr>
        <p:txBody>
          <a:bodyPr/>
          <a:lstStyle/>
          <a:p>
            <a:r>
              <a:rPr lang="en-US" sz="3200" dirty="0"/>
              <a:t>Beam optics of Cooling section			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88415" y="694063"/>
            <a:ext cx="11163868" cy="499714"/>
          </a:xfrm>
        </p:spPr>
        <p:txBody>
          <a:bodyPr/>
          <a:lstStyle/>
          <a:p>
            <a:r>
              <a:rPr lang="en-US" dirty="0"/>
              <a:t>Dispersion due to trim magnets. Note 10 times smaller scale for the dispersion.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097" y="1527093"/>
            <a:ext cx="11419806" cy="5129496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1261241" y="998483"/>
            <a:ext cx="2837793" cy="32161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738852" y="1327297"/>
            <a:ext cx="4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22893" y="1327297"/>
            <a:ext cx="4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62184" y="133647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630304" y="133647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-B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59242" y="1457077"/>
            <a:ext cx="5716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Trim1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14108" y="1457077"/>
            <a:ext cx="5716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Trim2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3899338" y="2081048"/>
            <a:ext cx="0" cy="2417380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lgDash"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71545" y="2081048"/>
            <a:ext cx="0" cy="2060028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lgDash"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785128" y="2005120"/>
            <a:ext cx="8018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chicane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419821" y="405288"/>
            <a:ext cx="11745190" cy="360014"/>
            <a:chOff x="374073" y="602673"/>
            <a:chExt cx="11745190" cy="360014"/>
          </a:xfrm>
        </p:grpSpPr>
        <p:cxnSp>
          <p:nvCxnSpPr>
            <p:cNvPr id="18" name="Straight Connector 17"/>
            <p:cNvCxnSpPr>
              <a:endCxn id="19" idx="1"/>
            </p:cNvCxnSpPr>
            <p:nvPr/>
          </p:nvCxnSpPr>
          <p:spPr bwMode="auto">
            <a:xfrm flipV="1">
              <a:off x="374073" y="782680"/>
              <a:ext cx="10546772" cy="9587"/>
            </a:xfrm>
            <a:prstGeom prst="line">
              <a:avLst/>
            </a:prstGeom>
            <a:noFill/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pic>
          <p:nvPicPr>
            <p:cNvPr id="19" name="Picture 2" descr="C:\Users\amiesen\Desktop\anlrgbpptlogo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20845" y="602673"/>
              <a:ext cx="1198418" cy="36001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31489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6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40000" flipH="1" flipV="1">
            <a:off x="6419833" y="1129132"/>
            <a:ext cx="876665" cy="605317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40000">
            <a:off x="3973345" y="2609947"/>
            <a:ext cx="876665" cy="605317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7614238" y="1043074"/>
            <a:ext cx="2074318" cy="785726"/>
          </a:xfrm>
          <a:prstGeom prst="rect">
            <a:avLst/>
          </a:prstGeom>
        </p:spPr>
      </p:pic>
      <p:sp>
        <p:nvSpPr>
          <p:cNvPr id="100" name="Text Box 2"/>
          <p:cNvSpPr txBox="1">
            <a:spLocks noChangeArrowheads="1"/>
          </p:cNvSpPr>
          <p:nvPr/>
        </p:nvSpPr>
        <p:spPr bwMode="auto">
          <a:xfrm>
            <a:off x="100361" y="0"/>
            <a:ext cx="11840482" cy="70788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defRPr/>
            </a:pPr>
            <a:r>
              <a:rPr lang="en-US" altLang="en-US" sz="4000" kern="0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New approach: cooling with </a:t>
            </a:r>
            <a:r>
              <a:rPr lang="en-US" altLang="en-US" sz="4000" kern="0" dirty="0" err="1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EUV</a:t>
            </a:r>
            <a:r>
              <a:rPr lang="en-US" altLang="en-US" sz="4000" kern="0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light</a:t>
            </a:r>
          </a:p>
        </p:txBody>
      </p:sp>
      <p:grpSp>
        <p:nvGrpSpPr>
          <p:cNvPr id="109" name="Group 108"/>
          <p:cNvGrpSpPr/>
          <p:nvPr/>
        </p:nvGrpSpPr>
        <p:grpSpPr>
          <a:xfrm>
            <a:off x="8836" y="524615"/>
            <a:ext cx="11745190" cy="360014"/>
            <a:chOff x="374073" y="602673"/>
            <a:chExt cx="11745190" cy="360014"/>
          </a:xfrm>
        </p:grpSpPr>
        <p:cxnSp>
          <p:nvCxnSpPr>
            <p:cNvPr id="110" name="Straight Connector 109"/>
            <p:cNvCxnSpPr>
              <a:endCxn id="111" idx="1"/>
            </p:cNvCxnSpPr>
            <p:nvPr/>
          </p:nvCxnSpPr>
          <p:spPr bwMode="auto">
            <a:xfrm flipV="1">
              <a:off x="374073" y="782680"/>
              <a:ext cx="10546772" cy="9587"/>
            </a:xfrm>
            <a:prstGeom prst="line">
              <a:avLst/>
            </a:prstGeom>
            <a:noFill/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pic>
          <p:nvPicPr>
            <p:cNvPr id="111" name="Picture 2" descr="C:\Users\amiesen\Desktop\anlrgbpptlogo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20845" y="602673"/>
              <a:ext cx="1198418" cy="3600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9204" y="2550160"/>
            <a:ext cx="2074318" cy="785726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V="1">
            <a:off x="3576320" y="1534160"/>
            <a:ext cx="4135120" cy="1310640"/>
          </a:xfrm>
          <a:prstGeom prst="line">
            <a:avLst/>
          </a:prstGeom>
          <a:ln w="19050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 rot="-900000">
            <a:off x="4592037" y="2248319"/>
            <a:ext cx="168165" cy="49108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 rot="-900000">
            <a:off x="5559797" y="1943936"/>
            <a:ext cx="168165" cy="49108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Arrow Connector 51"/>
          <p:cNvCxnSpPr/>
          <p:nvPr/>
        </p:nvCxnSpPr>
        <p:spPr>
          <a:xfrm flipV="1">
            <a:off x="2495083" y="2826237"/>
            <a:ext cx="2240782" cy="116787"/>
          </a:xfrm>
          <a:prstGeom prst="straightConnector1">
            <a:avLst/>
          </a:prstGeom>
          <a:ln>
            <a:solidFill>
              <a:srgbClr val="4865E2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2520930" y="2990514"/>
            <a:ext cx="1792443" cy="85321"/>
          </a:xfrm>
          <a:prstGeom prst="straightConnector1">
            <a:avLst/>
          </a:prstGeom>
          <a:ln>
            <a:solidFill>
              <a:srgbClr val="4865E2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V="1">
            <a:off x="4754759" y="1225759"/>
            <a:ext cx="2369276" cy="1600478"/>
          </a:xfrm>
          <a:prstGeom prst="straightConnector1">
            <a:avLst/>
          </a:prstGeom>
          <a:ln>
            <a:solidFill>
              <a:srgbClr val="4865E2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V="1">
            <a:off x="4236229" y="1501995"/>
            <a:ext cx="2293227" cy="1538955"/>
          </a:xfrm>
          <a:prstGeom prst="straightConnector1">
            <a:avLst/>
          </a:prstGeom>
          <a:ln>
            <a:solidFill>
              <a:srgbClr val="4865E2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7035123" y="1251978"/>
            <a:ext cx="1772546" cy="93884"/>
          </a:xfrm>
          <a:prstGeom prst="straightConnector1">
            <a:avLst/>
          </a:prstGeom>
          <a:ln>
            <a:solidFill>
              <a:srgbClr val="4865E2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V="1">
            <a:off x="6522854" y="1401290"/>
            <a:ext cx="2240782" cy="116787"/>
          </a:xfrm>
          <a:prstGeom prst="straightConnector1">
            <a:avLst/>
          </a:prstGeom>
          <a:ln>
            <a:solidFill>
              <a:srgbClr val="4865E2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 rot="-900000">
            <a:off x="6605924" y="1640504"/>
            <a:ext cx="168165" cy="49108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/>
          <p:cNvSpPr txBox="1"/>
          <p:nvPr/>
        </p:nvSpPr>
        <p:spPr>
          <a:xfrm>
            <a:off x="867561" y="3768801"/>
            <a:ext cx="732757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No amplifier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Reflective optics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100% relative bandwidth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Use multiple light sources within one setup </a:t>
            </a:r>
          </a:p>
        </p:txBody>
      </p:sp>
      <p:sp>
        <p:nvSpPr>
          <p:cNvPr id="84" name="Right Brace 83"/>
          <p:cNvSpPr/>
          <p:nvPr/>
        </p:nvSpPr>
        <p:spPr>
          <a:xfrm>
            <a:off x="6847861" y="3750238"/>
            <a:ext cx="410566" cy="1756482"/>
          </a:xfrm>
          <a:prstGeom prst="rightBrace">
            <a:avLst>
              <a:gd name="adj1" fmla="val 37538"/>
              <a:gd name="adj2" fmla="val 50000"/>
            </a:avLst>
          </a:prstGeom>
          <a:ln w="28575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/>
          <p:cNvSpPr txBox="1"/>
          <p:nvPr/>
        </p:nvSpPr>
        <p:spPr>
          <a:xfrm>
            <a:off x="7888427" y="3700182"/>
            <a:ext cx="3052842" cy="1569660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Use light in extreme ultraviolet part of spectrum; bandwidth</a:t>
            </a:r>
          </a:p>
          <a:p>
            <a:r>
              <a:rPr lang="en-US" sz="2400" dirty="0" err="1">
                <a:latin typeface="Symbol" panose="05050102010706020507" pitchFamily="18" charset="2"/>
              </a:rPr>
              <a:t>D</a:t>
            </a:r>
            <a:r>
              <a:rPr lang="en-US" sz="2400" dirty="0" err="1"/>
              <a:t>f</a:t>
            </a:r>
            <a:r>
              <a:rPr lang="en-US" sz="2400" dirty="0"/>
              <a:t> = 7.5 PHz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1551692" y="2359171"/>
            <a:ext cx="1027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Wiggler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8728909" y="876246"/>
            <a:ext cx="1027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Wiggler</a:t>
            </a:r>
          </a:p>
        </p:txBody>
      </p:sp>
    </p:spTree>
    <p:extLst>
      <p:ext uri="{BB962C8B-B14F-4D97-AF65-F5344CB8AC3E}">
        <p14:creationId xmlns:p14="http://schemas.microsoft.com/office/powerpoint/2010/main" val="4197408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727498" y="3870281"/>
            <a:ext cx="9910688" cy="2560999"/>
            <a:chOff x="727498" y="3870281"/>
            <a:chExt cx="9910688" cy="1836581"/>
          </a:xfrm>
        </p:grpSpPr>
        <p:grpSp>
          <p:nvGrpSpPr>
            <p:cNvPr id="80" name="Group 79"/>
            <p:cNvGrpSpPr/>
            <p:nvPr/>
          </p:nvGrpSpPr>
          <p:grpSpPr>
            <a:xfrm flipH="1">
              <a:off x="8527621" y="3870281"/>
              <a:ext cx="2110565" cy="1836581"/>
              <a:chOff x="821184" y="4330539"/>
              <a:chExt cx="2110565" cy="1836581"/>
            </a:xfrm>
          </p:grpSpPr>
          <p:sp>
            <p:nvSpPr>
              <p:cNvPr id="81" name="Oval 80"/>
              <p:cNvSpPr/>
              <p:nvPr/>
            </p:nvSpPr>
            <p:spPr>
              <a:xfrm>
                <a:off x="821184" y="4355770"/>
                <a:ext cx="1987347" cy="174023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1814857" y="4330539"/>
                <a:ext cx="1116892" cy="18365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27498" y="3870281"/>
              <a:ext cx="2110565" cy="1836581"/>
              <a:chOff x="821184" y="4330539"/>
              <a:chExt cx="2110565" cy="1836581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821184" y="4355770"/>
                <a:ext cx="1987347" cy="174023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1814857" y="4330539"/>
                <a:ext cx="1116892" cy="18365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00" name="Text Box 2"/>
          <p:cNvSpPr txBox="1">
            <a:spLocks noChangeArrowheads="1"/>
          </p:cNvSpPr>
          <p:nvPr/>
        </p:nvSpPr>
        <p:spPr bwMode="auto">
          <a:xfrm>
            <a:off x="80040" y="0"/>
            <a:ext cx="12325319" cy="64633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defRPr/>
            </a:pPr>
            <a:r>
              <a:rPr lang="en-US" altLang="en-US" sz="3600" kern="0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Basics of stochastic cooling: measure, correct, randomize</a:t>
            </a:r>
          </a:p>
        </p:txBody>
      </p:sp>
      <p:grpSp>
        <p:nvGrpSpPr>
          <p:cNvPr id="109" name="Group 108"/>
          <p:cNvGrpSpPr/>
          <p:nvPr/>
        </p:nvGrpSpPr>
        <p:grpSpPr>
          <a:xfrm>
            <a:off x="8836" y="524615"/>
            <a:ext cx="11745190" cy="360014"/>
            <a:chOff x="374073" y="602673"/>
            <a:chExt cx="11745190" cy="360014"/>
          </a:xfrm>
        </p:grpSpPr>
        <p:cxnSp>
          <p:nvCxnSpPr>
            <p:cNvPr id="110" name="Straight Connector 109"/>
            <p:cNvCxnSpPr>
              <a:endCxn id="111" idx="1"/>
            </p:cNvCxnSpPr>
            <p:nvPr/>
          </p:nvCxnSpPr>
          <p:spPr bwMode="auto">
            <a:xfrm flipV="1">
              <a:off x="374073" y="782680"/>
              <a:ext cx="10546772" cy="9587"/>
            </a:xfrm>
            <a:prstGeom prst="line">
              <a:avLst/>
            </a:prstGeom>
            <a:noFill/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pic>
          <p:nvPicPr>
            <p:cNvPr id="111" name="Picture 2" descr="C:\Users\amiesen\Desktop\anlrgbpptlogo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20845" y="602673"/>
              <a:ext cx="1198418" cy="3600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1749" y="2390516"/>
            <a:ext cx="6049940" cy="1825884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2035392" y="3795674"/>
            <a:ext cx="448123" cy="210519"/>
            <a:chOff x="1995946" y="2611338"/>
            <a:chExt cx="448123" cy="210519"/>
          </a:xfrm>
        </p:grpSpPr>
        <p:sp>
          <p:nvSpPr>
            <p:cNvPr id="16" name="Oval 15"/>
            <p:cNvSpPr/>
            <p:nvPr/>
          </p:nvSpPr>
          <p:spPr>
            <a:xfrm>
              <a:off x="1995946" y="2611338"/>
              <a:ext cx="186813" cy="210519"/>
            </a:xfrm>
            <a:prstGeom prst="ellipse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Arrow Connector 17"/>
            <p:cNvCxnSpPr>
              <a:stCxn id="16" idx="6"/>
            </p:cNvCxnSpPr>
            <p:nvPr/>
          </p:nvCxnSpPr>
          <p:spPr>
            <a:xfrm flipV="1">
              <a:off x="2182759" y="2713703"/>
              <a:ext cx="261310" cy="2895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2017484" y="3360404"/>
            <a:ext cx="425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</a:t>
            </a:r>
            <a:r>
              <a:rPr lang="en-US" sz="2400" baseline="30000" dirty="0"/>
              <a:t>-</a:t>
            </a:r>
          </a:p>
        </p:txBody>
      </p:sp>
      <p:sp>
        <p:nvSpPr>
          <p:cNvPr id="6" name="Rectangle 5"/>
          <p:cNvSpPr/>
          <p:nvPr/>
        </p:nvSpPr>
        <p:spPr>
          <a:xfrm>
            <a:off x="2744378" y="3727880"/>
            <a:ext cx="187371" cy="27831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533924" y="3727880"/>
            <a:ext cx="187371" cy="27831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7977021" y="2784382"/>
            <a:ext cx="550600" cy="819256"/>
            <a:chOff x="7489341" y="1615982"/>
            <a:chExt cx="550600" cy="819256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57598" y="1615982"/>
              <a:ext cx="282343" cy="806855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489341" y="1628383"/>
              <a:ext cx="282343" cy="806855"/>
            </a:xfrm>
            <a:prstGeom prst="rect">
              <a:avLst/>
            </a:prstGeom>
          </p:spPr>
        </p:pic>
      </p:grpSp>
      <p:sp>
        <p:nvSpPr>
          <p:cNvPr id="31" name="Rectangle 30"/>
          <p:cNvSpPr/>
          <p:nvPr/>
        </p:nvSpPr>
        <p:spPr>
          <a:xfrm>
            <a:off x="9175658" y="3738040"/>
            <a:ext cx="187371" cy="27831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8965204" y="3738040"/>
            <a:ext cx="187371" cy="27831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38252" y="3512888"/>
            <a:ext cx="199869" cy="676491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01737" y="3506565"/>
            <a:ext cx="199869" cy="676491"/>
          </a:xfrm>
          <a:prstGeom prst="rect">
            <a:avLst/>
          </a:prstGeom>
        </p:spPr>
      </p:pic>
      <p:sp>
        <p:nvSpPr>
          <p:cNvPr id="9" name="Isosceles Triangle 8"/>
          <p:cNvSpPr/>
          <p:nvPr/>
        </p:nvSpPr>
        <p:spPr>
          <a:xfrm rot="5400000">
            <a:off x="5829589" y="3564929"/>
            <a:ext cx="448018" cy="559763"/>
          </a:xfrm>
          <a:prstGeom prst="triangle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/>
          <p:cNvGrpSpPr/>
          <p:nvPr/>
        </p:nvGrpSpPr>
        <p:grpSpPr>
          <a:xfrm>
            <a:off x="3342715" y="3360404"/>
            <a:ext cx="550600" cy="169023"/>
            <a:chOff x="7489341" y="1615982"/>
            <a:chExt cx="550600" cy="819256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57598" y="1615982"/>
              <a:ext cx="282343" cy="806855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489341" y="1628383"/>
              <a:ext cx="282343" cy="806855"/>
            </a:xfrm>
            <a:prstGeom prst="rect">
              <a:avLst/>
            </a:prstGeom>
          </p:spPr>
        </p:pic>
      </p:grpSp>
      <p:sp>
        <p:nvSpPr>
          <p:cNvPr id="72" name="Oval 71"/>
          <p:cNvSpPr/>
          <p:nvPr/>
        </p:nvSpPr>
        <p:spPr>
          <a:xfrm>
            <a:off x="8468745" y="3023362"/>
            <a:ext cx="186813" cy="210519"/>
          </a:xfrm>
          <a:prstGeom prst="ellipse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3173934" y="3346835"/>
            <a:ext cx="186813" cy="210519"/>
          </a:xfrm>
          <a:prstGeom prst="ellipse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184" y="1506828"/>
            <a:ext cx="2743200" cy="142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7" name="Straight Arrow Connector 56"/>
          <p:cNvCxnSpPr/>
          <p:nvPr/>
        </p:nvCxnSpPr>
        <p:spPr>
          <a:xfrm>
            <a:off x="1015656" y="2836024"/>
            <a:ext cx="2397211" cy="0"/>
          </a:xfrm>
          <a:prstGeom prst="straightConnector1">
            <a:avLst/>
          </a:prstGeom>
          <a:ln w="38100">
            <a:solidFill>
              <a:schemeClr val="tx1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725570" y="1810321"/>
            <a:ext cx="1" cy="892551"/>
          </a:xfrm>
          <a:prstGeom prst="straightConnector1">
            <a:avLst/>
          </a:prstGeom>
          <a:ln w="38100">
            <a:solidFill>
              <a:schemeClr val="tx1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001090" y="2915102"/>
            <a:ext cx="2903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Position inside the beam</a:t>
            </a:r>
          </a:p>
        </p:txBody>
      </p:sp>
      <p:sp>
        <p:nvSpPr>
          <p:cNvPr id="61" name="TextBox 60"/>
          <p:cNvSpPr txBox="1"/>
          <p:nvPr/>
        </p:nvSpPr>
        <p:spPr>
          <a:xfrm rot="16200000">
            <a:off x="-6296" y="2112315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Energy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993565" y="695514"/>
            <a:ext cx="1508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1. Measure</a:t>
            </a:r>
          </a:p>
        </p:txBody>
      </p:sp>
      <p:cxnSp>
        <p:nvCxnSpPr>
          <p:cNvPr id="63" name="Straight Connector 62"/>
          <p:cNvCxnSpPr/>
          <p:nvPr/>
        </p:nvCxnSpPr>
        <p:spPr>
          <a:xfrm>
            <a:off x="2452770" y="1611552"/>
            <a:ext cx="0" cy="525052"/>
          </a:xfrm>
          <a:prstGeom prst="line">
            <a:avLst/>
          </a:prstGeom>
          <a:ln w="28575">
            <a:solidFill>
              <a:srgbClr val="0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3005220" y="1618644"/>
            <a:ext cx="0" cy="525052"/>
          </a:xfrm>
          <a:prstGeom prst="line">
            <a:avLst/>
          </a:prstGeom>
          <a:ln w="28575">
            <a:solidFill>
              <a:srgbClr val="0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2452770" y="1717504"/>
            <a:ext cx="552450" cy="0"/>
          </a:xfrm>
          <a:prstGeom prst="straightConnector1">
            <a:avLst/>
          </a:prstGeom>
          <a:ln w="19050"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2486599" y="1332439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>
                <a:latin typeface="Symbol" panose="05050102010706020507" pitchFamily="18" charset="2"/>
              </a:rPr>
              <a:t>D</a:t>
            </a:r>
            <a:r>
              <a:rPr lang="en-US" sz="2000" b="1" dirty="0" err="1"/>
              <a:t>z</a:t>
            </a:r>
            <a:endParaRPr lang="en-US" sz="2000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423614" y="1078639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beam slice length</a:t>
            </a:r>
          </a:p>
        </p:txBody>
      </p:sp>
      <p:cxnSp>
        <p:nvCxnSpPr>
          <p:cNvPr id="71" name="Straight Arrow Connector 70"/>
          <p:cNvCxnSpPr/>
          <p:nvPr/>
        </p:nvCxnSpPr>
        <p:spPr>
          <a:xfrm>
            <a:off x="2482922" y="1275662"/>
            <a:ext cx="191642" cy="173441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241648" y="1075422"/>
            <a:ext cx="3772533" cy="2161829"/>
          </a:xfrm>
          <a:prstGeom prst="rect">
            <a:avLst/>
          </a:prstGeom>
          <a:noFill/>
          <a:ln w="19050">
            <a:solidFill>
              <a:srgbClr val="0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4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130" y="1611552"/>
            <a:ext cx="2743200" cy="1433610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5" name="TextBox 74"/>
          <p:cNvSpPr txBox="1"/>
          <p:nvPr/>
        </p:nvSpPr>
        <p:spPr>
          <a:xfrm>
            <a:off x="9644512" y="1196934"/>
            <a:ext cx="13805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2. Correct</a:t>
            </a:r>
          </a:p>
        </p:txBody>
      </p:sp>
      <p:pic>
        <p:nvPicPr>
          <p:cNvPr id="77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358" y="4757154"/>
            <a:ext cx="2743200" cy="1417203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Straight Connector 11"/>
          <p:cNvCxnSpPr/>
          <p:nvPr/>
        </p:nvCxnSpPr>
        <p:spPr>
          <a:xfrm>
            <a:off x="1721171" y="6329049"/>
            <a:ext cx="7923341" cy="0"/>
          </a:xfrm>
          <a:prstGeom prst="line">
            <a:avLst/>
          </a:prstGeom>
          <a:ln w="19050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4561306" y="4344071"/>
            <a:ext cx="18373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3. Randomize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2163324" y="4078746"/>
            <a:ext cx="1324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4. Repeat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80794" y="766014"/>
            <a:ext cx="35237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Simon van der Meer </a:t>
            </a:r>
          </a:p>
        </p:txBody>
      </p:sp>
    </p:spTree>
    <p:extLst>
      <p:ext uri="{BB962C8B-B14F-4D97-AF65-F5344CB8AC3E}">
        <p14:creationId xmlns:p14="http://schemas.microsoft.com/office/powerpoint/2010/main" val="2823335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6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40000" flipH="1" flipV="1">
            <a:off x="5312258" y="1219725"/>
            <a:ext cx="876665" cy="605317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40000">
            <a:off x="2865770" y="2700540"/>
            <a:ext cx="876665" cy="605317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6506663" y="1133667"/>
            <a:ext cx="2074318" cy="785726"/>
          </a:xfrm>
          <a:prstGeom prst="rect">
            <a:avLst/>
          </a:prstGeom>
        </p:spPr>
      </p:pic>
      <p:sp>
        <p:nvSpPr>
          <p:cNvPr id="100" name="Text Box 2"/>
          <p:cNvSpPr txBox="1">
            <a:spLocks noChangeArrowheads="1"/>
          </p:cNvSpPr>
          <p:nvPr/>
        </p:nvSpPr>
        <p:spPr bwMode="auto">
          <a:xfrm>
            <a:off x="100361" y="0"/>
            <a:ext cx="11840482" cy="70788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defRPr/>
            </a:pPr>
            <a:r>
              <a:rPr lang="en-US" altLang="en-US" sz="4000" kern="0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New approach: delayed correction				</a:t>
            </a:r>
          </a:p>
        </p:txBody>
      </p:sp>
      <p:grpSp>
        <p:nvGrpSpPr>
          <p:cNvPr id="109" name="Group 108"/>
          <p:cNvGrpSpPr/>
          <p:nvPr/>
        </p:nvGrpSpPr>
        <p:grpSpPr>
          <a:xfrm>
            <a:off x="8836" y="524615"/>
            <a:ext cx="11745190" cy="360014"/>
            <a:chOff x="374073" y="602673"/>
            <a:chExt cx="11745190" cy="360014"/>
          </a:xfrm>
        </p:grpSpPr>
        <p:cxnSp>
          <p:nvCxnSpPr>
            <p:cNvPr id="110" name="Straight Connector 109"/>
            <p:cNvCxnSpPr>
              <a:endCxn id="111" idx="1"/>
            </p:cNvCxnSpPr>
            <p:nvPr/>
          </p:nvCxnSpPr>
          <p:spPr bwMode="auto">
            <a:xfrm flipV="1">
              <a:off x="374073" y="782680"/>
              <a:ext cx="10546772" cy="9587"/>
            </a:xfrm>
            <a:prstGeom prst="line">
              <a:avLst/>
            </a:prstGeom>
            <a:noFill/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pic>
          <p:nvPicPr>
            <p:cNvPr id="111" name="Picture 2" descr="C:\Users\amiesen\Desktop\anlrgbpptlogo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20845" y="602673"/>
              <a:ext cx="1198418" cy="3600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629" y="2640753"/>
            <a:ext cx="2074318" cy="785726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V="1">
            <a:off x="2468745" y="1624753"/>
            <a:ext cx="4135120" cy="1310640"/>
          </a:xfrm>
          <a:prstGeom prst="line">
            <a:avLst/>
          </a:prstGeom>
          <a:ln w="19050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 rot="-900000">
            <a:off x="3484462" y="2338912"/>
            <a:ext cx="168165" cy="49108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 rot="-900000">
            <a:off x="4452222" y="2034529"/>
            <a:ext cx="168165" cy="49108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Arrow Connector 51"/>
          <p:cNvCxnSpPr/>
          <p:nvPr/>
        </p:nvCxnSpPr>
        <p:spPr>
          <a:xfrm flipV="1">
            <a:off x="1387508" y="2916830"/>
            <a:ext cx="2240782" cy="116787"/>
          </a:xfrm>
          <a:prstGeom prst="straightConnector1">
            <a:avLst/>
          </a:prstGeom>
          <a:ln>
            <a:solidFill>
              <a:srgbClr val="4865E2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1413355" y="3081107"/>
            <a:ext cx="1792443" cy="85321"/>
          </a:xfrm>
          <a:prstGeom prst="straightConnector1">
            <a:avLst/>
          </a:prstGeom>
          <a:ln>
            <a:solidFill>
              <a:srgbClr val="4865E2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V="1">
            <a:off x="3647184" y="1316352"/>
            <a:ext cx="2369276" cy="1600478"/>
          </a:xfrm>
          <a:prstGeom prst="straightConnector1">
            <a:avLst/>
          </a:prstGeom>
          <a:ln>
            <a:solidFill>
              <a:srgbClr val="4865E2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V="1">
            <a:off x="3128654" y="1592588"/>
            <a:ext cx="2293227" cy="1538955"/>
          </a:xfrm>
          <a:prstGeom prst="straightConnector1">
            <a:avLst/>
          </a:prstGeom>
          <a:ln>
            <a:solidFill>
              <a:srgbClr val="4865E2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5927548" y="1342571"/>
            <a:ext cx="1772546" cy="93884"/>
          </a:xfrm>
          <a:prstGeom prst="straightConnector1">
            <a:avLst/>
          </a:prstGeom>
          <a:ln>
            <a:solidFill>
              <a:srgbClr val="4865E2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V="1">
            <a:off x="5415279" y="1491883"/>
            <a:ext cx="2240782" cy="116787"/>
          </a:xfrm>
          <a:prstGeom prst="straightConnector1">
            <a:avLst/>
          </a:prstGeom>
          <a:ln>
            <a:solidFill>
              <a:srgbClr val="4865E2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 rot="-900000">
            <a:off x="5498349" y="1731097"/>
            <a:ext cx="168165" cy="49108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3797" y="316744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54525" y="316744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94148" y="316744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73528" y="316744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627237" y="159264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857965" y="159264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097588" y="159264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276968" y="159264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324303" y="1944712"/>
            <a:ext cx="2620852" cy="1569660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Illustration on the left shows use of four light sources within one setup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4109" y="3958388"/>
            <a:ext cx="2634054" cy="1200329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Measure, randomize</a:t>
            </a:r>
          </a:p>
          <a:p>
            <a:pPr marL="342900" indent="-342900">
              <a:buAutoNum type="arabicPeriod"/>
            </a:pPr>
            <a:r>
              <a:rPr lang="en-US" dirty="0"/>
              <a:t>Measure, randomize</a:t>
            </a:r>
          </a:p>
          <a:p>
            <a:pPr marL="342900" indent="-342900">
              <a:buAutoNum type="arabicPeriod"/>
            </a:pPr>
            <a:r>
              <a:rPr lang="en-US" dirty="0"/>
              <a:t>Measure, randomize</a:t>
            </a:r>
          </a:p>
          <a:p>
            <a:pPr marL="342900" indent="-342900">
              <a:buAutoNum type="arabicPeriod"/>
            </a:pPr>
            <a:r>
              <a:rPr lang="en-US" dirty="0"/>
              <a:t>Measure, randomize</a:t>
            </a:r>
          </a:p>
        </p:txBody>
      </p:sp>
      <p:sp>
        <p:nvSpPr>
          <p:cNvPr id="8" name="Down Arrow 7"/>
          <p:cNvSpPr/>
          <p:nvPr/>
        </p:nvSpPr>
        <p:spPr>
          <a:xfrm>
            <a:off x="811240" y="3536775"/>
            <a:ext cx="282146" cy="313018"/>
          </a:xfrm>
          <a:prstGeom prst="downArrow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Down Arrow 56"/>
          <p:cNvSpPr/>
          <p:nvPr/>
        </p:nvSpPr>
        <p:spPr>
          <a:xfrm>
            <a:off x="7991063" y="1931495"/>
            <a:ext cx="282146" cy="313018"/>
          </a:xfrm>
          <a:prstGeom prst="downArrow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7510623" y="2326009"/>
            <a:ext cx="1351652" cy="1200329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Correct </a:t>
            </a:r>
          </a:p>
          <a:p>
            <a:pPr marL="342900" indent="-342900">
              <a:buAutoNum type="arabicPeriod"/>
            </a:pPr>
            <a:r>
              <a:rPr lang="en-US" dirty="0"/>
              <a:t>Correct</a:t>
            </a:r>
          </a:p>
          <a:p>
            <a:pPr marL="342900" indent="-342900">
              <a:buAutoNum type="arabicPeriod"/>
            </a:pPr>
            <a:r>
              <a:rPr lang="en-US" dirty="0"/>
              <a:t>Correct</a:t>
            </a:r>
          </a:p>
          <a:p>
            <a:pPr marL="342900" indent="-342900">
              <a:buAutoNum type="arabicPeriod"/>
            </a:pPr>
            <a:r>
              <a:rPr lang="en-US" dirty="0"/>
              <a:t>Correct</a:t>
            </a:r>
          </a:p>
        </p:txBody>
      </p:sp>
      <p:grpSp>
        <p:nvGrpSpPr>
          <p:cNvPr id="69" name="Group 68"/>
          <p:cNvGrpSpPr/>
          <p:nvPr/>
        </p:nvGrpSpPr>
        <p:grpSpPr>
          <a:xfrm>
            <a:off x="522254" y="2660263"/>
            <a:ext cx="448123" cy="210519"/>
            <a:chOff x="1995946" y="2611338"/>
            <a:chExt cx="448123" cy="210519"/>
          </a:xfrm>
        </p:grpSpPr>
        <p:sp>
          <p:nvSpPr>
            <p:cNvPr id="71" name="Oval 70"/>
            <p:cNvSpPr/>
            <p:nvPr/>
          </p:nvSpPr>
          <p:spPr>
            <a:xfrm>
              <a:off x="1995946" y="2611338"/>
              <a:ext cx="186813" cy="210519"/>
            </a:xfrm>
            <a:prstGeom prst="ellipse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2" name="Straight Arrow Connector 71"/>
            <p:cNvCxnSpPr>
              <a:stCxn id="71" idx="6"/>
            </p:cNvCxnSpPr>
            <p:nvPr/>
          </p:nvCxnSpPr>
          <p:spPr>
            <a:xfrm flipV="1">
              <a:off x="2182759" y="2713703"/>
              <a:ext cx="261310" cy="2895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TextBox 74"/>
          <p:cNvSpPr txBox="1"/>
          <p:nvPr/>
        </p:nvSpPr>
        <p:spPr>
          <a:xfrm>
            <a:off x="451811" y="2251517"/>
            <a:ext cx="425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</a:t>
            </a:r>
            <a:r>
              <a:rPr lang="en-US" sz="2400" baseline="30000" dirty="0"/>
              <a:t>-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3642005" y="5336373"/>
            <a:ext cx="5337829" cy="1355255"/>
            <a:chOff x="3571880" y="3983642"/>
            <a:chExt cx="5337829" cy="1355255"/>
          </a:xfrm>
        </p:grpSpPr>
        <p:grpSp>
          <p:nvGrpSpPr>
            <p:cNvPr id="38" name="Group 37"/>
            <p:cNvGrpSpPr/>
            <p:nvPr/>
          </p:nvGrpSpPr>
          <p:grpSpPr>
            <a:xfrm>
              <a:off x="5228216" y="4453666"/>
              <a:ext cx="303007" cy="582706"/>
              <a:chOff x="4066390" y="4109421"/>
              <a:chExt cx="303007" cy="582706"/>
            </a:xfrm>
            <a:solidFill>
              <a:schemeClr val="tx1"/>
            </a:solidFill>
          </p:grpSpPr>
          <p:sp>
            <p:nvSpPr>
              <p:cNvPr id="64" name="Moon 63"/>
              <p:cNvSpPr/>
              <p:nvPr/>
            </p:nvSpPr>
            <p:spPr>
              <a:xfrm>
                <a:off x="4066390" y="4109421"/>
                <a:ext cx="161365" cy="580913"/>
              </a:xfrm>
              <a:prstGeom prst="moon">
                <a:avLst/>
              </a:prstGeom>
              <a:grp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Moon 64"/>
              <p:cNvSpPr/>
              <p:nvPr/>
            </p:nvSpPr>
            <p:spPr>
              <a:xfrm flipH="1">
                <a:off x="4208032" y="4111214"/>
                <a:ext cx="161365" cy="580913"/>
              </a:xfrm>
              <a:prstGeom prst="moon">
                <a:avLst/>
              </a:prstGeom>
              <a:grp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9" name="Rectangle 66" descr="Light vertical"/>
            <p:cNvSpPr>
              <a:spLocks noChangeArrowheads="1"/>
            </p:cNvSpPr>
            <p:nvPr/>
          </p:nvSpPr>
          <p:spPr bwMode="auto">
            <a:xfrm>
              <a:off x="8260422" y="4669717"/>
              <a:ext cx="649287" cy="160337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Rectangle 66" descr="Light vertical"/>
            <p:cNvSpPr>
              <a:spLocks noChangeArrowheads="1"/>
            </p:cNvSpPr>
            <p:nvPr/>
          </p:nvSpPr>
          <p:spPr bwMode="auto">
            <a:xfrm>
              <a:off x="3571880" y="4669717"/>
              <a:ext cx="649287" cy="160337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4184725" y="4744122"/>
              <a:ext cx="4075697" cy="5764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2" name="Group 41"/>
            <p:cNvGrpSpPr/>
            <p:nvPr/>
          </p:nvGrpSpPr>
          <p:grpSpPr>
            <a:xfrm>
              <a:off x="6843662" y="4444702"/>
              <a:ext cx="303007" cy="582706"/>
              <a:chOff x="4066390" y="4109421"/>
              <a:chExt cx="303007" cy="582706"/>
            </a:xfrm>
            <a:solidFill>
              <a:schemeClr val="tx1"/>
            </a:solidFill>
          </p:grpSpPr>
          <p:sp>
            <p:nvSpPr>
              <p:cNvPr id="59" name="Moon 58"/>
              <p:cNvSpPr/>
              <p:nvPr/>
            </p:nvSpPr>
            <p:spPr>
              <a:xfrm>
                <a:off x="4066390" y="4109421"/>
                <a:ext cx="161365" cy="580913"/>
              </a:xfrm>
              <a:prstGeom prst="moon">
                <a:avLst/>
              </a:prstGeom>
              <a:grp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Moon 62"/>
              <p:cNvSpPr/>
              <p:nvPr/>
            </p:nvSpPr>
            <p:spPr>
              <a:xfrm flipH="1">
                <a:off x="4208032" y="4111214"/>
                <a:ext cx="161365" cy="580913"/>
              </a:xfrm>
              <a:prstGeom prst="moon">
                <a:avLst/>
              </a:prstGeom>
              <a:grp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44" name="Straight Connector 43"/>
            <p:cNvCxnSpPr>
              <a:stCxn id="65" idx="0"/>
            </p:cNvCxnSpPr>
            <p:nvPr/>
          </p:nvCxnSpPr>
          <p:spPr>
            <a:xfrm flipH="1" flipV="1">
              <a:off x="5368066" y="4270786"/>
              <a:ext cx="1792" cy="1846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H="1" flipV="1">
              <a:off x="7005025" y="4283332"/>
              <a:ext cx="1792" cy="1846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5357308" y="4313816"/>
              <a:ext cx="1656678" cy="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5959737" y="3983642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2d</a:t>
              </a:r>
            </a:p>
          </p:txBody>
        </p:sp>
        <p:cxnSp>
          <p:nvCxnSpPr>
            <p:cNvPr id="49" name="Straight Connector 48"/>
            <p:cNvCxnSpPr/>
            <p:nvPr/>
          </p:nvCxnSpPr>
          <p:spPr>
            <a:xfrm flipV="1">
              <a:off x="3887098" y="4249271"/>
              <a:ext cx="0" cy="3908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V="1">
              <a:off x="8600741" y="4272579"/>
              <a:ext cx="0" cy="3908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3872753" y="4315609"/>
              <a:ext cx="1497106" cy="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7003229" y="4295886"/>
              <a:ext cx="1581374" cy="1793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4405256" y="3983642"/>
              <a:ext cx="3706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</a:t>
              </a:r>
              <a:r>
                <a:rPr lang="en-US" sz="1600" dirty="0"/>
                <a:t> </a:t>
              </a:r>
              <a:endParaRPr lang="en-US" dirty="0">
                <a:latin typeface="Symbol" panose="05050102010706020507" pitchFamily="18" charset="2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456582" y="4969565"/>
              <a:ext cx="6399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 = d</a:t>
              </a:r>
              <a:endParaRPr lang="en-US" sz="16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541825" y="398364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</a:t>
              </a:r>
              <a:endParaRPr lang="en-US" dirty="0">
                <a:latin typeface="Symbol" panose="05050102010706020507" pitchFamily="18" charset="2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3659602" y="5939697"/>
            <a:ext cx="4839325" cy="356866"/>
            <a:chOff x="3640279" y="4964337"/>
            <a:chExt cx="4839325" cy="356866"/>
          </a:xfrm>
        </p:grpSpPr>
        <p:cxnSp>
          <p:nvCxnSpPr>
            <p:cNvPr id="67" name="Straight Connector 66"/>
            <p:cNvCxnSpPr/>
            <p:nvPr/>
          </p:nvCxnSpPr>
          <p:spPr>
            <a:xfrm flipV="1">
              <a:off x="3640279" y="4964337"/>
              <a:ext cx="338554" cy="17548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3665723" y="5145719"/>
              <a:ext cx="338554" cy="17548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6" name="Group 75"/>
            <p:cNvGrpSpPr/>
            <p:nvPr/>
          </p:nvGrpSpPr>
          <p:grpSpPr>
            <a:xfrm flipH="1">
              <a:off x="8115606" y="4964337"/>
              <a:ext cx="363998" cy="356866"/>
              <a:chOff x="9784896" y="4730345"/>
              <a:chExt cx="363998" cy="356866"/>
            </a:xfrm>
          </p:grpSpPr>
          <p:cxnSp>
            <p:nvCxnSpPr>
              <p:cNvPr id="77" name="Straight Connector 76"/>
              <p:cNvCxnSpPr/>
              <p:nvPr/>
            </p:nvCxnSpPr>
            <p:spPr>
              <a:xfrm flipV="1">
                <a:off x="9784896" y="4730345"/>
                <a:ext cx="338554" cy="175484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>
                <a:off x="9810340" y="4911727"/>
                <a:ext cx="338554" cy="175484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9" name="Group 78"/>
          <p:cNvGrpSpPr/>
          <p:nvPr/>
        </p:nvGrpSpPr>
        <p:grpSpPr>
          <a:xfrm>
            <a:off x="4145826" y="5939700"/>
            <a:ext cx="4839325" cy="356866"/>
            <a:chOff x="4126503" y="4964340"/>
            <a:chExt cx="4839325" cy="356866"/>
          </a:xfrm>
        </p:grpSpPr>
        <p:cxnSp>
          <p:nvCxnSpPr>
            <p:cNvPr id="81" name="Straight Connector 80"/>
            <p:cNvCxnSpPr/>
            <p:nvPr/>
          </p:nvCxnSpPr>
          <p:spPr>
            <a:xfrm flipV="1">
              <a:off x="4126503" y="4964340"/>
              <a:ext cx="338554" cy="175484"/>
            </a:xfrm>
            <a:prstGeom prst="line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4151947" y="5145722"/>
              <a:ext cx="338554" cy="175484"/>
            </a:xfrm>
            <a:prstGeom prst="line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flipH="1" flipV="1">
              <a:off x="8627274" y="4964340"/>
              <a:ext cx="338554" cy="175484"/>
            </a:xfrm>
            <a:prstGeom prst="line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H="1">
              <a:off x="8601830" y="5145722"/>
              <a:ext cx="338554" cy="175484"/>
            </a:xfrm>
            <a:prstGeom prst="line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TextBox 85"/>
          <p:cNvSpPr txBox="1"/>
          <p:nvPr/>
        </p:nvSpPr>
        <p:spPr>
          <a:xfrm>
            <a:off x="3744624" y="4343168"/>
            <a:ext cx="30817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This mirror arrangement produces (–</a:t>
            </a:r>
            <a:r>
              <a:rPr lang="en-US" i="1" dirty="0">
                <a:solidFill>
                  <a:schemeClr val="tx1">
                    <a:lumMod val="50000"/>
                  </a:schemeClr>
                </a:solidFill>
              </a:rPr>
              <a:t>I)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transport in the geometrical optics, i.e.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6612749" y="4617252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 =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056254" y="4421900"/>
            <a:ext cx="3385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(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7257677" y="443258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-1  0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7313433" y="474506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0 -1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7834234" y="4412030"/>
            <a:ext cx="3385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)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1731818" y="1426374"/>
            <a:ext cx="2658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The lattice arrangement produces (–</a:t>
            </a:r>
            <a:r>
              <a:rPr lang="en-US" i="1" dirty="0">
                <a:solidFill>
                  <a:schemeClr val="tx1">
                    <a:lumMod val="50000"/>
                  </a:schemeClr>
                </a:solidFill>
              </a:rPr>
              <a:t>I)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transport </a:t>
            </a:r>
          </a:p>
        </p:txBody>
      </p:sp>
    </p:spTree>
    <p:extLst>
      <p:ext uri="{BB962C8B-B14F-4D97-AF65-F5344CB8AC3E}">
        <p14:creationId xmlns:p14="http://schemas.microsoft.com/office/powerpoint/2010/main" val="340374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3465" y="948124"/>
            <a:ext cx="7483992" cy="333827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60103" y="167212"/>
            <a:ext cx="11843657" cy="390991"/>
          </a:xfrm>
        </p:spPr>
        <p:txBody>
          <a:bodyPr/>
          <a:lstStyle/>
          <a:p>
            <a:r>
              <a:rPr lang="en-US" dirty="0"/>
              <a:t>Bending magnet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09015" y="462557"/>
            <a:ext cx="11753865" cy="360014"/>
            <a:chOff x="348343" y="521097"/>
            <a:chExt cx="11753865" cy="360014"/>
          </a:xfrm>
        </p:grpSpPr>
        <p:pic>
          <p:nvPicPr>
            <p:cNvPr id="22" name="Picture 2" descr="C:\Users\amiesen\Desktop\anlrgbpptlogo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3790" y="521097"/>
              <a:ext cx="1198418" cy="3600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3" name="Straight Connector 22"/>
            <p:cNvCxnSpPr/>
            <p:nvPr/>
          </p:nvCxnSpPr>
          <p:spPr bwMode="auto">
            <a:xfrm flipV="1">
              <a:off x="348343" y="701104"/>
              <a:ext cx="10546772" cy="9587"/>
            </a:xfrm>
            <a:prstGeom prst="line">
              <a:avLst/>
            </a:prstGeom>
            <a:noFill/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95520" y="2026201"/>
            <a:ext cx="2249487" cy="199715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66433" y="365402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</a:t>
            </a:r>
            <a:r>
              <a:rPr lang="en-US" baseline="-25000" dirty="0"/>
              <a:t>x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201920" y="2933340"/>
            <a:ext cx="647223" cy="0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/>
          <p:cNvCxnSpPr/>
          <p:nvPr/>
        </p:nvCxnSpPr>
        <p:spPr>
          <a:xfrm flipH="1">
            <a:off x="5960903" y="2933340"/>
            <a:ext cx="444023" cy="0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Picture 3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046" y="2498814"/>
            <a:ext cx="1153415" cy="362860"/>
          </a:xfrm>
          <a:prstGeom prst="rect">
            <a:avLst/>
          </a:prstGeom>
        </p:spPr>
      </p:pic>
      <p:grpSp>
        <p:nvGrpSpPr>
          <p:cNvPr id="195" name="Group 194"/>
          <p:cNvGrpSpPr/>
          <p:nvPr/>
        </p:nvGrpSpPr>
        <p:grpSpPr>
          <a:xfrm rot="-1560000">
            <a:off x="1453681" y="1848107"/>
            <a:ext cx="448123" cy="210519"/>
            <a:chOff x="1995946" y="2611338"/>
            <a:chExt cx="448123" cy="210519"/>
          </a:xfrm>
        </p:grpSpPr>
        <p:sp>
          <p:nvSpPr>
            <p:cNvPr id="196" name="Oval 195"/>
            <p:cNvSpPr/>
            <p:nvPr/>
          </p:nvSpPr>
          <p:spPr>
            <a:xfrm>
              <a:off x="1995946" y="2611338"/>
              <a:ext cx="186813" cy="210519"/>
            </a:xfrm>
            <a:prstGeom prst="ellipse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7" name="Straight Arrow Connector 196"/>
            <p:cNvCxnSpPr>
              <a:stCxn id="196" idx="6"/>
            </p:cNvCxnSpPr>
            <p:nvPr/>
          </p:nvCxnSpPr>
          <p:spPr>
            <a:xfrm flipV="1">
              <a:off x="2182759" y="2713703"/>
              <a:ext cx="261310" cy="2895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4859128" y="1203300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Far field observer</a:t>
            </a:r>
          </a:p>
        </p:txBody>
      </p:sp>
      <p:sp>
        <p:nvSpPr>
          <p:cNvPr id="198" name="TextBox 197"/>
          <p:cNvSpPr txBox="1"/>
          <p:nvPr/>
        </p:nvSpPr>
        <p:spPr>
          <a:xfrm>
            <a:off x="1324046" y="1508031"/>
            <a:ext cx="425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</a:t>
            </a:r>
            <a:r>
              <a:rPr lang="en-US" sz="2400" baseline="30000" dirty="0"/>
              <a:t>-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912170" y="2229304"/>
            <a:ext cx="35298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i="1" dirty="0">
                <a:latin typeface="Symbol" panose="05050102010706020507" pitchFamily="18" charset="2"/>
              </a:rPr>
              <a:t>r</a:t>
            </a:r>
          </a:p>
        </p:txBody>
      </p:sp>
      <p:pic>
        <p:nvPicPr>
          <p:cNvPr id="58" name="Picture 5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786" y="2561583"/>
            <a:ext cx="2118971" cy="421046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7894239" y="1893139"/>
            <a:ext cx="292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Condition of randomization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038721" y="4193960"/>
            <a:ext cx="2140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Pulse width ~ 6 nm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652026" y="3218351"/>
            <a:ext cx="1492716" cy="338554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Bending angle</a:t>
            </a:r>
          </a:p>
        </p:txBody>
      </p:sp>
      <p:cxnSp>
        <p:nvCxnSpPr>
          <p:cNvPr id="54" name="Straight Arrow Connector 53"/>
          <p:cNvCxnSpPr/>
          <p:nvPr/>
        </p:nvCxnSpPr>
        <p:spPr>
          <a:xfrm flipV="1">
            <a:off x="8674577" y="2937697"/>
            <a:ext cx="350597" cy="2387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9" name="TextBox 198"/>
          <p:cNvSpPr txBox="1"/>
          <p:nvPr/>
        </p:nvSpPr>
        <p:spPr>
          <a:xfrm>
            <a:off x="9637731" y="3414908"/>
            <a:ext cx="1518364" cy="338554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Energy spread</a:t>
            </a:r>
          </a:p>
        </p:txBody>
      </p:sp>
      <p:cxnSp>
        <p:nvCxnSpPr>
          <p:cNvPr id="200" name="Straight Arrow Connector 199"/>
          <p:cNvCxnSpPr/>
          <p:nvPr/>
        </p:nvCxnSpPr>
        <p:spPr>
          <a:xfrm flipH="1" flipV="1">
            <a:off x="9882130" y="3024780"/>
            <a:ext cx="176387" cy="3384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D81CB1-5E3C-4806-9E1D-6691E4B77D2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608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4E8C235-2028-40E0-854D-18186B19C5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6276" y="4086717"/>
            <a:ext cx="4772025" cy="2657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60568" y="1143458"/>
            <a:ext cx="4199845" cy="2799897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60103" y="167212"/>
            <a:ext cx="11843657" cy="390991"/>
          </a:xfrm>
        </p:spPr>
        <p:txBody>
          <a:bodyPr/>
          <a:lstStyle/>
          <a:p>
            <a:r>
              <a:rPr lang="en-US" dirty="0"/>
              <a:t>Wiggler magnet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09015" y="462557"/>
            <a:ext cx="11753865" cy="360014"/>
            <a:chOff x="348343" y="521097"/>
            <a:chExt cx="11753865" cy="360014"/>
          </a:xfrm>
        </p:grpSpPr>
        <p:pic>
          <p:nvPicPr>
            <p:cNvPr id="22" name="Picture 2 1" descr="C:\Users\amiesen\Desktop\anlrgbpptlogo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3790" y="521097"/>
              <a:ext cx="1198418" cy="3600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3" name="Straight Connector 22"/>
            <p:cNvCxnSpPr/>
            <p:nvPr/>
          </p:nvCxnSpPr>
          <p:spPr bwMode="auto">
            <a:xfrm flipV="1">
              <a:off x="348343" y="701104"/>
              <a:ext cx="10546772" cy="9587"/>
            </a:xfrm>
            <a:prstGeom prst="line">
              <a:avLst/>
            </a:prstGeom>
            <a:noFill/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12" name="Group 11"/>
          <p:cNvGrpSpPr/>
          <p:nvPr/>
        </p:nvGrpSpPr>
        <p:grpSpPr>
          <a:xfrm>
            <a:off x="7719520" y="1129650"/>
            <a:ext cx="2737317" cy="288282"/>
            <a:chOff x="7178843" y="1723398"/>
            <a:chExt cx="2737317" cy="288282"/>
          </a:xfrm>
        </p:grpSpPr>
        <p:cxnSp>
          <p:nvCxnSpPr>
            <p:cNvPr id="27" name="Straight Arrow Connector 26"/>
            <p:cNvCxnSpPr/>
            <p:nvPr/>
          </p:nvCxnSpPr>
          <p:spPr>
            <a:xfrm flipV="1">
              <a:off x="7178843" y="1723398"/>
              <a:ext cx="2737317" cy="142667"/>
            </a:xfrm>
            <a:prstGeom prst="straightConnector1">
              <a:avLst/>
            </a:prstGeom>
            <a:ln>
              <a:solidFill>
                <a:srgbClr val="4865E2"/>
              </a:solidFill>
              <a:prstDash val="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7204690" y="1893234"/>
              <a:ext cx="2711470" cy="118446"/>
            </a:xfrm>
            <a:prstGeom prst="straightConnector1">
              <a:avLst/>
            </a:prstGeom>
            <a:ln>
              <a:solidFill>
                <a:srgbClr val="4865E2"/>
              </a:solidFill>
              <a:prstDash val="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8105600" y="2442191"/>
            <a:ext cx="2737317" cy="288282"/>
            <a:chOff x="7178843" y="1723398"/>
            <a:chExt cx="2737317" cy="288282"/>
          </a:xfrm>
        </p:grpSpPr>
        <p:cxnSp>
          <p:nvCxnSpPr>
            <p:cNvPr id="34" name="Straight Arrow Connector 33"/>
            <p:cNvCxnSpPr/>
            <p:nvPr/>
          </p:nvCxnSpPr>
          <p:spPr>
            <a:xfrm flipV="1">
              <a:off x="7178843" y="1723398"/>
              <a:ext cx="2737317" cy="142667"/>
            </a:xfrm>
            <a:prstGeom prst="straightConnector1">
              <a:avLst/>
            </a:prstGeom>
            <a:ln>
              <a:solidFill>
                <a:srgbClr val="4865E2"/>
              </a:solidFill>
              <a:prstDash val="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7204690" y="1893234"/>
              <a:ext cx="2711470" cy="118446"/>
            </a:xfrm>
            <a:prstGeom prst="straightConnector1">
              <a:avLst/>
            </a:prstGeom>
            <a:ln>
              <a:solidFill>
                <a:srgbClr val="4865E2"/>
              </a:solidFill>
              <a:prstDash val="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1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6829" y="1184972"/>
            <a:ext cx="580114" cy="229029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2917" y="2469360"/>
            <a:ext cx="580114" cy="22902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214673" y="774126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Field</a:t>
            </a:r>
            <a:r>
              <a:rPr lang="en-US" baseline="30000" dirty="0"/>
              <a:t>*)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377118" y="795531"/>
            <a:ext cx="1201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Trajectory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145415" y="3743406"/>
            <a:ext cx="3865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Radiation field seen by an observer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35629" y="4157115"/>
            <a:ext cx="1946452" cy="738664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Peaks are shown incorrectly due to plot resolution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347851" y="1596745"/>
            <a:ext cx="270138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Collect radiation from each pole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09015" y="3174869"/>
            <a:ext cx="3672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*) Designed by Maofei Qian (ANL)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AD9521F-6384-4A65-AD2F-72A986C695D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2CD042-BFAB-441E-8D94-7DFD0C1FFB0A}"/>
              </a:ext>
            </a:extLst>
          </p:cNvPr>
          <p:cNvSpPr txBox="1"/>
          <p:nvPr/>
        </p:nvSpPr>
        <p:spPr>
          <a:xfrm>
            <a:off x="3100552" y="777764"/>
            <a:ext cx="2896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Period 12.9 cm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-&gt; 10.9 cm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BA4B2CA-86CD-4ECA-A1B9-B2756CC0B4B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96847" y="4130566"/>
            <a:ext cx="2268345" cy="2628693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9168056" y="4386572"/>
            <a:ext cx="1183644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Zoom on a single pulse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B01587A-3186-4098-8BF1-4DBA68B11703}"/>
              </a:ext>
            </a:extLst>
          </p:cNvPr>
          <p:cNvGrpSpPr/>
          <p:nvPr/>
        </p:nvGrpSpPr>
        <p:grpSpPr>
          <a:xfrm>
            <a:off x="741079" y="1066196"/>
            <a:ext cx="3421191" cy="2095662"/>
            <a:chOff x="741079" y="1066196"/>
            <a:chExt cx="3421191" cy="209566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27592" y="1156468"/>
              <a:ext cx="3334678" cy="200539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C98DB16-38CB-4FAF-B07E-7D592EAC3CFC}"/>
                </a:ext>
              </a:extLst>
            </p:cNvPr>
            <p:cNvSpPr txBox="1"/>
            <p:nvPr/>
          </p:nvSpPr>
          <p:spPr>
            <a:xfrm rot="16200000">
              <a:off x="103084" y="1704191"/>
              <a:ext cx="1922321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endParaRPr lang="en-US" sz="1200" dirty="0"/>
            </a:p>
            <a:p>
              <a:r>
                <a:rPr lang="en-US" sz="1200" dirty="0"/>
                <a:t>              By (</a:t>
              </a:r>
              <a:r>
                <a:rPr lang="en-US" sz="1200" dirty="0" err="1"/>
                <a:t>kGs</a:t>
              </a:r>
              <a:r>
                <a:rPr lang="en-US" sz="1200" dirty="0"/>
                <a:t>)</a:t>
              </a:r>
            </a:p>
            <a:p>
              <a:r>
                <a:rPr lang="en-US" sz="1200" dirty="0"/>
                <a:t>-15 -10  -5   0    5  10  15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6134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60103" y="167212"/>
            <a:ext cx="11843657" cy="390991"/>
          </a:xfrm>
        </p:spPr>
        <p:txBody>
          <a:bodyPr/>
          <a:lstStyle/>
          <a:p>
            <a:r>
              <a:rPr lang="en-US" dirty="0"/>
              <a:t>Field calculation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09015" y="462557"/>
            <a:ext cx="11753865" cy="360014"/>
            <a:chOff x="348343" y="521097"/>
            <a:chExt cx="11753865" cy="360014"/>
          </a:xfrm>
        </p:grpSpPr>
        <p:pic>
          <p:nvPicPr>
            <p:cNvPr id="22" name="Picture 2 1" descr="C:\Users\amiesen\Desktop\anlrgbpptlogo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3790" y="521097"/>
              <a:ext cx="1198418" cy="3600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3" name="Straight Connector 22"/>
            <p:cNvCxnSpPr/>
            <p:nvPr/>
          </p:nvCxnSpPr>
          <p:spPr bwMode="auto">
            <a:xfrm flipV="1">
              <a:off x="348343" y="701104"/>
              <a:ext cx="10546772" cy="9587"/>
            </a:xfrm>
            <a:prstGeom prst="line">
              <a:avLst/>
            </a:prstGeom>
            <a:noFill/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pic>
        <p:nvPicPr>
          <p:cNvPr id="2" name="Picture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799" y="1188720"/>
            <a:ext cx="3119122" cy="4797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0103" y="6339840"/>
            <a:ext cx="953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*) The Feynman Lectures on Physics (Addison-Wesley, New York, 1963), Vol. 1, Chapter 28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87520" y="1131060"/>
            <a:ext cx="309700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aseline="30000" dirty="0"/>
              <a:t>*)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87547" y="1896226"/>
            <a:ext cx="4907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is the </a:t>
            </a:r>
            <a:r>
              <a:rPr lang="en-US" i="1" dirty="0"/>
              <a:t>apparent</a:t>
            </a:r>
            <a:r>
              <a:rPr lang="en-US" dirty="0"/>
              <a:t> trajectory of the electron </a:t>
            </a:r>
          </a:p>
          <a:p>
            <a:r>
              <a:rPr lang="en-US" dirty="0"/>
              <a:t> </a:t>
            </a:r>
            <a:r>
              <a:rPr lang="en-US" i="1" dirty="0"/>
              <a:t>t</a:t>
            </a:r>
            <a:r>
              <a:rPr lang="en-US" dirty="0"/>
              <a:t>  is the time in the observer's frame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63637" y="1112606"/>
            <a:ext cx="6881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field produced by one electron and seen by the observer at a distance </a:t>
            </a:r>
            <a:r>
              <a:rPr lang="en-US" i="1" dirty="0"/>
              <a:t>R</a:t>
            </a:r>
            <a:r>
              <a:rPr lang="en-US" baseline="-25000" dirty="0"/>
              <a:t>0</a:t>
            </a:r>
            <a:r>
              <a:rPr lang="en-US" dirty="0"/>
              <a:t> &gt;&gt; wiggler length</a:t>
            </a:r>
          </a:p>
        </p:txBody>
      </p:sp>
      <p:pic>
        <p:nvPicPr>
          <p:cNvPr id="11" name="Picture 1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185" y="3352903"/>
            <a:ext cx="4095211" cy="505179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846520" y="2794894"/>
            <a:ext cx="688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transported field to the second wiggler</a:t>
            </a:r>
          </a:p>
        </p:txBody>
      </p:sp>
      <p:pic>
        <p:nvPicPr>
          <p:cNvPr id="25" name="Picture 2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577" y="3458092"/>
            <a:ext cx="1290077" cy="40049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E8AB1F5-839C-4959-B8AE-674ED8BB622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6656973" y="3968242"/>
            <a:ext cx="1160538" cy="407903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8171196" y="3422747"/>
            <a:ext cx="3292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critical radiation wavelength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243932" y="3925081"/>
            <a:ext cx="3292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radiation divergence at a critical radiation wavelength</a:t>
            </a:r>
          </a:p>
        </p:txBody>
      </p:sp>
      <p:pic>
        <p:nvPicPr>
          <p:cNvPr id="29" name="Picture 2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577" y="4693113"/>
            <a:ext cx="1425159" cy="388680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8285496" y="4697531"/>
            <a:ext cx="3292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rms</a:t>
            </a:r>
            <a:r>
              <a:rPr lang="en-US" dirty="0"/>
              <a:t> size of focused light</a:t>
            </a:r>
          </a:p>
        </p:txBody>
      </p:sp>
      <p:pic>
        <p:nvPicPr>
          <p:cNvPr id="3" name="Picture 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348" y="1995880"/>
            <a:ext cx="131292" cy="18287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F30F63D-E137-43B5-AF82-8D2B1E55A480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88265" y="4311208"/>
            <a:ext cx="4307983" cy="1349812"/>
          </a:xfrm>
          <a:prstGeom prst="rect">
            <a:avLst/>
          </a:prstGeom>
        </p:spPr>
      </p:pic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9AA0087A-AAEE-4016-8F46-032A40C351F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945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21055B9-838A-42CF-9FFA-C2B1DFDE32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0111" y="2631440"/>
            <a:ext cx="4979690" cy="343884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04079" y="1059776"/>
            <a:ext cx="5425440" cy="117419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54798" y="2233975"/>
            <a:ext cx="1198881" cy="143256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60103" y="167212"/>
            <a:ext cx="11843657" cy="390991"/>
          </a:xfrm>
        </p:spPr>
        <p:txBody>
          <a:bodyPr/>
          <a:lstStyle/>
          <a:p>
            <a:r>
              <a:rPr lang="en-US" dirty="0"/>
              <a:t>correction “kick” for Energy offset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09015" y="462557"/>
            <a:ext cx="11753865" cy="360014"/>
            <a:chOff x="348343" y="521097"/>
            <a:chExt cx="11753865" cy="360014"/>
          </a:xfrm>
        </p:grpSpPr>
        <p:pic>
          <p:nvPicPr>
            <p:cNvPr id="22" name="Picture 2 1" descr="C:\Users\amiesen\Desktop\anlrgbpptlogo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3790" y="521097"/>
              <a:ext cx="1198418" cy="3600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3" name="Straight Connector 22"/>
            <p:cNvCxnSpPr/>
            <p:nvPr/>
          </p:nvCxnSpPr>
          <p:spPr bwMode="auto">
            <a:xfrm flipV="1">
              <a:off x="348343" y="701104"/>
              <a:ext cx="10546772" cy="9587"/>
            </a:xfrm>
            <a:prstGeom prst="line">
              <a:avLst/>
            </a:prstGeom>
            <a:noFill/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pic>
        <p:nvPicPr>
          <p:cNvPr id="36" name="Picture 3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761" y="1320802"/>
            <a:ext cx="3096222" cy="53520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408576" y="642564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E</a:t>
            </a:r>
            <a:r>
              <a:rPr lang="en-US" sz="2400" baseline="-25000" dirty="0"/>
              <a:t>x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408576" y="1816763"/>
            <a:ext cx="458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>
                <a:latin typeface="Symbol" panose="05050102010706020507" pitchFamily="18" charset="2"/>
              </a:rPr>
              <a:t>b</a:t>
            </a:r>
            <a:r>
              <a:rPr lang="en-US" sz="2400" baseline="-25000" dirty="0" err="1"/>
              <a:t>x</a:t>
            </a:r>
            <a:endParaRPr lang="en-US" sz="2400" baseline="-25000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7122160" y="2943950"/>
            <a:ext cx="132078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16200000">
            <a:off x="6913878" y="2578148"/>
            <a:ext cx="599440" cy="0"/>
          </a:xfrm>
          <a:prstGeom prst="line">
            <a:avLst/>
          </a:prstGeom>
          <a:ln w="12700">
            <a:solidFill>
              <a:srgbClr val="0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16200000">
            <a:off x="7106919" y="2446026"/>
            <a:ext cx="599440" cy="0"/>
          </a:xfrm>
          <a:prstGeom prst="line">
            <a:avLst/>
          </a:prstGeom>
          <a:ln w="12700">
            <a:solidFill>
              <a:srgbClr val="0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7081520" y="2524940"/>
            <a:ext cx="132078" cy="0"/>
          </a:xfrm>
          <a:prstGeom prst="line">
            <a:avLst/>
          </a:prstGeom>
          <a:ln>
            <a:solidFill>
              <a:srgbClr val="00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7426960" y="2527390"/>
            <a:ext cx="304800" cy="0"/>
          </a:xfrm>
          <a:prstGeom prst="line">
            <a:avLst/>
          </a:prstGeom>
          <a:ln>
            <a:solidFill>
              <a:srgbClr val="000000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640320" y="2155608"/>
            <a:ext cx="2093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arrival time delay </a:t>
            </a:r>
            <a:r>
              <a:rPr lang="en-US" i="1" dirty="0">
                <a:latin typeface="Symbol" panose="05050102010706020507" pitchFamily="18" charset="2"/>
              </a:rPr>
              <a:t>t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087994" y="3587843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fragment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96024" y="6071324"/>
            <a:ext cx="63591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Energy gain/loss as a function of electron arrival time delay in interaction with a radiation pulse from a single pole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213598" y="4726987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Bandwidth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021C554-FA7C-4D6E-A3D0-A53E41EFE21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8527112" y="4767627"/>
            <a:ext cx="731241" cy="356340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9258353" y="4726987"/>
            <a:ext cx="1204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= 7.5 PHz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271411" y="5354040"/>
            <a:ext cx="4391852" cy="83099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Warning! </a:t>
            </a:r>
          </a:p>
          <a:p>
            <a:r>
              <a:rPr lang="en-US" sz="1600" dirty="0"/>
              <a:t>The delay </a:t>
            </a:r>
            <a:r>
              <a:rPr lang="en-US" sz="1600" dirty="0" err="1"/>
              <a:t>pathlength</a:t>
            </a:r>
            <a:r>
              <a:rPr lang="en-US" sz="1600" dirty="0"/>
              <a:t> must be controlled with an </a:t>
            </a:r>
            <a:r>
              <a:rPr lang="en-US" sz="1600" u="sng" dirty="0"/>
              <a:t>unprecedented</a:t>
            </a:r>
            <a:r>
              <a:rPr lang="en-US" sz="1600" dirty="0"/>
              <a:t> accuracy of a few nm </a:t>
            </a:r>
          </a:p>
        </p:txBody>
      </p:sp>
      <p:cxnSp>
        <p:nvCxnSpPr>
          <p:cNvPr id="24" name="Straight Connector 23"/>
          <p:cNvCxnSpPr>
            <a:cxnSpLocks/>
          </p:cNvCxnSpPr>
          <p:nvPr/>
        </p:nvCxnSpPr>
        <p:spPr>
          <a:xfrm>
            <a:off x="2945450" y="3070520"/>
            <a:ext cx="0" cy="1459439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cxnSpLocks/>
          </p:cNvCxnSpPr>
          <p:nvPr/>
        </p:nvCxnSpPr>
        <p:spPr>
          <a:xfrm>
            <a:off x="2946750" y="3888562"/>
            <a:ext cx="342988" cy="0"/>
          </a:xfrm>
          <a:prstGeom prst="line">
            <a:avLst/>
          </a:prstGeom>
          <a:ln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cxnSpLocks/>
          </p:cNvCxnSpPr>
          <p:nvPr/>
        </p:nvCxnSpPr>
        <p:spPr>
          <a:xfrm>
            <a:off x="2525037" y="3888561"/>
            <a:ext cx="438880" cy="0"/>
          </a:xfrm>
          <a:prstGeom prst="line">
            <a:avLst/>
          </a:prstGeom>
          <a:ln>
            <a:solidFill>
              <a:srgbClr val="000000"/>
            </a:solidFill>
            <a:prstDash val="solid"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Picture 2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018" y="3709209"/>
            <a:ext cx="219429" cy="14933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3D6E1D-5695-4FC0-9DFF-D85933C6F51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619300D-35DE-4FEC-84B1-86E4E89562B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3718561" y="3383281"/>
            <a:ext cx="1097280" cy="20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799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5.2306"/>
  <p:tag name="ORIGINALWIDTH" val="455.1931"/>
  <p:tag name="LATEXADDIN" val="\documentclass{article}&#10;\usepackage{amsmath}&#10;\pagestyle{empty}&#10;\begin{document}&#10;$c\tau\sim\frac{\rho}{2\gamma^3}$&#10;&#10;&#10;&#10;\end{document}"/>
  <p:tag name="IGUANATEXSIZE" val="20"/>
  <p:tag name="IGUANATEXCURSOR" val="111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62.99213"/>
  <p:tag name="LATEXADDIN" val="\documentclass{article}&#10;\usepackage{amsmath}&#10;\pagestyle{empty}&#10;\begin{document}&#10;$\hat{x}$&#10;&#10;&#10;&#10;\end{document}"/>
  <p:tag name="IGUANATEXSIZE" val="18"/>
  <p:tag name="IGUANATEXCURSOR" val="8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81.4773"/>
  <p:tag name="ORIGINALWIDTH" val="1049.869"/>
  <p:tag name="LATEXADDIN" val="\documentclass{article}&#10;\usepackage{amsmath}&#10;\pagestyle{empty}&#10;\begin{document}&#10;&#10;$\frac{d\gamma(\tau)}{dt}=\frac{e}{m_ec^2}E_x\cdot\beta_x$&#10;&#10;&#10;\end{document}"/>
  <p:tag name="IGUANATEXSIZE" val="20"/>
  <p:tag name="IGUANATEXCURSOR" val="10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3.982"/>
  <p:tag name="ORIGINALWIDTH" val="295.4631"/>
  <p:tag name="LATEXADDIN" val="\documentclass{article}&#10;\usepackage{amsmath}&#10;\pagestyle{empty}&#10;\begin{document}&#10;$\simeq\frac{c}{8 \sigma_s}$&#10;&#10;&#10;&#10;\end{document}"/>
  <p:tag name="IGUANATEXSIZE" val="20"/>
  <p:tag name="IGUANATEXCURSOR" val="9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3.49078"/>
  <p:tag name="ORIGINALWIDTH" val="107.9865"/>
  <p:tag name="LATEXADDIN" val="\documentclass{article}&#10;\usepackage{amsmath}&#10;\pagestyle{empty}&#10;\begin{document}&#10;$\sigma_s$&#10;&#10;&#10;&#10;\end{document}"/>
  <p:tag name="IGUANATEXSIZE" val="20"/>
  <p:tag name="IGUANATEXCURSOR" val="9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5.7368"/>
  <p:tag name="ORIGINALWIDTH" val="560.9299"/>
  <p:tag name="LATEXADDIN" val="\documentclass{article}&#10;\usepackage{amsmath}&#10;\pagestyle{empty}&#10;\begin{document}&#10;$\sigma_s \simeq 0.1\lambda_c$&#10;&#10;&#10;&#10;\end{document}"/>
  <p:tag name="IGUANATEXSIZE" val="20"/>
  <p:tag name="IGUANATEXCURSOR" val="9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9.7113"/>
  <p:tag name="ORIGINALWIDTH" val="2380.952"/>
  <p:tag name="LATEXADDIN" val="\documentclass{article}&#10;\usepackage{amsmath}&#10;\pagestyle{empty}&#10;\begin{document}&#10;$\frac{\delta{ E}(s)}{E_{beam}}=A\left(e^{-\frac{(s-\sigma_s)^2}{2\sigma_s^2}}-e^{-\frac{(s+\sigma_s)^2}{2\sigma_s^2}}\right)=A f(s)$&#10;&#10;&#10;&#10;\end{document}"/>
  <p:tag name="IGUANATEXSIZE" val="20"/>
  <p:tag name="IGUANATEXCURSOR" val="20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8.7364"/>
  <p:tag name="ORIGINALWIDTH" val="410.9487"/>
  <p:tag name="LATEXADDIN" val="\documentclass{article}&#10;\usepackage{amsmath}&#10;\pagestyle{empty}&#10;\begin{document}&#10;$A E_{beam}$&#10;&#10;&#10;&#10;\end{document}"/>
  <p:tag name="IGUANATEXSIZE" val="20"/>
  <p:tag name="IGUANATEXCURSOR" val="8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3.49078"/>
  <p:tag name="ORIGINALWIDTH" val="107.9865"/>
  <p:tag name="LATEXADDIN" val="\documentclass{article}&#10;\usepackage{amsmath}&#10;\pagestyle{empty}&#10;\begin{document}&#10;$\sigma_s$&#10;&#10;&#10;&#10;\end{document}"/>
  <p:tag name="IGUANATEXSIZE" val="20"/>
  <p:tag name="IGUANATEXCURSOR" val="9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1100.862"/>
  <p:tag name="LATEXADDIN" val="\documentclass{article}&#10;\usepackage{amsmath}&#10;\pagestyle{empty}&#10;\begin{document}&#10;$\delta_{ic}=\delta_{i}-A f(R_{56}\delta_i)$&#10;&#10;&#10;&#10;\end{document}"/>
  <p:tag name="IGUANATEXSIZE" val="20"/>
  <p:tag name="IGUANATEXCURSOR" val="10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2.7147"/>
  <p:tag name="ORIGINALWIDTH" val="3385.077"/>
  <p:tag name="LATEXADDIN" val="\documentclass{article}&#10;\usepackage{amsmath}&#10;\pagestyle{empty}&#10;\begin{document}&#10;$\overline{\Delta\delta^2}=\overline{\delta_{ic}^2-\delta_{i}^2}=-2A \frac{1}{\sqrt{2\pi}\sigma_y\eta} \int_{-\infty}^{\infty} e^{-\frac{y^2}{2\sigma_y^2}}y f(y)dy+A^2N_s\overline{f(y)^2}$&#10;&#10;&#10;&#10;\end{document}"/>
  <p:tag name="IGUANATEXSIZE" val="20"/>
  <p:tag name="IGUANATEXCURSOR" val="24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83.727"/>
  <p:tag name="ORIGINALWIDTH" val="924.6344"/>
  <p:tag name="LATEXADDIN" val="\documentclass{article}&#10;\usepackage{amsmath}&#10;\pagestyle{empty}&#10;\begin{document}&#10;&#10;$\frac{1}{\pi^2}\left(\gamma\phi\right)^3\sigma_{\frac{\Delta E}{E}} \geq 1$&#10;&#10;&#10;\end{document}"/>
  <p:tag name="IGUANATEXSIZE" val="20"/>
  <p:tag name="IGUANATEXCURSOR" val="14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8.7364"/>
  <p:tag name="ORIGINALWIDTH" val="502.4372"/>
  <p:tag name="LATEXADDIN" val="\documentclass{article}&#10;\usepackage{amsmath}&#10;\pagestyle{empty}&#10;\begin{document}&#10;$s\rightarrow R_{56}\delta$&#10;&#10;&#10;&#10;\end{document}"/>
  <p:tag name="IGUANATEXSIZE" val="20"/>
  <p:tag name="IGUANATEXCURSOR" val="9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0.2287"/>
  <p:tag name="ORIGINALWIDTH" val="485.9393"/>
  <p:tag name="LATEXADDIN" val="\documentclass{article}&#10;\usepackage{amsmath}&#10;\pagestyle{empty}&#10;\begin{document}&#10;$y\rightarrow \frac{R_{56}\delta}{\sigma_s}$&#10;&#10;&#10;&#10;\end{document}"/>
  <p:tag name="IGUANATEXSIZE" val="20"/>
  <p:tag name="IGUANATEXCURSOR" val="12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6.4792"/>
  <p:tag name="ORIGINALWIDTH" val="410.9487"/>
  <p:tag name="LATEXADDIN" val="\documentclass{article}&#10;\usepackage{amsmath}&#10;\pagestyle{empty}&#10;\begin{document}&#10;$\eta= \frac{R_{56}}{\sigma_s}$&#10;&#10;&#10;&#10;\end{document}"/>
  <p:tag name="IGUANATEXSIZE" val="20"/>
  <p:tag name="IGUANATEXCURSOR" val="9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4.7169"/>
  <p:tag name="ORIGINALWIDTH" val="1008.624"/>
  <p:tag name="LATEXADDIN" val="\documentclass{article}&#10;\usepackage{amsmath}&#10;\pagestyle{empty}&#10;\begin{document}&#10;$\rho (\delta)=\frac{1}{\sqrt{2\pi}\sigma_{\delta}} e^{-\frac{\delta^2}{2\sigma_{\delta}^2}}$&#10;&#10;&#10;&#10;\end{document}"/>
  <p:tag name="IGUANATEXSIZE" val="20"/>
  <p:tag name="IGUANATEXCURSOR" val="15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08.4739"/>
  <p:tag name="ORIGINALWIDTH" val="435.6955"/>
  <p:tag name="LATEXADDIN" val="\documentclass{article}&#10;\usepackage{amsmath}&#10;\pagestyle{empty}&#10;\begin{document}&#10;$\alpha=\frac{\overline{\Delta\delta^2}}{\sigma_{\delta}^2}$&#10;&#10;&#10;&#10;\end{document}"/>
  <p:tag name="IGUANATEXSIZE" val="20"/>
  <p:tag name="IGUANATEXCURSOR" val="81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419.1976"/>
  <p:tag name="LATEXADDIN" val="\documentclass{article}&#10;\usepackage{amsmath}&#10;\pagestyle{empty}&#10;\begin{document}&#10;$(s=c\tau)$&#10;&#10;&#10;&#10;\end{document}"/>
  <p:tag name="IGUANATEXSIZE" val="20"/>
  <p:tag name="IGUANATEXCURSOR" val="9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8.7364"/>
  <p:tag name="ORIGINALWIDTH" val="282.7147"/>
  <p:tag name="LATEXADDIN" val="\documentclass{article}&#10;\usepackage{amsmath}&#10;\pagestyle{empty}&#10;\begin{document}&#10;$A_{max}$&#10;&#10;&#10;&#10;\end{document}"/>
  <p:tag name="IGUANATEXSIZE" val="20"/>
  <p:tag name="IGUANATEXCURSOR" val="8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20.21"/>
  <p:tag name="ORIGINALWIDTH" val="1109.111"/>
  <p:tag name="LATEXADDIN" val="\documentclass{article}&#10;\usepackage{amsmath}&#10;\pagestyle{empty}&#10;\begin{document}&#10;$A_{max}=\frac{2\pi \sigma_y^2 e^{-\frac{1}{2+2\sigma_y^2}}}{N_s\eta(1+\sigma_y^2)^{3/2}}$&#10;&#10;&#10;&#10;\end{document}"/>
  <p:tag name="IGUANATEXSIZE" val="20"/>
  <p:tag name="IGUANATEXCURSOR" val="8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8.7364"/>
  <p:tag name="ORIGINALWIDTH" val="542.1822"/>
  <p:tag name="LATEXADDIN" val="\documentclass{article}&#10;\usepackage{amsmath}&#10;\pagestyle{empty}&#10;\begin{document}&#10;$A &lt; A_{max}$&#10;&#10;&#10;&#10;\end{document}"/>
  <p:tag name="IGUANATEXSIZE" val="20"/>
  <p:tag name="IGUANATEXCURSOR" val="8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5.7105"/>
  <p:tag name="ORIGINALWIDTH" val="1142.857"/>
  <p:tag name="LATEXADDIN" val="\documentclass{article}&#10;\usepackage{amsmath}&#10;\pagestyle{empty}&#10;\begin{document}&#10;$\alpha_{max}=-\frac{4\pi \sigma_y^2 e^{-\frac{1}{1+\sigma_y^2}}}{N_s(1+\sigma_y^2)^3}$&#10;&#10;&#10;&#10;\end{document}"/>
  <p:tag name="IGUANATEXSIZE" val="20"/>
  <p:tag name="IGUANATEXCURSOR" val="9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317.2103"/>
  <p:tag name="LATEXADDIN" val="\documentclass{article}&#10;\usepackage{amsmath}&#10;\pagestyle{empty}&#10;\begin{document}&#10;$\sim1/\gamma$&#10;&#10;&#10;&#10;\end{document}"/>
  <p:tag name="IGUANATEXSIZE" val="18"/>
  <p:tag name="IGUANATEXCURSOR" val="8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237"/>
  <p:tag name="ORIGINALWIDTH" val="506.1867"/>
  <p:tag name="LATEXADDIN" val="\documentclass{article}&#10;\usepackage{amsmath}&#10;\pagestyle{empty}&#10;\begin{document}&#10;$-\alpha_{\mathrm max} N_s$&#10;&#10;&#10;&#10;\end{document}"/>
  <p:tag name="IGUANATEXSIZE" val="20"/>
  <p:tag name="IGUANATEXCURSOR" val="10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116.2354"/>
  <p:tag name="LATEXADDIN" val="\documentclass{article}&#10;\usepackage{amsmath}&#10;\pagestyle{empty}&#10;\begin{document}&#10;$\sigma_y$&#10;&#10;&#10;&#10;\end{document}"/>
  <p:tag name="IGUANATEXSIZE" val="20"/>
  <p:tag name="IGUANATEXCURSOR" val="9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7.2291"/>
  <p:tag name="ORIGINALWIDTH" val="671.916"/>
  <p:tag name="LATEXADDIN" val="\documentclass{article}&#10;\usepackage{amsmath}&#10;\pagestyle{empty}&#10;\begin{document}&#10;$\frac{R_{56}\sigma_{\delta}}{\sigma_s}\simeq 0.84$&#10;&#10;&#10;&#10;\end{document}"/>
  <p:tag name="IGUANATEXSIZE" val="20"/>
  <p:tag name="IGUANATEXCURSOR" val="11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3.4795"/>
  <p:tag name="ORIGINALWIDTH" val="736.408"/>
  <p:tag name="LATEXADDIN" val="\documentclass{article}&#10;\usepackage{amsmath}&#10;\pagestyle{empty}&#10;\begin{document}&#10;$\alpha_{max}=-\frac{0.18}{N_s}$&#10;&#10;&#10;&#10;\end{document}"/>
  <p:tag name="IGUANATEXSIZE" val="20"/>
  <p:tag name="IGUANATEXCURSOR" val="10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8.7364"/>
  <p:tag name="ORIGINALWIDTH" val="542.1822"/>
  <p:tag name="LATEXADDIN" val="\documentclass{article}&#10;\usepackage{amsmath}&#10;\pagestyle{empty}&#10;\begin{document}&#10;$A &gt; A_{max}$&#10;&#10;&#10;&#10;\end{document}"/>
  <p:tag name="IGUANATEXSIZE" val="20"/>
  <p:tag name="IGUANATEXCURSOR" val="8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7.2291"/>
  <p:tag name="ORIGINALWIDTH" val="761.1549"/>
  <p:tag name="LATEXADDIN" val="\documentclass{article}&#10;\usepackage{amsmath}&#10;\pagestyle{empty}&#10;\begin{document}&#10;$A_{max}=\frac{1.77 \sigma_{\delta}}{N_s}$&#10;&#10;&#10;&#10;\end{document}"/>
  <p:tag name="IGUANATEXSIZE" val="20"/>
  <p:tag name="IGUANATEXCURSOR" val="8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3.4795"/>
  <p:tag name="ORIGINALWIDTH" val="685.4143"/>
  <p:tag name="LATEXADDIN" val="\documentclass{article}&#10;\usepackage{amsmath}&#10;\pagestyle{empty}&#10;\begin{document}&#10;$\alpha_{max}=-\frac{1}{N_s}$&#10;&#10;&#10;&#10;\end{document}"/>
  <p:tag name="IGUANATEXSIZE" val="20"/>
  <p:tag name="IGUANATEXCURSOR" val="107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4.48819"/>
  <p:tag name="ORIGINALWIDTH" val="251.2186"/>
  <p:tag name="LATEXADDIN" val="\documentclass{article}&#10;\usepackage{amsmath}&#10;\pagestyle{empty}&#10;\begin{document}&#10;$\sigma_y\simeq$&#10;&#10;&#10;&#10;\end{document}"/>
  <p:tag name="IGUANATEXSIZE" val="20"/>
  <p:tag name="IGUANATEXCURSOR" val="9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8.2115"/>
  <p:tag name="ORIGINALWIDTH" val="1739.033"/>
  <p:tag name="LATEXADDIN" val="\documentclass{article}&#10;\usepackage{amsmath}&#10;\pagestyle{empty}&#10;\begin{document}&#10;$\alpha=-\frac{A}{\sigma_{\delta}}\frac{4\sigma_y e^{-\frac{1}{2+2\sigma_y^2}}}{(1+\sigma_y^2)^{3/2}}\simeq -1.125\frac{A}{\sigma_{\delta}} $&#10;&#10;&#10;&#10;\end{document}"/>
  <p:tag name="IGUANATEXSIZE" val="20"/>
  <p:tag name="IGUANATEXCURSOR" val="201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3.4833"/>
  <p:tag name="ORIGINALWIDTH" val="895.3881"/>
  <p:tag name="LATEXADDIN" val="\documentclass{article}&#10;\usepackage{amsmath}&#10;\pagestyle{empty}&#10;\begin{document}&#10;$n_{kicks}=-\frac{\sigma_{\delta}}{1.125 A} $&#10;&#10;&#10;&#10;\end{document}"/>
  <p:tag name="IGUANATEXSIZE" val="20"/>
  <p:tag name="IGUANATEXCURSOR" val="122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317.2103"/>
  <p:tag name="LATEXADDIN" val="\documentclass{article}&#10;\usepackage{amsmath}&#10;\pagestyle{empty}&#10;\begin{document}&#10;$\sim1/\gamma$&#10;&#10;&#10;&#10;\end{document}"/>
  <p:tag name="IGUANATEXSIZE" val="18"/>
  <p:tag name="IGUANATEXCURSOR" val="8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8.7289"/>
  <p:tag name="ORIGINALWIDTH" val="1037.87"/>
  <p:tag name="LATEXADDIN" val="\documentclass{article}&#10;\usepackage{amsmath}&#10;\pagestyle{empty}&#10;\begin{document}&#10;$\alpha_1=-2.25 N_w\frac{ A}{\sigma_\delta}f_0 $&#10;&#10;&#10;&#10;\end{document}"/>
  <p:tag name="IGUANATEXSIZE" val="20"/>
  <p:tag name="IGUANATEXCURSOR" val="12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0.7349"/>
  <p:tag name="ORIGINALWIDTH" val="510.6861"/>
  <p:tag name="LATEXADDIN" val="\documentclass{article}&#10;\usepackage{amsmath}&#10;\pagestyle{empty}&#10;\begin{document}&#10;$\sigma_y = 0.84$&#10;&#10;&#10;&#10;\end{document}"/>
  <p:tag name="IGUANATEXSIZE" val="20"/>
  <p:tag name="IGUANATEXCURSOR" val="96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99.73756"/>
  <p:tag name="LATEXADDIN" val="\documentclass{article}&#10;\usepackage{amsmath}&#10;\pagestyle{empty}&#10;\begin{document}&#10;$f_0$&#10;&#10;&#10;&#10;\end{document}"/>
  <p:tag name="IGUANATEXSIZE" val="18"/>
  <p:tag name="IGUANATEXCURSOR" val="85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8.7289"/>
  <p:tag name="ORIGINALWIDTH" val="2184.477"/>
  <p:tag name="LATEXADDIN" val="\documentclass{article}&#10;\usepackage{amsmath}&#10;\pagestyle{empty}&#10;\begin{document}&#10;$\alpha_{cascade}=- 2 N_w\frac{A}{\sigma_{\delta}}(0.75 N_c+0.41 N_c^2)f_0 $&#10;&#10;&#10;&#10;\end{document}"/>
  <p:tag name="IGUANATEXSIZE" val="20"/>
  <p:tag name="IGUANATEXCURSOR" val="9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4.48819"/>
  <p:tag name="ORIGINALWIDTH" val="342.7072"/>
  <p:tag name="LATEXADDIN" val="\documentclass{article}&#10;\usepackage{amsmath}&#10;\pagestyle{empty}&#10;\begin{document}&#10;$\sigma_{dif} \simeq$&#10;&#10;&#10;&#10;\end{document}"/>
  <p:tag name="IGUANATEXSIZE" val="20"/>
  <p:tag name="IGUANATEXCURSOR" val="10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3.49078"/>
  <p:tag name="ORIGINALWIDTH" val="113.9857"/>
  <p:tag name="LATEXADDIN" val="\documentclass{article}&#10;\usepackage{amsmath}&#10;\pagestyle{empty}&#10;\begin{document}&#10;$\sigma_v$&#10;&#10;&#10;&#10;\end{document}"/>
  <p:tag name="IGUANATEXSIZE" val="20"/>
  <p:tag name="IGUANATEXCURSOR" val="8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3.49078"/>
  <p:tag name="ORIGINALWIDTH" val="120.7349"/>
  <p:tag name="LATEXADDIN" val="\documentclass{article}&#10;\usepackage{amsmath}&#10;\pagestyle{empty}&#10;\begin{document}&#10;$\sigma_h$&#10;&#10;&#10;&#10;\end{document}"/>
  <p:tag name="IGUANATEXSIZE" val="20"/>
  <p:tag name="IGUANATEXCURSOR" val="8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3.49078"/>
  <p:tag name="ORIGINALWIDTH" val="113.9857"/>
  <p:tag name="LATEXADDIN" val="\documentclass{article}&#10;\usepackage{amsmath}&#10;\pagestyle{empty}&#10;\begin{document}&#10;$\sigma_v$&#10;&#10;&#10;&#10;\end{document}"/>
  <p:tag name="IGUANATEXSIZE" val="20"/>
  <p:tag name="IGUANATEXCURSOR" val="8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3.49078"/>
  <p:tag name="ORIGINALWIDTH" val="120.7349"/>
  <p:tag name="LATEXADDIN" val="\documentclass{article}&#10;\usepackage{amsmath}&#10;\pagestyle{empty}&#10;\begin{document}&#10;$\sigma_h$&#10;&#10;&#10;&#10;\end{document}"/>
  <p:tag name="IGUANATEXSIZE" val="20"/>
  <p:tag name="IGUANATEXCURSOR" val="8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1.4735"/>
  <p:tag name="ORIGINALWIDTH" val="710.1613"/>
  <p:tag name="LATEXADDIN" val="\documentclass{article}&#10;\usepackage{amsmath}&#10;\pagestyle{empty}&#10;\begin{document}&#10;&#10;$\hat{N}_s=N_s\frac{\sigma_{dif}^2}{\sigma_v \sigma_h}$&#10;&#10;&#10;\end{document}"/>
  <p:tag name="IGUANATEXSIZE" val="20"/>
  <p:tag name="IGUANATEXCURSOR" val="8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85.2269"/>
  <p:tag name="ORIGINALWIDTH" val="1204.349"/>
  <p:tag name="LATEXADDIN" val="\documentclass{article}&#10;\usepackage{amsmath}&#10;\pagestyle{empty}&#10;\begin{document}&#10;&#10;$    E_{x_1}(t)=-\frac{e}{4\pi\epsilon_0 R_0}\frac{d^2 \hat{x}}{c^2dt^2}$&#10;&#10;&#10;\end{document}"/>
  <p:tag name="IGUANATEXSIZE" val="20"/>
  <p:tag name="IGUANATEXCURSOR" val="14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.237"/>
  <p:tag name="ORIGINALWIDTH" val="621.6723"/>
  <p:tag name="LATEXADDIN" val="\documentclass{article}&#10;\usepackage{amsmath}&#10;\pagestyle{empty}&#10;\begin{document}&#10;$N_s\simeq 22000$&#10;&#10;&#10;&#10;\end{document}"/>
  <p:tag name="IGUANATEXSIZE" val="20"/>
  <p:tag name="IGUANATEXCURSOR" val="84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7.2328"/>
  <p:tag name="ORIGINALWIDTH" val="371.2036"/>
  <p:tag name="LATEXADDIN" val="\documentclass{article}&#10;\usepackage{amsmath}&#10;\pagestyle{empty}&#10;\begin{document}&#10;$\hat{N}_s\simeq 2$&#10;&#10;&#10;&#10;\end{document}"/>
  <p:tag name="IGUANATEXSIZE" val="20"/>
  <p:tag name="IGUANATEXCURSOR" val="88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4.48819"/>
  <p:tag name="ORIGINALWIDTH" val="342.7072"/>
  <p:tag name="LATEXADDIN" val="\documentclass{article}&#10;\usepackage{amsmath}&#10;\pagestyle{empty}&#10;\begin{document}&#10;$\sigma_{dif} \simeq$&#10;&#10;&#10;&#10;\end{document}"/>
  <p:tag name="IGUANATEXSIZE" val="20"/>
  <p:tag name="IGUANATEXCURSOR" val="100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81.4773"/>
  <p:tag name="ORIGINALWIDTH" val="1343.082"/>
  <p:tag name="LATEXADDIN" val="\documentclass{article}&#10;\usepackage{amsmath}&#10;\pagestyle{empty}&#10;\begin{document}&#10;&#10;$\frac{d\gamma(\tau)}{dt}=\frac{e}{m_ec^2}E_x\cdot\beta_x\propto \gamma^2$&#10;&#10;&#10;\end{document}"/>
  <p:tag name="IGUANATEXSIZE" val="20"/>
  <p:tag name="IGUANATEXCURSOR" val="14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2281.215"/>
  <p:tag name="LATEXADDIN" val="\documentclass{article}&#10;\usepackage{amsmath}&#10;\pagestyle{empty}&#10;\begin{document}&#10;&#10;$\rho \propto \gamma, \, \beta_x \propto \gamma^{-1}, \, \lambda_c \propto \gamma^{-2} \, \mathrm{and} \,\, \sigma_{\delta} \mathrm {=Const}$&#10;&#10;&#10;\end{document}"/>
  <p:tag name="IGUANATEXSIZE" val="20"/>
  <p:tag name="IGUANATEXCURSOR" val="204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468.6914"/>
  <p:tag name="LATEXADDIN" val="\documentclass{article}&#10;\usepackage{amsmath}&#10;\pagestyle{empty}&#10;\begin{document}&#10;&#10;$E_x \propto \gamma^3,$&#10;&#10;&#10;\end{document}"/>
  <p:tag name="IGUANATEXSIZE" val="20"/>
  <p:tag name="IGUANATEXCURSOR" val="9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1.73976"/>
  <p:tag name="ORIGINALWIDTH" val="192.7259"/>
  <p:tag name="LATEXADDIN" val="\documentclass{article}&#10;\usepackage{amsmath}&#10;\pagestyle{empty}&#10;\begin{document}&#10;&#10;$\propto \gamma$&#10;&#10;&#10;\end{document}"/>
  <p:tag name="IGUANATEXSIZE" val="20"/>
  <p:tag name="IGUANATEXCURSOR" val="8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.7338"/>
  <p:tag name="ORIGINALWIDTH" val="319.4601"/>
  <p:tag name="LATEXADDIN" val="\documentclass{article}&#10;\usepackage{amsmath}&#10;\pagestyle{empty}&#10;\begin{document}&#10;&#10;$\propto \gamma^{-3}$&#10;&#10;&#10;\end{document}"/>
  <p:tag name="IGUANATEXSIZE" val="20"/>
  <p:tag name="IGUANATEXCURSOR" val="8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1.73976"/>
  <p:tag name="ORIGINALWIDTH" val="192.7259"/>
  <p:tag name="LATEXADDIN" val="\documentclass{article}&#10;\usepackage{amsmath}&#10;\pagestyle{empty}&#10;\begin{document}&#10;&#10;$\propto \gamma$&#10;&#10;&#10;\end{document}"/>
  <p:tag name="IGUANATEXSIZE" val="20"/>
  <p:tag name="IGUANATEXCURSOR" val="8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463.442"/>
  <p:tag name="LATEXADDIN" val="\documentclass{article}&#10;\usepackage{amsmath}&#10;\pagestyle{empty}&#10;\begin{document}&#10;$\sigma_{\delta} \propto \sqrt{\gamma}$&#10;&#10;&#10;&#10;\end{document}"/>
  <p:tag name="IGUANATEXSIZE" val="20"/>
  <p:tag name="IGUANATEXCURSOR" val="9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97.2254"/>
  <p:tag name="ORIGINALWIDTH" val="1598.8"/>
  <p:tag name="LATEXADDIN" val="\documentclass{article}&#10;\usepackage{amsmath}&#10;\pagestyle{empty}&#10;\begin{document}&#10;$E_{x_2}(t)=-\frac{e}{4\pi\epsilon_0}\frac{1}{\gamma}\frac{1}{2.35 \sigma_{dif}}\frac{d^2 \hat{x}}{d(ct)^2}$&#10;&#10;&#10;&#10;\end{document}"/>
  <p:tag name="IGUANATEXSIZE" val="18"/>
  <p:tag name="IGUANATEXCURSOR" val="177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9.4788"/>
  <p:tag name="ORIGINALWIDTH" val="545.9318"/>
  <p:tag name="LATEXADDIN" val="\documentclass{article}&#10;\usepackage{amsmath}&#10;\pagestyle{empty}&#10;\begin{document}&#10; $\lambda_c=\frac{4\pi}{3}\frac{\rho}{\gamma^3}$&#10;&#10;&#10;&#10;\end{document}"/>
  <p:tag name="IGUANATEXSIZE" val="20"/>
  <p:tag name="IGUANATEXCURSOR" val="12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9.4788"/>
  <p:tag name="ORIGINALWIDTH" val="482.1897"/>
  <p:tag name="LATEXADDIN" val="\documentclass{article}&#10;\usepackage{amsmath}&#10;\pagestyle{empty}&#10;\begin{document}&#10;$\sigma_{\theta}=\frac{0.64}{\gamma}$&#10;&#10;&#10;&#10;\end{document}"/>
  <p:tag name="IGUANATEXSIZE" val="20"/>
  <p:tag name="IGUANATEXCURSOR" val="107"/>
  <p:tag name="TRANSPARENCY" val="True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8.7289"/>
  <p:tag name="ORIGINALWIDTH" val="618.6727"/>
  <p:tag name="LATEXADDIN" val="\documentclass{article}&#10;\usepackage{amsmath}&#10;\pagestyle{empty}&#10;\begin{document}&#10;$\sigma_{dif}=\frac{\lambda_c}{4\pi \sigma_{\theta}}$&#10;&#10;&#10;&#10;\end{document}"/>
  <p:tag name="IGUANATEXSIZE" val="20"/>
  <p:tag name="IGUANATEXCURSOR" val="12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presentation_4x3">
  <a:themeElements>
    <a:clrScheme name="Argonne General Purpose Template">
      <a:dk1>
        <a:srgbClr val="47484A"/>
      </a:dk1>
      <a:lt1>
        <a:srgbClr val="FFFFFF"/>
      </a:lt1>
      <a:dk2>
        <a:srgbClr val="0082CA"/>
      </a:dk2>
      <a:lt2>
        <a:srgbClr val="ECAA00"/>
      </a:lt2>
      <a:accent1>
        <a:srgbClr val="7AB800"/>
      </a:accent1>
      <a:accent2>
        <a:srgbClr val="00609C"/>
      </a:accent2>
      <a:accent3>
        <a:srgbClr val="4D008C"/>
      </a:accent3>
      <a:accent4>
        <a:srgbClr val="FF7900"/>
      </a:accent4>
      <a:accent5>
        <a:srgbClr val="00A19C"/>
      </a:accent5>
      <a:accent6>
        <a:srgbClr val="CD202C"/>
      </a:accent6>
      <a:hlink>
        <a:srgbClr val="000000"/>
      </a:hlink>
      <a:folHlink>
        <a:srgbClr val="76777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presentation_4x3">
  <a:themeElements>
    <a:clrScheme name="Argonne General Purpose Template">
      <a:dk1>
        <a:srgbClr val="47484A"/>
      </a:dk1>
      <a:lt1>
        <a:srgbClr val="FFFFFF"/>
      </a:lt1>
      <a:dk2>
        <a:srgbClr val="0082CA"/>
      </a:dk2>
      <a:lt2>
        <a:srgbClr val="ECAA00"/>
      </a:lt2>
      <a:accent1>
        <a:srgbClr val="7AB800"/>
      </a:accent1>
      <a:accent2>
        <a:srgbClr val="00609C"/>
      </a:accent2>
      <a:accent3>
        <a:srgbClr val="4D008C"/>
      </a:accent3>
      <a:accent4>
        <a:srgbClr val="FF7900"/>
      </a:accent4>
      <a:accent5>
        <a:srgbClr val="00A19C"/>
      </a:accent5>
      <a:accent6>
        <a:srgbClr val="CD202C"/>
      </a:accent6>
      <a:hlink>
        <a:srgbClr val="000000"/>
      </a:hlink>
      <a:folHlink>
        <a:srgbClr val="76777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3_presentation_4x3">
  <a:themeElements>
    <a:clrScheme name="Argonne General Purpose Template">
      <a:dk1>
        <a:srgbClr val="47484A"/>
      </a:dk1>
      <a:lt1>
        <a:srgbClr val="FFFFFF"/>
      </a:lt1>
      <a:dk2>
        <a:srgbClr val="0082CA"/>
      </a:dk2>
      <a:lt2>
        <a:srgbClr val="ECAA00"/>
      </a:lt2>
      <a:accent1>
        <a:srgbClr val="7AB800"/>
      </a:accent1>
      <a:accent2>
        <a:srgbClr val="00609C"/>
      </a:accent2>
      <a:accent3>
        <a:srgbClr val="4D008C"/>
      </a:accent3>
      <a:accent4>
        <a:srgbClr val="FF7900"/>
      </a:accent4>
      <a:accent5>
        <a:srgbClr val="00A19C"/>
      </a:accent5>
      <a:accent6>
        <a:srgbClr val="CD202C"/>
      </a:accent6>
      <a:hlink>
        <a:srgbClr val="000000"/>
      </a:hlink>
      <a:folHlink>
        <a:srgbClr val="76777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presentation_4x3">
  <a:themeElements>
    <a:clrScheme name="Argonne General Purpose Template">
      <a:dk1>
        <a:srgbClr val="47484A"/>
      </a:dk1>
      <a:lt1>
        <a:srgbClr val="FFFFFF"/>
      </a:lt1>
      <a:dk2>
        <a:srgbClr val="0082CA"/>
      </a:dk2>
      <a:lt2>
        <a:srgbClr val="ECAA00"/>
      </a:lt2>
      <a:accent1>
        <a:srgbClr val="7AB800"/>
      </a:accent1>
      <a:accent2>
        <a:srgbClr val="00609C"/>
      </a:accent2>
      <a:accent3>
        <a:srgbClr val="4D008C"/>
      </a:accent3>
      <a:accent4>
        <a:srgbClr val="FF7900"/>
      </a:accent4>
      <a:accent5>
        <a:srgbClr val="00A19C"/>
      </a:accent5>
      <a:accent6>
        <a:srgbClr val="CD202C"/>
      </a:accent6>
      <a:hlink>
        <a:srgbClr val="000000"/>
      </a:hlink>
      <a:folHlink>
        <a:srgbClr val="76777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Argonne presentation_4x3 (1)</Template>
  <TotalTime>54588</TotalTime>
  <Words>2516</Words>
  <Application>Microsoft Office PowerPoint</Application>
  <PresentationFormat>Widescreen</PresentationFormat>
  <Paragraphs>481</Paragraphs>
  <Slides>29</Slides>
  <Notes>20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1" baseType="lpstr">
      <vt:lpstr>Arial</vt:lpstr>
      <vt:lpstr>Arial Rounded MT Bold</vt:lpstr>
      <vt:lpstr>Calibri</vt:lpstr>
      <vt:lpstr>Inherited</vt:lpstr>
      <vt:lpstr>Lucida Grande</vt:lpstr>
      <vt:lpstr>Symbol</vt:lpstr>
      <vt:lpstr>Wingdings</vt:lpstr>
      <vt:lpstr>presentation_4x3</vt:lpstr>
      <vt:lpstr>2_presentation_4x3</vt:lpstr>
      <vt:lpstr>3_presentation_4x3</vt:lpstr>
      <vt:lpstr>1_presentation_4x3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Bending magnet</vt:lpstr>
      <vt:lpstr>Wiggler magnet</vt:lpstr>
      <vt:lpstr>Field calculation</vt:lpstr>
      <vt:lpstr>correction “kick” for Energy offset </vt:lpstr>
      <vt:lpstr>Theory</vt:lpstr>
      <vt:lpstr>Theory             cont’d</vt:lpstr>
      <vt:lpstr>Theory             cont’d</vt:lpstr>
      <vt:lpstr>PowerPoint Presentation</vt:lpstr>
      <vt:lpstr>Transverse slicing*)</vt:lpstr>
      <vt:lpstr>light and electron beam transport</vt:lpstr>
      <vt:lpstr>Imaging of a single electron radiation from the center of the upstream Wiggler to the downstream wiggler</vt:lpstr>
      <vt:lpstr>Light propagation Studies      cont’d</vt:lpstr>
      <vt:lpstr>Beam optics of Cooling section  </vt:lpstr>
      <vt:lpstr>correction of second order time-of-flight aberrations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PowerPoint Presentation</vt:lpstr>
      <vt:lpstr>current idea for cooling the cooler of hadrons</vt:lpstr>
      <vt:lpstr>PowerPoint Presentation</vt:lpstr>
      <vt:lpstr>Beam optics of Cooling section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Rank</dc:creator>
  <cp:lastModifiedBy>Zholents, Sasha</cp:lastModifiedBy>
  <cp:revision>782</cp:revision>
  <cp:lastPrinted>2019-07-12T13:38:22Z</cp:lastPrinted>
  <dcterms:created xsi:type="dcterms:W3CDTF">2017-09-26T14:23:42Z</dcterms:created>
  <dcterms:modified xsi:type="dcterms:W3CDTF">2023-10-06T15:03:35Z</dcterms:modified>
</cp:coreProperties>
</file>