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tiff" ContentType="image/tiff"/>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4"/>
  </p:notesMasterIdLst>
  <p:sldIdLst>
    <p:sldId id="256" r:id="rId3"/>
    <p:sldId id="284" r:id="rId5"/>
    <p:sldId id="533" r:id="rId6"/>
    <p:sldId id="379" r:id="rId7"/>
    <p:sldId id="380" r:id="rId8"/>
    <p:sldId id="385" r:id="rId9"/>
    <p:sldId id="497" r:id="rId10"/>
    <p:sldId id="402" r:id="rId11"/>
    <p:sldId id="421" r:id="rId12"/>
    <p:sldId id="459" r:id="rId13"/>
    <p:sldId id="458" r:id="rId14"/>
    <p:sldId id="465" r:id="rId15"/>
    <p:sldId id="461" r:id="rId16"/>
    <p:sldId id="466" r:id="rId17"/>
    <p:sldId id="467" r:id="rId18"/>
    <p:sldId id="462" r:id="rId19"/>
    <p:sldId id="463" r:id="rId20"/>
    <p:sldId id="464" r:id="rId21"/>
    <p:sldId id="498" r:id="rId22"/>
    <p:sldId id="445" r:id="rId23"/>
    <p:sldId id="447" r:id="rId24"/>
    <p:sldId id="448" r:id="rId25"/>
    <p:sldId id="449" r:id="rId26"/>
    <p:sldId id="450" r:id="rId27"/>
    <p:sldId id="451" r:id="rId28"/>
    <p:sldId id="493" r:id="rId29"/>
    <p:sldId id="452" r:id="rId30"/>
    <p:sldId id="453" r:id="rId31"/>
    <p:sldId id="454" r:id="rId32"/>
    <p:sldId id="455" r:id="rId33"/>
    <p:sldId id="456" r:id="rId34"/>
    <p:sldId id="457" r:id="rId35"/>
    <p:sldId id="499" r:id="rId36"/>
    <p:sldId id="500" r:id="rId37"/>
    <p:sldId id="397" r:id="rId38"/>
    <p:sldId id="400" r:id="rId39"/>
    <p:sldId id="294" r:id="rId40"/>
    <p:sldId id="494" r:id="rId41"/>
    <p:sldId id="374" r:id="rId42"/>
    <p:sldId id="501" r:id="rId43"/>
    <p:sldId id="532" r:id="rId44"/>
    <p:sldId id="373" r:id="rId45"/>
  </p:sldIdLst>
  <p:sldSz cx="9144000" cy="6858000" type="screen4x3"/>
  <p:notesSz cx="6858000" cy="9144000"/>
  <p:custDataLst>
    <p:tags r:id="rId4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7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284" autoAdjust="0"/>
  </p:normalViewPr>
  <p:slideViewPr>
    <p:cSldViewPr showGuides="1">
      <p:cViewPr varScale="1">
        <p:scale>
          <a:sx n="99" d="100"/>
          <a:sy n="99" d="100"/>
        </p:scale>
        <p:origin x="1224" y="78"/>
      </p:cViewPr>
      <p:guideLst>
        <p:guide orient="horz" pos="217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9" Type="http://schemas.openxmlformats.org/officeDocument/2006/relationships/tags" Target="tags/tag29.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7029F9-1DA4-4385-B4A1-40B00B58DD4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727693-4700-4829-A054-6330CD2E4BD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a:prstGeom prst="rect">
            <a:avLst/>
          </a:prstGeom>
        </p:spPr>
      </p:sp>
      <p:sp>
        <p:nvSpPr>
          <p:cNvPr id="3" name="备注占位符 2"/>
          <p:cNvSpPr>
            <a:spLocks noGrp="1"/>
          </p:cNvSpPr>
          <p:nvPr>
            <p:ph type="body" idx="1"/>
          </p:nvPr>
        </p:nvSpPr>
        <p:spPr>
          <a:xfrm>
            <a:off x="685800" y="4343400"/>
            <a:ext cx="5486400" cy="4114800"/>
          </a:xfrm>
          <a:prstGeom prst="rect">
            <a:avLst/>
          </a:prstGeom>
        </p:spPr>
        <p:txBody>
          <a:bodyPr lIns="91431" tIns="45716" rIns="91431" bIns="45716"/>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a:prstGeom prst="rect">
            <a:avLst/>
          </a:prstGeom>
        </p:spPr>
      </p:sp>
      <p:sp>
        <p:nvSpPr>
          <p:cNvPr id="3" name="备注占位符 2"/>
          <p:cNvSpPr>
            <a:spLocks noGrp="1"/>
          </p:cNvSpPr>
          <p:nvPr>
            <p:ph type="body" idx="1"/>
          </p:nvPr>
        </p:nvSpPr>
        <p:spPr>
          <a:xfrm>
            <a:off x="685800" y="4343400"/>
            <a:ext cx="5486400" cy="4114800"/>
          </a:xfrm>
          <a:prstGeom prst="rect">
            <a:avLst/>
          </a:prstGeom>
        </p:spPr>
        <p:txBody>
          <a:bodyPr lIns="91431" tIns="45716" rIns="91431" bIns="45716"/>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a:prstGeom prst="rect">
            <a:avLst/>
          </a:prstGeom>
        </p:spPr>
      </p:sp>
      <p:sp>
        <p:nvSpPr>
          <p:cNvPr id="3" name="备注占位符 2"/>
          <p:cNvSpPr>
            <a:spLocks noGrp="1"/>
          </p:cNvSpPr>
          <p:nvPr>
            <p:ph type="body" idx="1"/>
          </p:nvPr>
        </p:nvSpPr>
        <p:spPr>
          <a:xfrm>
            <a:off x="685800" y="4343400"/>
            <a:ext cx="5486400" cy="4114800"/>
          </a:xfrm>
          <a:prstGeom prst="rect">
            <a:avLst/>
          </a:prstGeom>
        </p:spPr>
        <p:txBody>
          <a:bodyPr lIns="91431" tIns="45716" rIns="91431" bIns="45716"/>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a:prstGeom prst="rect">
            <a:avLst/>
          </a:prstGeom>
        </p:spPr>
      </p:sp>
      <p:sp>
        <p:nvSpPr>
          <p:cNvPr id="3" name="备注占位符 2"/>
          <p:cNvSpPr>
            <a:spLocks noGrp="1"/>
          </p:cNvSpPr>
          <p:nvPr>
            <p:ph type="body" idx="1"/>
          </p:nvPr>
        </p:nvSpPr>
        <p:spPr>
          <a:xfrm>
            <a:off x="685800" y="4343400"/>
            <a:ext cx="5486400" cy="4114800"/>
          </a:xfrm>
          <a:prstGeom prst="rect">
            <a:avLst/>
          </a:prstGeom>
        </p:spPr>
        <p:txBody>
          <a:bodyPr lIns="91431" tIns="45716" rIns="91431" bIns="45716"/>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a:prstGeom prst="rect">
            <a:avLst/>
          </a:prstGeom>
        </p:spPr>
      </p:sp>
      <p:sp>
        <p:nvSpPr>
          <p:cNvPr id="3" name="备注占位符 2"/>
          <p:cNvSpPr>
            <a:spLocks noGrp="1"/>
          </p:cNvSpPr>
          <p:nvPr>
            <p:ph type="body" idx="1"/>
          </p:nvPr>
        </p:nvSpPr>
        <p:spPr>
          <a:xfrm>
            <a:off x="685800" y="4343400"/>
            <a:ext cx="5486400" cy="4114800"/>
          </a:xfrm>
          <a:prstGeom prst="rect">
            <a:avLst/>
          </a:prstGeom>
        </p:spPr>
        <p:txBody>
          <a:bodyPr lIns="91431" tIns="45716" rIns="91431" bIns="45716"/>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a:prstGeom prst="rect">
            <a:avLst/>
          </a:prstGeom>
        </p:spPr>
      </p:sp>
      <p:sp>
        <p:nvSpPr>
          <p:cNvPr id="3" name="备注占位符 2"/>
          <p:cNvSpPr>
            <a:spLocks noGrp="1"/>
          </p:cNvSpPr>
          <p:nvPr>
            <p:ph type="body" idx="1"/>
          </p:nvPr>
        </p:nvSpPr>
        <p:spPr>
          <a:xfrm>
            <a:off x="685800" y="4343400"/>
            <a:ext cx="5486400" cy="4114800"/>
          </a:xfrm>
          <a:prstGeom prst="rect">
            <a:avLst/>
          </a:prstGeom>
        </p:spPr>
        <p:txBody>
          <a:bodyPr lIns="91431" tIns="45716" rIns="91431" bIns="45716"/>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a:prstGeom prst="rect">
            <a:avLst/>
          </a:prstGeom>
        </p:spPr>
      </p:sp>
      <p:sp>
        <p:nvSpPr>
          <p:cNvPr id="3" name="备注占位符 2"/>
          <p:cNvSpPr>
            <a:spLocks noGrp="1"/>
          </p:cNvSpPr>
          <p:nvPr>
            <p:ph type="body" idx="1"/>
          </p:nvPr>
        </p:nvSpPr>
        <p:spPr>
          <a:xfrm>
            <a:off x="685800" y="4343400"/>
            <a:ext cx="5486400" cy="4114800"/>
          </a:xfrm>
          <a:prstGeom prst="rect">
            <a:avLst/>
          </a:prstGeom>
        </p:spPr>
        <p:txBody>
          <a:bodyPr lIns="91431" tIns="45716" rIns="91431" bIns="45716"/>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a:prstGeom prst="rect">
            <a:avLst/>
          </a:prstGeom>
        </p:spPr>
      </p:sp>
      <p:sp>
        <p:nvSpPr>
          <p:cNvPr id="3" name="备注占位符 2"/>
          <p:cNvSpPr>
            <a:spLocks noGrp="1"/>
          </p:cNvSpPr>
          <p:nvPr>
            <p:ph type="body" idx="1"/>
          </p:nvPr>
        </p:nvSpPr>
        <p:spPr>
          <a:xfrm>
            <a:off x="685800" y="4343400"/>
            <a:ext cx="5486400" cy="4114800"/>
          </a:xfrm>
          <a:prstGeom prst="rect">
            <a:avLst/>
          </a:prstGeom>
        </p:spPr>
        <p:txBody>
          <a:bodyPr lIns="91431" tIns="45716" rIns="91431" bIns="45716"/>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a:prstGeom prst="rect">
            <a:avLst/>
          </a:prstGeom>
        </p:spPr>
      </p:sp>
      <p:sp>
        <p:nvSpPr>
          <p:cNvPr id="3" name="备注占位符 2"/>
          <p:cNvSpPr>
            <a:spLocks noGrp="1"/>
          </p:cNvSpPr>
          <p:nvPr>
            <p:ph type="body" idx="1"/>
          </p:nvPr>
        </p:nvSpPr>
        <p:spPr>
          <a:xfrm>
            <a:off x="685800" y="4343400"/>
            <a:ext cx="5486400" cy="4114800"/>
          </a:xfrm>
          <a:prstGeom prst="rect">
            <a:avLst/>
          </a:prstGeom>
        </p:spPr>
        <p:txBody>
          <a:bodyPr lIns="91431" tIns="45716" rIns="91431" bIns="45716"/>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a:prstGeom prst="rect">
            <a:avLst/>
          </a:prstGeom>
        </p:spPr>
      </p:sp>
      <p:sp>
        <p:nvSpPr>
          <p:cNvPr id="3" name="备注占位符 2"/>
          <p:cNvSpPr>
            <a:spLocks noGrp="1"/>
          </p:cNvSpPr>
          <p:nvPr>
            <p:ph type="body" idx="1"/>
          </p:nvPr>
        </p:nvSpPr>
        <p:spPr>
          <a:xfrm>
            <a:off x="685800" y="4343400"/>
            <a:ext cx="5486400" cy="4114800"/>
          </a:xfrm>
          <a:prstGeom prst="rect">
            <a:avLst/>
          </a:prstGeom>
        </p:spPr>
        <p:txBody>
          <a:bodyPr lIns="91431" tIns="45716" rIns="91431" bIns="45716"/>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a:prstGeom prst="rect">
            <a:avLst/>
          </a:prstGeom>
        </p:spPr>
      </p:sp>
      <p:sp>
        <p:nvSpPr>
          <p:cNvPr id="3" name="备注占位符 2"/>
          <p:cNvSpPr>
            <a:spLocks noGrp="1"/>
          </p:cNvSpPr>
          <p:nvPr>
            <p:ph type="body" idx="1"/>
          </p:nvPr>
        </p:nvSpPr>
        <p:spPr>
          <a:xfrm>
            <a:off x="685800" y="4343400"/>
            <a:ext cx="5486400" cy="4114800"/>
          </a:xfrm>
          <a:prstGeom prst="rect">
            <a:avLst/>
          </a:prstGeom>
        </p:spPr>
        <p:txBody>
          <a:bodyPr lIns="91431" tIns="45716" rIns="91431" bIns="45716"/>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a:prstGeom prst="rect">
            <a:avLst/>
          </a:prstGeom>
        </p:spPr>
      </p:sp>
      <p:sp>
        <p:nvSpPr>
          <p:cNvPr id="3" name="备注占位符 2"/>
          <p:cNvSpPr>
            <a:spLocks noGrp="1"/>
          </p:cNvSpPr>
          <p:nvPr>
            <p:ph type="body" idx="1"/>
          </p:nvPr>
        </p:nvSpPr>
        <p:spPr>
          <a:xfrm>
            <a:off x="685800" y="4343400"/>
            <a:ext cx="5486400" cy="4114800"/>
          </a:xfrm>
          <a:prstGeom prst="rect">
            <a:avLst/>
          </a:prstGeom>
        </p:spPr>
        <p:txBody>
          <a:bodyPr lIns="91431" tIns="45716" rIns="91431" bIns="45716"/>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a:prstGeom prst="rect">
            <a:avLst/>
          </a:prstGeom>
        </p:spPr>
      </p:sp>
      <p:sp>
        <p:nvSpPr>
          <p:cNvPr id="3" name="备注占位符 2"/>
          <p:cNvSpPr>
            <a:spLocks noGrp="1"/>
          </p:cNvSpPr>
          <p:nvPr>
            <p:ph type="body" idx="1"/>
          </p:nvPr>
        </p:nvSpPr>
        <p:spPr>
          <a:xfrm>
            <a:off x="685800" y="4343400"/>
            <a:ext cx="5486400" cy="4114800"/>
          </a:xfrm>
          <a:prstGeom prst="rect">
            <a:avLst/>
          </a:prstGeom>
        </p:spPr>
        <p:txBody>
          <a:bodyPr lIns="91431" tIns="45716" rIns="91431" bIns="45716"/>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a:prstGeom prst="rect">
            <a:avLst/>
          </a:prstGeom>
        </p:spPr>
      </p:sp>
      <p:sp>
        <p:nvSpPr>
          <p:cNvPr id="3" name="备注占位符 2"/>
          <p:cNvSpPr>
            <a:spLocks noGrp="1"/>
          </p:cNvSpPr>
          <p:nvPr>
            <p:ph type="body" idx="1"/>
          </p:nvPr>
        </p:nvSpPr>
        <p:spPr>
          <a:xfrm>
            <a:off x="685800" y="4343400"/>
            <a:ext cx="5486400" cy="4114800"/>
          </a:xfrm>
          <a:prstGeom prst="rect">
            <a:avLst/>
          </a:prstGeom>
        </p:spPr>
        <p:txBody>
          <a:bodyPr lIns="91431" tIns="45716" rIns="91431" bIns="45716"/>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a:prstGeom prst="rect">
            <a:avLst/>
          </a:prstGeom>
        </p:spPr>
      </p:sp>
      <p:sp>
        <p:nvSpPr>
          <p:cNvPr id="3" name="备注占位符 2"/>
          <p:cNvSpPr>
            <a:spLocks noGrp="1"/>
          </p:cNvSpPr>
          <p:nvPr>
            <p:ph type="body" idx="1"/>
          </p:nvPr>
        </p:nvSpPr>
        <p:spPr>
          <a:xfrm>
            <a:off x="685800" y="4343400"/>
            <a:ext cx="5486400" cy="4114800"/>
          </a:xfrm>
          <a:prstGeom prst="rect">
            <a:avLst/>
          </a:prstGeom>
        </p:spPr>
        <p:txBody>
          <a:bodyPr lIns="91431" tIns="45716" rIns="91431" bIns="45716"/>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a:prstGeom prst="rect">
            <a:avLst/>
          </a:prstGeom>
        </p:spPr>
      </p:sp>
      <p:sp>
        <p:nvSpPr>
          <p:cNvPr id="3" name="备注占位符 2"/>
          <p:cNvSpPr>
            <a:spLocks noGrp="1"/>
          </p:cNvSpPr>
          <p:nvPr>
            <p:ph type="body" idx="1"/>
          </p:nvPr>
        </p:nvSpPr>
        <p:spPr>
          <a:xfrm>
            <a:off x="685800" y="4343400"/>
            <a:ext cx="5486400" cy="4114800"/>
          </a:xfrm>
          <a:prstGeom prst="rect">
            <a:avLst/>
          </a:prstGeom>
        </p:spPr>
        <p:txBody>
          <a:bodyPr lIns="91431" tIns="45716" rIns="91431" bIns="45716"/>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a:prstGeom prst="rect">
            <a:avLst/>
          </a:prstGeom>
        </p:spPr>
      </p:sp>
      <p:sp>
        <p:nvSpPr>
          <p:cNvPr id="3" name="备注占位符 2"/>
          <p:cNvSpPr>
            <a:spLocks noGrp="1"/>
          </p:cNvSpPr>
          <p:nvPr>
            <p:ph type="body" idx="1"/>
          </p:nvPr>
        </p:nvSpPr>
        <p:spPr>
          <a:xfrm>
            <a:off x="685800" y="4343400"/>
            <a:ext cx="5486400" cy="4114800"/>
          </a:xfrm>
          <a:prstGeom prst="rect">
            <a:avLst/>
          </a:prstGeom>
        </p:spPr>
        <p:txBody>
          <a:bodyPr lIns="91431" tIns="45716" rIns="91431" bIns="45716"/>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a:prstGeom prst="rect">
            <a:avLst/>
          </a:prstGeom>
        </p:spPr>
      </p:sp>
      <p:sp>
        <p:nvSpPr>
          <p:cNvPr id="3" name="备注占位符 2"/>
          <p:cNvSpPr>
            <a:spLocks noGrp="1"/>
          </p:cNvSpPr>
          <p:nvPr>
            <p:ph type="body" idx="1"/>
          </p:nvPr>
        </p:nvSpPr>
        <p:spPr>
          <a:xfrm>
            <a:off x="685800" y="4343400"/>
            <a:ext cx="5486400" cy="4114800"/>
          </a:xfrm>
          <a:prstGeom prst="rect">
            <a:avLst/>
          </a:prstGeom>
        </p:spPr>
        <p:txBody>
          <a:bodyPr lIns="91431" tIns="45716" rIns="91431" bIns="45716"/>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p:sp>
      <p:sp>
        <p:nvSpPr>
          <p:cNvPr id="50179" name="备注占位符 2"/>
          <p:cNvSpPr>
            <a:spLocks noGrp="1"/>
          </p:cNvSpPr>
          <p:nvPr>
            <p:ph type="body" idx="1"/>
          </p:nvPr>
        </p:nvSpPr>
        <p:spPr bwMode="auto">
          <a:xfrm>
            <a:off x="710263" y="4861482"/>
            <a:ext cx="5678777" cy="4604840"/>
          </a:xfrm>
          <a:prstGeom prst="rect">
            <a:avLst/>
          </a:prstGeom>
          <a:noFill/>
          <a:ln>
            <a:miter lim="800000"/>
          </a:ln>
        </p:spPr>
        <p:txBody>
          <a:bodyPr/>
          <a:lstStyle/>
          <a:p>
            <a:r>
              <a:rPr lang="en-US" altLang="zh-CN" dirty="0"/>
              <a:t>This is the layout of HIAF. Stochastic cooling will be built on </a:t>
            </a:r>
            <a:r>
              <a:rPr lang="en-US" altLang="zh-CN" dirty="0" err="1"/>
              <a:t>Sring</a:t>
            </a:r>
            <a:r>
              <a:rPr lang="en-US" altLang="zh-CN" dirty="0"/>
              <a:t>.</a:t>
            </a:r>
            <a:endParaRPr lang="zh-CN" altLang="en-US" dirty="0"/>
          </a:p>
        </p:txBody>
      </p:sp>
      <p:sp>
        <p:nvSpPr>
          <p:cNvPr id="50180" name="日期占位符 3"/>
          <p:cNvSpPr>
            <a:spLocks noGrp="1"/>
          </p:cNvSpPr>
          <p:nvPr>
            <p:ph type="dt" sz="quarter" idx="1"/>
          </p:nvPr>
        </p:nvSpPr>
        <p:spPr>
          <a:noFill/>
        </p:spPr>
        <p:txBody>
          <a:bodyPr/>
          <a:lstStyle/>
          <a:p>
            <a:fld id="{AE556EC5-E428-4B79-8997-64252CE557EF}" type="datetime1">
              <a:rPr lang="zh-CN" altLang="en-US" smtClean="0"/>
            </a:fld>
            <a:endParaRPr lang="zh-CN" altLang="en-US"/>
          </a:p>
        </p:txBody>
      </p:sp>
      <p:sp>
        <p:nvSpPr>
          <p:cNvPr id="50181" name="灯片编号占位符 4"/>
          <p:cNvSpPr>
            <a:spLocks noGrp="1"/>
          </p:cNvSpPr>
          <p:nvPr>
            <p:ph type="sldNum" sz="quarter" idx="5"/>
          </p:nvPr>
        </p:nvSpPr>
        <p:spPr>
          <a:noFill/>
        </p:spPr>
        <p:txBody>
          <a:bodyPr/>
          <a:lstStyle/>
          <a:p>
            <a:fld id="{69000F77-A500-4C3E-9B37-E27D8E49755E}"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a:prstGeom prst="rect">
            <a:avLst/>
          </a:prstGeom>
        </p:spPr>
      </p:sp>
      <p:sp>
        <p:nvSpPr>
          <p:cNvPr id="3" name="备注占位符 2"/>
          <p:cNvSpPr>
            <a:spLocks noGrp="1"/>
          </p:cNvSpPr>
          <p:nvPr>
            <p:ph type="body" idx="1"/>
          </p:nvPr>
        </p:nvSpPr>
        <p:spPr>
          <a:xfrm>
            <a:off x="685800" y="4343400"/>
            <a:ext cx="5486400" cy="4114800"/>
          </a:xfrm>
          <a:prstGeom prst="rect">
            <a:avLst/>
          </a:prstGeom>
        </p:spPr>
        <p:txBody>
          <a:bodyPr lIns="91431" tIns="45716" rIns="91431" bIns="45716"/>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a:prstGeom prst="rect">
            <a:avLst/>
          </a:prstGeom>
        </p:spPr>
      </p:sp>
      <p:sp>
        <p:nvSpPr>
          <p:cNvPr id="3" name="备注占位符 2"/>
          <p:cNvSpPr>
            <a:spLocks noGrp="1"/>
          </p:cNvSpPr>
          <p:nvPr>
            <p:ph type="body" idx="1"/>
          </p:nvPr>
        </p:nvSpPr>
        <p:spPr>
          <a:xfrm>
            <a:off x="685800" y="4343400"/>
            <a:ext cx="5486400" cy="4114800"/>
          </a:xfrm>
          <a:prstGeom prst="rect">
            <a:avLst/>
          </a:prstGeom>
        </p:spPr>
        <p:txBody>
          <a:bodyPr lIns="91431" tIns="45716" rIns="91431" bIns="45716"/>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a:prstGeom prst="rect">
            <a:avLst/>
          </a:prstGeom>
        </p:spPr>
      </p:sp>
      <p:sp>
        <p:nvSpPr>
          <p:cNvPr id="3" name="备注占位符 2"/>
          <p:cNvSpPr>
            <a:spLocks noGrp="1"/>
          </p:cNvSpPr>
          <p:nvPr>
            <p:ph type="body" idx="1"/>
          </p:nvPr>
        </p:nvSpPr>
        <p:spPr>
          <a:xfrm>
            <a:off x="685800" y="4343400"/>
            <a:ext cx="5486400" cy="4114800"/>
          </a:xfrm>
          <a:prstGeom prst="rect">
            <a:avLst/>
          </a:prstGeom>
        </p:spPr>
        <p:txBody>
          <a:bodyPr lIns="91431" tIns="45716" rIns="91431" bIns="45716"/>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This is the simulation parameters</a:t>
            </a:r>
            <a:r>
              <a:rPr lang="en-US" altLang="zh-CN" baseline="0" dirty="0"/>
              <a:t>…..</a:t>
            </a:r>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p:sp>
      <p:sp>
        <p:nvSpPr>
          <p:cNvPr id="50179" name="备注占位符 2"/>
          <p:cNvSpPr>
            <a:spLocks noGrp="1"/>
          </p:cNvSpPr>
          <p:nvPr>
            <p:ph type="body" idx="1"/>
          </p:nvPr>
        </p:nvSpPr>
        <p:spPr bwMode="auto">
          <a:xfrm>
            <a:off x="710263" y="4861482"/>
            <a:ext cx="5678777" cy="4604840"/>
          </a:xfrm>
          <a:prstGeom prst="rect">
            <a:avLst/>
          </a:prstGeom>
          <a:noFill/>
          <a:ln>
            <a:miter lim="800000"/>
          </a:ln>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dirty="0"/>
              <a:t>The </a:t>
            </a:r>
            <a:r>
              <a:rPr lang="en-US" altLang="zh-CN" sz="1200" kern="1200" dirty="0">
                <a:solidFill>
                  <a:schemeClr val="tx1"/>
                </a:solidFill>
                <a:effectLst/>
                <a:latin typeface="+mn-lt"/>
                <a:ea typeface="+mn-ea"/>
                <a:cs typeface="+mn-cs"/>
              </a:rPr>
              <a:t>RI beams from HFRS after the production target will have large momentum spread of ±1.5×10</a:t>
            </a:r>
            <a:r>
              <a:rPr lang="en-US" altLang="zh-CN" sz="1200" kern="1200" baseline="30000" dirty="0">
                <a:solidFill>
                  <a:schemeClr val="tx1"/>
                </a:solidFill>
                <a:effectLst/>
                <a:latin typeface="+mn-lt"/>
                <a:ea typeface="+mn-ea"/>
                <a:cs typeface="+mn-cs"/>
              </a:rPr>
              <a:t>-2 </a:t>
            </a:r>
            <a:r>
              <a:rPr lang="en-US" altLang="zh-CN" sz="1200" kern="1200" dirty="0">
                <a:solidFill>
                  <a:schemeClr val="tx1"/>
                </a:solidFill>
                <a:effectLst/>
                <a:latin typeface="+mn-lt"/>
                <a:ea typeface="+mn-ea"/>
                <a:cs typeface="+mn-cs"/>
              </a:rPr>
              <a:t>(2σ). If stochastic cooling is used for such kind beams, the cooling frequency should be small to have large acceptance. However bunch rotation is proposed to decrease the momentum spread to ±4.0×10</a:t>
            </a:r>
            <a:r>
              <a:rPr lang="en-US" altLang="zh-CN" sz="1200" kern="1200" baseline="30000" dirty="0">
                <a:solidFill>
                  <a:schemeClr val="tx1"/>
                </a:solidFill>
                <a:effectLst/>
                <a:latin typeface="+mn-lt"/>
                <a:ea typeface="+mn-ea"/>
                <a:cs typeface="+mn-cs"/>
              </a:rPr>
              <a:t>-3 </a:t>
            </a:r>
            <a:r>
              <a:rPr lang="en-US" altLang="zh-CN" sz="1200" kern="1200" dirty="0">
                <a:solidFill>
                  <a:schemeClr val="tx1"/>
                </a:solidFill>
                <a:effectLst/>
                <a:latin typeface="+mn-lt"/>
                <a:ea typeface="+mn-ea"/>
                <a:cs typeface="+mn-cs"/>
              </a:rPr>
              <a:t>(2σ) at first.  Then </a:t>
            </a:r>
            <a:r>
              <a:rPr altLang="zh-CN">
                <a:effectLst/>
              </a:rPr>
              <a:t>stochastic cooling will be performed to reduce the emittance to less than 5 p mm.mrad, and Dp/p of 4.0e-3 to 2.5e-4 within 1 s for these RI beams. After the stochastic pre-cooling, the subsequent electron cooling will further cool down the emittance and Dp/p within 1 s to get extremely well-cooled beams. </a:t>
            </a:r>
            <a:endParaRPr altLang="zh-CN">
              <a:effectLst/>
            </a:endParaRPr>
          </a:p>
        </p:txBody>
      </p:sp>
      <p:sp>
        <p:nvSpPr>
          <p:cNvPr id="50180" name="日期占位符 3"/>
          <p:cNvSpPr>
            <a:spLocks noGrp="1"/>
          </p:cNvSpPr>
          <p:nvPr>
            <p:ph type="dt" sz="quarter" idx="1"/>
          </p:nvPr>
        </p:nvSpPr>
        <p:spPr>
          <a:noFill/>
        </p:spPr>
        <p:txBody>
          <a:bodyPr/>
          <a:lstStyle/>
          <a:p>
            <a:fld id="{AE556EC5-E428-4B79-8997-64252CE557EF}" type="datetime1">
              <a:rPr lang="zh-CN" altLang="en-US" smtClean="0"/>
            </a:fld>
            <a:endParaRPr lang="zh-CN" altLang="en-US"/>
          </a:p>
        </p:txBody>
      </p:sp>
      <p:sp>
        <p:nvSpPr>
          <p:cNvPr id="50181" name="灯片编号占位符 4"/>
          <p:cNvSpPr>
            <a:spLocks noGrp="1"/>
          </p:cNvSpPr>
          <p:nvPr>
            <p:ph type="sldNum" sz="quarter" idx="5"/>
          </p:nvPr>
        </p:nvSpPr>
        <p:spPr>
          <a:noFill/>
        </p:spPr>
        <p:txBody>
          <a:bodyPr/>
          <a:lstStyle/>
          <a:p>
            <a:fld id="{69000F77-A500-4C3E-9B37-E27D8E49755E}"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effectLst/>
                <a:latin typeface="+mn-lt"/>
                <a:ea typeface="+mn-ea"/>
                <a:cs typeface="+mn-cs"/>
              </a:rPr>
              <a:t>For the nuclear</a:t>
            </a:r>
            <a:r>
              <a:rPr lang="en-US" altLang="zh-CN" sz="1200" kern="1200" baseline="0" dirty="0">
                <a:solidFill>
                  <a:schemeClr val="tx1"/>
                </a:solidFill>
                <a:effectLst/>
                <a:latin typeface="+mn-lt"/>
                <a:ea typeface="+mn-ea"/>
                <a:cs typeface="+mn-cs"/>
              </a:rPr>
              <a:t> physics, St cooling will </a:t>
            </a:r>
            <a:r>
              <a:rPr lang="en-US" altLang="zh-CN" sz="1200" kern="1200" dirty="0">
                <a:solidFill>
                  <a:schemeClr val="tx1"/>
                </a:solidFill>
                <a:effectLst/>
                <a:latin typeface="+mn-lt"/>
                <a:ea typeface="+mn-ea"/>
                <a:cs typeface="+mn-cs"/>
              </a:rPr>
              <a:t>be used to provide a fast precooling technique for radioactive fragment beams with a large phase space, which is very similar to </a:t>
            </a:r>
            <a:r>
              <a:rPr lang="en-US" altLang="zh-CN" sz="1200" kern="1200" dirty="0" err="1">
                <a:solidFill>
                  <a:schemeClr val="tx1"/>
                </a:solidFill>
                <a:effectLst/>
                <a:latin typeface="+mn-lt"/>
                <a:ea typeface="+mn-ea"/>
                <a:cs typeface="+mn-cs"/>
              </a:rPr>
              <a:t>CSRe</a:t>
            </a:r>
            <a:r>
              <a:rPr lang="en-US" altLang="zh-CN" sz="1200" kern="1200" dirty="0">
                <a:solidFill>
                  <a:schemeClr val="tx1"/>
                </a:solidFill>
                <a:effectLst/>
                <a:latin typeface="+mn-lt"/>
                <a:ea typeface="+mn-ea"/>
                <a:cs typeface="+mn-cs"/>
              </a:rPr>
              <a:t>.  For</a:t>
            </a:r>
            <a:r>
              <a:rPr lang="en-US" altLang="zh-CN" sz="1200" kern="1200" baseline="0" dirty="0">
                <a:solidFill>
                  <a:schemeClr val="tx1"/>
                </a:solidFill>
                <a:effectLst/>
                <a:latin typeface="+mn-lt"/>
                <a:ea typeface="+mn-ea"/>
                <a:cs typeface="+mn-cs"/>
              </a:rPr>
              <a:t> the energy range, they changed from the energy range of 0.8-0.85 to below 400 MeV/u now. For our design, we consider all those energies, from 400 MeV/u to 800 MeV/u. ……. </a:t>
            </a:r>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But for the low energy beam,</a:t>
            </a:r>
            <a:r>
              <a:rPr lang="en-US" altLang="zh-CN" baseline="0" dirty="0"/>
              <a:t> for 400 MeV/u, the acceptance of </a:t>
            </a:r>
            <a:r>
              <a:rPr lang="en-US" altLang="zh-CN" baseline="0" dirty="0" err="1"/>
              <a:t>tof</a:t>
            </a:r>
            <a:r>
              <a:rPr lang="en-US" altLang="zh-CN" baseline="0" dirty="0"/>
              <a:t> cooling is smaller than the beam momentum spread if the cooling bandwidth is 1-2 GHz. So we changed to 0.6-1.2 GHz where </a:t>
            </a:r>
            <a:r>
              <a:rPr lang="en-US" altLang="zh-CN" sz="1200" kern="1200" dirty="0">
                <a:solidFill>
                  <a:schemeClr val="tx1"/>
                </a:solidFill>
                <a:effectLst/>
                <a:latin typeface="+mn-lt"/>
                <a:ea typeface="+mn-ea"/>
                <a:cs typeface="+mn-cs"/>
              </a:rPr>
              <a:t>the beam spread fits inside the acceptance of the TOF cooling system</a:t>
            </a:r>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This is the layout of</a:t>
            </a:r>
            <a:r>
              <a:rPr lang="en-US" altLang="zh-CN" baseline="0" dirty="0"/>
              <a:t> the </a:t>
            </a:r>
            <a:r>
              <a:rPr lang="en-US" altLang="zh-CN" baseline="0" dirty="0" err="1"/>
              <a:t>Sring</a:t>
            </a:r>
            <a:r>
              <a:rPr lang="en-US" altLang="zh-CN" baseline="0" dirty="0"/>
              <a:t> stochastic cooling. </a:t>
            </a:r>
            <a:r>
              <a:rPr lang="en-US" altLang="zh-CN" sz="1200" kern="1200" dirty="0">
                <a:solidFill>
                  <a:schemeClr val="tx1"/>
                </a:solidFill>
                <a:effectLst/>
                <a:latin typeface="+mn-lt"/>
                <a:ea typeface="+mn-ea"/>
                <a:cs typeface="+mn-cs"/>
              </a:rPr>
              <a:t>Not like </a:t>
            </a:r>
            <a:r>
              <a:rPr lang="en-US" altLang="zh-CN" sz="1200" kern="1200" dirty="0" err="1">
                <a:solidFill>
                  <a:schemeClr val="tx1"/>
                </a:solidFill>
                <a:effectLst/>
                <a:latin typeface="+mn-lt"/>
                <a:ea typeface="+mn-ea"/>
                <a:cs typeface="+mn-cs"/>
              </a:rPr>
              <a:t>CSRe</a:t>
            </a:r>
            <a:r>
              <a:rPr lang="en-US" altLang="zh-CN" sz="1200" kern="1200" dirty="0">
                <a:solidFill>
                  <a:schemeClr val="tx1"/>
                </a:solidFill>
                <a:effectLst/>
                <a:latin typeface="+mn-lt"/>
                <a:ea typeface="+mn-ea"/>
                <a:cs typeface="+mn-cs"/>
              </a:rPr>
              <a:t> stochastic cooling, this time space is reserved in advance for </a:t>
            </a:r>
            <a:r>
              <a:rPr lang="en-US" altLang="zh-CN" sz="1200" kern="1200" dirty="0" err="1">
                <a:solidFill>
                  <a:schemeClr val="tx1"/>
                </a:solidFill>
                <a:effectLst/>
                <a:latin typeface="+mn-lt"/>
                <a:ea typeface="+mn-ea"/>
                <a:cs typeface="+mn-cs"/>
              </a:rPr>
              <a:t>SRing</a:t>
            </a:r>
            <a:r>
              <a:rPr lang="en-US" altLang="zh-CN" sz="1200" kern="1200" dirty="0">
                <a:solidFill>
                  <a:schemeClr val="tx1"/>
                </a:solidFill>
                <a:effectLst/>
                <a:latin typeface="+mn-lt"/>
                <a:ea typeface="+mn-ea"/>
                <a:cs typeface="+mn-cs"/>
              </a:rPr>
              <a:t> stochastic cooling, 4 m for pickups and 4 m for the kickers. All of them are in straight sections without dispersion. This can prevent the coupling between the phase subspaces, especially the transverse heating due to the longitudinal kicks. It is planned to have 2 pickup tanks and 2 kicker tanks which can perform both transverse and longitudinal cooling. The </a:t>
            </a:r>
            <a:r>
              <a:rPr lang="en-US" altLang="zh-CN" sz="1200" kern="1200" dirty="0" err="1">
                <a:solidFill>
                  <a:schemeClr val="tx1"/>
                </a:solidFill>
                <a:effectLst/>
                <a:latin typeface="+mn-lt"/>
                <a:ea typeface="+mn-ea"/>
                <a:cs typeface="+mn-cs"/>
              </a:rPr>
              <a:t>betatron</a:t>
            </a:r>
            <a:r>
              <a:rPr lang="en-US" altLang="zh-CN" sz="1200" kern="1200" dirty="0">
                <a:solidFill>
                  <a:schemeClr val="tx1"/>
                </a:solidFill>
                <a:effectLst/>
                <a:latin typeface="+mn-lt"/>
                <a:ea typeface="+mn-ea"/>
                <a:cs typeface="+mn-cs"/>
              </a:rPr>
              <a:t> advances from pickup to kicker are almost 90 degree for both horizontal and vertical cooling.</a:t>
            </a:r>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a:prstGeom prst="rect">
            <a:avLst/>
          </a:prstGeom>
        </p:spPr>
      </p:sp>
      <p:sp>
        <p:nvSpPr>
          <p:cNvPr id="3" name="备注占位符 2"/>
          <p:cNvSpPr>
            <a:spLocks noGrp="1"/>
          </p:cNvSpPr>
          <p:nvPr>
            <p:ph type="body" idx="1"/>
          </p:nvPr>
        </p:nvSpPr>
        <p:spPr>
          <a:xfrm>
            <a:off x="685800" y="4343400"/>
            <a:ext cx="5486400" cy="4114800"/>
          </a:xfrm>
          <a:prstGeom prst="rect">
            <a:avLst/>
          </a:prstGeom>
        </p:spPr>
        <p:txBody>
          <a:bodyPr lIns="91431" tIns="45716" rIns="91431" bIns="45716"/>
          <a:lstStyle/>
          <a:p>
            <a:endParaRPr lang="zh-CN" altLang="en-US" dirty="0"/>
          </a:p>
        </p:txBody>
      </p:sp>
      <p:sp>
        <p:nvSpPr>
          <p:cNvPr id="4" name="灯片编号占位符 3"/>
          <p:cNvSpPr>
            <a:spLocks noGrp="1"/>
          </p:cNvSpPr>
          <p:nvPr>
            <p:ph type="sldNum" sz="quarter" idx="10"/>
          </p:nvPr>
        </p:nvSpPr>
        <p:spPr/>
        <p:txBody>
          <a:bodyPr/>
          <a:lstStyle/>
          <a:p>
            <a:fld id="{A6727693-4700-4829-A054-6330CD2E4BD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13A3D652-A07B-4932-B99E-A88286A75F73}" type="datetime1">
              <a:rPr lang="zh-CN" altLang="en-US" smtClean="0"/>
            </a:fld>
            <a:endParaRPr lang="zh-CN" altLang="en-US"/>
          </a:p>
        </p:txBody>
      </p:sp>
      <p:sp>
        <p:nvSpPr>
          <p:cNvPr id="5" name="页脚占位符 4"/>
          <p:cNvSpPr>
            <a:spLocks noGrp="1"/>
          </p:cNvSpPr>
          <p:nvPr>
            <p:ph type="ftr" sz="quarter" idx="11"/>
          </p:nvPr>
        </p:nvSpPr>
        <p:spPr/>
        <p:txBody>
          <a:bodyPr/>
          <a:lstStyle/>
          <a:p>
            <a:r>
              <a:rPr lang="en-US" altLang="zh-CN"/>
              <a:t>COOL’23, Montreux, 09-13 Oct,2023</a:t>
            </a:r>
            <a:endParaRPr lang="zh-CN" altLang="en-US"/>
          </a:p>
        </p:txBody>
      </p:sp>
      <p:sp>
        <p:nvSpPr>
          <p:cNvPr id="6" name="灯片编号占位符 5"/>
          <p:cNvSpPr>
            <a:spLocks noGrp="1"/>
          </p:cNvSpPr>
          <p:nvPr>
            <p:ph type="sldNum" sz="quarter" idx="12"/>
          </p:nvPr>
        </p:nvSpPr>
        <p:spPr/>
        <p:txBody>
          <a:bodyPr/>
          <a:lstStyle/>
          <a:p>
            <a:fld id="{467CF1B9-ADC3-4521-AD98-ADB3259144A0}" type="slidenum">
              <a:rPr lang="zh-CN" altLang="en-US" smtClean="0"/>
            </a:fld>
            <a:endParaRPr lang="zh-CN" altLang="en-US"/>
          </a:p>
        </p:txBody>
      </p:sp>
    </p:spTree>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2F035344-A121-4BBB-A9BF-36AE7DD12BAE}" type="datetime1">
              <a:rPr lang="zh-CN" altLang="en-US" smtClean="0"/>
            </a:fld>
            <a:endParaRPr lang="zh-CN" altLang="en-US"/>
          </a:p>
        </p:txBody>
      </p:sp>
      <p:sp>
        <p:nvSpPr>
          <p:cNvPr id="5" name="页脚占位符 4"/>
          <p:cNvSpPr>
            <a:spLocks noGrp="1"/>
          </p:cNvSpPr>
          <p:nvPr>
            <p:ph type="ftr" sz="quarter" idx="11"/>
          </p:nvPr>
        </p:nvSpPr>
        <p:spPr/>
        <p:txBody>
          <a:bodyPr/>
          <a:lstStyle/>
          <a:p>
            <a:r>
              <a:rPr lang="en-US" altLang="zh-CN"/>
              <a:t>COOL’23, Montreux, 09-13 Oct,2023</a:t>
            </a:r>
            <a:endParaRPr lang="zh-CN" altLang="en-US"/>
          </a:p>
        </p:txBody>
      </p:sp>
      <p:sp>
        <p:nvSpPr>
          <p:cNvPr id="6" name="灯片编号占位符 5"/>
          <p:cNvSpPr>
            <a:spLocks noGrp="1"/>
          </p:cNvSpPr>
          <p:nvPr>
            <p:ph type="sldNum" sz="quarter" idx="12"/>
          </p:nvPr>
        </p:nvSpPr>
        <p:spPr/>
        <p:txBody>
          <a:bodyPr/>
          <a:lstStyle/>
          <a:p>
            <a:fld id="{467CF1B9-ADC3-4521-AD98-ADB3259144A0}" type="slidenum">
              <a:rPr lang="zh-CN" altLang="en-US" smtClean="0"/>
            </a:fld>
            <a:endParaRPr lang="zh-CN" altLang="en-US"/>
          </a:p>
        </p:txBody>
      </p:sp>
    </p:spTree>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628650" y="365125"/>
            <a:ext cx="5800725"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38330C2-F61E-41C5-A8C9-FE54110B23AE}" type="datetime1">
              <a:rPr lang="zh-CN" altLang="en-US" smtClean="0"/>
            </a:fld>
            <a:endParaRPr lang="zh-CN" altLang="en-US"/>
          </a:p>
        </p:txBody>
      </p:sp>
      <p:sp>
        <p:nvSpPr>
          <p:cNvPr id="5" name="页脚占位符 4"/>
          <p:cNvSpPr>
            <a:spLocks noGrp="1"/>
          </p:cNvSpPr>
          <p:nvPr>
            <p:ph type="ftr" sz="quarter" idx="11"/>
          </p:nvPr>
        </p:nvSpPr>
        <p:spPr/>
        <p:txBody>
          <a:bodyPr/>
          <a:lstStyle/>
          <a:p>
            <a:r>
              <a:rPr lang="en-US" altLang="zh-CN"/>
              <a:t>COOL’23, Montreux, 09-13 Oct,2023</a:t>
            </a:r>
            <a:endParaRPr lang="zh-CN" altLang="en-US"/>
          </a:p>
        </p:txBody>
      </p:sp>
      <p:sp>
        <p:nvSpPr>
          <p:cNvPr id="6" name="灯片编号占位符 5"/>
          <p:cNvSpPr>
            <a:spLocks noGrp="1"/>
          </p:cNvSpPr>
          <p:nvPr>
            <p:ph type="sldNum" sz="quarter" idx="12"/>
          </p:nvPr>
        </p:nvSpPr>
        <p:spPr/>
        <p:txBody>
          <a:bodyPr/>
          <a:lstStyle/>
          <a:p>
            <a:fld id="{467CF1B9-ADC3-4521-AD98-ADB3259144A0}" type="slidenum">
              <a:rPr lang="zh-CN" altLang="en-US" smtClean="0"/>
            </a:fld>
            <a:endParaRPr lang="zh-CN" altLang="en-US"/>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679B198-CD40-4346-9EE3-F06F282031DF}" type="datetime1">
              <a:rPr lang="zh-CN" altLang="en-US" smtClean="0"/>
            </a:fld>
            <a:endParaRPr lang="zh-CN" altLang="en-US"/>
          </a:p>
        </p:txBody>
      </p:sp>
      <p:sp>
        <p:nvSpPr>
          <p:cNvPr id="5" name="页脚占位符 4"/>
          <p:cNvSpPr>
            <a:spLocks noGrp="1"/>
          </p:cNvSpPr>
          <p:nvPr>
            <p:ph type="ftr" sz="quarter" idx="11"/>
          </p:nvPr>
        </p:nvSpPr>
        <p:spPr/>
        <p:txBody>
          <a:bodyPr/>
          <a:lstStyle/>
          <a:p>
            <a:r>
              <a:rPr lang="en-US" altLang="zh-CN"/>
              <a:t>COOL’23, Montreux, 09-13 Oct,2023</a:t>
            </a:r>
            <a:endParaRPr lang="zh-CN" altLang="en-US"/>
          </a:p>
        </p:txBody>
      </p:sp>
      <p:sp>
        <p:nvSpPr>
          <p:cNvPr id="6" name="灯片编号占位符 5"/>
          <p:cNvSpPr>
            <a:spLocks noGrp="1"/>
          </p:cNvSpPr>
          <p:nvPr>
            <p:ph type="sldNum" sz="quarter" idx="12"/>
          </p:nvPr>
        </p:nvSpPr>
        <p:spPr/>
        <p:txBody>
          <a:bodyPr/>
          <a:lstStyle/>
          <a:p>
            <a:fld id="{467CF1B9-ADC3-4521-AD98-ADB3259144A0}" type="slidenum">
              <a:rPr lang="zh-CN" altLang="en-US" smtClean="0"/>
            </a:fld>
            <a:endParaRPr lang="zh-CN" altLang="en-US"/>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9"/>
            <a:ext cx="7886700" cy="2852737"/>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5CC81DD2-108F-4884-AC21-B975917F851D}" type="datetime1">
              <a:rPr lang="zh-CN" altLang="en-US" smtClean="0"/>
            </a:fld>
            <a:endParaRPr lang="zh-CN" altLang="en-US"/>
          </a:p>
        </p:txBody>
      </p:sp>
      <p:sp>
        <p:nvSpPr>
          <p:cNvPr id="5" name="页脚占位符 4"/>
          <p:cNvSpPr>
            <a:spLocks noGrp="1"/>
          </p:cNvSpPr>
          <p:nvPr>
            <p:ph type="ftr" sz="quarter" idx="11"/>
          </p:nvPr>
        </p:nvSpPr>
        <p:spPr/>
        <p:txBody>
          <a:bodyPr/>
          <a:lstStyle/>
          <a:p>
            <a:r>
              <a:rPr lang="en-US" altLang="zh-CN"/>
              <a:t>COOL’23, Montreux, 09-13 Oct,2023</a:t>
            </a:r>
            <a:endParaRPr lang="zh-CN" altLang="en-US"/>
          </a:p>
        </p:txBody>
      </p:sp>
      <p:sp>
        <p:nvSpPr>
          <p:cNvPr id="6" name="灯片编号占位符 5"/>
          <p:cNvSpPr>
            <a:spLocks noGrp="1"/>
          </p:cNvSpPr>
          <p:nvPr>
            <p:ph type="sldNum" sz="quarter" idx="12"/>
          </p:nvPr>
        </p:nvSpPr>
        <p:spPr/>
        <p:txBody>
          <a:bodyPr/>
          <a:lstStyle/>
          <a:p>
            <a:fld id="{467CF1B9-ADC3-4521-AD98-ADB3259144A0}" type="slidenum">
              <a:rPr lang="zh-CN" altLang="en-US" smtClean="0"/>
            </a:fld>
            <a:endParaRPr lang="zh-CN" altLang="en-US"/>
          </a:p>
        </p:txBody>
      </p:sp>
    </p:spTree>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628650" y="1825625"/>
            <a:ext cx="38862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4629150" y="1825625"/>
            <a:ext cx="38862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650556-6DC5-4DBA-8CF3-2827CAAC4714}" type="datetime1">
              <a:rPr lang="zh-CN" altLang="en-US" smtClean="0"/>
            </a:fld>
            <a:endParaRPr lang="zh-CN" altLang="en-US"/>
          </a:p>
        </p:txBody>
      </p:sp>
      <p:sp>
        <p:nvSpPr>
          <p:cNvPr id="6" name="页脚占位符 5"/>
          <p:cNvSpPr>
            <a:spLocks noGrp="1"/>
          </p:cNvSpPr>
          <p:nvPr>
            <p:ph type="ftr" sz="quarter" idx="11"/>
          </p:nvPr>
        </p:nvSpPr>
        <p:spPr/>
        <p:txBody>
          <a:bodyPr/>
          <a:lstStyle/>
          <a:p>
            <a:r>
              <a:rPr lang="en-US" altLang="zh-CN"/>
              <a:t>COOL’23, Montreux, 09-13 Oct,2023</a:t>
            </a:r>
            <a:endParaRPr lang="zh-CN" altLang="en-US"/>
          </a:p>
        </p:txBody>
      </p:sp>
      <p:sp>
        <p:nvSpPr>
          <p:cNvPr id="7" name="灯片编号占位符 6"/>
          <p:cNvSpPr>
            <a:spLocks noGrp="1"/>
          </p:cNvSpPr>
          <p:nvPr>
            <p:ph type="sldNum" sz="quarter" idx="12"/>
          </p:nvPr>
        </p:nvSpPr>
        <p:spPr/>
        <p:txBody>
          <a:bodyPr/>
          <a:lstStyle/>
          <a:p>
            <a:fld id="{467CF1B9-ADC3-4521-AD98-ADB3259144A0}" type="slidenum">
              <a:rPr lang="zh-CN" altLang="en-US" smtClean="0"/>
            </a:fld>
            <a:endParaRPr lang="zh-CN" altLang="en-US"/>
          </a:p>
        </p:txBody>
      </p:sp>
    </p:spTree>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6"/>
            <a:ext cx="78867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629842" y="2505075"/>
            <a:ext cx="3868340"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4629150" y="2505075"/>
            <a:ext cx="3887391"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C95D2A7A-DA6C-4320-8696-ACDB8E15468E}" type="datetime1">
              <a:rPr lang="zh-CN" altLang="en-US" smtClean="0"/>
            </a:fld>
            <a:endParaRPr lang="zh-CN" altLang="en-US"/>
          </a:p>
        </p:txBody>
      </p:sp>
      <p:sp>
        <p:nvSpPr>
          <p:cNvPr id="8" name="页脚占位符 7"/>
          <p:cNvSpPr>
            <a:spLocks noGrp="1"/>
          </p:cNvSpPr>
          <p:nvPr>
            <p:ph type="ftr" sz="quarter" idx="11"/>
          </p:nvPr>
        </p:nvSpPr>
        <p:spPr/>
        <p:txBody>
          <a:bodyPr/>
          <a:lstStyle/>
          <a:p>
            <a:r>
              <a:rPr lang="en-US" altLang="zh-CN"/>
              <a:t>COOL’23, Montreux, 09-13 Oct,2023</a:t>
            </a:r>
            <a:endParaRPr lang="zh-CN" altLang="en-US"/>
          </a:p>
        </p:txBody>
      </p:sp>
      <p:sp>
        <p:nvSpPr>
          <p:cNvPr id="9" name="灯片编号占位符 8"/>
          <p:cNvSpPr>
            <a:spLocks noGrp="1"/>
          </p:cNvSpPr>
          <p:nvPr>
            <p:ph type="sldNum" sz="quarter" idx="12"/>
          </p:nvPr>
        </p:nvSpPr>
        <p:spPr/>
        <p:txBody>
          <a:bodyPr/>
          <a:lstStyle/>
          <a:p>
            <a:fld id="{467CF1B9-ADC3-4521-AD98-ADB3259144A0}" type="slidenum">
              <a:rPr lang="zh-CN" altLang="en-US" smtClean="0"/>
            </a:fld>
            <a:endParaRPr lang="zh-CN" altLang="en-US"/>
          </a:p>
        </p:txBody>
      </p:sp>
    </p:spTree>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378BCB9-C1DC-466D-A964-6A583F0A1A3C}" type="datetime1">
              <a:rPr lang="zh-CN" altLang="en-US" smtClean="0"/>
            </a:fld>
            <a:endParaRPr lang="zh-CN" altLang="en-US"/>
          </a:p>
        </p:txBody>
      </p:sp>
      <p:sp>
        <p:nvSpPr>
          <p:cNvPr id="4" name="页脚占位符 3"/>
          <p:cNvSpPr>
            <a:spLocks noGrp="1"/>
          </p:cNvSpPr>
          <p:nvPr>
            <p:ph type="ftr" sz="quarter" idx="11"/>
          </p:nvPr>
        </p:nvSpPr>
        <p:spPr/>
        <p:txBody>
          <a:bodyPr/>
          <a:lstStyle/>
          <a:p>
            <a:r>
              <a:rPr lang="en-US" altLang="zh-CN"/>
              <a:t>COOL’23, Montreux, 09-13 Oct,2023</a:t>
            </a:r>
            <a:endParaRPr lang="zh-CN" altLang="en-US"/>
          </a:p>
        </p:txBody>
      </p:sp>
      <p:sp>
        <p:nvSpPr>
          <p:cNvPr id="5" name="灯片编号占位符 4"/>
          <p:cNvSpPr>
            <a:spLocks noGrp="1"/>
          </p:cNvSpPr>
          <p:nvPr>
            <p:ph type="sldNum" sz="quarter" idx="12"/>
          </p:nvPr>
        </p:nvSpPr>
        <p:spPr/>
        <p:txBody>
          <a:bodyPr/>
          <a:lstStyle/>
          <a:p>
            <a:fld id="{467CF1B9-ADC3-4521-AD98-ADB3259144A0}" type="slidenum">
              <a:rPr lang="zh-CN" altLang="en-US" smtClean="0"/>
            </a:fld>
            <a:endParaRPr lang="zh-CN" altLang="en-US"/>
          </a:p>
        </p:txBody>
      </p:sp>
    </p:spTree>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A9B4411-9B8F-4B07-A383-4788B3699459}" type="datetime1">
              <a:rPr lang="zh-CN" altLang="en-US" smtClean="0"/>
            </a:fld>
            <a:endParaRPr lang="zh-CN" altLang="en-US"/>
          </a:p>
        </p:txBody>
      </p:sp>
      <p:sp>
        <p:nvSpPr>
          <p:cNvPr id="3" name="页脚占位符 2"/>
          <p:cNvSpPr>
            <a:spLocks noGrp="1"/>
          </p:cNvSpPr>
          <p:nvPr>
            <p:ph type="ftr" sz="quarter" idx="11"/>
          </p:nvPr>
        </p:nvSpPr>
        <p:spPr/>
        <p:txBody>
          <a:bodyPr/>
          <a:lstStyle/>
          <a:p>
            <a:r>
              <a:rPr lang="en-US" altLang="zh-CN"/>
              <a:t>COOL’23, Montreux, 09-13 Oct,2023</a:t>
            </a:r>
            <a:endParaRPr lang="zh-CN" altLang="en-US"/>
          </a:p>
        </p:txBody>
      </p:sp>
      <p:sp>
        <p:nvSpPr>
          <p:cNvPr id="4" name="灯片编号占位符 3"/>
          <p:cNvSpPr>
            <a:spLocks noGrp="1"/>
          </p:cNvSpPr>
          <p:nvPr>
            <p:ph type="sldNum" sz="quarter" idx="12"/>
          </p:nvPr>
        </p:nvSpPr>
        <p:spPr/>
        <p:txBody>
          <a:bodyPr/>
          <a:lstStyle/>
          <a:p>
            <a:fld id="{467CF1B9-ADC3-4521-AD98-ADB3259144A0}" type="slidenum">
              <a:rPr lang="zh-CN" altLang="en-US" smtClean="0"/>
            </a:fld>
            <a:endParaRPr lang="zh-CN" altLang="en-US"/>
          </a:p>
        </p:txBody>
      </p:sp>
    </p:spTree>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271752A2-C6F7-4C3C-B22E-0C97B08722AC}" type="datetime1">
              <a:rPr lang="zh-CN" altLang="en-US" smtClean="0"/>
            </a:fld>
            <a:endParaRPr lang="zh-CN" altLang="en-US"/>
          </a:p>
        </p:txBody>
      </p:sp>
      <p:sp>
        <p:nvSpPr>
          <p:cNvPr id="6" name="页脚占位符 5"/>
          <p:cNvSpPr>
            <a:spLocks noGrp="1"/>
          </p:cNvSpPr>
          <p:nvPr>
            <p:ph type="ftr" sz="quarter" idx="11"/>
          </p:nvPr>
        </p:nvSpPr>
        <p:spPr/>
        <p:txBody>
          <a:bodyPr/>
          <a:lstStyle/>
          <a:p>
            <a:r>
              <a:rPr lang="en-US" altLang="zh-CN"/>
              <a:t>COOL’23, Montreux, 09-13 Oct,2023</a:t>
            </a:r>
            <a:endParaRPr lang="zh-CN" altLang="en-US"/>
          </a:p>
        </p:txBody>
      </p:sp>
      <p:sp>
        <p:nvSpPr>
          <p:cNvPr id="7" name="灯片编号占位符 6"/>
          <p:cNvSpPr>
            <a:spLocks noGrp="1"/>
          </p:cNvSpPr>
          <p:nvPr>
            <p:ph type="sldNum" sz="quarter" idx="12"/>
          </p:nvPr>
        </p:nvSpPr>
        <p:spPr/>
        <p:txBody>
          <a:bodyPr/>
          <a:lstStyle/>
          <a:p>
            <a:fld id="{467CF1B9-ADC3-4521-AD98-ADB3259144A0}" type="slidenum">
              <a:rPr lang="zh-CN" altLang="en-US" smtClean="0"/>
            </a:fld>
            <a:endParaRPr lang="zh-CN" altLang="en-US"/>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hasCustomPrompt="1"/>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C11B9D4E-286D-40D1-B013-C7EE22AF668B}" type="datetime1">
              <a:rPr lang="zh-CN" altLang="en-US" smtClean="0"/>
            </a:fld>
            <a:endParaRPr lang="zh-CN" altLang="en-US"/>
          </a:p>
        </p:txBody>
      </p:sp>
      <p:sp>
        <p:nvSpPr>
          <p:cNvPr id="6" name="页脚占位符 5"/>
          <p:cNvSpPr>
            <a:spLocks noGrp="1"/>
          </p:cNvSpPr>
          <p:nvPr>
            <p:ph type="ftr" sz="quarter" idx="11"/>
          </p:nvPr>
        </p:nvSpPr>
        <p:spPr/>
        <p:txBody>
          <a:bodyPr/>
          <a:lstStyle/>
          <a:p>
            <a:r>
              <a:rPr lang="en-US" altLang="zh-CN"/>
              <a:t>COOL’23, Montreux, 09-13 Oct,2023</a:t>
            </a:r>
            <a:endParaRPr lang="zh-CN" altLang="en-US"/>
          </a:p>
        </p:txBody>
      </p:sp>
      <p:sp>
        <p:nvSpPr>
          <p:cNvPr id="7" name="灯片编号占位符 6"/>
          <p:cNvSpPr>
            <a:spLocks noGrp="1"/>
          </p:cNvSpPr>
          <p:nvPr>
            <p:ph type="sldNum" sz="quarter" idx="12"/>
          </p:nvPr>
        </p:nvSpPr>
        <p:spPr/>
        <p:txBody>
          <a:bodyPr/>
          <a:lstStyle/>
          <a:p>
            <a:fld id="{467CF1B9-ADC3-4521-AD98-ADB3259144A0}" type="slidenum">
              <a:rPr lang="zh-CN" altLang="en-US" smtClean="0"/>
            </a:fld>
            <a:endParaRPr lang="zh-CN" altLang="en-US"/>
          </a:p>
        </p:txBody>
      </p:sp>
    </p:spTree>
  </p:cSld>
  <p:clrMapOvr>
    <a:masterClrMapping/>
  </p:clrMapOvr>
  <p:hf hd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38330C2-F61E-41C5-A8C9-FE54110B23AE}" type="datetime1">
              <a:rPr lang="zh-CN" altLang="en-US" smtClean="0"/>
            </a:fld>
            <a:endParaRPr lang="zh-CN" altLang="en-US"/>
          </a:p>
        </p:txBody>
      </p:sp>
      <p:sp>
        <p:nvSpPr>
          <p:cNvPr id="5" name="页脚占位符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ltLang="zh-CN"/>
              <a:t>COOL’23, Montreux, 09-13 Oct,2023</a:t>
            </a:r>
            <a:endParaRPr lang="zh-CN" altLang="en-US"/>
          </a:p>
        </p:txBody>
      </p:sp>
      <p:sp>
        <p:nvSpPr>
          <p:cNvPr id="6" name="灯片编号占位符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67CF1B9-ADC3-4521-AD98-ADB3259144A0}"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2.xm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tiff"/><Relationship Id="rId1" Type="http://schemas.openxmlformats.org/officeDocument/2006/relationships/image" Target="../media/image11.tiff"/></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7" Type="http://schemas.openxmlformats.org/officeDocument/2006/relationships/slideLayout" Target="../slideLayouts/slideLayout2.xml"/><Relationship Id="rId6" Type="http://schemas.openxmlformats.org/officeDocument/2006/relationships/tags" Target="../tags/tag5.xml"/><Relationship Id="rId5" Type="http://schemas.openxmlformats.org/officeDocument/2006/relationships/image" Target="../media/image19.png"/><Relationship Id="rId4" Type="http://schemas.openxmlformats.org/officeDocument/2006/relationships/image" Target="../media/image18.tiff"/><Relationship Id="rId3" Type="http://schemas.openxmlformats.org/officeDocument/2006/relationships/image" Target="../media/image17.tiff"/><Relationship Id="rId2" Type="http://schemas.openxmlformats.org/officeDocument/2006/relationships/image" Target="../media/image16.tiff"/><Relationship Id="rId1" Type="http://schemas.openxmlformats.org/officeDocument/2006/relationships/image" Target="../media/image15.tiff"/></Relationships>
</file>

<file path=ppt/slides/_rels/slide12.xml.rels><?xml version="1.0" encoding="UTF-8" standalone="yes"?>
<Relationships xmlns="http://schemas.openxmlformats.org/package/2006/relationships"><Relationship Id="rId9" Type="http://schemas.openxmlformats.org/officeDocument/2006/relationships/notesSlide" Target="../notesSlides/notesSlide12.xml"/><Relationship Id="rId8" Type="http://schemas.openxmlformats.org/officeDocument/2006/relationships/slideLayout" Target="../slideLayouts/slideLayout2.xml"/><Relationship Id="rId7" Type="http://schemas.openxmlformats.org/officeDocument/2006/relationships/tags" Target="../tags/tag8.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image" Target="../media/image23.png"/><Relationship Id="rId3" Type="http://schemas.openxmlformats.org/officeDocument/2006/relationships/image" Target="../media/image22.tiff"/><Relationship Id="rId2" Type="http://schemas.openxmlformats.org/officeDocument/2006/relationships/image" Target="../media/image21.tiff"/><Relationship Id="rId1" Type="http://schemas.openxmlformats.org/officeDocument/2006/relationships/image" Target="../media/image20.tiff"/></Relationships>
</file>

<file path=ppt/slides/_rels/slide13.xml.rels><?xml version="1.0" encoding="UTF-8" standalone="yes"?>
<Relationships xmlns="http://schemas.openxmlformats.org/package/2006/relationships"><Relationship Id="rId9" Type="http://schemas.openxmlformats.org/officeDocument/2006/relationships/tags" Target="../tags/tag13.xml"/><Relationship Id="rId8" Type="http://schemas.openxmlformats.org/officeDocument/2006/relationships/tags" Target="../tags/tag12.xml"/><Relationship Id="rId7" Type="http://schemas.openxmlformats.org/officeDocument/2006/relationships/tags" Target="../tags/tag11.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image" Target="../media/image27.tiff"/><Relationship Id="rId3" Type="http://schemas.openxmlformats.org/officeDocument/2006/relationships/image" Target="../media/image26.tiff"/><Relationship Id="rId2" Type="http://schemas.openxmlformats.org/officeDocument/2006/relationships/image" Target="../media/image25.png"/><Relationship Id="rId13" Type="http://schemas.openxmlformats.org/officeDocument/2006/relationships/notesSlide" Target="../notesSlides/notesSlide13.xml"/><Relationship Id="rId12" Type="http://schemas.openxmlformats.org/officeDocument/2006/relationships/slideLayout" Target="../slideLayouts/slideLayout2.xml"/><Relationship Id="rId11" Type="http://schemas.openxmlformats.org/officeDocument/2006/relationships/tags" Target="../tags/tag15.xml"/><Relationship Id="rId10" Type="http://schemas.openxmlformats.org/officeDocument/2006/relationships/tags" Target="../tags/tag14.xml"/><Relationship Id="rId1" Type="http://schemas.openxmlformats.org/officeDocument/2006/relationships/image" Target="../media/image24.jpe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2.xml"/><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2.xml"/><Relationship Id="rId4" Type="http://schemas.openxmlformats.org/officeDocument/2006/relationships/image" Target="../media/image35.png"/><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jpe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2.xml"/><Relationship Id="rId4" Type="http://schemas.openxmlformats.org/officeDocument/2006/relationships/image" Target="../media/image39.tiff"/><Relationship Id="rId3" Type="http://schemas.openxmlformats.org/officeDocument/2006/relationships/image" Target="../media/image38.tiff"/><Relationship Id="rId2" Type="http://schemas.openxmlformats.org/officeDocument/2006/relationships/image" Target="../media/image37.tiff"/><Relationship Id="rId1" Type="http://schemas.openxmlformats.org/officeDocument/2006/relationships/image" Target="../media/image36.tiff"/></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17.xml"/><Relationship Id="rId7" Type="http://schemas.openxmlformats.org/officeDocument/2006/relationships/slideLayout" Target="../slideLayouts/slideLayout2.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image" Target="../media/image43.tiff"/><Relationship Id="rId3" Type="http://schemas.openxmlformats.org/officeDocument/2006/relationships/image" Target="../media/image42.tiff"/><Relationship Id="rId2" Type="http://schemas.openxmlformats.org/officeDocument/2006/relationships/image" Target="../media/image41.tiff"/><Relationship Id="rId1" Type="http://schemas.openxmlformats.org/officeDocument/2006/relationships/image" Target="../media/image40.tiff"/></Relationships>
</file>

<file path=ppt/slides/_rels/slide18.xml.rels><?xml version="1.0" encoding="UTF-8" standalone="yes"?>
<Relationships xmlns="http://schemas.openxmlformats.org/package/2006/relationships"><Relationship Id="rId7" Type="http://schemas.openxmlformats.org/officeDocument/2006/relationships/notesSlide" Target="../notesSlides/notesSlide18.xml"/><Relationship Id="rId6" Type="http://schemas.openxmlformats.org/officeDocument/2006/relationships/slideLayout" Target="../slideLayouts/slideLayout2.xml"/><Relationship Id="rId5" Type="http://schemas.openxmlformats.org/officeDocument/2006/relationships/image" Target="../media/image48.jpeg"/><Relationship Id="rId4" Type="http://schemas.openxmlformats.org/officeDocument/2006/relationships/image" Target="../media/image47.tiff"/><Relationship Id="rId3" Type="http://schemas.openxmlformats.org/officeDocument/2006/relationships/image" Target="../media/image46.tiff"/><Relationship Id="rId2" Type="http://schemas.openxmlformats.org/officeDocument/2006/relationships/image" Target="../media/image45.tiff"/><Relationship Id="rId1" Type="http://schemas.openxmlformats.org/officeDocument/2006/relationships/image" Target="../media/image44.tif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2.xml"/><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image" Target="../media/image49.tiff"/></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2.xml"/><Relationship Id="rId3" Type="http://schemas.openxmlformats.org/officeDocument/2006/relationships/tags" Target="../tags/tag18.xml"/><Relationship Id="rId2" Type="http://schemas.openxmlformats.org/officeDocument/2006/relationships/image" Target="../media/image53.jpeg"/><Relationship Id="rId1" Type="http://schemas.openxmlformats.org/officeDocument/2006/relationships/image" Target="../media/image52.jpe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2.xml"/><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image" Target="../media/image52.jpeg"/></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2.xml"/><Relationship Id="rId4" Type="http://schemas.openxmlformats.org/officeDocument/2006/relationships/tags" Target="../tags/tag19.xml"/><Relationship Id="rId3" Type="http://schemas.openxmlformats.org/officeDocument/2006/relationships/image" Target="../media/image57.jpeg"/><Relationship Id="rId2" Type="http://schemas.openxmlformats.org/officeDocument/2006/relationships/image" Target="../media/image53.jpeg"/><Relationship Id="rId1" Type="http://schemas.openxmlformats.org/officeDocument/2006/relationships/image" Target="../media/image56.jpe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2.xml"/><Relationship Id="rId2" Type="http://schemas.openxmlformats.org/officeDocument/2006/relationships/image" Target="../media/image59.png"/><Relationship Id="rId1" Type="http://schemas.openxmlformats.org/officeDocument/2006/relationships/image" Target="../media/image58.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image" Target="../media/image60.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image" Target="../media/image61.jpeg"/></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2.xml"/><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image" Target="../media/image62.jpe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image" Target="../media/image65.jpe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2.xml"/><Relationship Id="rId2" Type="http://schemas.openxmlformats.org/officeDocument/2006/relationships/image" Target="../media/image67.jpeg"/><Relationship Id="rId1" Type="http://schemas.openxmlformats.org/officeDocument/2006/relationships/image" Target="../media/image66.jpeg"/></Relationships>
</file>

<file path=ppt/slides/_rels/slide32.xml.rels><?xml version="1.0" encoding="UTF-8" standalone="yes"?>
<Relationships xmlns="http://schemas.openxmlformats.org/package/2006/relationships"><Relationship Id="rId6" Type="http://schemas.openxmlformats.org/officeDocument/2006/relationships/notesSlide" Target="../notesSlides/notesSlide32.xml"/><Relationship Id="rId5" Type="http://schemas.openxmlformats.org/officeDocument/2006/relationships/slideLayout" Target="../slideLayouts/slideLayout2.xml"/><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image" Target="../media/image69.jpeg"/><Relationship Id="rId1" Type="http://schemas.openxmlformats.org/officeDocument/2006/relationships/image" Target="../media/image68.jpe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0.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1.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tags" Target="../tags/tag26.xml"/><Relationship Id="rId6" Type="http://schemas.openxmlformats.org/officeDocument/2006/relationships/image" Target="../media/image74.png"/><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image" Target="../media/image73.tiff"/><Relationship Id="rId2" Type="http://schemas.openxmlformats.org/officeDocument/2006/relationships/tags" Target="../tags/tag23.xml"/><Relationship Id="rId1" Type="http://schemas.openxmlformats.org/officeDocument/2006/relationships/image" Target="../media/image72.tiff"/></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vmlDrawing" Target="../drawings/vmlDrawing1.vml"/><Relationship Id="rId5" Type="http://schemas.openxmlformats.org/officeDocument/2006/relationships/slideLayout" Target="../slideLayouts/slideLayout2.xml"/><Relationship Id="rId4" Type="http://schemas.openxmlformats.org/officeDocument/2006/relationships/oleObject" Target="../embeddings/oleObject3.bin"/><Relationship Id="rId3" Type="http://schemas.openxmlformats.org/officeDocument/2006/relationships/oleObject" Target="../embeddings/oleObject2.bin"/><Relationship Id="rId2" Type="http://schemas.openxmlformats.org/officeDocument/2006/relationships/image" Target="../media/image4.wmf"/><Relationship Id="rId1"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2.xml"/><Relationship Id="rId2" Type="http://schemas.openxmlformats.org/officeDocument/2006/relationships/image" Target="../media/image75.png"/><Relationship Id="rId1" Type="http://schemas.openxmlformats.org/officeDocument/2006/relationships/tags" Target="../tags/tag28.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image" Target="../media/image76.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vmlDrawing" Target="../drawings/vmlDrawing2.vml"/><Relationship Id="rId4" Type="http://schemas.openxmlformats.org/officeDocument/2006/relationships/slideLayout" Target="../slideLayouts/slideLayout2.xml"/><Relationship Id="rId3" Type="http://schemas.openxmlformats.org/officeDocument/2006/relationships/tags" Target="../tags/tag3.xml"/><Relationship Id="rId2" Type="http://schemas.openxmlformats.org/officeDocument/2006/relationships/image" Target="../media/image5.wmf"/><Relationship Id="rId1" Type="http://schemas.openxmlformats.org/officeDocument/2006/relationships/oleObject" Target="../embeddings/oleObject4.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slideLayout" Target="../slideLayouts/slideLayout2.xml"/><Relationship Id="rId5" Type="http://schemas.openxmlformats.org/officeDocument/2006/relationships/tags" Target="../tags/tag4.xml"/><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72008" y="1124744"/>
            <a:ext cx="9036496" cy="1470025"/>
          </a:xfrm>
        </p:spPr>
        <p:txBody>
          <a:bodyPr>
            <a:normAutofit/>
          </a:bodyPr>
          <a:lstStyle/>
          <a:p>
            <a:r>
              <a:rPr lang="en-GB" altLang="zh-CN" sz="3200" b="1" dirty="0">
                <a:solidFill>
                  <a:schemeClr val="accent1">
                    <a:lumMod val="75000"/>
                  </a:schemeClr>
                </a:solidFill>
                <a:latin typeface="Times New Roman" panose="02020603050405020304" pitchFamily="18" charset="0"/>
                <a:cs typeface="Times New Roman" panose="02020603050405020304" pitchFamily="18" charset="0"/>
              </a:rPr>
              <a:t>Development of stochastic cooling components for HIAF Spectrometer-Ring</a:t>
            </a:r>
            <a:endParaRPr lang="zh-CN" altLang="en-US" sz="3200" b="1"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3" name="副标题 2"/>
          <p:cNvSpPr>
            <a:spLocks noGrp="1"/>
          </p:cNvSpPr>
          <p:nvPr>
            <p:ph type="subTitle" idx="1"/>
          </p:nvPr>
        </p:nvSpPr>
        <p:spPr>
          <a:xfrm>
            <a:off x="483870" y="2950210"/>
            <a:ext cx="8262620" cy="2423160"/>
          </a:xfrm>
        </p:spPr>
        <p:txBody>
          <a:bodyPr>
            <a:normAutofit lnSpcReduction="20000"/>
          </a:bodyPr>
          <a:lstStyle/>
          <a:p>
            <a:r>
              <a:rPr lang="en-US" altLang="zh-CN" sz="2800" b="1" dirty="0" err="1">
                <a:solidFill>
                  <a:schemeClr val="accent1">
                    <a:lumMod val="75000"/>
                  </a:schemeClr>
                </a:solidFill>
                <a:latin typeface="Times New Roman" panose="02020603050405020304" pitchFamily="18" charset="0"/>
                <a:cs typeface="Times New Roman" panose="02020603050405020304" pitchFamily="18" charset="0"/>
              </a:rPr>
              <a:t>Guangyu</a:t>
            </a:r>
            <a:r>
              <a:rPr lang="en-US" altLang="zh-CN" sz="2800" b="1" dirty="0">
                <a:solidFill>
                  <a:schemeClr val="accent1">
                    <a:lumMod val="75000"/>
                  </a:schemeClr>
                </a:solidFill>
                <a:latin typeface="Times New Roman" panose="02020603050405020304" pitchFamily="18" charset="0"/>
                <a:cs typeface="Times New Roman" panose="02020603050405020304" pitchFamily="18" charset="0"/>
              </a:rPr>
              <a:t> Zhu</a:t>
            </a:r>
            <a:r>
              <a:rPr lang="en-US" altLang="zh-CN" sz="2800" dirty="0">
                <a:solidFill>
                  <a:schemeClr val="accent1">
                    <a:lumMod val="75000"/>
                  </a:schemeClr>
                </a:solidFill>
                <a:latin typeface="Times New Roman" panose="02020603050405020304" pitchFamily="18" charset="0"/>
                <a:cs typeface="Times New Roman" panose="02020603050405020304" pitchFamily="18" charset="0"/>
              </a:rPr>
              <a:t>, </a:t>
            </a:r>
            <a:r>
              <a:rPr lang="en-US" altLang="zh-CN" sz="2800" dirty="0" err="1">
                <a:solidFill>
                  <a:schemeClr val="accent1">
                    <a:lumMod val="75000"/>
                  </a:schemeClr>
                </a:solidFill>
                <a:latin typeface="Times New Roman" panose="02020603050405020304" pitchFamily="18" charset="0"/>
                <a:cs typeface="Times New Roman" panose="02020603050405020304" pitchFamily="18" charset="0"/>
              </a:rPr>
              <a:t>Junxia</a:t>
            </a:r>
            <a:r>
              <a:rPr lang="en-US" altLang="zh-CN" sz="2800" dirty="0">
                <a:solidFill>
                  <a:schemeClr val="accent1">
                    <a:lumMod val="75000"/>
                  </a:schemeClr>
                </a:solidFill>
                <a:latin typeface="Times New Roman" panose="02020603050405020304" pitchFamily="18" charset="0"/>
                <a:cs typeface="Times New Roman" panose="02020603050405020304" pitchFamily="18" charset="0"/>
              </a:rPr>
              <a:t> Wu,</a:t>
            </a:r>
            <a:r>
              <a:rPr lang="en-US" altLang="zh-CN" sz="2800" b="1" dirty="0">
                <a:solidFill>
                  <a:schemeClr val="accent1">
                    <a:lumMod val="75000"/>
                  </a:schemeClr>
                </a:solidFill>
                <a:latin typeface="Times New Roman" panose="02020603050405020304" pitchFamily="18" charset="0"/>
                <a:cs typeface="Times New Roman" panose="02020603050405020304" pitchFamily="18" charset="0"/>
              </a:rPr>
              <a:t> </a:t>
            </a:r>
            <a:r>
              <a:rPr lang="en-US" altLang="zh-CN" sz="2800" dirty="0">
                <a:solidFill>
                  <a:schemeClr val="accent1">
                    <a:lumMod val="75000"/>
                  </a:schemeClr>
                </a:solidFill>
                <a:latin typeface="Times New Roman" panose="02020603050405020304" pitchFamily="18" charset="0"/>
                <a:cs typeface="Times New Roman" panose="02020603050405020304" pitchFamily="18" charset="0"/>
              </a:rPr>
              <a:t>Ze Du, Jia Yin, Liyao Ma</a:t>
            </a:r>
            <a:endParaRPr lang="en-US" altLang="zh-CN" sz="2800" baseline="30000" dirty="0">
              <a:solidFill>
                <a:schemeClr val="accent1">
                  <a:lumMod val="75000"/>
                </a:schemeClr>
              </a:solidFill>
              <a:latin typeface="Times New Roman" panose="02020603050405020304" pitchFamily="18" charset="0"/>
              <a:cs typeface="Times New Roman" panose="02020603050405020304" pitchFamily="18" charset="0"/>
            </a:endParaRPr>
          </a:p>
          <a:p>
            <a:r>
              <a:rPr lang="en-US" altLang="zh-CN" sz="2400" dirty="0">
                <a:solidFill>
                  <a:schemeClr val="accent1">
                    <a:lumMod val="75000"/>
                  </a:schemeClr>
                </a:solidFill>
                <a:latin typeface="Times New Roman" panose="02020603050405020304" pitchFamily="18" charset="0"/>
                <a:cs typeface="Times New Roman" panose="02020603050405020304" pitchFamily="18" charset="0"/>
              </a:rPr>
              <a:t> IMP, Lanzhou, China</a:t>
            </a:r>
            <a:endParaRPr lang="en-US" altLang="zh-CN" sz="2400" dirty="0">
              <a:solidFill>
                <a:schemeClr val="accent1">
                  <a:lumMod val="75000"/>
                </a:schemeClr>
              </a:solidFill>
              <a:latin typeface="Times New Roman" panose="02020603050405020304" pitchFamily="18" charset="0"/>
              <a:cs typeface="Times New Roman" panose="02020603050405020304" pitchFamily="18" charset="0"/>
            </a:endParaRPr>
          </a:p>
          <a:p>
            <a:endParaRPr lang="en-US" altLang="zh-CN" sz="2800" dirty="0">
              <a:solidFill>
                <a:schemeClr val="accent1">
                  <a:lumMod val="75000"/>
                </a:schemeClr>
              </a:solidFill>
              <a:latin typeface="Times New Roman" panose="02020603050405020304" pitchFamily="18" charset="0"/>
              <a:cs typeface="Times New Roman" panose="02020603050405020304" pitchFamily="18" charset="0"/>
            </a:endParaRPr>
          </a:p>
          <a:p>
            <a:pPr algn="l"/>
            <a:endParaRPr lang="en-US" altLang="zh-CN" sz="2800" b="1" dirty="0">
              <a:solidFill>
                <a:schemeClr val="accent1">
                  <a:lumMod val="75000"/>
                </a:schemeClr>
              </a:solidFill>
              <a:latin typeface="Times New Roman" panose="02020603050405020304" pitchFamily="18" charset="0"/>
              <a:cs typeface="Times New Roman" panose="02020603050405020304" pitchFamily="18" charset="0"/>
            </a:endParaRPr>
          </a:p>
          <a:p>
            <a:r>
              <a:rPr lang="en-US" altLang="zh-CN" sz="2400" dirty="0">
                <a:solidFill>
                  <a:schemeClr val="accent1">
                    <a:lumMod val="75000"/>
                  </a:schemeClr>
                </a:solidFill>
                <a:latin typeface="Times New Roman" panose="02020603050405020304" pitchFamily="18" charset="0"/>
                <a:cs typeface="Times New Roman" panose="02020603050405020304" pitchFamily="18" charset="0"/>
              </a:rPr>
              <a:t>Beam feedback and machine protection group         </a:t>
            </a:r>
            <a:endParaRPr lang="en-US" altLang="zh-CN" sz="2400" b="1" dirty="0">
              <a:solidFill>
                <a:schemeClr val="accent1">
                  <a:lumMod val="75000"/>
                </a:schemeClr>
              </a:solidFill>
              <a:latin typeface="Times New Roman" panose="02020603050405020304" pitchFamily="18" charset="0"/>
              <a:cs typeface="Times New Roman" panose="02020603050405020304" pitchFamily="18" charset="0"/>
            </a:endParaRPr>
          </a:p>
          <a:p>
            <a:endParaRPr lang="en-US" altLang="zh-CN" b="1" dirty="0">
              <a:solidFill>
                <a:schemeClr val="accent1">
                  <a:lumMod val="75000"/>
                </a:schemeClr>
              </a:solidFill>
              <a:latin typeface="Times New Roman" panose="02020603050405020304" pitchFamily="18" charset="0"/>
              <a:cs typeface="Times New Roman" panose="02020603050405020304" pitchFamily="18" charset="0"/>
            </a:endParaRPr>
          </a:p>
        </p:txBody>
      </p:sp>
      <p:pic>
        <p:nvPicPr>
          <p:cNvPr id="5" name="图片 1"/>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35497" y="80878"/>
            <a:ext cx="1008111" cy="1024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 descr="C:\Users\zhu\AppData\Roaming\Tencent\Users\593754493\QQ\WinTemp\RichOle\(QJ9I%86LRS81F[]$X}IIV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3414" y="260648"/>
            <a:ext cx="1330252" cy="64807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1">
            <a:extLst>
              <a:ext uri="{28A0092B-C50C-407E-A947-70E740481C1C}">
                <a14:useLocalDpi xmlns:a14="http://schemas.microsoft.com/office/drawing/2010/main" val="0"/>
              </a:ext>
            </a:extLst>
          </a:blip>
          <a:srcRect t="6159" r="1539" b="17889"/>
          <a:stretch>
            <a:fillRect/>
          </a:stretch>
        </p:blipFill>
        <p:spPr>
          <a:xfrm>
            <a:off x="3635896" y="919050"/>
            <a:ext cx="5370298" cy="2330221"/>
          </a:xfrm>
          <a:prstGeom prst="rect">
            <a:avLst/>
          </a:prstGeom>
        </p:spPr>
      </p:pic>
      <p:sp>
        <p:nvSpPr>
          <p:cNvPr id="2" name="标题 1"/>
          <p:cNvSpPr>
            <a:spLocks noGrp="1"/>
          </p:cNvSpPr>
          <p:nvPr>
            <p:ph type="title"/>
          </p:nvPr>
        </p:nvSpPr>
        <p:spPr>
          <a:xfrm>
            <a:off x="457200" y="0"/>
            <a:ext cx="8229600" cy="863492"/>
          </a:xfrm>
        </p:spPr>
        <p:txBody>
          <a:bodyPr>
            <a:normAutofit/>
          </a:bodyPr>
          <a:lstStyle/>
          <a:p>
            <a:pPr algn="l"/>
            <a:r>
              <a:rPr lang="en-US" altLang="zh-CN" sz="2800" b="1" dirty="0">
                <a:solidFill>
                  <a:schemeClr val="accent1"/>
                </a:solidFill>
                <a:latin typeface="Times New Roman" panose="02020603050405020304" pitchFamily="18" charset="0"/>
                <a:ea typeface="+mn-ea"/>
                <a:cs typeface="Times New Roman" panose="02020603050405020304" pitchFamily="18" charset="0"/>
              </a:rPr>
              <a:t>Slot-ring as pickup for </a:t>
            </a:r>
            <a:r>
              <a:rPr lang="en-US" altLang="zh-CN" sz="2800" b="1" dirty="0" err="1">
                <a:solidFill>
                  <a:schemeClr val="accent1"/>
                </a:solidFill>
                <a:latin typeface="Times New Roman" panose="02020603050405020304" pitchFamily="18" charset="0"/>
                <a:ea typeface="+mn-ea"/>
                <a:cs typeface="Times New Roman" panose="02020603050405020304" pitchFamily="18" charset="0"/>
              </a:rPr>
              <a:t>SRing</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764704"/>
            <a:ext cx="5543550" cy="0"/>
          </a:xfrm>
          <a:prstGeom prst="line">
            <a:avLst/>
          </a:prstGeom>
          <a:noFill/>
          <a:ln w="9525">
            <a:solidFill>
              <a:schemeClr val="accent1"/>
            </a:solidFill>
            <a:round/>
          </a:ln>
        </p:spPr>
        <p:txBody>
          <a:bodyPr/>
          <a:lstStyle/>
          <a:p>
            <a:endParaRPr lang="zh-CN" altLang="en-US"/>
          </a:p>
        </p:txBody>
      </p:sp>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l="4057" t="6835" r="9628"/>
          <a:stretch>
            <a:fillRect/>
          </a:stretch>
        </p:blipFill>
        <p:spPr>
          <a:xfrm>
            <a:off x="323528" y="3503444"/>
            <a:ext cx="4355468" cy="3282548"/>
          </a:xfrm>
          <a:prstGeom prst="rect">
            <a:avLst/>
          </a:prstGeom>
        </p:spPr>
      </p:pic>
      <p:sp>
        <p:nvSpPr>
          <p:cNvPr id="20" name="TextBox 9"/>
          <p:cNvSpPr txBox="1"/>
          <p:nvPr/>
        </p:nvSpPr>
        <p:spPr>
          <a:xfrm>
            <a:off x="1115425" y="3304669"/>
            <a:ext cx="3588457" cy="338554"/>
          </a:xfrm>
          <a:prstGeom prst="rect">
            <a:avLst/>
          </a:prstGeom>
          <a:noFill/>
        </p:spPr>
        <p:txBody>
          <a:bodyPr wrap="square" rtlCol="0">
            <a:spAutoFit/>
          </a:bodyPr>
          <a:lstStyle/>
          <a:p>
            <a:r>
              <a:rPr lang="en-US" altLang="zh-CN" sz="1600" b="1" dirty="0">
                <a:latin typeface="Times New Roman" panose="02020603050405020304" pitchFamily="18" charset="0"/>
                <a:cs typeface="Times New Roman" panose="02020603050405020304" pitchFamily="18" charset="0"/>
              </a:rPr>
              <a:t>Pipe diameter = 200 mm,  beta = 0.71 </a:t>
            </a:r>
            <a:endParaRPr lang="zh-CN" altLang="en-US" sz="1600" b="1" dirty="0">
              <a:latin typeface="Times New Roman" panose="02020603050405020304" pitchFamily="18" charset="0"/>
              <a:cs typeface="Times New Roman" panose="02020603050405020304" pitchFamily="18" charset="0"/>
            </a:endParaRPr>
          </a:p>
        </p:txBody>
      </p:sp>
      <p:pic>
        <p:nvPicPr>
          <p:cNvPr id="22" name="图片 27" descr="Flatin including PU los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421" t="7821" r="13005" b="2257"/>
          <a:stretch>
            <a:fillRect/>
          </a:stretch>
        </p:blipFill>
        <p:spPr bwMode="auto">
          <a:xfrm>
            <a:off x="4796950" y="3536721"/>
            <a:ext cx="4105873" cy="3085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页脚占位符 6"/>
          <p:cNvSpPr>
            <a:spLocks noGrp="1"/>
          </p:cNvSpPr>
          <p:nvPr>
            <p:ph type="ftr" sz="quarter" idx="11"/>
          </p:nvPr>
        </p:nvSpPr>
        <p:spPr>
          <a:xfrm>
            <a:off x="2895278" y="6520259"/>
            <a:ext cx="3086100" cy="365125"/>
          </a:xfrm>
        </p:spPr>
        <p:txBody>
          <a:bodyPr/>
          <a:lstStyle/>
          <a:p>
            <a:r>
              <a:rPr lang="en-US" altLang="zh-CN" dirty="0"/>
              <a:t>COOL’23, Montreux, 09-13 Oct,2023</a:t>
            </a:r>
            <a:endParaRPr lang="zh-CN" altLang="en-US" dirty="0"/>
          </a:p>
        </p:txBody>
      </p:sp>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033" y="1556792"/>
            <a:ext cx="2427141" cy="660598"/>
          </a:xfrm>
          <a:prstGeom prst="rect">
            <a:avLst/>
          </a:prstGeom>
        </p:spPr>
      </p:pic>
      <p:sp>
        <p:nvSpPr>
          <p:cNvPr id="30" name="矩形 29"/>
          <p:cNvSpPr/>
          <p:nvPr/>
        </p:nvSpPr>
        <p:spPr>
          <a:xfrm>
            <a:off x="119447" y="908720"/>
            <a:ext cx="3281668" cy="646331"/>
          </a:xfrm>
          <a:prstGeom prst="rect">
            <a:avLst/>
          </a:prstGeom>
        </p:spPr>
        <p:txBody>
          <a:bodyPr wrap="none">
            <a:spAutoFit/>
          </a:bodyPr>
          <a:lstStyle/>
          <a:p>
            <a:pPr marL="285750" indent="-285750">
              <a:buFont typeface="Wingdings" panose="05000000000000000000" pitchFamily="2" charset="2"/>
              <a:buChar char="Ø"/>
            </a:pPr>
            <a:r>
              <a:rPr lang="en-US" altLang="zh-CN" dirty="0">
                <a:solidFill>
                  <a:srgbClr val="002060"/>
                </a:solidFill>
                <a:latin typeface="Times New Roman" panose="02020603050405020304" pitchFamily="18" charset="0"/>
                <a:cs typeface="Times New Roman" panose="02020603050405020304" pitchFamily="18" charset="0"/>
              </a:rPr>
              <a:t>Simulation</a:t>
            </a:r>
            <a:r>
              <a:rPr lang="zh-CN" altLang="en-US" dirty="0">
                <a:solidFill>
                  <a:srgbClr val="002060"/>
                </a:solidFill>
                <a:latin typeface="Times New Roman" panose="02020603050405020304" pitchFamily="18" charset="0"/>
                <a:cs typeface="Times New Roman" panose="02020603050405020304" pitchFamily="18" charset="0"/>
              </a:rPr>
              <a:t>：</a:t>
            </a:r>
            <a:r>
              <a:rPr lang="en-US" altLang="zh-CN" dirty="0">
                <a:solidFill>
                  <a:srgbClr val="C00000"/>
                </a:solidFill>
                <a:latin typeface="Times New Roman" panose="02020603050405020304" pitchFamily="18" charset="0"/>
                <a:cs typeface="Times New Roman" panose="02020603050405020304" pitchFamily="18" charset="0"/>
              </a:rPr>
              <a:t>HFSS</a:t>
            </a:r>
            <a:endParaRPr lang="en-US" altLang="zh-CN" dirty="0">
              <a:solidFill>
                <a:srgbClr val="C00000"/>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altLang="zh-CN" dirty="0">
                <a:solidFill>
                  <a:srgbClr val="002060"/>
                </a:solidFill>
                <a:latin typeface="Times New Roman" panose="02020603050405020304" pitchFamily="18" charset="0"/>
                <a:cs typeface="Times New Roman" panose="02020603050405020304" pitchFamily="18" charset="0"/>
              </a:rPr>
              <a:t>Longitudinal shunt impedance</a:t>
            </a:r>
            <a:endParaRPr lang="en-US" altLang="zh-CN" dirty="0">
              <a:solidFill>
                <a:srgbClr val="002060"/>
              </a:solidFill>
              <a:latin typeface="Times New Roman" panose="02020603050405020304" pitchFamily="18" charset="0"/>
              <a:cs typeface="Times New Roman" panose="02020603050405020304" pitchFamily="18" charset="0"/>
            </a:endParaRPr>
          </a:p>
        </p:txBody>
      </p:sp>
      <p:sp>
        <p:nvSpPr>
          <p:cNvPr id="14" name="矩形 13"/>
          <p:cNvSpPr/>
          <p:nvPr/>
        </p:nvSpPr>
        <p:spPr>
          <a:xfrm>
            <a:off x="35496" y="2271816"/>
            <a:ext cx="4452553" cy="783590"/>
          </a:xfrm>
          <a:prstGeom prst="rect">
            <a:avLst/>
          </a:prstGeom>
        </p:spPr>
        <p:txBody>
          <a:bodyPr wrap="square">
            <a:spAutoFit/>
          </a:bodyPr>
          <a:lstStyle/>
          <a:p>
            <a:pPr algn="just"/>
            <a:r>
              <a:rPr lang="en-US" altLang="zh-CN" sz="1500" dirty="0">
                <a:solidFill>
                  <a:srgbClr val="0033CC"/>
                </a:solidFill>
                <a:latin typeface="Times New Roman" panose="02020603050405020304" pitchFamily="18" charset="0"/>
                <a:cs typeface="Times New Roman" panose="02020603050405020304" pitchFamily="18" charset="0"/>
              </a:rPr>
              <a:t>A</a:t>
            </a:r>
            <a:r>
              <a:rPr lang="zh-CN" altLang="en-US" sz="1500" dirty="0">
                <a:solidFill>
                  <a:srgbClr val="0033CC"/>
                </a:solidFill>
                <a:latin typeface="Times New Roman" panose="02020603050405020304" pitchFamily="18" charset="0"/>
                <a:cs typeface="Times New Roman" panose="02020603050405020304" pitchFamily="18" charset="0"/>
              </a:rPr>
              <a:t> power of 1 W is input into the kicker and the accelerating voltage is determined by integrating the electric field along a particle trajectory above the slots</a:t>
            </a:r>
            <a:endParaRPr lang="zh-CN" altLang="en-US" sz="1500" dirty="0">
              <a:solidFill>
                <a:srgbClr val="0033CC"/>
              </a:solidFill>
              <a:latin typeface="Times New Roman" panose="02020603050405020304" pitchFamily="18" charset="0"/>
              <a:cs typeface="Times New Roman" panose="02020603050405020304" pitchFamily="18" charset="0"/>
            </a:endParaRPr>
          </a:p>
        </p:txBody>
      </p:sp>
      <p:sp>
        <p:nvSpPr>
          <p:cNvPr id="3" name="灯片编号占位符 2"/>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0"/>
            <a:ext cx="8229600" cy="863492"/>
          </a:xfrm>
        </p:spPr>
        <p:txBody>
          <a:bodyPr>
            <a:normAutofit/>
          </a:bodyPr>
          <a:lstStyle/>
          <a:p>
            <a:pPr algn="l"/>
            <a:r>
              <a:rPr lang="en-US" altLang="zh-CN" sz="2800" b="1" dirty="0">
                <a:solidFill>
                  <a:schemeClr val="accent1"/>
                </a:solidFill>
                <a:latin typeface="Times New Roman" panose="02020603050405020304" pitchFamily="18" charset="0"/>
                <a:ea typeface="+mn-ea"/>
                <a:cs typeface="Times New Roman" panose="02020603050405020304" pitchFamily="18" charset="0"/>
              </a:rPr>
              <a:t>Slot-ring as pickup for </a:t>
            </a:r>
            <a:r>
              <a:rPr lang="en-US" altLang="zh-CN" sz="2800" b="1" dirty="0" err="1">
                <a:solidFill>
                  <a:schemeClr val="accent1"/>
                </a:solidFill>
                <a:latin typeface="Times New Roman" panose="02020603050405020304" pitchFamily="18" charset="0"/>
                <a:ea typeface="+mn-ea"/>
                <a:cs typeface="Times New Roman" panose="02020603050405020304" pitchFamily="18" charset="0"/>
              </a:rPr>
              <a:t>SRing</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764704"/>
            <a:ext cx="5543550" cy="0"/>
          </a:xfrm>
          <a:prstGeom prst="line">
            <a:avLst/>
          </a:prstGeom>
          <a:noFill/>
          <a:ln w="9525">
            <a:solidFill>
              <a:schemeClr val="accent1"/>
            </a:solidFill>
            <a:round/>
          </a:ln>
        </p:spPr>
        <p:txBody>
          <a:bodyPr/>
          <a:lstStyle/>
          <a:p>
            <a:endParaRPr lang="zh-CN" altLang="en-US"/>
          </a:p>
        </p:txBody>
      </p:sp>
      <p:sp>
        <p:nvSpPr>
          <p:cNvPr id="10" name="TextBox 9"/>
          <p:cNvSpPr txBox="1"/>
          <p:nvPr/>
        </p:nvSpPr>
        <p:spPr>
          <a:xfrm>
            <a:off x="35496" y="729765"/>
            <a:ext cx="4320480" cy="368300"/>
          </a:xfrm>
          <a:prstGeom prst="rect">
            <a:avLst/>
          </a:prstGeom>
          <a:noFill/>
        </p:spPr>
        <p:txBody>
          <a:bodyPr wrap="square" rtlCol="0">
            <a:spAutoFit/>
          </a:bodyPr>
          <a:lstStyle/>
          <a:p>
            <a:pPr marL="285750" indent="-285750">
              <a:buFont typeface="Wingdings" panose="05000000000000000000" pitchFamily="2" charset="2"/>
              <a:buChar char="Ø"/>
            </a:pPr>
            <a:r>
              <a:rPr lang="en-US" altLang="zh-CN" b="1" dirty="0">
                <a:solidFill>
                  <a:srgbClr val="C00000"/>
                </a:solidFill>
                <a:latin typeface="Times New Roman" panose="02020603050405020304" pitchFamily="18" charset="0"/>
                <a:cs typeface="Times New Roman" panose="02020603050405020304" pitchFamily="18" charset="0"/>
              </a:rPr>
              <a:t>Without ceramic </a:t>
            </a:r>
            <a:r>
              <a:rPr lang="en-US" altLang="zh-CN" b="1" dirty="0">
                <a:solidFill>
                  <a:srgbClr val="C00000"/>
                </a:solidFill>
                <a:latin typeface="Times New Roman" panose="02020603050405020304" pitchFamily="18" charset="0"/>
                <a:cs typeface="Times New Roman" panose="02020603050405020304" pitchFamily="18" charset="0"/>
              </a:rPr>
              <a:t>pipe</a:t>
            </a:r>
            <a:endParaRPr lang="en-US" altLang="zh-CN" b="1" dirty="0">
              <a:solidFill>
                <a:srgbClr val="C00000"/>
              </a:solidFill>
              <a:latin typeface="Times New Roman" panose="02020603050405020304" pitchFamily="18" charset="0"/>
              <a:cs typeface="Times New Roman" panose="02020603050405020304" pitchFamily="18" charset="0"/>
            </a:endParaRPr>
          </a:p>
        </p:txBody>
      </p:sp>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l="3574" t="6963" r="8766"/>
          <a:stretch>
            <a:fillRect/>
          </a:stretch>
        </p:blipFill>
        <p:spPr>
          <a:xfrm>
            <a:off x="251521" y="1052737"/>
            <a:ext cx="3991402" cy="2879883"/>
          </a:xfrm>
          <a:prstGeom prst="rect">
            <a:avLst/>
          </a:prstGeom>
        </p:spPr>
      </p:pic>
      <p:pic>
        <p:nvPicPr>
          <p:cNvPr id="9" name="图片 8"/>
          <p:cNvPicPr>
            <a:picLocks noChangeAspect="1"/>
          </p:cNvPicPr>
          <p:nvPr/>
        </p:nvPicPr>
        <p:blipFill rotWithShape="1">
          <a:blip r:embed="rId2" cstate="print">
            <a:extLst>
              <a:ext uri="{28A0092B-C50C-407E-A947-70E740481C1C}">
                <a14:useLocalDpi xmlns:a14="http://schemas.microsoft.com/office/drawing/2010/main" val="0"/>
              </a:ext>
            </a:extLst>
          </a:blip>
          <a:srcRect l="3125" t="5188" r="5552"/>
          <a:stretch>
            <a:fillRect/>
          </a:stretch>
        </p:blipFill>
        <p:spPr>
          <a:xfrm>
            <a:off x="4860034" y="1052736"/>
            <a:ext cx="3991404" cy="2893480"/>
          </a:xfrm>
          <a:prstGeom prst="rect">
            <a:avLst/>
          </a:prstGeom>
        </p:spPr>
      </p:pic>
      <p:pic>
        <p:nvPicPr>
          <p:cNvPr id="19" name="图片 18"/>
          <p:cNvPicPr>
            <a:picLocks noChangeAspect="1"/>
          </p:cNvPicPr>
          <p:nvPr/>
        </p:nvPicPr>
        <p:blipFill rotWithShape="1">
          <a:blip r:embed="rId3" cstate="print">
            <a:extLst>
              <a:ext uri="{28A0092B-C50C-407E-A947-70E740481C1C}">
                <a14:useLocalDpi xmlns:a14="http://schemas.microsoft.com/office/drawing/2010/main" val="0"/>
              </a:ext>
            </a:extLst>
          </a:blip>
          <a:srcRect t="6640" r="7860"/>
          <a:stretch>
            <a:fillRect/>
          </a:stretch>
        </p:blipFill>
        <p:spPr>
          <a:xfrm>
            <a:off x="210477" y="4032437"/>
            <a:ext cx="4032446" cy="2852947"/>
          </a:xfrm>
          <a:prstGeom prst="rect">
            <a:avLst/>
          </a:prstGeom>
        </p:spPr>
      </p:pic>
      <p:pic>
        <p:nvPicPr>
          <p:cNvPr id="21" name="图片 20"/>
          <p:cNvPicPr>
            <a:picLocks noChangeAspect="1"/>
          </p:cNvPicPr>
          <p:nvPr/>
        </p:nvPicPr>
        <p:blipFill rotWithShape="1">
          <a:blip r:embed="rId4" cstate="print">
            <a:extLst>
              <a:ext uri="{28A0092B-C50C-407E-A947-70E740481C1C}">
                <a14:useLocalDpi xmlns:a14="http://schemas.microsoft.com/office/drawing/2010/main" val="0"/>
              </a:ext>
            </a:extLst>
          </a:blip>
          <a:srcRect t="7001" r="9554"/>
          <a:stretch>
            <a:fillRect/>
          </a:stretch>
        </p:blipFill>
        <p:spPr>
          <a:xfrm>
            <a:off x="5004048" y="4053046"/>
            <a:ext cx="3744416" cy="2688322"/>
          </a:xfrm>
          <a:prstGeom prst="rect">
            <a:avLst/>
          </a:prstGeom>
        </p:spPr>
      </p:pic>
      <p:sp>
        <p:nvSpPr>
          <p:cNvPr id="24" name="TextBox 9"/>
          <p:cNvSpPr txBox="1"/>
          <p:nvPr/>
        </p:nvSpPr>
        <p:spPr>
          <a:xfrm>
            <a:off x="14982" y="3789040"/>
            <a:ext cx="4320480" cy="368300"/>
          </a:xfrm>
          <a:prstGeom prst="rect">
            <a:avLst/>
          </a:prstGeom>
          <a:noFill/>
        </p:spPr>
        <p:txBody>
          <a:bodyPr wrap="square" rtlCol="0">
            <a:spAutoFit/>
          </a:bodyPr>
          <a:lstStyle/>
          <a:p>
            <a:pPr marL="285750" indent="-285750">
              <a:buFont typeface="Wingdings" panose="05000000000000000000" pitchFamily="2" charset="2"/>
              <a:buChar char="Ø"/>
            </a:pPr>
            <a:r>
              <a:rPr lang="en-US" altLang="zh-CN" b="1" dirty="0">
                <a:solidFill>
                  <a:srgbClr val="C00000"/>
                </a:solidFill>
                <a:latin typeface="Times New Roman" panose="02020603050405020304" pitchFamily="18" charset="0"/>
                <a:cs typeface="Times New Roman" panose="02020603050405020304" pitchFamily="18" charset="0"/>
              </a:rPr>
              <a:t>With ceramic pipe (8 mm thickness)</a:t>
            </a:r>
            <a:endParaRPr lang="en-US" altLang="zh-CN" b="1" dirty="0">
              <a:solidFill>
                <a:srgbClr val="C00000"/>
              </a:solidFill>
              <a:latin typeface="Times New Roman" panose="02020603050405020304" pitchFamily="18" charset="0"/>
              <a:cs typeface="Times New Roman" panose="02020603050405020304" pitchFamily="18" charset="0"/>
            </a:endParaRPr>
          </a:p>
        </p:txBody>
      </p:sp>
      <p:sp>
        <p:nvSpPr>
          <p:cNvPr id="25" name="TextBox 9"/>
          <p:cNvSpPr txBox="1"/>
          <p:nvPr/>
        </p:nvSpPr>
        <p:spPr>
          <a:xfrm>
            <a:off x="1115616" y="1124744"/>
            <a:ext cx="3127307" cy="338554"/>
          </a:xfrm>
          <a:prstGeom prst="rect">
            <a:avLst/>
          </a:prstGeom>
          <a:noFill/>
        </p:spPr>
        <p:txBody>
          <a:bodyPr wrap="square" rtlCol="0">
            <a:spAutoFit/>
          </a:bodyPr>
          <a:lstStyle/>
          <a:p>
            <a:r>
              <a:rPr lang="en-US" altLang="zh-CN" sz="1600" b="1" dirty="0">
                <a:solidFill>
                  <a:srgbClr val="002060"/>
                </a:solidFill>
                <a:latin typeface="Times New Roman" panose="02020603050405020304" pitchFamily="18" charset="0"/>
                <a:cs typeface="Times New Roman" panose="02020603050405020304" pitchFamily="18" charset="0"/>
              </a:rPr>
              <a:t>Pipe diameter D = 118 mm</a:t>
            </a:r>
            <a:endParaRPr lang="en-US" altLang="zh-CN" sz="1600" b="1" dirty="0">
              <a:solidFill>
                <a:srgbClr val="002060"/>
              </a:solidFill>
              <a:latin typeface="Times New Roman" panose="02020603050405020304" pitchFamily="18" charset="0"/>
              <a:cs typeface="Times New Roman" panose="02020603050405020304" pitchFamily="18" charset="0"/>
            </a:endParaRPr>
          </a:p>
        </p:txBody>
      </p:sp>
      <p:sp>
        <p:nvSpPr>
          <p:cNvPr id="26" name="TextBox 9"/>
          <p:cNvSpPr txBox="1"/>
          <p:nvPr/>
        </p:nvSpPr>
        <p:spPr>
          <a:xfrm>
            <a:off x="5559493" y="1175417"/>
            <a:ext cx="3127307" cy="338554"/>
          </a:xfrm>
          <a:prstGeom prst="rect">
            <a:avLst/>
          </a:prstGeom>
          <a:noFill/>
        </p:spPr>
        <p:txBody>
          <a:bodyPr wrap="square" rtlCol="0">
            <a:spAutoFit/>
          </a:bodyPr>
          <a:lstStyle/>
          <a:p>
            <a:r>
              <a:rPr lang="en-US" altLang="zh-CN" sz="1600" b="1" dirty="0">
                <a:solidFill>
                  <a:srgbClr val="002060"/>
                </a:solidFill>
                <a:latin typeface="Times New Roman" panose="02020603050405020304" pitchFamily="18" charset="0"/>
                <a:cs typeface="Times New Roman" panose="02020603050405020304" pitchFamily="18" charset="0"/>
              </a:rPr>
              <a:t>Pipe diameter D = 200 mm</a:t>
            </a:r>
            <a:endParaRPr lang="en-US" altLang="zh-CN" sz="1600" b="1" dirty="0">
              <a:solidFill>
                <a:srgbClr val="002060"/>
              </a:solidFill>
              <a:latin typeface="Times New Roman" panose="02020603050405020304" pitchFamily="18" charset="0"/>
              <a:cs typeface="Times New Roman" panose="02020603050405020304" pitchFamily="18" charset="0"/>
            </a:endParaRPr>
          </a:p>
        </p:txBody>
      </p:sp>
      <p:sp>
        <p:nvSpPr>
          <p:cNvPr id="27" name="TextBox 9"/>
          <p:cNvSpPr txBox="1"/>
          <p:nvPr/>
        </p:nvSpPr>
        <p:spPr>
          <a:xfrm>
            <a:off x="1115616" y="4189730"/>
            <a:ext cx="1903172" cy="338554"/>
          </a:xfrm>
          <a:prstGeom prst="rect">
            <a:avLst/>
          </a:prstGeom>
          <a:noFill/>
        </p:spPr>
        <p:txBody>
          <a:bodyPr wrap="square" rtlCol="0">
            <a:spAutoFit/>
          </a:bodyPr>
          <a:lstStyle/>
          <a:p>
            <a:r>
              <a:rPr lang="en-US" altLang="zh-CN" sz="1600" b="1" dirty="0">
                <a:solidFill>
                  <a:srgbClr val="002060"/>
                </a:solidFill>
                <a:latin typeface="Times New Roman" panose="02020603050405020304" pitchFamily="18" charset="0"/>
                <a:cs typeface="Times New Roman" panose="02020603050405020304" pitchFamily="18" charset="0"/>
              </a:rPr>
              <a:t>D = 118 mm</a:t>
            </a:r>
            <a:endParaRPr lang="en-US" altLang="zh-CN" sz="1600" b="1" dirty="0">
              <a:solidFill>
                <a:srgbClr val="002060"/>
              </a:solidFill>
              <a:latin typeface="Times New Roman" panose="02020603050405020304" pitchFamily="18" charset="0"/>
              <a:cs typeface="Times New Roman" panose="02020603050405020304" pitchFamily="18" charset="0"/>
            </a:endParaRPr>
          </a:p>
        </p:txBody>
      </p:sp>
      <p:sp>
        <p:nvSpPr>
          <p:cNvPr id="28" name="TextBox 9"/>
          <p:cNvSpPr txBox="1"/>
          <p:nvPr/>
        </p:nvSpPr>
        <p:spPr>
          <a:xfrm>
            <a:off x="5744300" y="4098558"/>
            <a:ext cx="1923791" cy="338554"/>
          </a:xfrm>
          <a:prstGeom prst="rect">
            <a:avLst/>
          </a:prstGeom>
          <a:noFill/>
        </p:spPr>
        <p:txBody>
          <a:bodyPr wrap="square" rtlCol="0">
            <a:spAutoFit/>
          </a:bodyPr>
          <a:lstStyle/>
          <a:p>
            <a:r>
              <a:rPr lang="en-US" altLang="zh-CN" sz="1600" b="1" dirty="0">
                <a:solidFill>
                  <a:srgbClr val="002060"/>
                </a:solidFill>
                <a:latin typeface="Times New Roman" panose="02020603050405020304" pitchFamily="18" charset="0"/>
                <a:cs typeface="Times New Roman" panose="02020603050405020304" pitchFamily="18" charset="0"/>
              </a:rPr>
              <a:t>D = 200 mm</a:t>
            </a:r>
            <a:endParaRPr lang="en-US" altLang="zh-CN" sz="1600" b="1" dirty="0">
              <a:solidFill>
                <a:srgbClr val="002060"/>
              </a:solidFill>
              <a:latin typeface="Times New Roman" panose="02020603050405020304" pitchFamily="18" charset="0"/>
              <a:cs typeface="Times New Roman" panose="02020603050405020304" pitchFamily="18" charset="0"/>
            </a:endParaRPr>
          </a:p>
        </p:txBody>
      </p:sp>
      <p:sp>
        <p:nvSpPr>
          <p:cNvPr id="16" name="页脚占位符 6"/>
          <p:cNvSpPr>
            <a:spLocks noGrp="1"/>
          </p:cNvSpPr>
          <p:nvPr>
            <p:ph type="ftr" sz="quarter" idx="11"/>
          </p:nvPr>
        </p:nvSpPr>
        <p:spPr>
          <a:xfrm>
            <a:off x="3028950" y="6520259"/>
            <a:ext cx="3086100" cy="365125"/>
          </a:xfrm>
        </p:spPr>
        <p:txBody>
          <a:bodyPr/>
          <a:lstStyle/>
          <a:p>
            <a:r>
              <a:rPr lang="en-US" altLang="zh-CN" dirty="0"/>
              <a:t>COOL’23, Montreux, 09-13 Oct,2023</a:t>
            </a:r>
            <a:endParaRPr lang="zh-CN" altLang="en-US" dirty="0"/>
          </a:p>
        </p:txBody>
      </p:sp>
      <p:sp>
        <p:nvSpPr>
          <p:cNvPr id="3" name="灯片编号占位符 2"/>
          <p:cNvSpPr>
            <a:spLocks noGrp="1"/>
          </p:cNvSpPr>
          <p:nvPr>
            <p:ph type="sldNum" sz="quarter" idx="12"/>
          </p:nvPr>
        </p:nvSpPr>
        <p:spPr/>
        <p:txBody>
          <a:bodyPr/>
          <a:p>
            <a:fld id="{467CF1B9-ADC3-4521-AD98-ADB3259144A0}" type="slidenum">
              <a:rPr lang="zh-CN" altLang="en-US" smtClean="0"/>
            </a:fld>
            <a:endParaRPr lang="zh-CN" altLang="en-US"/>
          </a:p>
        </p:txBody>
      </p:sp>
      <p:pic>
        <p:nvPicPr>
          <p:cNvPr id="5" name="图片 4"/>
          <p:cNvPicPr>
            <a:picLocks noChangeAspect="1"/>
          </p:cNvPicPr>
          <p:nvPr/>
        </p:nvPicPr>
        <p:blipFill>
          <a:blip r:embed="rId5"/>
          <a:stretch>
            <a:fillRect/>
          </a:stretch>
        </p:blipFill>
        <p:spPr>
          <a:xfrm>
            <a:off x="4283710" y="4076065"/>
            <a:ext cx="857250" cy="958850"/>
          </a:xfrm>
          <a:prstGeom prst="rect">
            <a:avLst/>
          </a:prstGeom>
        </p:spPr>
      </p:pic>
      <p:sp>
        <p:nvSpPr>
          <p:cNvPr id="7" name="TextBox 9"/>
          <p:cNvSpPr txBox="1"/>
          <p:nvPr>
            <p:custDataLst>
              <p:tags r:id="rId6"/>
            </p:custDataLst>
          </p:nvPr>
        </p:nvSpPr>
        <p:spPr>
          <a:xfrm>
            <a:off x="3923665" y="3495675"/>
            <a:ext cx="1876425" cy="645160"/>
          </a:xfrm>
          <a:prstGeom prst="rect">
            <a:avLst/>
          </a:prstGeom>
          <a:noFill/>
        </p:spPr>
        <p:txBody>
          <a:bodyPr wrap="square" rtlCol="0">
            <a:spAutoFit/>
          </a:bodyPr>
          <a:p>
            <a:pPr indent="0">
              <a:buFont typeface="Wingdings" panose="05000000000000000000" pitchFamily="2" charset="2"/>
              <a:buNone/>
            </a:pPr>
            <a:r>
              <a:rPr lang="en-US" altLang="zh-CN" b="1" dirty="0">
                <a:solidFill>
                  <a:srgbClr val="7030A0"/>
                </a:solidFill>
                <a:latin typeface="Times New Roman" panose="02020603050405020304" pitchFamily="18" charset="0"/>
                <a:cs typeface="Times New Roman" panose="02020603050405020304" pitchFamily="18" charset="0"/>
              </a:rPr>
              <a:t>ceramic pipe inside slot-ring</a:t>
            </a:r>
            <a:endParaRPr lang="en-US" altLang="zh-CN" b="1" dirty="0">
              <a:solidFill>
                <a:srgbClr val="7030A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0"/>
            <a:ext cx="8229600" cy="863492"/>
          </a:xfrm>
        </p:spPr>
        <p:txBody>
          <a:bodyPr>
            <a:normAutofit/>
          </a:bodyPr>
          <a:lstStyle/>
          <a:p>
            <a:pPr algn="l"/>
            <a:r>
              <a:rPr lang="en-US" altLang="zh-CN" sz="2800" b="1" dirty="0">
                <a:solidFill>
                  <a:schemeClr val="accent1"/>
                </a:solidFill>
                <a:latin typeface="Times New Roman" panose="02020603050405020304" pitchFamily="18" charset="0"/>
                <a:ea typeface="+mn-ea"/>
                <a:cs typeface="Times New Roman" panose="02020603050405020304" pitchFamily="18" charset="0"/>
              </a:rPr>
              <a:t>Slot-ring as pickup for </a:t>
            </a:r>
            <a:r>
              <a:rPr lang="en-US" altLang="zh-CN" sz="2800" b="1" dirty="0" err="1">
                <a:solidFill>
                  <a:schemeClr val="accent1"/>
                </a:solidFill>
                <a:latin typeface="Times New Roman" panose="02020603050405020304" pitchFamily="18" charset="0"/>
                <a:ea typeface="+mn-ea"/>
                <a:cs typeface="Times New Roman" panose="02020603050405020304" pitchFamily="18" charset="0"/>
              </a:rPr>
              <a:t>SRing</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764704"/>
            <a:ext cx="5543550" cy="0"/>
          </a:xfrm>
          <a:prstGeom prst="line">
            <a:avLst/>
          </a:prstGeom>
          <a:noFill/>
          <a:ln w="9525">
            <a:solidFill>
              <a:schemeClr val="accent1"/>
            </a:solidFill>
            <a:round/>
          </a:ln>
        </p:spPr>
        <p:txBody>
          <a:bodyPr/>
          <a:lstStyle/>
          <a:p>
            <a:endParaRPr lang="zh-CN" altLang="en-US"/>
          </a:p>
        </p:txBody>
      </p:sp>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t="7058" r="9060"/>
          <a:stretch>
            <a:fillRect/>
          </a:stretch>
        </p:blipFill>
        <p:spPr>
          <a:xfrm>
            <a:off x="241181" y="3641332"/>
            <a:ext cx="4317013" cy="3100036"/>
          </a:xfrm>
          <a:prstGeom prst="rect">
            <a:avLst/>
          </a:prstGeom>
        </p:spPr>
      </p:pic>
      <p:pic>
        <p:nvPicPr>
          <p:cNvPr id="10" name="图片 9"/>
          <p:cNvPicPr>
            <a:picLocks noChangeAspect="1"/>
          </p:cNvPicPr>
          <p:nvPr/>
        </p:nvPicPr>
        <p:blipFill rotWithShape="1">
          <a:blip r:embed="rId2" cstate="print">
            <a:extLst>
              <a:ext uri="{28A0092B-C50C-407E-A947-70E740481C1C}">
                <a14:useLocalDpi xmlns:a14="http://schemas.microsoft.com/office/drawing/2010/main" val="0"/>
              </a:ext>
            </a:extLst>
          </a:blip>
          <a:srcRect t="4512" r="9548"/>
          <a:stretch>
            <a:fillRect/>
          </a:stretch>
        </p:blipFill>
        <p:spPr>
          <a:xfrm>
            <a:off x="4728682" y="3645024"/>
            <a:ext cx="4174141" cy="3096210"/>
          </a:xfrm>
          <a:prstGeom prst="rect">
            <a:avLst/>
          </a:prstGeom>
        </p:spPr>
      </p:pic>
      <p:sp>
        <p:nvSpPr>
          <p:cNvPr id="11" name="TextBox 9"/>
          <p:cNvSpPr txBox="1"/>
          <p:nvPr/>
        </p:nvSpPr>
        <p:spPr>
          <a:xfrm>
            <a:off x="1763679" y="5805394"/>
            <a:ext cx="1903172" cy="369332"/>
          </a:xfrm>
          <a:prstGeom prst="rect">
            <a:avLst/>
          </a:prstGeom>
          <a:noFill/>
        </p:spPr>
        <p:txBody>
          <a:bodyPr wrap="square" rtlCol="0">
            <a:spAutoFit/>
          </a:bodyPr>
          <a:lstStyle/>
          <a:p>
            <a:r>
              <a:rPr lang="en-US" altLang="zh-CN" b="1" dirty="0">
                <a:solidFill>
                  <a:srgbClr val="002060"/>
                </a:solidFill>
                <a:latin typeface="Times New Roman" panose="02020603050405020304" pitchFamily="18" charset="0"/>
                <a:cs typeface="Times New Roman" panose="02020603050405020304" pitchFamily="18" charset="0"/>
              </a:rPr>
              <a:t>0.75 m, 55 cells</a:t>
            </a:r>
            <a:endParaRPr lang="en-US" altLang="zh-CN" b="1" dirty="0">
              <a:solidFill>
                <a:srgbClr val="002060"/>
              </a:solidFill>
              <a:latin typeface="Times New Roman" panose="02020603050405020304" pitchFamily="18" charset="0"/>
              <a:cs typeface="Times New Roman" panose="02020603050405020304" pitchFamily="18" charset="0"/>
            </a:endParaRPr>
          </a:p>
        </p:txBody>
      </p:sp>
      <p:sp>
        <p:nvSpPr>
          <p:cNvPr id="12" name="TextBox 9"/>
          <p:cNvSpPr txBox="1"/>
          <p:nvPr/>
        </p:nvSpPr>
        <p:spPr>
          <a:xfrm>
            <a:off x="6372364" y="5805351"/>
            <a:ext cx="1903172" cy="369332"/>
          </a:xfrm>
          <a:prstGeom prst="rect">
            <a:avLst/>
          </a:prstGeom>
          <a:noFill/>
        </p:spPr>
        <p:txBody>
          <a:bodyPr wrap="square" rtlCol="0">
            <a:spAutoFit/>
          </a:bodyPr>
          <a:lstStyle/>
          <a:p>
            <a:r>
              <a:rPr lang="en-US" altLang="zh-CN" b="1" dirty="0">
                <a:solidFill>
                  <a:srgbClr val="002060"/>
                </a:solidFill>
                <a:latin typeface="Times New Roman" panose="02020603050405020304" pitchFamily="18" charset="0"/>
                <a:cs typeface="Times New Roman" panose="02020603050405020304" pitchFamily="18" charset="0"/>
              </a:rPr>
              <a:t>0.75 m, 55 cells</a:t>
            </a:r>
            <a:endParaRPr lang="en-US" altLang="zh-CN" b="1" dirty="0">
              <a:solidFill>
                <a:srgbClr val="002060"/>
              </a:solidFill>
              <a:latin typeface="Times New Roman" panose="02020603050405020304" pitchFamily="18" charset="0"/>
              <a:cs typeface="Times New Roman" panose="02020603050405020304" pitchFamily="18" charset="0"/>
            </a:endParaRPr>
          </a:p>
        </p:txBody>
      </p:sp>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t="5114" r="9776"/>
          <a:stretch>
            <a:fillRect/>
          </a:stretch>
        </p:blipFill>
        <p:spPr>
          <a:xfrm>
            <a:off x="5004048" y="826065"/>
            <a:ext cx="3898771" cy="2880951"/>
          </a:xfrm>
          <a:prstGeom prst="rect">
            <a:avLst/>
          </a:prstGeom>
        </p:spPr>
      </p:pic>
      <p:sp>
        <p:nvSpPr>
          <p:cNvPr id="15" name="TextBox 9"/>
          <p:cNvSpPr txBox="1"/>
          <p:nvPr/>
        </p:nvSpPr>
        <p:spPr>
          <a:xfrm>
            <a:off x="6156176" y="2843644"/>
            <a:ext cx="1903172" cy="369332"/>
          </a:xfrm>
          <a:prstGeom prst="rect">
            <a:avLst/>
          </a:prstGeom>
          <a:noFill/>
        </p:spPr>
        <p:txBody>
          <a:bodyPr wrap="square" rtlCol="0">
            <a:spAutoFit/>
          </a:bodyPr>
          <a:lstStyle/>
          <a:p>
            <a:r>
              <a:rPr lang="en-US" altLang="zh-CN" b="1" dirty="0">
                <a:solidFill>
                  <a:srgbClr val="002060"/>
                </a:solidFill>
                <a:latin typeface="Times New Roman" panose="02020603050405020304" pitchFamily="18" charset="0"/>
                <a:cs typeface="Times New Roman" panose="02020603050405020304" pitchFamily="18" charset="0"/>
              </a:rPr>
              <a:t>0.75 m, 55 cells</a:t>
            </a:r>
            <a:endParaRPr lang="en-US" altLang="zh-CN" b="1" dirty="0">
              <a:solidFill>
                <a:srgbClr val="002060"/>
              </a:solidFill>
              <a:latin typeface="Times New Roman" panose="02020603050405020304" pitchFamily="18" charset="0"/>
              <a:cs typeface="Times New Roman" panose="02020603050405020304" pitchFamily="18" charset="0"/>
            </a:endParaRPr>
          </a:p>
        </p:txBody>
      </p:sp>
      <p:pic>
        <p:nvPicPr>
          <p:cNvPr id="229378" name="图片 1"/>
          <p:cNvPicPr>
            <a:picLocks noChangeAspect="1" noChangeArrowheads="1"/>
          </p:cNvPicPr>
          <p:nvPr/>
        </p:nvPicPr>
        <p:blipFill rotWithShape="1">
          <a:blip r:embed="rId4">
            <a:extLst>
              <a:ext uri="{28A0092B-C50C-407E-A947-70E740481C1C}">
                <a14:useLocalDpi xmlns:a14="http://schemas.microsoft.com/office/drawing/2010/main" val="0"/>
              </a:ext>
            </a:extLst>
          </a:blip>
          <a:srcRect l="56104" t="4931" r="21612"/>
          <a:stretch>
            <a:fillRect/>
          </a:stretch>
        </p:blipFill>
        <p:spPr bwMode="auto">
          <a:xfrm>
            <a:off x="1894840" y="863600"/>
            <a:ext cx="1104265" cy="2742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9"/>
          <p:cNvSpPr txBox="1"/>
          <p:nvPr/>
        </p:nvSpPr>
        <p:spPr>
          <a:xfrm>
            <a:off x="2662684" y="1908687"/>
            <a:ext cx="1903172" cy="646331"/>
          </a:xfrm>
          <a:prstGeom prst="rect">
            <a:avLst/>
          </a:prstGeom>
          <a:noFill/>
        </p:spPr>
        <p:txBody>
          <a:bodyPr wrap="square" rtlCol="0">
            <a:spAutoFit/>
          </a:bodyPr>
          <a:lstStyle/>
          <a:p>
            <a:r>
              <a:rPr lang="en-US" altLang="zh-CN" b="1" dirty="0">
                <a:solidFill>
                  <a:srgbClr val="002060"/>
                </a:solidFill>
                <a:latin typeface="Times New Roman" panose="02020603050405020304" pitchFamily="18" charset="0"/>
                <a:cs typeface="Times New Roman" panose="02020603050405020304" pitchFamily="18" charset="0"/>
              </a:rPr>
              <a:t>0.75 m long, </a:t>
            </a:r>
            <a:endParaRPr lang="en-US" altLang="zh-CN" b="1" dirty="0">
              <a:solidFill>
                <a:srgbClr val="002060"/>
              </a:solidFill>
              <a:latin typeface="Times New Roman" panose="02020603050405020304" pitchFamily="18" charset="0"/>
              <a:cs typeface="Times New Roman" panose="02020603050405020304" pitchFamily="18" charset="0"/>
            </a:endParaRPr>
          </a:p>
          <a:p>
            <a:r>
              <a:rPr lang="en-US" altLang="zh-CN" b="1" dirty="0">
                <a:solidFill>
                  <a:srgbClr val="002060"/>
                </a:solidFill>
                <a:latin typeface="Times New Roman" panose="02020603050405020304" pitchFamily="18" charset="0"/>
                <a:cs typeface="Times New Roman" panose="02020603050405020304" pitchFamily="18" charset="0"/>
              </a:rPr>
              <a:t>55 cells</a:t>
            </a:r>
            <a:endParaRPr lang="en-US" altLang="zh-CN" b="1" dirty="0">
              <a:solidFill>
                <a:srgbClr val="002060"/>
              </a:solidFill>
              <a:latin typeface="Times New Roman" panose="02020603050405020304" pitchFamily="18" charset="0"/>
              <a:cs typeface="Times New Roman" panose="02020603050405020304" pitchFamily="18" charset="0"/>
            </a:endParaRPr>
          </a:p>
        </p:txBody>
      </p:sp>
      <p:sp>
        <p:nvSpPr>
          <p:cNvPr id="16"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3" name="灯片编号占位符 2"/>
          <p:cNvSpPr>
            <a:spLocks noGrp="1"/>
          </p:cNvSpPr>
          <p:nvPr>
            <p:ph type="sldNum" sz="quarter" idx="12"/>
          </p:nvPr>
        </p:nvSpPr>
        <p:spPr/>
        <p:txBody>
          <a:bodyPr/>
          <a:p>
            <a:fld id="{467CF1B9-ADC3-4521-AD98-ADB3259144A0}" type="slidenum">
              <a:rPr lang="zh-CN" altLang="en-US" smtClean="0"/>
            </a:fld>
            <a:endParaRPr lang="zh-CN" altLang="en-US"/>
          </a:p>
        </p:txBody>
      </p:sp>
      <p:sp>
        <p:nvSpPr>
          <p:cNvPr id="18" name="矩形 17"/>
          <p:cNvSpPr/>
          <p:nvPr>
            <p:custDataLst>
              <p:tags r:id="rId5"/>
            </p:custDataLst>
          </p:nvPr>
        </p:nvSpPr>
        <p:spPr>
          <a:xfrm>
            <a:off x="5610225" y="3573145"/>
            <a:ext cx="2905125" cy="321945"/>
          </a:xfrm>
          <a:prstGeom prst="rect">
            <a:avLst/>
          </a:prstGeom>
        </p:spPr>
        <p:txBody>
          <a:bodyPr wrap="square">
            <a:spAutoFit/>
          </a:bodyPr>
          <a:p>
            <a:r>
              <a:rPr lang="en-US" altLang="zh-CN" sz="1500" b="1" dirty="0">
                <a:solidFill>
                  <a:srgbClr val="002060"/>
                </a:solidFill>
                <a:latin typeface="Times New Roman" panose="02020603050405020304" pitchFamily="18" charset="0"/>
                <a:cs typeface="Times New Roman" panose="02020603050405020304" pitchFamily="18" charset="0"/>
              </a:rPr>
              <a:t>        P</a:t>
            </a:r>
            <a:r>
              <a:rPr lang="zh-CN" altLang="en-US" sz="1500" b="1" dirty="0">
                <a:solidFill>
                  <a:srgbClr val="002060"/>
                </a:solidFill>
                <a:latin typeface="Times New Roman" panose="02020603050405020304" pitchFamily="18" charset="0"/>
                <a:cs typeface="Times New Roman" panose="02020603050405020304" pitchFamily="18" charset="0"/>
              </a:rPr>
              <a:t>ickup</a:t>
            </a:r>
            <a:r>
              <a:rPr lang="en-US" altLang="zh-CN" sz="1500" b="1" dirty="0">
                <a:solidFill>
                  <a:srgbClr val="002060"/>
                </a:solidFill>
                <a:latin typeface="Times New Roman" panose="02020603050405020304" pitchFamily="18" charset="0"/>
                <a:cs typeface="Times New Roman" panose="02020603050405020304" pitchFamily="18" charset="0"/>
              </a:rPr>
              <a:t> </a:t>
            </a:r>
            <a:r>
              <a:rPr lang="zh-CN" altLang="en-US" sz="1500" b="1" dirty="0">
                <a:solidFill>
                  <a:srgbClr val="002060"/>
                </a:solidFill>
                <a:latin typeface="Times New Roman" panose="02020603050405020304" pitchFamily="18" charset="0"/>
                <a:cs typeface="Times New Roman" panose="02020603050405020304" pitchFamily="18" charset="0"/>
              </a:rPr>
              <a:t>transfer impedance</a:t>
            </a:r>
            <a:endParaRPr lang="zh-CN" altLang="en-US" sz="1500" b="1" dirty="0">
              <a:solidFill>
                <a:srgbClr val="002060"/>
              </a:solidFill>
              <a:latin typeface="Times New Roman" panose="02020603050405020304" pitchFamily="18" charset="0"/>
              <a:cs typeface="Times New Roman" panose="02020603050405020304" pitchFamily="18" charset="0"/>
            </a:endParaRPr>
          </a:p>
        </p:txBody>
      </p:sp>
      <p:sp>
        <p:nvSpPr>
          <p:cNvPr id="6" name="矩形 5"/>
          <p:cNvSpPr/>
          <p:nvPr>
            <p:custDataLst>
              <p:tags r:id="rId6"/>
            </p:custDataLst>
          </p:nvPr>
        </p:nvSpPr>
        <p:spPr>
          <a:xfrm>
            <a:off x="5781675" y="692785"/>
            <a:ext cx="2905125" cy="321945"/>
          </a:xfrm>
          <a:prstGeom prst="rect">
            <a:avLst/>
          </a:prstGeom>
        </p:spPr>
        <p:txBody>
          <a:bodyPr wrap="square">
            <a:spAutoFit/>
          </a:bodyPr>
          <a:p>
            <a:r>
              <a:rPr lang="en-US" sz="1500" b="1" dirty="0">
                <a:solidFill>
                  <a:srgbClr val="002060"/>
                </a:solidFill>
                <a:latin typeface="Times New Roman" panose="02020603050405020304" pitchFamily="18" charset="0"/>
                <a:cs typeface="Times New Roman" panose="02020603050405020304" pitchFamily="18" charset="0"/>
              </a:rPr>
              <a:t>Longitudinal shunt</a:t>
            </a:r>
            <a:r>
              <a:rPr lang="zh-CN" altLang="en-US" sz="1500" b="1" dirty="0">
                <a:solidFill>
                  <a:srgbClr val="002060"/>
                </a:solidFill>
                <a:latin typeface="Times New Roman" panose="02020603050405020304" pitchFamily="18" charset="0"/>
                <a:cs typeface="Times New Roman" panose="02020603050405020304" pitchFamily="18" charset="0"/>
              </a:rPr>
              <a:t> impedance</a:t>
            </a:r>
            <a:endParaRPr lang="zh-CN" altLang="en-US" sz="1500" b="1" dirty="0">
              <a:solidFill>
                <a:srgbClr val="002060"/>
              </a:solidFill>
              <a:latin typeface="Times New Roman" panose="02020603050405020304" pitchFamily="18" charset="0"/>
              <a:cs typeface="Times New Roman" panose="02020603050405020304" pitchFamily="18" charset="0"/>
            </a:endParaRPr>
          </a:p>
        </p:txBody>
      </p:sp>
      <p:sp>
        <p:nvSpPr>
          <p:cNvPr id="7" name="矩形 6"/>
          <p:cNvSpPr/>
          <p:nvPr>
            <p:custDataLst>
              <p:tags r:id="rId7"/>
            </p:custDataLst>
          </p:nvPr>
        </p:nvSpPr>
        <p:spPr>
          <a:xfrm>
            <a:off x="1263015" y="3500755"/>
            <a:ext cx="2905125" cy="321945"/>
          </a:xfrm>
          <a:prstGeom prst="rect">
            <a:avLst/>
          </a:prstGeom>
        </p:spPr>
        <p:txBody>
          <a:bodyPr wrap="square">
            <a:spAutoFit/>
          </a:bodyPr>
          <a:p>
            <a:r>
              <a:rPr lang="en-US" sz="1500" b="1" dirty="0">
                <a:solidFill>
                  <a:srgbClr val="002060"/>
                </a:solidFill>
                <a:latin typeface="Times New Roman" panose="02020603050405020304" pitchFamily="18" charset="0"/>
                <a:cs typeface="Times New Roman" panose="02020603050405020304" pitchFamily="18" charset="0"/>
              </a:rPr>
              <a:t>Transverse shunt</a:t>
            </a:r>
            <a:r>
              <a:rPr lang="zh-CN" altLang="en-US" sz="1500" b="1" dirty="0">
                <a:solidFill>
                  <a:srgbClr val="002060"/>
                </a:solidFill>
                <a:latin typeface="Times New Roman" panose="02020603050405020304" pitchFamily="18" charset="0"/>
                <a:cs typeface="Times New Roman" panose="02020603050405020304" pitchFamily="18" charset="0"/>
              </a:rPr>
              <a:t> impedance</a:t>
            </a:r>
            <a:endParaRPr lang="zh-CN" altLang="en-US" sz="1500" b="1" dirty="0">
              <a:solidFill>
                <a:srgbClr val="00206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0"/>
            <a:ext cx="8229600" cy="863492"/>
          </a:xfrm>
        </p:spPr>
        <p:txBody>
          <a:bodyPr>
            <a:normAutofit/>
          </a:bodyPr>
          <a:lstStyle/>
          <a:p>
            <a:pPr algn="l"/>
            <a:r>
              <a:rPr lang="en-US" altLang="zh-CN" sz="2800" b="1" dirty="0">
                <a:solidFill>
                  <a:schemeClr val="accent1"/>
                </a:solidFill>
                <a:latin typeface="Times New Roman" panose="02020603050405020304" pitchFamily="18" charset="0"/>
                <a:ea typeface="+mn-ea"/>
                <a:cs typeface="Times New Roman" panose="02020603050405020304" pitchFamily="18" charset="0"/>
              </a:rPr>
              <a:t>Slot-ring as pickup for </a:t>
            </a:r>
            <a:r>
              <a:rPr lang="en-US" altLang="zh-CN" sz="2800" b="1" dirty="0" err="1">
                <a:solidFill>
                  <a:schemeClr val="accent1"/>
                </a:solidFill>
                <a:latin typeface="Times New Roman" panose="02020603050405020304" pitchFamily="18" charset="0"/>
                <a:ea typeface="+mn-ea"/>
                <a:cs typeface="Times New Roman" panose="02020603050405020304" pitchFamily="18" charset="0"/>
              </a:rPr>
              <a:t>SRing</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764704"/>
            <a:ext cx="5543550" cy="0"/>
          </a:xfrm>
          <a:prstGeom prst="line">
            <a:avLst/>
          </a:prstGeom>
          <a:noFill/>
          <a:ln w="9525">
            <a:solidFill>
              <a:schemeClr val="accent1"/>
            </a:solidFill>
            <a:round/>
          </a:ln>
        </p:spPr>
        <p:txBody>
          <a:bodyPr/>
          <a:lstStyle/>
          <a:p>
            <a:endParaRPr lang="zh-CN" altLang="en-US"/>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662997" y="961315"/>
            <a:ext cx="2725427" cy="2854972"/>
          </a:xfrm>
          <a:prstGeom prst="rect">
            <a:avLst/>
          </a:prstGeom>
        </p:spPr>
      </p:pic>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5092" y="836712"/>
            <a:ext cx="4956043" cy="2787774"/>
          </a:xfrm>
          <a:prstGeom prst="rect">
            <a:avLst/>
          </a:prstGeom>
        </p:spPr>
      </p:pic>
      <p:pic>
        <p:nvPicPr>
          <p:cNvPr id="15" name="图片 14"/>
          <p:cNvPicPr>
            <a:picLocks noChangeAspect="1"/>
          </p:cNvPicPr>
          <p:nvPr/>
        </p:nvPicPr>
        <p:blipFill rotWithShape="1">
          <a:blip r:embed="rId3" cstate="print">
            <a:extLst>
              <a:ext uri="{28A0092B-C50C-407E-A947-70E740481C1C}">
                <a14:useLocalDpi xmlns:a14="http://schemas.microsoft.com/office/drawing/2010/main" val="0"/>
              </a:ext>
            </a:extLst>
          </a:blip>
          <a:srcRect t="6379"/>
          <a:stretch>
            <a:fillRect/>
          </a:stretch>
        </p:blipFill>
        <p:spPr>
          <a:xfrm>
            <a:off x="131902" y="3624486"/>
            <a:ext cx="4389313" cy="2869333"/>
          </a:xfrm>
          <a:prstGeom prst="rect">
            <a:avLst/>
          </a:prstGeom>
        </p:spPr>
      </p:pic>
      <p:pic>
        <p:nvPicPr>
          <p:cNvPr id="17" name="图片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81380" y="3497519"/>
            <a:ext cx="4262619" cy="2976355"/>
          </a:xfrm>
          <a:prstGeom prst="rect">
            <a:avLst/>
          </a:prstGeom>
        </p:spPr>
      </p:pic>
      <p:sp>
        <p:nvSpPr>
          <p:cNvPr id="18" name="矩形 17"/>
          <p:cNvSpPr/>
          <p:nvPr/>
        </p:nvSpPr>
        <p:spPr>
          <a:xfrm>
            <a:off x="1187624" y="6500083"/>
            <a:ext cx="6849824" cy="338554"/>
          </a:xfrm>
          <a:prstGeom prst="rect">
            <a:avLst/>
          </a:prstGeom>
        </p:spPr>
        <p:txBody>
          <a:bodyPr wrap="none">
            <a:spAutoFit/>
          </a:bodyPr>
          <a:lstStyle/>
          <a:p>
            <a:r>
              <a:rPr lang="en-US" altLang="zh-CN" sz="1600" dirty="0" err="1">
                <a:latin typeface="Times New Roman" panose="02020603050405020304" pitchFamily="18" charset="0"/>
                <a:cs typeface="Times New Roman" panose="02020603050405020304" pitchFamily="18" charset="0"/>
              </a:rPr>
              <a:t>Guangyu</a:t>
            </a:r>
            <a:r>
              <a:rPr lang="en-US" altLang="zh-CN" sz="1600" dirty="0">
                <a:latin typeface="Times New Roman" panose="02020603050405020304" pitchFamily="18" charset="0"/>
                <a:cs typeface="Times New Roman" panose="02020603050405020304" pitchFamily="18" charset="0"/>
              </a:rPr>
              <a:t> Zhu </a:t>
            </a:r>
            <a:r>
              <a:rPr lang="en-US" altLang="zh-CN" sz="1600" i="1" dirty="0" err="1">
                <a:latin typeface="Times New Roman" panose="02020603050405020304" pitchFamily="18" charset="0"/>
                <a:cs typeface="Times New Roman" panose="02020603050405020304" pitchFamily="18" charset="0"/>
              </a:rPr>
              <a:t>etal</a:t>
            </a:r>
            <a:r>
              <a:rPr lang="en-US" altLang="zh-CN" sz="1600" i="1"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IEEE Transactions on nuclear science, </a:t>
            </a:r>
            <a:r>
              <a:rPr lang="zh-CN" altLang="en-US" sz="1600" dirty="0">
                <a:latin typeface="Times New Roman" panose="02020603050405020304" pitchFamily="18" charset="0"/>
                <a:cs typeface="Times New Roman" panose="02020603050405020304" pitchFamily="18" charset="0"/>
              </a:rPr>
              <a:t>VOL. 68, NO. 1, 2021</a:t>
            </a:r>
            <a:endParaRPr lang="zh-CN" altLang="en-US" sz="1600" dirty="0">
              <a:latin typeface="Times New Roman" panose="02020603050405020304" pitchFamily="18" charset="0"/>
              <a:cs typeface="Times New Roman" panose="02020603050405020304" pitchFamily="18" charset="0"/>
            </a:endParaRPr>
          </a:p>
        </p:txBody>
      </p:sp>
      <p:sp>
        <p:nvSpPr>
          <p:cNvPr id="19" name="TextBox 9"/>
          <p:cNvSpPr txBox="1"/>
          <p:nvPr/>
        </p:nvSpPr>
        <p:spPr>
          <a:xfrm>
            <a:off x="2668828" y="4339365"/>
            <a:ext cx="1111084" cy="369332"/>
          </a:xfrm>
          <a:prstGeom prst="rect">
            <a:avLst/>
          </a:prstGeom>
          <a:noFill/>
        </p:spPr>
        <p:txBody>
          <a:bodyPr wrap="square" rtlCol="0">
            <a:spAutoFit/>
          </a:bodyPr>
          <a:lstStyle/>
          <a:p>
            <a:r>
              <a:rPr lang="el-GR" altLang="zh-CN" b="1" dirty="0">
                <a:solidFill>
                  <a:srgbClr val="002060"/>
                </a:solidFill>
                <a:latin typeface="Times New Roman" panose="02020603050405020304" pitchFamily="18" charset="0"/>
                <a:cs typeface="Times New Roman" panose="02020603050405020304" pitchFamily="18" charset="0"/>
              </a:rPr>
              <a:t>β</a:t>
            </a:r>
            <a:r>
              <a:rPr lang="en-US" altLang="zh-CN" b="1" dirty="0">
                <a:solidFill>
                  <a:srgbClr val="002060"/>
                </a:solidFill>
                <a:latin typeface="Times New Roman" panose="02020603050405020304" pitchFamily="18" charset="0"/>
                <a:cs typeface="Times New Roman" panose="02020603050405020304" pitchFamily="18" charset="0"/>
              </a:rPr>
              <a:t> = 0.75</a:t>
            </a:r>
            <a:endParaRPr lang="en-US" altLang="zh-CN" b="1" dirty="0">
              <a:solidFill>
                <a:srgbClr val="002060"/>
              </a:solidFill>
              <a:latin typeface="Times New Roman" panose="02020603050405020304" pitchFamily="18" charset="0"/>
              <a:cs typeface="Times New Roman" panose="02020603050405020304" pitchFamily="18" charset="0"/>
            </a:endParaRPr>
          </a:p>
        </p:txBody>
      </p:sp>
      <p:sp>
        <p:nvSpPr>
          <p:cNvPr id="20" name="TextBox 9"/>
          <p:cNvSpPr txBox="1"/>
          <p:nvPr/>
        </p:nvSpPr>
        <p:spPr>
          <a:xfrm>
            <a:off x="7481906" y="4355383"/>
            <a:ext cx="1111084" cy="369332"/>
          </a:xfrm>
          <a:prstGeom prst="rect">
            <a:avLst/>
          </a:prstGeom>
          <a:noFill/>
        </p:spPr>
        <p:txBody>
          <a:bodyPr wrap="square" rtlCol="0">
            <a:spAutoFit/>
          </a:bodyPr>
          <a:lstStyle/>
          <a:p>
            <a:r>
              <a:rPr lang="el-GR" altLang="zh-CN" b="1" dirty="0">
                <a:solidFill>
                  <a:srgbClr val="002060"/>
                </a:solidFill>
                <a:latin typeface="Times New Roman" panose="02020603050405020304" pitchFamily="18" charset="0"/>
                <a:cs typeface="Times New Roman" panose="02020603050405020304" pitchFamily="18" charset="0"/>
              </a:rPr>
              <a:t>β</a:t>
            </a:r>
            <a:r>
              <a:rPr lang="en-US" altLang="zh-CN" b="1" dirty="0">
                <a:solidFill>
                  <a:srgbClr val="002060"/>
                </a:solidFill>
                <a:latin typeface="Times New Roman" panose="02020603050405020304" pitchFamily="18" charset="0"/>
                <a:cs typeface="Times New Roman" panose="02020603050405020304" pitchFamily="18" charset="0"/>
              </a:rPr>
              <a:t> = 0.63</a:t>
            </a:r>
            <a:endParaRPr lang="en-US" altLang="zh-CN" b="1" dirty="0">
              <a:solidFill>
                <a:srgbClr val="002060"/>
              </a:solidFill>
              <a:latin typeface="Times New Roman" panose="02020603050405020304" pitchFamily="18" charset="0"/>
              <a:cs typeface="Times New Roman" panose="02020603050405020304" pitchFamily="18" charset="0"/>
            </a:endParaRPr>
          </a:p>
        </p:txBody>
      </p:sp>
      <p:sp>
        <p:nvSpPr>
          <p:cNvPr id="3" name="TextBox 9"/>
          <p:cNvSpPr txBox="1"/>
          <p:nvPr>
            <p:custDataLst>
              <p:tags r:id="rId5"/>
            </p:custDataLst>
          </p:nvPr>
        </p:nvSpPr>
        <p:spPr>
          <a:xfrm>
            <a:off x="5723890" y="3101975"/>
            <a:ext cx="1353185" cy="337185"/>
          </a:xfrm>
          <a:prstGeom prst="rect">
            <a:avLst/>
          </a:prstGeom>
          <a:solidFill>
            <a:schemeClr val="bg1"/>
          </a:solidFill>
        </p:spPr>
        <p:txBody>
          <a:bodyPr wrap="square" rtlCol="0">
            <a:spAutoFit/>
          </a:bodyPr>
          <a:p>
            <a:r>
              <a:rPr lang="en-US" altLang="zh-CN" sz="1600" b="1" dirty="0">
                <a:solidFill>
                  <a:srgbClr val="002060"/>
                </a:solidFill>
                <a:latin typeface="Times New Roman" panose="02020603050405020304" pitchFamily="18" charset="0"/>
                <a:cs typeface="Times New Roman" panose="02020603050405020304" pitchFamily="18" charset="0"/>
              </a:rPr>
              <a:t>ceramic pipe</a:t>
            </a:r>
            <a:endParaRPr lang="en-US" altLang="zh-CN" sz="1600" b="1" dirty="0">
              <a:solidFill>
                <a:srgbClr val="002060"/>
              </a:solidFill>
              <a:latin typeface="Times New Roman" panose="02020603050405020304" pitchFamily="18" charset="0"/>
              <a:cs typeface="Times New Roman" panose="02020603050405020304" pitchFamily="18" charset="0"/>
            </a:endParaRPr>
          </a:p>
        </p:txBody>
      </p:sp>
      <p:cxnSp>
        <p:nvCxnSpPr>
          <p:cNvPr id="5" name="直接箭头连接符 4"/>
          <p:cNvCxnSpPr/>
          <p:nvPr>
            <p:custDataLst>
              <p:tags r:id="rId6"/>
            </p:custDataLst>
          </p:nvPr>
        </p:nvCxnSpPr>
        <p:spPr>
          <a:xfrm flipH="1">
            <a:off x="6011808" y="2364115"/>
            <a:ext cx="504190" cy="776605"/>
          </a:xfrm>
          <a:prstGeom prst="straightConnector1">
            <a:avLst/>
          </a:prstGeom>
          <a:ln w="15875">
            <a:solidFill>
              <a:srgbClr val="C00000"/>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custDataLst>
              <p:tags r:id="rId7"/>
            </p:custDataLst>
          </p:nvPr>
        </p:nvCxnSpPr>
        <p:spPr>
          <a:xfrm flipH="1" flipV="1">
            <a:off x="6155953" y="1340495"/>
            <a:ext cx="360045" cy="575945"/>
          </a:xfrm>
          <a:prstGeom prst="straightConnector1">
            <a:avLst/>
          </a:prstGeom>
          <a:ln w="15875">
            <a:solidFill>
              <a:srgbClr val="C00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8" name="TextBox 9"/>
          <p:cNvSpPr txBox="1"/>
          <p:nvPr>
            <p:custDataLst>
              <p:tags r:id="rId8"/>
            </p:custDataLst>
          </p:nvPr>
        </p:nvSpPr>
        <p:spPr>
          <a:xfrm>
            <a:off x="5507990" y="933450"/>
            <a:ext cx="1007110" cy="337185"/>
          </a:xfrm>
          <a:prstGeom prst="rect">
            <a:avLst/>
          </a:prstGeom>
          <a:solidFill>
            <a:schemeClr val="bg1"/>
          </a:solidFill>
        </p:spPr>
        <p:txBody>
          <a:bodyPr wrap="square" rtlCol="0">
            <a:spAutoFit/>
          </a:bodyPr>
          <a:p>
            <a:r>
              <a:rPr lang="en-US" altLang="zh-CN" sz="1600" b="1" dirty="0">
                <a:solidFill>
                  <a:srgbClr val="002060"/>
                </a:solidFill>
                <a:latin typeface="Times New Roman" panose="02020603050405020304" pitchFamily="18" charset="0"/>
                <a:cs typeface="Times New Roman" panose="02020603050405020304" pitchFamily="18" charset="0"/>
              </a:rPr>
              <a:t>Slot-ring</a:t>
            </a:r>
            <a:endParaRPr lang="en-US" altLang="zh-CN" sz="1600" b="1" dirty="0">
              <a:solidFill>
                <a:srgbClr val="002060"/>
              </a:solidFill>
              <a:latin typeface="Times New Roman" panose="02020603050405020304" pitchFamily="18" charset="0"/>
              <a:cs typeface="Times New Roman" panose="02020603050405020304" pitchFamily="18" charset="0"/>
            </a:endParaRPr>
          </a:p>
        </p:txBody>
      </p:sp>
      <p:sp>
        <p:nvSpPr>
          <p:cNvPr id="9" name="TextBox 9"/>
          <p:cNvSpPr txBox="1"/>
          <p:nvPr>
            <p:custDataLst>
              <p:tags r:id="rId9"/>
            </p:custDataLst>
          </p:nvPr>
        </p:nvSpPr>
        <p:spPr>
          <a:xfrm>
            <a:off x="7668260" y="836930"/>
            <a:ext cx="1172210" cy="337185"/>
          </a:xfrm>
          <a:prstGeom prst="rect">
            <a:avLst/>
          </a:prstGeom>
          <a:solidFill>
            <a:schemeClr val="bg1"/>
          </a:solidFill>
        </p:spPr>
        <p:txBody>
          <a:bodyPr wrap="square" rtlCol="0">
            <a:spAutoFit/>
          </a:bodyPr>
          <a:p>
            <a:r>
              <a:rPr lang="en-US" altLang="zh-CN" sz="1600" b="1" dirty="0">
                <a:solidFill>
                  <a:srgbClr val="002060"/>
                </a:solidFill>
                <a:latin typeface="Times New Roman" panose="02020603050405020304" pitchFamily="18" charset="0"/>
                <a:cs typeface="Times New Roman" panose="02020603050405020304" pitchFamily="18" charset="0"/>
              </a:rPr>
              <a:t>Combiner</a:t>
            </a:r>
            <a:endParaRPr lang="en-US" altLang="zh-CN" sz="1600" b="1" dirty="0">
              <a:solidFill>
                <a:srgbClr val="002060"/>
              </a:solidFill>
              <a:latin typeface="Times New Roman" panose="02020603050405020304" pitchFamily="18" charset="0"/>
              <a:cs typeface="Times New Roman" panose="02020603050405020304" pitchFamily="18" charset="0"/>
            </a:endParaRPr>
          </a:p>
        </p:txBody>
      </p:sp>
      <p:cxnSp>
        <p:nvCxnSpPr>
          <p:cNvPr id="10" name="直接箭头连接符 9"/>
          <p:cNvCxnSpPr/>
          <p:nvPr>
            <p:custDataLst>
              <p:tags r:id="rId10"/>
            </p:custDataLst>
          </p:nvPr>
        </p:nvCxnSpPr>
        <p:spPr>
          <a:xfrm flipV="1">
            <a:off x="7380233" y="1124595"/>
            <a:ext cx="575945" cy="791845"/>
          </a:xfrm>
          <a:prstGeom prst="straightConnector1">
            <a:avLst/>
          </a:prstGeom>
          <a:ln w="15875">
            <a:solidFill>
              <a:srgbClr val="C00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21" name="TextBox 9"/>
          <p:cNvSpPr txBox="1"/>
          <p:nvPr>
            <p:custDataLst>
              <p:tags r:id="rId11"/>
            </p:custDataLst>
          </p:nvPr>
        </p:nvSpPr>
        <p:spPr>
          <a:xfrm>
            <a:off x="2772410" y="3068320"/>
            <a:ext cx="3408680" cy="645160"/>
          </a:xfrm>
          <a:prstGeom prst="rect">
            <a:avLst/>
          </a:prstGeom>
          <a:noFill/>
        </p:spPr>
        <p:txBody>
          <a:bodyPr wrap="square" rtlCol="0">
            <a:spAutoFit/>
          </a:bodyPr>
          <a:p>
            <a:r>
              <a:rPr lang="en-US" altLang="zh-CN" b="1" dirty="0">
                <a:solidFill>
                  <a:srgbClr val="002060"/>
                </a:solidFill>
                <a:latin typeface="Times New Roman" panose="02020603050405020304" pitchFamily="18" charset="0"/>
                <a:cs typeface="Times New Roman" panose="02020603050405020304" pitchFamily="18" charset="0"/>
                <a:sym typeface="+mn-ea"/>
              </a:rPr>
              <a:t>    beam test for </a:t>
            </a:r>
            <a:r>
              <a:rPr lang="en-US" altLang="zh-CN" b="1" dirty="0">
                <a:solidFill>
                  <a:srgbClr val="002060"/>
                </a:solidFill>
                <a:latin typeface="Times New Roman" panose="02020603050405020304" pitchFamily="18" charset="0"/>
                <a:cs typeface="Times New Roman" panose="02020603050405020304" pitchFamily="18" charset="0"/>
              </a:rPr>
              <a:t>slot-ring </a:t>
            </a:r>
            <a:endParaRPr lang="en-US" altLang="zh-CN" b="1" dirty="0">
              <a:solidFill>
                <a:srgbClr val="002060"/>
              </a:solidFill>
              <a:latin typeface="Times New Roman" panose="02020603050405020304" pitchFamily="18" charset="0"/>
              <a:cs typeface="Times New Roman" panose="02020603050405020304" pitchFamily="18" charset="0"/>
            </a:endParaRPr>
          </a:p>
          <a:p>
            <a:r>
              <a:rPr lang="en-US" altLang="zh-CN" b="1" dirty="0">
                <a:solidFill>
                  <a:srgbClr val="002060"/>
                </a:solidFill>
                <a:latin typeface="Times New Roman" panose="02020603050405020304" pitchFamily="18" charset="0"/>
                <a:cs typeface="Times New Roman" panose="02020603050405020304" pitchFamily="18" charset="0"/>
              </a:rPr>
              <a:t>prototype in</a:t>
            </a:r>
            <a:r>
              <a:rPr lang="en-US" altLang="zh-CN" b="1" dirty="0">
                <a:solidFill>
                  <a:srgbClr val="002060"/>
                </a:solidFill>
                <a:latin typeface="Times New Roman" panose="02020603050405020304" pitchFamily="18" charset="0"/>
                <a:cs typeface="Times New Roman" panose="02020603050405020304" pitchFamily="18" charset="0"/>
                <a:sym typeface="+mn-ea"/>
              </a:rPr>
              <a:t>stalled on </a:t>
            </a:r>
            <a:r>
              <a:rPr lang="en-US" altLang="zh-CN" b="1" dirty="0" err="1">
                <a:solidFill>
                  <a:srgbClr val="002060"/>
                </a:solidFill>
                <a:latin typeface="Times New Roman" panose="02020603050405020304" pitchFamily="18" charset="0"/>
                <a:cs typeface="Times New Roman" panose="02020603050405020304" pitchFamily="18" charset="0"/>
                <a:sym typeface="+mn-ea"/>
              </a:rPr>
              <a:t>CSRm </a:t>
            </a:r>
            <a:endParaRPr lang="en-US" altLang="zh-CN" b="1" dirty="0">
              <a:solidFill>
                <a:srgbClr val="002060"/>
              </a:solidFill>
              <a:latin typeface="Times New Roman" panose="02020603050405020304" pitchFamily="18" charset="0"/>
              <a:cs typeface="Times New Roman" panose="02020603050405020304" pitchFamily="18" charset="0"/>
            </a:endParaRPr>
          </a:p>
        </p:txBody>
      </p:sp>
      <p:sp>
        <p:nvSpPr>
          <p:cNvPr id="11" name="灯片编号占位符 10"/>
          <p:cNvSpPr>
            <a:spLocks noGrp="1"/>
          </p:cNvSpPr>
          <p:nvPr>
            <p:ph type="sldNum" sz="quarter" idx="12"/>
          </p:nvPr>
        </p:nvSpPr>
        <p:spPr/>
        <p:txBody>
          <a:bodyPr/>
          <a:p>
            <a:fld id="{467CF1B9-ADC3-4521-AD98-ADB3259144A0}" type="slidenum">
              <a:rPr lang="zh-CN" altLang="en-US" smtClean="0"/>
            </a:fld>
            <a:endParaRPr lang="zh-CN" altLang="en-US"/>
          </a:p>
        </p:txBody>
      </p:sp>
      <p:sp>
        <p:nvSpPr>
          <p:cNvPr id="12" name="页脚占位符 11"/>
          <p:cNvSpPr>
            <a:spLocks noGrp="1"/>
          </p:cNvSpPr>
          <p:nvPr>
            <p:ph type="ftr" sz="quarter" idx="11"/>
          </p:nvPr>
        </p:nvSpPr>
        <p:spPr/>
        <p:txBody>
          <a:bodyPr/>
          <a:p>
            <a:r>
              <a:rPr lang="en-US" altLang="zh-CN"/>
              <a:t>COOL’23, Montreux, 09-13 Oct,2023</a:t>
            </a: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0"/>
            <a:ext cx="8229600" cy="863492"/>
          </a:xfrm>
        </p:spPr>
        <p:txBody>
          <a:bodyPr>
            <a:normAutofit/>
          </a:bodyPr>
          <a:lstStyle/>
          <a:p>
            <a:pPr algn="l"/>
            <a:r>
              <a:rPr lang="en-US" altLang="zh-CN" sz="2800" b="1" dirty="0">
                <a:solidFill>
                  <a:schemeClr val="accent1"/>
                </a:solidFill>
                <a:latin typeface="Times New Roman" panose="02020603050405020304" pitchFamily="18" charset="0"/>
                <a:ea typeface="+mn-ea"/>
                <a:cs typeface="Times New Roman" panose="02020603050405020304" pitchFamily="18" charset="0"/>
              </a:rPr>
              <a:t>Slot-ring as pickup for </a:t>
            </a:r>
            <a:r>
              <a:rPr lang="en-US" altLang="zh-CN" sz="2800" b="1" dirty="0" err="1">
                <a:solidFill>
                  <a:schemeClr val="accent1"/>
                </a:solidFill>
                <a:latin typeface="Times New Roman" panose="02020603050405020304" pitchFamily="18" charset="0"/>
                <a:ea typeface="+mn-ea"/>
                <a:cs typeface="Times New Roman" panose="02020603050405020304" pitchFamily="18" charset="0"/>
              </a:rPr>
              <a:t>SRing</a:t>
            </a:r>
            <a:r>
              <a:rPr lang="en-US" altLang="zh-CN" sz="2800" b="1" dirty="0">
                <a:solidFill>
                  <a:schemeClr val="accent1"/>
                </a:solidFill>
                <a:latin typeface="Times New Roman" panose="02020603050405020304" pitchFamily="18" charset="0"/>
                <a:ea typeface="+mn-ea"/>
                <a:cs typeface="Times New Roman" panose="02020603050405020304" pitchFamily="18" charset="0"/>
              </a:rPr>
              <a:t>- </a:t>
            </a:r>
            <a:r>
              <a:rPr lang="en-US" altLang="zh-CN" sz="2800" b="1" dirty="0">
                <a:solidFill>
                  <a:srgbClr val="C00000"/>
                </a:solidFill>
                <a:latin typeface="Times New Roman" panose="02020603050405020304" pitchFamily="18" charset="0"/>
                <a:ea typeface="+mn-ea"/>
                <a:cs typeface="Times New Roman" panose="02020603050405020304" pitchFamily="18" charset="0"/>
              </a:rPr>
              <a:t>16 way combiner</a:t>
            </a:r>
            <a:endParaRPr lang="zh-CN" altLang="en-US" sz="2800" b="1" dirty="0">
              <a:solidFill>
                <a:srgbClr val="C00000"/>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764704"/>
            <a:ext cx="5543550" cy="0"/>
          </a:xfrm>
          <a:prstGeom prst="line">
            <a:avLst/>
          </a:prstGeom>
          <a:noFill/>
          <a:ln w="9525">
            <a:solidFill>
              <a:schemeClr val="accent1"/>
            </a:solidFill>
            <a:round/>
          </a:ln>
        </p:spPr>
        <p:txBody>
          <a:bodyPr/>
          <a:lstStyle/>
          <a:p>
            <a:endParaRPr lang="zh-CN" altLang="en-US"/>
          </a:p>
        </p:txBody>
      </p:sp>
      <p:pic>
        <p:nvPicPr>
          <p:cNvPr id="231426" name="图片 38" descr="一分十六_1"/>
          <p:cNvPicPr>
            <a:picLocks noChangeAspect="1" noChangeArrowheads="1"/>
          </p:cNvPicPr>
          <p:nvPr/>
        </p:nvPicPr>
        <p:blipFill>
          <a:blip r:embed="rId1" cstate="print">
            <a:extLst>
              <a:ext uri="{28A0092B-C50C-407E-A947-70E740481C1C}">
                <a14:useLocalDpi xmlns:a14="http://schemas.microsoft.com/office/drawing/2010/main" val="0"/>
              </a:ext>
            </a:extLst>
          </a:blip>
          <a:srcRect l="3680" r="1958"/>
          <a:stretch>
            <a:fillRect/>
          </a:stretch>
        </p:blipFill>
        <p:spPr bwMode="auto">
          <a:xfrm>
            <a:off x="767080" y="1052195"/>
            <a:ext cx="3547110" cy="241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1427" name="图片 39" descr="Flatin including PU loss"/>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7154"/>
          <a:stretch>
            <a:fillRect/>
          </a:stretch>
        </p:blipFill>
        <p:spPr bwMode="auto">
          <a:xfrm>
            <a:off x="4408170" y="1194486"/>
            <a:ext cx="4278630" cy="2774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1428" name="图片 40" descr="ISO"/>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154" r="11078"/>
          <a:stretch>
            <a:fillRect/>
          </a:stretch>
        </p:blipFill>
        <p:spPr bwMode="auto">
          <a:xfrm>
            <a:off x="479823" y="3919813"/>
            <a:ext cx="3804651" cy="2774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1429" name="图片 41" descr="Flatin including PU los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6323"/>
          <a:stretch>
            <a:fillRect/>
          </a:stretch>
        </p:blipFill>
        <p:spPr bwMode="auto">
          <a:xfrm>
            <a:off x="4501911" y="3870903"/>
            <a:ext cx="4240677" cy="2774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14" name="TextBox 9"/>
          <p:cNvSpPr txBox="1"/>
          <p:nvPr/>
        </p:nvSpPr>
        <p:spPr>
          <a:xfrm>
            <a:off x="2525318" y="5258023"/>
            <a:ext cx="1903172" cy="646331"/>
          </a:xfrm>
          <a:prstGeom prst="rect">
            <a:avLst/>
          </a:prstGeom>
          <a:noFill/>
        </p:spPr>
        <p:txBody>
          <a:bodyPr wrap="square" rtlCol="0">
            <a:spAutoFit/>
          </a:bodyPr>
          <a:lstStyle/>
          <a:p>
            <a:r>
              <a:rPr lang="en-US" altLang="zh-CN" b="1" dirty="0">
                <a:solidFill>
                  <a:srgbClr val="002060"/>
                </a:solidFill>
                <a:latin typeface="Times New Roman" panose="02020603050405020304" pitchFamily="18" charset="0"/>
                <a:cs typeface="Times New Roman" panose="02020603050405020304" pitchFamily="18" charset="0"/>
              </a:rPr>
              <a:t>Isolation simulation</a:t>
            </a:r>
            <a:endParaRPr lang="en-US" altLang="zh-CN" b="1" dirty="0">
              <a:solidFill>
                <a:srgbClr val="002060"/>
              </a:solidFill>
              <a:latin typeface="Times New Roman" panose="02020603050405020304" pitchFamily="18" charset="0"/>
              <a:cs typeface="Times New Roman" panose="02020603050405020304" pitchFamily="18" charset="0"/>
            </a:endParaRPr>
          </a:p>
        </p:txBody>
      </p:sp>
      <p:sp>
        <p:nvSpPr>
          <p:cNvPr id="16" name="TextBox 9"/>
          <p:cNvSpPr txBox="1"/>
          <p:nvPr/>
        </p:nvSpPr>
        <p:spPr>
          <a:xfrm>
            <a:off x="6444208" y="4337438"/>
            <a:ext cx="1584176" cy="646331"/>
          </a:xfrm>
          <a:prstGeom prst="rect">
            <a:avLst/>
          </a:prstGeom>
          <a:noFill/>
        </p:spPr>
        <p:txBody>
          <a:bodyPr wrap="square" rtlCol="0">
            <a:spAutoFit/>
          </a:bodyPr>
          <a:lstStyle/>
          <a:p>
            <a:r>
              <a:rPr lang="en-US" altLang="zh-CN" b="1" dirty="0">
                <a:solidFill>
                  <a:srgbClr val="002060"/>
                </a:solidFill>
                <a:latin typeface="Times New Roman" panose="02020603050405020304" pitchFamily="18" charset="0"/>
                <a:cs typeface="Times New Roman" panose="02020603050405020304" pitchFamily="18" charset="0"/>
              </a:rPr>
              <a:t> VSWR</a:t>
            </a:r>
            <a:endParaRPr lang="en-US" altLang="zh-CN" b="1" dirty="0">
              <a:solidFill>
                <a:srgbClr val="002060"/>
              </a:solidFill>
              <a:latin typeface="Times New Roman" panose="02020603050405020304" pitchFamily="18" charset="0"/>
              <a:cs typeface="Times New Roman" panose="02020603050405020304" pitchFamily="18" charset="0"/>
            </a:endParaRPr>
          </a:p>
          <a:p>
            <a:r>
              <a:rPr lang="en-US" altLang="zh-CN" b="1" dirty="0">
                <a:solidFill>
                  <a:srgbClr val="002060"/>
                </a:solidFill>
                <a:latin typeface="Times New Roman" panose="02020603050405020304" pitchFamily="18" charset="0"/>
                <a:cs typeface="Times New Roman" panose="02020603050405020304" pitchFamily="18" charset="0"/>
              </a:rPr>
              <a:t>simulation</a:t>
            </a:r>
            <a:endParaRPr lang="en-US" altLang="zh-CN" b="1" dirty="0">
              <a:solidFill>
                <a:srgbClr val="002060"/>
              </a:solidFill>
              <a:latin typeface="Times New Roman" panose="02020603050405020304" pitchFamily="18" charset="0"/>
              <a:cs typeface="Times New Roman" panose="02020603050405020304" pitchFamily="18" charset="0"/>
            </a:endParaRPr>
          </a:p>
        </p:txBody>
      </p:sp>
      <p:sp>
        <p:nvSpPr>
          <p:cNvPr id="18" name="TextBox 9"/>
          <p:cNvSpPr txBox="1"/>
          <p:nvPr/>
        </p:nvSpPr>
        <p:spPr>
          <a:xfrm>
            <a:off x="5940152" y="2707882"/>
            <a:ext cx="1584176" cy="369332"/>
          </a:xfrm>
          <a:prstGeom prst="rect">
            <a:avLst/>
          </a:prstGeom>
          <a:noFill/>
        </p:spPr>
        <p:txBody>
          <a:bodyPr wrap="square" rtlCol="0">
            <a:spAutoFit/>
          </a:bodyPr>
          <a:lstStyle/>
          <a:p>
            <a:r>
              <a:rPr lang="en-US" altLang="zh-CN" b="1" dirty="0">
                <a:solidFill>
                  <a:srgbClr val="002060"/>
                </a:solidFill>
                <a:latin typeface="Times New Roman" panose="02020603050405020304" pitchFamily="18" charset="0"/>
                <a:cs typeface="Times New Roman" panose="02020603050405020304" pitchFamily="18" charset="0"/>
              </a:rPr>
              <a:t>Insertion loss</a:t>
            </a:r>
            <a:endParaRPr lang="en-US" altLang="zh-CN" b="1" dirty="0">
              <a:solidFill>
                <a:srgbClr val="002060"/>
              </a:solidFill>
              <a:latin typeface="Times New Roman" panose="02020603050405020304" pitchFamily="18" charset="0"/>
              <a:cs typeface="Times New Roman" panose="02020603050405020304" pitchFamily="18" charset="0"/>
            </a:endParaRPr>
          </a:p>
        </p:txBody>
      </p:sp>
      <p:sp>
        <p:nvSpPr>
          <p:cNvPr id="19" name="矩形 18"/>
          <p:cNvSpPr/>
          <p:nvPr/>
        </p:nvSpPr>
        <p:spPr>
          <a:xfrm>
            <a:off x="119447" y="908720"/>
            <a:ext cx="2904490" cy="1322070"/>
          </a:xfrm>
          <a:prstGeom prst="rect">
            <a:avLst/>
          </a:prstGeom>
        </p:spPr>
        <p:txBody>
          <a:bodyPr wrap="none">
            <a:spAutoFit/>
          </a:bodyPr>
          <a:lstStyle/>
          <a:p>
            <a:pPr marL="285750" indent="-285750">
              <a:buFont typeface="Wingdings" panose="05000000000000000000" pitchFamily="2" charset="2"/>
              <a:buChar char="Ø"/>
            </a:pPr>
            <a:r>
              <a:rPr lang="en-US" altLang="zh-CN" sz="1600" b="1" dirty="0">
                <a:solidFill>
                  <a:srgbClr val="0033CC"/>
                </a:solidFill>
                <a:latin typeface="Times New Roman" panose="02020603050405020304" pitchFamily="18" charset="0"/>
                <a:cs typeface="Times New Roman" panose="02020603050405020304" pitchFamily="18" charset="0"/>
              </a:rPr>
              <a:t>Wilkinson 16-way combiner</a:t>
            </a:r>
            <a:endParaRPr lang="en-US" altLang="zh-CN" sz="1600" b="1" dirty="0">
              <a:solidFill>
                <a:srgbClr val="0033CC"/>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altLang="zh-CN" sz="1600" b="1" dirty="0">
                <a:solidFill>
                  <a:srgbClr val="0033CC"/>
                </a:solidFill>
                <a:latin typeface="Times New Roman" panose="02020603050405020304" pitchFamily="18" charset="0"/>
                <a:cs typeface="Times New Roman" panose="02020603050405020304" pitchFamily="18" charset="0"/>
              </a:rPr>
              <a:t>HFSS simulation</a:t>
            </a:r>
            <a:endParaRPr lang="en-US" altLang="zh-CN" sz="1600" b="1" dirty="0">
              <a:solidFill>
                <a:srgbClr val="0033CC"/>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altLang="zh-CN" sz="1600" b="1" dirty="0">
                <a:solidFill>
                  <a:srgbClr val="0033CC"/>
                </a:solidFill>
                <a:latin typeface="Times New Roman" panose="02020603050405020304" pitchFamily="18" charset="0"/>
                <a:cs typeface="Times New Roman" panose="02020603050405020304" pitchFamily="18" charset="0"/>
              </a:rPr>
              <a:t>Rogers 4350B</a:t>
            </a:r>
            <a:endParaRPr lang="en-US" altLang="zh-CN" sz="1600" b="1" dirty="0">
              <a:solidFill>
                <a:srgbClr val="0033CC"/>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altLang="zh-CN" sz="1600" b="1" dirty="0">
                <a:solidFill>
                  <a:srgbClr val="0033CC"/>
                </a:solidFill>
                <a:latin typeface="Times New Roman" panose="02020603050405020304" pitchFamily="18" charset="0"/>
                <a:cs typeface="Times New Roman" panose="02020603050405020304" pitchFamily="18" charset="0"/>
              </a:rPr>
              <a:t>Thickness=0.76 mm</a:t>
            </a:r>
            <a:endParaRPr lang="en-US" altLang="zh-CN" sz="1600" b="1" dirty="0">
              <a:solidFill>
                <a:srgbClr val="0033CC"/>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en-US" altLang="zh-CN" sz="1600" b="1" dirty="0">
              <a:solidFill>
                <a:srgbClr val="0033CC"/>
              </a:solidFill>
              <a:latin typeface="Times New Roman" panose="02020603050405020304" pitchFamily="18" charset="0"/>
              <a:cs typeface="Times New Roman" panose="02020603050405020304" pitchFamily="18" charset="0"/>
            </a:endParaRPr>
          </a:p>
        </p:txBody>
      </p:sp>
      <p:sp>
        <p:nvSpPr>
          <p:cNvPr id="20" name="TextBox 9"/>
          <p:cNvSpPr txBox="1"/>
          <p:nvPr/>
        </p:nvSpPr>
        <p:spPr>
          <a:xfrm>
            <a:off x="2099134" y="3404153"/>
            <a:ext cx="1584176" cy="369332"/>
          </a:xfrm>
          <a:prstGeom prst="rect">
            <a:avLst/>
          </a:prstGeom>
          <a:noFill/>
        </p:spPr>
        <p:txBody>
          <a:bodyPr wrap="square" rtlCol="0">
            <a:spAutoFit/>
          </a:bodyPr>
          <a:lstStyle/>
          <a:p>
            <a:r>
              <a:rPr lang="en-US" altLang="zh-CN" b="1" dirty="0">
                <a:solidFill>
                  <a:srgbClr val="002060"/>
                </a:solidFill>
                <a:latin typeface="Times New Roman" panose="02020603050405020304" pitchFamily="18" charset="0"/>
                <a:cs typeface="Times New Roman" panose="02020603050405020304" pitchFamily="18" charset="0"/>
              </a:rPr>
              <a:t>HFSS model</a:t>
            </a:r>
            <a:endParaRPr lang="en-US" altLang="zh-CN" b="1" dirty="0">
              <a:solidFill>
                <a:srgbClr val="002060"/>
              </a:solidFill>
              <a:latin typeface="Times New Roman" panose="02020603050405020304" pitchFamily="18" charset="0"/>
              <a:cs typeface="Times New Roman" panose="02020603050405020304" pitchFamily="18" charset="0"/>
            </a:endParaRPr>
          </a:p>
        </p:txBody>
      </p:sp>
      <p:sp>
        <p:nvSpPr>
          <p:cNvPr id="3" name="灯片编号占位符 2"/>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0"/>
            <a:ext cx="8229600" cy="863492"/>
          </a:xfrm>
        </p:spPr>
        <p:txBody>
          <a:bodyPr>
            <a:normAutofit/>
          </a:bodyPr>
          <a:lstStyle/>
          <a:p>
            <a:pPr algn="l"/>
            <a:r>
              <a:rPr lang="en-US" altLang="zh-CN" sz="2800" b="1" dirty="0">
                <a:solidFill>
                  <a:schemeClr val="accent1"/>
                </a:solidFill>
                <a:latin typeface="Times New Roman" panose="02020603050405020304" pitchFamily="18" charset="0"/>
                <a:ea typeface="+mn-ea"/>
                <a:cs typeface="Times New Roman" panose="02020603050405020304" pitchFamily="18" charset="0"/>
              </a:rPr>
              <a:t>Slot-ring as pickup for SRing-</a:t>
            </a:r>
            <a:r>
              <a:rPr lang="en-US" altLang="zh-CN" sz="2800" b="1" dirty="0">
                <a:solidFill>
                  <a:srgbClr val="C00000"/>
                </a:solidFill>
                <a:latin typeface="Times New Roman" panose="02020603050405020304" pitchFamily="18" charset="0"/>
                <a:ea typeface="+mn-ea"/>
                <a:cs typeface="Times New Roman" panose="02020603050405020304" pitchFamily="18" charset="0"/>
              </a:rPr>
              <a:t>16 way combiner</a:t>
            </a:r>
            <a:endParaRPr lang="zh-CN" altLang="en-US" sz="2800" b="1" dirty="0">
              <a:solidFill>
                <a:srgbClr val="C00000"/>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764704"/>
            <a:ext cx="5543550" cy="0"/>
          </a:xfrm>
          <a:prstGeom prst="line">
            <a:avLst/>
          </a:prstGeom>
          <a:noFill/>
          <a:ln w="9525">
            <a:solidFill>
              <a:schemeClr val="accent1"/>
            </a:solidFill>
            <a:round/>
          </a:ln>
        </p:spPr>
        <p:txBody>
          <a:bodyPr/>
          <a:lstStyle/>
          <a:p>
            <a:endParaRPr lang="zh-CN" altLang="en-US"/>
          </a:p>
        </p:txBody>
      </p:sp>
      <p:pic>
        <p:nvPicPr>
          <p:cNvPr id="232450" name="图片 3" descr="87f4f963628c41ac9b68993907708f0"/>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11427" t="15300" r="8357" b="6854"/>
          <a:stretch>
            <a:fillRect/>
          </a:stretch>
        </p:blipFill>
        <p:spPr bwMode="auto">
          <a:xfrm>
            <a:off x="611560" y="1008720"/>
            <a:ext cx="3240360" cy="236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2451" name="图片 43" descr="IL"/>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3836"/>
          <a:stretch>
            <a:fillRect/>
          </a:stretch>
        </p:blipFill>
        <p:spPr bwMode="auto">
          <a:xfrm>
            <a:off x="4417801" y="836712"/>
            <a:ext cx="4330663" cy="2908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2452" name="图片 45" descr="SW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9446" y="3645026"/>
            <a:ext cx="4164521" cy="2908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2453" name="图片 46" descr="Flatin including PU los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8513" r="9471" b="1731"/>
          <a:stretch>
            <a:fillRect/>
          </a:stretch>
        </p:blipFill>
        <p:spPr bwMode="auto">
          <a:xfrm>
            <a:off x="4572000" y="3889536"/>
            <a:ext cx="3865027" cy="2676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页脚占位符 6"/>
          <p:cNvSpPr>
            <a:spLocks noGrp="1"/>
          </p:cNvSpPr>
          <p:nvPr>
            <p:ph type="ftr" sz="quarter" idx="11"/>
          </p:nvPr>
        </p:nvSpPr>
        <p:spPr>
          <a:xfrm>
            <a:off x="3028950" y="6448251"/>
            <a:ext cx="3086100" cy="365125"/>
          </a:xfrm>
        </p:spPr>
        <p:txBody>
          <a:bodyPr/>
          <a:lstStyle/>
          <a:p>
            <a:r>
              <a:rPr lang="en-US" altLang="zh-CN" dirty="0"/>
              <a:t>COOL’23, Montreux, 09-13 Oct,2023</a:t>
            </a:r>
            <a:endParaRPr lang="zh-CN" altLang="en-US" dirty="0"/>
          </a:p>
        </p:txBody>
      </p:sp>
      <p:sp>
        <p:nvSpPr>
          <p:cNvPr id="13" name="TextBox 9"/>
          <p:cNvSpPr txBox="1"/>
          <p:nvPr/>
        </p:nvSpPr>
        <p:spPr>
          <a:xfrm>
            <a:off x="5791044" y="2179330"/>
            <a:ext cx="1584176" cy="646331"/>
          </a:xfrm>
          <a:prstGeom prst="rect">
            <a:avLst/>
          </a:prstGeom>
          <a:noFill/>
        </p:spPr>
        <p:txBody>
          <a:bodyPr wrap="square" rtlCol="0">
            <a:spAutoFit/>
          </a:bodyPr>
          <a:lstStyle/>
          <a:p>
            <a:r>
              <a:rPr lang="en-US" altLang="zh-CN" b="1" dirty="0">
                <a:solidFill>
                  <a:srgbClr val="002060"/>
                </a:solidFill>
                <a:latin typeface="Times New Roman" panose="02020603050405020304" pitchFamily="18" charset="0"/>
                <a:cs typeface="Times New Roman" panose="02020603050405020304" pitchFamily="18" charset="0"/>
              </a:rPr>
              <a:t>Insertion loss measurement</a:t>
            </a:r>
            <a:endParaRPr lang="en-US" altLang="zh-CN" b="1" dirty="0">
              <a:solidFill>
                <a:srgbClr val="002060"/>
              </a:solidFill>
              <a:latin typeface="Times New Roman" panose="02020603050405020304" pitchFamily="18" charset="0"/>
              <a:cs typeface="Times New Roman" panose="02020603050405020304" pitchFamily="18" charset="0"/>
            </a:endParaRPr>
          </a:p>
        </p:txBody>
      </p:sp>
      <p:sp>
        <p:nvSpPr>
          <p:cNvPr id="14" name="TextBox 9"/>
          <p:cNvSpPr txBox="1"/>
          <p:nvPr/>
        </p:nvSpPr>
        <p:spPr>
          <a:xfrm>
            <a:off x="2201706" y="4199397"/>
            <a:ext cx="1584176" cy="646331"/>
          </a:xfrm>
          <a:prstGeom prst="rect">
            <a:avLst/>
          </a:prstGeom>
          <a:noFill/>
        </p:spPr>
        <p:txBody>
          <a:bodyPr wrap="square" rtlCol="0">
            <a:spAutoFit/>
          </a:bodyPr>
          <a:lstStyle/>
          <a:p>
            <a:r>
              <a:rPr lang="en-US" altLang="zh-CN" b="1" dirty="0">
                <a:solidFill>
                  <a:srgbClr val="002060"/>
                </a:solidFill>
                <a:latin typeface="Times New Roman" panose="02020603050405020304" pitchFamily="18" charset="0"/>
                <a:cs typeface="Times New Roman" panose="02020603050405020304" pitchFamily="18" charset="0"/>
              </a:rPr>
              <a:t>VSWR</a:t>
            </a:r>
            <a:endParaRPr lang="en-US" altLang="zh-CN" b="1" dirty="0">
              <a:solidFill>
                <a:srgbClr val="002060"/>
              </a:solidFill>
              <a:latin typeface="Times New Roman" panose="02020603050405020304" pitchFamily="18" charset="0"/>
              <a:cs typeface="Times New Roman" panose="02020603050405020304" pitchFamily="18" charset="0"/>
            </a:endParaRPr>
          </a:p>
          <a:p>
            <a:r>
              <a:rPr lang="en-US" altLang="zh-CN" b="1" dirty="0">
                <a:solidFill>
                  <a:srgbClr val="002060"/>
                </a:solidFill>
                <a:latin typeface="Times New Roman" panose="02020603050405020304" pitchFamily="18" charset="0"/>
                <a:cs typeface="Times New Roman" panose="02020603050405020304" pitchFamily="18" charset="0"/>
              </a:rPr>
              <a:t>measurement</a:t>
            </a:r>
            <a:endParaRPr lang="en-US" altLang="zh-CN" b="1" dirty="0">
              <a:solidFill>
                <a:srgbClr val="002060"/>
              </a:solidFill>
              <a:latin typeface="Times New Roman" panose="02020603050405020304" pitchFamily="18" charset="0"/>
              <a:cs typeface="Times New Roman" panose="02020603050405020304" pitchFamily="18" charset="0"/>
            </a:endParaRPr>
          </a:p>
        </p:txBody>
      </p:sp>
      <p:sp>
        <p:nvSpPr>
          <p:cNvPr id="15" name="TextBox 9"/>
          <p:cNvSpPr txBox="1"/>
          <p:nvPr/>
        </p:nvSpPr>
        <p:spPr>
          <a:xfrm>
            <a:off x="6146829" y="5225378"/>
            <a:ext cx="1584176" cy="646331"/>
          </a:xfrm>
          <a:prstGeom prst="rect">
            <a:avLst/>
          </a:prstGeom>
          <a:noFill/>
        </p:spPr>
        <p:txBody>
          <a:bodyPr wrap="square" rtlCol="0">
            <a:spAutoFit/>
          </a:bodyPr>
          <a:lstStyle/>
          <a:p>
            <a:r>
              <a:rPr lang="en-US" altLang="zh-CN" b="1" dirty="0">
                <a:solidFill>
                  <a:srgbClr val="002060"/>
                </a:solidFill>
                <a:latin typeface="Times New Roman" panose="02020603050405020304" pitchFamily="18" charset="0"/>
                <a:cs typeface="Times New Roman" panose="02020603050405020304" pitchFamily="18" charset="0"/>
              </a:rPr>
              <a:t>Time delay</a:t>
            </a:r>
            <a:endParaRPr lang="en-US" altLang="zh-CN" b="1" dirty="0">
              <a:solidFill>
                <a:srgbClr val="002060"/>
              </a:solidFill>
              <a:latin typeface="Times New Roman" panose="02020603050405020304" pitchFamily="18" charset="0"/>
              <a:cs typeface="Times New Roman" panose="02020603050405020304" pitchFamily="18" charset="0"/>
            </a:endParaRPr>
          </a:p>
          <a:p>
            <a:r>
              <a:rPr lang="en-US" altLang="zh-CN" b="1" dirty="0">
                <a:solidFill>
                  <a:srgbClr val="002060"/>
                </a:solidFill>
                <a:latin typeface="Times New Roman" panose="02020603050405020304" pitchFamily="18" charset="0"/>
                <a:cs typeface="Times New Roman" panose="02020603050405020304" pitchFamily="18" charset="0"/>
              </a:rPr>
              <a:t>measurement</a:t>
            </a:r>
            <a:endParaRPr lang="en-US" altLang="zh-CN" b="1" dirty="0">
              <a:solidFill>
                <a:srgbClr val="002060"/>
              </a:solidFill>
              <a:latin typeface="Times New Roman" panose="02020603050405020304" pitchFamily="18" charset="0"/>
              <a:cs typeface="Times New Roman" panose="02020603050405020304" pitchFamily="18" charset="0"/>
            </a:endParaRPr>
          </a:p>
        </p:txBody>
      </p:sp>
      <p:sp>
        <p:nvSpPr>
          <p:cNvPr id="16" name="TextBox 9"/>
          <p:cNvSpPr txBox="1"/>
          <p:nvPr/>
        </p:nvSpPr>
        <p:spPr>
          <a:xfrm>
            <a:off x="765820" y="3347700"/>
            <a:ext cx="3086100" cy="369332"/>
          </a:xfrm>
          <a:prstGeom prst="rect">
            <a:avLst/>
          </a:prstGeom>
          <a:noFill/>
        </p:spPr>
        <p:txBody>
          <a:bodyPr wrap="square" rtlCol="0">
            <a:spAutoFit/>
          </a:bodyPr>
          <a:lstStyle/>
          <a:p>
            <a:r>
              <a:rPr lang="en-US" altLang="zh-CN" b="1" dirty="0">
                <a:solidFill>
                  <a:srgbClr val="002060"/>
                </a:solidFill>
                <a:latin typeface="Times New Roman" panose="02020603050405020304" pitchFamily="18" charset="0"/>
                <a:cs typeface="Times New Roman" panose="02020603050405020304" pitchFamily="18" charset="0"/>
              </a:rPr>
              <a:t>16-way combiner prototype</a:t>
            </a:r>
            <a:endParaRPr lang="en-US" altLang="zh-CN" b="1" dirty="0">
              <a:solidFill>
                <a:srgbClr val="002060"/>
              </a:solidFill>
              <a:latin typeface="Times New Roman" panose="02020603050405020304" pitchFamily="18" charset="0"/>
              <a:cs typeface="Times New Roman" panose="02020603050405020304" pitchFamily="18" charset="0"/>
            </a:endParaRPr>
          </a:p>
        </p:txBody>
      </p:sp>
      <p:sp>
        <p:nvSpPr>
          <p:cNvPr id="3" name="灯片编号占位符 2"/>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0"/>
            <a:ext cx="8229600" cy="863492"/>
          </a:xfrm>
        </p:spPr>
        <p:txBody>
          <a:bodyPr>
            <a:normAutofit/>
          </a:bodyPr>
          <a:lstStyle/>
          <a:p>
            <a:pPr algn="l"/>
            <a:r>
              <a:rPr lang="en-US" altLang="zh-CN" sz="2800" b="1" dirty="0" err="1">
                <a:solidFill>
                  <a:schemeClr val="accent1"/>
                </a:solidFill>
                <a:latin typeface="Times New Roman" panose="02020603050405020304" pitchFamily="18" charset="0"/>
                <a:ea typeface="+mn-ea"/>
                <a:cs typeface="Times New Roman" panose="02020603050405020304" pitchFamily="18" charset="0"/>
              </a:rPr>
              <a:t>Flatin</a:t>
            </a:r>
            <a:r>
              <a:rPr lang="en-US" altLang="zh-CN" sz="2800" b="1" dirty="0">
                <a:solidFill>
                  <a:schemeClr val="accent1"/>
                </a:solidFill>
                <a:latin typeface="Times New Roman" panose="02020603050405020304" pitchFamily="18" charset="0"/>
                <a:ea typeface="+mn-ea"/>
                <a:cs typeface="Times New Roman" panose="02020603050405020304" pitchFamily="18" charset="0"/>
              </a:rPr>
              <a:t> type as kicker for </a:t>
            </a:r>
            <a:r>
              <a:rPr lang="en-US" altLang="zh-CN" sz="2800" b="1" dirty="0" err="1">
                <a:solidFill>
                  <a:schemeClr val="accent1"/>
                </a:solidFill>
                <a:latin typeface="Times New Roman" panose="02020603050405020304" pitchFamily="18" charset="0"/>
                <a:ea typeface="+mn-ea"/>
                <a:cs typeface="Times New Roman" panose="02020603050405020304" pitchFamily="18" charset="0"/>
              </a:rPr>
              <a:t>SRing</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764704"/>
            <a:ext cx="5543550" cy="0"/>
          </a:xfrm>
          <a:prstGeom prst="line">
            <a:avLst/>
          </a:prstGeom>
          <a:noFill/>
          <a:ln w="9525">
            <a:solidFill>
              <a:schemeClr val="accent1"/>
            </a:solidFill>
            <a:round/>
          </a:ln>
        </p:spPr>
        <p:txBody>
          <a:bodyPr/>
          <a:lstStyle/>
          <a:p>
            <a:endParaRPr lang="zh-CN" altLang="en-US"/>
          </a:p>
        </p:txBody>
      </p:sp>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t="18075" b="21995"/>
          <a:stretch>
            <a:fillRect/>
          </a:stretch>
        </p:blipFill>
        <p:spPr>
          <a:xfrm>
            <a:off x="611505" y="836295"/>
            <a:ext cx="7719695" cy="2602230"/>
          </a:xfrm>
          <a:prstGeom prst="rect">
            <a:avLst/>
          </a:prstGeom>
        </p:spPr>
      </p:pic>
      <p:pic>
        <p:nvPicPr>
          <p:cNvPr id="8" name="图片 7"/>
          <p:cNvPicPr>
            <a:picLocks noChangeAspect="1"/>
          </p:cNvPicPr>
          <p:nvPr/>
        </p:nvPicPr>
        <p:blipFill rotWithShape="1">
          <a:blip r:embed="rId2" cstate="print">
            <a:extLst>
              <a:ext uri="{28A0092B-C50C-407E-A947-70E740481C1C}">
                <a14:useLocalDpi xmlns:a14="http://schemas.microsoft.com/office/drawing/2010/main" val="0"/>
              </a:ext>
            </a:extLst>
          </a:blip>
          <a:srcRect r="6925"/>
          <a:stretch>
            <a:fillRect/>
          </a:stretch>
        </p:blipFill>
        <p:spPr>
          <a:xfrm>
            <a:off x="107504" y="3646796"/>
            <a:ext cx="3024336" cy="2209003"/>
          </a:xfrm>
          <a:prstGeom prst="rect">
            <a:avLst/>
          </a:prstGeom>
        </p:spPr>
      </p:pic>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r="9355"/>
          <a:stretch>
            <a:fillRect/>
          </a:stretch>
        </p:blipFill>
        <p:spPr>
          <a:xfrm>
            <a:off x="3059832" y="3646796"/>
            <a:ext cx="3024336" cy="2268219"/>
          </a:xfrm>
          <a:prstGeom prst="rect">
            <a:avLst/>
          </a:prstGeom>
        </p:spPr>
      </p:pic>
      <p:pic>
        <p:nvPicPr>
          <p:cNvPr id="12" name="图片 11"/>
          <p:cNvPicPr>
            <a:picLocks noChangeAspect="1"/>
          </p:cNvPicPr>
          <p:nvPr/>
        </p:nvPicPr>
        <p:blipFill rotWithShape="1">
          <a:blip r:embed="rId4" cstate="print">
            <a:extLst>
              <a:ext uri="{28A0092B-C50C-407E-A947-70E740481C1C}">
                <a14:useLocalDpi xmlns:a14="http://schemas.microsoft.com/office/drawing/2010/main" val="0"/>
              </a:ext>
            </a:extLst>
          </a:blip>
          <a:srcRect r="8940"/>
          <a:stretch>
            <a:fillRect/>
          </a:stretch>
        </p:blipFill>
        <p:spPr>
          <a:xfrm>
            <a:off x="6084168" y="3651096"/>
            <a:ext cx="2915816" cy="2263919"/>
          </a:xfrm>
          <a:prstGeom prst="rect">
            <a:avLst/>
          </a:prstGeom>
        </p:spPr>
      </p:pic>
      <p:sp>
        <p:nvSpPr>
          <p:cNvPr id="16" name="页脚占位符 6"/>
          <p:cNvSpPr>
            <a:spLocks noGrp="1"/>
          </p:cNvSpPr>
          <p:nvPr>
            <p:ph type="ftr" sz="quarter" idx="11"/>
          </p:nvPr>
        </p:nvSpPr>
        <p:spPr>
          <a:xfrm>
            <a:off x="6057900" y="6544389"/>
            <a:ext cx="3086100" cy="365125"/>
          </a:xfrm>
        </p:spPr>
        <p:txBody>
          <a:bodyPr/>
          <a:lstStyle/>
          <a:p>
            <a:r>
              <a:rPr lang="en-US" altLang="zh-CN" dirty="0"/>
              <a:t>COOL’23, Montreux, 09-13 Oct,2023</a:t>
            </a:r>
            <a:endParaRPr lang="zh-CN" altLang="en-US" dirty="0"/>
          </a:p>
        </p:txBody>
      </p:sp>
      <p:sp>
        <p:nvSpPr>
          <p:cNvPr id="18" name="TextBox 9"/>
          <p:cNvSpPr txBox="1"/>
          <p:nvPr/>
        </p:nvSpPr>
        <p:spPr>
          <a:xfrm>
            <a:off x="755576" y="4751297"/>
            <a:ext cx="936104" cy="276999"/>
          </a:xfrm>
          <a:prstGeom prst="rect">
            <a:avLst/>
          </a:prstGeom>
          <a:solidFill>
            <a:schemeClr val="bg1"/>
          </a:solidFill>
        </p:spPr>
        <p:txBody>
          <a:bodyPr wrap="square" rtlCol="0">
            <a:spAutoFit/>
          </a:bodyPr>
          <a:lstStyle/>
          <a:p>
            <a:r>
              <a:rPr lang="en-US" altLang="zh-CN" sz="1200" b="1" dirty="0">
                <a:solidFill>
                  <a:srgbClr val="C00000"/>
                </a:solidFill>
                <a:latin typeface="Times New Roman" panose="02020603050405020304" pitchFamily="18" charset="0"/>
                <a:cs typeface="Times New Roman" panose="02020603050405020304" pitchFamily="18" charset="0"/>
              </a:rPr>
              <a:t>d = 15 mm</a:t>
            </a:r>
            <a:endParaRPr lang="en-US" altLang="zh-CN" sz="1200" b="1" dirty="0">
              <a:solidFill>
                <a:srgbClr val="C00000"/>
              </a:solidFill>
              <a:latin typeface="Times New Roman" panose="02020603050405020304" pitchFamily="18" charset="0"/>
              <a:cs typeface="Times New Roman" panose="02020603050405020304" pitchFamily="18" charset="0"/>
            </a:endParaRPr>
          </a:p>
        </p:txBody>
      </p:sp>
      <p:sp>
        <p:nvSpPr>
          <p:cNvPr id="19" name="TextBox 9"/>
          <p:cNvSpPr txBox="1"/>
          <p:nvPr/>
        </p:nvSpPr>
        <p:spPr>
          <a:xfrm>
            <a:off x="4355976" y="5230972"/>
            <a:ext cx="900000" cy="276999"/>
          </a:xfrm>
          <a:prstGeom prst="rect">
            <a:avLst/>
          </a:prstGeom>
          <a:solidFill>
            <a:schemeClr val="bg1"/>
          </a:solidFill>
        </p:spPr>
        <p:txBody>
          <a:bodyPr wrap="square" rtlCol="0">
            <a:spAutoFit/>
          </a:bodyPr>
          <a:lstStyle/>
          <a:p>
            <a:r>
              <a:rPr lang="en-US" altLang="zh-CN" sz="1200" b="1" dirty="0">
                <a:solidFill>
                  <a:srgbClr val="C00000"/>
                </a:solidFill>
                <a:latin typeface="Times New Roman" panose="02020603050405020304" pitchFamily="18" charset="0"/>
                <a:cs typeface="Times New Roman" panose="02020603050405020304" pitchFamily="18" charset="0"/>
              </a:rPr>
              <a:t>d = 12 mm</a:t>
            </a:r>
            <a:endParaRPr lang="en-US" altLang="zh-CN" sz="1200" b="1" dirty="0">
              <a:solidFill>
                <a:srgbClr val="C00000"/>
              </a:solidFill>
              <a:latin typeface="Times New Roman" panose="02020603050405020304" pitchFamily="18" charset="0"/>
              <a:cs typeface="Times New Roman" panose="02020603050405020304" pitchFamily="18" charset="0"/>
            </a:endParaRPr>
          </a:p>
        </p:txBody>
      </p:sp>
      <p:sp>
        <p:nvSpPr>
          <p:cNvPr id="20" name="TextBox 9"/>
          <p:cNvSpPr txBox="1"/>
          <p:nvPr/>
        </p:nvSpPr>
        <p:spPr>
          <a:xfrm>
            <a:off x="7129416" y="5230973"/>
            <a:ext cx="828000" cy="276999"/>
          </a:xfrm>
          <a:prstGeom prst="rect">
            <a:avLst/>
          </a:prstGeom>
          <a:solidFill>
            <a:schemeClr val="bg1"/>
          </a:solidFill>
        </p:spPr>
        <p:txBody>
          <a:bodyPr wrap="square" rtlCol="0">
            <a:spAutoFit/>
          </a:bodyPr>
          <a:lstStyle/>
          <a:p>
            <a:r>
              <a:rPr lang="en-US" altLang="zh-CN" sz="1200" b="1" dirty="0">
                <a:solidFill>
                  <a:srgbClr val="C00000"/>
                </a:solidFill>
                <a:latin typeface="Times New Roman" panose="02020603050405020304" pitchFamily="18" charset="0"/>
                <a:cs typeface="Times New Roman" panose="02020603050405020304" pitchFamily="18" charset="0"/>
              </a:rPr>
              <a:t>d = 9 mm</a:t>
            </a:r>
            <a:endParaRPr lang="en-US" altLang="zh-CN" sz="1200" b="1" dirty="0">
              <a:solidFill>
                <a:srgbClr val="C00000"/>
              </a:solidFill>
              <a:latin typeface="Times New Roman" panose="02020603050405020304" pitchFamily="18" charset="0"/>
              <a:cs typeface="Times New Roman" panose="02020603050405020304" pitchFamily="18" charset="0"/>
            </a:endParaRPr>
          </a:p>
        </p:txBody>
      </p:sp>
      <p:sp>
        <p:nvSpPr>
          <p:cNvPr id="21" name="TextBox 9"/>
          <p:cNvSpPr txBox="1"/>
          <p:nvPr/>
        </p:nvSpPr>
        <p:spPr>
          <a:xfrm>
            <a:off x="282575" y="5915660"/>
            <a:ext cx="8785860" cy="922020"/>
          </a:xfrm>
          <a:prstGeom prst="rect">
            <a:avLst/>
          </a:prstGeom>
          <a:noFill/>
        </p:spPr>
        <p:txBody>
          <a:bodyPr wrap="square" rtlCol="0">
            <a:spAutoFit/>
          </a:bodyPr>
          <a:lstStyle/>
          <a:p>
            <a:pPr marL="285750" indent="-285750">
              <a:buFont typeface="Wingdings" panose="05000000000000000000" charset="0"/>
              <a:buChar char="Ø"/>
            </a:pPr>
            <a:r>
              <a:rPr lang="en-US" altLang="zh-CN" dirty="0">
                <a:solidFill>
                  <a:srgbClr val="002060"/>
                </a:solidFill>
                <a:latin typeface="Times New Roman" panose="02020603050405020304" pitchFamily="18" charset="0"/>
                <a:cs typeface="Times New Roman" panose="02020603050405020304" pitchFamily="18" charset="0"/>
              </a:rPr>
              <a:t>the shunt impedance of the Faltin rail structure is sensitive to the beam velocity beta</a:t>
            </a:r>
            <a:endParaRPr lang="en-US" altLang="zh-CN" dirty="0">
              <a:solidFill>
                <a:srgbClr val="002060"/>
              </a:solidFill>
              <a:latin typeface="Times New Roman" panose="02020603050405020304" pitchFamily="18" charset="0"/>
              <a:cs typeface="Times New Roman" panose="02020603050405020304" pitchFamily="18" charset="0"/>
            </a:endParaRPr>
          </a:p>
          <a:p>
            <a:pPr marL="285750" indent="-285750">
              <a:buFont typeface="Wingdings" panose="05000000000000000000" charset="0"/>
              <a:buChar char="Ø"/>
            </a:pPr>
            <a:r>
              <a:rPr lang="en-US" altLang="zh-CN" dirty="0">
                <a:solidFill>
                  <a:srgbClr val="002060"/>
                </a:solidFill>
                <a:latin typeface="Times New Roman" panose="02020603050405020304" pitchFamily="18" charset="0"/>
                <a:cs typeface="Times New Roman" panose="02020603050405020304" pitchFamily="18" charset="0"/>
              </a:rPr>
              <a:t>When we decrease d, the shunt impedance at a lower frequency improves, however, the peak value of shunt impedance deteriorates at higher frequencies</a:t>
            </a:r>
            <a:endParaRPr lang="en-US" altLang="zh-CN" dirty="0">
              <a:solidFill>
                <a:srgbClr val="002060"/>
              </a:solidFill>
              <a:latin typeface="Times New Roman" panose="02020603050405020304" pitchFamily="18" charset="0"/>
              <a:cs typeface="Times New Roman" panose="02020603050405020304" pitchFamily="18" charset="0"/>
            </a:endParaRPr>
          </a:p>
        </p:txBody>
      </p:sp>
      <p:sp>
        <p:nvSpPr>
          <p:cNvPr id="3" name="文本框 2"/>
          <p:cNvSpPr txBox="1"/>
          <p:nvPr/>
        </p:nvSpPr>
        <p:spPr>
          <a:xfrm>
            <a:off x="4498340" y="3357880"/>
            <a:ext cx="4572000" cy="368300"/>
          </a:xfrm>
          <a:prstGeom prst="rect">
            <a:avLst/>
          </a:prstGeom>
          <a:noFill/>
        </p:spPr>
        <p:txBody>
          <a:bodyPr wrap="square" rtlCol="0" anchor="t">
            <a:spAutoFit/>
          </a:bodyPr>
          <a:p>
            <a:r>
              <a:rPr lang="zh-CN" altLang="en-US">
                <a:latin typeface="Times New Roman" panose="02020603050405020304" pitchFamily="18" charset="0"/>
                <a:cs typeface="Times New Roman" panose="02020603050405020304" pitchFamily="18" charset="0"/>
              </a:rPr>
              <a:t>Quarter partial HFSS model of Faltin structure</a:t>
            </a:r>
            <a:endParaRPr lang="zh-CN" altLang="en-US">
              <a:latin typeface="Times New Roman" panose="02020603050405020304" pitchFamily="18" charset="0"/>
              <a:cs typeface="Times New Roman" panose="02020603050405020304" pitchFamily="18" charset="0"/>
            </a:endParaRPr>
          </a:p>
        </p:txBody>
      </p:sp>
      <p:sp>
        <p:nvSpPr>
          <p:cNvPr id="6" name="文本框 5"/>
          <p:cNvSpPr txBox="1"/>
          <p:nvPr/>
        </p:nvSpPr>
        <p:spPr>
          <a:xfrm>
            <a:off x="734060" y="3376295"/>
            <a:ext cx="3909695" cy="368300"/>
          </a:xfrm>
          <a:prstGeom prst="rect">
            <a:avLst/>
          </a:prstGeom>
          <a:noFill/>
        </p:spPr>
        <p:txBody>
          <a:bodyPr wrap="square" rtlCol="0" anchor="t">
            <a:spAutoFit/>
          </a:bodyPr>
          <a:p>
            <a:r>
              <a:rPr lang="zh-CN" altLang="en-US">
                <a:latin typeface="Times New Roman" panose="02020603050405020304" pitchFamily="18" charset="0"/>
                <a:cs typeface="Times New Roman" panose="02020603050405020304" pitchFamily="18" charset="0"/>
              </a:rPr>
              <a:t>3-D diagram with 0.75-m-long rails</a:t>
            </a:r>
            <a:endParaRPr lang="zh-CN" altLang="en-US">
              <a:latin typeface="Times New Roman" panose="02020603050405020304" pitchFamily="18" charset="0"/>
              <a:cs typeface="Times New Roman" panose="02020603050405020304" pitchFamily="18" charset="0"/>
            </a:endParaRPr>
          </a:p>
        </p:txBody>
      </p:sp>
      <p:sp>
        <p:nvSpPr>
          <p:cNvPr id="7" name="灯片编号占位符 6"/>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0"/>
            <a:ext cx="8229600" cy="863492"/>
          </a:xfrm>
        </p:spPr>
        <p:txBody>
          <a:bodyPr>
            <a:normAutofit/>
          </a:bodyPr>
          <a:lstStyle/>
          <a:p>
            <a:pPr algn="l"/>
            <a:r>
              <a:rPr lang="en-US" altLang="zh-CN" sz="2800" b="1" dirty="0" err="1">
                <a:solidFill>
                  <a:schemeClr val="accent1"/>
                </a:solidFill>
                <a:latin typeface="Times New Roman" panose="02020603050405020304" pitchFamily="18" charset="0"/>
                <a:ea typeface="+mn-ea"/>
                <a:cs typeface="Times New Roman" panose="02020603050405020304" pitchFamily="18" charset="0"/>
              </a:rPr>
              <a:t>Flatin</a:t>
            </a:r>
            <a:r>
              <a:rPr lang="en-US" altLang="zh-CN" sz="2800" b="1" dirty="0">
                <a:solidFill>
                  <a:schemeClr val="accent1"/>
                </a:solidFill>
                <a:latin typeface="Times New Roman" panose="02020603050405020304" pitchFamily="18" charset="0"/>
                <a:ea typeface="+mn-ea"/>
                <a:cs typeface="Times New Roman" panose="02020603050405020304" pitchFamily="18" charset="0"/>
              </a:rPr>
              <a:t> type as kicker for </a:t>
            </a:r>
            <a:r>
              <a:rPr lang="en-US" altLang="zh-CN" sz="2800" b="1" dirty="0" err="1">
                <a:solidFill>
                  <a:schemeClr val="accent1"/>
                </a:solidFill>
                <a:latin typeface="Times New Roman" panose="02020603050405020304" pitchFamily="18" charset="0"/>
                <a:ea typeface="+mn-ea"/>
                <a:cs typeface="Times New Roman" panose="02020603050405020304" pitchFamily="18" charset="0"/>
              </a:rPr>
              <a:t>SRing</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764704"/>
            <a:ext cx="5543550" cy="0"/>
          </a:xfrm>
          <a:prstGeom prst="line">
            <a:avLst/>
          </a:prstGeom>
          <a:noFill/>
          <a:ln w="9525">
            <a:solidFill>
              <a:schemeClr val="accent1"/>
            </a:solidFill>
            <a:round/>
          </a:ln>
        </p:spPr>
        <p:txBody>
          <a:bodyPr/>
          <a:lstStyle/>
          <a:p>
            <a:endParaRPr lang="zh-CN" altLang="en-US"/>
          </a:p>
        </p:txBody>
      </p:sp>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t="6051" r="7555"/>
          <a:stretch>
            <a:fillRect/>
          </a:stretch>
        </p:blipFill>
        <p:spPr>
          <a:xfrm>
            <a:off x="259244" y="1034890"/>
            <a:ext cx="3976456" cy="2839454"/>
          </a:xfrm>
          <a:prstGeom prst="rect">
            <a:avLst/>
          </a:prstGeom>
        </p:spPr>
      </p:pic>
      <p:pic>
        <p:nvPicPr>
          <p:cNvPr id="9" name="图片 8"/>
          <p:cNvPicPr>
            <a:picLocks noChangeAspect="1"/>
          </p:cNvPicPr>
          <p:nvPr/>
        </p:nvPicPr>
        <p:blipFill rotWithShape="1">
          <a:blip r:embed="rId2" cstate="print">
            <a:extLst>
              <a:ext uri="{28A0092B-C50C-407E-A947-70E740481C1C}">
                <a14:useLocalDpi xmlns:a14="http://schemas.microsoft.com/office/drawing/2010/main" val="0"/>
              </a:ext>
            </a:extLst>
          </a:blip>
          <a:srcRect t="6051" r="7555"/>
          <a:stretch>
            <a:fillRect/>
          </a:stretch>
        </p:blipFill>
        <p:spPr>
          <a:xfrm>
            <a:off x="4844016" y="1007506"/>
            <a:ext cx="3976456" cy="2839455"/>
          </a:xfrm>
          <a:prstGeom prst="rect">
            <a:avLst/>
          </a:prstGeom>
        </p:spPr>
      </p:pic>
      <p:pic>
        <p:nvPicPr>
          <p:cNvPr id="13" name="图片 12"/>
          <p:cNvPicPr>
            <a:picLocks noChangeAspect="1"/>
          </p:cNvPicPr>
          <p:nvPr/>
        </p:nvPicPr>
        <p:blipFill rotWithShape="1">
          <a:blip r:embed="rId3" cstate="print">
            <a:extLst>
              <a:ext uri="{28A0092B-C50C-407E-A947-70E740481C1C}">
                <a14:useLocalDpi xmlns:a14="http://schemas.microsoft.com/office/drawing/2010/main" val="0"/>
              </a:ext>
            </a:extLst>
          </a:blip>
          <a:srcRect t="4751"/>
          <a:stretch>
            <a:fillRect/>
          </a:stretch>
        </p:blipFill>
        <p:spPr>
          <a:xfrm>
            <a:off x="204466" y="3874345"/>
            <a:ext cx="4283968" cy="2867023"/>
          </a:xfrm>
          <a:prstGeom prst="rect">
            <a:avLst/>
          </a:prstGeom>
        </p:spPr>
      </p:pic>
      <p:pic>
        <p:nvPicPr>
          <p:cNvPr id="15" name="图片 14"/>
          <p:cNvPicPr>
            <a:picLocks noChangeAspect="1"/>
          </p:cNvPicPr>
          <p:nvPr/>
        </p:nvPicPr>
        <p:blipFill rotWithShape="1">
          <a:blip r:embed="rId4" cstate="print">
            <a:extLst>
              <a:ext uri="{28A0092B-C50C-407E-A947-70E740481C1C}">
                <a14:useLocalDpi xmlns:a14="http://schemas.microsoft.com/office/drawing/2010/main" val="0"/>
              </a:ext>
            </a:extLst>
          </a:blip>
          <a:srcRect t="8326" r="9081"/>
          <a:stretch>
            <a:fillRect/>
          </a:stretch>
        </p:blipFill>
        <p:spPr>
          <a:xfrm>
            <a:off x="5004048" y="3964743"/>
            <a:ext cx="3741168" cy="2650455"/>
          </a:xfrm>
          <a:prstGeom prst="rect">
            <a:avLst/>
          </a:prstGeom>
        </p:spPr>
      </p:pic>
      <p:sp>
        <p:nvSpPr>
          <p:cNvPr id="16" name="页脚占位符 6"/>
          <p:cNvSpPr>
            <a:spLocks noGrp="1"/>
          </p:cNvSpPr>
          <p:nvPr>
            <p:ph type="ftr" sz="quarter" idx="11"/>
          </p:nvPr>
        </p:nvSpPr>
        <p:spPr>
          <a:xfrm>
            <a:off x="3028950" y="6448251"/>
            <a:ext cx="3086100" cy="365125"/>
          </a:xfrm>
        </p:spPr>
        <p:txBody>
          <a:bodyPr/>
          <a:lstStyle/>
          <a:p>
            <a:r>
              <a:rPr lang="en-US" altLang="zh-CN" dirty="0"/>
              <a:t>COOL’23, Montreux, 09-13 Oct,2023</a:t>
            </a:r>
            <a:endParaRPr lang="zh-CN" altLang="en-US" dirty="0"/>
          </a:p>
        </p:txBody>
      </p:sp>
      <p:sp>
        <p:nvSpPr>
          <p:cNvPr id="17" name="矩形 16"/>
          <p:cNvSpPr/>
          <p:nvPr/>
        </p:nvSpPr>
        <p:spPr>
          <a:xfrm>
            <a:off x="6588730" y="2780928"/>
            <a:ext cx="2088232" cy="553085"/>
          </a:xfrm>
          <a:prstGeom prst="rect">
            <a:avLst/>
          </a:prstGeom>
        </p:spPr>
        <p:txBody>
          <a:bodyPr wrap="square">
            <a:spAutoFit/>
          </a:bodyPr>
          <a:lstStyle/>
          <a:p>
            <a:r>
              <a:rPr lang="en-US" altLang="zh-CN" sz="1500" b="1" dirty="0">
                <a:solidFill>
                  <a:srgbClr val="002060"/>
                </a:solidFill>
                <a:latin typeface="Times New Roman" panose="02020603050405020304" pitchFamily="18" charset="0"/>
                <a:cs typeface="Times New Roman" panose="02020603050405020304" pitchFamily="18" charset="0"/>
              </a:rPr>
              <a:t>H</a:t>
            </a:r>
            <a:r>
              <a:rPr lang="zh-CN" altLang="en-US" sz="1500" b="1" dirty="0">
                <a:solidFill>
                  <a:srgbClr val="002060"/>
                </a:solidFill>
                <a:latin typeface="Times New Roman" panose="02020603050405020304" pitchFamily="18" charset="0"/>
                <a:cs typeface="Times New Roman" panose="02020603050405020304" pitchFamily="18" charset="0"/>
              </a:rPr>
              <a:t>orizontal pickup</a:t>
            </a:r>
            <a:endParaRPr lang="zh-CN" altLang="en-US" sz="1500" b="1" dirty="0">
              <a:solidFill>
                <a:srgbClr val="002060"/>
              </a:solidFill>
              <a:latin typeface="Times New Roman" panose="02020603050405020304" pitchFamily="18" charset="0"/>
              <a:cs typeface="Times New Roman" panose="02020603050405020304" pitchFamily="18" charset="0"/>
            </a:endParaRPr>
          </a:p>
          <a:p>
            <a:r>
              <a:rPr lang="zh-CN" altLang="en-US" sz="1500" b="1" dirty="0">
                <a:solidFill>
                  <a:srgbClr val="002060"/>
                </a:solidFill>
                <a:latin typeface="Times New Roman" panose="02020603050405020304" pitchFamily="18" charset="0"/>
                <a:cs typeface="Times New Roman" panose="02020603050405020304" pitchFamily="18" charset="0"/>
              </a:rPr>
              <a:t>transfer impedance</a:t>
            </a:r>
            <a:endParaRPr lang="zh-CN" altLang="en-US" sz="1500" b="1" dirty="0">
              <a:solidFill>
                <a:srgbClr val="002060"/>
              </a:solidFill>
              <a:latin typeface="Times New Roman" panose="02020603050405020304" pitchFamily="18" charset="0"/>
              <a:cs typeface="Times New Roman" panose="02020603050405020304" pitchFamily="18" charset="0"/>
            </a:endParaRPr>
          </a:p>
        </p:txBody>
      </p:sp>
      <p:sp>
        <p:nvSpPr>
          <p:cNvPr id="18" name="矩形 17"/>
          <p:cNvSpPr/>
          <p:nvPr/>
        </p:nvSpPr>
        <p:spPr>
          <a:xfrm>
            <a:off x="6444461" y="5573495"/>
            <a:ext cx="2088232" cy="553085"/>
          </a:xfrm>
          <a:prstGeom prst="rect">
            <a:avLst/>
          </a:prstGeom>
        </p:spPr>
        <p:txBody>
          <a:bodyPr wrap="square">
            <a:spAutoFit/>
          </a:bodyPr>
          <a:lstStyle/>
          <a:p>
            <a:r>
              <a:rPr lang="en-US" altLang="zh-CN" sz="1500" b="1" dirty="0">
                <a:solidFill>
                  <a:srgbClr val="002060"/>
                </a:solidFill>
                <a:latin typeface="Times New Roman" panose="02020603050405020304" pitchFamily="18" charset="0"/>
                <a:cs typeface="Times New Roman" panose="02020603050405020304" pitchFamily="18" charset="0"/>
              </a:rPr>
              <a:t>    Vertical</a:t>
            </a:r>
            <a:r>
              <a:rPr lang="zh-CN" altLang="en-US" sz="1500" b="1" dirty="0">
                <a:solidFill>
                  <a:srgbClr val="002060"/>
                </a:solidFill>
                <a:latin typeface="Times New Roman" panose="02020603050405020304" pitchFamily="18" charset="0"/>
                <a:cs typeface="Times New Roman" panose="02020603050405020304" pitchFamily="18" charset="0"/>
              </a:rPr>
              <a:t> pickup</a:t>
            </a:r>
            <a:endParaRPr lang="zh-CN" altLang="en-US" sz="1500" b="1" dirty="0">
              <a:solidFill>
                <a:srgbClr val="002060"/>
              </a:solidFill>
              <a:latin typeface="Times New Roman" panose="02020603050405020304" pitchFamily="18" charset="0"/>
              <a:cs typeface="Times New Roman" panose="02020603050405020304" pitchFamily="18" charset="0"/>
            </a:endParaRPr>
          </a:p>
          <a:p>
            <a:r>
              <a:rPr lang="zh-CN" altLang="en-US" sz="1500" b="1" dirty="0">
                <a:solidFill>
                  <a:srgbClr val="002060"/>
                </a:solidFill>
                <a:latin typeface="Times New Roman" panose="02020603050405020304" pitchFamily="18" charset="0"/>
                <a:cs typeface="Times New Roman" panose="02020603050405020304" pitchFamily="18" charset="0"/>
              </a:rPr>
              <a:t>transfer impedance</a:t>
            </a:r>
            <a:endParaRPr lang="zh-CN" altLang="en-US" sz="1500" b="1" dirty="0">
              <a:solidFill>
                <a:srgbClr val="002060"/>
              </a:solidFill>
              <a:latin typeface="Times New Roman" panose="02020603050405020304" pitchFamily="18" charset="0"/>
              <a:cs typeface="Times New Roman" panose="02020603050405020304" pitchFamily="18" charset="0"/>
            </a:endParaRPr>
          </a:p>
        </p:txBody>
      </p:sp>
      <p:sp>
        <p:nvSpPr>
          <p:cNvPr id="3" name="文本框 2"/>
          <p:cNvSpPr txBox="1"/>
          <p:nvPr/>
        </p:nvSpPr>
        <p:spPr>
          <a:xfrm>
            <a:off x="2988310" y="3573145"/>
            <a:ext cx="3952875" cy="429895"/>
          </a:xfrm>
          <a:prstGeom prst="rect">
            <a:avLst/>
          </a:prstGeom>
          <a:noFill/>
        </p:spPr>
        <p:txBody>
          <a:bodyPr wrap="square" rtlCol="0" anchor="t">
            <a:spAutoFit/>
          </a:bodyPr>
          <a:p>
            <a:r>
              <a:rPr lang="zh-CN" altLang="en-US" sz="2200" b="1">
                <a:solidFill>
                  <a:srgbClr val="002060"/>
                </a:solidFill>
                <a:latin typeface="Times New Roman" panose="02020603050405020304" pitchFamily="18" charset="0"/>
                <a:cs typeface="Times New Roman" panose="02020603050405020304" pitchFamily="18" charset="0"/>
              </a:rPr>
              <a:t>0.75-m long Faltin structure </a:t>
            </a:r>
            <a:endParaRPr lang="zh-CN" altLang="en-US" sz="2200" b="1">
              <a:solidFill>
                <a:srgbClr val="002060"/>
              </a:solidFill>
              <a:latin typeface="Times New Roman" panose="02020603050405020304" pitchFamily="18" charset="0"/>
              <a:cs typeface="Times New Roman" panose="02020603050405020304" pitchFamily="18" charset="0"/>
            </a:endParaRPr>
          </a:p>
        </p:txBody>
      </p:sp>
      <p:sp>
        <p:nvSpPr>
          <p:cNvPr id="5" name="矩形 4"/>
          <p:cNvSpPr/>
          <p:nvPr>
            <p:custDataLst>
              <p:tags r:id="rId5"/>
            </p:custDataLst>
          </p:nvPr>
        </p:nvSpPr>
        <p:spPr>
          <a:xfrm>
            <a:off x="1040130" y="2996565"/>
            <a:ext cx="2612390" cy="321945"/>
          </a:xfrm>
          <a:prstGeom prst="rect">
            <a:avLst/>
          </a:prstGeom>
        </p:spPr>
        <p:txBody>
          <a:bodyPr wrap="square">
            <a:spAutoFit/>
          </a:bodyPr>
          <a:p>
            <a:r>
              <a:rPr lang="en-US" altLang="zh-CN" sz="1500" b="1" dirty="0">
                <a:solidFill>
                  <a:srgbClr val="002060"/>
                </a:solidFill>
                <a:latin typeface="Times New Roman" panose="02020603050405020304" pitchFamily="18" charset="0"/>
                <a:cs typeface="Times New Roman" panose="02020603050405020304" pitchFamily="18" charset="0"/>
              </a:rPr>
              <a:t>H</a:t>
            </a:r>
            <a:r>
              <a:rPr lang="zh-CN" altLang="en-US" sz="1500" b="1" dirty="0">
                <a:solidFill>
                  <a:srgbClr val="002060"/>
                </a:solidFill>
                <a:latin typeface="Times New Roman" panose="02020603050405020304" pitchFamily="18" charset="0"/>
                <a:cs typeface="Times New Roman" panose="02020603050405020304" pitchFamily="18" charset="0"/>
              </a:rPr>
              <a:t>orizontal </a:t>
            </a:r>
            <a:r>
              <a:rPr lang="en-US" altLang="zh-CN" sz="1500" b="1" dirty="0">
                <a:solidFill>
                  <a:srgbClr val="002060"/>
                </a:solidFill>
                <a:latin typeface="Times New Roman" panose="02020603050405020304" pitchFamily="18" charset="0"/>
                <a:cs typeface="Times New Roman" panose="02020603050405020304" pitchFamily="18" charset="0"/>
              </a:rPr>
              <a:t>shunt</a:t>
            </a:r>
            <a:r>
              <a:rPr lang="zh-CN" altLang="en-US" sz="1500" b="1" dirty="0">
                <a:solidFill>
                  <a:srgbClr val="002060"/>
                </a:solidFill>
                <a:latin typeface="Times New Roman" panose="02020603050405020304" pitchFamily="18" charset="0"/>
                <a:cs typeface="Times New Roman" panose="02020603050405020304" pitchFamily="18" charset="0"/>
              </a:rPr>
              <a:t> impedance</a:t>
            </a:r>
            <a:endParaRPr lang="zh-CN" altLang="en-US" sz="1500" b="1" dirty="0">
              <a:solidFill>
                <a:srgbClr val="002060"/>
              </a:solidFill>
              <a:latin typeface="Times New Roman" panose="02020603050405020304" pitchFamily="18" charset="0"/>
              <a:cs typeface="Times New Roman" panose="02020603050405020304" pitchFamily="18" charset="0"/>
            </a:endParaRPr>
          </a:p>
        </p:txBody>
      </p:sp>
      <p:sp>
        <p:nvSpPr>
          <p:cNvPr id="7" name="矩形 6"/>
          <p:cNvSpPr/>
          <p:nvPr>
            <p:custDataLst>
              <p:tags r:id="rId6"/>
            </p:custDataLst>
          </p:nvPr>
        </p:nvSpPr>
        <p:spPr>
          <a:xfrm>
            <a:off x="1040130" y="5876925"/>
            <a:ext cx="2612390" cy="321945"/>
          </a:xfrm>
          <a:prstGeom prst="rect">
            <a:avLst/>
          </a:prstGeom>
        </p:spPr>
        <p:txBody>
          <a:bodyPr wrap="square">
            <a:spAutoFit/>
          </a:bodyPr>
          <a:p>
            <a:r>
              <a:rPr lang="en-US" altLang="zh-CN" sz="1500" b="1" dirty="0">
                <a:solidFill>
                  <a:srgbClr val="002060"/>
                </a:solidFill>
                <a:latin typeface="Times New Roman" panose="02020603050405020304" pitchFamily="18" charset="0"/>
                <a:cs typeface="Times New Roman" panose="02020603050405020304" pitchFamily="18" charset="0"/>
              </a:rPr>
              <a:t>Vertical</a:t>
            </a:r>
            <a:r>
              <a:rPr lang="zh-CN" altLang="en-US" sz="1500" b="1" dirty="0">
                <a:solidFill>
                  <a:srgbClr val="002060"/>
                </a:solidFill>
                <a:latin typeface="Times New Roman" panose="02020603050405020304" pitchFamily="18" charset="0"/>
                <a:cs typeface="Times New Roman" panose="02020603050405020304" pitchFamily="18" charset="0"/>
              </a:rPr>
              <a:t> </a:t>
            </a:r>
            <a:r>
              <a:rPr lang="en-US" altLang="zh-CN" sz="1500" b="1" dirty="0">
                <a:solidFill>
                  <a:srgbClr val="002060"/>
                </a:solidFill>
                <a:latin typeface="Times New Roman" panose="02020603050405020304" pitchFamily="18" charset="0"/>
                <a:cs typeface="Times New Roman" panose="02020603050405020304" pitchFamily="18" charset="0"/>
              </a:rPr>
              <a:t>shunt</a:t>
            </a:r>
            <a:r>
              <a:rPr lang="zh-CN" altLang="en-US" sz="1500" b="1" dirty="0">
                <a:solidFill>
                  <a:srgbClr val="002060"/>
                </a:solidFill>
                <a:latin typeface="Times New Roman" panose="02020603050405020304" pitchFamily="18" charset="0"/>
                <a:cs typeface="Times New Roman" panose="02020603050405020304" pitchFamily="18" charset="0"/>
              </a:rPr>
              <a:t> impedance</a:t>
            </a:r>
            <a:endParaRPr lang="zh-CN" altLang="en-US" sz="1500" b="1" dirty="0">
              <a:solidFill>
                <a:srgbClr val="002060"/>
              </a:solidFill>
              <a:latin typeface="Times New Roman" panose="02020603050405020304" pitchFamily="18" charset="0"/>
              <a:cs typeface="Times New Roman" panose="02020603050405020304" pitchFamily="18" charset="0"/>
            </a:endParaRPr>
          </a:p>
        </p:txBody>
      </p:sp>
      <p:sp>
        <p:nvSpPr>
          <p:cNvPr id="8" name="灯片编号占位符 7"/>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0"/>
            <a:ext cx="8229600" cy="863492"/>
          </a:xfrm>
        </p:spPr>
        <p:txBody>
          <a:bodyPr>
            <a:normAutofit/>
          </a:bodyPr>
          <a:lstStyle/>
          <a:p>
            <a:pPr algn="l"/>
            <a:r>
              <a:rPr lang="en-US" altLang="zh-CN" sz="2800" b="1" dirty="0" err="1">
                <a:solidFill>
                  <a:schemeClr val="accent1"/>
                </a:solidFill>
                <a:latin typeface="Times New Roman" panose="02020603050405020304" pitchFamily="18" charset="0"/>
                <a:ea typeface="+mn-ea"/>
                <a:cs typeface="Times New Roman" panose="02020603050405020304" pitchFamily="18" charset="0"/>
              </a:rPr>
              <a:t>Flatin</a:t>
            </a:r>
            <a:r>
              <a:rPr lang="en-US" altLang="zh-CN" sz="2800" b="1" dirty="0">
                <a:solidFill>
                  <a:schemeClr val="accent1"/>
                </a:solidFill>
                <a:latin typeface="Times New Roman" panose="02020603050405020304" pitchFamily="18" charset="0"/>
                <a:ea typeface="+mn-ea"/>
                <a:cs typeface="Times New Roman" panose="02020603050405020304" pitchFamily="18" charset="0"/>
              </a:rPr>
              <a:t> type as kicker for </a:t>
            </a:r>
            <a:r>
              <a:rPr lang="en-US" altLang="zh-CN" sz="2800" b="1" dirty="0" err="1">
                <a:solidFill>
                  <a:schemeClr val="accent1"/>
                </a:solidFill>
                <a:latin typeface="Times New Roman" panose="02020603050405020304" pitchFamily="18" charset="0"/>
                <a:ea typeface="+mn-ea"/>
                <a:cs typeface="Times New Roman" panose="02020603050405020304" pitchFamily="18" charset="0"/>
              </a:rPr>
              <a:t>SRing</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764704"/>
            <a:ext cx="5543550" cy="0"/>
          </a:xfrm>
          <a:prstGeom prst="line">
            <a:avLst/>
          </a:prstGeom>
          <a:noFill/>
          <a:ln w="9525">
            <a:solidFill>
              <a:schemeClr val="accent1"/>
            </a:solidFill>
            <a:round/>
          </a:ln>
        </p:spPr>
        <p:txBody>
          <a:bodyPr/>
          <a:lstStyle/>
          <a:p>
            <a:endParaRPr lang="zh-CN" altLang="en-US"/>
          </a:p>
        </p:txBody>
      </p:sp>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l="8163" t="26609" r="3393" b="22593"/>
          <a:stretch>
            <a:fillRect/>
          </a:stretch>
        </p:blipFill>
        <p:spPr>
          <a:xfrm>
            <a:off x="4139952" y="836712"/>
            <a:ext cx="4903402" cy="1584176"/>
          </a:xfrm>
          <a:prstGeom prst="rect">
            <a:avLst/>
          </a:prstGeom>
        </p:spPr>
      </p:pic>
      <p:pic>
        <p:nvPicPr>
          <p:cNvPr id="8" name="图片 7"/>
          <p:cNvPicPr>
            <a:picLocks noChangeAspect="1"/>
          </p:cNvPicPr>
          <p:nvPr/>
        </p:nvPicPr>
        <p:blipFill rotWithShape="1">
          <a:blip r:embed="rId2" cstate="print">
            <a:extLst>
              <a:ext uri="{28A0092B-C50C-407E-A947-70E740481C1C}">
                <a14:useLocalDpi xmlns:a14="http://schemas.microsoft.com/office/drawing/2010/main" val="0"/>
              </a:ext>
            </a:extLst>
          </a:blip>
          <a:srcRect l="5321" t="11382" r="3573" b="8342"/>
          <a:stretch>
            <a:fillRect/>
          </a:stretch>
        </p:blipFill>
        <p:spPr>
          <a:xfrm>
            <a:off x="0" y="908721"/>
            <a:ext cx="4067944" cy="2016224"/>
          </a:xfrm>
          <a:prstGeom prst="rect">
            <a:avLst/>
          </a:prstGeom>
        </p:spPr>
      </p:pic>
      <p:pic>
        <p:nvPicPr>
          <p:cNvPr id="11" name="图片 10"/>
          <p:cNvPicPr>
            <a:picLocks noChangeAspect="1"/>
          </p:cNvPicPr>
          <p:nvPr/>
        </p:nvPicPr>
        <p:blipFill rotWithShape="1">
          <a:blip r:embed="rId3" cstate="print">
            <a:extLst>
              <a:ext uri="{28A0092B-C50C-407E-A947-70E740481C1C}">
                <a14:useLocalDpi xmlns:a14="http://schemas.microsoft.com/office/drawing/2010/main" val="0"/>
              </a:ext>
            </a:extLst>
          </a:blip>
          <a:srcRect r="8152"/>
          <a:stretch>
            <a:fillRect/>
          </a:stretch>
        </p:blipFill>
        <p:spPr>
          <a:xfrm>
            <a:off x="124717" y="3414593"/>
            <a:ext cx="4199270" cy="3192379"/>
          </a:xfrm>
          <a:prstGeom prst="rect">
            <a:avLst/>
          </a:prstGeom>
        </p:spPr>
      </p:pic>
      <p:pic>
        <p:nvPicPr>
          <p:cNvPr id="14" name="图片 13"/>
          <p:cNvPicPr>
            <a:picLocks noChangeAspect="1"/>
          </p:cNvPicPr>
          <p:nvPr/>
        </p:nvPicPr>
        <p:blipFill rotWithShape="1">
          <a:blip r:embed="rId4" cstate="print">
            <a:extLst>
              <a:ext uri="{28A0092B-C50C-407E-A947-70E740481C1C}">
                <a14:useLocalDpi xmlns:a14="http://schemas.microsoft.com/office/drawing/2010/main" val="0"/>
              </a:ext>
            </a:extLst>
          </a:blip>
          <a:srcRect r="9819"/>
          <a:stretch>
            <a:fillRect/>
          </a:stretch>
        </p:blipFill>
        <p:spPr>
          <a:xfrm>
            <a:off x="4457841" y="3418001"/>
            <a:ext cx="4199270" cy="3251359"/>
          </a:xfrm>
          <a:prstGeom prst="rect">
            <a:avLst/>
          </a:prstGeom>
        </p:spPr>
      </p:pic>
      <p:pic>
        <p:nvPicPr>
          <p:cNvPr id="16" name="图片 15"/>
          <p:cNvPicPr>
            <a:picLocks noChangeAspect="1"/>
          </p:cNvPicPr>
          <p:nvPr/>
        </p:nvPicPr>
        <p:blipFill rotWithShape="1">
          <a:blip r:embed="rId5" cstate="print">
            <a:extLst>
              <a:ext uri="{28A0092B-C50C-407E-A947-70E740481C1C}">
                <a14:useLocalDpi xmlns:a14="http://schemas.microsoft.com/office/drawing/2010/main" val="0"/>
              </a:ext>
            </a:extLst>
          </a:blip>
          <a:srcRect l="2149" t="15697" b="17809"/>
          <a:stretch>
            <a:fillRect/>
          </a:stretch>
        </p:blipFill>
        <p:spPr>
          <a:xfrm>
            <a:off x="2804007" y="2348880"/>
            <a:ext cx="2549919" cy="1296144"/>
          </a:xfrm>
          <a:prstGeom prst="rect">
            <a:avLst/>
          </a:prstGeom>
        </p:spPr>
      </p:pic>
      <p:sp>
        <p:nvSpPr>
          <p:cNvPr id="17" name="矩形 16"/>
          <p:cNvSpPr/>
          <p:nvPr/>
        </p:nvSpPr>
        <p:spPr>
          <a:xfrm>
            <a:off x="1331640" y="6500083"/>
            <a:ext cx="6849824" cy="338554"/>
          </a:xfrm>
          <a:prstGeom prst="rect">
            <a:avLst/>
          </a:prstGeom>
        </p:spPr>
        <p:txBody>
          <a:bodyPr wrap="none">
            <a:spAutoFit/>
          </a:bodyPr>
          <a:lstStyle/>
          <a:p>
            <a:r>
              <a:rPr lang="en-US" altLang="zh-CN" sz="1600" dirty="0" err="1">
                <a:latin typeface="Times New Roman" panose="02020603050405020304" pitchFamily="18" charset="0"/>
                <a:cs typeface="Times New Roman" panose="02020603050405020304" pitchFamily="18" charset="0"/>
              </a:rPr>
              <a:t>Guangyu</a:t>
            </a:r>
            <a:r>
              <a:rPr lang="en-US" altLang="zh-CN" sz="1600" dirty="0">
                <a:latin typeface="Times New Roman" panose="02020603050405020304" pitchFamily="18" charset="0"/>
                <a:cs typeface="Times New Roman" panose="02020603050405020304" pitchFamily="18" charset="0"/>
              </a:rPr>
              <a:t> Zhu </a:t>
            </a:r>
            <a:r>
              <a:rPr lang="en-US" altLang="zh-CN" sz="1600" i="1" dirty="0" err="1">
                <a:latin typeface="Times New Roman" panose="02020603050405020304" pitchFamily="18" charset="0"/>
                <a:cs typeface="Times New Roman" panose="02020603050405020304" pitchFamily="18" charset="0"/>
              </a:rPr>
              <a:t>etal</a:t>
            </a:r>
            <a:r>
              <a:rPr lang="en-US" altLang="zh-CN" sz="1600" i="1"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IEEE Transactions on nuclear science, </a:t>
            </a:r>
            <a:r>
              <a:rPr lang="zh-CN" altLang="en-US" sz="1600" dirty="0">
                <a:latin typeface="Times New Roman" panose="02020603050405020304" pitchFamily="18" charset="0"/>
                <a:cs typeface="Times New Roman" panose="02020603050405020304" pitchFamily="18" charset="0"/>
              </a:rPr>
              <a:t>VOL. 68, NO. 1, 2021</a:t>
            </a:r>
            <a:endParaRPr lang="zh-CN" altLang="en-US" sz="1600" dirty="0">
              <a:latin typeface="Times New Roman" panose="02020603050405020304" pitchFamily="18" charset="0"/>
              <a:cs typeface="Times New Roman" panose="02020603050405020304" pitchFamily="18" charset="0"/>
            </a:endParaRPr>
          </a:p>
        </p:txBody>
      </p:sp>
      <p:cxnSp>
        <p:nvCxnSpPr>
          <p:cNvPr id="19" name="直接箭头连接符 18"/>
          <p:cNvCxnSpPr/>
          <p:nvPr/>
        </p:nvCxnSpPr>
        <p:spPr>
          <a:xfrm>
            <a:off x="3923928" y="2708920"/>
            <a:ext cx="1739069" cy="216025"/>
          </a:xfrm>
          <a:prstGeom prst="straightConnector1">
            <a:avLst/>
          </a:prstGeom>
          <a:ln w="15875">
            <a:solidFill>
              <a:srgbClr val="C00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21" name="TextBox 9"/>
          <p:cNvSpPr txBox="1"/>
          <p:nvPr/>
        </p:nvSpPr>
        <p:spPr>
          <a:xfrm>
            <a:off x="5681980" y="2767965"/>
            <a:ext cx="3308350" cy="645160"/>
          </a:xfrm>
          <a:prstGeom prst="rect">
            <a:avLst/>
          </a:prstGeom>
          <a:noFill/>
        </p:spPr>
        <p:txBody>
          <a:bodyPr wrap="square" rtlCol="0">
            <a:spAutoFit/>
          </a:bodyPr>
          <a:lstStyle/>
          <a:p>
            <a:r>
              <a:rPr lang="en-US" altLang="zh-CN" b="1" dirty="0" err="1">
                <a:solidFill>
                  <a:srgbClr val="002060"/>
                </a:solidFill>
                <a:latin typeface="Times New Roman" panose="02020603050405020304" pitchFamily="18" charset="0"/>
                <a:cs typeface="Times New Roman" panose="02020603050405020304" pitchFamily="18" charset="0"/>
              </a:rPr>
              <a:t>Flatin</a:t>
            </a:r>
            <a:r>
              <a:rPr lang="en-US" altLang="zh-CN" b="1" dirty="0">
                <a:solidFill>
                  <a:srgbClr val="002060"/>
                </a:solidFill>
                <a:latin typeface="Times New Roman" panose="02020603050405020304" pitchFamily="18" charset="0"/>
                <a:cs typeface="Times New Roman" panose="02020603050405020304" pitchFamily="18" charset="0"/>
              </a:rPr>
              <a:t> prototype has </a:t>
            </a:r>
            <a:r>
              <a:rPr lang="en-US" altLang="zh-CN" b="1" dirty="0">
                <a:solidFill>
                  <a:srgbClr val="002060"/>
                </a:solidFill>
                <a:latin typeface="Times New Roman" panose="02020603050405020304" pitchFamily="18" charset="0"/>
                <a:cs typeface="Times New Roman" panose="02020603050405020304" pitchFamily="18" charset="0"/>
                <a:sym typeface="+mn-ea"/>
              </a:rPr>
              <a:t>installed on </a:t>
            </a:r>
            <a:r>
              <a:rPr lang="en-US" altLang="zh-CN" b="1" dirty="0" err="1">
                <a:solidFill>
                  <a:srgbClr val="002060"/>
                </a:solidFill>
                <a:latin typeface="Times New Roman" panose="02020603050405020304" pitchFamily="18" charset="0"/>
                <a:cs typeface="Times New Roman" panose="02020603050405020304" pitchFamily="18" charset="0"/>
                <a:sym typeface="+mn-ea"/>
              </a:rPr>
              <a:t>CSRm </a:t>
            </a:r>
            <a:r>
              <a:rPr lang="en-US" altLang="zh-CN" b="1" dirty="0">
                <a:solidFill>
                  <a:srgbClr val="002060"/>
                </a:solidFill>
                <a:latin typeface="Times New Roman" panose="02020603050405020304" pitchFamily="18" charset="0"/>
                <a:cs typeface="Times New Roman" panose="02020603050405020304" pitchFamily="18" charset="0"/>
              </a:rPr>
              <a:t>for the beam test </a:t>
            </a:r>
            <a:endParaRPr lang="en-US" altLang="zh-CN" b="1" dirty="0">
              <a:solidFill>
                <a:srgbClr val="002060"/>
              </a:solidFill>
              <a:latin typeface="Times New Roman" panose="02020603050405020304" pitchFamily="18" charset="0"/>
              <a:cs typeface="Times New Roman" panose="02020603050405020304" pitchFamily="18" charset="0"/>
            </a:endParaRPr>
          </a:p>
        </p:txBody>
      </p:sp>
      <p:sp>
        <p:nvSpPr>
          <p:cNvPr id="22" name="TextBox 9"/>
          <p:cNvSpPr txBox="1"/>
          <p:nvPr/>
        </p:nvSpPr>
        <p:spPr>
          <a:xfrm>
            <a:off x="1478430" y="4496993"/>
            <a:ext cx="1111084" cy="369332"/>
          </a:xfrm>
          <a:prstGeom prst="rect">
            <a:avLst/>
          </a:prstGeom>
          <a:noFill/>
        </p:spPr>
        <p:txBody>
          <a:bodyPr wrap="square" rtlCol="0">
            <a:spAutoFit/>
          </a:bodyPr>
          <a:lstStyle/>
          <a:p>
            <a:r>
              <a:rPr lang="el-GR" altLang="zh-CN" b="1" dirty="0">
                <a:solidFill>
                  <a:srgbClr val="002060"/>
                </a:solidFill>
                <a:latin typeface="Times New Roman" panose="02020603050405020304" pitchFamily="18" charset="0"/>
                <a:cs typeface="Times New Roman" panose="02020603050405020304" pitchFamily="18" charset="0"/>
              </a:rPr>
              <a:t>β</a:t>
            </a:r>
            <a:r>
              <a:rPr lang="en-US" altLang="zh-CN" b="1" dirty="0">
                <a:solidFill>
                  <a:srgbClr val="002060"/>
                </a:solidFill>
                <a:latin typeface="Times New Roman" panose="02020603050405020304" pitchFamily="18" charset="0"/>
                <a:cs typeface="Times New Roman" panose="02020603050405020304" pitchFamily="18" charset="0"/>
              </a:rPr>
              <a:t> = 0.75</a:t>
            </a:r>
            <a:endParaRPr lang="en-US" altLang="zh-CN" b="1" dirty="0">
              <a:solidFill>
                <a:srgbClr val="002060"/>
              </a:solidFill>
              <a:latin typeface="Times New Roman" panose="02020603050405020304" pitchFamily="18" charset="0"/>
              <a:cs typeface="Times New Roman" panose="02020603050405020304" pitchFamily="18" charset="0"/>
            </a:endParaRPr>
          </a:p>
        </p:txBody>
      </p:sp>
      <p:sp>
        <p:nvSpPr>
          <p:cNvPr id="23" name="TextBox 9"/>
          <p:cNvSpPr txBox="1"/>
          <p:nvPr/>
        </p:nvSpPr>
        <p:spPr>
          <a:xfrm>
            <a:off x="5756462" y="4725144"/>
            <a:ext cx="1111084" cy="369332"/>
          </a:xfrm>
          <a:prstGeom prst="rect">
            <a:avLst/>
          </a:prstGeom>
          <a:noFill/>
        </p:spPr>
        <p:txBody>
          <a:bodyPr wrap="square" rtlCol="0">
            <a:spAutoFit/>
          </a:bodyPr>
          <a:lstStyle/>
          <a:p>
            <a:r>
              <a:rPr lang="el-GR" altLang="zh-CN" b="1" dirty="0">
                <a:solidFill>
                  <a:srgbClr val="002060"/>
                </a:solidFill>
                <a:latin typeface="Times New Roman" panose="02020603050405020304" pitchFamily="18" charset="0"/>
                <a:cs typeface="Times New Roman" panose="02020603050405020304" pitchFamily="18" charset="0"/>
              </a:rPr>
              <a:t>β</a:t>
            </a:r>
            <a:r>
              <a:rPr lang="en-US" altLang="zh-CN" b="1" dirty="0">
                <a:solidFill>
                  <a:srgbClr val="002060"/>
                </a:solidFill>
                <a:latin typeface="Times New Roman" panose="02020603050405020304" pitchFamily="18" charset="0"/>
                <a:cs typeface="Times New Roman" panose="02020603050405020304" pitchFamily="18" charset="0"/>
              </a:rPr>
              <a:t> = 0.63</a:t>
            </a:r>
            <a:endParaRPr lang="en-US" altLang="zh-CN" b="1" dirty="0">
              <a:solidFill>
                <a:srgbClr val="002060"/>
              </a:solidFill>
              <a:latin typeface="Times New Roman" panose="02020603050405020304" pitchFamily="18" charset="0"/>
              <a:cs typeface="Times New Roman" panose="02020603050405020304" pitchFamily="18" charset="0"/>
            </a:endParaRPr>
          </a:p>
        </p:txBody>
      </p:sp>
      <p:sp>
        <p:nvSpPr>
          <p:cNvPr id="3" name="灯片编号占位符 2"/>
          <p:cNvSpPr>
            <a:spLocks noGrp="1"/>
          </p:cNvSpPr>
          <p:nvPr>
            <p:ph type="sldNum" sz="quarter" idx="12"/>
          </p:nvPr>
        </p:nvSpPr>
        <p:spPr/>
        <p:txBody>
          <a:bodyPr/>
          <a:p>
            <a:fld id="{467CF1B9-ADC3-4521-AD98-ADB3259144A0}" type="slidenum">
              <a:rPr lang="zh-CN" altLang="en-US" smtClean="0"/>
            </a:fld>
            <a:endParaRPr lang="zh-CN" altLang="en-US"/>
          </a:p>
        </p:txBody>
      </p:sp>
      <p:sp>
        <p:nvSpPr>
          <p:cNvPr id="6" name="页脚占位符 5"/>
          <p:cNvSpPr>
            <a:spLocks noGrp="1"/>
          </p:cNvSpPr>
          <p:nvPr>
            <p:ph type="ftr" sz="quarter" idx="11"/>
          </p:nvPr>
        </p:nvSpPr>
        <p:spPr/>
        <p:txBody>
          <a:bodyPr/>
          <a:p>
            <a:r>
              <a:rPr lang="en-US" altLang="zh-CN"/>
              <a:t>COOL’23, Montreux, 09-13 Oct,2023</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48630" y="113045"/>
            <a:ext cx="7886700" cy="1325563"/>
          </a:xfrm>
        </p:spPr>
        <p:txBody>
          <a:bodyPr>
            <a:normAutofit/>
          </a:bodyPr>
          <a:lstStyle/>
          <a:p>
            <a:pPr algn="l"/>
            <a:r>
              <a:rPr lang="en-US" altLang="zh-CN" sz="3600" b="1" dirty="0">
                <a:solidFill>
                  <a:schemeClr val="accent1"/>
                </a:solidFill>
                <a:latin typeface="Times New Roman" panose="02020603050405020304" pitchFamily="18" charset="0"/>
                <a:ea typeface="+mn-ea"/>
                <a:cs typeface="Times New Roman" panose="02020603050405020304" pitchFamily="18" charset="0"/>
              </a:rPr>
              <a:t>Outlines</a:t>
            </a:r>
            <a:endParaRPr lang="zh-CN" altLang="en-US" sz="36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3" name="内容占位符 2"/>
          <p:cNvSpPr>
            <a:spLocks noGrp="1"/>
          </p:cNvSpPr>
          <p:nvPr>
            <p:ph idx="1"/>
          </p:nvPr>
        </p:nvSpPr>
        <p:spPr>
          <a:xfrm>
            <a:off x="107504" y="1207293"/>
            <a:ext cx="9036496" cy="4525963"/>
          </a:xfrm>
        </p:spPr>
        <p:txBody>
          <a:bodyPr>
            <a:normAutofit/>
          </a:bodyPr>
          <a:lstStyle/>
          <a:p>
            <a:pPr>
              <a:buFont typeface="Wingdings" panose="05000000000000000000" pitchFamily="2" charset="2"/>
              <a:buChar char="l"/>
            </a:pPr>
            <a:r>
              <a:rPr lang="en-GB" altLang="zh-CN" dirty="0">
                <a:latin typeface="Times New Roman" panose="02020603050405020304" pitchFamily="18" charset="0"/>
                <a:cs typeface="Times New Roman" panose="02020603050405020304" pitchFamily="18" charset="0"/>
              </a:rPr>
              <a:t>Development of stochastic cooling components for HIAF Spectrometer-Ring</a:t>
            </a:r>
            <a:r>
              <a:rPr lang="en-US" altLang="zh-CN" dirty="0">
                <a:latin typeface="Times New Roman" panose="02020603050405020304" pitchFamily="18" charset="0"/>
                <a:cs typeface="Times New Roman" panose="02020603050405020304" pitchFamily="18" charset="0"/>
              </a:rPr>
              <a:t> </a:t>
            </a:r>
            <a:r>
              <a:rPr lang="en-US" altLang="zh-CN" sz="2600" dirty="0">
                <a:latin typeface="Times New Roman" panose="02020603050405020304" pitchFamily="18" charset="0"/>
                <a:cs typeface="Times New Roman" panose="02020603050405020304" pitchFamily="18" charset="0"/>
              </a:rPr>
              <a:t>(</a:t>
            </a:r>
            <a:r>
              <a:rPr lang="en-US" altLang="zh-CN" sz="2600" dirty="0">
                <a:solidFill>
                  <a:srgbClr val="FF0000"/>
                </a:solidFill>
                <a:latin typeface="Times New Roman" panose="02020603050405020304" pitchFamily="18" charset="0"/>
                <a:cs typeface="Times New Roman" panose="02020603050405020304" pitchFamily="18" charset="0"/>
              </a:rPr>
              <a:t>H</a:t>
            </a:r>
            <a:r>
              <a:rPr lang="en-US" altLang="zh-CN" sz="2600" dirty="0">
                <a:latin typeface="Times New Roman" panose="02020603050405020304" pitchFamily="18" charset="0"/>
                <a:cs typeface="Times New Roman" panose="02020603050405020304" pitchFamily="18" charset="0"/>
              </a:rPr>
              <a:t>igh </a:t>
            </a:r>
            <a:r>
              <a:rPr lang="en-US" altLang="zh-CN" sz="2600" dirty="0">
                <a:solidFill>
                  <a:srgbClr val="FF0000"/>
                </a:solidFill>
                <a:latin typeface="Times New Roman" panose="02020603050405020304" pitchFamily="18" charset="0"/>
                <a:cs typeface="Times New Roman" panose="02020603050405020304" pitchFamily="18" charset="0"/>
              </a:rPr>
              <a:t>I</a:t>
            </a:r>
            <a:r>
              <a:rPr lang="en-US" altLang="zh-CN" sz="2600" dirty="0">
                <a:latin typeface="Times New Roman" panose="02020603050405020304" pitchFamily="18" charset="0"/>
                <a:cs typeface="Times New Roman" panose="02020603050405020304" pitchFamily="18" charset="0"/>
              </a:rPr>
              <a:t>ntensity heavy-ion </a:t>
            </a:r>
            <a:r>
              <a:rPr lang="en-US" altLang="zh-CN" sz="2600" dirty="0">
                <a:solidFill>
                  <a:srgbClr val="FF0000"/>
                </a:solidFill>
                <a:latin typeface="Times New Roman" panose="02020603050405020304" pitchFamily="18" charset="0"/>
                <a:cs typeface="Times New Roman" panose="02020603050405020304" pitchFamily="18" charset="0"/>
              </a:rPr>
              <a:t>A</a:t>
            </a:r>
            <a:r>
              <a:rPr lang="en-US" altLang="zh-CN" sz="2600" dirty="0">
                <a:latin typeface="Times New Roman" panose="02020603050405020304" pitchFamily="18" charset="0"/>
                <a:cs typeface="Times New Roman" panose="02020603050405020304" pitchFamily="18" charset="0"/>
              </a:rPr>
              <a:t>ccelerator </a:t>
            </a:r>
            <a:r>
              <a:rPr lang="en-US" altLang="zh-CN" sz="2600" dirty="0">
                <a:solidFill>
                  <a:srgbClr val="FF0000"/>
                </a:solidFill>
                <a:latin typeface="Times New Roman" panose="02020603050405020304" pitchFamily="18" charset="0"/>
                <a:cs typeface="Times New Roman" panose="02020603050405020304" pitchFamily="18" charset="0"/>
              </a:rPr>
              <a:t>F</a:t>
            </a:r>
            <a:r>
              <a:rPr lang="en-US" altLang="zh-CN" sz="2600" dirty="0">
                <a:latin typeface="Times New Roman" panose="02020603050405020304" pitchFamily="18" charset="0"/>
                <a:cs typeface="Times New Roman" panose="02020603050405020304" pitchFamily="18" charset="0"/>
              </a:rPr>
              <a:t>acility)</a:t>
            </a:r>
            <a:endParaRPr lang="en-US" altLang="zh-CN" sz="2600" dirty="0">
              <a:latin typeface="Times New Roman" panose="02020603050405020304" pitchFamily="18" charset="0"/>
              <a:cs typeface="Times New Roman" panose="02020603050405020304" pitchFamily="18" charset="0"/>
            </a:endParaRPr>
          </a:p>
        </p:txBody>
      </p:sp>
      <p:sp>
        <p:nvSpPr>
          <p:cNvPr id="4" name="直接连接符 10"/>
          <p:cNvSpPr>
            <a:spLocks noChangeShapeType="1"/>
          </p:cNvSpPr>
          <p:nvPr/>
        </p:nvSpPr>
        <p:spPr bwMode="auto">
          <a:xfrm>
            <a:off x="119447" y="1124744"/>
            <a:ext cx="5543550" cy="0"/>
          </a:xfrm>
          <a:prstGeom prst="line">
            <a:avLst/>
          </a:prstGeom>
          <a:noFill/>
          <a:ln w="9525">
            <a:solidFill>
              <a:schemeClr val="accent1"/>
            </a:solidFill>
            <a:round/>
          </a:ln>
        </p:spPr>
        <p:txBody>
          <a:bodyPr/>
          <a:lstStyle/>
          <a:p>
            <a:endParaRPr lang="zh-CN" altLang="en-US"/>
          </a:p>
        </p:txBody>
      </p:sp>
      <p:sp>
        <p:nvSpPr>
          <p:cNvPr id="6" name="矩形 5"/>
          <p:cNvSpPr/>
          <p:nvPr/>
        </p:nvSpPr>
        <p:spPr>
          <a:xfrm>
            <a:off x="-396552" y="2482315"/>
            <a:ext cx="9540552" cy="3476625"/>
          </a:xfrm>
          <a:prstGeom prst="rect">
            <a:avLst/>
          </a:prstGeom>
        </p:spPr>
        <p:txBody>
          <a:bodyPr wrap="square">
            <a:spAutoFit/>
          </a:bodyPr>
          <a:lstStyle/>
          <a:p>
            <a:pPr lvl="1">
              <a:buFont typeface="Wingdings" panose="05000000000000000000" pitchFamily="2" charset="2"/>
              <a:buChar char="Ø"/>
            </a:pPr>
            <a:r>
              <a:rPr lang="en-GB" altLang="zh-CN" sz="2200" b="1" dirty="0">
                <a:solidFill>
                  <a:schemeClr val="bg1">
                    <a:lumMod val="85000"/>
                  </a:schemeClr>
                </a:solidFill>
                <a:latin typeface="Times New Roman" panose="02020603050405020304" pitchFamily="18" charset="0"/>
                <a:cs typeface="Times New Roman" panose="02020603050405020304" pitchFamily="18" charset="0"/>
              </a:rPr>
              <a:t>Motivation</a:t>
            </a:r>
            <a:r>
              <a:rPr lang="en-GB" altLang="zh-CN" sz="2200" dirty="0">
                <a:solidFill>
                  <a:schemeClr val="bg1">
                    <a:lumMod val="85000"/>
                  </a:schemeClr>
                </a:solidFill>
                <a:latin typeface="Times New Roman" panose="02020603050405020304" pitchFamily="18" charset="0"/>
                <a:cs typeface="Times New Roman" panose="02020603050405020304" pitchFamily="18" charset="0"/>
              </a:rPr>
              <a:t> for stochastic cooling on the </a:t>
            </a:r>
            <a:r>
              <a:rPr lang="en-GB" altLang="zh-CN" sz="2200" dirty="0" err="1">
                <a:solidFill>
                  <a:schemeClr val="bg1">
                    <a:lumMod val="85000"/>
                  </a:schemeClr>
                </a:solidFill>
                <a:latin typeface="Times New Roman" panose="02020603050405020304" pitchFamily="18" charset="0"/>
                <a:cs typeface="Times New Roman" panose="02020603050405020304" pitchFamily="18" charset="0"/>
              </a:rPr>
              <a:t>SRing</a:t>
            </a:r>
            <a:r>
              <a:rPr lang="en-GB" altLang="zh-CN" sz="2200" dirty="0">
                <a:solidFill>
                  <a:schemeClr val="bg1">
                    <a:lumMod val="85000"/>
                  </a:schemeClr>
                </a:solidFill>
                <a:latin typeface="Times New Roman" panose="02020603050405020304" pitchFamily="18" charset="0"/>
                <a:cs typeface="Times New Roman" panose="02020603050405020304" pitchFamily="18" charset="0"/>
              </a:rPr>
              <a:t> requirements by physics</a:t>
            </a:r>
            <a:endParaRPr lang="en-US" altLang="zh-CN" sz="2200" dirty="0">
              <a:solidFill>
                <a:schemeClr val="bg1">
                  <a:lumMod val="85000"/>
                </a:schemeClr>
              </a:solidFill>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endParaRPr lang="en-US" altLang="zh-CN" sz="2200" dirty="0">
              <a:solidFill>
                <a:schemeClr val="bg1">
                  <a:lumMod val="85000"/>
                </a:schemeClr>
              </a:solidFill>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altLang="zh-CN" sz="2200" b="1" dirty="0" err="1">
                <a:solidFill>
                  <a:schemeClr val="bg1">
                    <a:lumMod val="85000"/>
                  </a:schemeClr>
                </a:solidFill>
                <a:latin typeface="Times New Roman" panose="02020603050405020304" pitchFamily="18" charset="0"/>
                <a:cs typeface="Times New Roman" panose="02020603050405020304" pitchFamily="18" charset="0"/>
              </a:rPr>
              <a:t>SRing</a:t>
            </a:r>
            <a:r>
              <a:rPr lang="en-US" altLang="zh-CN" sz="2200" b="1" dirty="0">
                <a:solidFill>
                  <a:schemeClr val="bg1">
                    <a:lumMod val="85000"/>
                  </a:schemeClr>
                </a:solidFill>
                <a:latin typeface="Times New Roman" panose="02020603050405020304" pitchFamily="18" charset="0"/>
                <a:cs typeface="Times New Roman" panose="02020603050405020304" pitchFamily="18" charset="0"/>
              </a:rPr>
              <a:t> pickup/kicker </a:t>
            </a:r>
            <a:r>
              <a:rPr lang="en-US" altLang="zh-CN" sz="2200" dirty="0">
                <a:solidFill>
                  <a:schemeClr val="bg1">
                    <a:lumMod val="85000"/>
                  </a:schemeClr>
                </a:solidFill>
                <a:latin typeface="Times New Roman" panose="02020603050405020304" pitchFamily="18" charset="0"/>
                <a:cs typeface="Times New Roman" panose="02020603050405020304" pitchFamily="18" charset="0"/>
              </a:rPr>
              <a:t>optimization and test with beam on </a:t>
            </a:r>
            <a:r>
              <a:rPr lang="en-US" altLang="zh-CN" sz="2200" dirty="0" err="1">
                <a:solidFill>
                  <a:schemeClr val="bg1">
                    <a:lumMod val="85000"/>
                  </a:schemeClr>
                </a:solidFill>
                <a:latin typeface="Times New Roman" panose="02020603050405020304" pitchFamily="18" charset="0"/>
                <a:cs typeface="Times New Roman" panose="02020603050405020304" pitchFamily="18" charset="0"/>
              </a:rPr>
              <a:t>CSRm</a:t>
            </a:r>
            <a:endParaRPr lang="en-US" altLang="zh-CN" sz="2200" dirty="0">
              <a:solidFill>
                <a:schemeClr val="bg1">
                  <a:lumMod val="85000"/>
                </a:schemeClr>
              </a:solidFill>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endParaRPr lang="en-US" altLang="zh-CN" sz="220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altLang="zh-CN" sz="2200" b="1" dirty="0">
                <a:latin typeface="Times New Roman" panose="02020603050405020304" pitchFamily="18" charset="0"/>
                <a:cs typeface="Times New Roman" panose="02020603050405020304" pitchFamily="18" charset="0"/>
              </a:rPr>
              <a:t>Notch filter </a:t>
            </a:r>
            <a:r>
              <a:rPr lang="en-US" altLang="zh-CN" sz="2200" dirty="0">
                <a:latin typeface="Times New Roman" panose="02020603050405020304" pitchFamily="18" charset="0"/>
                <a:cs typeface="Times New Roman" panose="02020603050405020304" pitchFamily="18" charset="0"/>
              </a:rPr>
              <a:t>evaluation for </a:t>
            </a:r>
            <a:r>
              <a:rPr lang="en-US" altLang="zh-CN" sz="2200" dirty="0" err="1">
                <a:latin typeface="Times New Roman" panose="02020603050405020304" pitchFamily="18" charset="0"/>
                <a:cs typeface="Times New Roman" panose="02020603050405020304" pitchFamily="18" charset="0"/>
              </a:rPr>
              <a:t>SRing</a:t>
            </a:r>
            <a:r>
              <a:rPr lang="en-US" altLang="zh-CN" sz="2200" dirty="0">
                <a:latin typeface="Times New Roman" panose="02020603050405020304" pitchFamily="18" charset="0"/>
                <a:cs typeface="Times New Roman" panose="02020603050405020304" pitchFamily="18" charset="0"/>
              </a:rPr>
              <a:t> stochastic cooling</a:t>
            </a:r>
            <a:endParaRPr lang="en-US" altLang="zh-CN" sz="220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endParaRPr lang="en-US" altLang="zh-CN" sz="220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altLang="zh-CN" sz="2200" b="1" dirty="0">
                <a:solidFill>
                  <a:schemeClr val="bg1">
                    <a:lumMod val="85000"/>
                  </a:schemeClr>
                </a:solidFill>
                <a:latin typeface="Times New Roman" panose="02020603050405020304" pitchFamily="18" charset="0"/>
                <a:cs typeface="Times New Roman" panose="02020603050405020304" pitchFamily="18" charset="0"/>
              </a:rPr>
              <a:t>Broadband phase shifter </a:t>
            </a:r>
            <a:r>
              <a:rPr lang="en-US" altLang="zh-CN" sz="2200" dirty="0">
                <a:solidFill>
                  <a:schemeClr val="bg1">
                    <a:lumMod val="85000"/>
                  </a:schemeClr>
                </a:solidFill>
                <a:latin typeface="Times New Roman" panose="02020603050405020304" pitchFamily="18" charset="0"/>
                <a:cs typeface="Times New Roman" panose="02020603050405020304" pitchFamily="18" charset="0"/>
              </a:rPr>
              <a:t>development for stochastic cooling</a:t>
            </a:r>
            <a:endParaRPr lang="en-US" altLang="zh-CN" sz="2200" dirty="0">
              <a:solidFill>
                <a:schemeClr val="bg1">
                  <a:lumMod val="85000"/>
                </a:schemeClr>
              </a:solidFill>
              <a:latin typeface="Times New Roman" panose="02020603050405020304" pitchFamily="18" charset="0"/>
              <a:cs typeface="Times New Roman" panose="02020603050405020304" pitchFamily="18" charset="0"/>
            </a:endParaRPr>
          </a:p>
          <a:p>
            <a:pPr lvl="1"/>
            <a:endParaRPr lang="en-US" altLang="zh-CN" sz="2200" dirty="0">
              <a:latin typeface="Times New Roman" panose="02020603050405020304" pitchFamily="18" charset="0"/>
              <a:cs typeface="Times New Roman" panose="02020603050405020304" pitchFamily="18" charset="0"/>
            </a:endParaRPr>
          </a:p>
          <a:p>
            <a:pPr lvl="1"/>
            <a:endParaRPr lang="en-US" altLang="zh-CN" sz="2200" dirty="0">
              <a:latin typeface="Times New Roman" panose="02020603050405020304" pitchFamily="18" charset="0"/>
              <a:cs typeface="Times New Roman" panose="02020603050405020304" pitchFamily="18" charset="0"/>
            </a:endParaRPr>
          </a:p>
          <a:p>
            <a:pPr lvl="1"/>
            <a:endParaRPr lang="en-US" altLang="zh-CN" sz="2200" dirty="0">
              <a:latin typeface="Times New Roman" panose="02020603050405020304" pitchFamily="18" charset="0"/>
              <a:cs typeface="Times New Roman" panose="02020603050405020304" pitchFamily="18" charset="0"/>
            </a:endParaRPr>
          </a:p>
        </p:txBody>
      </p:sp>
      <p:sp>
        <p:nvSpPr>
          <p:cNvPr id="8"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5" name="灯片编号占位符 4"/>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48630" y="113045"/>
            <a:ext cx="7886700" cy="1325563"/>
          </a:xfrm>
        </p:spPr>
        <p:txBody>
          <a:bodyPr>
            <a:normAutofit/>
          </a:bodyPr>
          <a:lstStyle/>
          <a:p>
            <a:pPr algn="l"/>
            <a:r>
              <a:rPr lang="en-US" altLang="zh-CN" sz="3600" b="1" dirty="0">
                <a:solidFill>
                  <a:schemeClr val="accent1"/>
                </a:solidFill>
                <a:latin typeface="Times New Roman" panose="02020603050405020304" pitchFamily="18" charset="0"/>
                <a:ea typeface="+mn-ea"/>
                <a:cs typeface="Times New Roman" panose="02020603050405020304" pitchFamily="18" charset="0"/>
              </a:rPr>
              <a:t>Outlines</a:t>
            </a:r>
            <a:endParaRPr lang="zh-CN" altLang="en-US" sz="36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3" name="内容占位符 2"/>
          <p:cNvSpPr>
            <a:spLocks noGrp="1"/>
          </p:cNvSpPr>
          <p:nvPr>
            <p:ph idx="1"/>
          </p:nvPr>
        </p:nvSpPr>
        <p:spPr>
          <a:xfrm>
            <a:off x="107504" y="1207293"/>
            <a:ext cx="9036496" cy="4525963"/>
          </a:xfrm>
        </p:spPr>
        <p:txBody>
          <a:bodyPr>
            <a:normAutofit/>
          </a:bodyPr>
          <a:lstStyle/>
          <a:p>
            <a:pPr>
              <a:buFont typeface="Wingdings" panose="05000000000000000000" pitchFamily="2" charset="2"/>
              <a:buChar char="l"/>
            </a:pPr>
            <a:r>
              <a:rPr lang="en-GB" altLang="zh-CN" dirty="0">
                <a:latin typeface="Times New Roman" panose="02020603050405020304" pitchFamily="18" charset="0"/>
                <a:cs typeface="Times New Roman" panose="02020603050405020304" pitchFamily="18" charset="0"/>
              </a:rPr>
              <a:t>Development of stochastic cooling components for HIAF Spectrometer-Ring</a:t>
            </a:r>
            <a:r>
              <a:rPr lang="en-US" altLang="zh-CN" dirty="0">
                <a:latin typeface="Times New Roman" panose="02020603050405020304" pitchFamily="18" charset="0"/>
                <a:cs typeface="Times New Roman" panose="02020603050405020304" pitchFamily="18" charset="0"/>
              </a:rPr>
              <a:t> </a:t>
            </a:r>
            <a:r>
              <a:rPr lang="en-US" altLang="zh-CN" sz="2600" dirty="0">
                <a:latin typeface="Times New Roman" panose="02020603050405020304" pitchFamily="18" charset="0"/>
                <a:cs typeface="Times New Roman" panose="02020603050405020304" pitchFamily="18" charset="0"/>
              </a:rPr>
              <a:t>(</a:t>
            </a:r>
            <a:r>
              <a:rPr lang="en-US" altLang="zh-CN" sz="2600" dirty="0">
                <a:solidFill>
                  <a:srgbClr val="FF0000"/>
                </a:solidFill>
                <a:latin typeface="Times New Roman" panose="02020603050405020304" pitchFamily="18" charset="0"/>
                <a:cs typeface="Times New Roman" panose="02020603050405020304" pitchFamily="18" charset="0"/>
              </a:rPr>
              <a:t>H</a:t>
            </a:r>
            <a:r>
              <a:rPr lang="en-US" altLang="zh-CN" sz="2600" dirty="0">
                <a:latin typeface="Times New Roman" panose="02020603050405020304" pitchFamily="18" charset="0"/>
                <a:cs typeface="Times New Roman" panose="02020603050405020304" pitchFamily="18" charset="0"/>
              </a:rPr>
              <a:t>igh </a:t>
            </a:r>
            <a:r>
              <a:rPr lang="en-US" altLang="zh-CN" sz="2600" dirty="0">
                <a:solidFill>
                  <a:srgbClr val="FF0000"/>
                </a:solidFill>
                <a:latin typeface="Times New Roman" panose="02020603050405020304" pitchFamily="18" charset="0"/>
                <a:cs typeface="Times New Roman" panose="02020603050405020304" pitchFamily="18" charset="0"/>
              </a:rPr>
              <a:t>I</a:t>
            </a:r>
            <a:r>
              <a:rPr lang="en-US" altLang="zh-CN" sz="2600" dirty="0">
                <a:latin typeface="Times New Roman" panose="02020603050405020304" pitchFamily="18" charset="0"/>
                <a:cs typeface="Times New Roman" panose="02020603050405020304" pitchFamily="18" charset="0"/>
              </a:rPr>
              <a:t>ntensity heavy-ion </a:t>
            </a:r>
            <a:r>
              <a:rPr lang="en-US" altLang="zh-CN" sz="2600" dirty="0">
                <a:solidFill>
                  <a:srgbClr val="FF0000"/>
                </a:solidFill>
                <a:latin typeface="Times New Roman" panose="02020603050405020304" pitchFamily="18" charset="0"/>
                <a:cs typeface="Times New Roman" panose="02020603050405020304" pitchFamily="18" charset="0"/>
              </a:rPr>
              <a:t>A</a:t>
            </a:r>
            <a:r>
              <a:rPr lang="en-US" altLang="zh-CN" sz="2600" dirty="0">
                <a:latin typeface="Times New Roman" panose="02020603050405020304" pitchFamily="18" charset="0"/>
                <a:cs typeface="Times New Roman" panose="02020603050405020304" pitchFamily="18" charset="0"/>
              </a:rPr>
              <a:t>ccelerator </a:t>
            </a:r>
            <a:r>
              <a:rPr lang="en-US" altLang="zh-CN" sz="2600" dirty="0">
                <a:solidFill>
                  <a:srgbClr val="FF0000"/>
                </a:solidFill>
                <a:latin typeface="Times New Roman" panose="02020603050405020304" pitchFamily="18" charset="0"/>
                <a:cs typeface="Times New Roman" panose="02020603050405020304" pitchFamily="18" charset="0"/>
              </a:rPr>
              <a:t>F</a:t>
            </a:r>
            <a:r>
              <a:rPr lang="en-US" altLang="zh-CN" sz="2600" dirty="0">
                <a:latin typeface="Times New Roman" panose="02020603050405020304" pitchFamily="18" charset="0"/>
                <a:cs typeface="Times New Roman" panose="02020603050405020304" pitchFamily="18" charset="0"/>
              </a:rPr>
              <a:t>acility)</a:t>
            </a:r>
            <a:endParaRPr lang="en-US" altLang="zh-CN" sz="2600" dirty="0">
              <a:latin typeface="Times New Roman" panose="02020603050405020304" pitchFamily="18" charset="0"/>
              <a:cs typeface="Times New Roman" panose="02020603050405020304" pitchFamily="18" charset="0"/>
            </a:endParaRPr>
          </a:p>
        </p:txBody>
      </p:sp>
      <p:sp>
        <p:nvSpPr>
          <p:cNvPr id="4" name="直接连接符 10"/>
          <p:cNvSpPr>
            <a:spLocks noChangeShapeType="1"/>
          </p:cNvSpPr>
          <p:nvPr/>
        </p:nvSpPr>
        <p:spPr bwMode="auto">
          <a:xfrm>
            <a:off x="119447" y="1124744"/>
            <a:ext cx="5543550" cy="0"/>
          </a:xfrm>
          <a:prstGeom prst="line">
            <a:avLst/>
          </a:prstGeom>
          <a:noFill/>
          <a:ln w="9525">
            <a:solidFill>
              <a:schemeClr val="accent1"/>
            </a:solidFill>
            <a:round/>
          </a:ln>
        </p:spPr>
        <p:txBody>
          <a:bodyPr/>
          <a:lstStyle/>
          <a:p>
            <a:endParaRPr lang="zh-CN" altLang="en-US"/>
          </a:p>
        </p:txBody>
      </p:sp>
      <p:sp>
        <p:nvSpPr>
          <p:cNvPr id="6" name="矩形 5"/>
          <p:cNvSpPr/>
          <p:nvPr/>
        </p:nvSpPr>
        <p:spPr>
          <a:xfrm>
            <a:off x="-396552" y="2482315"/>
            <a:ext cx="9540552" cy="3476625"/>
          </a:xfrm>
          <a:prstGeom prst="rect">
            <a:avLst/>
          </a:prstGeom>
        </p:spPr>
        <p:txBody>
          <a:bodyPr wrap="square">
            <a:spAutoFit/>
          </a:bodyPr>
          <a:lstStyle/>
          <a:p>
            <a:pPr lvl="1">
              <a:buFont typeface="Wingdings" panose="05000000000000000000" pitchFamily="2" charset="2"/>
              <a:buChar char="Ø"/>
            </a:pPr>
            <a:r>
              <a:rPr lang="en-GB" altLang="zh-CN" sz="2200" b="1" dirty="0">
                <a:latin typeface="Times New Roman" panose="02020603050405020304" pitchFamily="18" charset="0"/>
                <a:cs typeface="Times New Roman" panose="02020603050405020304" pitchFamily="18" charset="0"/>
              </a:rPr>
              <a:t>Motivation</a:t>
            </a:r>
            <a:r>
              <a:rPr lang="en-GB" altLang="zh-CN" sz="2200" dirty="0">
                <a:latin typeface="Times New Roman" panose="02020603050405020304" pitchFamily="18" charset="0"/>
                <a:cs typeface="Times New Roman" panose="02020603050405020304" pitchFamily="18" charset="0"/>
              </a:rPr>
              <a:t> for stochastic cooling on the </a:t>
            </a:r>
            <a:r>
              <a:rPr lang="en-GB" altLang="zh-CN" sz="2200" dirty="0" err="1">
                <a:latin typeface="Times New Roman" panose="02020603050405020304" pitchFamily="18" charset="0"/>
                <a:cs typeface="Times New Roman" panose="02020603050405020304" pitchFamily="18" charset="0"/>
              </a:rPr>
              <a:t>SRing</a:t>
            </a:r>
            <a:r>
              <a:rPr lang="en-GB" altLang="zh-CN" sz="2200" dirty="0">
                <a:latin typeface="Times New Roman" panose="02020603050405020304" pitchFamily="18" charset="0"/>
                <a:cs typeface="Times New Roman" panose="02020603050405020304" pitchFamily="18" charset="0"/>
              </a:rPr>
              <a:t> requirements by physics</a:t>
            </a:r>
            <a:endParaRPr lang="en-US" altLang="zh-CN" sz="220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endParaRPr lang="en-US" altLang="zh-CN" sz="220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altLang="zh-CN" sz="2200" b="1" dirty="0" err="1">
                <a:latin typeface="Times New Roman" panose="02020603050405020304" pitchFamily="18" charset="0"/>
                <a:cs typeface="Times New Roman" panose="02020603050405020304" pitchFamily="18" charset="0"/>
              </a:rPr>
              <a:t>SRing</a:t>
            </a:r>
            <a:r>
              <a:rPr lang="en-US" altLang="zh-CN" sz="2200" b="1" dirty="0">
                <a:latin typeface="Times New Roman" panose="02020603050405020304" pitchFamily="18" charset="0"/>
                <a:cs typeface="Times New Roman" panose="02020603050405020304" pitchFamily="18" charset="0"/>
              </a:rPr>
              <a:t> pickup/kicker </a:t>
            </a:r>
            <a:r>
              <a:rPr lang="en-US" altLang="zh-CN" sz="2200" dirty="0">
                <a:latin typeface="Times New Roman" panose="02020603050405020304" pitchFamily="18" charset="0"/>
                <a:cs typeface="Times New Roman" panose="02020603050405020304" pitchFamily="18" charset="0"/>
              </a:rPr>
              <a:t>optimization and test with beam on </a:t>
            </a:r>
            <a:r>
              <a:rPr lang="en-US" altLang="zh-CN" sz="2200" dirty="0" err="1">
                <a:latin typeface="Times New Roman" panose="02020603050405020304" pitchFamily="18" charset="0"/>
                <a:cs typeface="Times New Roman" panose="02020603050405020304" pitchFamily="18" charset="0"/>
              </a:rPr>
              <a:t>CSRm</a:t>
            </a:r>
            <a:endParaRPr lang="en-US" altLang="zh-CN" sz="220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endParaRPr lang="en-US" altLang="zh-CN" sz="220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altLang="zh-CN" sz="2200" b="1" dirty="0">
                <a:latin typeface="Times New Roman" panose="02020603050405020304" pitchFamily="18" charset="0"/>
                <a:cs typeface="Times New Roman" panose="02020603050405020304" pitchFamily="18" charset="0"/>
              </a:rPr>
              <a:t>Notch filter </a:t>
            </a:r>
            <a:r>
              <a:rPr lang="en-US" altLang="zh-CN" sz="2200" dirty="0">
                <a:latin typeface="Times New Roman" panose="02020603050405020304" pitchFamily="18" charset="0"/>
                <a:cs typeface="Times New Roman" panose="02020603050405020304" pitchFamily="18" charset="0"/>
              </a:rPr>
              <a:t>evaluation for </a:t>
            </a:r>
            <a:r>
              <a:rPr lang="en-US" altLang="zh-CN" sz="2200" dirty="0" err="1">
                <a:latin typeface="Times New Roman" panose="02020603050405020304" pitchFamily="18" charset="0"/>
                <a:cs typeface="Times New Roman" panose="02020603050405020304" pitchFamily="18" charset="0"/>
              </a:rPr>
              <a:t>SRing</a:t>
            </a:r>
            <a:r>
              <a:rPr lang="en-US" altLang="zh-CN" sz="2200" dirty="0">
                <a:latin typeface="Times New Roman" panose="02020603050405020304" pitchFamily="18" charset="0"/>
                <a:cs typeface="Times New Roman" panose="02020603050405020304" pitchFamily="18" charset="0"/>
              </a:rPr>
              <a:t> stochastic cooling</a:t>
            </a:r>
            <a:endParaRPr lang="en-US" altLang="zh-CN" sz="220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endParaRPr lang="en-US" altLang="zh-CN" sz="220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altLang="zh-CN" sz="2200" b="1" dirty="0">
                <a:latin typeface="Times New Roman" panose="02020603050405020304" pitchFamily="18" charset="0"/>
                <a:cs typeface="Times New Roman" panose="02020603050405020304" pitchFamily="18" charset="0"/>
              </a:rPr>
              <a:t>Broadband phase shifter </a:t>
            </a:r>
            <a:r>
              <a:rPr lang="en-US" altLang="zh-CN" sz="2200" dirty="0">
                <a:latin typeface="Times New Roman" panose="02020603050405020304" pitchFamily="18" charset="0"/>
                <a:cs typeface="Times New Roman" panose="02020603050405020304" pitchFamily="18" charset="0"/>
              </a:rPr>
              <a:t>development for stochastic cooling</a:t>
            </a:r>
            <a:endParaRPr lang="en-US" altLang="zh-CN" sz="2200" dirty="0">
              <a:latin typeface="Times New Roman" panose="02020603050405020304" pitchFamily="18" charset="0"/>
              <a:cs typeface="Times New Roman" panose="02020603050405020304" pitchFamily="18" charset="0"/>
            </a:endParaRPr>
          </a:p>
          <a:p>
            <a:pPr lvl="1"/>
            <a:endParaRPr lang="en-US" altLang="zh-CN" sz="2200" dirty="0">
              <a:latin typeface="Times New Roman" panose="02020603050405020304" pitchFamily="18" charset="0"/>
              <a:cs typeface="Times New Roman" panose="02020603050405020304" pitchFamily="18" charset="0"/>
            </a:endParaRPr>
          </a:p>
          <a:p>
            <a:pPr lvl="1"/>
            <a:endParaRPr lang="en-US" altLang="zh-CN" sz="2200" dirty="0">
              <a:latin typeface="Times New Roman" panose="02020603050405020304" pitchFamily="18" charset="0"/>
              <a:cs typeface="Times New Roman" panose="02020603050405020304" pitchFamily="18" charset="0"/>
            </a:endParaRPr>
          </a:p>
          <a:p>
            <a:pPr lvl="1"/>
            <a:endParaRPr lang="en-US" altLang="zh-CN" sz="2200" dirty="0">
              <a:latin typeface="Times New Roman" panose="02020603050405020304" pitchFamily="18" charset="0"/>
              <a:cs typeface="Times New Roman" panose="02020603050405020304" pitchFamily="18" charset="0"/>
            </a:endParaRPr>
          </a:p>
        </p:txBody>
      </p:sp>
      <p:sp>
        <p:nvSpPr>
          <p:cNvPr id="8"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5" name="灯片编号占位符 4"/>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0"/>
            <a:ext cx="8229600" cy="863492"/>
          </a:xfrm>
        </p:spPr>
        <p:txBody>
          <a:bodyPr>
            <a:normAutofit/>
          </a:bodyPr>
          <a:lstStyle/>
          <a:p>
            <a:pPr algn="l"/>
            <a:r>
              <a:rPr lang="en-US" altLang="zh-CN" sz="2800" b="1" dirty="0">
                <a:solidFill>
                  <a:schemeClr val="accent1"/>
                </a:solidFill>
                <a:latin typeface="Times New Roman" panose="02020603050405020304" pitchFamily="18" charset="0"/>
                <a:ea typeface="+mn-ea"/>
                <a:cs typeface="Times New Roman" panose="02020603050405020304" pitchFamily="18" charset="0"/>
              </a:rPr>
              <a:t>Notch filter for longitudinal cooling</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764704"/>
            <a:ext cx="5543550" cy="0"/>
          </a:xfrm>
          <a:prstGeom prst="line">
            <a:avLst/>
          </a:prstGeom>
          <a:noFill/>
          <a:ln w="9525">
            <a:solidFill>
              <a:schemeClr val="accent1"/>
            </a:solidFill>
            <a:round/>
          </a:ln>
        </p:spPr>
        <p:txBody>
          <a:bodyPr/>
          <a:lstStyle/>
          <a:p>
            <a:endParaRPr lang="zh-CN" altLang="en-US"/>
          </a:p>
        </p:txBody>
      </p:sp>
      <p:pic>
        <p:nvPicPr>
          <p:cNvPr id="6" name="图片 5"/>
          <p:cNvPicPr>
            <a:picLocks noChangeAspect="1"/>
          </p:cNvPicPr>
          <p:nvPr/>
        </p:nvPicPr>
        <p:blipFill rotWithShape="1">
          <a:blip r:embed="rId1">
            <a:extLst>
              <a:ext uri="{28A0092B-C50C-407E-A947-70E740481C1C}">
                <a14:useLocalDpi xmlns:a14="http://schemas.microsoft.com/office/drawing/2010/main" val="0"/>
              </a:ext>
            </a:extLst>
          </a:blip>
          <a:srcRect l="9558" t="20109" r="12548" b="19490"/>
          <a:stretch>
            <a:fillRect/>
          </a:stretch>
        </p:blipFill>
        <p:spPr>
          <a:xfrm>
            <a:off x="4355976" y="1310947"/>
            <a:ext cx="4690864" cy="2046045"/>
          </a:xfrm>
          <a:prstGeom prst="rect">
            <a:avLst/>
          </a:prstGeom>
        </p:spPr>
      </p:pic>
      <p:pic>
        <p:nvPicPr>
          <p:cNvPr id="9" name="图片 8"/>
          <p:cNvPicPr>
            <a:picLocks noChangeAspect="1"/>
          </p:cNvPicPr>
          <p:nvPr/>
        </p:nvPicPr>
        <p:blipFill rotWithShape="1">
          <a:blip r:embed="rId2" cstate="print">
            <a:extLst>
              <a:ext uri="{28A0092B-C50C-407E-A947-70E740481C1C}">
                <a14:useLocalDpi xmlns:a14="http://schemas.microsoft.com/office/drawing/2010/main" val="0"/>
              </a:ext>
            </a:extLst>
          </a:blip>
          <a:srcRect r="7875"/>
          <a:stretch>
            <a:fillRect/>
          </a:stretch>
        </p:blipFill>
        <p:spPr>
          <a:xfrm>
            <a:off x="4932040" y="3140968"/>
            <a:ext cx="4211960" cy="3192217"/>
          </a:xfrm>
          <a:prstGeom prst="rect">
            <a:avLst/>
          </a:prstGeom>
        </p:spPr>
      </p:pic>
      <p:pic>
        <p:nvPicPr>
          <p:cNvPr id="17" name="图片 16"/>
          <p:cNvPicPr>
            <a:picLocks noChangeAspect="1"/>
          </p:cNvPicPr>
          <p:nvPr/>
        </p:nvPicPr>
        <p:blipFill rotWithShape="1">
          <a:blip r:embed="rId3" cstate="print">
            <a:extLst>
              <a:ext uri="{28A0092B-C50C-407E-A947-70E740481C1C}">
                <a14:useLocalDpi xmlns:a14="http://schemas.microsoft.com/office/drawing/2010/main" val="0"/>
              </a:ext>
            </a:extLst>
          </a:blip>
          <a:srcRect l="1616" r="306"/>
          <a:stretch>
            <a:fillRect/>
          </a:stretch>
        </p:blipFill>
        <p:spPr>
          <a:xfrm>
            <a:off x="119446" y="3770195"/>
            <a:ext cx="4812594" cy="2345430"/>
          </a:xfrm>
          <a:prstGeom prst="rect">
            <a:avLst/>
          </a:prstGeom>
        </p:spPr>
      </p:pic>
      <p:sp>
        <p:nvSpPr>
          <p:cNvPr id="19" name="矩形 18"/>
          <p:cNvSpPr/>
          <p:nvPr/>
        </p:nvSpPr>
        <p:spPr>
          <a:xfrm>
            <a:off x="4932040" y="2937620"/>
            <a:ext cx="4080604" cy="369332"/>
          </a:xfrm>
          <a:prstGeom prst="rect">
            <a:avLst/>
          </a:prstGeom>
        </p:spPr>
        <p:txBody>
          <a:bodyPr wrap="none">
            <a:spAutoFit/>
          </a:bodyPr>
          <a:lstStyle/>
          <a:p>
            <a:r>
              <a:rPr lang="zh-CN" altLang="en-US" dirty="0">
                <a:latin typeface="Times New Roman" panose="02020603050405020304" pitchFamily="18" charset="0"/>
                <a:cs typeface="Times New Roman" panose="02020603050405020304" pitchFamily="18" charset="0"/>
              </a:rPr>
              <a:t>Schematic drawing of an ideal notch filter</a:t>
            </a:r>
            <a:endParaRPr lang="zh-CN" altLang="en-US" dirty="0">
              <a:latin typeface="Times New Roman" panose="02020603050405020304" pitchFamily="18" charset="0"/>
              <a:cs typeface="Times New Roman" panose="02020603050405020304" pitchFamily="18" charset="0"/>
            </a:endParaRPr>
          </a:p>
        </p:txBody>
      </p:sp>
      <p:sp>
        <p:nvSpPr>
          <p:cNvPr id="20" name="矩形 19"/>
          <p:cNvSpPr/>
          <p:nvPr/>
        </p:nvSpPr>
        <p:spPr>
          <a:xfrm>
            <a:off x="119447" y="6165237"/>
            <a:ext cx="4906888" cy="369332"/>
          </a:xfrm>
          <a:prstGeom prst="rect">
            <a:avLst/>
          </a:prstGeom>
        </p:spPr>
        <p:txBody>
          <a:bodyPr wrap="square">
            <a:spAutoFit/>
          </a:bodyPr>
          <a:lstStyle/>
          <a:p>
            <a:r>
              <a:rPr lang="zh-CN" altLang="en-US" dirty="0">
                <a:latin typeface="Times New Roman" panose="02020603050405020304" pitchFamily="18" charset="0"/>
                <a:cs typeface="Times New Roman" panose="02020603050405020304" pitchFamily="18" charset="0"/>
              </a:rPr>
              <a:t>ADS S parameter simulation schematic diagram</a:t>
            </a:r>
            <a:endParaRPr lang="zh-CN" altLang="en-US" dirty="0">
              <a:latin typeface="Times New Roman" panose="02020603050405020304" pitchFamily="18" charset="0"/>
              <a:cs typeface="Times New Roman" panose="02020603050405020304" pitchFamily="18" charset="0"/>
            </a:endParaRPr>
          </a:p>
        </p:txBody>
      </p:sp>
      <p:sp>
        <p:nvSpPr>
          <p:cNvPr id="23" name="矩形 22"/>
          <p:cNvSpPr/>
          <p:nvPr/>
        </p:nvSpPr>
        <p:spPr>
          <a:xfrm>
            <a:off x="6053211" y="6209677"/>
            <a:ext cx="2649123" cy="369332"/>
          </a:xfrm>
          <a:prstGeom prst="rect">
            <a:avLst/>
          </a:prstGeom>
        </p:spPr>
        <p:txBody>
          <a:bodyPr wrap="none">
            <a:spAutoFit/>
          </a:bodyPr>
          <a:lstStyle/>
          <a:p>
            <a:r>
              <a:rPr lang="en-US" altLang="zh-CN" dirty="0">
                <a:latin typeface="Times New Roman" panose="02020603050405020304" pitchFamily="18" charset="0"/>
                <a:cs typeface="Times New Roman" panose="02020603050405020304" pitchFamily="18" charset="0"/>
              </a:rPr>
              <a:t>Notch depth VS frequency</a:t>
            </a:r>
            <a:endParaRPr lang="zh-CN" altLang="en-US" dirty="0">
              <a:latin typeface="Times New Roman" panose="02020603050405020304" pitchFamily="18" charset="0"/>
              <a:cs typeface="Times New Roman" panose="02020603050405020304" pitchFamily="18" charset="0"/>
            </a:endParaRPr>
          </a:p>
        </p:txBody>
      </p:sp>
      <p:sp>
        <p:nvSpPr>
          <p:cNvPr id="24" name="矩形 23"/>
          <p:cNvSpPr/>
          <p:nvPr/>
        </p:nvSpPr>
        <p:spPr>
          <a:xfrm>
            <a:off x="81728" y="1003911"/>
            <a:ext cx="7785145" cy="646331"/>
          </a:xfrm>
          <a:prstGeom prst="rect">
            <a:avLst/>
          </a:prstGeom>
        </p:spPr>
        <p:txBody>
          <a:bodyPr wrap="none">
            <a:spAutoFit/>
          </a:bodyPr>
          <a:lstStyle/>
          <a:p>
            <a:pPr marL="285750" indent="-285750">
              <a:buFont typeface="Wingdings" panose="05000000000000000000" pitchFamily="2" charset="2"/>
              <a:buChar char="l"/>
            </a:pPr>
            <a:r>
              <a:rPr lang="en-US" altLang="zh-CN" b="1" dirty="0">
                <a:solidFill>
                  <a:srgbClr val="002060"/>
                </a:solidFill>
                <a:latin typeface="Times New Roman" panose="02020603050405020304" pitchFamily="18" charset="0"/>
                <a:cs typeface="Times New Roman" panose="02020603050405020304" pitchFamily="18" charset="0"/>
              </a:rPr>
              <a:t>TOF method: </a:t>
            </a:r>
            <a:r>
              <a:rPr lang="en-US" altLang="zh-CN" dirty="0">
                <a:solidFill>
                  <a:srgbClr val="002060"/>
                </a:solidFill>
                <a:latin typeface="Times New Roman" panose="02020603050405020304" pitchFamily="18" charset="0"/>
                <a:cs typeface="Times New Roman" panose="02020603050405020304" pitchFamily="18" charset="0"/>
              </a:rPr>
              <a:t> is used as a first step to pre-cool</a:t>
            </a:r>
            <a:endParaRPr lang="en-US" altLang="zh-CN" dirty="0">
              <a:solidFill>
                <a:srgbClr val="002060"/>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l"/>
            </a:pPr>
            <a:r>
              <a:rPr lang="en-US" altLang="zh-CN" b="1" dirty="0">
                <a:solidFill>
                  <a:srgbClr val="C00000"/>
                </a:solidFill>
                <a:latin typeface="Times New Roman" panose="02020603050405020304" pitchFamily="18" charset="0"/>
                <a:cs typeface="Times New Roman" panose="02020603050405020304" pitchFamily="18" charset="0"/>
              </a:rPr>
              <a:t>Notch filter method:</a:t>
            </a:r>
            <a:r>
              <a:rPr lang="en-US" altLang="zh-CN" b="1" dirty="0">
                <a:solidFill>
                  <a:srgbClr val="002060"/>
                </a:solidFill>
                <a:latin typeface="Times New Roman" panose="02020603050405020304" pitchFamily="18" charset="0"/>
                <a:cs typeface="Times New Roman" panose="02020603050405020304" pitchFamily="18" charset="0"/>
              </a:rPr>
              <a:t>  </a:t>
            </a:r>
            <a:r>
              <a:rPr lang="en-US" altLang="zh-CN" dirty="0">
                <a:solidFill>
                  <a:srgbClr val="C00000"/>
                </a:solidFill>
                <a:latin typeface="Times New Roman" panose="02020603050405020304" pitchFamily="18" charset="0"/>
                <a:cs typeface="Times New Roman" panose="02020603050405020304" pitchFamily="18" charset="0"/>
              </a:rPr>
              <a:t>subsequently used to attain the lower momentum spread</a:t>
            </a:r>
            <a:endParaRPr lang="zh-CN" altLang="en-US" dirty="0">
              <a:solidFill>
                <a:srgbClr val="C00000"/>
              </a:solidFill>
              <a:latin typeface="Times New Roman" panose="02020603050405020304" pitchFamily="18" charset="0"/>
              <a:cs typeface="Times New Roman" panose="02020603050405020304" pitchFamily="18" charset="0"/>
            </a:endParaRPr>
          </a:p>
        </p:txBody>
      </p:sp>
      <p:sp>
        <p:nvSpPr>
          <p:cNvPr id="25" name="矩形 24"/>
          <p:cNvSpPr/>
          <p:nvPr/>
        </p:nvSpPr>
        <p:spPr>
          <a:xfrm>
            <a:off x="366243" y="1935389"/>
            <a:ext cx="2512226" cy="1477328"/>
          </a:xfrm>
          <a:prstGeom prst="rect">
            <a:avLst/>
          </a:prstGeom>
        </p:spPr>
        <p:txBody>
          <a:bodyPr wrap="none">
            <a:spAutoFit/>
          </a:bodyPr>
          <a:lstStyle/>
          <a:p>
            <a:pPr marL="285750" indent="-285750">
              <a:buFont typeface="Wingdings" panose="05000000000000000000" pitchFamily="2" charset="2"/>
              <a:buChar char="Ø"/>
            </a:pPr>
            <a:r>
              <a:rPr lang="en-US" altLang="zh-CN" dirty="0">
                <a:solidFill>
                  <a:srgbClr val="0033CC"/>
                </a:solidFill>
                <a:latin typeface="Times New Roman" panose="02020603050405020304" pitchFamily="18" charset="0"/>
                <a:cs typeface="Times New Roman" panose="02020603050405020304" pitchFamily="18" charset="0"/>
              </a:rPr>
              <a:t>Larger notch depth</a:t>
            </a:r>
            <a:endParaRPr lang="en-US" altLang="zh-CN" dirty="0">
              <a:solidFill>
                <a:srgbClr val="0033CC"/>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en-US" altLang="zh-CN" dirty="0">
              <a:solidFill>
                <a:srgbClr val="0033CC"/>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altLang="zh-CN" dirty="0">
                <a:solidFill>
                  <a:srgbClr val="0033CC"/>
                </a:solidFill>
                <a:latin typeface="Times New Roman" panose="02020603050405020304" pitchFamily="18" charset="0"/>
                <a:cs typeface="Times New Roman" panose="02020603050405020304" pitchFamily="18" charset="0"/>
              </a:rPr>
              <a:t>Lower frequency drift</a:t>
            </a:r>
            <a:endParaRPr lang="en-US" altLang="zh-CN" dirty="0">
              <a:solidFill>
                <a:srgbClr val="0033CC"/>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en-US" altLang="zh-CN" dirty="0">
              <a:solidFill>
                <a:srgbClr val="0033CC"/>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altLang="zh-CN" dirty="0">
                <a:solidFill>
                  <a:srgbClr val="0033CC"/>
                </a:solidFill>
                <a:latin typeface="Times New Roman" panose="02020603050405020304" pitchFamily="18" charset="0"/>
                <a:cs typeface="Times New Roman" panose="02020603050405020304" pitchFamily="18" charset="0"/>
              </a:rPr>
              <a:t> compact structure</a:t>
            </a:r>
            <a:endParaRPr lang="en-US" altLang="zh-CN" dirty="0">
              <a:solidFill>
                <a:srgbClr val="0033CC"/>
              </a:solidFill>
              <a:latin typeface="Times New Roman" panose="02020603050405020304" pitchFamily="18" charset="0"/>
              <a:cs typeface="Times New Roman" panose="02020603050405020304" pitchFamily="18" charset="0"/>
            </a:endParaRPr>
          </a:p>
        </p:txBody>
      </p:sp>
      <p:sp>
        <p:nvSpPr>
          <p:cNvPr id="26" name="页脚占位符 6"/>
          <p:cNvSpPr>
            <a:spLocks noGrp="1"/>
          </p:cNvSpPr>
          <p:nvPr>
            <p:ph type="ftr" sz="quarter" idx="11"/>
          </p:nvPr>
        </p:nvSpPr>
        <p:spPr>
          <a:xfrm>
            <a:off x="3028950" y="6448251"/>
            <a:ext cx="3086100" cy="365125"/>
          </a:xfrm>
        </p:spPr>
        <p:txBody>
          <a:bodyPr/>
          <a:lstStyle/>
          <a:p>
            <a:r>
              <a:rPr lang="en-US" altLang="zh-CN" dirty="0"/>
              <a:t>COOL’23, Montreux, 09-13 Oct,2023</a:t>
            </a:r>
            <a:endParaRPr lang="zh-CN" altLang="en-US" dirty="0"/>
          </a:p>
        </p:txBody>
      </p:sp>
      <p:sp>
        <p:nvSpPr>
          <p:cNvPr id="3" name="灯片编号占位符 2"/>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0"/>
            <a:ext cx="8229600" cy="863492"/>
          </a:xfrm>
        </p:spPr>
        <p:txBody>
          <a:bodyPr>
            <a:normAutofit/>
          </a:bodyPr>
          <a:lstStyle/>
          <a:p>
            <a:pPr algn="l"/>
            <a:r>
              <a:rPr lang="en-US" altLang="zh-CN" sz="2800" b="1" dirty="0">
                <a:solidFill>
                  <a:schemeClr val="accent1"/>
                </a:solidFill>
                <a:latin typeface="Times New Roman" panose="02020603050405020304" pitchFamily="18" charset="0"/>
                <a:ea typeface="+mn-ea"/>
                <a:cs typeface="Times New Roman" panose="02020603050405020304" pitchFamily="18" charset="0"/>
              </a:rPr>
              <a:t>Notch filter for longitudinal cooling</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764704"/>
            <a:ext cx="5543550" cy="0"/>
          </a:xfrm>
          <a:prstGeom prst="line">
            <a:avLst/>
          </a:prstGeom>
          <a:noFill/>
          <a:ln w="9525">
            <a:solidFill>
              <a:schemeClr val="accent1"/>
            </a:solidFill>
            <a:round/>
          </a:ln>
        </p:spPr>
        <p:txBody>
          <a:bodyPr/>
          <a:lstStyle/>
          <a:p>
            <a:endParaRPr lang="zh-CN" altLang="en-US"/>
          </a:p>
        </p:txBody>
      </p:sp>
      <p:pic>
        <p:nvPicPr>
          <p:cNvPr id="7" name="图片 6"/>
          <p:cNvPicPr>
            <a:picLocks noChangeAspect="1"/>
          </p:cNvPicPr>
          <p:nvPr/>
        </p:nvPicPr>
        <p:blipFill rotWithShape="1">
          <a:blip r:embed="rId1">
            <a:extLst>
              <a:ext uri="{28A0092B-C50C-407E-A947-70E740481C1C}">
                <a14:useLocalDpi xmlns:a14="http://schemas.microsoft.com/office/drawing/2010/main" val="0"/>
              </a:ext>
            </a:extLst>
          </a:blip>
          <a:srcRect t="16401" b="22001"/>
          <a:stretch>
            <a:fillRect/>
          </a:stretch>
        </p:blipFill>
        <p:spPr>
          <a:xfrm>
            <a:off x="971600" y="1080079"/>
            <a:ext cx="6779096" cy="2348921"/>
          </a:xfrm>
          <a:prstGeom prst="rect">
            <a:avLst/>
          </a:prstGeom>
        </p:spPr>
      </p:pic>
      <p:pic>
        <p:nvPicPr>
          <p:cNvPr id="10" name="图片 9"/>
          <p:cNvPicPr>
            <a:picLocks noChangeAspect="1"/>
          </p:cNvPicPr>
          <p:nvPr/>
        </p:nvPicPr>
        <p:blipFill rotWithShape="1">
          <a:blip r:embed="rId2">
            <a:extLst>
              <a:ext uri="{28A0092B-C50C-407E-A947-70E740481C1C}">
                <a14:useLocalDpi xmlns:a14="http://schemas.microsoft.com/office/drawing/2010/main" val="0"/>
              </a:ext>
            </a:extLst>
          </a:blip>
          <a:srcRect t="18200" b="10246"/>
          <a:stretch>
            <a:fillRect/>
          </a:stretch>
        </p:blipFill>
        <p:spPr>
          <a:xfrm>
            <a:off x="971600" y="3860976"/>
            <a:ext cx="6619800" cy="2664368"/>
          </a:xfrm>
          <a:prstGeom prst="rect">
            <a:avLst/>
          </a:prstGeom>
        </p:spPr>
      </p:pic>
      <p:sp>
        <p:nvSpPr>
          <p:cNvPr id="18" name="矩形 17"/>
          <p:cNvSpPr/>
          <p:nvPr/>
        </p:nvSpPr>
        <p:spPr>
          <a:xfrm>
            <a:off x="323528" y="862908"/>
            <a:ext cx="6336704" cy="369332"/>
          </a:xfrm>
          <a:prstGeom prst="rect">
            <a:avLst/>
          </a:prstGeom>
        </p:spPr>
        <p:txBody>
          <a:bodyPr wrap="square">
            <a:spAutoFit/>
          </a:bodyPr>
          <a:lstStyle/>
          <a:p>
            <a:pPr marL="285750" indent="-285750">
              <a:buFont typeface="Wingdings" panose="05000000000000000000" pitchFamily="2" charset="2"/>
              <a:buChar char="Ø"/>
            </a:pPr>
            <a:r>
              <a:rPr lang="en-US" altLang="zh-CN" b="1" dirty="0">
                <a:solidFill>
                  <a:srgbClr val="0033CC"/>
                </a:solidFill>
                <a:latin typeface="Times New Roman" panose="02020603050405020304" pitchFamily="18" charset="0"/>
                <a:cs typeface="Times New Roman" panose="02020603050405020304" pitchFamily="18" charset="0"/>
              </a:rPr>
              <a:t>Type </a:t>
            </a:r>
            <a:r>
              <a:rPr lang="en-US" altLang="zh-CN" b="1" dirty="0">
                <a:solidFill>
                  <a:srgbClr val="0033CC"/>
                </a:solidFill>
                <a:latin typeface="Times New Roman" panose="02020603050405020304" pitchFamily="18" charset="0"/>
                <a:ea typeface="宋体" panose="02010600030101010101" pitchFamily="2" charset="-122"/>
                <a:cs typeface="Times New Roman" panose="02020603050405020304" pitchFamily="18" charset="0"/>
              </a:rPr>
              <a:t>Ⅰ: </a:t>
            </a:r>
            <a:r>
              <a:rPr lang="en-US" altLang="zh-CN" b="1" dirty="0">
                <a:solidFill>
                  <a:srgbClr val="0033CC"/>
                </a:solidFill>
                <a:latin typeface="Times New Roman" panose="02020603050405020304" pitchFamily="18" charset="0"/>
                <a:cs typeface="Times New Roman" panose="02020603050405020304" pitchFamily="18" charset="0"/>
              </a:rPr>
              <a:t>Coaxial notch filter with an </a:t>
            </a:r>
            <a:r>
              <a:rPr lang="en-US" altLang="zh-CN" b="1" dirty="0">
                <a:solidFill>
                  <a:srgbClr val="C00000"/>
                </a:solidFill>
                <a:latin typeface="Times New Roman" panose="02020603050405020304" pitchFamily="18" charset="0"/>
                <a:cs typeface="Times New Roman" panose="02020603050405020304" pitchFamily="18" charset="0"/>
              </a:rPr>
              <a:t>amplitude equalizer</a:t>
            </a:r>
            <a:r>
              <a:rPr lang="en-US" altLang="zh-CN" b="1" dirty="0">
                <a:solidFill>
                  <a:srgbClr val="0033CC"/>
                </a:solidFill>
                <a:latin typeface="Times New Roman" panose="02020603050405020304" pitchFamily="18" charset="0"/>
                <a:cs typeface="Times New Roman" panose="02020603050405020304" pitchFamily="18" charset="0"/>
              </a:rPr>
              <a:t> </a:t>
            </a:r>
            <a:endParaRPr lang="zh-CN" altLang="en-US" b="1" dirty="0">
              <a:solidFill>
                <a:srgbClr val="0033CC"/>
              </a:solidFill>
              <a:latin typeface="Times New Roman" panose="02020603050405020304" pitchFamily="18" charset="0"/>
              <a:cs typeface="Times New Roman" panose="02020603050405020304" pitchFamily="18" charset="0"/>
            </a:endParaRPr>
          </a:p>
        </p:txBody>
      </p:sp>
      <p:sp>
        <p:nvSpPr>
          <p:cNvPr id="21" name="矩形 20"/>
          <p:cNvSpPr/>
          <p:nvPr/>
        </p:nvSpPr>
        <p:spPr>
          <a:xfrm>
            <a:off x="328608" y="3470190"/>
            <a:ext cx="6779095" cy="369332"/>
          </a:xfrm>
          <a:prstGeom prst="rect">
            <a:avLst/>
          </a:prstGeom>
        </p:spPr>
        <p:txBody>
          <a:bodyPr wrap="square">
            <a:spAutoFit/>
          </a:bodyPr>
          <a:lstStyle/>
          <a:p>
            <a:pPr marL="285750" indent="-285750">
              <a:buFont typeface="Wingdings" panose="05000000000000000000" pitchFamily="2" charset="2"/>
              <a:buChar char="Ø"/>
            </a:pPr>
            <a:r>
              <a:rPr lang="en-US" altLang="zh-CN" b="1" dirty="0">
                <a:solidFill>
                  <a:srgbClr val="0033CC"/>
                </a:solidFill>
                <a:latin typeface="Times New Roman" panose="02020603050405020304" pitchFamily="18" charset="0"/>
                <a:ea typeface="宋体" panose="02010600030101010101" pitchFamily="2" charset="-122"/>
                <a:cs typeface="Times New Roman" panose="02020603050405020304" pitchFamily="18" charset="0"/>
              </a:rPr>
              <a:t>Type Ⅱ: </a:t>
            </a:r>
            <a:r>
              <a:rPr lang="en-US" altLang="zh-CN" b="1" dirty="0">
                <a:solidFill>
                  <a:srgbClr val="0033CC"/>
                </a:solidFill>
                <a:latin typeface="Times New Roman" panose="02020603050405020304" pitchFamily="18" charset="0"/>
                <a:cs typeface="Times New Roman" panose="02020603050405020304" pitchFamily="18" charset="0"/>
              </a:rPr>
              <a:t>Optical notch filter with </a:t>
            </a:r>
            <a:r>
              <a:rPr lang="en-US" altLang="zh-CN" b="1" dirty="0">
                <a:solidFill>
                  <a:srgbClr val="C00000"/>
                </a:solidFill>
                <a:latin typeface="Times New Roman" panose="02020603050405020304" pitchFamily="18" charset="0"/>
                <a:cs typeface="Times New Roman" panose="02020603050405020304" pitchFamily="18" charset="0"/>
              </a:rPr>
              <a:t>phase-stabilized </a:t>
            </a:r>
            <a:r>
              <a:rPr lang="en-US" altLang="zh-CN" b="1" dirty="0">
                <a:solidFill>
                  <a:srgbClr val="0033CC"/>
                </a:solidFill>
                <a:latin typeface="Times New Roman" panose="02020603050405020304" pitchFamily="18" charset="0"/>
                <a:cs typeface="Times New Roman" panose="02020603050405020304" pitchFamily="18" charset="0"/>
              </a:rPr>
              <a:t>optical fiber</a:t>
            </a:r>
            <a:endParaRPr lang="zh-CN" altLang="en-US" b="1" dirty="0">
              <a:solidFill>
                <a:srgbClr val="0033CC"/>
              </a:solidFill>
              <a:latin typeface="Times New Roman" panose="02020603050405020304" pitchFamily="18" charset="0"/>
              <a:cs typeface="Times New Roman" panose="02020603050405020304" pitchFamily="18" charset="0"/>
            </a:endParaRPr>
          </a:p>
        </p:txBody>
      </p:sp>
      <p:sp>
        <p:nvSpPr>
          <p:cNvPr id="9" name="矩形 8"/>
          <p:cNvSpPr/>
          <p:nvPr/>
        </p:nvSpPr>
        <p:spPr>
          <a:xfrm>
            <a:off x="119447" y="6318338"/>
            <a:ext cx="6972833" cy="338554"/>
          </a:xfrm>
          <a:prstGeom prst="rect">
            <a:avLst/>
          </a:prstGeom>
        </p:spPr>
        <p:txBody>
          <a:bodyPr wrap="square">
            <a:spAutoFit/>
          </a:bodyPr>
          <a:lstStyle/>
          <a:p>
            <a:r>
              <a:rPr lang="en-US" altLang="zh-CN" sz="1600" dirty="0" err="1">
                <a:latin typeface="Times New Roman" panose="02020603050405020304" pitchFamily="18" charset="0"/>
                <a:cs typeface="Times New Roman" panose="02020603050405020304" pitchFamily="18" charset="0"/>
              </a:rPr>
              <a:t>Guangyu</a:t>
            </a:r>
            <a:r>
              <a:rPr lang="en-US" altLang="zh-CN" sz="1600" dirty="0">
                <a:latin typeface="Times New Roman" panose="02020603050405020304" pitchFamily="18" charset="0"/>
                <a:cs typeface="Times New Roman" panose="02020603050405020304" pitchFamily="18" charset="0"/>
              </a:rPr>
              <a:t> Zhu </a:t>
            </a:r>
            <a:r>
              <a:rPr lang="en-US" altLang="zh-CN" sz="1600" i="1" dirty="0" err="1">
                <a:latin typeface="Times New Roman" panose="02020603050405020304" pitchFamily="18" charset="0"/>
                <a:cs typeface="Times New Roman" panose="02020603050405020304" pitchFamily="18" charset="0"/>
              </a:rPr>
              <a:t>etal</a:t>
            </a:r>
            <a:r>
              <a:rPr lang="en-US" altLang="zh-CN" sz="1600" i="1" dirty="0">
                <a:latin typeface="Times New Roman" panose="02020603050405020304" pitchFamily="18" charset="0"/>
                <a:cs typeface="Times New Roman" panose="02020603050405020304" pitchFamily="18" charset="0"/>
              </a:rPr>
              <a:t>.</a:t>
            </a:r>
            <a:r>
              <a:rPr lang="en-US" altLang="zh-CN" sz="1600" dirty="0">
                <a:latin typeface="Times New Roman" panose="02020603050405020304" pitchFamily="18" charset="0"/>
                <a:cs typeface="Times New Roman" panose="02020603050405020304" pitchFamily="18" charset="0"/>
              </a:rPr>
              <a:t>, Review of Scientific Instruments, 94, 093302 (2023)</a:t>
            </a:r>
            <a:endParaRPr lang="zh-CN" altLang="en-US" sz="1600" dirty="0">
              <a:latin typeface="Times New Roman" panose="02020603050405020304" pitchFamily="18" charset="0"/>
              <a:cs typeface="Times New Roman" panose="02020603050405020304" pitchFamily="18" charset="0"/>
            </a:endParaRPr>
          </a:p>
        </p:txBody>
      </p:sp>
      <p:sp>
        <p:nvSpPr>
          <p:cNvPr id="11" name="页脚占位符 6"/>
          <p:cNvSpPr>
            <a:spLocks noGrp="1"/>
          </p:cNvSpPr>
          <p:nvPr>
            <p:ph type="ftr" sz="quarter" idx="11"/>
          </p:nvPr>
        </p:nvSpPr>
        <p:spPr>
          <a:xfrm>
            <a:off x="3028950" y="6520259"/>
            <a:ext cx="3086100" cy="365125"/>
          </a:xfrm>
        </p:spPr>
        <p:txBody>
          <a:bodyPr/>
          <a:lstStyle/>
          <a:p>
            <a:r>
              <a:rPr lang="en-US" altLang="zh-CN" dirty="0"/>
              <a:t>COOL’23, Montreux, 09-13 Oct,2023</a:t>
            </a:r>
            <a:endParaRPr lang="zh-CN" altLang="en-US" dirty="0"/>
          </a:p>
        </p:txBody>
      </p:sp>
      <p:sp>
        <p:nvSpPr>
          <p:cNvPr id="3" name="圆角矩形 2"/>
          <p:cNvSpPr/>
          <p:nvPr/>
        </p:nvSpPr>
        <p:spPr>
          <a:xfrm>
            <a:off x="3923665" y="2151380"/>
            <a:ext cx="1080135" cy="629920"/>
          </a:xfrm>
          <a:prstGeom prst="roundRect">
            <a:avLst/>
          </a:prstGeom>
          <a:noFill/>
          <a:ln w="28575">
            <a:solidFill>
              <a:srgbClr val="C00000"/>
            </a:solidFill>
            <a:prstDash val="sysDash"/>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5" name="圆角矩形 4"/>
          <p:cNvSpPr/>
          <p:nvPr>
            <p:custDataLst>
              <p:tags r:id="rId3"/>
            </p:custDataLst>
          </p:nvPr>
        </p:nvSpPr>
        <p:spPr>
          <a:xfrm>
            <a:off x="3028950" y="4725035"/>
            <a:ext cx="1376680" cy="1031875"/>
          </a:xfrm>
          <a:prstGeom prst="roundRect">
            <a:avLst/>
          </a:prstGeom>
          <a:noFill/>
          <a:ln w="28575">
            <a:solidFill>
              <a:srgbClr val="C00000"/>
            </a:solidFill>
            <a:prstDash val="sysDash"/>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6" name="灯片编号占位符 5"/>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0"/>
            <a:ext cx="8229600" cy="863492"/>
          </a:xfrm>
        </p:spPr>
        <p:txBody>
          <a:bodyPr>
            <a:normAutofit/>
          </a:bodyPr>
          <a:lstStyle/>
          <a:p>
            <a:pPr algn="l"/>
            <a:r>
              <a:rPr lang="en-US" altLang="zh-CN" sz="2800" b="1" dirty="0">
                <a:solidFill>
                  <a:schemeClr val="accent1"/>
                </a:solidFill>
                <a:latin typeface="Times New Roman" panose="02020603050405020304" pitchFamily="18" charset="0"/>
                <a:ea typeface="+mn-ea"/>
                <a:cs typeface="Times New Roman" panose="02020603050405020304" pitchFamily="18" charset="0"/>
              </a:rPr>
              <a:t>Notch filter for longitudinal cooling</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764704"/>
            <a:ext cx="5543550" cy="0"/>
          </a:xfrm>
          <a:prstGeom prst="line">
            <a:avLst/>
          </a:prstGeom>
          <a:noFill/>
          <a:ln w="9525">
            <a:solidFill>
              <a:schemeClr val="accent1"/>
            </a:solidFill>
            <a:round/>
          </a:ln>
        </p:spPr>
        <p:txBody>
          <a:bodyPr/>
          <a:lstStyle/>
          <a:p>
            <a:endParaRPr lang="zh-CN" altLang="en-US"/>
          </a:p>
        </p:txBody>
      </p:sp>
      <p:pic>
        <p:nvPicPr>
          <p:cNvPr id="7" name="图片 6"/>
          <p:cNvPicPr>
            <a:picLocks noChangeAspect="1"/>
          </p:cNvPicPr>
          <p:nvPr/>
        </p:nvPicPr>
        <p:blipFill rotWithShape="1">
          <a:blip r:embed="rId1">
            <a:extLst>
              <a:ext uri="{28A0092B-C50C-407E-A947-70E740481C1C}">
                <a14:useLocalDpi xmlns:a14="http://schemas.microsoft.com/office/drawing/2010/main" val="0"/>
              </a:ext>
            </a:extLst>
          </a:blip>
          <a:srcRect t="20622" b="24434"/>
          <a:stretch>
            <a:fillRect/>
          </a:stretch>
        </p:blipFill>
        <p:spPr>
          <a:xfrm>
            <a:off x="971600" y="1232240"/>
            <a:ext cx="6408712" cy="1980736"/>
          </a:xfrm>
          <a:prstGeom prst="rect">
            <a:avLst/>
          </a:prstGeom>
        </p:spPr>
      </p:pic>
      <p:sp>
        <p:nvSpPr>
          <p:cNvPr id="18" name="矩形 17"/>
          <p:cNvSpPr/>
          <p:nvPr/>
        </p:nvSpPr>
        <p:spPr>
          <a:xfrm>
            <a:off x="323528" y="862908"/>
            <a:ext cx="6408712" cy="369332"/>
          </a:xfrm>
          <a:prstGeom prst="rect">
            <a:avLst/>
          </a:prstGeom>
        </p:spPr>
        <p:txBody>
          <a:bodyPr wrap="square">
            <a:spAutoFit/>
          </a:bodyPr>
          <a:lstStyle/>
          <a:p>
            <a:pPr marL="285750" indent="-285750">
              <a:buFont typeface="Wingdings" panose="05000000000000000000" pitchFamily="2" charset="2"/>
              <a:buChar char="Ø"/>
            </a:pPr>
            <a:r>
              <a:rPr lang="en-US" altLang="zh-CN" b="1" dirty="0">
                <a:solidFill>
                  <a:srgbClr val="0033CC"/>
                </a:solidFill>
                <a:latin typeface="Times New Roman" panose="02020603050405020304" pitchFamily="18" charset="0"/>
                <a:cs typeface="Times New Roman" panose="02020603050405020304" pitchFamily="18" charset="0"/>
              </a:rPr>
              <a:t>Type Ⅰ: Coaxial notch filter with an </a:t>
            </a:r>
            <a:r>
              <a:rPr lang="en-US" altLang="zh-CN" b="1" dirty="0">
                <a:solidFill>
                  <a:srgbClr val="C00000"/>
                </a:solidFill>
                <a:latin typeface="Times New Roman" panose="02020603050405020304" pitchFamily="18" charset="0"/>
                <a:cs typeface="Times New Roman" panose="02020603050405020304" pitchFamily="18" charset="0"/>
              </a:rPr>
              <a:t>amplitude equalizer</a:t>
            </a:r>
            <a:r>
              <a:rPr lang="en-US" altLang="zh-CN" b="1" dirty="0">
                <a:solidFill>
                  <a:srgbClr val="0033CC"/>
                </a:solidFill>
                <a:latin typeface="Times New Roman" panose="02020603050405020304" pitchFamily="18" charset="0"/>
                <a:cs typeface="Times New Roman" panose="02020603050405020304" pitchFamily="18" charset="0"/>
              </a:rPr>
              <a:t> </a:t>
            </a:r>
            <a:endParaRPr lang="zh-CN" altLang="en-US" b="1" dirty="0">
              <a:solidFill>
                <a:srgbClr val="0033CC"/>
              </a:solidFill>
              <a:latin typeface="Times New Roman" panose="02020603050405020304" pitchFamily="18" charset="0"/>
              <a:cs typeface="Times New Roman" panose="02020603050405020304" pitchFamily="18" charset="0"/>
            </a:endParaRPr>
          </a:p>
        </p:txBody>
      </p:sp>
      <p:sp>
        <p:nvSpPr>
          <p:cNvPr id="3" name="矩形: 圆角 2"/>
          <p:cNvSpPr/>
          <p:nvPr/>
        </p:nvSpPr>
        <p:spPr>
          <a:xfrm>
            <a:off x="3707904" y="2095147"/>
            <a:ext cx="1116124" cy="613773"/>
          </a:xfrm>
          <a:prstGeom prst="roundRect">
            <a:avLst/>
          </a:prstGeom>
          <a:noFill/>
          <a:ln w="25400">
            <a:solidFill>
              <a:srgbClr val="C00000"/>
            </a:solidFill>
            <a:prstDash val="sys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449" y="3152615"/>
            <a:ext cx="4596567" cy="3209369"/>
          </a:xfrm>
          <a:prstGeom prst="rect">
            <a:avLst/>
          </a:prstGeom>
        </p:spPr>
      </p:pic>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3924" y="3140968"/>
            <a:ext cx="4596566" cy="3209369"/>
          </a:xfrm>
          <a:prstGeom prst="rect">
            <a:avLst/>
          </a:prstGeom>
        </p:spPr>
      </p:pic>
      <p:sp>
        <p:nvSpPr>
          <p:cNvPr id="15" name="页脚占位符 6"/>
          <p:cNvSpPr>
            <a:spLocks noGrp="1"/>
          </p:cNvSpPr>
          <p:nvPr>
            <p:ph type="ftr" sz="quarter" idx="11"/>
          </p:nvPr>
        </p:nvSpPr>
        <p:spPr>
          <a:xfrm>
            <a:off x="3028950" y="6520259"/>
            <a:ext cx="3086100" cy="365125"/>
          </a:xfrm>
        </p:spPr>
        <p:txBody>
          <a:bodyPr/>
          <a:lstStyle/>
          <a:p>
            <a:r>
              <a:rPr lang="en-US" altLang="zh-CN" dirty="0"/>
              <a:t>COOL’23, Montreux, 09-13 Oct,2023</a:t>
            </a:r>
            <a:endParaRPr lang="zh-CN" altLang="en-US" dirty="0"/>
          </a:p>
        </p:txBody>
      </p:sp>
      <p:sp>
        <p:nvSpPr>
          <p:cNvPr id="5" name="灯片编号占位符 4"/>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1" cstate="print">
            <a:extLst>
              <a:ext uri="{28A0092B-C50C-407E-A947-70E740481C1C}">
                <a14:useLocalDpi xmlns:a14="http://schemas.microsoft.com/office/drawing/2010/main" val="0"/>
              </a:ext>
            </a:extLst>
          </a:blip>
          <a:srcRect l="5168" t="7271" r="10120"/>
          <a:stretch>
            <a:fillRect/>
          </a:stretch>
        </p:blipFill>
        <p:spPr>
          <a:xfrm>
            <a:off x="4860031" y="3519854"/>
            <a:ext cx="4104457" cy="3137038"/>
          </a:xfrm>
          <a:prstGeom prst="rect">
            <a:avLst/>
          </a:prstGeom>
        </p:spPr>
      </p:pic>
      <p:sp>
        <p:nvSpPr>
          <p:cNvPr id="2" name="标题 1"/>
          <p:cNvSpPr>
            <a:spLocks noGrp="1"/>
          </p:cNvSpPr>
          <p:nvPr>
            <p:ph type="title"/>
          </p:nvPr>
        </p:nvSpPr>
        <p:spPr>
          <a:xfrm>
            <a:off x="457200" y="0"/>
            <a:ext cx="8229600" cy="863492"/>
          </a:xfrm>
        </p:spPr>
        <p:txBody>
          <a:bodyPr>
            <a:normAutofit/>
          </a:bodyPr>
          <a:lstStyle/>
          <a:p>
            <a:pPr algn="l"/>
            <a:r>
              <a:rPr lang="en-US" altLang="zh-CN" sz="2800" b="1" dirty="0">
                <a:solidFill>
                  <a:schemeClr val="accent1"/>
                </a:solidFill>
                <a:latin typeface="Times New Roman" panose="02020603050405020304" pitchFamily="18" charset="0"/>
                <a:ea typeface="+mn-ea"/>
                <a:cs typeface="Times New Roman" panose="02020603050405020304" pitchFamily="18" charset="0"/>
              </a:rPr>
              <a:t>Notch filter for longitudinal cooling</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764704"/>
            <a:ext cx="5543550" cy="0"/>
          </a:xfrm>
          <a:prstGeom prst="line">
            <a:avLst/>
          </a:prstGeom>
          <a:noFill/>
          <a:ln w="9525">
            <a:solidFill>
              <a:schemeClr val="accent1"/>
            </a:solidFill>
            <a:round/>
          </a:ln>
        </p:spPr>
        <p:txBody>
          <a:bodyPr/>
          <a:lstStyle/>
          <a:p>
            <a:endParaRPr lang="zh-CN" altLang="en-US"/>
          </a:p>
        </p:txBody>
      </p:sp>
      <p:pic>
        <p:nvPicPr>
          <p:cNvPr id="10" name="图片 9"/>
          <p:cNvPicPr>
            <a:picLocks noChangeAspect="1"/>
          </p:cNvPicPr>
          <p:nvPr/>
        </p:nvPicPr>
        <p:blipFill rotWithShape="1">
          <a:blip r:embed="rId2">
            <a:extLst>
              <a:ext uri="{28A0092B-C50C-407E-A947-70E740481C1C}">
                <a14:useLocalDpi xmlns:a14="http://schemas.microsoft.com/office/drawing/2010/main" val="0"/>
              </a:ext>
            </a:extLst>
          </a:blip>
          <a:srcRect t="18200" b="10246"/>
          <a:stretch>
            <a:fillRect/>
          </a:stretch>
        </p:blipFill>
        <p:spPr>
          <a:xfrm>
            <a:off x="971600" y="1123497"/>
            <a:ext cx="5976664" cy="2405516"/>
          </a:xfrm>
          <a:prstGeom prst="rect">
            <a:avLst/>
          </a:prstGeom>
        </p:spPr>
      </p:pic>
      <p:sp>
        <p:nvSpPr>
          <p:cNvPr id="21" name="矩形 20"/>
          <p:cNvSpPr/>
          <p:nvPr/>
        </p:nvSpPr>
        <p:spPr>
          <a:xfrm>
            <a:off x="328608" y="908720"/>
            <a:ext cx="6763671" cy="369332"/>
          </a:xfrm>
          <a:prstGeom prst="rect">
            <a:avLst/>
          </a:prstGeom>
        </p:spPr>
        <p:txBody>
          <a:bodyPr wrap="square">
            <a:spAutoFit/>
          </a:bodyPr>
          <a:lstStyle/>
          <a:p>
            <a:pPr marL="285750" indent="-285750">
              <a:buFont typeface="Wingdings" panose="05000000000000000000" pitchFamily="2" charset="2"/>
              <a:buChar char="Ø"/>
            </a:pPr>
            <a:r>
              <a:rPr lang="en-US" altLang="zh-CN" b="1" dirty="0">
                <a:solidFill>
                  <a:srgbClr val="0033CC"/>
                </a:solidFill>
                <a:latin typeface="Times New Roman" panose="02020603050405020304" pitchFamily="18" charset="0"/>
                <a:cs typeface="Times New Roman" panose="02020603050405020304" pitchFamily="18" charset="0"/>
              </a:rPr>
              <a:t>Type Ⅱ: Optical notch filter with </a:t>
            </a:r>
            <a:r>
              <a:rPr lang="en-US" altLang="zh-CN" b="1" dirty="0">
                <a:solidFill>
                  <a:srgbClr val="C00000"/>
                </a:solidFill>
                <a:latin typeface="Times New Roman" panose="02020603050405020304" pitchFamily="18" charset="0"/>
                <a:cs typeface="Times New Roman" panose="02020603050405020304" pitchFamily="18" charset="0"/>
              </a:rPr>
              <a:t>phase-stabilized</a:t>
            </a:r>
            <a:r>
              <a:rPr lang="en-US" altLang="zh-CN" b="1" dirty="0">
                <a:solidFill>
                  <a:srgbClr val="0033CC"/>
                </a:solidFill>
                <a:latin typeface="Times New Roman" panose="02020603050405020304" pitchFamily="18" charset="0"/>
                <a:cs typeface="Times New Roman" panose="02020603050405020304" pitchFamily="18" charset="0"/>
              </a:rPr>
              <a:t> optical fiber</a:t>
            </a:r>
            <a:endParaRPr lang="zh-CN" altLang="en-US" b="1" dirty="0">
              <a:solidFill>
                <a:srgbClr val="0033CC"/>
              </a:solidFill>
              <a:latin typeface="Times New Roman" panose="02020603050405020304" pitchFamily="18" charset="0"/>
              <a:cs typeface="Times New Roman" panose="02020603050405020304" pitchFamily="18" charset="0"/>
            </a:endParaRPr>
          </a:p>
        </p:txBody>
      </p:sp>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10504" t="6097" r="8694" b="6770"/>
          <a:stretch>
            <a:fillRect/>
          </a:stretch>
        </p:blipFill>
        <p:spPr>
          <a:xfrm>
            <a:off x="323022" y="3632516"/>
            <a:ext cx="4392488" cy="2664368"/>
          </a:xfrm>
          <a:prstGeom prst="rect">
            <a:avLst/>
          </a:prstGeom>
        </p:spPr>
      </p:pic>
      <p:sp>
        <p:nvSpPr>
          <p:cNvPr id="14" name="页脚占位符 6"/>
          <p:cNvSpPr>
            <a:spLocks noGrp="1"/>
          </p:cNvSpPr>
          <p:nvPr>
            <p:ph type="ftr" sz="quarter" idx="11"/>
          </p:nvPr>
        </p:nvSpPr>
        <p:spPr>
          <a:xfrm>
            <a:off x="3028950" y="6520259"/>
            <a:ext cx="3086100" cy="365125"/>
          </a:xfrm>
        </p:spPr>
        <p:txBody>
          <a:bodyPr/>
          <a:lstStyle/>
          <a:p>
            <a:r>
              <a:rPr lang="en-US" altLang="zh-CN" dirty="0"/>
              <a:t>COOL’23, Montreux, 09-13 Oct,2023</a:t>
            </a:r>
            <a:endParaRPr lang="zh-CN" altLang="en-US" dirty="0"/>
          </a:p>
        </p:txBody>
      </p:sp>
      <p:sp>
        <p:nvSpPr>
          <p:cNvPr id="5" name="圆角矩形 4"/>
          <p:cNvSpPr/>
          <p:nvPr>
            <p:custDataLst>
              <p:tags r:id="rId4"/>
            </p:custDataLst>
          </p:nvPr>
        </p:nvSpPr>
        <p:spPr>
          <a:xfrm>
            <a:off x="2843530" y="1939290"/>
            <a:ext cx="1250950" cy="864870"/>
          </a:xfrm>
          <a:prstGeom prst="roundRect">
            <a:avLst/>
          </a:prstGeom>
          <a:noFill/>
          <a:ln w="28575">
            <a:solidFill>
              <a:srgbClr val="C00000"/>
            </a:solidFill>
            <a:prstDash val="sysDash"/>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3" name="灯片编号占位符 2"/>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1" cstate="print">
            <a:extLst>
              <a:ext uri="{28A0092B-C50C-407E-A947-70E740481C1C}">
                <a14:useLocalDpi xmlns:a14="http://schemas.microsoft.com/office/drawing/2010/main" val="0"/>
              </a:ext>
            </a:extLst>
          </a:blip>
          <a:srcRect l="3640" t="6998" r="5839"/>
          <a:stretch>
            <a:fillRect/>
          </a:stretch>
        </p:blipFill>
        <p:spPr>
          <a:xfrm>
            <a:off x="1835696" y="1229189"/>
            <a:ext cx="4464496" cy="3202631"/>
          </a:xfrm>
          <a:prstGeom prst="rect">
            <a:avLst/>
          </a:prstGeom>
        </p:spPr>
      </p:pic>
      <p:sp>
        <p:nvSpPr>
          <p:cNvPr id="2" name="标题 1"/>
          <p:cNvSpPr>
            <a:spLocks noGrp="1"/>
          </p:cNvSpPr>
          <p:nvPr>
            <p:ph type="title"/>
          </p:nvPr>
        </p:nvSpPr>
        <p:spPr>
          <a:xfrm>
            <a:off x="457200" y="0"/>
            <a:ext cx="8229600" cy="863492"/>
          </a:xfrm>
        </p:spPr>
        <p:txBody>
          <a:bodyPr>
            <a:normAutofit/>
          </a:bodyPr>
          <a:lstStyle/>
          <a:p>
            <a:pPr algn="l"/>
            <a:r>
              <a:rPr lang="en-US" altLang="zh-CN" sz="2800" b="1" dirty="0">
                <a:solidFill>
                  <a:schemeClr val="accent1"/>
                </a:solidFill>
                <a:latin typeface="Times New Roman" panose="02020603050405020304" pitchFamily="18" charset="0"/>
                <a:ea typeface="+mn-ea"/>
                <a:cs typeface="Times New Roman" panose="02020603050405020304" pitchFamily="18" charset="0"/>
              </a:rPr>
              <a:t>Notch filter for longitudinal cooling</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5" name="页脚占位符 4"/>
          <p:cNvSpPr>
            <a:spLocks noGrp="1"/>
          </p:cNvSpPr>
          <p:nvPr>
            <p:ph type="ftr" sz="quarter" idx="11"/>
          </p:nvPr>
        </p:nvSpPr>
        <p:spPr>
          <a:xfrm>
            <a:off x="3124200" y="6525344"/>
            <a:ext cx="2895600" cy="365125"/>
          </a:xfrm>
        </p:spPr>
        <p:txBody>
          <a:bodyPr/>
          <a:lstStyle/>
          <a:p>
            <a:r>
              <a:rPr lang="en-US" altLang="zh-CN" dirty="0"/>
              <a:t>COOL’23, Montreux, 09-13 Oct,2023</a:t>
            </a:r>
            <a:endParaRPr lang="zh-CN" altLang="en-US" dirty="0"/>
          </a:p>
        </p:txBody>
      </p:sp>
      <p:sp>
        <p:nvSpPr>
          <p:cNvPr id="4" name="直接连接符 10"/>
          <p:cNvSpPr>
            <a:spLocks noChangeShapeType="1"/>
          </p:cNvSpPr>
          <p:nvPr/>
        </p:nvSpPr>
        <p:spPr bwMode="auto">
          <a:xfrm>
            <a:off x="119447" y="764704"/>
            <a:ext cx="5543550" cy="0"/>
          </a:xfrm>
          <a:prstGeom prst="line">
            <a:avLst/>
          </a:prstGeom>
          <a:noFill/>
          <a:ln w="9525">
            <a:solidFill>
              <a:schemeClr val="accent1"/>
            </a:solidFill>
            <a:round/>
          </a:ln>
        </p:spPr>
        <p:txBody>
          <a:bodyPr/>
          <a:lstStyle/>
          <a:p>
            <a:endParaRPr lang="zh-CN" altLang="en-US"/>
          </a:p>
        </p:txBody>
      </p:sp>
      <p:sp>
        <p:nvSpPr>
          <p:cNvPr id="21" name="矩形 20"/>
          <p:cNvSpPr/>
          <p:nvPr/>
        </p:nvSpPr>
        <p:spPr>
          <a:xfrm>
            <a:off x="328608" y="908720"/>
            <a:ext cx="6763671" cy="369332"/>
          </a:xfrm>
          <a:prstGeom prst="rect">
            <a:avLst/>
          </a:prstGeom>
        </p:spPr>
        <p:txBody>
          <a:bodyPr wrap="square">
            <a:spAutoFit/>
          </a:bodyPr>
          <a:lstStyle/>
          <a:p>
            <a:pPr marL="285750" indent="-285750">
              <a:buFont typeface="Wingdings" panose="05000000000000000000" pitchFamily="2" charset="2"/>
              <a:buChar char="Ø"/>
            </a:pPr>
            <a:r>
              <a:rPr lang="en-US" altLang="zh-CN" b="1" dirty="0">
                <a:solidFill>
                  <a:srgbClr val="0033CC"/>
                </a:solidFill>
                <a:latin typeface="Times New Roman" panose="02020603050405020304" pitchFamily="18" charset="0"/>
                <a:cs typeface="Times New Roman" panose="02020603050405020304" pitchFamily="18" charset="0"/>
              </a:rPr>
              <a:t>Type Ⅱ: Optical notch filter with phase-stabilized optical fiber</a:t>
            </a:r>
            <a:endParaRPr lang="zh-CN" altLang="en-US" b="1" dirty="0">
              <a:solidFill>
                <a:srgbClr val="0033CC"/>
              </a:solidFill>
              <a:latin typeface="Times New Roman" panose="02020603050405020304" pitchFamily="18" charset="0"/>
              <a:cs typeface="Times New Roman" panose="02020603050405020304" pitchFamily="18" charset="0"/>
            </a:endParaRPr>
          </a:p>
        </p:txBody>
      </p:sp>
      <p:pic>
        <p:nvPicPr>
          <p:cNvPr id="12" name="图片 11"/>
          <p:cNvPicPr>
            <a:picLocks noChangeAspect="1"/>
          </p:cNvPicPr>
          <p:nvPr/>
        </p:nvPicPr>
        <p:blipFill rotWithShape="1">
          <a:blip r:embed="rId2">
            <a:extLst>
              <a:ext uri="{28A0092B-C50C-407E-A947-70E740481C1C}">
                <a14:useLocalDpi xmlns:a14="http://schemas.microsoft.com/office/drawing/2010/main" val="0"/>
              </a:ext>
            </a:extLst>
          </a:blip>
          <a:srcRect t="970" b="3500"/>
          <a:stretch>
            <a:fillRect/>
          </a:stretch>
        </p:blipFill>
        <p:spPr>
          <a:xfrm>
            <a:off x="1115616" y="4848481"/>
            <a:ext cx="6576669" cy="1964895"/>
          </a:xfrm>
          <a:prstGeom prst="rect">
            <a:avLst/>
          </a:prstGeom>
        </p:spPr>
      </p:pic>
      <p:sp>
        <p:nvSpPr>
          <p:cNvPr id="13" name="矩形 12"/>
          <p:cNvSpPr/>
          <p:nvPr/>
        </p:nvSpPr>
        <p:spPr>
          <a:xfrm>
            <a:off x="328609" y="4230045"/>
            <a:ext cx="8359266" cy="646331"/>
          </a:xfrm>
          <a:prstGeom prst="rect">
            <a:avLst/>
          </a:prstGeom>
        </p:spPr>
        <p:txBody>
          <a:bodyPr wrap="square">
            <a:spAutoFit/>
          </a:bodyPr>
          <a:lstStyle/>
          <a:p>
            <a:r>
              <a:rPr lang="zh-CN" altLang="en-US" dirty="0">
                <a:solidFill>
                  <a:srgbClr val="0033CC"/>
                </a:solidFill>
                <a:latin typeface="Times New Roman" panose="02020603050405020304" pitchFamily="18" charset="0"/>
                <a:cs typeface="Times New Roman" panose="02020603050405020304" pitchFamily="18" charset="0"/>
              </a:rPr>
              <a:t>Notch frequency drift of two types of optical fibers including both 223 m normal and phase-stabilized optical fiber in the long branch.</a:t>
            </a:r>
            <a:endParaRPr lang="zh-CN" altLang="en-US" dirty="0">
              <a:solidFill>
                <a:srgbClr val="0033CC"/>
              </a:solidFill>
              <a:latin typeface="Times New Roman" panose="02020603050405020304" pitchFamily="18" charset="0"/>
              <a:cs typeface="Times New Roman" panose="02020603050405020304" pitchFamily="18" charset="0"/>
            </a:endParaRPr>
          </a:p>
        </p:txBody>
      </p:sp>
      <p:sp>
        <p:nvSpPr>
          <p:cNvPr id="15" name="页脚占位符 6"/>
          <p:cNvSpPr txBox="1"/>
          <p:nvPr/>
        </p:nvSpPr>
        <p:spPr>
          <a:xfrm>
            <a:off x="6485334" y="6453336"/>
            <a:ext cx="2658666" cy="365125"/>
          </a:xfrm>
          <a:prstGeom prst="rect">
            <a:avLst/>
          </a:prstGeom>
        </p:spPr>
        <p:txBody>
          <a:bodyPr vert="horz" lIns="91440" tIns="45720" rIns="91440" bIns="45720" rtlCol="0" anchor="ctr"/>
          <a:lstStyle>
            <a:defPPr>
              <a:defRPr lang="zh-CN"/>
            </a:defPPr>
            <a:lvl1pPr marL="0" algn="ct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t>COOL’23, Montreux, 09-13 Oct,2023</a:t>
            </a:r>
            <a:endParaRPr lang="zh-CN" altLang="en-US" dirty="0"/>
          </a:p>
        </p:txBody>
      </p:sp>
      <p:sp>
        <p:nvSpPr>
          <p:cNvPr id="3" name="灯片编号占位符 2"/>
          <p:cNvSpPr>
            <a:spLocks noGrp="1"/>
          </p:cNvSpPr>
          <p:nvPr>
            <p:ph type="sldNum" sz="quarter" idx="12"/>
          </p:nvPr>
        </p:nvSpPr>
        <p:spPr/>
        <p:txBody>
          <a:bodyPr/>
          <a:p>
            <a:fld id="{467CF1B9-ADC3-4521-AD98-ADB3259144A0}" type="slidenum">
              <a:rPr lang="zh-CN" altLang="en-US" smtClean="0"/>
            </a:fld>
            <a:endParaRPr lang="zh-CN" altLang="en-US"/>
          </a:p>
        </p:txBody>
      </p:sp>
      <p:sp>
        <p:nvSpPr>
          <p:cNvPr id="6" name="文本框 5"/>
          <p:cNvSpPr txBox="1"/>
          <p:nvPr/>
        </p:nvSpPr>
        <p:spPr>
          <a:xfrm>
            <a:off x="6805930" y="5732780"/>
            <a:ext cx="2085975" cy="645160"/>
          </a:xfrm>
          <a:prstGeom prst="rect">
            <a:avLst/>
          </a:prstGeom>
          <a:noFill/>
        </p:spPr>
        <p:txBody>
          <a:bodyPr wrap="square" rtlCol="0" anchor="t">
            <a:spAutoFit/>
          </a:bodyPr>
          <a:p>
            <a:r>
              <a:rPr lang="zh-CN" altLang="en-US" b="1">
                <a:solidFill>
                  <a:srgbClr val="0033CC"/>
                </a:solidFill>
                <a:latin typeface="Times New Roman" panose="02020603050405020304" pitchFamily="18" charset="0"/>
                <a:cs typeface="Times New Roman" panose="02020603050405020304" pitchFamily="18" charset="0"/>
              </a:rPr>
              <a:t>at least a factor of 6 </a:t>
            </a:r>
            <a:r>
              <a:rPr lang="en-US" altLang="zh-CN" b="1">
                <a:solidFill>
                  <a:srgbClr val="0033CC"/>
                </a:solidFill>
                <a:latin typeface="Times New Roman" panose="02020603050405020304" pitchFamily="18" charset="0"/>
                <a:cs typeface="Times New Roman" panose="02020603050405020304" pitchFamily="18" charset="0"/>
              </a:rPr>
              <a:t>is </a:t>
            </a:r>
            <a:r>
              <a:rPr lang="zh-CN" altLang="en-US" b="1">
                <a:solidFill>
                  <a:srgbClr val="0033CC"/>
                </a:solidFill>
                <a:latin typeface="Times New Roman" panose="02020603050405020304" pitchFamily="18" charset="0"/>
                <a:cs typeface="Times New Roman" panose="02020603050405020304" pitchFamily="18" charset="0"/>
              </a:rPr>
              <a:t>improved</a:t>
            </a:r>
            <a:r>
              <a:rPr lang="en-US" altLang="zh-CN" b="1">
                <a:solidFill>
                  <a:srgbClr val="0033CC"/>
                </a:solidFill>
                <a:latin typeface="Times New Roman" panose="02020603050405020304" pitchFamily="18" charset="0"/>
                <a:cs typeface="Times New Roman" panose="02020603050405020304" pitchFamily="18" charset="0"/>
              </a:rPr>
              <a:t>!</a:t>
            </a:r>
            <a:endParaRPr lang="en-US" altLang="zh-CN" b="1">
              <a:solidFill>
                <a:srgbClr val="0033CC"/>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552" y="0"/>
            <a:ext cx="8229600" cy="863492"/>
          </a:xfrm>
        </p:spPr>
        <p:txBody>
          <a:bodyPr>
            <a:normAutofit/>
          </a:bodyPr>
          <a:lstStyle/>
          <a:p>
            <a:pPr algn="l"/>
            <a:r>
              <a:rPr lang="en-US" altLang="zh-CN" sz="2800" b="1" dirty="0">
                <a:solidFill>
                  <a:schemeClr val="accent1"/>
                </a:solidFill>
                <a:latin typeface="Times New Roman" panose="02020603050405020304" pitchFamily="18" charset="0"/>
                <a:ea typeface="+mn-ea"/>
                <a:cs typeface="Times New Roman" panose="02020603050405020304" pitchFamily="18" charset="0"/>
              </a:rPr>
              <a:t>Comparison of two type notch filters</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764704"/>
            <a:ext cx="5543550" cy="0"/>
          </a:xfrm>
          <a:prstGeom prst="line">
            <a:avLst/>
          </a:prstGeom>
          <a:noFill/>
          <a:ln w="9525">
            <a:solidFill>
              <a:schemeClr val="accent1"/>
            </a:solidFill>
            <a:round/>
          </a:ln>
        </p:spPr>
        <p:txBody>
          <a:bodyPr/>
          <a:lstStyle/>
          <a:p>
            <a:endParaRPr lang="zh-CN" altLang="en-US"/>
          </a:p>
        </p:txBody>
      </p:sp>
      <p:graphicFrame>
        <p:nvGraphicFramePr>
          <p:cNvPr id="8" name="表格 7"/>
          <p:cNvGraphicFramePr>
            <a:graphicFrameLocks noGrp="1"/>
          </p:cNvGraphicFramePr>
          <p:nvPr>
            <p:custDataLst>
              <p:tags r:id="rId1"/>
            </p:custDataLst>
          </p:nvPr>
        </p:nvGraphicFramePr>
        <p:xfrm>
          <a:off x="539750" y="1149350"/>
          <a:ext cx="7776845" cy="2723515"/>
        </p:xfrm>
        <a:graphic>
          <a:graphicData uri="http://schemas.openxmlformats.org/drawingml/2006/table">
            <a:tbl>
              <a:tblPr firstRow="1" bandRow="1">
                <a:tableStyleId>{5C22544A-7EE6-4342-B048-85BDC9FD1C3A}</a:tableStyleId>
              </a:tblPr>
              <a:tblGrid>
                <a:gridCol w="1728470"/>
                <a:gridCol w="1569720"/>
                <a:gridCol w="1598295"/>
                <a:gridCol w="1440180"/>
                <a:gridCol w="1440180"/>
              </a:tblGrid>
              <a:tr h="708660">
                <a:tc>
                  <a:txBody>
                    <a:bodyPr/>
                    <a:lstStyle/>
                    <a:p>
                      <a:pPr algn="ctr"/>
                      <a:endParaRPr lang="zh-CN" altLang="en-US" sz="180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800" dirty="0">
                          <a:latin typeface="Times New Roman" panose="02020603050405020304" pitchFamily="18" charset="0"/>
                          <a:cs typeface="Times New Roman" panose="02020603050405020304" pitchFamily="18" charset="0"/>
                        </a:rPr>
                        <a:t>CERN AD</a:t>
                      </a:r>
                      <a:endParaRPr lang="en-US" altLang="zh-CN" sz="1800" dirty="0">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800" dirty="0">
                          <a:latin typeface="Times New Roman" panose="02020603050405020304" pitchFamily="18" charset="0"/>
                          <a:cs typeface="Times New Roman" panose="02020603050405020304" pitchFamily="18" charset="0"/>
                        </a:rPr>
                        <a:t>Coaxial-type</a:t>
                      </a:r>
                      <a:endParaRPr lang="zh-CN" altLang="en-US" sz="1800" dirty="0">
                        <a:latin typeface="Times New Roman" panose="02020603050405020304" pitchFamily="18" charset="0"/>
                        <a:cs typeface="Times New Roman" panose="02020603050405020304" pitchFamily="18" charset="0"/>
                      </a:endParaRPr>
                    </a:p>
                    <a:p>
                      <a:pPr algn="ctr"/>
                      <a:endParaRPr lang="zh-CN" altLang="en-US" sz="18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800" dirty="0">
                          <a:latin typeface="Times New Roman" panose="02020603050405020304" pitchFamily="18" charset="0"/>
                          <a:cs typeface="Times New Roman" panose="02020603050405020304" pitchFamily="18" charset="0"/>
                        </a:rPr>
                        <a:t>HIRFL </a:t>
                      </a:r>
                      <a:r>
                        <a:rPr lang="en-US" altLang="zh-CN" sz="1800" dirty="0" err="1">
                          <a:latin typeface="Times New Roman" panose="02020603050405020304" pitchFamily="18" charset="0"/>
                          <a:cs typeface="Times New Roman" panose="02020603050405020304" pitchFamily="18" charset="0"/>
                        </a:rPr>
                        <a:t>CSRe</a:t>
                      </a:r>
                      <a:endParaRPr lang="en-US" altLang="zh-CN" sz="1800" dirty="0">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800" dirty="0">
                          <a:latin typeface="Times New Roman" panose="02020603050405020304" pitchFamily="18" charset="0"/>
                          <a:cs typeface="Times New Roman" panose="02020603050405020304" pitchFamily="18" charset="0"/>
                        </a:rPr>
                        <a:t>Coaxial-type</a:t>
                      </a:r>
                      <a:endParaRPr lang="zh-CN" altLang="en-US" sz="1800" dirty="0">
                        <a:latin typeface="Times New Roman" panose="02020603050405020304" pitchFamily="18" charset="0"/>
                        <a:cs typeface="Times New Roman" panose="02020603050405020304" pitchFamily="18" charset="0"/>
                      </a:endParaRPr>
                    </a:p>
                    <a:p>
                      <a:pPr algn="ctr"/>
                      <a:endParaRPr lang="zh-CN" altLang="en-US" sz="18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800" dirty="0">
                          <a:latin typeface="Times New Roman" panose="02020603050405020304" pitchFamily="18" charset="0"/>
                          <a:cs typeface="Times New Roman" panose="02020603050405020304" pitchFamily="18" charset="0"/>
                        </a:rPr>
                        <a:t>HIAF </a:t>
                      </a:r>
                      <a:r>
                        <a:rPr lang="en-US" altLang="zh-CN" sz="1800" dirty="0" err="1">
                          <a:latin typeface="Times New Roman" panose="02020603050405020304" pitchFamily="18" charset="0"/>
                          <a:cs typeface="Times New Roman" panose="02020603050405020304" pitchFamily="18" charset="0"/>
                        </a:rPr>
                        <a:t>SRing</a:t>
                      </a:r>
                      <a:endParaRPr lang="en-US" altLang="zh-CN" sz="1800" dirty="0">
                        <a:latin typeface="Times New Roman" panose="02020603050405020304" pitchFamily="18" charset="0"/>
                        <a:cs typeface="Times New Roman" panose="02020603050405020304" pitchFamily="18" charset="0"/>
                      </a:endParaRPr>
                    </a:p>
                    <a:p>
                      <a:pPr algn="ctr"/>
                      <a:r>
                        <a:rPr lang="en-US" altLang="zh-CN" sz="1800" dirty="0">
                          <a:latin typeface="Times New Roman" panose="02020603050405020304" pitchFamily="18" charset="0"/>
                          <a:cs typeface="Times New Roman" panose="02020603050405020304" pitchFamily="18" charset="0"/>
                        </a:rPr>
                        <a:t>Coaxial-type</a:t>
                      </a:r>
                      <a:endParaRPr lang="en-US" altLang="zh-CN" sz="18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800" dirty="0">
                          <a:latin typeface="Times New Roman" panose="02020603050405020304" pitchFamily="18" charset="0"/>
                          <a:cs typeface="Times New Roman" panose="02020603050405020304" pitchFamily="18" charset="0"/>
                        </a:rPr>
                        <a:t>HIAF </a:t>
                      </a:r>
                      <a:r>
                        <a:rPr lang="en-US" altLang="zh-CN" sz="1800" dirty="0" err="1">
                          <a:latin typeface="Times New Roman" panose="02020603050405020304" pitchFamily="18" charset="0"/>
                          <a:cs typeface="Times New Roman" panose="02020603050405020304" pitchFamily="18" charset="0"/>
                        </a:rPr>
                        <a:t>SRing</a:t>
                      </a:r>
                      <a:endParaRPr lang="en-US" altLang="zh-CN" sz="1800" dirty="0">
                        <a:latin typeface="Times New Roman" panose="02020603050405020304" pitchFamily="18" charset="0"/>
                        <a:cs typeface="Times New Roman" panose="02020603050405020304" pitchFamily="18" charset="0"/>
                      </a:endParaRPr>
                    </a:p>
                    <a:p>
                      <a:pPr algn="ctr"/>
                      <a:r>
                        <a:rPr lang="en-US" altLang="zh-CN" sz="1800" dirty="0">
                          <a:latin typeface="Times New Roman" panose="02020603050405020304" pitchFamily="18" charset="0"/>
                          <a:cs typeface="Times New Roman" panose="02020603050405020304" pitchFamily="18" charset="0"/>
                        </a:rPr>
                        <a:t>Optical-type</a:t>
                      </a:r>
                      <a:endParaRPr lang="en-US" altLang="zh-CN" sz="1800" dirty="0">
                        <a:latin typeface="Times New Roman" panose="02020603050405020304" pitchFamily="18" charset="0"/>
                        <a:cs typeface="Times New Roman" panose="02020603050405020304" pitchFamily="18" charset="0"/>
                      </a:endParaRPr>
                    </a:p>
                  </a:txBody>
                  <a:tcPr/>
                </a:tc>
              </a:tr>
              <a:tr h="894715">
                <a:tc>
                  <a:txBody>
                    <a:bodyPr/>
                    <a:lstStyle/>
                    <a:p>
                      <a:pPr algn="ctr"/>
                      <a:r>
                        <a:rPr lang="en-US" altLang="zh-CN" sz="1800" dirty="0">
                          <a:latin typeface="Times New Roman" panose="02020603050405020304" pitchFamily="18" charset="0"/>
                          <a:cs typeface="Times New Roman" panose="02020603050405020304" pitchFamily="18" charset="0"/>
                        </a:rPr>
                        <a:t>The minimum notch depth (dB)</a:t>
                      </a:r>
                      <a:endParaRPr lang="en-US" altLang="zh-CN" sz="18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800" dirty="0">
                          <a:latin typeface="Times New Roman" panose="02020603050405020304" pitchFamily="18" charset="0"/>
                          <a:cs typeface="Times New Roman" panose="02020603050405020304" pitchFamily="18" charset="0"/>
                        </a:rPr>
                        <a:t>20</a:t>
                      </a:r>
                      <a:endParaRPr lang="en-US" altLang="zh-CN" sz="18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800" dirty="0">
                          <a:latin typeface="Times New Roman" panose="02020603050405020304" pitchFamily="18" charset="0"/>
                          <a:cs typeface="Times New Roman" panose="02020603050405020304" pitchFamily="18" charset="0"/>
                        </a:rPr>
                        <a:t>15</a:t>
                      </a:r>
                      <a:endParaRPr lang="en-US" altLang="zh-CN" sz="18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800" dirty="0">
                          <a:latin typeface="Times New Roman" panose="02020603050405020304" pitchFamily="18" charset="0"/>
                          <a:cs typeface="Times New Roman" panose="02020603050405020304" pitchFamily="18" charset="0"/>
                        </a:rPr>
                        <a:t>26</a:t>
                      </a:r>
                      <a:endParaRPr lang="en-US" altLang="zh-CN" sz="18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800" b="1" dirty="0">
                          <a:solidFill>
                            <a:srgbClr val="C00000"/>
                          </a:solidFill>
                          <a:latin typeface="Times New Roman" panose="02020603050405020304" pitchFamily="18" charset="0"/>
                          <a:cs typeface="Times New Roman" panose="02020603050405020304" pitchFamily="18" charset="0"/>
                        </a:rPr>
                        <a:t>40</a:t>
                      </a:r>
                      <a:endParaRPr lang="en-US" altLang="zh-CN" sz="1800" b="1" dirty="0">
                        <a:solidFill>
                          <a:srgbClr val="C00000"/>
                        </a:solidFill>
                        <a:latin typeface="Times New Roman" panose="02020603050405020304" pitchFamily="18" charset="0"/>
                        <a:cs typeface="Times New Roman" panose="02020603050405020304" pitchFamily="18" charset="0"/>
                      </a:endParaRPr>
                    </a:p>
                  </a:txBody>
                  <a:tcPr/>
                </a:tc>
              </a:tr>
              <a:tr h="914400">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800" dirty="0">
                          <a:latin typeface="Times New Roman" panose="02020603050405020304" pitchFamily="18" charset="0"/>
                          <a:cs typeface="Times New Roman" panose="02020603050405020304" pitchFamily="18" charset="0"/>
                        </a:rPr>
                        <a:t>The maximum notch depth (dB)</a:t>
                      </a:r>
                      <a:endParaRPr lang="zh-CN" altLang="en-US" sz="1800" dirty="0">
                        <a:latin typeface="Times New Roman" panose="02020603050405020304" pitchFamily="18" charset="0"/>
                        <a:cs typeface="Times New Roman" panose="02020603050405020304" pitchFamily="18" charset="0"/>
                      </a:endParaRPr>
                    </a:p>
                    <a:p>
                      <a:pPr algn="ctr"/>
                      <a:endParaRPr lang="zh-CN" altLang="en-US" sz="18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800" dirty="0">
                          <a:latin typeface="Times New Roman" panose="02020603050405020304" pitchFamily="18" charset="0"/>
                          <a:cs typeface="Times New Roman" panose="02020603050405020304" pitchFamily="18" charset="0"/>
                        </a:rPr>
                        <a:t>30</a:t>
                      </a:r>
                      <a:endParaRPr lang="en-US" altLang="zh-CN" sz="18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800" dirty="0">
                          <a:latin typeface="Times New Roman" panose="02020603050405020304" pitchFamily="18" charset="0"/>
                          <a:cs typeface="Times New Roman" panose="02020603050405020304" pitchFamily="18" charset="0"/>
                        </a:rPr>
                        <a:t>35</a:t>
                      </a:r>
                      <a:endParaRPr lang="en-US" altLang="zh-CN" sz="18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800" dirty="0">
                          <a:latin typeface="Times New Roman" panose="02020603050405020304" pitchFamily="18" charset="0"/>
                          <a:cs typeface="Times New Roman" panose="02020603050405020304" pitchFamily="18" charset="0"/>
                        </a:rPr>
                        <a:t>57</a:t>
                      </a:r>
                      <a:endParaRPr lang="en-US" altLang="zh-CN" sz="18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800" b="1" dirty="0">
                          <a:solidFill>
                            <a:srgbClr val="C00000"/>
                          </a:solidFill>
                          <a:latin typeface="Times New Roman" panose="02020603050405020304" pitchFamily="18" charset="0"/>
                          <a:cs typeface="Times New Roman" panose="02020603050405020304" pitchFamily="18" charset="0"/>
                        </a:rPr>
                        <a:t>65</a:t>
                      </a:r>
                      <a:endParaRPr lang="en-US" altLang="zh-CN" sz="1800" b="1" dirty="0">
                        <a:solidFill>
                          <a:srgbClr val="C00000"/>
                        </a:solidFill>
                        <a:latin typeface="Times New Roman" panose="02020603050405020304" pitchFamily="18" charset="0"/>
                        <a:cs typeface="Times New Roman" panose="02020603050405020304" pitchFamily="18" charset="0"/>
                      </a:endParaRPr>
                    </a:p>
                  </a:txBody>
                  <a:tcPr/>
                </a:tc>
              </a:tr>
            </a:tbl>
          </a:graphicData>
        </a:graphic>
      </p:graphicFrame>
      <p:sp>
        <p:nvSpPr>
          <p:cNvPr id="14" name="矩形: 圆角 13"/>
          <p:cNvSpPr/>
          <p:nvPr/>
        </p:nvSpPr>
        <p:spPr>
          <a:xfrm>
            <a:off x="6876415" y="1124585"/>
            <a:ext cx="1440180" cy="2766695"/>
          </a:xfrm>
          <a:prstGeom prst="roundRect">
            <a:avLst/>
          </a:prstGeom>
          <a:noFill/>
          <a:ln w="31750">
            <a:solidFill>
              <a:srgbClr val="C00000"/>
            </a:solidFill>
            <a:prstDash val="sys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9" name="矩形 8"/>
          <p:cNvSpPr/>
          <p:nvPr/>
        </p:nvSpPr>
        <p:spPr>
          <a:xfrm>
            <a:off x="344216" y="4221847"/>
            <a:ext cx="8424936" cy="1754326"/>
          </a:xfrm>
          <a:prstGeom prst="rect">
            <a:avLst/>
          </a:prstGeom>
        </p:spPr>
        <p:txBody>
          <a:bodyPr wrap="square">
            <a:spAutoFit/>
          </a:bodyPr>
          <a:lstStyle/>
          <a:p>
            <a:pPr marL="285750" indent="-285750">
              <a:buFont typeface="Wingdings" panose="05000000000000000000" pitchFamily="2" charset="2"/>
              <a:buChar char="Ø"/>
            </a:pPr>
            <a:r>
              <a:rPr lang="zh-CN" altLang="en-US" dirty="0">
                <a:solidFill>
                  <a:srgbClr val="002060"/>
                </a:solidFill>
                <a:latin typeface="Times New Roman" panose="02020603050405020304" pitchFamily="18" charset="0"/>
                <a:cs typeface="Times New Roman" panose="02020603050405020304" pitchFamily="18" charset="0"/>
              </a:rPr>
              <a:t>we select the optical notch filter with phase-stabilized optical fiber for the SRing stochastic cooling system with the highest priority</a:t>
            </a:r>
            <a:endParaRPr lang="en-US" altLang="zh-CN" dirty="0">
              <a:solidFill>
                <a:srgbClr val="002060"/>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zh-CN" altLang="en-US" dirty="0">
              <a:solidFill>
                <a:srgbClr val="002060"/>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zh-CN" altLang="en-US" dirty="0">
                <a:solidFill>
                  <a:srgbClr val="002060"/>
                </a:solidFill>
                <a:latin typeface="Times New Roman" panose="02020603050405020304" pitchFamily="18" charset="0"/>
                <a:cs typeface="Times New Roman" panose="02020603050405020304" pitchFamily="18" charset="0"/>
              </a:rPr>
              <a:t>In the next step of this work, the optical fiber notch filter will be installed temporarily on CSRe in the beginning of 2024 to investigate the effect of longitudinal cooling and is planned to be used for experiments with secondary beams</a:t>
            </a:r>
            <a:endParaRPr lang="zh-CN" altLang="en-US" dirty="0">
              <a:solidFill>
                <a:srgbClr val="002060"/>
              </a:solidFill>
              <a:latin typeface="Times New Roman" panose="02020603050405020304" pitchFamily="18" charset="0"/>
              <a:cs typeface="Times New Roman" panose="02020603050405020304" pitchFamily="18" charset="0"/>
            </a:endParaRPr>
          </a:p>
        </p:txBody>
      </p:sp>
      <p:sp>
        <p:nvSpPr>
          <p:cNvPr id="15"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3" name="灯片编号占位符 2"/>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48630" y="113045"/>
            <a:ext cx="7886700" cy="1325563"/>
          </a:xfrm>
        </p:spPr>
        <p:txBody>
          <a:bodyPr>
            <a:normAutofit/>
          </a:bodyPr>
          <a:lstStyle/>
          <a:p>
            <a:pPr algn="l"/>
            <a:r>
              <a:rPr lang="en-US" altLang="zh-CN" sz="3600" b="1" dirty="0">
                <a:solidFill>
                  <a:schemeClr val="accent1"/>
                </a:solidFill>
                <a:latin typeface="Times New Roman" panose="02020603050405020304" pitchFamily="18" charset="0"/>
                <a:ea typeface="+mn-ea"/>
                <a:cs typeface="Times New Roman" panose="02020603050405020304" pitchFamily="18" charset="0"/>
              </a:rPr>
              <a:t>Outlines</a:t>
            </a:r>
            <a:endParaRPr lang="zh-CN" altLang="en-US" sz="36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3" name="内容占位符 2"/>
          <p:cNvSpPr>
            <a:spLocks noGrp="1"/>
          </p:cNvSpPr>
          <p:nvPr>
            <p:ph idx="1"/>
          </p:nvPr>
        </p:nvSpPr>
        <p:spPr>
          <a:xfrm>
            <a:off x="107504" y="1207293"/>
            <a:ext cx="9036496" cy="4525963"/>
          </a:xfrm>
        </p:spPr>
        <p:txBody>
          <a:bodyPr>
            <a:normAutofit/>
          </a:bodyPr>
          <a:lstStyle/>
          <a:p>
            <a:pPr>
              <a:buFont typeface="Wingdings" panose="05000000000000000000" pitchFamily="2" charset="2"/>
              <a:buChar char="l"/>
            </a:pPr>
            <a:r>
              <a:rPr lang="en-GB" altLang="zh-CN" dirty="0">
                <a:latin typeface="Times New Roman" panose="02020603050405020304" pitchFamily="18" charset="0"/>
                <a:cs typeface="Times New Roman" panose="02020603050405020304" pitchFamily="18" charset="0"/>
              </a:rPr>
              <a:t>Development of stochastic cooling components for HIAF Spectrometer-Ring</a:t>
            </a:r>
            <a:r>
              <a:rPr lang="en-US" altLang="zh-CN" dirty="0">
                <a:latin typeface="Times New Roman" panose="02020603050405020304" pitchFamily="18" charset="0"/>
                <a:cs typeface="Times New Roman" panose="02020603050405020304" pitchFamily="18" charset="0"/>
              </a:rPr>
              <a:t> </a:t>
            </a:r>
            <a:r>
              <a:rPr lang="en-US" altLang="zh-CN" sz="2600" dirty="0">
                <a:latin typeface="Times New Roman" panose="02020603050405020304" pitchFamily="18" charset="0"/>
                <a:cs typeface="Times New Roman" panose="02020603050405020304" pitchFamily="18" charset="0"/>
              </a:rPr>
              <a:t>(</a:t>
            </a:r>
            <a:r>
              <a:rPr lang="en-US" altLang="zh-CN" sz="2600" dirty="0">
                <a:solidFill>
                  <a:srgbClr val="FF0000"/>
                </a:solidFill>
                <a:latin typeface="Times New Roman" panose="02020603050405020304" pitchFamily="18" charset="0"/>
                <a:cs typeface="Times New Roman" panose="02020603050405020304" pitchFamily="18" charset="0"/>
              </a:rPr>
              <a:t>H</a:t>
            </a:r>
            <a:r>
              <a:rPr lang="en-US" altLang="zh-CN" sz="2600" dirty="0">
                <a:latin typeface="Times New Roman" panose="02020603050405020304" pitchFamily="18" charset="0"/>
                <a:cs typeface="Times New Roman" panose="02020603050405020304" pitchFamily="18" charset="0"/>
              </a:rPr>
              <a:t>igh </a:t>
            </a:r>
            <a:r>
              <a:rPr lang="en-US" altLang="zh-CN" sz="2600" dirty="0">
                <a:solidFill>
                  <a:srgbClr val="FF0000"/>
                </a:solidFill>
                <a:latin typeface="Times New Roman" panose="02020603050405020304" pitchFamily="18" charset="0"/>
                <a:cs typeface="Times New Roman" panose="02020603050405020304" pitchFamily="18" charset="0"/>
              </a:rPr>
              <a:t>I</a:t>
            </a:r>
            <a:r>
              <a:rPr lang="en-US" altLang="zh-CN" sz="2600" dirty="0">
                <a:latin typeface="Times New Roman" panose="02020603050405020304" pitchFamily="18" charset="0"/>
                <a:cs typeface="Times New Roman" panose="02020603050405020304" pitchFamily="18" charset="0"/>
              </a:rPr>
              <a:t>ntensity heavy-ion </a:t>
            </a:r>
            <a:r>
              <a:rPr lang="en-US" altLang="zh-CN" sz="2600" dirty="0">
                <a:solidFill>
                  <a:srgbClr val="FF0000"/>
                </a:solidFill>
                <a:latin typeface="Times New Roman" panose="02020603050405020304" pitchFamily="18" charset="0"/>
                <a:cs typeface="Times New Roman" panose="02020603050405020304" pitchFamily="18" charset="0"/>
              </a:rPr>
              <a:t>A</a:t>
            </a:r>
            <a:r>
              <a:rPr lang="en-US" altLang="zh-CN" sz="2600" dirty="0">
                <a:latin typeface="Times New Roman" panose="02020603050405020304" pitchFamily="18" charset="0"/>
                <a:cs typeface="Times New Roman" panose="02020603050405020304" pitchFamily="18" charset="0"/>
              </a:rPr>
              <a:t>ccelerator </a:t>
            </a:r>
            <a:r>
              <a:rPr lang="en-US" altLang="zh-CN" sz="2600" dirty="0">
                <a:solidFill>
                  <a:srgbClr val="FF0000"/>
                </a:solidFill>
                <a:latin typeface="Times New Roman" panose="02020603050405020304" pitchFamily="18" charset="0"/>
                <a:cs typeface="Times New Roman" panose="02020603050405020304" pitchFamily="18" charset="0"/>
              </a:rPr>
              <a:t>F</a:t>
            </a:r>
            <a:r>
              <a:rPr lang="en-US" altLang="zh-CN" sz="2600" dirty="0">
                <a:latin typeface="Times New Roman" panose="02020603050405020304" pitchFamily="18" charset="0"/>
                <a:cs typeface="Times New Roman" panose="02020603050405020304" pitchFamily="18" charset="0"/>
              </a:rPr>
              <a:t>acility)</a:t>
            </a:r>
            <a:endParaRPr lang="en-US" altLang="zh-CN" sz="2600" dirty="0">
              <a:latin typeface="Times New Roman" panose="02020603050405020304" pitchFamily="18" charset="0"/>
              <a:cs typeface="Times New Roman" panose="02020603050405020304" pitchFamily="18" charset="0"/>
            </a:endParaRPr>
          </a:p>
        </p:txBody>
      </p:sp>
      <p:sp>
        <p:nvSpPr>
          <p:cNvPr id="4" name="直接连接符 10"/>
          <p:cNvSpPr>
            <a:spLocks noChangeShapeType="1"/>
          </p:cNvSpPr>
          <p:nvPr/>
        </p:nvSpPr>
        <p:spPr bwMode="auto">
          <a:xfrm>
            <a:off x="119447" y="1124744"/>
            <a:ext cx="5543550" cy="0"/>
          </a:xfrm>
          <a:prstGeom prst="line">
            <a:avLst/>
          </a:prstGeom>
          <a:noFill/>
          <a:ln w="9525">
            <a:solidFill>
              <a:schemeClr val="accent1"/>
            </a:solidFill>
            <a:round/>
          </a:ln>
        </p:spPr>
        <p:txBody>
          <a:bodyPr/>
          <a:lstStyle/>
          <a:p>
            <a:endParaRPr lang="zh-CN" altLang="en-US"/>
          </a:p>
        </p:txBody>
      </p:sp>
      <p:sp>
        <p:nvSpPr>
          <p:cNvPr id="6" name="矩形 5"/>
          <p:cNvSpPr/>
          <p:nvPr/>
        </p:nvSpPr>
        <p:spPr>
          <a:xfrm>
            <a:off x="-396552" y="2482315"/>
            <a:ext cx="9540552" cy="3476625"/>
          </a:xfrm>
          <a:prstGeom prst="rect">
            <a:avLst/>
          </a:prstGeom>
        </p:spPr>
        <p:txBody>
          <a:bodyPr wrap="square">
            <a:spAutoFit/>
          </a:bodyPr>
          <a:lstStyle/>
          <a:p>
            <a:pPr lvl="1">
              <a:buFont typeface="Wingdings" panose="05000000000000000000" pitchFamily="2" charset="2"/>
              <a:buChar char="Ø"/>
            </a:pPr>
            <a:r>
              <a:rPr lang="en-GB" altLang="zh-CN" sz="2200" b="1" dirty="0">
                <a:solidFill>
                  <a:schemeClr val="bg1">
                    <a:lumMod val="85000"/>
                  </a:schemeClr>
                </a:solidFill>
                <a:latin typeface="Times New Roman" panose="02020603050405020304" pitchFamily="18" charset="0"/>
                <a:cs typeface="Times New Roman" panose="02020603050405020304" pitchFamily="18" charset="0"/>
              </a:rPr>
              <a:t>Motivation</a:t>
            </a:r>
            <a:r>
              <a:rPr lang="en-GB" altLang="zh-CN" sz="2200" dirty="0">
                <a:solidFill>
                  <a:schemeClr val="bg1">
                    <a:lumMod val="85000"/>
                  </a:schemeClr>
                </a:solidFill>
                <a:latin typeface="Times New Roman" panose="02020603050405020304" pitchFamily="18" charset="0"/>
                <a:cs typeface="Times New Roman" panose="02020603050405020304" pitchFamily="18" charset="0"/>
              </a:rPr>
              <a:t> for stochastic cooling on the </a:t>
            </a:r>
            <a:r>
              <a:rPr lang="en-GB" altLang="zh-CN" sz="2200" dirty="0" err="1">
                <a:solidFill>
                  <a:schemeClr val="bg1">
                    <a:lumMod val="85000"/>
                  </a:schemeClr>
                </a:solidFill>
                <a:latin typeface="Times New Roman" panose="02020603050405020304" pitchFamily="18" charset="0"/>
                <a:cs typeface="Times New Roman" panose="02020603050405020304" pitchFamily="18" charset="0"/>
              </a:rPr>
              <a:t>SRing</a:t>
            </a:r>
            <a:r>
              <a:rPr lang="en-GB" altLang="zh-CN" sz="2200" dirty="0">
                <a:solidFill>
                  <a:schemeClr val="bg1">
                    <a:lumMod val="85000"/>
                  </a:schemeClr>
                </a:solidFill>
                <a:latin typeface="Times New Roman" panose="02020603050405020304" pitchFamily="18" charset="0"/>
                <a:cs typeface="Times New Roman" panose="02020603050405020304" pitchFamily="18" charset="0"/>
              </a:rPr>
              <a:t> requirements by physics</a:t>
            </a:r>
            <a:endParaRPr lang="en-US" altLang="zh-CN" sz="2200" dirty="0">
              <a:solidFill>
                <a:schemeClr val="bg1">
                  <a:lumMod val="85000"/>
                </a:schemeClr>
              </a:solidFill>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endParaRPr lang="en-US" altLang="zh-CN" sz="2200" dirty="0">
              <a:solidFill>
                <a:schemeClr val="bg1">
                  <a:lumMod val="85000"/>
                </a:schemeClr>
              </a:solidFill>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altLang="zh-CN" sz="2200" b="1" dirty="0" err="1">
                <a:solidFill>
                  <a:schemeClr val="bg1">
                    <a:lumMod val="85000"/>
                  </a:schemeClr>
                </a:solidFill>
                <a:latin typeface="Times New Roman" panose="02020603050405020304" pitchFamily="18" charset="0"/>
                <a:cs typeface="Times New Roman" panose="02020603050405020304" pitchFamily="18" charset="0"/>
              </a:rPr>
              <a:t>SRing</a:t>
            </a:r>
            <a:r>
              <a:rPr lang="en-US" altLang="zh-CN" sz="2200" b="1" dirty="0">
                <a:solidFill>
                  <a:schemeClr val="bg1">
                    <a:lumMod val="85000"/>
                  </a:schemeClr>
                </a:solidFill>
                <a:latin typeface="Times New Roman" panose="02020603050405020304" pitchFamily="18" charset="0"/>
                <a:cs typeface="Times New Roman" panose="02020603050405020304" pitchFamily="18" charset="0"/>
              </a:rPr>
              <a:t> pickup/kicker </a:t>
            </a:r>
            <a:r>
              <a:rPr lang="en-US" altLang="zh-CN" sz="2200" dirty="0">
                <a:solidFill>
                  <a:schemeClr val="bg1">
                    <a:lumMod val="85000"/>
                  </a:schemeClr>
                </a:solidFill>
                <a:latin typeface="Times New Roman" panose="02020603050405020304" pitchFamily="18" charset="0"/>
                <a:cs typeface="Times New Roman" panose="02020603050405020304" pitchFamily="18" charset="0"/>
              </a:rPr>
              <a:t>optimization and test with beam on </a:t>
            </a:r>
            <a:r>
              <a:rPr lang="en-US" altLang="zh-CN" sz="2200" dirty="0" err="1">
                <a:solidFill>
                  <a:schemeClr val="bg1">
                    <a:lumMod val="85000"/>
                  </a:schemeClr>
                </a:solidFill>
                <a:latin typeface="Times New Roman" panose="02020603050405020304" pitchFamily="18" charset="0"/>
                <a:cs typeface="Times New Roman" panose="02020603050405020304" pitchFamily="18" charset="0"/>
              </a:rPr>
              <a:t>CSRm</a:t>
            </a:r>
            <a:endParaRPr lang="en-US" altLang="zh-CN" sz="2200" dirty="0">
              <a:solidFill>
                <a:schemeClr val="bg1">
                  <a:lumMod val="85000"/>
                </a:schemeClr>
              </a:solidFill>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endParaRPr lang="en-US" altLang="zh-CN" sz="220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altLang="zh-CN" sz="2200" b="1" dirty="0">
                <a:solidFill>
                  <a:schemeClr val="bg1">
                    <a:lumMod val="85000"/>
                  </a:schemeClr>
                </a:solidFill>
                <a:latin typeface="Times New Roman" panose="02020603050405020304" pitchFamily="18" charset="0"/>
                <a:cs typeface="Times New Roman" panose="02020603050405020304" pitchFamily="18" charset="0"/>
              </a:rPr>
              <a:t>Notch filter evaluation for SRing stochastic cooling</a:t>
            </a:r>
            <a:endParaRPr lang="en-US" altLang="zh-CN" sz="2200" b="1" dirty="0">
              <a:solidFill>
                <a:schemeClr val="bg1">
                  <a:lumMod val="85000"/>
                </a:schemeClr>
              </a:solidFill>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endParaRPr lang="en-US" altLang="zh-CN" sz="2200" dirty="0">
              <a:latin typeface="Times New Roman" panose="02020603050405020304" pitchFamily="18" charset="0"/>
              <a:cs typeface="Times New Roman" panose="02020603050405020304" pitchFamily="18" charset="0"/>
            </a:endParaRPr>
          </a:p>
          <a:p>
            <a:pPr lvl="1" algn="l">
              <a:buClrTx/>
              <a:buSzTx/>
              <a:buFont typeface="Wingdings" panose="05000000000000000000" pitchFamily="2" charset="2"/>
              <a:buChar char="Ø"/>
            </a:pPr>
            <a:r>
              <a:rPr lang="en-US" altLang="zh-CN" sz="2200" b="1" dirty="0">
                <a:latin typeface="Times New Roman" panose="02020603050405020304" pitchFamily="18" charset="0"/>
                <a:cs typeface="Times New Roman" panose="02020603050405020304" pitchFamily="18" charset="0"/>
              </a:rPr>
              <a:t>Broadband phase shifter</a:t>
            </a:r>
            <a:r>
              <a:rPr lang="en-US" altLang="zh-CN" sz="2200" dirty="0">
                <a:latin typeface="Times New Roman" panose="02020603050405020304" pitchFamily="18" charset="0"/>
                <a:cs typeface="Times New Roman" panose="02020603050405020304" pitchFamily="18" charset="0"/>
              </a:rPr>
              <a:t> development for stochastic cooling</a:t>
            </a:r>
            <a:endParaRPr lang="en-US" altLang="zh-CN" sz="2200" dirty="0">
              <a:latin typeface="Times New Roman" panose="02020603050405020304" pitchFamily="18" charset="0"/>
              <a:cs typeface="Times New Roman" panose="02020603050405020304" pitchFamily="18" charset="0"/>
            </a:endParaRPr>
          </a:p>
          <a:p>
            <a:pPr lvl="1"/>
            <a:endParaRPr lang="en-US" altLang="zh-CN" sz="2200" dirty="0">
              <a:latin typeface="Times New Roman" panose="02020603050405020304" pitchFamily="18" charset="0"/>
              <a:cs typeface="Times New Roman" panose="02020603050405020304" pitchFamily="18" charset="0"/>
            </a:endParaRPr>
          </a:p>
          <a:p>
            <a:pPr lvl="1"/>
            <a:endParaRPr lang="en-US" altLang="zh-CN" sz="2200" dirty="0">
              <a:latin typeface="Times New Roman" panose="02020603050405020304" pitchFamily="18" charset="0"/>
              <a:cs typeface="Times New Roman" panose="02020603050405020304" pitchFamily="18" charset="0"/>
            </a:endParaRPr>
          </a:p>
          <a:p>
            <a:pPr lvl="1"/>
            <a:endParaRPr lang="en-US" altLang="zh-CN" sz="2200" dirty="0">
              <a:latin typeface="Times New Roman" panose="02020603050405020304" pitchFamily="18" charset="0"/>
              <a:cs typeface="Times New Roman" panose="02020603050405020304" pitchFamily="18" charset="0"/>
            </a:endParaRPr>
          </a:p>
        </p:txBody>
      </p:sp>
      <p:sp>
        <p:nvSpPr>
          <p:cNvPr id="8"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5" name="灯片编号占位符 4"/>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552" y="0"/>
            <a:ext cx="8229600" cy="863492"/>
          </a:xfrm>
        </p:spPr>
        <p:txBody>
          <a:bodyPr>
            <a:normAutofit/>
          </a:bodyPr>
          <a:lstStyle/>
          <a:p>
            <a:pPr algn="l"/>
            <a:r>
              <a:rPr lang="en-US" altLang="zh-CN" sz="2800" b="1" dirty="0">
                <a:solidFill>
                  <a:schemeClr val="accent1"/>
                </a:solidFill>
                <a:latin typeface="Times New Roman" panose="02020603050405020304" pitchFamily="18" charset="0"/>
                <a:ea typeface="+mn-ea"/>
                <a:cs typeface="Times New Roman" panose="02020603050405020304" pitchFamily="18" charset="0"/>
              </a:rPr>
              <a:t>Broadband phase shifter</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764704"/>
            <a:ext cx="5543550" cy="0"/>
          </a:xfrm>
          <a:prstGeom prst="line">
            <a:avLst/>
          </a:prstGeom>
          <a:noFill/>
          <a:ln w="9525">
            <a:solidFill>
              <a:schemeClr val="accent1"/>
            </a:solidFill>
            <a:round/>
          </a:ln>
        </p:spPr>
        <p:txBody>
          <a:bodyPr/>
          <a:lstStyle/>
          <a:p>
            <a:endParaRPr lang="zh-CN" altLang="en-US"/>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9645" y="1263072"/>
            <a:ext cx="8874844" cy="3638266"/>
          </a:xfrm>
          <a:prstGeom prst="rect">
            <a:avLst/>
          </a:prstGeom>
        </p:spPr>
      </p:pic>
      <p:sp>
        <p:nvSpPr>
          <p:cNvPr id="10" name="矩形: 圆角 9"/>
          <p:cNvSpPr/>
          <p:nvPr/>
        </p:nvSpPr>
        <p:spPr>
          <a:xfrm>
            <a:off x="4499993" y="1700808"/>
            <a:ext cx="864096" cy="2736304"/>
          </a:xfrm>
          <a:prstGeom prst="roundRect">
            <a:avLst/>
          </a:prstGeom>
          <a:noFill/>
          <a:ln w="25400">
            <a:solidFill>
              <a:srgbClr val="C00000"/>
            </a:solidFill>
            <a:prstDash val="sys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7" name="矩形 6"/>
          <p:cNvSpPr/>
          <p:nvPr/>
        </p:nvSpPr>
        <p:spPr>
          <a:xfrm>
            <a:off x="251519" y="5085429"/>
            <a:ext cx="8802835" cy="1323439"/>
          </a:xfrm>
          <a:prstGeom prst="rect">
            <a:avLst/>
          </a:prstGeom>
        </p:spPr>
        <p:txBody>
          <a:bodyPr wrap="square">
            <a:spAutoFit/>
          </a:bodyPr>
          <a:lstStyle/>
          <a:p>
            <a:pPr marL="285750" indent="-285750">
              <a:buFont typeface="Wingdings" panose="05000000000000000000" pitchFamily="2" charset="2"/>
              <a:buChar char="Ø"/>
            </a:pPr>
            <a:r>
              <a:rPr lang="en-GB" altLang="zh-CN" sz="2000" dirty="0">
                <a:solidFill>
                  <a:srgbClr val="002060"/>
                </a:solidFill>
                <a:latin typeface="Times New Roman" panose="02020603050405020304" pitchFamily="18" charset="0"/>
                <a:cs typeface="Times New Roman" panose="02020603050405020304" pitchFamily="18" charset="0"/>
              </a:rPr>
              <a:t>Broadband phase shifter is one of the critical devices for </a:t>
            </a:r>
            <a:r>
              <a:rPr lang="en-GB" altLang="zh-CN" sz="2000" dirty="0" err="1">
                <a:solidFill>
                  <a:srgbClr val="002060"/>
                </a:solidFill>
                <a:latin typeface="Times New Roman" panose="02020603050405020304" pitchFamily="18" charset="0"/>
                <a:cs typeface="Times New Roman" panose="02020603050405020304" pitchFamily="18" charset="0"/>
              </a:rPr>
              <a:t>SRing</a:t>
            </a:r>
            <a:r>
              <a:rPr lang="en-GB" altLang="zh-CN" sz="2000" dirty="0">
                <a:solidFill>
                  <a:srgbClr val="002060"/>
                </a:solidFill>
                <a:latin typeface="Times New Roman" panose="02020603050405020304" pitchFamily="18" charset="0"/>
                <a:cs typeface="Times New Roman" panose="02020603050405020304" pitchFamily="18" charset="0"/>
              </a:rPr>
              <a:t> stochastic cooling system</a:t>
            </a:r>
            <a:endParaRPr lang="en-US" altLang="zh-CN" sz="2000" dirty="0">
              <a:solidFill>
                <a:srgbClr val="002060"/>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altLang="zh-CN" sz="2000" dirty="0">
                <a:solidFill>
                  <a:srgbClr val="002060"/>
                </a:solidFill>
                <a:latin typeface="Times New Roman" panose="02020603050405020304" pitchFamily="18" charset="0"/>
                <a:cs typeface="Times New Roman" panose="02020603050405020304" pitchFamily="18" charset="0"/>
              </a:rPr>
              <a:t>because it </a:t>
            </a:r>
            <a:r>
              <a:rPr lang="zh-CN" altLang="en-US" sz="2000" dirty="0">
                <a:solidFill>
                  <a:srgbClr val="002060"/>
                </a:solidFill>
                <a:latin typeface="Times New Roman" panose="02020603050405020304" pitchFamily="18" charset="0"/>
                <a:cs typeface="Times New Roman" panose="02020603050405020304" pitchFamily="18" charset="0"/>
              </a:rPr>
              <a:t>is essential for the correct sign of the momentum correction signal at the kicker</a:t>
            </a:r>
            <a:endParaRPr lang="zh-CN" altLang="en-US" sz="2000" dirty="0">
              <a:solidFill>
                <a:srgbClr val="002060"/>
              </a:solidFill>
              <a:latin typeface="Times New Roman" panose="02020603050405020304" pitchFamily="18" charset="0"/>
              <a:cs typeface="Times New Roman" panose="02020603050405020304" pitchFamily="18" charset="0"/>
            </a:endParaRPr>
          </a:p>
        </p:txBody>
      </p:sp>
      <p:sp>
        <p:nvSpPr>
          <p:cNvPr id="12"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3" name="灯片编号占位符 2"/>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552" y="0"/>
            <a:ext cx="8229600" cy="863492"/>
          </a:xfrm>
        </p:spPr>
        <p:txBody>
          <a:bodyPr>
            <a:normAutofit/>
          </a:bodyPr>
          <a:lstStyle/>
          <a:p>
            <a:pPr algn="l"/>
            <a:r>
              <a:rPr lang="en-US" altLang="zh-CN" sz="2800" b="1" dirty="0">
                <a:solidFill>
                  <a:schemeClr val="accent1"/>
                </a:solidFill>
                <a:latin typeface="Times New Roman" panose="02020603050405020304" pitchFamily="18" charset="0"/>
                <a:ea typeface="+mn-ea"/>
                <a:cs typeface="Times New Roman" panose="02020603050405020304" pitchFamily="18" charset="0"/>
              </a:rPr>
              <a:t>Broadband phase shifter</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764704"/>
            <a:ext cx="5543550" cy="0"/>
          </a:xfrm>
          <a:prstGeom prst="line">
            <a:avLst/>
          </a:prstGeom>
          <a:noFill/>
          <a:ln w="9525">
            <a:solidFill>
              <a:schemeClr val="accent1"/>
            </a:solidFill>
            <a:round/>
          </a:ln>
        </p:spPr>
        <p:txBody>
          <a:bodyPr/>
          <a:lstStyle/>
          <a:p>
            <a:endParaRPr lang="zh-CN" altLang="en-US"/>
          </a:p>
        </p:txBody>
      </p:sp>
      <p:pic>
        <p:nvPicPr>
          <p:cNvPr id="8" name="图片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83568" y="3552318"/>
            <a:ext cx="7579806" cy="2531686"/>
          </a:xfrm>
          <a:prstGeom prst="rect">
            <a:avLst/>
          </a:prstGeom>
        </p:spPr>
      </p:pic>
      <p:sp>
        <p:nvSpPr>
          <p:cNvPr id="9" name="矩形 8"/>
          <p:cNvSpPr/>
          <p:nvPr/>
        </p:nvSpPr>
        <p:spPr>
          <a:xfrm>
            <a:off x="801063" y="6084004"/>
            <a:ext cx="8244408" cy="369332"/>
          </a:xfrm>
          <a:prstGeom prst="rect">
            <a:avLst/>
          </a:prstGeom>
        </p:spPr>
        <p:txBody>
          <a:bodyPr wrap="square">
            <a:spAutoFit/>
          </a:bodyPr>
          <a:lstStyle/>
          <a:p>
            <a:r>
              <a:rPr lang="ru-RU" altLang="zh-CN" dirty="0">
                <a:solidFill>
                  <a:srgbClr val="002060"/>
                </a:solidFill>
                <a:latin typeface="Times New Roman" panose="02020603050405020304" pitchFamily="18" charset="0"/>
                <a:ea typeface="Times New Roman" panose="02020603050405020304" pitchFamily="18" charset="0"/>
              </a:rPr>
              <a:t>Block diagram of proposed method for the </a:t>
            </a:r>
            <a:r>
              <a:rPr lang="ru-RU" altLang="zh-CN" dirty="0">
                <a:solidFill>
                  <a:srgbClr val="002060"/>
                </a:solidFill>
                <a:latin typeface="Times New Roman" panose="02020603050405020304" pitchFamily="18" charset="0"/>
              </a:rPr>
              <a:t>0°-</a:t>
            </a:r>
            <a:r>
              <a:rPr lang="en-US" altLang="zh-CN" dirty="0">
                <a:solidFill>
                  <a:srgbClr val="002060"/>
                </a:solidFill>
                <a:latin typeface="Times New Roman" panose="02020603050405020304" pitchFamily="18" charset="0"/>
              </a:rPr>
              <a:t> </a:t>
            </a:r>
            <a:r>
              <a:rPr lang="ru-RU" altLang="zh-CN" dirty="0">
                <a:solidFill>
                  <a:srgbClr val="002060"/>
                </a:solidFill>
                <a:latin typeface="Times New Roman" panose="02020603050405020304" pitchFamily="18" charset="0"/>
              </a:rPr>
              <a:t>360° broadband phase shifter</a:t>
            </a:r>
            <a:endParaRPr lang="zh-CN" altLang="en-US" dirty="0">
              <a:solidFill>
                <a:srgbClr val="002060"/>
              </a:solidFill>
            </a:endParaRPr>
          </a:p>
        </p:txBody>
      </p:sp>
      <p:sp>
        <p:nvSpPr>
          <p:cNvPr id="14" name="矩形 13"/>
          <p:cNvSpPr/>
          <p:nvPr/>
        </p:nvSpPr>
        <p:spPr>
          <a:xfrm>
            <a:off x="96291" y="815547"/>
            <a:ext cx="5267797" cy="2768600"/>
          </a:xfrm>
          <a:prstGeom prst="rect">
            <a:avLst/>
          </a:prstGeom>
        </p:spPr>
        <p:txBody>
          <a:bodyPr wrap="square">
            <a:spAutoFit/>
          </a:bodyPr>
          <a:lstStyle/>
          <a:p>
            <a:pPr marL="285750" indent="-285750">
              <a:buFont typeface="Wingdings" panose="05000000000000000000" pitchFamily="2" charset="2"/>
              <a:buChar char="l"/>
            </a:pPr>
            <a:r>
              <a:rPr lang="en-US" altLang="zh-CN" sz="24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0.15 - 2 GHz phase shifter consists of:</a:t>
            </a:r>
            <a:endParaRPr lang="en-US" altLang="zh-CN" sz="2000"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endParaRPr>
          </a:p>
          <a:p>
            <a:pPr marL="742950" lvl="1" indent="-285750">
              <a:lnSpc>
                <a:spcPct val="150000"/>
              </a:lnSpc>
              <a:buFont typeface="Wingdings" panose="05000000000000000000" pitchFamily="2" charset="2"/>
              <a:buChar char="Ø"/>
            </a:pPr>
            <a:r>
              <a:rPr lang="en-US" altLang="zh-CN" sz="2000" dirty="0">
                <a:solidFill>
                  <a:srgbClr val="002060"/>
                </a:solidFill>
                <a:latin typeface="Times New Roman" panose="02020603050405020304" pitchFamily="18" charset="0"/>
                <a:cs typeface="Times New Roman" panose="02020603050405020304" pitchFamily="18" charset="0"/>
              </a:rPr>
              <a:t>a 3 dB 90° Hybrid Coupler</a:t>
            </a:r>
            <a:endParaRPr lang="en-US" altLang="zh-CN" sz="2000" dirty="0">
              <a:solidFill>
                <a:srgbClr val="002060"/>
              </a:solidFill>
              <a:latin typeface="Times New Roman" panose="02020603050405020304" pitchFamily="18" charset="0"/>
              <a:cs typeface="Times New Roman" panose="02020603050405020304" pitchFamily="18" charset="0"/>
            </a:endParaRPr>
          </a:p>
          <a:p>
            <a:pPr marL="742950" lvl="1" indent="-285750">
              <a:lnSpc>
                <a:spcPct val="150000"/>
              </a:lnSpc>
              <a:buFont typeface="Wingdings" panose="05000000000000000000" pitchFamily="2" charset="2"/>
              <a:buChar char="Ø"/>
            </a:pPr>
            <a:r>
              <a:rPr lang="en-US" altLang="zh-CN" sz="2000" dirty="0">
                <a:solidFill>
                  <a:srgbClr val="002060"/>
                </a:solidFill>
                <a:latin typeface="Times New Roman" panose="02020603050405020304" pitchFamily="18" charset="0"/>
                <a:cs typeface="Times New Roman" panose="02020603050405020304" pitchFamily="18" charset="0"/>
              </a:rPr>
              <a:t>two 180° Microwave Hybrids</a:t>
            </a:r>
            <a:endParaRPr lang="en-US" altLang="zh-CN" sz="2000" dirty="0">
              <a:solidFill>
                <a:srgbClr val="002060"/>
              </a:solidFill>
              <a:latin typeface="Times New Roman" panose="02020603050405020304" pitchFamily="18" charset="0"/>
              <a:cs typeface="Times New Roman" panose="02020603050405020304" pitchFamily="18" charset="0"/>
            </a:endParaRPr>
          </a:p>
          <a:p>
            <a:pPr marL="742950" lvl="1" indent="-285750">
              <a:lnSpc>
                <a:spcPct val="150000"/>
              </a:lnSpc>
              <a:buFont typeface="Wingdings" panose="05000000000000000000" pitchFamily="2" charset="2"/>
              <a:buChar char="Ø"/>
            </a:pPr>
            <a:r>
              <a:rPr lang="en-US" altLang="zh-CN" sz="2000" dirty="0">
                <a:solidFill>
                  <a:srgbClr val="002060"/>
                </a:solidFill>
                <a:latin typeface="Times New Roman" panose="02020603050405020304" pitchFamily="18" charset="0"/>
                <a:cs typeface="Times New Roman" panose="02020603050405020304" pitchFamily="18" charset="0"/>
              </a:rPr>
              <a:t>two program-controlled attenuators (DSA)</a:t>
            </a:r>
            <a:endParaRPr lang="en-US" altLang="zh-CN" sz="2000" dirty="0">
              <a:solidFill>
                <a:srgbClr val="002060"/>
              </a:solidFill>
              <a:latin typeface="Times New Roman" panose="02020603050405020304" pitchFamily="18" charset="0"/>
              <a:cs typeface="Times New Roman" panose="02020603050405020304" pitchFamily="18" charset="0"/>
            </a:endParaRPr>
          </a:p>
          <a:p>
            <a:pPr marL="742950" lvl="1" indent="-285750">
              <a:lnSpc>
                <a:spcPct val="150000"/>
              </a:lnSpc>
              <a:buFont typeface="Wingdings" panose="05000000000000000000" pitchFamily="2" charset="2"/>
              <a:buChar char="Ø"/>
            </a:pPr>
            <a:r>
              <a:rPr lang="en-US" altLang="zh-CN" sz="2000" dirty="0">
                <a:solidFill>
                  <a:srgbClr val="002060"/>
                </a:solidFill>
                <a:latin typeface="Times New Roman" panose="02020603050405020304" pitchFamily="18" charset="0"/>
                <a:cs typeface="Times New Roman" panose="02020603050405020304" pitchFamily="18" charset="0"/>
              </a:rPr>
              <a:t>two microwave switches (SPDT)</a:t>
            </a:r>
            <a:endParaRPr lang="en-US" altLang="zh-CN" sz="2000" dirty="0">
              <a:solidFill>
                <a:srgbClr val="002060"/>
              </a:solidFill>
              <a:latin typeface="Times New Roman" panose="02020603050405020304" pitchFamily="18" charset="0"/>
              <a:cs typeface="Times New Roman" panose="02020603050405020304" pitchFamily="18" charset="0"/>
            </a:endParaRPr>
          </a:p>
          <a:p>
            <a:pPr marL="742950" lvl="1" indent="-285750">
              <a:lnSpc>
                <a:spcPct val="150000"/>
              </a:lnSpc>
              <a:buFont typeface="Wingdings" panose="05000000000000000000" pitchFamily="2" charset="2"/>
              <a:buChar char="Ø"/>
            </a:pPr>
            <a:r>
              <a:rPr lang="en-US" altLang="zh-CN" sz="2000" dirty="0">
                <a:solidFill>
                  <a:srgbClr val="002060"/>
                </a:solidFill>
                <a:latin typeface="Times New Roman" panose="02020603050405020304" pitchFamily="18" charset="0"/>
                <a:cs typeface="Times New Roman" panose="02020603050405020304" pitchFamily="18" charset="0"/>
              </a:rPr>
              <a:t>combiner</a:t>
            </a:r>
            <a:endParaRPr lang="zh-CN" altLang="en-US" sz="2000" dirty="0">
              <a:solidFill>
                <a:srgbClr val="002060"/>
              </a:solidFill>
              <a:latin typeface="Times New Roman" panose="02020603050405020304" pitchFamily="18" charset="0"/>
              <a:cs typeface="Times New Roman" panose="02020603050405020304" pitchFamily="18" charset="0"/>
            </a:endParaRPr>
          </a:p>
        </p:txBody>
      </p:sp>
      <p:sp>
        <p:nvSpPr>
          <p:cNvPr id="15"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3" name="灯片编号占位符 2"/>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552" y="0"/>
            <a:ext cx="8229600" cy="863492"/>
          </a:xfrm>
        </p:spPr>
        <p:txBody>
          <a:bodyPr>
            <a:normAutofit/>
          </a:bodyPr>
          <a:lstStyle/>
          <a:p>
            <a:pPr algn="l"/>
            <a:r>
              <a:rPr lang="en-US" altLang="zh-CN" sz="2800" b="1" dirty="0">
                <a:solidFill>
                  <a:schemeClr val="accent1"/>
                </a:solidFill>
                <a:latin typeface="Times New Roman" panose="02020603050405020304" pitchFamily="18" charset="0"/>
                <a:ea typeface="+mn-ea"/>
                <a:cs typeface="Times New Roman" panose="02020603050405020304" pitchFamily="18" charset="0"/>
              </a:rPr>
              <a:t>Broadband phase shifter</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764704"/>
            <a:ext cx="5543550" cy="0"/>
          </a:xfrm>
          <a:prstGeom prst="line">
            <a:avLst/>
          </a:prstGeom>
          <a:noFill/>
          <a:ln w="9525">
            <a:solidFill>
              <a:schemeClr val="accent1"/>
            </a:solidFill>
            <a:round/>
          </a:ln>
        </p:spPr>
        <p:txBody>
          <a:bodyPr/>
          <a:lstStyle/>
          <a:p>
            <a:endParaRPr lang="zh-CN" altLang="en-US"/>
          </a:p>
        </p:txBody>
      </p:sp>
      <p:sp>
        <p:nvSpPr>
          <p:cNvPr id="9" name="矩形 8"/>
          <p:cNvSpPr/>
          <p:nvPr/>
        </p:nvSpPr>
        <p:spPr>
          <a:xfrm>
            <a:off x="140875" y="6172197"/>
            <a:ext cx="5172633" cy="369332"/>
          </a:xfrm>
          <a:prstGeom prst="rect">
            <a:avLst/>
          </a:prstGeom>
        </p:spPr>
        <p:txBody>
          <a:bodyPr wrap="square">
            <a:spAutoFit/>
          </a:bodyPr>
          <a:lstStyle/>
          <a:p>
            <a:r>
              <a:rPr lang="en-US" altLang="zh-CN" dirty="0" err="1">
                <a:solidFill>
                  <a:srgbClr val="002060"/>
                </a:solidFill>
                <a:latin typeface="Times New Roman" panose="02020603050405020304" pitchFamily="18" charset="0"/>
                <a:ea typeface="Times New Roman" panose="02020603050405020304" pitchFamily="18" charset="0"/>
              </a:rPr>
              <a:t>Photogragh</a:t>
            </a:r>
            <a:r>
              <a:rPr lang="en-US" altLang="zh-CN" dirty="0">
                <a:solidFill>
                  <a:srgbClr val="002060"/>
                </a:solidFill>
                <a:latin typeface="Times New Roman" panose="02020603050405020304" pitchFamily="18" charset="0"/>
                <a:ea typeface="Times New Roman" panose="02020603050405020304" pitchFamily="18" charset="0"/>
              </a:rPr>
              <a:t> of the fabricated 0° - 360° phase shifter</a:t>
            </a:r>
            <a:endParaRPr lang="zh-CN" altLang="en-US" dirty="0">
              <a:solidFill>
                <a:srgbClr val="002060"/>
              </a:solidFill>
            </a:endParaRPr>
          </a:p>
        </p:txBody>
      </p:sp>
      <p:pic>
        <p:nvPicPr>
          <p:cNvPr id="6" name="图片 5"/>
          <p:cNvPicPr>
            <a:picLocks noChangeAspect="1"/>
          </p:cNvPicPr>
          <p:nvPr/>
        </p:nvPicPr>
        <p:blipFill rotWithShape="1">
          <a:blip r:embed="rId1">
            <a:extLst>
              <a:ext uri="{28A0092B-C50C-407E-A947-70E740481C1C}">
                <a14:useLocalDpi xmlns:a14="http://schemas.microsoft.com/office/drawing/2010/main" val="0"/>
              </a:ext>
            </a:extLst>
          </a:blip>
          <a:srcRect l="12359" r="12359"/>
          <a:stretch>
            <a:fillRect/>
          </a:stretch>
        </p:blipFill>
        <p:spPr>
          <a:xfrm>
            <a:off x="971600" y="3330383"/>
            <a:ext cx="3825316" cy="2857388"/>
          </a:xfrm>
          <a:prstGeom prst="rect">
            <a:avLst/>
          </a:prstGeom>
        </p:spPr>
      </p:pic>
      <p:pic>
        <p:nvPicPr>
          <p:cNvPr id="10" name="图片 9"/>
          <p:cNvPicPr>
            <a:picLocks noChangeAspect="1"/>
          </p:cNvPicPr>
          <p:nvPr/>
        </p:nvPicPr>
        <p:blipFill rotWithShape="1">
          <a:blip r:embed="rId2">
            <a:extLst>
              <a:ext uri="{28A0092B-C50C-407E-A947-70E740481C1C}">
                <a14:useLocalDpi xmlns:a14="http://schemas.microsoft.com/office/drawing/2010/main" val="0"/>
              </a:ext>
            </a:extLst>
          </a:blip>
          <a:srcRect l="13051" r="16606"/>
          <a:stretch>
            <a:fillRect/>
          </a:stretch>
        </p:blipFill>
        <p:spPr>
          <a:xfrm>
            <a:off x="5436096" y="3179608"/>
            <a:ext cx="2895600" cy="3087278"/>
          </a:xfrm>
          <a:prstGeom prst="rect">
            <a:avLst/>
          </a:prstGeom>
        </p:spPr>
      </p:pic>
      <p:sp>
        <p:nvSpPr>
          <p:cNvPr id="11" name="矩形 10"/>
          <p:cNvSpPr/>
          <p:nvPr/>
        </p:nvSpPr>
        <p:spPr>
          <a:xfrm>
            <a:off x="5590077" y="6187187"/>
            <a:ext cx="3179075" cy="369332"/>
          </a:xfrm>
          <a:prstGeom prst="rect">
            <a:avLst/>
          </a:prstGeom>
        </p:spPr>
        <p:txBody>
          <a:bodyPr wrap="none">
            <a:spAutoFit/>
          </a:bodyPr>
          <a:lstStyle/>
          <a:p>
            <a:r>
              <a:rPr lang="ru-RU" altLang="zh-CN" dirty="0">
                <a:solidFill>
                  <a:srgbClr val="002060"/>
                </a:solidFill>
                <a:latin typeface="Times New Roman" panose="02020603050405020304" pitchFamily="18" charset="0"/>
              </a:rPr>
              <a:t> phase shifter test block diagram</a:t>
            </a:r>
            <a:endParaRPr lang="zh-CN" altLang="en-US" dirty="0">
              <a:solidFill>
                <a:srgbClr val="002060"/>
              </a:solidFill>
            </a:endParaRPr>
          </a:p>
        </p:txBody>
      </p:sp>
      <p:pic>
        <p:nvPicPr>
          <p:cNvPr id="14" name="图片 13"/>
          <p:cNvPicPr>
            <a:picLocks noChangeAspect="1"/>
          </p:cNvPicPr>
          <p:nvPr/>
        </p:nvPicPr>
        <p:blipFill rotWithShape="1">
          <a:blip r:embed="rId3">
            <a:extLst>
              <a:ext uri="{28A0092B-C50C-407E-A947-70E740481C1C}">
                <a14:useLocalDpi xmlns:a14="http://schemas.microsoft.com/office/drawing/2010/main" val="0"/>
              </a:ext>
            </a:extLst>
          </a:blip>
          <a:srcRect t="4160" b="3680"/>
          <a:stretch>
            <a:fillRect/>
          </a:stretch>
        </p:blipFill>
        <p:spPr>
          <a:xfrm>
            <a:off x="2414283" y="867800"/>
            <a:ext cx="4315434" cy="2004759"/>
          </a:xfrm>
          <a:prstGeom prst="rect">
            <a:avLst/>
          </a:prstGeom>
        </p:spPr>
      </p:pic>
      <p:sp>
        <p:nvSpPr>
          <p:cNvPr id="15" name="矩形 14"/>
          <p:cNvSpPr/>
          <p:nvPr/>
        </p:nvSpPr>
        <p:spPr>
          <a:xfrm>
            <a:off x="2354402" y="2826156"/>
            <a:ext cx="5449664" cy="369332"/>
          </a:xfrm>
          <a:prstGeom prst="rect">
            <a:avLst/>
          </a:prstGeom>
        </p:spPr>
        <p:txBody>
          <a:bodyPr wrap="square">
            <a:spAutoFit/>
          </a:bodyPr>
          <a:lstStyle/>
          <a:p>
            <a:r>
              <a:rPr lang="ru-RU" altLang="zh-CN" dirty="0">
                <a:solidFill>
                  <a:srgbClr val="002060"/>
                </a:solidFill>
                <a:latin typeface="Times New Roman" panose="02020603050405020304" pitchFamily="18" charset="0"/>
                <a:ea typeface="Times New Roman" panose="02020603050405020304" pitchFamily="18" charset="0"/>
              </a:rPr>
              <a:t>ADS phase simulation of S</a:t>
            </a:r>
            <a:r>
              <a:rPr lang="ru-RU" altLang="zh-CN" baseline="-25000" dirty="0">
                <a:solidFill>
                  <a:srgbClr val="002060"/>
                </a:solidFill>
                <a:latin typeface="Times New Roman" panose="02020603050405020304" pitchFamily="18" charset="0"/>
                <a:ea typeface="Times New Roman" panose="02020603050405020304" pitchFamily="18" charset="0"/>
              </a:rPr>
              <a:t>21</a:t>
            </a:r>
            <a:r>
              <a:rPr lang="ru-RU" altLang="zh-CN" dirty="0">
                <a:solidFill>
                  <a:srgbClr val="002060"/>
                </a:solidFill>
                <a:latin typeface="Times New Roman" panose="02020603050405020304" pitchFamily="18" charset="0"/>
                <a:ea typeface="Times New Roman" panose="02020603050405020304" pitchFamily="18" charset="0"/>
              </a:rPr>
              <a:t> schematic diagram</a:t>
            </a:r>
            <a:endParaRPr lang="zh-CN" altLang="en-US" dirty="0">
              <a:solidFill>
                <a:srgbClr val="002060"/>
              </a:solidFill>
            </a:endParaRPr>
          </a:p>
        </p:txBody>
      </p:sp>
      <p:sp>
        <p:nvSpPr>
          <p:cNvPr id="16" name="页脚占位符 6"/>
          <p:cNvSpPr>
            <a:spLocks noGrp="1"/>
          </p:cNvSpPr>
          <p:nvPr>
            <p:ph type="ftr" sz="quarter" idx="11"/>
          </p:nvPr>
        </p:nvSpPr>
        <p:spPr>
          <a:xfrm>
            <a:off x="3028950" y="6448251"/>
            <a:ext cx="3086100" cy="365125"/>
          </a:xfrm>
        </p:spPr>
        <p:txBody>
          <a:bodyPr/>
          <a:lstStyle/>
          <a:p>
            <a:r>
              <a:rPr lang="en-US" altLang="zh-CN" dirty="0"/>
              <a:t>COOL’23, Montreux, 09-13 Oct,2023</a:t>
            </a:r>
            <a:endParaRPr lang="zh-CN" altLang="en-US" dirty="0"/>
          </a:p>
        </p:txBody>
      </p:sp>
      <p:sp>
        <p:nvSpPr>
          <p:cNvPr id="3" name="灯片编号占位符 2"/>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直接连接符 10"/>
          <p:cNvSpPr>
            <a:spLocks noChangeShapeType="1"/>
          </p:cNvSpPr>
          <p:nvPr/>
        </p:nvSpPr>
        <p:spPr bwMode="auto">
          <a:xfrm>
            <a:off x="107950" y="836712"/>
            <a:ext cx="5543550" cy="0"/>
          </a:xfrm>
          <a:prstGeom prst="line">
            <a:avLst/>
          </a:prstGeom>
          <a:noFill/>
          <a:ln w="9525">
            <a:solidFill>
              <a:schemeClr val="accent1"/>
            </a:solidFill>
            <a:round/>
          </a:ln>
        </p:spPr>
        <p:txBody>
          <a:bodyPr/>
          <a:lstStyle/>
          <a:p>
            <a:endParaRPr lang="zh-CN" altLang="en-US"/>
          </a:p>
        </p:txBody>
      </p:sp>
      <p:sp>
        <p:nvSpPr>
          <p:cNvPr id="79" name="TextBox 11"/>
          <p:cNvSpPr txBox="1">
            <a:spLocks noChangeArrowheads="1"/>
          </p:cNvSpPr>
          <p:nvPr/>
        </p:nvSpPr>
        <p:spPr bwMode="auto">
          <a:xfrm>
            <a:off x="252413" y="188913"/>
            <a:ext cx="8527577" cy="523220"/>
          </a:xfrm>
          <a:prstGeom prst="rect">
            <a:avLst/>
          </a:prstGeom>
          <a:noFill/>
          <a:ln w="9525">
            <a:noFill/>
            <a:miter lim="800000"/>
          </a:ln>
        </p:spPr>
        <p:txBody>
          <a:bodyPr wrap="square">
            <a:spAutoFit/>
          </a:bodyPr>
          <a:lstStyle/>
          <a:p>
            <a:pPr>
              <a:spcBef>
                <a:spcPct val="0"/>
              </a:spcBef>
            </a:pPr>
            <a:r>
              <a:rPr lang="en-US" altLang="zh-CN" sz="2800" b="1" dirty="0">
                <a:solidFill>
                  <a:schemeClr val="accent1"/>
                </a:solidFill>
                <a:latin typeface="Times New Roman" panose="02020603050405020304" pitchFamily="18" charset="0"/>
                <a:cs typeface="Times New Roman" panose="02020603050405020304" pitchFamily="18" charset="0"/>
              </a:rPr>
              <a:t>Layout of HIAF</a:t>
            </a:r>
            <a:endParaRPr lang="zh-CN" altLang="en-US" sz="2800" b="1" dirty="0">
              <a:solidFill>
                <a:schemeClr val="accent1"/>
              </a:solidFill>
              <a:latin typeface="Times New Roman" panose="02020603050405020304" pitchFamily="18" charset="0"/>
              <a:cs typeface="Times New Roman" panose="02020603050405020304" pitchFamily="18" charset="0"/>
            </a:endParaRPr>
          </a:p>
        </p:txBody>
      </p:sp>
      <p:sp>
        <p:nvSpPr>
          <p:cNvPr id="23"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2" name="灯片编号占位符 1"/>
          <p:cNvSpPr>
            <a:spLocks noGrp="1"/>
          </p:cNvSpPr>
          <p:nvPr>
            <p:ph type="sldNum" sz="quarter" idx="12"/>
          </p:nvPr>
        </p:nvSpPr>
        <p:spPr/>
        <p:txBody>
          <a:bodyPr/>
          <a:p>
            <a:fld id="{467CF1B9-ADC3-4521-AD98-ADB3259144A0}" type="slidenum">
              <a:rPr lang="zh-CN" altLang="en-US" smtClean="0"/>
            </a:fld>
            <a:endParaRPr lang="zh-CN" altLang="en-US"/>
          </a:p>
        </p:txBody>
      </p:sp>
      <p:pic>
        <p:nvPicPr>
          <p:cNvPr id="3" name="图片 2"/>
          <p:cNvPicPr>
            <a:picLocks noChangeAspect="1"/>
          </p:cNvPicPr>
          <p:nvPr/>
        </p:nvPicPr>
        <p:blipFill>
          <a:blip r:embed="rId1"/>
          <a:stretch>
            <a:fillRect/>
          </a:stretch>
        </p:blipFill>
        <p:spPr>
          <a:xfrm>
            <a:off x="78740" y="1844675"/>
            <a:ext cx="8844915" cy="4615815"/>
          </a:xfrm>
          <a:prstGeom prst="rect">
            <a:avLst/>
          </a:prstGeom>
        </p:spPr>
      </p:pic>
      <p:sp>
        <p:nvSpPr>
          <p:cNvPr id="6" name="矩形 5"/>
          <p:cNvSpPr/>
          <p:nvPr>
            <p:custDataLst>
              <p:tags r:id="rId2"/>
            </p:custDataLst>
          </p:nvPr>
        </p:nvSpPr>
        <p:spPr>
          <a:xfrm>
            <a:off x="5767070" y="640080"/>
            <a:ext cx="3376930" cy="1198880"/>
          </a:xfrm>
          <a:prstGeom prst="rect">
            <a:avLst/>
          </a:prstGeom>
        </p:spPr>
        <p:txBody>
          <a:bodyPr wrap="square">
            <a:spAutoFit/>
          </a:bodyPr>
          <a:p>
            <a:r>
              <a:rPr lang="en-US" altLang="zh-CN" b="1" dirty="0">
                <a:solidFill>
                  <a:srgbClr val="0033CC"/>
                </a:solidFill>
                <a:latin typeface="Times New Roman" panose="02020603050405020304" pitchFamily="18" charset="0"/>
                <a:cs typeface="Times New Roman" panose="02020603050405020304" pitchFamily="18" charset="0"/>
              </a:rPr>
              <a:t>Mass measurements of short-lived exotic nuclei, Rare Isotope Beam (RIBs) experiments, the internal target experiments. </a:t>
            </a:r>
            <a:endParaRPr lang="en-US" altLang="zh-CN" b="1" dirty="0">
              <a:solidFill>
                <a:srgbClr val="0033CC"/>
              </a:solidFill>
              <a:latin typeface="Times New Roman" panose="02020603050405020304" pitchFamily="18" charset="0"/>
              <a:cs typeface="Times New Roman" panose="02020603050405020304" pitchFamily="18" charset="0"/>
            </a:endParaRPr>
          </a:p>
        </p:txBody>
      </p:sp>
      <p:sp>
        <p:nvSpPr>
          <p:cNvPr id="7" name="右箭头 6"/>
          <p:cNvSpPr/>
          <p:nvPr>
            <p:custDataLst>
              <p:tags r:id="rId3"/>
            </p:custDataLst>
          </p:nvPr>
        </p:nvSpPr>
        <p:spPr>
          <a:xfrm rot="18720000">
            <a:off x="6153785" y="2085340"/>
            <a:ext cx="939800" cy="219710"/>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358"/>
    </mc:Choice>
    <mc:Fallback>
      <p:transition spd="slow" advTm="30358"/>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552" y="0"/>
            <a:ext cx="8229600" cy="863492"/>
          </a:xfrm>
        </p:spPr>
        <p:txBody>
          <a:bodyPr>
            <a:normAutofit/>
          </a:bodyPr>
          <a:lstStyle/>
          <a:p>
            <a:pPr algn="l"/>
            <a:r>
              <a:rPr lang="en-US" altLang="zh-CN" sz="2800" b="1" dirty="0">
                <a:solidFill>
                  <a:schemeClr val="accent1"/>
                </a:solidFill>
                <a:latin typeface="Times New Roman" panose="02020603050405020304" pitchFamily="18" charset="0"/>
                <a:ea typeface="+mn-ea"/>
                <a:cs typeface="Times New Roman" panose="02020603050405020304" pitchFamily="18" charset="0"/>
              </a:rPr>
              <a:t>Broadband phase shifter</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764704"/>
            <a:ext cx="5543550" cy="0"/>
          </a:xfrm>
          <a:prstGeom prst="line">
            <a:avLst/>
          </a:prstGeom>
          <a:noFill/>
          <a:ln w="9525">
            <a:solidFill>
              <a:schemeClr val="accent1"/>
            </a:solidFill>
            <a:round/>
          </a:ln>
        </p:spPr>
        <p:txBody>
          <a:bodyPr/>
          <a:lstStyle/>
          <a:p>
            <a:endParaRPr lang="zh-CN" altLang="en-US"/>
          </a:p>
        </p:txBody>
      </p:sp>
      <p:sp>
        <p:nvSpPr>
          <p:cNvPr id="9" name="矩形 8"/>
          <p:cNvSpPr/>
          <p:nvPr/>
        </p:nvSpPr>
        <p:spPr>
          <a:xfrm>
            <a:off x="1118179" y="5985992"/>
            <a:ext cx="7072346" cy="369332"/>
          </a:xfrm>
          <a:prstGeom prst="rect">
            <a:avLst/>
          </a:prstGeom>
        </p:spPr>
        <p:txBody>
          <a:bodyPr wrap="square">
            <a:spAutoFit/>
          </a:bodyPr>
          <a:lstStyle/>
          <a:p>
            <a:r>
              <a:rPr lang="ru-RU" altLang="zh-CN" dirty="0">
                <a:solidFill>
                  <a:srgbClr val="002060"/>
                </a:solidFill>
                <a:latin typeface="Times New Roman" panose="02020603050405020304" pitchFamily="18" charset="0"/>
                <a:cs typeface="Times New Roman" panose="02020603050405020304" pitchFamily="18" charset="0"/>
              </a:rPr>
              <a:t>Measured and simulated main states phase shift of the 9-bit phase shifter</a:t>
            </a:r>
            <a:endParaRPr lang="zh-CN" altLang="en-US" dirty="0">
              <a:solidFill>
                <a:srgbClr val="002060"/>
              </a:solidFill>
              <a:latin typeface="Times New Roman" panose="02020603050405020304" pitchFamily="18" charset="0"/>
              <a:cs typeface="Times New Roman" panose="02020603050405020304" pitchFamily="18" charset="0"/>
            </a:endParaRPr>
          </a:p>
        </p:txBody>
      </p:sp>
      <p:pic>
        <p:nvPicPr>
          <p:cNvPr id="7" name="图片 6"/>
          <p:cNvPicPr>
            <a:picLocks noChangeAspect="1"/>
          </p:cNvPicPr>
          <p:nvPr/>
        </p:nvPicPr>
        <p:blipFill rotWithShape="1">
          <a:blip r:embed="rId1" cstate="print">
            <a:extLst>
              <a:ext uri="{28A0092B-C50C-407E-A947-70E740481C1C}">
                <a14:useLocalDpi xmlns:a14="http://schemas.microsoft.com/office/drawing/2010/main" val="0"/>
              </a:ext>
            </a:extLst>
          </a:blip>
          <a:srcRect t="8167"/>
          <a:stretch>
            <a:fillRect/>
          </a:stretch>
        </p:blipFill>
        <p:spPr>
          <a:xfrm>
            <a:off x="899592" y="967372"/>
            <a:ext cx="7072346" cy="4971027"/>
          </a:xfrm>
          <a:prstGeom prst="rect">
            <a:avLst/>
          </a:prstGeom>
        </p:spPr>
      </p:pic>
      <p:sp>
        <p:nvSpPr>
          <p:cNvPr id="10"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3" name="灯片编号占位符 2"/>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552" y="0"/>
            <a:ext cx="8229600" cy="863492"/>
          </a:xfrm>
        </p:spPr>
        <p:txBody>
          <a:bodyPr>
            <a:normAutofit/>
          </a:bodyPr>
          <a:lstStyle/>
          <a:p>
            <a:pPr algn="l"/>
            <a:r>
              <a:rPr lang="en-US" altLang="zh-CN" sz="2800" b="1" dirty="0">
                <a:solidFill>
                  <a:schemeClr val="accent1"/>
                </a:solidFill>
                <a:latin typeface="Times New Roman" panose="02020603050405020304" pitchFamily="18" charset="0"/>
                <a:ea typeface="+mn-ea"/>
                <a:cs typeface="Times New Roman" panose="02020603050405020304" pitchFamily="18" charset="0"/>
              </a:rPr>
              <a:t>Broadband phase shifter</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764704"/>
            <a:ext cx="5543550" cy="0"/>
          </a:xfrm>
          <a:prstGeom prst="line">
            <a:avLst/>
          </a:prstGeom>
          <a:noFill/>
          <a:ln w="9525">
            <a:solidFill>
              <a:schemeClr val="accent1"/>
            </a:solidFill>
            <a:round/>
          </a:ln>
        </p:spPr>
        <p:txBody>
          <a:bodyPr/>
          <a:lstStyle/>
          <a:p>
            <a:endParaRPr lang="zh-CN" altLang="en-US"/>
          </a:p>
        </p:txBody>
      </p:sp>
      <p:sp>
        <p:nvSpPr>
          <p:cNvPr id="9" name="矩形 8"/>
          <p:cNvSpPr/>
          <p:nvPr/>
        </p:nvSpPr>
        <p:spPr>
          <a:xfrm>
            <a:off x="256362" y="5091641"/>
            <a:ext cx="8522604" cy="646331"/>
          </a:xfrm>
          <a:prstGeom prst="rect">
            <a:avLst/>
          </a:prstGeom>
        </p:spPr>
        <p:txBody>
          <a:bodyPr wrap="square">
            <a:spAutoFit/>
          </a:bodyPr>
          <a:lstStyle/>
          <a:p>
            <a:r>
              <a:rPr lang="ru-RU" altLang="zh-CN" dirty="0">
                <a:solidFill>
                  <a:srgbClr val="002060"/>
                </a:solidFill>
                <a:latin typeface="Times New Roman" panose="02020603050405020304" pitchFamily="18" charset="0"/>
                <a:cs typeface="Times New Roman" panose="02020603050405020304" pitchFamily="18" charset="0"/>
              </a:rPr>
              <a:t>Measured phase shift </a:t>
            </a:r>
            <a:r>
              <a:rPr lang="en-US" altLang="zh-CN" dirty="0">
                <a:solidFill>
                  <a:srgbClr val="002060"/>
                </a:solidFill>
                <a:latin typeface="Times New Roman" panose="02020603050405020304" pitchFamily="18" charset="0"/>
                <a:cs typeface="Times New Roman" panose="02020603050405020304" pitchFamily="18" charset="0"/>
              </a:rPr>
              <a:t>and</a:t>
            </a:r>
            <a:r>
              <a:rPr lang="zh-CN" altLang="en-US" dirty="0">
                <a:solidFill>
                  <a:srgbClr val="002060"/>
                </a:solidFill>
                <a:latin typeface="Times New Roman" panose="02020603050405020304" pitchFamily="18" charset="0"/>
                <a:cs typeface="Times New Roman" panose="02020603050405020304" pitchFamily="18" charset="0"/>
              </a:rPr>
              <a:t> </a:t>
            </a:r>
            <a:r>
              <a:rPr lang="en-US" altLang="zh-CN" dirty="0">
                <a:solidFill>
                  <a:srgbClr val="002060"/>
                </a:solidFill>
                <a:latin typeface="Times New Roman" panose="02020603050405020304" pitchFamily="18" charset="0"/>
                <a:cs typeface="Times New Roman" panose="02020603050405020304" pitchFamily="18" charset="0"/>
              </a:rPr>
              <a:t>insertion</a:t>
            </a:r>
            <a:r>
              <a:rPr lang="zh-CN" altLang="en-US" dirty="0">
                <a:solidFill>
                  <a:srgbClr val="002060"/>
                </a:solidFill>
                <a:latin typeface="Times New Roman" panose="02020603050405020304" pitchFamily="18" charset="0"/>
                <a:cs typeface="Times New Roman" panose="02020603050405020304" pitchFamily="18" charset="0"/>
              </a:rPr>
              <a:t> </a:t>
            </a:r>
            <a:r>
              <a:rPr lang="en-US" altLang="zh-CN" dirty="0">
                <a:solidFill>
                  <a:srgbClr val="002060"/>
                </a:solidFill>
                <a:latin typeface="Times New Roman" panose="02020603050405020304" pitchFamily="18" charset="0"/>
                <a:cs typeface="Times New Roman" panose="02020603050405020304" pitchFamily="18" charset="0"/>
              </a:rPr>
              <a:t>loss</a:t>
            </a:r>
            <a:r>
              <a:rPr lang="zh-CN" altLang="en-US" dirty="0">
                <a:solidFill>
                  <a:srgbClr val="002060"/>
                </a:solidFill>
                <a:latin typeface="Times New Roman" panose="02020603050405020304" pitchFamily="18" charset="0"/>
                <a:cs typeface="Times New Roman" panose="02020603050405020304" pitchFamily="18" charset="0"/>
              </a:rPr>
              <a:t> </a:t>
            </a:r>
            <a:r>
              <a:rPr lang="ru-RU" altLang="zh-CN" dirty="0">
                <a:solidFill>
                  <a:srgbClr val="002060"/>
                </a:solidFill>
                <a:latin typeface="Times New Roman" panose="02020603050405020304" pitchFamily="18" charset="0"/>
                <a:cs typeface="Times New Roman" panose="02020603050405020304" pitchFamily="18" charset="0"/>
              </a:rPr>
              <a:t>of the 9-bit phase shifter</a:t>
            </a:r>
            <a:r>
              <a:rPr lang="en-US" altLang="zh-CN" dirty="0">
                <a:solidFill>
                  <a:srgbClr val="002060"/>
                </a:solidFill>
                <a:latin typeface="Times New Roman" panose="02020603050405020304" pitchFamily="18" charset="0"/>
                <a:cs typeface="Times New Roman" panose="02020603050405020304" pitchFamily="18" charset="0"/>
              </a:rPr>
              <a:t> </a:t>
            </a:r>
            <a:r>
              <a:rPr lang="ru-RU" altLang="zh-CN" dirty="0">
                <a:solidFill>
                  <a:srgbClr val="002060"/>
                </a:solidFill>
                <a:latin typeface="Times New Roman" panose="02020603050405020304" pitchFamily="18" charset="0"/>
                <a:cs typeface="Times New Roman" panose="02020603050405020304" pitchFamily="18" charset="0"/>
              </a:rPr>
              <a:t>with total 128 phase shift states and each phase shift step 0.7°in the range of 0°- 90°</a:t>
            </a:r>
            <a:endParaRPr lang="zh-CN" altLang="en-US" dirty="0">
              <a:solidFill>
                <a:srgbClr val="002060"/>
              </a:solidFill>
              <a:latin typeface="Times New Roman" panose="02020603050405020304" pitchFamily="18" charset="0"/>
              <a:cs typeface="Times New Roman" panose="02020603050405020304" pitchFamily="18" charset="0"/>
            </a:endParaRPr>
          </a:p>
        </p:txBody>
      </p:sp>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0175" y="1340768"/>
            <a:ext cx="4668218" cy="3573016"/>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35607" y="1364515"/>
            <a:ext cx="4668218" cy="3573016"/>
          </a:xfrm>
          <a:prstGeom prst="rect">
            <a:avLst/>
          </a:prstGeom>
        </p:spPr>
      </p:pic>
      <p:sp>
        <p:nvSpPr>
          <p:cNvPr id="11" name="矩形 10"/>
          <p:cNvSpPr/>
          <p:nvPr/>
        </p:nvSpPr>
        <p:spPr>
          <a:xfrm>
            <a:off x="6147967" y="1988840"/>
            <a:ext cx="1556836" cy="369332"/>
          </a:xfrm>
          <a:prstGeom prst="rect">
            <a:avLst/>
          </a:prstGeom>
        </p:spPr>
        <p:txBody>
          <a:bodyPr wrap="none">
            <a:spAutoFit/>
          </a:bodyPr>
          <a:lstStyle/>
          <a:p>
            <a:r>
              <a:rPr lang="en-US" altLang="zh-CN" b="1" dirty="0">
                <a:solidFill>
                  <a:srgbClr val="002060"/>
                </a:solidFill>
                <a:latin typeface="Times New Roman" panose="02020603050405020304" pitchFamily="18" charset="0"/>
                <a:cs typeface="Times New Roman" panose="02020603050405020304" pitchFamily="18" charset="0"/>
              </a:rPr>
              <a:t>Insertion</a:t>
            </a:r>
            <a:r>
              <a:rPr lang="zh-CN" altLang="en-US" b="1" dirty="0">
                <a:solidFill>
                  <a:srgbClr val="002060"/>
                </a:solidFill>
                <a:latin typeface="Times New Roman" panose="02020603050405020304" pitchFamily="18" charset="0"/>
                <a:cs typeface="Times New Roman" panose="02020603050405020304" pitchFamily="18" charset="0"/>
              </a:rPr>
              <a:t> </a:t>
            </a:r>
            <a:r>
              <a:rPr lang="en-US" altLang="zh-CN" b="1" dirty="0">
                <a:solidFill>
                  <a:srgbClr val="002060"/>
                </a:solidFill>
                <a:latin typeface="Times New Roman" panose="02020603050405020304" pitchFamily="18" charset="0"/>
                <a:cs typeface="Times New Roman" panose="02020603050405020304" pitchFamily="18" charset="0"/>
              </a:rPr>
              <a:t>loss</a:t>
            </a:r>
            <a:r>
              <a:rPr lang="zh-CN" altLang="en-US" b="1" dirty="0">
                <a:solidFill>
                  <a:srgbClr val="002060"/>
                </a:solidFill>
                <a:latin typeface="Times New Roman" panose="02020603050405020304" pitchFamily="18" charset="0"/>
                <a:cs typeface="Times New Roman" panose="02020603050405020304" pitchFamily="18" charset="0"/>
              </a:rPr>
              <a:t> </a:t>
            </a:r>
            <a:endParaRPr lang="zh-CN" altLang="en-US" b="1" dirty="0"/>
          </a:p>
        </p:txBody>
      </p:sp>
      <p:sp>
        <p:nvSpPr>
          <p:cNvPr id="12" name="矩形 11"/>
          <p:cNvSpPr/>
          <p:nvPr/>
        </p:nvSpPr>
        <p:spPr>
          <a:xfrm>
            <a:off x="1861466" y="1826194"/>
            <a:ext cx="1300356" cy="369332"/>
          </a:xfrm>
          <a:prstGeom prst="rect">
            <a:avLst/>
          </a:prstGeom>
        </p:spPr>
        <p:txBody>
          <a:bodyPr wrap="none">
            <a:spAutoFit/>
          </a:bodyPr>
          <a:lstStyle/>
          <a:p>
            <a:r>
              <a:rPr lang="ru-RU" altLang="zh-CN" b="1" dirty="0">
                <a:solidFill>
                  <a:srgbClr val="002060"/>
                </a:solidFill>
                <a:latin typeface="Times New Roman" panose="02020603050405020304" pitchFamily="18" charset="0"/>
                <a:cs typeface="Times New Roman" panose="02020603050405020304" pitchFamily="18" charset="0"/>
              </a:rPr>
              <a:t>phase shift </a:t>
            </a:r>
            <a:endParaRPr lang="zh-CN" altLang="en-US" b="1" dirty="0"/>
          </a:p>
        </p:txBody>
      </p:sp>
      <p:sp>
        <p:nvSpPr>
          <p:cNvPr id="13"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3" name="灯片编号占位符 2"/>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552" y="0"/>
            <a:ext cx="8229600" cy="863492"/>
          </a:xfrm>
        </p:spPr>
        <p:txBody>
          <a:bodyPr>
            <a:normAutofit/>
          </a:bodyPr>
          <a:lstStyle/>
          <a:p>
            <a:pPr algn="l"/>
            <a:r>
              <a:rPr lang="en-US" altLang="zh-CN" sz="2800" b="1" dirty="0">
                <a:solidFill>
                  <a:schemeClr val="accent1"/>
                </a:solidFill>
                <a:latin typeface="Times New Roman" panose="02020603050405020304" pitchFamily="18" charset="0"/>
                <a:ea typeface="+mn-ea"/>
                <a:cs typeface="Times New Roman" panose="02020603050405020304" pitchFamily="18" charset="0"/>
              </a:rPr>
              <a:t>Broadband phase shifter</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764704"/>
            <a:ext cx="5543550" cy="0"/>
          </a:xfrm>
          <a:prstGeom prst="line">
            <a:avLst/>
          </a:prstGeom>
          <a:noFill/>
          <a:ln w="9525">
            <a:solidFill>
              <a:schemeClr val="accent1"/>
            </a:solidFill>
            <a:round/>
          </a:ln>
        </p:spPr>
        <p:txBody>
          <a:bodyPr/>
          <a:lstStyle/>
          <a:p>
            <a:endParaRPr lang="zh-CN" altLang="en-US"/>
          </a:p>
        </p:txBody>
      </p:sp>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rcRect t="6407"/>
          <a:stretch>
            <a:fillRect/>
          </a:stretch>
        </p:blipFill>
        <p:spPr>
          <a:xfrm>
            <a:off x="251460" y="908685"/>
            <a:ext cx="4493895" cy="3218815"/>
          </a:xfrm>
          <a:prstGeom prst="rect">
            <a:avLst/>
          </a:prstGeom>
        </p:spPr>
      </p:pic>
      <p:sp>
        <p:nvSpPr>
          <p:cNvPr id="8" name="矩形 7"/>
          <p:cNvSpPr/>
          <p:nvPr/>
        </p:nvSpPr>
        <p:spPr>
          <a:xfrm>
            <a:off x="395562" y="4150187"/>
            <a:ext cx="7929177" cy="922020"/>
          </a:xfrm>
          <a:prstGeom prst="rect">
            <a:avLst/>
          </a:prstGeom>
        </p:spPr>
        <p:txBody>
          <a:bodyPr wrap="square">
            <a:spAutoFit/>
          </a:bodyPr>
          <a:lstStyle/>
          <a:p>
            <a:pPr marL="285750" indent="-285750">
              <a:buFont typeface="Wingdings" panose="05000000000000000000" pitchFamily="2" charset="2"/>
              <a:buChar char="Ø"/>
            </a:pPr>
            <a:r>
              <a:rPr lang="ru-RU" altLang="zh-CN" dirty="0">
                <a:solidFill>
                  <a:srgbClr val="002060"/>
                </a:solidFill>
                <a:latin typeface="Times New Roman" panose="02020603050405020304" pitchFamily="18" charset="0"/>
                <a:cs typeface="Times New Roman" panose="02020603050405020304" pitchFamily="18" charset="0"/>
              </a:rPr>
              <a:t>From 0.15 GHz to 2 GHz, the RMS phase errors were less than 5</a:t>
            </a:r>
            <a:r>
              <a:rPr lang="en-US" altLang="zh-CN" dirty="0">
                <a:solidFill>
                  <a:srgbClr val="002060"/>
                </a:solidFill>
                <a:latin typeface="Times New Roman" panose="02020603050405020304" pitchFamily="18" charset="0"/>
                <a:cs typeface="Times New Roman" panose="02020603050405020304" pitchFamily="18" charset="0"/>
              </a:rPr>
              <a:t>°</a:t>
            </a:r>
            <a:endParaRPr lang="en-US" altLang="zh-CN" dirty="0">
              <a:solidFill>
                <a:srgbClr val="002060"/>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ru-RU" altLang="zh-CN"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And t</a:t>
            </a:r>
            <a:r>
              <a:rPr lang="it-IT" altLang="zh-CN"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he RMS phase error </a:t>
            </a:r>
            <a:r>
              <a:rPr lang="it-IT" altLang="zh-CN" dirty="0">
                <a:solidFill>
                  <a:srgbClr val="002060"/>
                </a:solidFill>
                <a:latin typeface="Times New Roman" panose="02020603050405020304" pitchFamily="18" charset="0"/>
                <a:cs typeface="Times New Roman" panose="02020603050405020304" pitchFamily="18" charset="0"/>
              </a:rPr>
              <a:t>is mainly determined by the phase unbalance of the 90°microwave hybrid</a:t>
            </a:r>
            <a:r>
              <a:rPr lang="it-IT" altLang="zh-CN"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en-US" dirty="0">
              <a:solidFill>
                <a:srgbClr val="002060"/>
              </a:solidFill>
              <a:latin typeface="Times New Roman" panose="02020603050405020304" pitchFamily="18" charset="0"/>
              <a:cs typeface="Times New Roman" panose="02020603050405020304" pitchFamily="18" charset="0"/>
            </a:endParaRPr>
          </a:p>
        </p:txBody>
      </p:sp>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t="9415" r="8606"/>
          <a:stretch>
            <a:fillRect/>
          </a:stretch>
        </p:blipFill>
        <p:spPr>
          <a:xfrm>
            <a:off x="4654550" y="1045210"/>
            <a:ext cx="4081145" cy="3096260"/>
          </a:xfrm>
          <a:prstGeom prst="rect">
            <a:avLst/>
          </a:prstGeom>
        </p:spPr>
      </p:pic>
      <p:sp>
        <p:nvSpPr>
          <p:cNvPr id="13" name="矩形 12"/>
          <p:cNvSpPr/>
          <p:nvPr/>
        </p:nvSpPr>
        <p:spPr>
          <a:xfrm>
            <a:off x="5796136" y="1917844"/>
            <a:ext cx="2738718" cy="400110"/>
          </a:xfrm>
          <a:prstGeom prst="rect">
            <a:avLst/>
          </a:prstGeom>
        </p:spPr>
        <p:txBody>
          <a:bodyPr wrap="square">
            <a:spAutoFit/>
          </a:bodyPr>
          <a:lstStyle/>
          <a:p>
            <a:r>
              <a:rPr lang="en-US" altLang="zh-CN" sz="2000" b="1" dirty="0">
                <a:solidFill>
                  <a:srgbClr val="002060"/>
                </a:solidFill>
                <a:latin typeface="Times New Roman" panose="02020603050405020304" pitchFamily="18" charset="0"/>
                <a:cs typeface="Times New Roman" panose="02020603050405020304" pitchFamily="18" charset="0"/>
              </a:rPr>
              <a:t>90°microwave hybrid</a:t>
            </a:r>
            <a:endParaRPr lang="zh-CN" altLang="en-US" sz="2000" b="1" dirty="0">
              <a:solidFill>
                <a:srgbClr val="002060"/>
              </a:solidFill>
              <a:latin typeface="Times New Roman" panose="02020603050405020304" pitchFamily="18" charset="0"/>
              <a:cs typeface="Times New Roman" panose="02020603050405020304" pitchFamily="18" charset="0"/>
            </a:endParaRPr>
          </a:p>
        </p:txBody>
      </p:sp>
      <p:sp>
        <p:nvSpPr>
          <p:cNvPr id="14"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3" name="矩形 2"/>
          <p:cNvSpPr/>
          <p:nvPr>
            <p:custDataLst>
              <p:tags r:id="rId3"/>
            </p:custDataLst>
          </p:nvPr>
        </p:nvSpPr>
        <p:spPr>
          <a:xfrm>
            <a:off x="806450" y="5085715"/>
            <a:ext cx="3653155" cy="1322070"/>
          </a:xfrm>
          <a:prstGeom prst="rect">
            <a:avLst/>
          </a:prstGeom>
        </p:spPr>
        <p:txBody>
          <a:bodyPr wrap="square">
            <a:spAutoFit/>
          </a:bodyPr>
          <a:p>
            <a:pPr marL="285750" indent="-285750">
              <a:buFont typeface="Wingdings" panose="05000000000000000000" charset="0"/>
              <a:buChar char="ü"/>
            </a:pPr>
            <a:r>
              <a:rPr lang="en-US" altLang="zh-CN" sz="2000" dirty="0">
                <a:solidFill>
                  <a:srgbClr val="0033CC"/>
                </a:solidFill>
                <a:latin typeface="Times New Roman" panose="02020603050405020304" pitchFamily="18" charset="0"/>
                <a:cs typeface="Times New Roman" panose="02020603050405020304" pitchFamily="18" charset="0"/>
              </a:rPr>
              <a:t>Bandwidth: 0.15 GHz - 2 GHz </a:t>
            </a:r>
            <a:endParaRPr lang="en-US" altLang="zh-CN" sz="2000" dirty="0">
              <a:solidFill>
                <a:srgbClr val="0033CC"/>
              </a:solidFill>
              <a:latin typeface="Times New Roman" panose="02020603050405020304" pitchFamily="18" charset="0"/>
              <a:cs typeface="Times New Roman" panose="02020603050405020304" pitchFamily="18" charset="0"/>
            </a:endParaRPr>
          </a:p>
          <a:p>
            <a:pPr marL="285750" indent="-285750">
              <a:buFont typeface="Wingdings" panose="05000000000000000000" charset="0"/>
              <a:buChar char="ü"/>
            </a:pPr>
            <a:r>
              <a:rPr lang="en-US" altLang="zh-CN" sz="2000" dirty="0">
                <a:solidFill>
                  <a:srgbClr val="0033CC"/>
                </a:solidFill>
                <a:latin typeface="Times New Roman" panose="02020603050405020304" pitchFamily="18" charset="0"/>
                <a:cs typeface="Times New Roman" panose="02020603050405020304" pitchFamily="18" charset="0"/>
              </a:rPr>
              <a:t>Phase shift:  0</a:t>
            </a:r>
            <a:r>
              <a:rPr lang="en-US" altLang="zh-CN" sz="2000" dirty="0">
                <a:solidFill>
                  <a:srgbClr val="0033CC"/>
                </a:solidFill>
                <a:latin typeface="Times New Roman" panose="02020603050405020304" pitchFamily="18" charset="0"/>
                <a:cs typeface="Times New Roman" panose="02020603050405020304" pitchFamily="18" charset="0"/>
                <a:sym typeface="+mn-ea"/>
              </a:rPr>
              <a:t>°</a:t>
            </a:r>
            <a:r>
              <a:rPr lang="en-US" altLang="zh-CN" sz="2000" dirty="0">
                <a:solidFill>
                  <a:srgbClr val="0033CC"/>
                </a:solidFill>
                <a:latin typeface="Times New Roman" panose="02020603050405020304" pitchFamily="18" charset="0"/>
                <a:cs typeface="Times New Roman" panose="02020603050405020304" pitchFamily="18" charset="0"/>
              </a:rPr>
              <a:t>  - 360</a:t>
            </a:r>
            <a:r>
              <a:rPr lang="en-US" altLang="zh-CN" sz="2000" dirty="0">
                <a:solidFill>
                  <a:srgbClr val="0033CC"/>
                </a:solidFill>
                <a:latin typeface="Times New Roman" panose="02020603050405020304" pitchFamily="18" charset="0"/>
                <a:cs typeface="Times New Roman" panose="02020603050405020304" pitchFamily="18" charset="0"/>
                <a:sym typeface="+mn-ea"/>
              </a:rPr>
              <a:t>°</a:t>
            </a:r>
            <a:r>
              <a:rPr lang="en-US" altLang="zh-CN" sz="2000" dirty="0">
                <a:solidFill>
                  <a:srgbClr val="0033CC"/>
                </a:solidFill>
                <a:latin typeface="Times New Roman" panose="02020603050405020304" pitchFamily="18" charset="0"/>
                <a:cs typeface="Times New Roman" panose="02020603050405020304" pitchFamily="18" charset="0"/>
                <a:sym typeface="+mn-ea"/>
              </a:rPr>
              <a:t> </a:t>
            </a:r>
            <a:r>
              <a:rPr lang="en-US" altLang="zh-CN" sz="2000" dirty="0">
                <a:solidFill>
                  <a:srgbClr val="0033CC"/>
                </a:solidFill>
                <a:latin typeface="Times New Roman" panose="02020603050405020304" pitchFamily="18" charset="0"/>
                <a:cs typeface="Times New Roman" panose="02020603050405020304" pitchFamily="18" charset="0"/>
              </a:rPr>
              <a:t>  </a:t>
            </a:r>
            <a:endParaRPr lang="en-US" altLang="zh-CN" sz="2000" dirty="0">
              <a:solidFill>
                <a:srgbClr val="0033CC"/>
              </a:solidFill>
              <a:latin typeface="Times New Roman" panose="02020603050405020304" pitchFamily="18" charset="0"/>
              <a:cs typeface="Times New Roman" panose="02020603050405020304" pitchFamily="18" charset="0"/>
            </a:endParaRPr>
          </a:p>
          <a:p>
            <a:pPr marL="285750" indent="-285750">
              <a:buFont typeface="Wingdings" panose="05000000000000000000" charset="0"/>
              <a:buChar char="ü"/>
            </a:pPr>
            <a:r>
              <a:rPr lang="en-US" altLang="zh-CN" sz="2000" dirty="0">
                <a:solidFill>
                  <a:srgbClr val="C00000"/>
                </a:solidFill>
                <a:latin typeface="Times New Roman" panose="02020603050405020304" pitchFamily="18" charset="0"/>
                <a:cs typeface="Times New Roman" panose="02020603050405020304" pitchFamily="18" charset="0"/>
              </a:rPr>
              <a:t>Insertion loss: 9 dB </a:t>
            </a:r>
            <a:r>
              <a:rPr lang="zh-CN" altLang="en-US" sz="2000" dirty="0">
                <a:solidFill>
                  <a:srgbClr val="C00000"/>
                </a:solidFill>
                <a:latin typeface="Times New Roman" panose="02020603050405020304" pitchFamily="18" charset="0"/>
                <a:cs typeface="Times New Roman" panose="02020603050405020304" pitchFamily="18" charset="0"/>
              </a:rPr>
              <a:t>±</a:t>
            </a:r>
            <a:r>
              <a:rPr lang="en-US" altLang="zh-CN" sz="2000" dirty="0">
                <a:solidFill>
                  <a:srgbClr val="C00000"/>
                </a:solidFill>
                <a:latin typeface="Times New Roman" panose="02020603050405020304" pitchFamily="18" charset="0"/>
                <a:cs typeface="Times New Roman" panose="02020603050405020304" pitchFamily="18" charset="0"/>
              </a:rPr>
              <a:t> 2 dB</a:t>
            </a:r>
            <a:endParaRPr lang="en-US" altLang="zh-CN" sz="2000" dirty="0">
              <a:solidFill>
                <a:srgbClr val="0033CC"/>
              </a:solidFill>
              <a:latin typeface="Times New Roman" panose="02020603050405020304" pitchFamily="18" charset="0"/>
              <a:cs typeface="Times New Roman" panose="02020603050405020304" pitchFamily="18" charset="0"/>
            </a:endParaRPr>
          </a:p>
          <a:p>
            <a:pPr marL="285750" indent="-285750">
              <a:buFont typeface="Wingdings" panose="05000000000000000000" charset="0"/>
              <a:buChar char="ü"/>
            </a:pPr>
            <a:r>
              <a:rPr lang="en-US" altLang="zh-CN" sz="2000" dirty="0">
                <a:solidFill>
                  <a:srgbClr val="0033CC"/>
                </a:solidFill>
                <a:latin typeface="Times New Roman" panose="02020603050405020304" pitchFamily="18" charset="0"/>
                <a:cs typeface="Times New Roman" panose="02020603050405020304" pitchFamily="18" charset="0"/>
              </a:rPr>
              <a:t>Minimum </a:t>
            </a:r>
            <a:r>
              <a:rPr lang="en-US" altLang="zh-CN" sz="2000" dirty="0">
                <a:solidFill>
                  <a:srgbClr val="0033CC"/>
                </a:solidFill>
                <a:latin typeface="Times New Roman" panose="02020603050405020304" pitchFamily="18" charset="0"/>
                <a:cs typeface="Times New Roman" panose="02020603050405020304" pitchFamily="18" charset="0"/>
              </a:rPr>
              <a:t>phase step: 0.7 </a:t>
            </a:r>
            <a:r>
              <a:rPr lang="zh-CN" altLang="en-US" sz="2000" dirty="0">
                <a:solidFill>
                  <a:srgbClr val="0033CC"/>
                </a:solidFill>
                <a:latin typeface="Times New Roman" panose="02020603050405020304" pitchFamily="18" charset="0"/>
                <a:cs typeface="Times New Roman" panose="02020603050405020304" pitchFamily="18" charset="0"/>
              </a:rPr>
              <a:t>°</a:t>
            </a:r>
            <a:endParaRPr lang="zh-CN" altLang="en-US" sz="2000" dirty="0">
              <a:solidFill>
                <a:srgbClr val="0033CC"/>
              </a:solidFill>
              <a:latin typeface="Times New Roman" panose="02020603050405020304" pitchFamily="18" charset="0"/>
              <a:cs typeface="Times New Roman" panose="02020603050405020304" pitchFamily="18" charset="0"/>
            </a:endParaRPr>
          </a:p>
        </p:txBody>
      </p:sp>
      <p:sp>
        <p:nvSpPr>
          <p:cNvPr id="5" name="矩形 4"/>
          <p:cNvSpPr/>
          <p:nvPr>
            <p:custDataLst>
              <p:tags r:id="rId4"/>
            </p:custDataLst>
          </p:nvPr>
        </p:nvSpPr>
        <p:spPr>
          <a:xfrm>
            <a:off x="4571365" y="5085715"/>
            <a:ext cx="3653155" cy="1630045"/>
          </a:xfrm>
          <a:prstGeom prst="rect">
            <a:avLst/>
          </a:prstGeom>
        </p:spPr>
        <p:txBody>
          <a:bodyPr wrap="square">
            <a:spAutoFit/>
          </a:bodyPr>
          <a:p>
            <a:pPr marL="285750" indent="-285750">
              <a:buFont typeface="Wingdings" panose="05000000000000000000" charset="0"/>
              <a:buChar char="ü"/>
            </a:pPr>
            <a:r>
              <a:rPr lang="en-US" altLang="zh-CN" sz="2000" dirty="0">
                <a:solidFill>
                  <a:srgbClr val="C00000"/>
                </a:solidFill>
                <a:latin typeface="Times New Roman" panose="02020603050405020304" pitchFamily="18" charset="0"/>
                <a:cs typeface="Times New Roman" panose="02020603050405020304" pitchFamily="18" charset="0"/>
              </a:rPr>
              <a:t>Phase balance:</a:t>
            </a:r>
            <a:r>
              <a:rPr lang="en-US" altLang="zh-CN" sz="2000" dirty="0">
                <a:solidFill>
                  <a:srgbClr val="C00000"/>
                </a:solidFill>
                <a:latin typeface="Times New Roman" panose="02020603050405020304" pitchFamily="18" charset="0"/>
                <a:cs typeface="Times New Roman" panose="02020603050405020304" pitchFamily="18" charset="0"/>
                <a:sym typeface="+mn-ea"/>
              </a:rPr>
              <a:t>&lt;  </a:t>
            </a:r>
            <a:r>
              <a:rPr lang="zh-CN" altLang="en-US" sz="2000" dirty="0">
                <a:solidFill>
                  <a:srgbClr val="C00000"/>
                </a:solidFill>
                <a:latin typeface="Times New Roman" panose="02020603050405020304" pitchFamily="18" charset="0"/>
                <a:cs typeface="Times New Roman" panose="02020603050405020304" pitchFamily="18" charset="0"/>
                <a:sym typeface="+mn-ea"/>
              </a:rPr>
              <a:t>±</a:t>
            </a:r>
            <a:r>
              <a:rPr lang="en-US" altLang="zh-CN" sz="2000" dirty="0">
                <a:solidFill>
                  <a:srgbClr val="C00000"/>
                </a:solidFill>
                <a:latin typeface="Times New Roman" panose="02020603050405020304" pitchFamily="18" charset="0"/>
                <a:cs typeface="Times New Roman" panose="02020603050405020304" pitchFamily="18" charset="0"/>
                <a:sym typeface="+mn-ea"/>
              </a:rPr>
              <a:t> 10</a:t>
            </a:r>
            <a:r>
              <a:rPr lang="zh-CN" altLang="en-US" sz="2000" dirty="0">
                <a:solidFill>
                  <a:srgbClr val="C00000"/>
                </a:solidFill>
                <a:latin typeface="Times New Roman" panose="02020603050405020304" pitchFamily="18" charset="0"/>
                <a:cs typeface="Times New Roman" panose="02020603050405020304" pitchFamily="18" charset="0"/>
                <a:sym typeface="+mn-ea"/>
              </a:rPr>
              <a:t>°</a:t>
            </a:r>
            <a:endParaRPr lang="en-US" altLang="zh-CN" sz="2000" dirty="0">
              <a:solidFill>
                <a:srgbClr val="0033CC"/>
              </a:solidFill>
              <a:latin typeface="Times New Roman" panose="02020603050405020304" pitchFamily="18" charset="0"/>
              <a:cs typeface="Times New Roman" panose="02020603050405020304" pitchFamily="18" charset="0"/>
            </a:endParaRPr>
          </a:p>
          <a:p>
            <a:pPr marL="285750" indent="-285750">
              <a:buFont typeface="Wingdings" panose="05000000000000000000" charset="0"/>
              <a:buChar char="ü"/>
            </a:pPr>
            <a:r>
              <a:rPr lang="en-US" altLang="zh-CN" sz="2000" dirty="0">
                <a:solidFill>
                  <a:srgbClr val="0033CC"/>
                </a:solidFill>
                <a:latin typeface="Times New Roman" panose="02020603050405020304" pitchFamily="18" charset="0"/>
                <a:cs typeface="Times New Roman" panose="02020603050405020304" pitchFamily="18" charset="0"/>
              </a:rPr>
              <a:t>Phase errors: &lt;  5</a:t>
            </a:r>
            <a:r>
              <a:rPr lang="en-US" altLang="zh-CN" sz="2000" dirty="0">
                <a:solidFill>
                  <a:srgbClr val="0033CC"/>
                </a:solidFill>
                <a:latin typeface="Times New Roman" panose="02020603050405020304" pitchFamily="18" charset="0"/>
                <a:cs typeface="Times New Roman" panose="02020603050405020304" pitchFamily="18" charset="0"/>
                <a:sym typeface="+mn-ea"/>
              </a:rPr>
              <a:t>°</a:t>
            </a:r>
            <a:endParaRPr lang="en-US" altLang="zh-CN" sz="2000" dirty="0">
              <a:solidFill>
                <a:srgbClr val="0033CC"/>
              </a:solidFill>
              <a:latin typeface="Times New Roman" panose="02020603050405020304" pitchFamily="18" charset="0"/>
              <a:cs typeface="Times New Roman" panose="02020603050405020304" pitchFamily="18" charset="0"/>
            </a:endParaRPr>
          </a:p>
          <a:p>
            <a:pPr marL="285750" indent="-285750">
              <a:buFont typeface="Wingdings" panose="05000000000000000000" charset="0"/>
              <a:buChar char="ü"/>
            </a:pPr>
            <a:r>
              <a:rPr lang="en-US" altLang="zh-CN" sz="2000" dirty="0">
                <a:solidFill>
                  <a:srgbClr val="0033CC"/>
                </a:solidFill>
                <a:latin typeface="Times New Roman" panose="02020603050405020304" pitchFamily="18" charset="0"/>
                <a:cs typeface="Times New Roman" panose="02020603050405020304" pitchFamily="18" charset="0"/>
              </a:rPr>
              <a:t>S</a:t>
            </a:r>
            <a:r>
              <a:rPr lang="en-US" altLang="zh-CN" sz="2000" baseline="-25000" dirty="0">
                <a:solidFill>
                  <a:srgbClr val="0033CC"/>
                </a:solidFill>
                <a:uFillTx/>
                <a:latin typeface="Times New Roman" panose="02020603050405020304" pitchFamily="18" charset="0"/>
                <a:cs typeface="Times New Roman" panose="02020603050405020304" pitchFamily="18" charset="0"/>
              </a:rPr>
              <a:t>11</a:t>
            </a:r>
            <a:r>
              <a:rPr lang="en-US" altLang="zh-CN" sz="2000" dirty="0">
                <a:solidFill>
                  <a:srgbClr val="0033CC"/>
                </a:solidFill>
                <a:latin typeface="Times New Roman" panose="02020603050405020304" pitchFamily="18" charset="0"/>
                <a:cs typeface="Times New Roman" panose="02020603050405020304" pitchFamily="18" charset="0"/>
              </a:rPr>
              <a:t>: </a:t>
            </a:r>
            <a:r>
              <a:rPr lang="en-US" altLang="zh-CN" sz="2000" dirty="0">
                <a:solidFill>
                  <a:srgbClr val="0033CC"/>
                </a:solidFill>
                <a:latin typeface="Times New Roman" panose="02020603050405020304" pitchFamily="18" charset="0"/>
                <a:cs typeface="Times New Roman" panose="02020603050405020304" pitchFamily="18" charset="0"/>
                <a:sym typeface="+mn-ea"/>
              </a:rPr>
              <a:t>&lt;  -15 dB</a:t>
            </a:r>
            <a:endParaRPr lang="en-US" altLang="zh-CN" sz="2000" dirty="0">
              <a:solidFill>
                <a:srgbClr val="0033CC"/>
              </a:solidFill>
              <a:latin typeface="Times New Roman" panose="02020603050405020304" pitchFamily="18" charset="0"/>
              <a:cs typeface="Times New Roman" panose="02020603050405020304" pitchFamily="18" charset="0"/>
              <a:sym typeface="+mn-ea"/>
            </a:endParaRPr>
          </a:p>
          <a:p>
            <a:pPr marL="285750" indent="-285750">
              <a:buFont typeface="Wingdings" panose="05000000000000000000" charset="0"/>
              <a:buChar char="ü"/>
            </a:pPr>
            <a:r>
              <a:rPr lang="en-US" altLang="zh-CN" sz="2000" dirty="0">
                <a:solidFill>
                  <a:srgbClr val="0033CC"/>
                </a:solidFill>
                <a:latin typeface="Times New Roman" panose="02020603050405020304" pitchFamily="18" charset="0"/>
                <a:cs typeface="Times New Roman" panose="02020603050405020304" pitchFamily="18" charset="0"/>
                <a:sym typeface="+mn-ea"/>
              </a:rPr>
              <a:t>S</a:t>
            </a:r>
            <a:r>
              <a:rPr lang="en-US" altLang="zh-CN" sz="2000" baseline="-25000" dirty="0">
                <a:solidFill>
                  <a:srgbClr val="0033CC"/>
                </a:solidFill>
                <a:uFillTx/>
                <a:latin typeface="Times New Roman" panose="02020603050405020304" pitchFamily="18" charset="0"/>
                <a:cs typeface="Times New Roman" panose="02020603050405020304" pitchFamily="18" charset="0"/>
                <a:sym typeface="+mn-ea"/>
              </a:rPr>
              <a:t>22</a:t>
            </a:r>
            <a:r>
              <a:rPr lang="en-US" altLang="zh-CN" sz="2000" dirty="0">
                <a:solidFill>
                  <a:srgbClr val="0033CC"/>
                </a:solidFill>
                <a:latin typeface="Times New Roman" panose="02020603050405020304" pitchFamily="18" charset="0"/>
                <a:cs typeface="Times New Roman" panose="02020603050405020304" pitchFamily="18" charset="0"/>
                <a:sym typeface="+mn-ea"/>
              </a:rPr>
              <a:t>: </a:t>
            </a:r>
            <a:r>
              <a:rPr lang="en-US" altLang="zh-CN" sz="2000" dirty="0">
                <a:solidFill>
                  <a:srgbClr val="0033CC"/>
                </a:solidFill>
                <a:latin typeface="Times New Roman" panose="02020603050405020304" pitchFamily="18" charset="0"/>
                <a:cs typeface="Times New Roman" panose="02020603050405020304" pitchFamily="18" charset="0"/>
                <a:sym typeface="+mn-ea"/>
              </a:rPr>
              <a:t>&lt;  -10 dB</a:t>
            </a:r>
            <a:endParaRPr lang="en-US" altLang="zh-CN" sz="2000" dirty="0">
              <a:solidFill>
                <a:srgbClr val="0033CC"/>
              </a:solidFill>
              <a:latin typeface="Times New Roman" panose="02020603050405020304" pitchFamily="18" charset="0"/>
              <a:cs typeface="Times New Roman" panose="02020603050405020304" pitchFamily="18" charset="0"/>
            </a:endParaRPr>
          </a:p>
          <a:p>
            <a:pPr marL="285750" indent="-285750">
              <a:buFont typeface="Wingdings" panose="05000000000000000000" charset="0"/>
              <a:buChar char="ü"/>
            </a:pPr>
            <a:endParaRPr lang="zh-CN" altLang="en-US" sz="2000" dirty="0">
              <a:solidFill>
                <a:srgbClr val="0033CC"/>
              </a:solidFill>
              <a:latin typeface="Times New Roman" panose="02020603050405020304" pitchFamily="18" charset="0"/>
              <a:cs typeface="Times New Roman" panose="02020603050405020304" pitchFamily="18" charset="0"/>
            </a:endParaRPr>
          </a:p>
        </p:txBody>
      </p:sp>
      <p:sp>
        <p:nvSpPr>
          <p:cNvPr id="10" name="灯片编号占位符 9"/>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7504" y="-162272"/>
            <a:ext cx="8229600" cy="1143000"/>
          </a:xfrm>
        </p:spPr>
        <p:txBody>
          <a:bodyPr>
            <a:normAutofit/>
          </a:bodyPr>
          <a:lstStyle/>
          <a:p>
            <a:pPr algn="l"/>
            <a:r>
              <a:rPr lang="en-US" altLang="zh-CN" sz="2800" b="1" dirty="0">
                <a:solidFill>
                  <a:schemeClr val="accent1"/>
                </a:solidFill>
                <a:latin typeface="Times New Roman" panose="02020603050405020304" pitchFamily="18" charset="0"/>
                <a:ea typeface="+mn-ea"/>
                <a:cs typeface="Times New Roman" panose="02020603050405020304" pitchFamily="18" charset="0"/>
              </a:rPr>
              <a:t>Signal transmission&amp;procession</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687834"/>
            <a:ext cx="5543550" cy="0"/>
          </a:xfrm>
          <a:prstGeom prst="line">
            <a:avLst/>
          </a:prstGeom>
          <a:noFill/>
          <a:ln w="9525">
            <a:solidFill>
              <a:schemeClr val="accent1"/>
            </a:solidFill>
            <a:round/>
          </a:ln>
        </p:spPr>
        <p:txBody>
          <a:bodyPr/>
          <a:lstStyle/>
          <a:p>
            <a:endParaRPr lang="zh-CN" altLang="en-US"/>
          </a:p>
        </p:txBody>
      </p:sp>
      <p:pic>
        <p:nvPicPr>
          <p:cNvPr id="11" name="Picture 3"/>
          <p:cNvPicPr>
            <a:picLocks noChangeAspect="1" noChangeArrowheads="1"/>
          </p:cNvPicPr>
          <p:nvPr/>
        </p:nvPicPr>
        <p:blipFill>
          <a:blip r:embed="rId1" cstate="print"/>
          <a:srcRect/>
          <a:stretch>
            <a:fillRect/>
          </a:stretch>
        </p:blipFill>
        <p:spPr bwMode="auto">
          <a:xfrm>
            <a:off x="211544" y="1203509"/>
            <a:ext cx="8608928" cy="4450982"/>
          </a:xfrm>
          <a:prstGeom prst="rect">
            <a:avLst/>
          </a:prstGeom>
          <a:noFill/>
          <a:ln w="9525">
            <a:noFill/>
            <a:miter lim="800000"/>
            <a:headEnd/>
            <a:tailEnd/>
          </a:ln>
        </p:spPr>
      </p:pic>
      <p:sp>
        <p:nvSpPr>
          <p:cNvPr id="12" name="矩形 11"/>
          <p:cNvSpPr/>
          <p:nvPr/>
        </p:nvSpPr>
        <p:spPr>
          <a:xfrm>
            <a:off x="179512" y="1412776"/>
            <a:ext cx="2736304" cy="468052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p>
        </p:txBody>
      </p:sp>
      <p:sp>
        <p:nvSpPr>
          <p:cNvPr id="13" name="矩形 12"/>
          <p:cNvSpPr/>
          <p:nvPr/>
        </p:nvSpPr>
        <p:spPr>
          <a:xfrm>
            <a:off x="2987824" y="1412776"/>
            <a:ext cx="2952328" cy="3096344"/>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14" name="矩形 13"/>
          <p:cNvSpPr/>
          <p:nvPr/>
        </p:nvSpPr>
        <p:spPr>
          <a:xfrm>
            <a:off x="6012160" y="1412776"/>
            <a:ext cx="2880320" cy="4680520"/>
          </a:xfrm>
          <a:prstGeom prst="rect">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15" name="TextBox 14"/>
          <p:cNvSpPr txBox="1"/>
          <p:nvPr/>
        </p:nvSpPr>
        <p:spPr>
          <a:xfrm>
            <a:off x="1115616" y="980728"/>
            <a:ext cx="1584176" cy="400110"/>
          </a:xfrm>
          <a:prstGeom prst="rect">
            <a:avLst/>
          </a:prstGeom>
          <a:noFill/>
        </p:spPr>
        <p:txBody>
          <a:bodyPr wrap="square" rtlCol="0">
            <a:spAutoFit/>
          </a:bodyPr>
          <a:lstStyle/>
          <a:p>
            <a:r>
              <a:rPr lang="en-US" altLang="zh-CN" sz="2000" b="1" dirty="0">
                <a:latin typeface="Times New Roman" panose="02020603050405020304" pitchFamily="18" charset="0"/>
                <a:cs typeface="Times New Roman" panose="02020603050405020304" pitchFamily="18" charset="0"/>
              </a:rPr>
              <a:t>PU station</a:t>
            </a:r>
            <a:endParaRPr lang="zh-CN" altLang="en-US" sz="2000" b="1" dirty="0">
              <a:latin typeface="Times New Roman" panose="02020603050405020304" pitchFamily="18" charset="0"/>
              <a:cs typeface="Times New Roman" panose="02020603050405020304" pitchFamily="18" charset="0"/>
            </a:endParaRPr>
          </a:p>
        </p:txBody>
      </p:sp>
      <p:sp>
        <p:nvSpPr>
          <p:cNvPr id="16" name="TextBox 15"/>
          <p:cNvSpPr txBox="1"/>
          <p:nvPr/>
        </p:nvSpPr>
        <p:spPr>
          <a:xfrm>
            <a:off x="3419872" y="980728"/>
            <a:ext cx="2376264" cy="400110"/>
          </a:xfrm>
          <a:prstGeom prst="rect">
            <a:avLst/>
          </a:prstGeom>
          <a:noFill/>
        </p:spPr>
        <p:txBody>
          <a:bodyPr wrap="square" rtlCol="0">
            <a:spAutoFit/>
          </a:bodyPr>
          <a:lstStyle/>
          <a:p>
            <a:r>
              <a:rPr lang="en-US" altLang="zh-CN" sz="2000" b="1" dirty="0">
                <a:latin typeface="Times New Roman" panose="02020603050405020304" pitchFamily="18" charset="0"/>
                <a:cs typeface="Times New Roman" panose="02020603050405020304" pitchFamily="18" charset="0"/>
              </a:rPr>
              <a:t>Combiner station</a:t>
            </a:r>
            <a:endParaRPr lang="zh-CN" altLang="en-US" sz="2000" b="1" dirty="0">
              <a:latin typeface="Times New Roman" panose="02020603050405020304" pitchFamily="18" charset="0"/>
              <a:cs typeface="Times New Roman" panose="02020603050405020304" pitchFamily="18" charset="0"/>
            </a:endParaRPr>
          </a:p>
        </p:txBody>
      </p:sp>
      <p:sp>
        <p:nvSpPr>
          <p:cNvPr id="17" name="TextBox 16"/>
          <p:cNvSpPr txBox="1"/>
          <p:nvPr/>
        </p:nvSpPr>
        <p:spPr>
          <a:xfrm>
            <a:off x="6732240" y="980728"/>
            <a:ext cx="1800200" cy="400110"/>
          </a:xfrm>
          <a:prstGeom prst="rect">
            <a:avLst/>
          </a:prstGeom>
          <a:noFill/>
        </p:spPr>
        <p:txBody>
          <a:bodyPr wrap="square" rtlCol="0">
            <a:spAutoFit/>
          </a:bodyPr>
          <a:lstStyle/>
          <a:p>
            <a:r>
              <a:rPr lang="en-US" altLang="zh-CN" sz="2000" b="1" dirty="0">
                <a:latin typeface="Times New Roman" panose="02020603050405020304" pitchFamily="18" charset="0"/>
                <a:cs typeface="Times New Roman" panose="02020603050405020304" pitchFamily="18" charset="0"/>
              </a:rPr>
              <a:t>Kicker station</a:t>
            </a:r>
            <a:endParaRPr lang="zh-CN" altLang="en-US" sz="2000" b="1" dirty="0">
              <a:latin typeface="Times New Roman" panose="02020603050405020304" pitchFamily="18" charset="0"/>
              <a:cs typeface="Times New Roman" panose="02020603050405020304" pitchFamily="18" charset="0"/>
            </a:endParaRPr>
          </a:p>
        </p:txBody>
      </p:sp>
      <p:sp>
        <p:nvSpPr>
          <p:cNvPr id="18" name="矩形 17"/>
          <p:cNvSpPr/>
          <p:nvPr/>
        </p:nvSpPr>
        <p:spPr>
          <a:xfrm>
            <a:off x="2987824" y="4581128"/>
            <a:ext cx="2880320" cy="1512168"/>
          </a:xfrm>
          <a:prstGeom prst="rect">
            <a:avLst/>
          </a:prstGeom>
          <a:noFill/>
          <a:ln>
            <a:solidFill>
              <a:srgbClr val="CF2CF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19" name="TextBox 18"/>
          <p:cNvSpPr txBox="1"/>
          <p:nvPr/>
        </p:nvSpPr>
        <p:spPr>
          <a:xfrm>
            <a:off x="3563888" y="5589240"/>
            <a:ext cx="1512168" cy="400110"/>
          </a:xfrm>
          <a:prstGeom prst="rect">
            <a:avLst/>
          </a:prstGeom>
          <a:noFill/>
        </p:spPr>
        <p:txBody>
          <a:bodyPr wrap="square" rtlCol="0">
            <a:spAutoFit/>
          </a:bodyPr>
          <a:lstStyle/>
          <a:p>
            <a:r>
              <a:rPr lang="en-US" altLang="zh-CN" sz="2000" b="1" dirty="0">
                <a:latin typeface="Times New Roman" panose="02020603050405020304" pitchFamily="18" charset="0"/>
                <a:cs typeface="Times New Roman" panose="02020603050405020304" pitchFamily="18" charset="0"/>
              </a:rPr>
              <a:t>Diagnostics</a:t>
            </a:r>
            <a:endParaRPr lang="zh-CN" altLang="en-US" sz="2000" b="1" dirty="0">
              <a:latin typeface="Times New Roman" panose="02020603050405020304" pitchFamily="18" charset="0"/>
              <a:cs typeface="Times New Roman" panose="02020603050405020304" pitchFamily="18" charset="0"/>
            </a:endParaRPr>
          </a:p>
        </p:txBody>
      </p:sp>
      <p:cxnSp>
        <p:nvCxnSpPr>
          <p:cNvPr id="20" name="直接箭头连接符 19"/>
          <p:cNvCxnSpPr/>
          <p:nvPr/>
        </p:nvCxnSpPr>
        <p:spPr>
          <a:xfrm flipH="1">
            <a:off x="913883" y="1669450"/>
            <a:ext cx="72008" cy="607423"/>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TextBox 15"/>
          <p:cNvSpPr txBox="1">
            <a:spLocks noChangeArrowheads="1"/>
          </p:cNvSpPr>
          <p:nvPr/>
        </p:nvSpPr>
        <p:spPr bwMode="auto">
          <a:xfrm>
            <a:off x="197232" y="1431168"/>
            <a:ext cx="2664296" cy="323165"/>
          </a:xfrm>
          <a:prstGeom prst="rect">
            <a:avLst/>
          </a:prstGeom>
          <a:solidFill>
            <a:schemeClr val="bg1"/>
          </a:solidFill>
          <a:ln>
            <a:noFill/>
          </a:ln>
        </p:spPr>
        <p:txBody>
          <a:bodyPr wrap="square">
            <a:spAutoFit/>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1500" b="1" dirty="0" err="1">
                <a:solidFill>
                  <a:srgbClr val="000064"/>
                </a:solidFill>
                <a:latin typeface="Times New Roman" panose="02020603050405020304" pitchFamily="18" charset="0"/>
                <a:cs typeface="Times New Roman" panose="02020603050405020304" pitchFamily="18" charset="0"/>
              </a:rPr>
              <a:t>Vertical+Longitudinal</a:t>
            </a:r>
            <a:r>
              <a:rPr lang="en-US" altLang="zh-CN" sz="1500" b="1" dirty="0">
                <a:solidFill>
                  <a:srgbClr val="000064"/>
                </a:solidFill>
                <a:latin typeface="Times New Roman" panose="02020603050405020304" pitchFamily="18" charset="0"/>
                <a:cs typeface="Times New Roman" panose="02020603050405020304" pitchFamily="18" charset="0"/>
              </a:rPr>
              <a:t> pick-up</a:t>
            </a:r>
            <a:endParaRPr lang="zh-CN" altLang="en-US" sz="1500" b="1" dirty="0">
              <a:solidFill>
                <a:srgbClr val="000064"/>
              </a:solidFill>
              <a:latin typeface="Times New Roman" panose="02020603050405020304" pitchFamily="18" charset="0"/>
              <a:cs typeface="Times New Roman" panose="02020603050405020304" pitchFamily="18" charset="0"/>
            </a:endParaRPr>
          </a:p>
        </p:txBody>
      </p:sp>
      <p:cxnSp>
        <p:nvCxnSpPr>
          <p:cNvPr id="22" name="直接箭头连接符 21"/>
          <p:cNvCxnSpPr/>
          <p:nvPr/>
        </p:nvCxnSpPr>
        <p:spPr>
          <a:xfrm flipH="1" flipV="1">
            <a:off x="877879" y="3575765"/>
            <a:ext cx="453761" cy="573315"/>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TextBox 15"/>
          <p:cNvSpPr txBox="1">
            <a:spLocks noChangeArrowheads="1"/>
          </p:cNvSpPr>
          <p:nvPr/>
        </p:nvSpPr>
        <p:spPr bwMode="auto">
          <a:xfrm>
            <a:off x="1396520" y="3979803"/>
            <a:ext cx="1404156" cy="338554"/>
          </a:xfrm>
          <a:prstGeom prst="rect">
            <a:avLst/>
          </a:prstGeom>
          <a:noFill/>
          <a:ln>
            <a:noFill/>
          </a:ln>
        </p:spPr>
        <p:txBody>
          <a:bodyPr wrap="square">
            <a:spAutoFit/>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1600" b="1" dirty="0">
                <a:solidFill>
                  <a:srgbClr val="000064"/>
                </a:solidFill>
                <a:latin typeface="Times New Roman" panose="02020603050405020304" pitchFamily="18" charset="0"/>
                <a:cs typeface="Times New Roman" panose="02020603050405020304" pitchFamily="18" charset="0"/>
              </a:rPr>
              <a:t>H+L pick-up</a:t>
            </a:r>
            <a:endParaRPr lang="zh-CN" altLang="en-US" sz="1600" b="1" dirty="0">
              <a:solidFill>
                <a:srgbClr val="000064"/>
              </a:solidFill>
              <a:latin typeface="Times New Roman" panose="02020603050405020304" pitchFamily="18" charset="0"/>
              <a:cs typeface="Times New Roman" panose="02020603050405020304" pitchFamily="18" charset="0"/>
            </a:endParaRPr>
          </a:p>
        </p:txBody>
      </p:sp>
      <p:cxnSp>
        <p:nvCxnSpPr>
          <p:cNvPr id="24" name="直接箭头连接符 23"/>
          <p:cNvCxnSpPr/>
          <p:nvPr/>
        </p:nvCxnSpPr>
        <p:spPr>
          <a:xfrm flipV="1">
            <a:off x="8438719" y="3821468"/>
            <a:ext cx="1" cy="496889"/>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5" name="TextBox 15"/>
          <p:cNvSpPr txBox="1">
            <a:spLocks noChangeArrowheads="1"/>
          </p:cNvSpPr>
          <p:nvPr/>
        </p:nvSpPr>
        <p:spPr bwMode="auto">
          <a:xfrm>
            <a:off x="7739844" y="4242574"/>
            <a:ext cx="1404156" cy="338554"/>
          </a:xfrm>
          <a:prstGeom prst="rect">
            <a:avLst/>
          </a:prstGeom>
          <a:noFill/>
          <a:ln>
            <a:noFill/>
          </a:ln>
        </p:spPr>
        <p:txBody>
          <a:bodyPr wrap="square">
            <a:spAutoFit/>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1600" b="1" dirty="0">
                <a:solidFill>
                  <a:srgbClr val="000064"/>
                </a:solidFill>
                <a:latin typeface="Times New Roman" panose="02020603050405020304" pitchFamily="18" charset="0"/>
                <a:cs typeface="Times New Roman" panose="02020603050405020304" pitchFamily="18" charset="0"/>
              </a:rPr>
              <a:t>H+L kicker</a:t>
            </a:r>
            <a:endParaRPr lang="zh-CN" altLang="en-US" sz="1600" b="1" dirty="0">
              <a:solidFill>
                <a:srgbClr val="000064"/>
              </a:solidFill>
              <a:latin typeface="Times New Roman" panose="02020603050405020304" pitchFamily="18" charset="0"/>
              <a:cs typeface="Times New Roman" panose="02020603050405020304" pitchFamily="18" charset="0"/>
            </a:endParaRPr>
          </a:p>
        </p:txBody>
      </p:sp>
      <p:sp>
        <p:nvSpPr>
          <p:cNvPr id="26" name="TextBox 15"/>
          <p:cNvSpPr txBox="1">
            <a:spLocks noChangeArrowheads="1"/>
          </p:cNvSpPr>
          <p:nvPr/>
        </p:nvSpPr>
        <p:spPr bwMode="auto">
          <a:xfrm>
            <a:off x="7546197" y="1671347"/>
            <a:ext cx="1404156" cy="338554"/>
          </a:xfrm>
          <a:prstGeom prst="rect">
            <a:avLst/>
          </a:prstGeom>
          <a:noFill/>
          <a:ln>
            <a:noFill/>
          </a:ln>
        </p:spPr>
        <p:txBody>
          <a:bodyPr wrap="square">
            <a:spAutoFit/>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1600" b="1" dirty="0">
                <a:solidFill>
                  <a:srgbClr val="000064"/>
                </a:solidFill>
                <a:latin typeface="Times New Roman" panose="02020603050405020304" pitchFamily="18" charset="0"/>
                <a:cs typeface="Times New Roman" panose="02020603050405020304" pitchFamily="18" charset="0"/>
              </a:rPr>
              <a:t>V+L kicker</a:t>
            </a:r>
            <a:endParaRPr lang="zh-CN" altLang="en-US" sz="1600" b="1" dirty="0">
              <a:solidFill>
                <a:srgbClr val="000064"/>
              </a:solidFill>
              <a:latin typeface="Times New Roman" panose="02020603050405020304" pitchFamily="18" charset="0"/>
              <a:cs typeface="Times New Roman" panose="02020603050405020304" pitchFamily="18" charset="0"/>
            </a:endParaRPr>
          </a:p>
        </p:txBody>
      </p:sp>
      <p:cxnSp>
        <p:nvCxnSpPr>
          <p:cNvPr id="27" name="直接箭头连接符 26"/>
          <p:cNvCxnSpPr>
            <a:stCxn id="26" idx="2"/>
          </p:cNvCxnSpPr>
          <p:nvPr/>
        </p:nvCxnSpPr>
        <p:spPr>
          <a:xfrm>
            <a:off x="8248275" y="2009901"/>
            <a:ext cx="190444" cy="555004"/>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8" name="TextBox 15"/>
          <p:cNvSpPr txBox="1">
            <a:spLocks noChangeArrowheads="1"/>
          </p:cNvSpPr>
          <p:nvPr/>
        </p:nvSpPr>
        <p:spPr bwMode="auto">
          <a:xfrm>
            <a:off x="3813930" y="1769722"/>
            <a:ext cx="1404156" cy="338554"/>
          </a:xfrm>
          <a:prstGeom prst="rect">
            <a:avLst/>
          </a:prstGeom>
          <a:noFill/>
          <a:ln>
            <a:noFill/>
          </a:ln>
        </p:spPr>
        <p:txBody>
          <a:bodyPr wrap="square">
            <a:spAutoFit/>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1600" b="1" dirty="0">
                <a:solidFill>
                  <a:srgbClr val="000064"/>
                </a:solidFill>
                <a:latin typeface="Times New Roman" panose="02020603050405020304" pitchFamily="18" charset="0"/>
                <a:cs typeface="Times New Roman" panose="02020603050405020304" pitchFamily="18" charset="0"/>
              </a:rPr>
              <a:t>Phase shifter</a:t>
            </a:r>
            <a:endParaRPr lang="zh-CN" altLang="en-US" sz="1600" b="1" dirty="0">
              <a:solidFill>
                <a:srgbClr val="000064"/>
              </a:solidFill>
              <a:latin typeface="Times New Roman" panose="02020603050405020304" pitchFamily="18" charset="0"/>
              <a:cs typeface="Times New Roman" panose="02020603050405020304" pitchFamily="18" charset="0"/>
            </a:endParaRPr>
          </a:p>
        </p:txBody>
      </p:sp>
      <p:cxnSp>
        <p:nvCxnSpPr>
          <p:cNvPr id="29" name="直接箭头连接符 28"/>
          <p:cNvCxnSpPr>
            <a:stCxn id="31" idx="2"/>
          </p:cNvCxnSpPr>
          <p:nvPr/>
        </p:nvCxnSpPr>
        <p:spPr>
          <a:xfrm>
            <a:off x="7041093" y="2132856"/>
            <a:ext cx="411227" cy="365493"/>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TextBox 15"/>
          <p:cNvSpPr txBox="1">
            <a:spLocks noChangeArrowheads="1"/>
          </p:cNvSpPr>
          <p:nvPr/>
        </p:nvSpPr>
        <p:spPr bwMode="auto">
          <a:xfrm>
            <a:off x="6197818" y="1794302"/>
            <a:ext cx="1686550" cy="338554"/>
          </a:xfrm>
          <a:prstGeom prst="rect">
            <a:avLst/>
          </a:prstGeom>
          <a:noFill/>
          <a:ln>
            <a:noFill/>
          </a:ln>
        </p:spPr>
        <p:txBody>
          <a:bodyPr wrap="square">
            <a:spAutoFit/>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1600" b="1" dirty="0">
                <a:solidFill>
                  <a:srgbClr val="000064"/>
                </a:solidFill>
                <a:latin typeface="Times New Roman" panose="02020603050405020304" pitchFamily="18" charset="0"/>
                <a:cs typeface="Times New Roman" panose="02020603050405020304" pitchFamily="18" charset="0"/>
              </a:rPr>
              <a:t>Power amplifier</a:t>
            </a:r>
            <a:endParaRPr lang="zh-CN" altLang="en-US" sz="1600" b="1" dirty="0">
              <a:solidFill>
                <a:srgbClr val="000064"/>
              </a:solidFill>
              <a:latin typeface="Times New Roman" panose="02020603050405020304" pitchFamily="18" charset="0"/>
              <a:cs typeface="Times New Roman" panose="02020603050405020304" pitchFamily="18" charset="0"/>
            </a:endParaRPr>
          </a:p>
        </p:txBody>
      </p:sp>
      <p:cxnSp>
        <p:nvCxnSpPr>
          <p:cNvPr id="35" name="直接箭头连接符 34"/>
          <p:cNvCxnSpPr/>
          <p:nvPr/>
        </p:nvCxnSpPr>
        <p:spPr>
          <a:xfrm>
            <a:off x="4258374" y="2009901"/>
            <a:ext cx="205614" cy="365493"/>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TextBox 15"/>
          <p:cNvSpPr txBox="1">
            <a:spLocks noChangeArrowheads="1"/>
          </p:cNvSpPr>
          <p:nvPr/>
        </p:nvSpPr>
        <p:spPr bwMode="auto">
          <a:xfrm>
            <a:off x="2992852" y="2434235"/>
            <a:ext cx="2371236" cy="338554"/>
          </a:xfrm>
          <a:prstGeom prst="rect">
            <a:avLst/>
          </a:prstGeom>
          <a:noFill/>
          <a:ln>
            <a:noFill/>
          </a:ln>
        </p:spPr>
        <p:txBody>
          <a:bodyPr wrap="square">
            <a:spAutoFit/>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1600" b="1" dirty="0">
                <a:solidFill>
                  <a:srgbClr val="000064"/>
                </a:solidFill>
                <a:latin typeface="Times New Roman" panose="02020603050405020304" pitchFamily="18" charset="0"/>
                <a:cs typeface="Times New Roman" panose="02020603050405020304" pitchFamily="18" charset="0"/>
              </a:rPr>
              <a:t>variable attenuator</a:t>
            </a:r>
            <a:endParaRPr lang="zh-CN" altLang="en-US" sz="1600" b="1" dirty="0">
              <a:solidFill>
                <a:srgbClr val="000064"/>
              </a:solidFill>
              <a:latin typeface="Times New Roman" panose="02020603050405020304" pitchFamily="18" charset="0"/>
              <a:cs typeface="Times New Roman" panose="02020603050405020304" pitchFamily="18" charset="0"/>
            </a:endParaRPr>
          </a:p>
        </p:txBody>
      </p:sp>
      <p:cxnSp>
        <p:nvCxnSpPr>
          <p:cNvPr id="32" name="直接箭头连接符 31"/>
          <p:cNvCxnSpPr/>
          <p:nvPr/>
        </p:nvCxnSpPr>
        <p:spPr>
          <a:xfrm>
            <a:off x="3842138" y="2681095"/>
            <a:ext cx="205614" cy="182747"/>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3" name="灯片编号占位符 2"/>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7504" y="-162272"/>
            <a:ext cx="8229600" cy="1143000"/>
          </a:xfrm>
        </p:spPr>
        <p:txBody>
          <a:bodyPr>
            <a:normAutofit/>
          </a:bodyPr>
          <a:lstStyle/>
          <a:p>
            <a:pPr algn="l"/>
            <a:r>
              <a:rPr lang="en-US" altLang="zh-CN" sz="2800" b="1" dirty="0">
                <a:solidFill>
                  <a:schemeClr val="accent1"/>
                </a:solidFill>
                <a:latin typeface="Times New Roman" panose="02020603050405020304" pitchFamily="18" charset="0"/>
                <a:ea typeface="+mn-ea"/>
                <a:cs typeface="Times New Roman" panose="02020603050405020304" pitchFamily="18" charset="0"/>
              </a:rPr>
              <a:t>Signal transmission&amp;procession</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687834"/>
            <a:ext cx="5543550" cy="0"/>
          </a:xfrm>
          <a:prstGeom prst="line">
            <a:avLst/>
          </a:prstGeom>
          <a:noFill/>
          <a:ln w="9525">
            <a:solidFill>
              <a:schemeClr val="accent1"/>
            </a:solidFill>
            <a:round/>
          </a:ln>
        </p:spPr>
        <p:txBody>
          <a:bodyPr/>
          <a:lstStyle/>
          <a:p>
            <a:endParaRPr lang="zh-CN" altLang="en-US"/>
          </a:p>
        </p:txBody>
      </p:sp>
      <p:pic>
        <p:nvPicPr>
          <p:cNvPr id="33" name="图片 32"/>
          <p:cNvPicPr>
            <a:picLocks noChangeAspect="1"/>
          </p:cNvPicPr>
          <p:nvPr/>
        </p:nvPicPr>
        <p:blipFill>
          <a:blip r:embed="rId1" cstate="print">
            <a:extLst>
              <a:ext uri="{28A0092B-C50C-407E-A947-70E740481C1C}">
                <a14:useLocalDpi xmlns:a14="http://schemas.microsoft.com/office/drawing/2010/main" val="0"/>
              </a:ext>
            </a:extLst>
          </a:blip>
          <a:srcRect t="14493" r="307" b="12331"/>
          <a:stretch>
            <a:fillRect/>
          </a:stretch>
        </p:blipFill>
        <p:spPr>
          <a:xfrm>
            <a:off x="683568" y="1628800"/>
            <a:ext cx="7300104" cy="3141594"/>
          </a:xfrm>
          <a:prstGeom prst="rect">
            <a:avLst/>
          </a:prstGeom>
        </p:spPr>
      </p:pic>
      <p:sp>
        <p:nvSpPr>
          <p:cNvPr id="36" name="TextBox 15"/>
          <p:cNvSpPr txBox="1"/>
          <p:nvPr/>
        </p:nvSpPr>
        <p:spPr>
          <a:xfrm>
            <a:off x="2111375" y="1042035"/>
            <a:ext cx="4799965" cy="460375"/>
          </a:xfrm>
          <a:prstGeom prst="rect">
            <a:avLst/>
          </a:prstGeom>
          <a:noFill/>
        </p:spPr>
        <p:txBody>
          <a:bodyPr wrap="square" rtlCol="0">
            <a:spAutoFit/>
          </a:bodyPr>
          <a:lstStyle/>
          <a:p>
            <a:r>
              <a:rPr lang="en-US" altLang="zh-CN" sz="2400" b="1" dirty="0">
                <a:latin typeface="Times New Roman" panose="02020603050405020304" pitchFamily="18" charset="0"/>
                <a:cs typeface="Times New Roman" panose="02020603050405020304" pitchFamily="18" charset="0"/>
              </a:rPr>
              <a:t>Partial combiner station hardware</a:t>
            </a:r>
            <a:endParaRPr lang="zh-CN" altLang="en-US" sz="2400" b="1" dirty="0">
              <a:latin typeface="Times New Roman" panose="02020603050405020304" pitchFamily="18" charset="0"/>
              <a:cs typeface="Times New Roman" panose="02020603050405020304" pitchFamily="18" charset="0"/>
            </a:endParaRPr>
          </a:p>
        </p:txBody>
      </p:sp>
      <p:sp>
        <p:nvSpPr>
          <p:cNvPr id="37" name="TextBox 15"/>
          <p:cNvSpPr txBox="1"/>
          <p:nvPr/>
        </p:nvSpPr>
        <p:spPr>
          <a:xfrm>
            <a:off x="611560" y="1630779"/>
            <a:ext cx="1296143" cy="706755"/>
          </a:xfrm>
          <a:prstGeom prst="rect">
            <a:avLst/>
          </a:prstGeom>
          <a:solidFill>
            <a:schemeClr val="bg1"/>
          </a:solidFill>
        </p:spPr>
        <p:txBody>
          <a:bodyPr wrap="square" rtlCol="0">
            <a:spAutoFit/>
          </a:bodyPr>
          <a:lstStyle/>
          <a:p>
            <a:r>
              <a:rPr lang="en-US" altLang="zh-CN" sz="2000" dirty="0">
                <a:latin typeface="Times New Roman" panose="02020603050405020304" pitchFamily="18" charset="0"/>
                <a:cs typeface="Times New Roman" panose="02020603050405020304" pitchFamily="18" charset="0"/>
              </a:rPr>
              <a:t>low noise amplifiers</a:t>
            </a:r>
            <a:endParaRPr lang="zh-CN" altLang="en-US" sz="2000" dirty="0">
              <a:latin typeface="Times New Roman" panose="02020603050405020304" pitchFamily="18" charset="0"/>
              <a:cs typeface="Times New Roman" panose="02020603050405020304" pitchFamily="18" charset="0"/>
            </a:endParaRPr>
          </a:p>
        </p:txBody>
      </p:sp>
      <p:sp>
        <p:nvSpPr>
          <p:cNvPr id="38" name="TextBox 15"/>
          <p:cNvSpPr txBox="1"/>
          <p:nvPr/>
        </p:nvSpPr>
        <p:spPr>
          <a:xfrm>
            <a:off x="1124454" y="3933056"/>
            <a:ext cx="1431322" cy="400110"/>
          </a:xfrm>
          <a:prstGeom prst="rect">
            <a:avLst/>
          </a:prstGeom>
          <a:solidFill>
            <a:schemeClr val="bg1"/>
          </a:solidFill>
        </p:spPr>
        <p:txBody>
          <a:bodyPr wrap="square" rtlCol="0">
            <a:spAutoFit/>
          </a:bodyPr>
          <a:lstStyle/>
          <a:p>
            <a:r>
              <a:rPr lang="en-US" altLang="zh-CN" sz="2000" dirty="0">
                <a:latin typeface="Times New Roman" panose="02020603050405020304" pitchFamily="18" charset="0"/>
                <a:cs typeface="Times New Roman" panose="02020603050405020304" pitchFamily="18" charset="0"/>
              </a:rPr>
              <a:t>attenuators</a:t>
            </a:r>
            <a:endParaRPr lang="zh-CN" altLang="en-US" sz="2000" dirty="0">
              <a:latin typeface="Times New Roman" panose="02020603050405020304" pitchFamily="18" charset="0"/>
              <a:cs typeface="Times New Roman" panose="02020603050405020304" pitchFamily="18" charset="0"/>
            </a:endParaRPr>
          </a:p>
        </p:txBody>
      </p:sp>
      <p:sp>
        <p:nvSpPr>
          <p:cNvPr id="39" name="TextBox 15"/>
          <p:cNvSpPr txBox="1"/>
          <p:nvPr/>
        </p:nvSpPr>
        <p:spPr>
          <a:xfrm>
            <a:off x="5687517" y="4146955"/>
            <a:ext cx="1224136" cy="400110"/>
          </a:xfrm>
          <a:prstGeom prst="rect">
            <a:avLst/>
          </a:prstGeom>
          <a:solidFill>
            <a:schemeClr val="bg1"/>
          </a:solidFill>
        </p:spPr>
        <p:txBody>
          <a:bodyPr wrap="square" rtlCol="0">
            <a:spAutoFit/>
          </a:bodyPr>
          <a:lstStyle/>
          <a:p>
            <a:r>
              <a:rPr lang="en-US" altLang="zh-CN" sz="2000" dirty="0">
                <a:latin typeface="Times New Roman" panose="02020603050405020304" pitchFamily="18" charset="0"/>
                <a:cs typeface="Times New Roman" panose="02020603050405020304" pitchFamily="18" charset="0"/>
              </a:rPr>
              <a:t>couplers</a:t>
            </a:r>
            <a:endParaRPr lang="zh-CN" altLang="en-US" sz="2000" dirty="0">
              <a:latin typeface="Times New Roman" panose="02020603050405020304" pitchFamily="18" charset="0"/>
              <a:cs typeface="Times New Roman" panose="02020603050405020304" pitchFamily="18" charset="0"/>
            </a:endParaRPr>
          </a:p>
        </p:txBody>
      </p:sp>
      <p:sp>
        <p:nvSpPr>
          <p:cNvPr id="40" name="TextBox 15"/>
          <p:cNvSpPr txBox="1"/>
          <p:nvPr/>
        </p:nvSpPr>
        <p:spPr>
          <a:xfrm>
            <a:off x="2339752" y="2323783"/>
            <a:ext cx="2402727" cy="400110"/>
          </a:xfrm>
          <a:prstGeom prst="rect">
            <a:avLst/>
          </a:prstGeom>
          <a:solidFill>
            <a:schemeClr val="bg1"/>
          </a:solidFill>
        </p:spPr>
        <p:txBody>
          <a:bodyPr wrap="square" rtlCol="0">
            <a:spAutoFit/>
          </a:bodyPr>
          <a:lstStyle/>
          <a:p>
            <a:r>
              <a:rPr lang="en-US" altLang="zh-CN" sz="2000" dirty="0">
                <a:latin typeface="Times New Roman" panose="02020603050405020304" pitchFamily="18" charset="0"/>
                <a:cs typeface="Times New Roman" panose="02020603050405020304" pitchFamily="18" charset="0"/>
              </a:rPr>
              <a:t>5 </a:t>
            </a:r>
            <a:r>
              <a:rPr lang="en-US" altLang="zh-CN" sz="2000" dirty="0" err="1">
                <a:latin typeface="Times New Roman" panose="02020603050405020304" pitchFamily="18" charset="0"/>
                <a:cs typeface="Times New Roman" panose="02020603050405020304" pitchFamily="18" charset="0"/>
              </a:rPr>
              <a:t>ps</a:t>
            </a:r>
            <a:r>
              <a:rPr lang="en-US" altLang="zh-CN" sz="2000" dirty="0">
                <a:latin typeface="Times New Roman" panose="02020603050405020304" pitchFamily="18" charset="0"/>
                <a:cs typeface="Times New Roman" panose="02020603050405020304" pitchFamily="18" charset="0"/>
              </a:rPr>
              <a:t> electrical delay</a:t>
            </a:r>
            <a:endParaRPr lang="zh-CN" altLang="en-US" sz="2000" dirty="0">
              <a:latin typeface="Times New Roman" panose="02020603050405020304" pitchFamily="18" charset="0"/>
              <a:cs typeface="Times New Roman" panose="02020603050405020304" pitchFamily="18" charset="0"/>
            </a:endParaRPr>
          </a:p>
        </p:txBody>
      </p:sp>
      <p:sp>
        <p:nvSpPr>
          <p:cNvPr id="41" name="TextBox 15"/>
          <p:cNvSpPr txBox="1"/>
          <p:nvPr/>
        </p:nvSpPr>
        <p:spPr>
          <a:xfrm>
            <a:off x="6788964" y="1676946"/>
            <a:ext cx="1296143" cy="707886"/>
          </a:xfrm>
          <a:prstGeom prst="rect">
            <a:avLst/>
          </a:prstGeom>
          <a:solidFill>
            <a:schemeClr val="bg1"/>
          </a:solidFill>
        </p:spPr>
        <p:txBody>
          <a:bodyPr wrap="square" rtlCol="0">
            <a:spAutoFit/>
          </a:bodyPr>
          <a:lstStyle/>
          <a:p>
            <a:r>
              <a:rPr lang="en-US" altLang="zh-CN" sz="2000" dirty="0">
                <a:latin typeface="Times New Roman" panose="02020603050405020304" pitchFamily="18" charset="0"/>
                <a:cs typeface="Times New Roman" panose="02020603050405020304" pitchFamily="18" charset="0"/>
              </a:rPr>
              <a:t>medium</a:t>
            </a:r>
            <a:endParaRPr lang="en-US" altLang="zh-CN" sz="2000" dirty="0">
              <a:latin typeface="Times New Roman" panose="02020603050405020304" pitchFamily="18" charset="0"/>
              <a:cs typeface="Times New Roman" panose="02020603050405020304" pitchFamily="18" charset="0"/>
            </a:endParaRPr>
          </a:p>
          <a:p>
            <a:r>
              <a:rPr lang="en-US" altLang="zh-CN" sz="2000" dirty="0">
                <a:latin typeface="Times New Roman" panose="02020603050405020304" pitchFamily="18" charset="0"/>
                <a:cs typeface="Times New Roman" panose="02020603050405020304" pitchFamily="18" charset="0"/>
              </a:rPr>
              <a:t>amplifiers</a:t>
            </a:r>
            <a:endParaRPr lang="zh-CN" altLang="en-US" sz="2000" dirty="0">
              <a:latin typeface="Times New Roman" panose="02020603050405020304" pitchFamily="18" charset="0"/>
              <a:cs typeface="Times New Roman" panose="02020603050405020304" pitchFamily="18" charset="0"/>
            </a:endParaRPr>
          </a:p>
        </p:txBody>
      </p:sp>
      <p:sp>
        <p:nvSpPr>
          <p:cNvPr id="42" name="TextBox 15"/>
          <p:cNvSpPr txBox="1"/>
          <p:nvPr/>
        </p:nvSpPr>
        <p:spPr>
          <a:xfrm>
            <a:off x="4096976" y="3729324"/>
            <a:ext cx="1573832" cy="400110"/>
          </a:xfrm>
          <a:prstGeom prst="rect">
            <a:avLst/>
          </a:prstGeom>
          <a:solidFill>
            <a:schemeClr val="bg1"/>
          </a:solidFill>
        </p:spPr>
        <p:txBody>
          <a:bodyPr wrap="square" rtlCol="0">
            <a:spAutoFit/>
          </a:bodyPr>
          <a:lstStyle/>
          <a:p>
            <a:r>
              <a:rPr lang="en-US" altLang="zh-CN" sz="2000" dirty="0">
                <a:latin typeface="Times New Roman" panose="02020603050405020304" pitchFamily="18" charset="0"/>
                <a:cs typeface="Times New Roman" panose="02020603050405020304" pitchFamily="18" charset="0"/>
              </a:rPr>
              <a:t>Phase shifter</a:t>
            </a:r>
            <a:endParaRPr lang="zh-CN" altLang="en-US" sz="2000" dirty="0">
              <a:latin typeface="Times New Roman" panose="02020603050405020304" pitchFamily="18" charset="0"/>
              <a:cs typeface="Times New Roman" panose="02020603050405020304" pitchFamily="18" charset="0"/>
            </a:endParaRPr>
          </a:p>
        </p:txBody>
      </p:sp>
      <p:sp>
        <p:nvSpPr>
          <p:cNvPr id="43"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3" name="灯片编号占位符 2"/>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9512" y="44624"/>
            <a:ext cx="8686800" cy="1143000"/>
          </a:xfrm>
        </p:spPr>
        <p:txBody>
          <a:bodyPr>
            <a:normAutofit/>
          </a:bodyPr>
          <a:lstStyle/>
          <a:p>
            <a:pPr algn="l"/>
            <a:r>
              <a:rPr lang="en-US" altLang="zh-CN" sz="3000" b="1" dirty="0">
                <a:solidFill>
                  <a:schemeClr val="accent1"/>
                </a:solidFill>
                <a:latin typeface="Times New Roman" panose="02020603050405020304" pitchFamily="18" charset="0"/>
                <a:ea typeface="+mn-ea"/>
                <a:cs typeface="Times New Roman" panose="02020603050405020304" pitchFamily="18" charset="0"/>
              </a:rPr>
              <a:t>Cooling simulation parameters for </a:t>
            </a:r>
            <a:r>
              <a:rPr lang="en-US" altLang="zh-CN" sz="3000" b="1" dirty="0" err="1">
                <a:solidFill>
                  <a:schemeClr val="accent1"/>
                </a:solidFill>
                <a:latin typeface="Times New Roman" panose="02020603050405020304" pitchFamily="18" charset="0"/>
                <a:ea typeface="+mn-ea"/>
                <a:cs typeface="Times New Roman" panose="02020603050405020304" pitchFamily="18" charset="0"/>
              </a:rPr>
              <a:t>SRing</a:t>
            </a:r>
            <a:r>
              <a:rPr lang="en-US" altLang="zh-CN" sz="3000" b="1" dirty="0">
                <a:solidFill>
                  <a:schemeClr val="accent1"/>
                </a:solidFill>
                <a:latin typeface="Times New Roman" panose="02020603050405020304" pitchFamily="18" charset="0"/>
                <a:ea typeface="+mn-ea"/>
                <a:cs typeface="Times New Roman" panose="02020603050405020304" pitchFamily="18" charset="0"/>
              </a:rPr>
              <a:t> </a:t>
            </a:r>
            <a:endParaRPr lang="zh-CN" altLang="en-US" sz="30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3" name="内容占位符 2"/>
          <p:cNvSpPr>
            <a:spLocks noGrp="1"/>
          </p:cNvSpPr>
          <p:nvPr>
            <p:ph idx="1"/>
          </p:nvPr>
        </p:nvSpPr>
        <p:spPr>
          <a:xfrm>
            <a:off x="628650" y="1538605"/>
            <a:ext cx="7886700" cy="4351338"/>
          </a:xfrm>
        </p:spPr>
        <p:txBody>
          <a:bodyPr>
            <a:normAutofit fontScale="77500" lnSpcReduction="20000"/>
          </a:bodyPr>
          <a:lstStyle/>
          <a:p>
            <a:r>
              <a:rPr lang="en-US" altLang="zh-CN" sz="2400" dirty="0">
                <a:latin typeface="Times New Roman" panose="02020603050405020304" pitchFamily="18" charset="0"/>
                <a:cs typeface="Times New Roman" panose="02020603050405020304" pitchFamily="18" charset="0"/>
              </a:rPr>
              <a:t>Ion                                                  132Sn50+</a:t>
            </a:r>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Kinetic energy                                740 MeV/u, 400 MeV/u</a:t>
            </a:r>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Total number of RI                         1.0e5, 1.0e8 </a:t>
            </a:r>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Initial momentum</a:t>
            </a:r>
            <a:r>
              <a:rPr lang="el-GR" altLang="zh-CN" sz="2400" dirty="0">
                <a:latin typeface="Times New Roman" panose="02020603050405020304" pitchFamily="18" charset="0"/>
                <a:cs typeface="Times New Roman" panose="02020603050405020304" pitchFamily="18" charset="0"/>
              </a:rPr>
              <a:t> Δ </a:t>
            </a:r>
            <a:r>
              <a:rPr lang="en-US" altLang="zh-CN" sz="2400" dirty="0">
                <a:latin typeface="Times New Roman" panose="02020603050405020304" pitchFamily="18" charset="0"/>
                <a:cs typeface="Times New Roman" panose="02020603050405020304" pitchFamily="18" charset="0"/>
              </a:rPr>
              <a:t>p/p                  ±4.0e-3</a:t>
            </a:r>
            <a:endParaRPr lang="en-US" altLang="zh-CN" sz="2400" dirty="0">
              <a:latin typeface="Times New Roman" panose="02020603050405020304" pitchFamily="18" charset="0"/>
              <a:cs typeface="Times New Roman" panose="02020603050405020304" pitchFamily="18" charset="0"/>
            </a:endParaRPr>
          </a:p>
          <a:p>
            <a:r>
              <a:rPr lang="el-GR" altLang="zh-CN" sz="2400" dirty="0">
                <a:latin typeface="Times New Roman" panose="02020603050405020304" pitchFamily="18" charset="0"/>
                <a:cs typeface="Times New Roman" panose="02020603050405020304" pitchFamily="18" charset="0"/>
              </a:rPr>
              <a:t>γ</a:t>
            </a:r>
            <a:r>
              <a:rPr lang="en-US" altLang="zh-CN" sz="2400" baseline="-25000" dirty="0">
                <a:latin typeface="Times New Roman" panose="02020603050405020304" pitchFamily="18" charset="0"/>
                <a:cs typeface="Times New Roman" panose="02020603050405020304" pitchFamily="18" charset="0"/>
              </a:rPr>
              <a:t>t</a:t>
            </a:r>
            <a:r>
              <a:rPr lang="en-US" altLang="zh-CN" sz="2400" dirty="0">
                <a:latin typeface="Times New Roman" panose="02020603050405020304" pitchFamily="18" charset="0"/>
                <a:cs typeface="Times New Roman" panose="02020603050405020304" pitchFamily="18" charset="0"/>
              </a:rPr>
              <a:t>                                                     3.317</a:t>
            </a:r>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Local </a:t>
            </a:r>
            <a:r>
              <a:rPr lang="el-GR" altLang="zh-CN" sz="2400" dirty="0">
                <a:latin typeface="Times New Roman" panose="02020603050405020304" pitchFamily="18" charset="0"/>
                <a:cs typeface="Times New Roman" panose="02020603050405020304" pitchFamily="18" charset="0"/>
              </a:rPr>
              <a:t>γ</a:t>
            </a:r>
            <a:r>
              <a:rPr lang="en-US" altLang="zh-CN" sz="2400" baseline="-25000" dirty="0">
                <a:latin typeface="Times New Roman" panose="02020603050405020304" pitchFamily="18" charset="0"/>
                <a:cs typeface="Times New Roman" panose="02020603050405020304" pitchFamily="18" charset="0"/>
              </a:rPr>
              <a:t>t</a:t>
            </a:r>
            <a:r>
              <a:rPr lang="en-US" altLang="zh-CN" sz="2400" dirty="0">
                <a:latin typeface="Times New Roman" panose="02020603050405020304" pitchFamily="18" charset="0"/>
                <a:cs typeface="Times New Roman" panose="02020603050405020304" pitchFamily="18" charset="0"/>
              </a:rPr>
              <a:t>                                           2.568</a:t>
            </a:r>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Bandwidth                                      0.6-1.2 GHz</a:t>
            </a:r>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Number of slot rings for Pickup     64</a:t>
            </a:r>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Number of slot rings for kicker      128</a:t>
            </a:r>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Number of </a:t>
            </a:r>
            <a:r>
              <a:rPr lang="en-US" altLang="zh-CN" sz="2400" dirty="0" err="1">
                <a:latin typeface="Times New Roman" panose="02020603050405020304" pitchFamily="18" charset="0"/>
                <a:cs typeface="Times New Roman" panose="02020603050405020304" pitchFamily="18" charset="0"/>
              </a:rPr>
              <a:t>Faltin</a:t>
            </a:r>
            <a:r>
              <a:rPr lang="en-US" altLang="zh-CN" sz="2400" dirty="0">
                <a:latin typeface="Times New Roman" panose="02020603050405020304" pitchFamily="18" charset="0"/>
                <a:cs typeface="Times New Roman" panose="02020603050405020304" pitchFamily="18" charset="0"/>
              </a:rPr>
              <a:t> pickup (0.75 m)    2</a:t>
            </a:r>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Number of </a:t>
            </a:r>
            <a:r>
              <a:rPr lang="en-US" altLang="zh-CN" sz="2400" dirty="0" err="1">
                <a:latin typeface="Times New Roman" panose="02020603050405020304" pitchFamily="18" charset="0"/>
                <a:cs typeface="Times New Roman" panose="02020603050405020304" pitchFamily="18" charset="0"/>
              </a:rPr>
              <a:t>Faltin</a:t>
            </a:r>
            <a:r>
              <a:rPr lang="en-US" altLang="zh-CN" sz="2400" dirty="0">
                <a:latin typeface="Times New Roman" panose="02020603050405020304" pitchFamily="18" charset="0"/>
                <a:cs typeface="Times New Roman" panose="02020603050405020304" pitchFamily="18" charset="0"/>
              </a:rPr>
              <a:t> kicker (0.75 m)     4</a:t>
            </a:r>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Temperature (physical)                   300 K</a:t>
            </a:r>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Distance from pickup to kicker      75.25 m</a:t>
            </a:r>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Dispersion at pickup/kicker            0.0 m                 </a:t>
            </a:r>
            <a:endParaRPr lang="zh-CN" altLang="en-US" sz="2400" dirty="0">
              <a:latin typeface="Times New Roman" panose="02020603050405020304" pitchFamily="18" charset="0"/>
              <a:cs typeface="Times New Roman" panose="02020603050405020304" pitchFamily="18" charset="0"/>
            </a:endParaRPr>
          </a:p>
        </p:txBody>
      </p:sp>
      <p:sp>
        <p:nvSpPr>
          <p:cNvPr id="4" name="直接连接符 10"/>
          <p:cNvSpPr>
            <a:spLocks noChangeShapeType="1"/>
          </p:cNvSpPr>
          <p:nvPr/>
        </p:nvSpPr>
        <p:spPr bwMode="auto">
          <a:xfrm>
            <a:off x="119447" y="1052736"/>
            <a:ext cx="5543550" cy="0"/>
          </a:xfrm>
          <a:prstGeom prst="line">
            <a:avLst/>
          </a:prstGeom>
        </p:spPr>
        <p:style>
          <a:lnRef idx="1">
            <a:schemeClr val="accent1"/>
          </a:lnRef>
          <a:fillRef idx="0">
            <a:schemeClr val="accent1"/>
          </a:fillRef>
          <a:effectRef idx="0">
            <a:schemeClr val="accent1"/>
          </a:effectRef>
          <a:fontRef idx="minor">
            <a:schemeClr val="tx1"/>
          </a:fontRef>
        </p:style>
        <p:txBody>
          <a:bodyPr/>
          <a:lstStyle/>
          <a:p>
            <a:endParaRPr lang="zh-CN" altLang="en-US"/>
          </a:p>
        </p:txBody>
      </p:sp>
      <p:sp>
        <p:nvSpPr>
          <p:cNvPr id="7"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5" name="灯片编号占位符 4"/>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1520" y="-162272"/>
            <a:ext cx="8229600" cy="1143000"/>
          </a:xfrm>
        </p:spPr>
        <p:txBody>
          <a:bodyPr>
            <a:normAutofit/>
          </a:bodyPr>
          <a:lstStyle/>
          <a:p>
            <a:pPr algn="l"/>
            <a:r>
              <a:rPr lang="en-US" altLang="zh-CN" sz="3000" b="1" dirty="0" err="1">
                <a:solidFill>
                  <a:schemeClr val="accent1"/>
                </a:solidFill>
                <a:latin typeface="Times New Roman" panose="02020603050405020304" pitchFamily="18" charset="0"/>
                <a:ea typeface="+mn-ea"/>
                <a:cs typeface="Times New Roman" panose="02020603050405020304" pitchFamily="18" charset="0"/>
              </a:rPr>
              <a:t>SRing</a:t>
            </a:r>
            <a:r>
              <a:rPr lang="en-US" altLang="zh-CN" sz="3000" b="1" dirty="0">
                <a:solidFill>
                  <a:schemeClr val="accent1"/>
                </a:solidFill>
                <a:latin typeface="Times New Roman" panose="02020603050405020304" pitchFamily="18" charset="0"/>
                <a:ea typeface="+mn-ea"/>
                <a:cs typeface="Times New Roman" panose="02020603050405020304" pitchFamily="18" charset="0"/>
              </a:rPr>
              <a:t> TOF cooling simulation</a:t>
            </a:r>
            <a:endParaRPr lang="zh-CN" altLang="en-US" sz="30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14" name="直接连接符 10"/>
          <p:cNvSpPr>
            <a:spLocks noChangeShapeType="1"/>
          </p:cNvSpPr>
          <p:nvPr/>
        </p:nvSpPr>
        <p:spPr bwMode="auto">
          <a:xfrm>
            <a:off x="306059" y="764704"/>
            <a:ext cx="5543550" cy="0"/>
          </a:xfrm>
          <a:prstGeom prst="line">
            <a:avLst/>
          </a:prstGeom>
        </p:spPr>
        <p:style>
          <a:lnRef idx="1">
            <a:schemeClr val="accent1"/>
          </a:lnRef>
          <a:fillRef idx="0">
            <a:schemeClr val="accent1"/>
          </a:fillRef>
          <a:effectRef idx="0">
            <a:schemeClr val="accent1"/>
          </a:effectRef>
          <a:fontRef idx="minor">
            <a:schemeClr val="tx1"/>
          </a:fontRef>
        </p:style>
        <p:txBody>
          <a:bodyPr/>
          <a:lstStyle/>
          <a:p>
            <a:endParaRPr lang="zh-CN" altLang="en-US"/>
          </a:p>
        </p:txBody>
      </p:sp>
      <p:sp>
        <p:nvSpPr>
          <p:cNvPr id="9" name="TextBox 12"/>
          <p:cNvSpPr txBox="1"/>
          <p:nvPr/>
        </p:nvSpPr>
        <p:spPr>
          <a:xfrm>
            <a:off x="466725" y="982345"/>
            <a:ext cx="3709670" cy="398780"/>
          </a:xfrm>
          <a:prstGeom prst="rect">
            <a:avLst/>
          </a:prstGeom>
          <a:noFill/>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zh-CN"/>
            </a:defPPr>
            <a:lvl1pPr>
              <a:defRPr>
                <a:solidFill>
                  <a:schemeClr val="accent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sz="2000" dirty="0">
                <a:latin typeface="Times New Roman" panose="02020603050405020304" pitchFamily="18" charset="0"/>
                <a:cs typeface="Times New Roman" panose="02020603050405020304" pitchFamily="18" charset="0"/>
              </a:rPr>
              <a:t>740 MeV/u, </a:t>
            </a:r>
            <a:r>
              <a:rPr lang="en-US" altLang="zh-CN" sz="2000" baseline="30000" dirty="0">
                <a:solidFill>
                  <a:schemeClr val="accent1"/>
                </a:solidFill>
                <a:uFillTx/>
                <a:latin typeface="Times New Roman" panose="02020603050405020304" pitchFamily="18" charset="0"/>
                <a:cs typeface="Times New Roman" panose="02020603050405020304" pitchFamily="18" charset="0"/>
              </a:rPr>
              <a:t>132</a:t>
            </a:r>
            <a:r>
              <a:rPr lang="en-US" altLang="zh-CN" sz="2000" dirty="0">
                <a:latin typeface="Times New Roman" panose="02020603050405020304" pitchFamily="18" charset="0"/>
                <a:cs typeface="Times New Roman" panose="02020603050405020304" pitchFamily="18" charset="0"/>
              </a:rPr>
              <a:t>Sn</a:t>
            </a:r>
            <a:r>
              <a:rPr lang="en-US" altLang="zh-CN" sz="2000" baseline="30000" dirty="0">
                <a:solidFill>
                  <a:schemeClr val="accent1"/>
                </a:solidFill>
                <a:uFillTx/>
                <a:latin typeface="Times New Roman" panose="02020603050405020304" pitchFamily="18" charset="0"/>
                <a:cs typeface="Times New Roman" panose="02020603050405020304" pitchFamily="18" charset="0"/>
              </a:rPr>
              <a:t>50+</a:t>
            </a:r>
            <a:r>
              <a:rPr lang="en-US" altLang="zh-CN" sz="2000" dirty="0">
                <a:latin typeface="Times New Roman" panose="02020603050405020304" pitchFamily="18" charset="0"/>
                <a:cs typeface="Times New Roman" panose="02020603050405020304" pitchFamily="18" charset="0"/>
              </a:rPr>
              <a:t> , 0.6-1.2 GHz </a:t>
            </a:r>
            <a:endParaRPr lang="zh-CN" altLang="en-US" sz="2000" dirty="0">
              <a:latin typeface="Times New Roman" panose="02020603050405020304" pitchFamily="18" charset="0"/>
              <a:cs typeface="Times New Roman" panose="02020603050405020304" pitchFamily="18" charset="0"/>
            </a:endParaRPr>
          </a:p>
        </p:txBody>
      </p:sp>
      <p:sp>
        <p:nvSpPr>
          <p:cNvPr id="11"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pic>
        <p:nvPicPr>
          <p:cNvPr id="3" name="图片 2" descr="Fig 22"/>
          <p:cNvPicPr>
            <a:picLocks noChangeAspect="1"/>
          </p:cNvPicPr>
          <p:nvPr/>
        </p:nvPicPr>
        <p:blipFill>
          <a:blip r:embed="rId1"/>
          <a:srcRect t="4846" r="4276"/>
          <a:stretch>
            <a:fillRect/>
          </a:stretch>
        </p:blipFill>
        <p:spPr>
          <a:xfrm>
            <a:off x="251460" y="1412875"/>
            <a:ext cx="4041140" cy="2805430"/>
          </a:xfrm>
          <a:prstGeom prst="rect">
            <a:avLst/>
          </a:prstGeom>
        </p:spPr>
      </p:pic>
      <p:pic>
        <p:nvPicPr>
          <p:cNvPr id="4" name="图片 3" descr="Fig 23"/>
          <p:cNvPicPr>
            <a:picLocks noChangeAspect="1"/>
          </p:cNvPicPr>
          <p:nvPr>
            <p:custDataLst>
              <p:tags r:id="rId2"/>
            </p:custDataLst>
          </p:nvPr>
        </p:nvPicPr>
        <p:blipFill>
          <a:blip r:embed="rId3"/>
          <a:srcRect t="5925" r="5853"/>
          <a:stretch>
            <a:fillRect/>
          </a:stretch>
        </p:blipFill>
        <p:spPr>
          <a:xfrm>
            <a:off x="4644390" y="1557020"/>
            <a:ext cx="4001770" cy="2792730"/>
          </a:xfrm>
          <a:prstGeom prst="rect">
            <a:avLst/>
          </a:prstGeom>
        </p:spPr>
      </p:pic>
      <p:sp>
        <p:nvSpPr>
          <p:cNvPr id="7" name="TextBox 12"/>
          <p:cNvSpPr txBox="1"/>
          <p:nvPr>
            <p:custDataLst>
              <p:tags r:id="rId4"/>
            </p:custDataLst>
          </p:nvPr>
        </p:nvSpPr>
        <p:spPr>
          <a:xfrm>
            <a:off x="5003800" y="982345"/>
            <a:ext cx="3764915" cy="398780"/>
          </a:xfrm>
          <a:prstGeom prst="rect">
            <a:avLst/>
          </a:prstGeom>
          <a:noFill/>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zh-CN"/>
            </a:defPPr>
            <a:lvl1pPr>
              <a:defRPr>
                <a:solidFill>
                  <a:schemeClr val="accent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sz="2000" dirty="0">
                <a:latin typeface="Times New Roman" panose="02020603050405020304" pitchFamily="18" charset="0"/>
                <a:cs typeface="Times New Roman" panose="02020603050405020304" pitchFamily="18" charset="0"/>
              </a:rPr>
              <a:t>400 MeV/u, </a:t>
            </a:r>
            <a:r>
              <a:rPr lang="en-US" altLang="zh-CN" sz="2000" baseline="30000" dirty="0">
                <a:solidFill>
                  <a:schemeClr val="accent1"/>
                </a:solidFill>
                <a:uFillTx/>
                <a:latin typeface="Times New Roman" panose="02020603050405020304" pitchFamily="18" charset="0"/>
                <a:cs typeface="Times New Roman" panose="02020603050405020304" pitchFamily="18" charset="0"/>
              </a:rPr>
              <a:t>132</a:t>
            </a:r>
            <a:r>
              <a:rPr lang="en-US" altLang="zh-CN" sz="2000" dirty="0">
                <a:latin typeface="Times New Roman" panose="02020603050405020304" pitchFamily="18" charset="0"/>
                <a:cs typeface="Times New Roman" panose="02020603050405020304" pitchFamily="18" charset="0"/>
              </a:rPr>
              <a:t>Sn</a:t>
            </a:r>
            <a:r>
              <a:rPr lang="en-US" altLang="zh-CN" sz="2000" baseline="30000" dirty="0">
                <a:solidFill>
                  <a:schemeClr val="accent1"/>
                </a:solidFill>
                <a:uFillTx/>
                <a:latin typeface="Times New Roman" panose="02020603050405020304" pitchFamily="18" charset="0"/>
                <a:cs typeface="Times New Roman" panose="02020603050405020304" pitchFamily="18" charset="0"/>
              </a:rPr>
              <a:t>50+</a:t>
            </a:r>
            <a:r>
              <a:rPr lang="en-US" altLang="zh-CN" sz="2000" dirty="0">
                <a:latin typeface="Times New Roman" panose="02020603050405020304" pitchFamily="18" charset="0"/>
                <a:cs typeface="Times New Roman" panose="02020603050405020304" pitchFamily="18" charset="0"/>
              </a:rPr>
              <a:t> , 0.6-1.2 GHz </a:t>
            </a:r>
            <a:endParaRPr lang="zh-CN" altLang="en-US" sz="2000" dirty="0">
              <a:latin typeface="Times New Roman" panose="02020603050405020304" pitchFamily="18" charset="0"/>
              <a:cs typeface="Times New Roman" panose="02020603050405020304" pitchFamily="18" charset="0"/>
            </a:endParaRPr>
          </a:p>
        </p:txBody>
      </p:sp>
      <p:sp>
        <p:nvSpPr>
          <p:cNvPr id="5" name="灯片编号占位符 4"/>
          <p:cNvSpPr>
            <a:spLocks noGrp="1"/>
          </p:cNvSpPr>
          <p:nvPr>
            <p:ph type="sldNum" sz="quarter" idx="12"/>
          </p:nvPr>
        </p:nvSpPr>
        <p:spPr/>
        <p:txBody>
          <a:bodyPr/>
          <a:p>
            <a:fld id="{467CF1B9-ADC3-4521-AD98-ADB3259144A0}" type="slidenum">
              <a:rPr lang="zh-CN" altLang="en-US" smtClean="0"/>
            </a:fld>
            <a:endParaRPr lang="zh-CN" altLang="en-US"/>
          </a:p>
        </p:txBody>
      </p:sp>
      <p:pic>
        <p:nvPicPr>
          <p:cNvPr id="6" name="图片 5"/>
          <p:cNvPicPr>
            <a:picLocks noChangeAspect="1"/>
          </p:cNvPicPr>
          <p:nvPr>
            <p:custDataLst>
              <p:tags r:id="rId5"/>
            </p:custDataLst>
          </p:nvPr>
        </p:nvPicPr>
        <p:blipFill>
          <a:blip r:embed="rId6"/>
          <a:srcRect l="1597" r="3025"/>
          <a:stretch>
            <a:fillRect/>
          </a:stretch>
        </p:blipFill>
        <p:spPr>
          <a:xfrm>
            <a:off x="1043940" y="4796790"/>
            <a:ext cx="6967855" cy="2016125"/>
          </a:xfrm>
          <a:prstGeom prst="rect">
            <a:avLst/>
          </a:prstGeom>
        </p:spPr>
      </p:pic>
      <p:sp>
        <p:nvSpPr>
          <p:cNvPr id="12" name="文本框 11"/>
          <p:cNvSpPr txBox="1"/>
          <p:nvPr>
            <p:custDataLst>
              <p:tags r:id="rId7"/>
            </p:custDataLst>
          </p:nvPr>
        </p:nvSpPr>
        <p:spPr>
          <a:xfrm>
            <a:off x="466090" y="4148455"/>
            <a:ext cx="8580755" cy="706755"/>
          </a:xfrm>
          <a:prstGeom prst="rect">
            <a:avLst/>
          </a:prstGeom>
          <a:noFill/>
        </p:spPr>
        <p:txBody>
          <a:bodyPr wrap="square" rtlCol="0" anchor="t">
            <a:spAutoFit/>
          </a:bodyPr>
          <a:p>
            <a:r>
              <a:rPr lang="zh-CN" altLang="en-US" sz="2000">
                <a:latin typeface="Times New Roman" panose="02020603050405020304" pitchFamily="18" charset="0"/>
                <a:cs typeface="Times New Roman" panose="02020603050405020304" pitchFamily="18" charset="0"/>
              </a:rPr>
              <a:t>RF power requirement for a </a:t>
            </a:r>
            <a:r>
              <a:rPr lang="en-US" altLang="zh-CN" sz="2000" baseline="30000">
                <a:solidFill>
                  <a:schemeClr val="tx1"/>
                </a:solidFill>
                <a:uFillTx/>
                <a:latin typeface="Times New Roman" panose="02020603050405020304" pitchFamily="18" charset="0"/>
                <a:cs typeface="Times New Roman" panose="02020603050405020304" pitchFamily="18" charset="0"/>
              </a:rPr>
              <a:t>132</a:t>
            </a:r>
            <a:r>
              <a:rPr lang="zh-CN" altLang="en-US" sz="2000">
                <a:latin typeface="Times New Roman" panose="02020603050405020304" pitchFamily="18" charset="0"/>
                <a:cs typeface="Times New Roman" panose="02020603050405020304" pitchFamily="18" charset="0"/>
              </a:rPr>
              <a:t>Sn</a:t>
            </a:r>
            <a:r>
              <a:rPr lang="en-US" altLang="zh-CN" sz="2000" baseline="30000">
                <a:solidFill>
                  <a:schemeClr val="tx1"/>
                </a:solidFill>
                <a:uFillTx/>
                <a:latin typeface="Times New Roman" panose="02020603050405020304" pitchFamily="18" charset="0"/>
                <a:cs typeface="Times New Roman" panose="02020603050405020304" pitchFamily="18" charset="0"/>
              </a:rPr>
              <a:t>50+</a:t>
            </a:r>
            <a:r>
              <a:rPr lang="zh-CN" altLang="en-US" sz="2000">
                <a:latin typeface="Times New Roman" panose="02020603050405020304" pitchFamily="18" charset="0"/>
                <a:cs typeface="Times New Roman" panose="02020603050405020304" pitchFamily="18" charset="0"/>
              </a:rPr>
              <a:t> beam momentum cooling simulation in the bandwidth 0.6-1.2 GHz</a:t>
            </a:r>
            <a:endParaRPr lang="zh-CN" altLang="en-US" sz="2000">
              <a:latin typeface="Times New Roman" panose="02020603050405020304" pitchFamily="18" charset="0"/>
              <a:cs typeface="Times New Roman" panose="02020603050405020304"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9512" y="53752"/>
            <a:ext cx="8229600" cy="1143000"/>
          </a:xfrm>
        </p:spPr>
        <p:txBody>
          <a:bodyPr>
            <a:normAutofit/>
          </a:bodyPr>
          <a:lstStyle/>
          <a:p>
            <a:pPr algn="l"/>
            <a:r>
              <a:rPr lang="en-US" altLang="zh-CN" sz="2800" b="1" dirty="0">
                <a:solidFill>
                  <a:srgbClr val="0070C0"/>
                </a:solidFill>
                <a:latin typeface="Times New Roman" panose="02020603050405020304" pitchFamily="18" charset="0"/>
                <a:ea typeface="+mn-ea"/>
                <a:cs typeface="Times New Roman" panose="02020603050405020304" pitchFamily="18" charset="0"/>
              </a:rPr>
              <a:t>Summary of </a:t>
            </a:r>
            <a:r>
              <a:rPr lang="en-US" altLang="zh-CN" sz="2800" b="1" dirty="0" err="1">
                <a:solidFill>
                  <a:srgbClr val="0070C0"/>
                </a:solidFill>
                <a:latin typeface="Times New Roman" panose="02020603050405020304" pitchFamily="18" charset="0"/>
                <a:ea typeface="+mn-ea"/>
                <a:cs typeface="Times New Roman" panose="02020603050405020304" pitchFamily="18" charset="0"/>
              </a:rPr>
              <a:t>SRing</a:t>
            </a:r>
            <a:r>
              <a:rPr lang="en-US" altLang="zh-CN" sz="2800" b="1" dirty="0">
                <a:solidFill>
                  <a:srgbClr val="0070C0"/>
                </a:solidFill>
                <a:latin typeface="Times New Roman" panose="02020603050405020304" pitchFamily="18" charset="0"/>
                <a:ea typeface="+mn-ea"/>
                <a:cs typeface="Times New Roman" panose="02020603050405020304" pitchFamily="18" charset="0"/>
              </a:rPr>
              <a:t> longitudinal cooling</a:t>
            </a:r>
            <a:endParaRPr lang="zh-CN" altLang="en-US" sz="2800" b="1" dirty="0">
              <a:solidFill>
                <a:srgbClr val="0070C0"/>
              </a:solidFill>
              <a:latin typeface="Times New Roman" panose="02020603050405020304" pitchFamily="18" charset="0"/>
              <a:ea typeface="+mn-ea"/>
              <a:cs typeface="Times New Roman" panose="02020603050405020304" pitchFamily="18" charset="0"/>
            </a:endParaRPr>
          </a:p>
        </p:txBody>
      </p:sp>
      <p:sp>
        <p:nvSpPr>
          <p:cNvPr id="17" name="直接连接符 10"/>
          <p:cNvSpPr>
            <a:spLocks noChangeShapeType="1"/>
          </p:cNvSpPr>
          <p:nvPr/>
        </p:nvSpPr>
        <p:spPr bwMode="auto">
          <a:xfrm>
            <a:off x="251520" y="980728"/>
            <a:ext cx="5543550" cy="0"/>
          </a:xfrm>
          <a:prstGeom prst="line">
            <a:avLst/>
          </a:prstGeom>
        </p:spPr>
        <p:style>
          <a:lnRef idx="1">
            <a:schemeClr val="accent1"/>
          </a:lnRef>
          <a:fillRef idx="0">
            <a:schemeClr val="accent1"/>
          </a:fillRef>
          <a:effectRef idx="0">
            <a:schemeClr val="accent1"/>
          </a:effectRef>
          <a:fontRef idx="minor">
            <a:schemeClr val="tx1"/>
          </a:fontRef>
        </p:style>
        <p:txBody>
          <a:bodyPr/>
          <a:lstStyle/>
          <a:p>
            <a:endParaRPr lang="zh-CN" altLang="en-US"/>
          </a:p>
        </p:txBody>
      </p:sp>
      <p:graphicFrame>
        <p:nvGraphicFramePr>
          <p:cNvPr id="3" name="表格 2"/>
          <p:cNvGraphicFramePr>
            <a:graphicFrameLocks noGrp="1"/>
          </p:cNvGraphicFramePr>
          <p:nvPr>
            <p:custDataLst>
              <p:tags r:id="rId1"/>
            </p:custDataLst>
          </p:nvPr>
        </p:nvGraphicFramePr>
        <p:xfrm>
          <a:off x="363220" y="1484630"/>
          <a:ext cx="8449310" cy="4074795"/>
        </p:xfrm>
        <a:graphic>
          <a:graphicData uri="http://schemas.openxmlformats.org/drawingml/2006/table">
            <a:tbl>
              <a:tblPr firstRow="1" bandRow="1">
                <a:tableStyleId>{5940675A-B579-460E-94D1-54222C63F5DA}</a:tableStyleId>
              </a:tblPr>
              <a:tblGrid>
                <a:gridCol w="2275840"/>
                <a:gridCol w="2945765"/>
                <a:gridCol w="3227705"/>
              </a:tblGrid>
              <a:tr h="1224136">
                <a:tc>
                  <a:txBody>
                    <a:bodyPr/>
                    <a:lstStyle/>
                    <a:p>
                      <a:endParaRPr lang="zh-CN" altLang="en-US" sz="2400" dirty="0">
                        <a:latin typeface="Times New Roman" panose="02020603050405020304" pitchFamily="18" charset="0"/>
                        <a:cs typeface="Times New Roman" panose="02020603050405020304" pitchFamily="18" charset="0"/>
                      </a:endParaRPr>
                    </a:p>
                  </a:txBody>
                  <a:tcPr/>
                </a:tc>
                <a:tc>
                  <a:txBody>
                    <a:bodyPr/>
                    <a:lstStyle/>
                    <a:p>
                      <a:r>
                        <a:rPr lang="en-US" altLang="zh-CN" sz="2400" dirty="0">
                          <a:latin typeface="Times New Roman" panose="02020603050405020304" pitchFamily="18" charset="0"/>
                          <a:cs typeface="Times New Roman" panose="02020603050405020304" pitchFamily="18" charset="0"/>
                        </a:rPr>
                        <a:t>Rare isotope beam</a:t>
                      </a:r>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400-740 MeV/u, </a:t>
                      </a:r>
                      <a:endParaRPr lang="en-US" altLang="zh-CN" sz="2400" dirty="0">
                        <a:latin typeface="Times New Roman" panose="02020603050405020304" pitchFamily="18" charset="0"/>
                        <a:cs typeface="Times New Roman" panose="02020603050405020304" pitchFamily="18" charset="0"/>
                      </a:endParaRPr>
                    </a:p>
                    <a:p>
                      <a:r>
                        <a:rPr lang="en-US" altLang="zh-CN" sz="2400" dirty="0">
                          <a:solidFill>
                            <a:srgbClr val="C00000"/>
                          </a:solidFill>
                          <a:latin typeface="Times New Roman" panose="02020603050405020304" pitchFamily="18" charset="0"/>
                          <a:cs typeface="Times New Roman" panose="02020603050405020304" pitchFamily="18" charset="0"/>
                        </a:rPr>
                        <a:t>1.0e5</a:t>
                      </a:r>
                      <a:r>
                        <a:rPr lang="en-US" altLang="zh-CN" sz="2400" baseline="0" dirty="0">
                          <a:solidFill>
                            <a:srgbClr val="C00000"/>
                          </a:solidFill>
                          <a:latin typeface="Times New Roman" panose="02020603050405020304" pitchFamily="18" charset="0"/>
                          <a:cs typeface="Times New Roman" panose="02020603050405020304" pitchFamily="18" charset="0"/>
                        </a:rPr>
                        <a:t> ions</a:t>
                      </a:r>
                      <a:endParaRPr lang="en-US" altLang="zh-CN" sz="2400" baseline="0" dirty="0">
                        <a:solidFill>
                          <a:srgbClr val="C00000"/>
                        </a:solidFill>
                        <a:latin typeface="Times New Roman" panose="02020603050405020304" pitchFamily="18" charset="0"/>
                        <a:cs typeface="Times New Roman" panose="02020603050405020304" pitchFamily="18" charset="0"/>
                      </a:endParaRPr>
                    </a:p>
                  </a:txBody>
                  <a:tcPr/>
                </a:tc>
                <a:tc>
                  <a:txBody>
                    <a:bodyPr/>
                    <a:lstStyle/>
                    <a:p>
                      <a:r>
                        <a:rPr lang="en-US" altLang="zh-CN" sz="2400" dirty="0">
                          <a:latin typeface="Times New Roman" panose="02020603050405020304" pitchFamily="18" charset="0"/>
                          <a:cs typeface="Times New Roman" panose="02020603050405020304" pitchFamily="18" charset="0"/>
                        </a:rPr>
                        <a:t>Rare isotope beam </a:t>
                      </a:r>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400-740 MeV/u, </a:t>
                      </a:r>
                      <a:endParaRPr lang="en-US" altLang="zh-CN" sz="2400" dirty="0">
                        <a:latin typeface="Times New Roman" panose="02020603050405020304" pitchFamily="18" charset="0"/>
                        <a:cs typeface="Times New Roman" panose="02020603050405020304" pitchFamily="18" charset="0"/>
                      </a:endParaRPr>
                    </a:p>
                    <a:p>
                      <a:r>
                        <a:rPr lang="en-US" altLang="zh-CN" sz="2400" dirty="0">
                          <a:solidFill>
                            <a:srgbClr val="C00000"/>
                          </a:solidFill>
                          <a:latin typeface="Times New Roman" panose="02020603050405020304" pitchFamily="18" charset="0"/>
                          <a:cs typeface="Times New Roman" panose="02020603050405020304" pitchFamily="18" charset="0"/>
                        </a:rPr>
                        <a:t>1.0e8</a:t>
                      </a:r>
                      <a:r>
                        <a:rPr lang="en-US" altLang="zh-CN" sz="2400" baseline="0" dirty="0">
                          <a:solidFill>
                            <a:srgbClr val="C00000"/>
                          </a:solidFill>
                          <a:latin typeface="Times New Roman" panose="02020603050405020304" pitchFamily="18" charset="0"/>
                          <a:cs typeface="Times New Roman" panose="02020603050405020304" pitchFamily="18" charset="0"/>
                        </a:rPr>
                        <a:t> ions</a:t>
                      </a:r>
                      <a:endParaRPr lang="zh-CN" altLang="en-US" sz="2400" dirty="0">
                        <a:solidFill>
                          <a:srgbClr val="C00000"/>
                        </a:solidFill>
                        <a:latin typeface="Times New Roman" panose="02020603050405020304" pitchFamily="18" charset="0"/>
                        <a:cs typeface="Times New Roman" panose="02020603050405020304" pitchFamily="18" charset="0"/>
                      </a:endParaRPr>
                    </a:p>
                    <a:p>
                      <a:endParaRPr lang="zh-CN" altLang="en-US" sz="2400" dirty="0">
                        <a:solidFill>
                          <a:srgbClr val="C00000"/>
                        </a:solidFill>
                        <a:latin typeface="Times New Roman" panose="02020603050405020304" pitchFamily="18" charset="0"/>
                        <a:cs typeface="Times New Roman" panose="02020603050405020304" pitchFamily="18" charset="0"/>
                      </a:endParaRPr>
                    </a:p>
                  </a:txBody>
                  <a:tcPr/>
                </a:tc>
              </a:tr>
              <a:tr h="792088">
                <a:tc>
                  <a:txBody>
                    <a:bodyPr/>
                    <a:lstStyle/>
                    <a:p>
                      <a:r>
                        <a:rPr lang="en-US" altLang="zh-CN" sz="2400" dirty="0">
                          <a:latin typeface="Times New Roman" panose="02020603050405020304" pitchFamily="18" charset="0"/>
                          <a:cs typeface="Times New Roman" panose="02020603050405020304" pitchFamily="18" charset="0"/>
                        </a:rPr>
                        <a:t>Before cooling</a:t>
                      </a:r>
                      <a:endParaRPr lang="zh-CN" altLang="en-US" sz="2400" dirty="0">
                        <a:latin typeface="Times New Roman" panose="02020603050405020304" pitchFamily="18" charset="0"/>
                        <a:cs typeface="Times New Roman" panose="02020603050405020304" pitchFamily="18" charset="0"/>
                      </a:endParaRPr>
                    </a:p>
                  </a:txBody>
                  <a:tcPr/>
                </a:tc>
                <a:tc>
                  <a:txBody>
                    <a:bodyPr/>
                    <a:lstStyle/>
                    <a:p>
                      <a:pPr marL="0" algn="l" defTabSz="914400" rtl="0" eaLnBrk="1" latinLnBrk="0" hangingPunct="1">
                        <a:defRPr/>
                      </a:pPr>
                      <a:r>
                        <a:rPr lang="el-GR" altLang="zh-CN" sz="2400" kern="1200" dirty="0">
                          <a:solidFill>
                            <a:schemeClr val="tx1"/>
                          </a:solidFill>
                          <a:latin typeface="Times New Roman" panose="02020603050405020304" pitchFamily="18" charset="0"/>
                          <a:ea typeface="+mn-ea"/>
                          <a:cs typeface="Times New Roman" panose="02020603050405020304" pitchFamily="18" charset="0"/>
                        </a:rPr>
                        <a:t>Δ </a:t>
                      </a:r>
                      <a:r>
                        <a:rPr lang="en-US" altLang="zh-CN" sz="2400" kern="1200" dirty="0">
                          <a:solidFill>
                            <a:schemeClr val="tx1"/>
                          </a:solidFill>
                          <a:latin typeface="Times New Roman" panose="02020603050405020304" pitchFamily="18" charset="0"/>
                          <a:ea typeface="+mn-ea"/>
                          <a:cs typeface="Times New Roman" panose="02020603050405020304" pitchFamily="18" charset="0"/>
                        </a:rPr>
                        <a:t>p/p: ±4.0e-3</a:t>
                      </a:r>
                      <a:endParaRPr lang="en-US" altLang="zh-CN" sz="2400" kern="1200" dirty="0">
                        <a:solidFill>
                          <a:schemeClr val="tx1"/>
                        </a:solidFill>
                        <a:latin typeface="Times New Roman" panose="02020603050405020304" pitchFamily="18" charset="0"/>
                        <a:ea typeface="+mn-ea"/>
                        <a:cs typeface="Times New Roman" panose="02020603050405020304" pitchFamily="18" charset="0"/>
                      </a:endParaRPr>
                    </a:p>
                    <a:p>
                      <a:pPr marL="0" algn="l" defTabSz="914400" rtl="0" eaLnBrk="1" latinLnBrk="0" hangingPunct="1">
                        <a:defRPr/>
                      </a:pPr>
                      <a:r>
                        <a:rPr lang="el-GR" altLang="zh-CN" sz="2400" kern="1200" dirty="0">
                          <a:solidFill>
                            <a:schemeClr val="tx1"/>
                          </a:solidFill>
                          <a:latin typeface="Times New Roman" panose="02020603050405020304" pitchFamily="18" charset="0"/>
                          <a:ea typeface="+mn-ea"/>
                          <a:cs typeface="Times New Roman" panose="02020603050405020304" pitchFamily="18" charset="0"/>
                        </a:rPr>
                        <a:t>ε</a:t>
                      </a:r>
                      <a:r>
                        <a:rPr lang="en-US" altLang="zh-CN" sz="2400" kern="1200" dirty="0">
                          <a:solidFill>
                            <a:schemeClr val="tx1"/>
                          </a:solidFill>
                          <a:latin typeface="Times New Roman" panose="02020603050405020304" pitchFamily="18" charset="0"/>
                          <a:ea typeface="+mn-ea"/>
                          <a:cs typeface="Times New Roman" panose="02020603050405020304" pitchFamily="18" charset="0"/>
                        </a:rPr>
                        <a:t>x/ </a:t>
                      </a:r>
                      <a:r>
                        <a:rPr lang="el-GR" altLang="zh-CN" sz="2400" kern="1200" dirty="0">
                          <a:solidFill>
                            <a:schemeClr val="tx1"/>
                          </a:solidFill>
                          <a:latin typeface="Times New Roman" panose="02020603050405020304" pitchFamily="18" charset="0"/>
                          <a:ea typeface="+mn-ea"/>
                          <a:cs typeface="Times New Roman" panose="02020603050405020304" pitchFamily="18" charset="0"/>
                        </a:rPr>
                        <a:t>ε</a:t>
                      </a:r>
                      <a:r>
                        <a:rPr lang="en-US" altLang="zh-CN" sz="2400" kern="1200" dirty="0">
                          <a:solidFill>
                            <a:schemeClr val="tx1"/>
                          </a:solidFill>
                          <a:latin typeface="Times New Roman" panose="02020603050405020304" pitchFamily="18" charset="0"/>
                          <a:ea typeface="+mn-ea"/>
                          <a:cs typeface="Times New Roman" panose="02020603050405020304" pitchFamily="18" charset="0"/>
                        </a:rPr>
                        <a:t>y: 40 </a:t>
                      </a:r>
                      <a:r>
                        <a:rPr lang="el-GR" altLang="zh-CN" sz="2400" kern="1200" dirty="0">
                          <a:solidFill>
                            <a:schemeClr val="tx1"/>
                          </a:solidFill>
                          <a:latin typeface="Times New Roman" panose="02020603050405020304" pitchFamily="18" charset="0"/>
                          <a:ea typeface="+mn-ea"/>
                          <a:cs typeface="Times New Roman" panose="02020603050405020304" pitchFamily="18" charset="0"/>
                        </a:rPr>
                        <a:t>π</a:t>
                      </a:r>
                      <a:r>
                        <a:rPr lang="en-US" altLang="zh-CN" sz="2400" kern="1200" dirty="0">
                          <a:solidFill>
                            <a:schemeClr val="tx1"/>
                          </a:solidFill>
                          <a:latin typeface="Times New Roman" panose="02020603050405020304" pitchFamily="18" charset="0"/>
                          <a:ea typeface="+mn-ea"/>
                          <a:cs typeface="Times New Roman" panose="02020603050405020304" pitchFamily="18" charset="0"/>
                        </a:rPr>
                        <a:t> </a:t>
                      </a:r>
                      <a:r>
                        <a:rPr lang="en-US" altLang="zh-CN" sz="2400" kern="1200" dirty="0" err="1">
                          <a:solidFill>
                            <a:schemeClr val="tx1"/>
                          </a:solidFill>
                          <a:latin typeface="Times New Roman" panose="02020603050405020304" pitchFamily="18" charset="0"/>
                          <a:ea typeface="+mn-ea"/>
                          <a:cs typeface="Times New Roman" panose="02020603050405020304" pitchFamily="18" charset="0"/>
                        </a:rPr>
                        <a:t>mm·mrad</a:t>
                      </a:r>
                      <a:endParaRPr lang="zh-CN" altLang="en-US" sz="2400" kern="1200" dirty="0">
                        <a:solidFill>
                          <a:schemeClr val="tx1"/>
                        </a:solidFill>
                        <a:latin typeface="Times New Roman" panose="02020603050405020304" pitchFamily="18" charset="0"/>
                        <a:ea typeface="+mn-ea"/>
                        <a:cs typeface="Times New Roman" panose="02020603050405020304" pitchFamily="18" charset="0"/>
                      </a:endParaRPr>
                    </a:p>
                  </a:txBody>
                  <a:tcPr/>
                </a:tc>
                <a:tc>
                  <a:txBody>
                    <a:bodyPr/>
                    <a:lstStyle/>
                    <a:p>
                      <a:pPr marL="0" algn="l" defTabSz="914400" rtl="0" eaLnBrk="1" latinLnBrk="0" hangingPunct="1">
                        <a:defRPr/>
                      </a:pPr>
                      <a:r>
                        <a:rPr lang="el-GR" altLang="zh-CN" sz="2400" kern="1200" dirty="0">
                          <a:solidFill>
                            <a:schemeClr val="tx1"/>
                          </a:solidFill>
                          <a:latin typeface="Times New Roman" panose="02020603050405020304" pitchFamily="18" charset="0"/>
                          <a:ea typeface="+mn-ea"/>
                          <a:cs typeface="Times New Roman" panose="02020603050405020304" pitchFamily="18" charset="0"/>
                        </a:rPr>
                        <a:t>Δ </a:t>
                      </a:r>
                      <a:r>
                        <a:rPr lang="en-US" altLang="zh-CN" sz="2400" kern="1200" dirty="0">
                          <a:solidFill>
                            <a:schemeClr val="tx1"/>
                          </a:solidFill>
                          <a:latin typeface="Times New Roman" panose="02020603050405020304" pitchFamily="18" charset="0"/>
                          <a:ea typeface="+mn-ea"/>
                          <a:cs typeface="Times New Roman" panose="02020603050405020304" pitchFamily="18" charset="0"/>
                        </a:rPr>
                        <a:t>p/p: ±4.0e-3</a:t>
                      </a:r>
                      <a:endParaRPr lang="en-US" altLang="zh-CN" sz="2400" kern="1200" dirty="0">
                        <a:solidFill>
                          <a:schemeClr val="tx1"/>
                        </a:solidFill>
                        <a:latin typeface="Times New Roman" panose="02020603050405020304" pitchFamily="18" charset="0"/>
                        <a:ea typeface="+mn-ea"/>
                        <a:cs typeface="Times New Roman" panose="02020603050405020304" pitchFamily="18" charset="0"/>
                      </a:endParaRPr>
                    </a:p>
                    <a:p>
                      <a:pPr marL="0" algn="l" defTabSz="914400" rtl="0" eaLnBrk="1" latinLnBrk="0" hangingPunct="1">
                        <a:defRPr/>
                      </a:pPr>
                      <a:r>
                        <a:rPr lang="el-GR" altLang="zh-CN" sz="2400" kern="1200" dirty="0">
                          <a:solidFill>
                            <a:schemeClr val="tx1"/>
                          </a:solidFill>
                          <a:latin typeface="Times New Roman" panose="02020603050405020304" pitchFamily="18" charset="0"/>
                          <a:ea typeface="+mn-ea"/>
                          <a:cs typeface="Times New Roman" panose="02020603050405020304" pitchFamily="18" charset="0"/>
                        </a:rPr>
                        <a:t>ε</a:t>
                      </a:r>
                      <a:r>
                        <a:rPr lang="en-US" altLang="zh-CN" sz="2400" kern="1200" dirty="0">
                          <a:solidFill>
                            <a:schemeClr val="tx1"/>
                          </a:solidFill>
                          <a:latin typeface="Times New Roman" panose="02020603050405020304" pitchFamily="18" charset="0"/>
                          <a:ea typeface="+mn-ea"/>
                          <a:cs typeface="Times New Roman" panose="02020603050405020304" pitchFamily="18" charset="0"/>
                        </a:rPr>
                        <a:t>x/ </a:t>
                      </a:r>
                      <a:r>
                        <a:rPr lang="el-GR" altLang="zh-CN" sz="2400" kern="1200" dirty="0">
                          <a:solidFill>
                            <a:schemeClr val="tx1"/>
                          </a:solidFill>
                          <a:latin typeface="Times New Roman" panose="02020603050405020304" pitchFamily="18" charset="0"/>
                          <a:ea typeface="+mn-ea"/>
                          <a:cs typeface="Times New Roman" panose="02020603050405020304" pitchFamily="18" charset="0"/>
                        </a:rPr>
                        <a:t>ε</a:t>
                      </a:r>
                      <a:r>
                        <a:rPr lang="en-US" altLang="zh-CN" sz="2400" kern="1200" dirty="0">
                          <a:solidFill>
                            <a:schemeClr val="tx1"/>
                          </a:solidFill>
                          <a:latin typeface="Times New Roman" panose="02020603050405020304" pitchFamily="18" charset="0"/>
                          <a:ea typeface="+mn-ea"/>
                          <a:cs typeface="Times New Roman" panose="02020603050405020304" pitchFamily="18" charset="0"/>
                        </a:rPr>
                        <a:t>y: 40 </a:t>
                      </a:r>
                      <a:r>
                        <a:rPr lang="el-GR" altLang="zh-CN" sz="2400" kern="1200" dirty="0">
                          <a:solidFill>
                            <a:schemeClr val="tx1"/>
                          </a:solidFill>
                          <a:latin typeface="Times New Roman" panose="02020603050405020304" pitchFamily="18" charset="0"/>
                          <a:ea typeface="+mn-ea"/>
                          <a:cs typeface="Times New Roman" panose="02020603050405020304" pitchFamily="18" charset="0"/>
                        </a:rPr>
                        <a:t>π</a:t>
                      </a:r>
                      <a:r>
                        <a:rPr lang="en-US" altLang="zh-CN" sz="2400" kern="1200" dirty="0">
                          <a:solidFill>
                            <a:schemeClr val="tx1"/>
                          </a:solidFill>
                          <a:latin typeface="Times New Roman" panose="02020603050405020304" pitchFamily="18" charset="0"/>
                          <a:ea typeface="+mn-ea"/>
                          <a:cs typeface="Times New Roman" panose="02020603050405020304" pitchFamily="18" charset="0"/>
                        </a:rPr>
                        <a:t> </a:t>
                      </a:r>
                      <a:r>
                        <a:rPr lang="en-US" altLang="zh-CN" sz="2400" kern="1200" dirty="0" err="1">
                          <a:solidFill>
                            <a:schemeClr val="tx1"/>
                          </a:solidFill>
                          <a:latin typeface="Times New Roman" panose="02020603050405020304" pitchFamily="18" charset="0"/>
                          <a:ea typeface="+mn-ea"/>
                          <a:cs typeface="Times New Roman" panose="02020603050405020304" pitchFamily="18" charset="0"/>
                        </a:rPr>
                        <a:t>mm·mrad</a:t>
                      </a:r>
                      <a:endParaRPr lang="zh-CN" altLang="en-US" sz="2400" kern="1200" dirty="0">
                        <a:solidFill>
                          <a:schemeClr val="tx1"/>
                        </a:solidFill>
                        <a:latin typeface="Times New Roman" panose="02020603050405020304" pitchFamily="18" charset="0"/>
                        <a:ea typeface="+mn-ea"/>
                        <a:cs typeface="Times New Roman" panose="02020603050405020304" pitchFamily="18" charset="0"/>
                      </a:endParaRPr>
                    </a:p>
                  </a:txBody>
                  <a:tcPr/>
                </a:tc>
              </a:tr>
              <a:tr h="770372">
                <a:tc>
                  <a:txBody>
                    <a:bodyPr/>
                    <a:lstStyle/>
                    <a:p>
                      <a:r>
                        <a:rPr lang="en-US" altLang="zh-CN" sz="2400" dirty="0">
                          <a:latin typeface="Times New Roman" panose="02020603050405020304" pitchFamily="18" charset="0"/>
                          <a:cs typeface="Times New Roman" panose="02020603050405020304" pitchFamily="18" charset="0"/>
                        </a:rPr>
                        <a:t>After cooling</a:t>
                      </a:r>
                      <a:endParaRPr lang="zh-CN" altLang="en-US" sz="2400" dirty="0">
                        <a:latin typeface="Times New Roman" panose="02020603050405020304" pitchFamily="18" charset="0"/>
                        <a:cs typeface="Times New Roman" panose="02020603050405020304" pitchFamily="18" charset="0"/>
                      </a:endParaRPr>
                    </a:p>
                  </a:txBody>
                  <a:tcPr/>
                </a:tc>
                <a:tc>
                  <a:txBody>
                    <a:bodyPr/>
                    <a:lstStyle/>
                    <a:p>
                      <a:pPr marL="0" algn="l" defTabSz="914400" rtl="0" eaLnBrk="1" latinLnBrk="0" hangingPunct="1">
                        <a:defRPr/>
                      </a:pPr>
                      <a:r>
                        <a:rPr lang="el-GR" altLang="zh-CN" sz="2400" kern="1200" dirty="0">
                          <a:solidFill>
                            <a:schemeClr val="tx1"/>
                          </a:solidFill>
                          <a:latin typeface="Times New Roman" panose="02020603050405020304" pitchFamily="18" charset="0"/>
                          <a:ea typeface="+mn-ea"/>
                          <a:cs typeface="Times New Roman" panose="02020603050405020304" pitchFamily="18" charset="0"/>
                        </a:rPr>
                        <a:t>Δ </a:t>
                      </a:r>
                      <a:r>
                        <a:rPr lang="en-US" altLang="zh-CN" sz="2400" kern="1200" dirty="0">
                          <a:solidFill>
                            <a:schemeClr val="tx1"/>
                          </a:solidFill>
                          <a:latin typeface="Times New Roman" panose="02020603050405020304" pitchFamily="18" charset="0"/>
                          <a:ea typeface="+mn-ea"/>
                          <a:cs typeface="Times New Roman" panose="02020603050405020304" pitchFamily="18" charset="0"/>
                        </a:rPr>
                        <a:t>p/p: ±2.5e-4</a:t>
                      </a:r>
                      <a:endParaRPr lang="en-US" altLang="zh-CN" sz="2400" kern="1200" dirty="0">
                        <a:solidFill>
                          <a:schemeClr val="tx1"/>
                        </a:solidFill>
                        <a:latin typeface="Times New Roman" panose="02020603050405020304" pitchFamily="18" charset="0"/>
                        <a:ea typeface="+mn-ea"/>
                        <a:cs typeface="Times New Roman" panose="02020603050405020304" pitchFamily="18" charset="0"/>
                      </a:endParaRPr>
                    </a:p>
                    <a:p>
                      <a:pPr marL="0" algn="l" defTabSz="914400" rtl="0" eaLnBrk="1" latinLnBrk="0" hangingPunct="1">
                        <a:defRPr/>
                      </a:pPr>
                      <a:r>
                        <a:rPr lang="el-GR" altLang="zh-CN" sz="2400" kern="1200" dirty="0">
                          <a:solidFill>
                            <a:schemeClr val="tx1"/>
                          </a:solidFill>
                          <a:latin typeface="Times New Roman" panose="02020603050405020304" pitchFamily="18" charset="0"/>
                          <a:ea typeface="+mn-ea"/>
                          <a:cs typeface="Times New Roman" panose="02020603050405020304" pitchFamily="18" charset="0"/>
                        </a:rPr>
                        <a:t>ε</a:t>
                      </a:r>
                      <a:r>
                        <a:rPr lang="en-US" altLang="zh-CN" sz="2400" kern="1200" dirty="0">
                          <a:solidFill>
                            <a:schemeClr val="tx1"/>
                          </a:solidFill>
                          <a:latin typeface="Times New Roman" panose="02020603050405020304" pitchFamily="18" charset="0"/>
                          <a:ea typeface="+mn-ea"/>
                          <a:cs typeface="Times New Roman" panose="02020603050405020304" pitchFamily="18" charset="0"/>
                        </a:rPr>
                        <a:t>x/ </a:t>
                      </a:r>
                      <a:r>
                        <a:rPr lang="el-GR" altLang="zh-CN" sz="2400" kern="1200" dirty="0">
                          <a:solidFill>
                            <a:schemeClr val="tx1"/>
                          </a:solidFill>
                          <a:latin typeface="Times New Roman" panose="02020603050405020304" pitchFamily="18" charset="0"/>
                          <a:ea typeface="+mn-ea"/>
                          <a:cs typeface="Times New Roman" panose="02020603050405020304" pitchFamily="18" charset="0"/>
                        </a:rPr>
                        <a:t>ε</a:t>
                      </a:r>
                      <a:r>
                        <a:rPr lang="en-US" altLang="zh-CN" sz="2400" kern="1200" dirty="0">
                          <a:solidFill>
                            <a:schemeClr val="tx1"/>
                          </a:solidFill>
                          <a:latin typeface="Times New Roman" panose="02020603050405020304" pitchFamily="18" charset="0"/>
                          <a:ea typeface="+mn-ea"/>
                          <a:cs typeface="Times New Roman" panose="02020603050405020304" pitchFamily="18" charset="0"/>
                        </a:rPr>
                        <a:t>y: 5 </a:t>
                      </a:r>
                      <a:r>
                        <a:rPr lang="el-GR" altLang="zh-CN" sz="2400" kern="1200" dirty="0">
                          <a:solidFill>
                            <a:schemeClr val="tx1"/>
                          </a:solidFill>
                          <a:latin typeface="Times New Roman" panose="02020603050405020304" pitchFamily="18" charset="0"/>
                          <a:ea typeface="+mn-ea"/>
                          <a:cs typeface="Times New Roman" panose="02020603050405020304" pitchFamily="18" charset="0"/>
                        </a:rPr>
                        <a:t>π</a:t>
                      </a:r>
                      <a:r>
                        <a:rPr lang="en-US" altLang="zh-CN" sz="2400" kern="1200" dirty="0">
                          <a:solidFill>
                            <a:schemeClr val="tx1"/>
                          </a:solidFill>
                          <a:latin typeface="Times New Roman" panose="02020603050405020304" pitchFamily="18" charset="0"/>
                          <a:ea typeface="+mn-ea"/>
                          <a:cs typeface="Times New Roman" panose="02020603050405020304" pitchFamily="18" charset="0"/>
                        </a:rPr>
                        <a:t> </a:t>
                      </a:r>
                      <a:r>
                        <a:rPr lang="en-US" altLang="zh-CN" sz="2400" kern="1200" dirty="0" err="1">
                          <a:solidFill>
                            <a:schemeClr val="tx1"/>
                          </a:solidFill>
                          <a:latin typeface="Times New Roman" panose="02020603050405020304" pitchFamily="18" charset="0"/>
                          <a:ea typeface="+mn-ea"/>
                          <a:cs typeface="Times New Roman" panose="02020603050405020304" pitchFamily="18" charset="0"/>
                        </a:rPr>
                        <a:t>mm·mrad</a:t>
                      </a:r>
                      <a:endParaRPr lang="zh-CN" altLang="en-US" sz="2400" kern="1200" dirty="0">
                        <a:solidFill>
                          <a:schemeClr val="tx1"/>
                        </a:solidFill>
                        <a:latin typeface="Times New Roman" panose="02020603050405020304" pitchFamily="18" charset="0"/>
                        <a:ea typeface="+mn-ea"/>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l-GR" altLang="zh-CN" sz="2400" kern="1200" dirty="0">
                          <a:solidFill>
                            <a:schemeClr val="tx1"/>
                          </a:solidFill>
                          <a:latin typeface="Times New Roman" panose="02020603050405020304" pitchFamily="18" charset="0"/>
                          <a:ea typeface="+mn-ea"/>
                          <a:cs typeface="Times New Roman" panose="02020603050405020304" pitchFamily="18" charset="0"/>
                        </a:rPr>
                        <a:t>Δ </a:t>
                      </a:r>
                      <a:r>
                        <a:rPr lang="en-US" altLang="zh-CN" sz="2400" kern="1200" dirty="0">
                          <a:solidFill>
                            <a:schemeClr val="tx1"/>
                          </a:solidFill>
                          <a:latin typeface="Times New Roman" panose="02020603050405020304" pitchFamily="18" charset="0"/>
                          <a:ea typeface="+mn-ea"/>
                          <a:cs typeface="Times New Roman" panose="02020603050405020304" pitchFamily="18" charset="0"/>
                        </a:rPr>
                        <a:t>p/p: ±3.0e-4</a:t>
                      </a:r>
                      <a:endParaRPr lang="zh-CN" altLang="en-US" sz="2400" kern="1200" dirty="0">
                        <a:solidFill>
                          <a:schemeClr val="tx1"/>
                        </a:solidFill>
                        <a:latin typeface="Times New Roman" panose="02020603050405020304" pitchFamily="18" charset="0"/>
                        <a:ea typeface="+mn-ea"/>
                        <a:cs typeface="Times New Roman" panose="02020603050405020304" pitchFamily="18" charset="0"/>
                      </a:endParaRPr>
                    </a:p>
                    <a:p>
                      <a:pPr marL="0" algn="l" defTabSz="914400" rtl="0" eaLnBrk="1" latinLnBrk="0" hangingPunct="1">
                        <a:defRPr/>
                      </a:pPr>
                      <a:endParaRPr lang="zh-CN" altLang="en-US" sz="2400" kern="1200" dirty="0">
                        <a:solidFill>
                          <a:schemeClr val="tx1"/>
                        </a:solidFill>
                        <a:latin typeface="Times New Roman" panose="02020603050405020304" pitchFamily="18" charset="0"/>
                        <a:ea typeface="+mn-ea"/>
                        <a:cs typeface="Times New Roman" panose="02020603050405020304" pitchFamily="18" charset="0"/>
                      </a:endParaRPr>
                    </a:p>
                  </a:txBody>
                  <a:tcPr/>
                </a:tc>
              </a:tr>
              <a:tr h="874360">
                <a:tc>
                  <a:txBody>
                    <a:bodyPr/>
                    <a:lstStyle/>
                    <a:p>
                      <a:pPr marL="0" algn="l" defTabSz="914400" rtl="0" eaLnBrk="1" latinLnBrk="0" hangingPunct="1"/>
                      <a:r>
                        <a:rPr lang="en-US" altLang="zh-CN" sz="2400" kern="1200" dirty="0">
                          <a:solidFill>
                            <a:schemeClr val="tx1"/>
                          </a:solidFill>
                          <a:latin typeface="Times New Roman" panose="02020603050405020304" pitchFamily="18" charset="0"/>
                          <a:ea typeface="+mn-ea"/>
                          <a:cs typeface="Times New Roman" panose="02020603050405020304" pitchFamily="18" charset="0"/>
                        </a:rPr>
                        <a:t>Total coo</a:t>
                      </a:r>
                      <a:r>
                        <a:rPr lang="en-US" altLang="zh-CN" sz="2400" kern="1200" dirty="0">
                          <a:solidFill>
                            <a:schemeClr val="tx1"/>
                          </a:solidFill>
                          <a:latin typeface="Times New Roman" panose="02020603050405020304" pitchFamily="18" charset="0"/>
                          <a:ea typeface="+mn-ea"/>
                          <a:cs typeface="Times New Roman" panose="02020603050405020304" pitchFamily="18" charset="0"/>
                        </a:rPr>
                        <a:t>ling time</a:t>
                      </a:r>
                      <a:endParaRPr lang="zh-CN" altLang="en-US" sz="2400" kern="1200" dirty="0">
                        <a:solidFill>
                          <a:schemeClr val="tx1"/>
                        </a:solidFill>
                        <a:latin typeface="Times New Roman" panose="02020603050405020304" pitchFamily="18" charset="0"/>
                        <a:ea typeface="+mn-ea"/>
                        <a:cs typeface="Times New Roman" panose="02020603050405020304" pitchFamily="18" charset="0"/>
                      </a:endParaRPr>
                    </a:p>
                  </a:txBody>
                  <a:tcPr/>
                </a:tc>
                <a:tc>
                  <a:txBody>
                    <a:bodyPr/>
                    <a:lstStyle/>
                    <a:p>
                      <a:pPr marL="0" algn="l" defTabSz="914400" rtl="0" eaLnBrk="1" latinLnBrk="0" hangingPunct="1">
                        <a:defRPr/>
                      </a:pPr>
                      <a:r>
                        <a:rPr lang="en-US" altLang="zh-CN" sz="2400" kern="1200" dirty="0">
                          <a:solidFill>
                            <a:schemeClr val="tx1"/>
                          </a:solidFill>
                          <a:latin typeface="Times New Roman" panose="02020603050405020304" pitchFamily="18" charset="0"/>
                          <a:ea typeface="+mn-ea"/>
                          <a:cs typeface="Times New Roman" panose="02020603050405020304" pitchFamily="18" charset="0"/>
                        </a:rPr>
                        <a:t>1.0 s</a:t>
                      </a:r>
                      <a:endParaRPr lang="zh-CN" altLang="en-US" sz="2400" kern="1200" dirty="0">
                        <a:solidFill>
                          <a:schemeClr val="tx1"/>
                        </a:solidFill>
                        <a:latin typeface="Times New Roman" panose="02020603050405020304" pitchFamily="18" charset="0"/>
                        <a:ea typeface="+mn-ea"/>
                        <a:cs typeface="Times New Roman" panose="02020603050405020304" pitchFamily="18" charset="0"/>
                      </a:endParaRPr>
                    </a:p>
                  </a:txBody>
                  <a:tcPr/>
                </a:tc>
                <a:tc>
                  <a:txBody>
                    <a:bodyPr/>
                    <a:lstStyle/>
                    <a:p>
                      <a:pPr marL="0" algn="l" defTabSz="914400" rtl="0" eaLnBrk="1" latinLnBrk="0" hangingPunct="1"/>
                      <a:r>
                        <a:rPr lang="en-US" altLang="zh-CN" sz="2400" kern="1200" dirty="0">
                          <a:solidFill>
                            <a:schemeClr val="tx1"/>
                          </a:solidFill>
                          <a:latin typeface="Times New Roman" panose="02020603050405020304" pitchFamily="18" charset="0"/>
                          <a:ea typeface="+mn-ea"/>
                          <a:cs typeface="Times New Roman" panose="02020603050405020304" pitchFamily="18" charset="0"/>
                        </a:rPr>
                        <a:t>10 s</a:t>
                      </a:r>
                      <a:endParaRPr lang="zh-CN" altLang="en-US" sz="2400" kern="1200" dirty="0">
                        <a:solidFill>
                          <a:schemeClr val="tx1"/>
                        </a:solidFill>
                        <a:latin typeface="Times New Roman" panose="02020603050405020304" pitchFamily="18" charset="0"/>
                        <a:ea typeface="+mn-ea"/>
                        <a:cs typeface="Times New Roman" panose="02020603050405020304" pitchFamily="18" charset="0"/>
                      </a:endParaRPr>
                    </a:p>
                  </a:txBody>
                  <a:tcPr/>
                </a:tc>
              </a:tr>
            </a:tbl>
          </a:graphicData>
        </a:graphic>
      </p:graphicFrame>
      <p:sp>
        <p:nvSpPr>
          <p:cNvPr id="6"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4" name="灯片编号占位符 3"/>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7315" y="0"/>
            <a:ext cx="8229600" cy="768350"/>
          </a:xfrm>
        </p:spPr>
        <p:txBody>
          <a:bodyPr>
            <a:normAutofit/>
          </a:bodyPr>
          <a:lstStyle/>
          <a:p>
            <a:pPr algn="l"/>
            <a:r>
              <a:rPr lang="en-US" altLang="zh-CN" sz="2800" b="1" dirty="0">
                <a:solidFill>
                  <a:schemeClr val="accent1"/>
                </a:solidFill>
                <a:latin typeface="Times New Roman" panose="02020603050405020304" pitchFamily="18" charset="0"/>
                <a:ea typeface="+mn-ea"/>
                <a:cs typeface="Times New Roman" panose="02020603050405020304" pitchFamily="18" charset="0"/>
              </a:rPr>
              <a:t>Summary</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687834"/>
            <a:ext cx="5543550" cy="0"/>
          </a:xfrm>
          <a:prstGeom prst="line">
            <a:avLst/>
          </a:prstGeom>
          <a:noFill/>
          <a:ln w="9525">
            <a:solidFill>
              <a:schemeClr val="accent1"/>
            </a:solidFill>
            <a:round/>
          </a:ln>
        </p:spPr>
        <p:txBody>
          <a:bodyPr/>
          <a:lstStyle/>
          <a:p>
            <a:endParaRPr lang="zh-CN" altLang="en-US"/>
          </a:p>
        </p:txBody>
      </p:sp>
      <p:sp>
        <p:nvSpPr>
          <p:cNvPr id="43"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3" name="文本框 2"/>
          <p:cNvSpPr txBox="1"/>
          <p:nvPr/>
        </p:nvSpPr>
        <p:spPr>
          <a:xfrm>
            <a:off x="467995" y="1052830"/>
            <a:ext cx="7837805" cy="3692525"/>
          </a:xfrm>
          <a:prstGeom prst="rect">
            <a:avLst/>
          </a:prstGeom>
          <a:noFill/>
        </p:spPr>
        <p:txBody>
          <a:bodyPr wrap="square" rtlCol="0" anchor="t">
            <a:spAutoFit/>
          </a:bodyPr>
          <a:p>
            <a:pPr marL="285750" indent="-285750" algn="just">
              <a:buFont typeface="Wingdings" panose="05000000000000000000" charset="0"/>
              <a:buChar char="l"/>
            </a:pPr>
            <a:r>
              <a:rPr lang="en-US">
                <a:solidFill>
                  <a:srgbClr val="002060"/>
                </a:solidFill>
                <a:latin typeface="Times New Roman" panose="02020603050405020304" pitchFamily="18" charset="0"/>
                <a:cs typeface="Times New Roman" panose="02020603050405020304" pitchFamily="18" charset="0"/>
              </a:rPr>
              <a:t>B</a:t>
            </a:r>
            <a:r>
              <a:rPr lang="zh-CN" altLang="en-US">
                <a:solidFill>
                  <a:srgbClr val="002060"/>
                </a:solidFill>
                <a:latin typeface="Times New Roman" panose="02020603050405020304" pitchFamily="18" charset="0"/>
                <a:cs typeface="Times New Roman" panose="02020603050405020304" pitchFamily="18" charset="0"/>
              </a:rPr>
              <a:t>oth a Faltin</a:t>
            </a:r>
            <a:r>
              <a:rPr lang="en-US" altLang="zh-CN">
                <a:solidFill>
                  <a:srgbClr val="002060"/>
                </a:solidFill>
                <a:latin typeface="Times New Roman" panose="02020603050405020304" pitchFamily="18" charset="0"/>
                <a:cs typeface="Times New Roman" panose="02020603050405020304" pitchFamily="18" charset="0"/>
              </a:rPr>
              <a:t> </a:t>
            </a:r>
            <a:r>
              <a:rPr lang="zh-CN" altLang="en-US">
                <a:solidFill>
                  <a:srgbClr val="002060"/>
                </a:solidFill>
                <a:latin typeface="Times New Roman" panose="02020603050405020304" pitchFamily="18" charset="0"/>
                <a:cs typeface="Times New Roman" panose="02020603050405020304" pitchFamily="18" charset="0"/>
              </a:rPr>
              <a:t>prototype traveling wave structure and a slot-ring prototype</a:t>
            </a:r>
            <a:r>
              <a:rPr lang="en-US" altLang="zh-CN">
                <a:solidFill>
                  <a:srgbClr val="002060"/>
                </a:solidFill>
                <a:latin typeface="Times New Roman" panose="02020603050405020304" pitchFamily="18" charset="0"/>
                <a:cs typeface="Times New Roman" panose="02020603050405020304" pitchFamily="18" charset="0"/>
              </a:rPr>
              <a:t> </a:t>
            </a:r>
            <a:r>
              <a:rPr lang="zh-CN" altLang="en-US">
                <a:solidFill>
                  <a:srgbClr val="002060"/>
                </a:solidFill>
                <a:latin typeface="Times New Roman" panose="02020603050405020304" pitchFamily="18" charset="0"/>
                <a:cs typeface="Times New Roman" panose="02020603050405020304" pitchFamily="18" charset="0"/>
              </a:rPr>
              <a:t>standing wave structure based on a ceramic vacuum</a:t>
            </a:r>
            <a:r>
              <a:rPr lang="en-US" altLang="zh-CN">
                <a:solidFill>
                  <a:srgbClr val="002060"/>
                </a:solidFill>
                <a:latin typeface="Times New Roman" panose="02020603050405020304" pitchFamily="18" charset="0"/>
                <a:cs typeface="Times New Roman" panose="02020603050405020304" pitchFamily="18" charset="0"/>
              </a:rPr>
              <a:t> </a:t>
            </a:r>
            <a:r>
              <a:rPr lang="zh-CN" altLang="en-US">
                <a:solidFill>
                  <a:srgbClr val="002060"/>
                </a:solidFill>
                <a:latin typeface="Times New Roman" panose="02020603050405020304" pitchFamily="18" charset="0"/>
                <a:cs typeface="Times New Roman" panose="02020603050405020304" pitchFamily="18" charset="0"/>
              </a:rPr>
              <a:t>chamber are</a:t>
            </a:r>
            <a:r>
              <a:rPr lang="en-US" altLang="zh-CN">
                <a:solidFill>
                  <a:srgbClr val="002060"/>
                </a:solidFill>
                <a:latin typeface="Times New Roman" panose="02020603050405020304" pitchFamily="18" charset="0"/>
                <a:cs typeface="Times New Roman" panose="02020603050405020304" pitchFamily="18" charset="0"/>
              </a:rPr>
              <a:t> evaluated. We select the slot-ring structure as the </a:t>
            </a:r>
            <a:r>
              <a:rPr lang="en-US" altLang="zh-CN" b="1">
                <a:solidFill>
                  <a:srgbClr val="002060"/>
                </a:solidFill>
                <a:latin typeface="Times New Roman" panose="02020603050405020304" pitchFamily="18" charset="0"/>
                <a:cs typeface="Times New Roman" panose="02020603050405020304" pitchFamily="18" charset="0"/>
              </a:rPr>
              <a:t>pickup</a:t>
            </a:r>
            <a:r>
              <a:rPr lang="en-US" altLang="zh-CN">
                <a:solidFill>
                  <a:srgbClr val="002060"/>
                </a:solidFill>
                <a:latin typeface="Times New Roman" panose="02020603050405020304" pitchFamily="18" charset="0"/>
                <a:cs typeface="Times New Roman" panose="02020603050405020304" pitchFamily="18" charset="0"/>
              </a:rPr>
              <a:t> and Faltin structure as the </a:t>
            </a:r>
            <a:r>
              <a:rPr lang="en-US" altLang="zh-CN" b="1">
                <a:solidFill>
                  <a:srgbClr val="002060"/>
                </a:solidFill>
                <a:latin typeface="Times New Roman" panose="02020603050405020304" pitchFamily="18" charset="0"/>
                <a:cs typeface="Times New Roman" panose="02020603050405020304" pitchFamily="18" charset="0"/>
              </a:rPr>
              <a:t>kicker</a:t>
            </a:r>
            <a:r>
              <a:rPr lang="en-US" altLang="zh-CN">
                <a:solidFill>
                  <a:srgbClr val="002060"/>
                </a:solidFill>
                <a:latin typeface="Times New Roman" panose="02020603050405020304" pitchFamily="18" charset="0"/>
                <a:cs typeface="Times New Roman" panose="02020603050405020304" pitchFamily="18" charset="0"/>
              </a:rPr>
              <a:t> of the SRing stochastic cooling system at present.</a:t>
            </a:r>
            <a:endParaRPr lang="en-US" altLang="zh-CN">
              <a:solidFill>
                <a:srgbClr val="002060"/>
              </a:solidFill>
              <a:latin typeface="Times New Roman" panose="02020603050405020304" pitchFamily="18" charset="0"/>
              <a:cs typeface="Times New Roman" panose="02020603050405020304" pitchFamily="18" charset="0"/>
            </a:endParaRPr>
          </a:p>
          <a:p>
            <a:pPr marL="285750" indent="-285750" algn="just">
              <a:buFont typeface="Wingdings" panose="05000000000000000000" charset="0"/>
              <a:buChar char="l"/>
            </a:pPr>
            <a:endParaRPr lang="en-US" altLang="zh-CN">
              <a:solidFill>
                <a:srgbClr val="002060"/>
              </a:solidFill>
              <a:latin typeface="Times New Roman" panose="02020603050405020304" pitchFamily="18" charset="0"/>
              <a:cs typeface="Times New Roman" panose="02020603050405020304" pitchFamily="18" charset="0"/>
            </a:endParaRPr>
          </a:p>
          <a:p>
            <a:pPr marL="285750" indent="-285750" algn="just">
              <a:buFont typeface="Wingdings" panose="05000000000000000000" charset="0"/>
              <a:buChar char="l"/>
            </a:pPr>
            <a:r>
              <a:rPr lang="en-US" altLang="zh-CN">
                <a:solidFill>
                  <a:srgbClr val="002060"/>
                </a:solidFill>
                <a:latin typeface="Times New Roman" panose="02020603050405020304" pitchFamily="18" charset="0"/>
                <a:cs typeface="Times New Roman" panose="02020603050405020304" pitchFamily="18" charset="0"/>
              </a:rPr>
              <a:t>A coaxial-type </a:t>
            </a:r>
            <a:r>
              <a:rPr lang="en-US" altLang="zh-CN" b="1">
                <a:solidFill>
                  <a:srgbClr val="002060"/>
                </a:solidFill>
                <a:latin typeface="Times New Roman" panose="02020603050405020304" pitchFamily="18" charset="0"/>
                <a:cs typeface="Times New Roman" panose="02020603050405020304" pitchFamily="18" charset="0"/>
              </a:rPr>
              <a:t>notch filter</a:t>
            </a:r>
            <a:r>
              <a:rPr lang="en-US" altLang="zh-CN">
                <a:solidFill>
                  <a:srgbClr val="002060"/>
                </a:solidFill>
                <a:latin typeface="Times New Roman" panose="02020603050405020304" pitchFamily="18" charset="0"/>
                <a:cs typeface="Times New Roman" panose="02020603050405020304" pitchFamily="18" charset="0"/>
              </a:rPr>
              <a:t> with an amplitude equalizer in the long branch and an optical-type notch filter with phase-stabilized optical fiber are discussed and evaluated. We select the optical notch filter with phase-stabilized optical fiber for the SRing stochastic cooling system with the highest priority.</a:t>
            </a:r>
            <a:endParaRPr lang="en-US" altLang="zh-CN">
              <a:solidFill>
                <a:srgbClr val="002060"/>
              </a:solidFill>
              <a:latin typeface="Times New Roman" panose="02020603050405020304" pitchFamily="18" charset="0"/>
              <a:cs typeface="Times New Roman" panose="02020603050405020304" pitchFamily="18" charset="0"/>
            </a:endParaRPr>
          </a:p>
          <a:p>
            <a:pPr marL="285750" indent="-285750" algn="just">
              <a:buFont typeface="Wingdings" panose="05000000000000000000" charset="0"/>
              <a:buChar char="l"/>
            </a:pPr>
            <a:endParaRPr lang="en-US" altLang="zh-CN">
              <a:solidFill>
                <a:srgbClr val="002060"/>
              </a:solidFill>
              <a:latin typeface="Times New Roman" panose="02020603050405020304" pitchFamily="18" charset="0"/>
              <a:cs typeface="Times New Roman" panose="02020603050405020304" pitchFamily="18" charset="0"/>
            </a:endParaRPr>
          </a:p>
          <a:p>
            <a:pPr marL="285750" indent="-285750" algn="just">
              <a:buFont typeface="Wingdings" panose="05000000000000000000" charset="0"/>
              <a:buChar char="l"/>
            </a:pPr>
            <a:r>
              <a:rPr lang="en-US" altLang="zh-CN">
                <a:solidFill>
                  <a:srgbClr val="002060"/>
                </a:solidFill>
                <a:latin typeface="Times New Roman" panose="02020603050405020304" pitchFamily="18" charset="0"/>
                <a:cs typeface="Times New Roman" panose="02020603050405020304" pitchFamily="18" charset="0"/>
              </a:rPr>
              <a:t>A 0.15-2 GHz </a:t>
            </a:r>
            <a:r>
              <a:rPr lang="en-US" altLang="zh-CN" b="1">
                <a:solidFill>
                  <a:srgbClr val="002060"/>
                </a:solidFill>
                <a:latin typeface="Times New Roman" panose="02020603050405020304" pitchFamily="18" charset="0"/>
                <a:cs typeface="Times New Roman" panose="02020603050405020304" pitchFamily="18" charset="0"/>
              </a:rPr>
              <a:t>phase shifter</a:t>
            </a:r>
            <a:r>
              <a:rPr lang="en-US" altLang="zh-CN">
                <a:solidFill>
                  <a:srgbClr val="002060"/>
                </a:solidFill>
                <a:latin typeface="Times New Roman" panose="02020603050405020304" pitchFamily="18" charset="0"/>
                <a:cs typeface="Times New Roman" panose="02020603050405020304" pitchFamily="18" charset="0"/>
              </a:rPr>
              <a:t> with 9-bit phase resolution is built. It can not only be used for both CSRe and SRing stochastic cooling system but also could be used for phased array systems. </a:t>
            </a:r>
            <a:endParaRPr lang="en-US" altLang="zh-CN">
              <a:solidFill>
                <a:srgbClr val="002060"/>
              </a:solidFill>
              <a:latin typeface="Times New Roman" panose="02020603050405020304" pitchFamily="18" charset="0"/>
              <a:cs typeface="Times New Roman" panose="02020603050405020304" pitchFamily="18" charset="0"/>
            </a:endParaRPr>
          </a:p>
        </p:txBody>
      </p:sp>
      <p:sp>
        <p:nvSpPr>
          <p:cNvPr id="5" name="灯片编号占位符 4"/>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360" y="53975"/>
            <a:ext cx="8229600" cy="1041400"/>
          </a:xfrm>
        </p:spPr>
        <p:txBody>
          <a:bodyPr>
            <a:normAutofit/>
          </a:bodyPr>
          <a:lstStyle/>
          <a:p>
            <a:pPr algn="l"/>
            <a:r>
              <a:rPr lang="en-US" altLang="zh-CN" sz="2800" b="1" dirty="0">
                <a:solidFill>
                  <a:srgbClr val="0070C0"/>
                </a:solidFill>
                <a:latin typeface="Times New Roman" panose="02020603050405020304" pitchFamily="18" charset="0"/>
                <a:cs typeface="Times New Roman" panose="02020603050405020304" pitchFamily="18" charset="0"/>
              </a:rPr>
              <a:t>Acknowledgements</a:t>
            </a:r>
            <a:endParaRPr lang="zh-CN" altLang="en-US" sz="2800" b="1" dirty="0">
              <a:solidFill>
                <a:srgbClr val="0070C0"/>
              </a:solidFill>
              <a:latin typeface="Times New Roman" panose="02020603050405020304" pitchFamily="18" charset="0"/>
              <a:ea typeface="+mn-ea"/>
              <a:cs typeface="Times New Roman" panose="02020603050405020304" pitchFamily="18" charset="0"/>
            </a:endParaRPr>
          </a:p>
        </p:txBody>
      </p:sp>
      <p:sp>
        <p:nvSpPr>
          <p:cNvPr id="17" name="直接连接符 10"/>
          <p:cNvSpPr>
            <a:spLocks noChangeShapeType="1"/>
          </p:cNvSpPr>
          <p:nvPr/>
        </p:nvSpPr>
        <p:spPr bwMode="auto">
          <a:xfrm>
            <a:off x="251520" y="980728"/>
            <a:ext cx="5543550" cy="0"/>
          </a:xfrm>
          <a:prstGeom prst="line">
            <a:avLst/>
          </a:prstGeom>
        </p:spPr>
        <p:style>
          <a:lnRef idx="1">
            <a:schemeClr val="accent1"/>
          </a:lnRef>
          <a:fillRef idx="0">
            <a:schemeClr val="accent1"/>
          </a:fillRef>
          <a:effectRef idx="0">
            <a:schemeClr val="accent1"/>
          </a:effectRef>
          <a:fontRef idx="minor">
            <a:schemeClr val="tx1"/>
          </a:fontRef>
        </p:style>
        <p:txBody>
          <a:bodyPr/>
          <a:lstStyle/>
          <a:p>
            <a:endParaRPr lang="zh-CN" altLang="en-US"/>
          </a:p>
        </p:txBody>
      </p:sp>
      <p:sp>
        <p:nvSpPr>
          <p:cNvPr id="5" name="标题 1"/>
          <p:cNvSpPr txBox="1"/>
          <p:nvPr/>
        </p:nvSpPr>
        <p:spPr>
          <a:xfrm>
            <a:off x="467544" y="1197511"/>
            <a:ext cx="8229600" cy="4536504"/>
          </a:xfrm>
          <a:prstGeom prst="rect">
            <a:avLst/>
          </a:prstGeom>
          <a:ln>
            <a:no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l"/>
            <a:r>
              <a:rPr lang="en-US" altLang="zh-CN" sz="2800" b="1" dirty="0">
                <a:solidFill>
                  <a:srgbClr val="0070C0"/>
                </a:solidFill>
                <a:latin typeface="Times New Roman" panose="02020603050405020304" pitchFamily="18" charset="0"/>
                <a:cs typeface="Times New Roman" panose="02020603050405020304" pitchFamily="18" charset="0"/>
              </a:rPr>
              <a:t>My acknowledgements to the colleagues who helped us a lot those years for the stochastic cooling:</a:t>
            </a:r>
            <a:br>
              <a:rPr lang="en-US" altLang="zh-CN" sz="2800" b="1" dirty="0">
                <a:solidFill>
                  <a:srgbClr val="0070C0"/>
                </a:solidFill>
                <a:latin typeface="Times New Roman" panose="02020603050405020304" pitchFamily="18" charset="0"/>
                <a:cs typeface="Times New Roman" panose="02020603050405020304" pitchFamily="18" charset="0"/>
              </a:rPr>
            </a:br>
            <a:r>
              <a:rPr lang="en-US" altLang="zh-CN" sz="2800" b="1" dirty="0">
                <a:solidFill>
                  <a:srgbClr val="0070C0"/>
                </a:solidFill>
                <a:latin typeface="Times New Roman" panose="02020603050405020304" pitchFamily="18" charset="0"/>
                <a:cs typeface="Times New Roman" panose="02020603050405020304" pitchFamily="18" charset="0"/>
              </a:rPr>
              <a:t>          Fritz </a:t>
            </a:r>
            <a:r>
              <a:rPr lang="en-US" altLang="zh-CN" sz="2800" b="1" dirty="0" err="1">
                <a:solidFill>
                  <a:srgbClr val="0070C0"/>
                </a:solidFill>
                <a:latin typeface="Times New Roman" panose="02020603050405020304" pitchFamily="18" charset="0"/>
                <a:cs typeface="Times New Roman" panose="02020603050405020304" pitchFamily="18" charset="0"/>
              </a:rPr>
              <a:t>Caspers</a:t>
            </a:r>
            <a:br>
              <a:rPr lang="en-US" altLang="zh-CN" sz="2800" b="1" dirty="0">
                <a:solidFill>
                  <a:srgbClr val="0070C0"/>
                </a:solidFill>
                <a:latin typeface="Times New Roman" panose="02020603050405020304" pitchFamily="18" charset="0"/>
                <a:cs typeface="Times New Roman" panose="02020603050405020304" pitchFamily="18" charset="0"/>
              </a:rPr>
            </a:br>
            <a:r>
              <a:rPr lang="en-US" altLang="zh-CN" sz="2800" b="1" dirty="0">
                <a:solidFill>
                  <a:srgbClr val="0070C0"/>
                </a:solidFill>
                <a:latin typeface="Times New Roman" panose="02020603050405020304" pitchFamily="18" charset="0"/>
                <a:cs typeface="Times New Roman" panose="02020603050405020304" pitchFamily="18" charset="0"/>
              </a:rPr>
              <a:t>          Rolf Stassen</a:t>
            </a:r>
            <a:endParaRPr lang="en-US" altLang="zh-CN" sz="2800" b="1" dirty="0">
              <a:solidFill>
                <a:srgbClr val="0070C0"/>
              </a:solidFill>
              <a:latin typeface="Times New Roman" panose="02020603050405020304" pitchFamily="18" charset="0"/>
              <a:cs typeface="Times New Roman" panose="02020603050405020304" pitchFamily="18" charset="0"/>
            </a:endParaRPr>
          </a:p>
          <a:p>
            <a:pPr algn="l"/>
            <a:r>
              <a:rPr lang="en-US" altLang="zh-CN" sz="2800" b="1" dirty="0">
                <a:solidFill>
                  <a:srgbClr val="0070C0"/>
                </a:solidFill>
                <a:latin typeface="Times New Roman" panose="02020603050405020304" pitchFamily="18" charset="0"/>
                <a:cs typeface="Times New Roman" panose="02020603050405020304" pitchFamily="18" charset="0"/>
              </a:rPr>
              <a:t>          Lars </a:t>
            </a:r>
            <a:r>
              <a:rPr lang="en-US" altLang="zh-CN" sz="2800" b="1" dirty="0" err="1">
                <a:solidFill>
                  <a:srgbClr val="0070C0"/>
                </a:solidFill>
                <a:latin typeface="Times New Roman" panose="02020603050405020304" pitchFamily="18" charset="0"/>
                <a:cs typeface="Times New Roman" panose="02020603050405020304" pitchFamily="18" charset="0"/>
              </a:rPr>
              <a:t>Thorndahl</a:t>
            </a:r>
            <a:endParaRPr lang="en-US" altLang="zh-CN" sz="2800" b="1" dirty="0" err="1">
              <a:solidFill>
                <a:srgbClr val="0070C0"/>
              </a:solidFill>
              <a:latin typeface="Times New Roman" panose="02020603050405020304" pitchFamily="18" charset="0"/>
              <a:cs typeface="Times New Roman" panose="02020603050405020304" pitchFamily="18" charset="0"/>
            </a:endParaRPr>
          </a:p>
          <a:p>
            <a:pPr algn="l"/>
            <a:r>
              <a:rPr lang="en-US" altLang="zh-CN" sz="2800" b="1" dirty="0">
                <a:solidFill>
                  <a:srgbClr val="0070C0"/>
                </a:solidFill>
                <a:latin typeface="Times New Roman" panose="02020603050405020304" pitchFamily="18" charset="0"/>
                <a:cs typeface="Times New Roman" panose="02020603050405020304" pitchFamily="18" charset="0"/>
              </a:rPr>
              <a:t>          Fritz Nolden</a:t>
            </a:r>
            <a:br>
              <a:rPr lang="en-US" altLang="zh-CN" sz="2800" b="1" dirty="0">
                <a:solidFill>
                  <a:srgbClr val="0070C0"/>
                </a:solidFill>
                <a:latin typeface="Times New Roman" panose="02020603050405020304" pitchFamily="18" charset="0"/>
                <a:cs typeface="Times New Roman" panose="02020603050405020304" pitchFamily="18" charset="0"/>
              </a:rPr>
            </a:br>
            <a:r>
              <a:rPr lang="en-US" altLang="zh-CN" sz="2800" b="1" dirty="0">
                <a:solidFill>
                  <a:srgbClr val="0070C0"/>
                </a:solidFill>
                <a:latin typeface="Times New Roman" panose="02020603050405020304" pitchFamily="18" charset="0"/>
                <a:cs typeface="Times New Roman" panose="02020603050405020304" pitchFamily="18" charset="0"/>
              </a:rPr>
              <a:t>          ……</a:t>
            </a:r>
            <a:endParaRPr lang="en-US" altLang="zh-CN" sz="2800" b="1" dirty="0">
              <a:solidFill>
                <a:srgbClr val="0070C0"/>
              </a:solidFill>
              <a:latin typeface="Times New Roman" panose="02020603050405020304" pitchFamily="18" charset="0"/>
              <a:cs typeface="Times New Roman" panose="02020603050405020304" pitchFamily="18" charset="0"/>
            </a:endParaRPr>
          </a:p>
          <a:p>
            <a:pPr algn="l"/>
            <a:br>
              <a:rPr lang="en-US" altLang="zh-CN" sz="2800" b="1" dirty="0">
                <a:solidFill>
                  <a:srgbClr val="0070C0"/>
                </a:solidFill>
                <a:latin typeface="Times New Roman" panose="02020603050405020304" pitchFamily="18" charset="0"/>
                <a:cs typeface="Times New Roman" panose="02020603050405020304" pitchFamily="18" charset="0"/>
              </a:rPr>
            </a:br>
            <a:endParaRPr lang="zh-CN" altLang="en-US" sz="2800" b="1" dirty="0">
              <a:solidFill>
                <a:srgbClr val="0070C0"/>
              </a:solidFill>
              <a:latin typeface="Times New Roman" panose="02020603050405020304" pitchFamily="18" charset="0"/>
              <a:cs typeface="Times New Roman" panose="02020603050405020304" pitchFamily="18" charset="0"/>
            </a:endParaRPr>
          </a:p>
        </p:txBody>
      </p:sp>
      <p:sp>
        <p:nvSpPr>
          <p:cNvPr id="6"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3" name="灯片编号占位符 2"/>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直接连接符 10"/>
          <p:cNvSpPr>
            <a:spLocks noChangeShapeType="1"/>
          </p:cNvSpPr>
          <p:nvPr/>
        </p:nvSpPr>
        <p:spPr bwMode="auto">
          <a:xfrm>
            <a:off x="107950" y="836712"/>
            <a:ext cx="5543550" cy="0"/>
          </a:xfrm>
          <a:prstGeom prst="line">
            <a:avLst/>
          </a:prstGeom>
          <a:noFill/>
          <a:ln w="9525">
            <a:solidFill>
              <a:schemeClr val="accent1"/>
            </a:solidFill>
            <a:round/>
          </a:ln>
        </p:spPr>
        <p:txBody>
          <a:bodyPr/>
          <a:lstStyle/>
          <a:p>
            <a:endParaRPr lang="zh-CN" altLang="en-US"/>
          </a:p>
        </p:txBody>
      </p:sp>
      <p:sp>
        <p:nvSpPr>
          <p:cNvPr id="79" name="TextBox 11"/>
          <p:cNvSpPr txBox="1">
            <a:spLocks noChangeArrowheads="1"/>
          </p:cNvSpPr>
          <p:nvPr/>
        </p:nvSpPr>
        <p:spPr bwMode="auto">
          <a:xfrm>
            <a:off x="252413" y="188913"/>
            <a:ext cx="8527577" cy="523220"/>
          </a:xfrm>
          <a:prstGeom prst="rect">
            <a:avLst/>
          </a:prstGeom>
          <a:noFill/>
          <a:ln w="9525">
            <a:noFill/>
            <a:miter lim="800000"/>
          </a:ln>
        </p:spPr>
        <p:txBody>
          <a:bodyPr wrap="square">
            <a:spAutoFit/>
          </a:bodyPr>
          <a:lstStyle/>
          <a:p>
            <a:pPr>
              <a:spcBef>
                <a:spcPct val="0"/>
              </a:spcBef>
            </a:pPr>
            <a:r>
              <a:rPr lang="en-GB" altLang="zh-CN" sz="2800" b="1" dirty="0">
                <a:solidFill>
                  <a:schemeClr val="accent1"/>
                </a:solidFill>
                <a:latin typeface="Times New Roman" panose="02020603050405020304" pitchFamily="18" charset="0"/>
                <a:cs typeface="Times New Roman" panose="02020603050405020304" pitchFamily="18" charset="0"/>
              </a:rPr>
              <a:t>Cooling operation on the S-Ring</a:t>
            </a:r>
            <a:r>
              <a:rPr lang="en-US" altLang="zh-CN" sz="2800" b="1" dirty="0">
                <a:solidFill>
                  <a:schemeClr val="accent1"/>
                </a:solidFill>
                <a:latin typeface="Times New Roman" panose="02020603050405020304" pitchFamily="18" charset="0"/>
                <a:cs typeface="Times New Roman" panose="02020603050405020304" pitchFamily="18" charset="0"/>
              </a:rPr>
              <a:t> </a:t>
            </a:r>
            <a:endParaRPr lang="zh-CN" altLang="en-US" sz="2800" b="1" dirty="0">
              <a:solidFill>
                <a:schemeClr val="accent1"/>
              </a:solidFill>
              <a:latin typeface="Times New Roman" panose="02020603050405020304" pitchFamily="18" charset="0"/>
              <a:cs typeface="Times New Roman" panose="02020603050405020304" pitchFamily="18" charset="0"/>
            </a:endParaRPr>
          </a:p>
        </p:txBody>
      </p:sp>
      <p:grpSp>
        <p:nvGrpSpPr>
          <p:cNvPr id="94" name="组合 93"/>
          <p:cNvGrpSpPr/>
          <p:nvPr/>
        </p:nvGrpSpPr>
        <p:grpSpPr>
          <a:xfrm>
            <a:off x="179512" y="1402547"/>
            <a:ext cx="8777384" cy="4311652"/>
            <a:chOff x="232571" y="2427036"/>
            <a:chExt cx="8753577" cy="3908346"/>
          </a:xfrm>
        </p:grpSpPr>
        <p:grpSp>
          <p:nvGrpSpPr>
            <p:cNvPr id="95" name="组合 94"/>
            <p:cNvGrpSpPr/>
            <p:nvPr/>
          </p:nvGrpSpPr>
          <p:grpSpPr>
            <a:xfrm>
              <a:off x="232571" y="2427036"/>
              <a:ext cx="8753577" cy="3908346"/>
              <a:chOff x="371342" y="2452200"/>
              <a:chExt cx="8753577" cy="3908346"/>
            </a:xfrm>
          </p:grpSpPr>
          <p:sp>
            <p:nvSpPr>
              <p:cNvPr id="111" name="右箭头 61"/>
              <p:cNvSpPr>
                <a:spLocks noChangeArrowheads="1"/>
              </p:cNvSpPr>
              <p:nvPr/>
            </p:nvSpPr>
            <p:spPr bwMode="auto">
              <a:xfrm rot="7939418">
                <a:off x="7545600" y="4607232"/>
                <a:ext cx="349498" cy="190334"/>
              </a:xfrm>
              <a:prstGeom prst="rightArrow">
                <a:avLst>
                  <a:gd name="adj1" fmla="val 50000"/>
                  <a:gd name="adj2" fmla="val 50073"/>
                </a:avLst>
              </a:prstGeom>
              <a:solidFill>
                <a:schemeClr val="accent1"/>
              </a:solidFill>
              <a:ln>
                <a:solidFill>
                  <a:schemeClr val="accent1"/>
                </a:solidFill>
              </a:ln>
            </p:spPr>
            <p:style>
              <a:lnRef idx="2">
                <a:schemeClr val="accent1"/>
              </a:lnRef>
              <a:fillRef idx="1">
                <a:schemeClr val="lt1"/>
              </a:fillRef>
              <a:effectRef idx="0">
                <a:schemeClr val="accent1"/>
              </a:effectRef>
              <a:fontRef idx="minor">
                <a:schemeClr val="dk1"/>
              </a:fontRef>
            </p:style>
            <p:txBody>
              <a:bodyPr/>
              <a:lstStyle/>
              <a:p>
                <a:pPr>
                  <a:defRPr/>
                </a:pPr>
                <a:endParaRPr lang="zh-CN" altLang="en-US" sz="1000">
                  <a:latin typeface="Times New Roman" panose="02020603050405020304" pitchFamily="18" charset="0"/>
                  <a:cs typeface="Times New Roman" panose="02020603050405020304" pitchFamily="18" charset="0"/>
                </a:endParaRPr>
              </a:p>
            </p:txBody>
          </p:sp>
          <p:sp>
            <p:nvSpPr>
              <p:cNvPr id="112" name="右箭头 61"/>
              <p:cNvSpPr>
                <a:spLocks noChangeArrowheads="1"/>
              </p:cNvSpPr>
              <p:nvPr/>
            </p:nvSpPr>
            <p:spPr bwMode="auto">
              <a:xfrm>
                <a:off x="2635817" y="3289065"/>
                <a:ext cx="228874" cy="209390"/>
              </a:xfrm>
              <a:prstGeom prst="rightArrow">
                <a:avLst>
                  <a:gd name="adj1" fmla="val 50000"/>
                  <a:gd name="adj2" fmla="val 50073"/>
                </a:avLst>
              </a:prstGeom>
              <a:solidFill>
                <a:schemeClr val="accent1"/>
              </a:solidFill>
              <a:ln>
                <a:solidFill>
                  <a:schemeClr val="accent1"/>
                </a:solidFill>
              </a:ln>
            </p:spPr>
            <p:style>
              <a:lnRef idx="2">
                <a:schemeClr val="accent1"/>
              </a:lnRef>
              <a:fillRef idx="1">
                <a:schemeClr val="lt1"/>
              </a:fillRef>
              <a:effectRef idx="0">
                <a:schemeClr val="accent1"/>
              </a:effectRef>
              <a:fontRef idx="minor">
                <a:schemeClr val="dk1"/>
              </a:fontRef>
            </p:style>
            <p:txBody>
              <a:bodyPr/>
              <a:lstStyle/>
              <a:p>
                <a:pPr>
                  <a:defRPr/>
                </a:pPr>
                <a:endParaRPr lang="zh-CN" altLang="en-US" sz="1000">
                  <a:latin typeface="Times New Roman" panose="02020603050405020304" pitchFamily="18" charset="0"/>
                  <a:cs typeface="Times New Roman" panose="02020603050405020304" pitchFamily="18" charset="0"/>
                </a:endParaRPr>
              </a:p>
            </p:txBody>
          </p:sp>
          <p:sp>
            <p:nvSpPr>
              <p:cNvPr id="115" name="右箭头 114"/>
              <p:cNvSpPr>
                <a:spLocks noChangeArrowheads="1"/>
              </p:cNvSpPr>
              <p:nvPr/>
            </p:nvSpPr>
            <p:spPr bwMode="auto">
              <a:xfrm>
                <a:off x="5273690" y="3353724"/>
                <a:ext cx="228874" cy="209390"/>
              </a:xfrm>
              <a:prstGeom prst="rightArrow">
                <a:avLst>
                  <a:gd name="adj1" fmla="val 50000"/>
                  <a:gd name="adj2" fmla="val 50073"/>
                </a:avLst>
              </a:prstGeom>
              <a:solidFill>
                <a:schemeClr val="accent1"/>
              </a:solidFill>
              <a:ln>
                <a:solidFill>
                  <a:schemeClr val="accent1"/>
                </a:solidFill>
              </a:ln>
            </p:spPr>
            <p:style>
              <a:lnRef idx="2">
                <a:schemeClr val="accent1"/>
              </a:lnRef>
              <a:fillRef idx="1">
                <a:schemeClr val="lt1"/>
              </a:fillRef>
              <a:effectRef idx="0">
                <a:schemeClr val="accent1"/>
              </a:effectRef>
              <a:fontRef idx="minor">
                <a:schemeClr val="dk1"/>
              </a:fontRef>
            </p:style>
            <p:txBody>
              <a:bodyPr/>
              <a:lstStyle/>
              <a:p>
                <a:pPr>
                  <a:defRPr/>
                </a:pPr>
                <a:endParaRPr lang="zh-CN" altLang="en-US" sz="1000">
                  <a:latin typeface="Times New Roman" panose="02020603050405020304" pitchFamily="18" charset="0"/>
                  <a:cs typeface="Times New Roman" panose="02020603050405020304" pitchFamily="18" charset="0"/>
                </a:endParaRPr>
              </a:p>
            </p:txBody>
          </p:sp>
          <p:cxnSp>
            <p:nvCxnSpPr>
              <p:cNvPr id="121" name="直接箭头连接符 65"/>
              <p:cNvCxnSpPr>
                <a:cxnSpLocks noChangeShapeType="1"/>
              </p:cNvCxnSpPr>
              <p:nvPr/>
            </p:nvCxnSpPr>
            <p:spPr bwMode="auto">
              <a:xfrm flipV="1">
                <a:off x="7247142" y="3545942"/>
                <a:ext cx="1613529" cy="2757"/>
              </a:xfrm>
              <a:prstGeom prst="straightConnector1">
                <a:avLst/>
              </a:prstGeom>
              <a:noFill/>
              <a:ln w="9525" algn="ctr">
                <a:solidFill>
                  <a:schemeClr val="tx1"/>
                </a:solidFill>
                <a:round/>
                <a:tailEnd type="arrow" w="med" len="med"/>
              </a:ln>
            </p:spPr>
          </p:cxnSp>
          <p:cxnSp>
            <p:nvCxnSpPr>
              <p:cNvPr id="133" name="直接箭头连接符 66"/>
              <p:cNvCxnSpPr>
                <a:cxnSpLocks noChangeShapeType="1"/>
              </p:cNvCxnSpPr>
              <p:nvPr/>
            </p:nvCxnSpPr>
            <p:spPr bwMode="auto">
              <a:xfrm flipH="1" flipV="1">
                <a:off x="7940204" y="2855933"/>
                <a:ext cx="21576" cy="1340766"/>
              </a:xfrm>
              <a:prstGeom prst="straightConnector1">
                <a:avLst/>
              </a:prstGeom>
              <a:noFill/>
              <a:ln w="9525" algn="ctr">
                <a:solidFill>
                  <a:schemeClr val="tx1"/>
                </a:solidFill>
                <a:round/>
                <a:tailEnd type="arrow" w="med" len="med"/>
              </a:ln>
            </p:spPr>
          </p:cxnSp>
          <p:sp>
            <p:nvSpPr>
              <p:cNvPr id="144" name="TextBox 69"/>
              <p:cNvSpPr txBox="1">
                <a:spLocks noChangeArrowheads="1"/>
              </p:cNvSpPr>
              <p:nvPr/>
            </p:nvSpPr>
            <p:spPr bwMode="auto">
              <a:xfrm>
                <a:off x="8287519" y="3146445"/>
                <a:ext cx="837400" cy="307777"/>
              </a:xfrm>
              <a:prstGeom prst="rect">
                <a:avLst/>
              </a:prstGeom>
              <a:noFill/>
              <a:ln w="9525">
                <a:noFill/>
                <a:miter lim="800000"/>
              </a:ln>
            </p:spPr>
            <p:txBody>
              <a:bodyPr wrap="square">
                <a:spAutoFit/>
              </a:bodyPr>
              <a:lstStyle/>
              <a:p>
                <a:r>
                  <a:rPr lang="en-US" altLang="zh-CN" sz="1400">
                    <a:latin typeface="Times New Roman" panose="02020603050405020304" pitchFamily="18" charset="0"/>
                    <a:cs typeface="Times New Roman" panose="02020603050405020304" pitchFamily="18" charset="0"/>
                  </a:rPr>
                  <a:t>±0.4%</a:t>
                </a:r>
                <a:endParaRPr lang="zh-CN" altLang="en-US" sz="1400">
                  <a:latin typeface="Times New Roman" panose="02020603050405020304" pitchFamily="18" charset="0"/>
                  <a:cs typeface="Times New Roman" panose="02020603050405020304" pitchFamily="18" charset="0"/>
                </a:endParaRPr>
              </a:p>
            </p:txBody>
          </p:sp>
          <p:cxnSp>
            <p:nvCxnSpPr>
              <p:cNvPr id="162" name="直接连接符 71"/>
              <p:cNvCxnSpPr>
                <a:cxnSpLocks noChangeShapeType="1"/>
              </p:cNvCxnSpPr>
              <p:nvPr/>
            </p:nvCxnSpPr>
            <p:spPr bwMode="auto">
              <a:xfrm>
                <a:off x="8523689" y="3488875"/>
                <a:ext cx="0" cy="558588"/>
              </a:xfrm>
              <a:prstGeom prst="line">
                <a:avLst/>
              </a:prstGeom>
              <a:noFill/>
              <a:ln w="9525" algn="ctr">
                <a:solidFill>
                  <a:schemeClr val="tx1"/>
                </a:solidFill>
                <a:prstDash val="dash"/>
                <a:round/>
              </a:ln>
            </p:spPr>
          </p:cxnSp>
          <p:sp>
            <p:nvSpPr>
              <p:cNvPr id="163" name="矩形 162"/>
              <p:cNvSpPr/>
              <p:nvPr/>
            </p:nvSpPr>
            <p:spPr bwMode="auto">
              <a:xfrm>
                <a:off x="7356718" y="3433391"/>
                <a:ext cx="1166971" cy="244401"/>
              </a:xfrm>
              <a:prstGeom prst="rect">
                <a:avLst/>
              </a:prstGeom>
              <a:solidFill>
                <a:schemeClr val="accent2">
                  <a:lumMod val="75000"/>
                </a:schemeClr>
              </a:solidFill>
              <a:ln w="9525" cap="flat" cmpd="sng" algn="ctr">
                <a:solidFill>
                  <a:schemeClr val="accent2">
                    <a:lumMod val="75000"/>
                  </a:schemeClr>
                </a:solidFill>
                <a:prstDash val="solid"/>
                <a:round/>
                <a:headEnd type="none" w="med" len="med"/>
                <a:tailEnd type="none" w="med" len="med"/>
              </a:ln>
              <a:effectLst/>
            </p:spPr>
            <p:txBody>
              <a:bodyPr/>
              <a:lstStyle/>
              <a:p>
                <a:pPr>
                  <a:defRPr/>
                </a:pPr>
                <a:endParaRPr lang="zh-CN" altLang="en-US" sz="1000">
                  <a:latin typeface="Times New Roman" panose="02020603050405020304" pitchFamily="18" charset="0"/>
                  <a:cs typeface="Times New Roman" panose="02020603050405020304" pitchFamily="18" charset="0"/>
                </a:endParaRPr>
              </a:p>
            </p:txBody>
          </p:sp>
          <p:graphicFrame>
            <p:nvGraphicFramePr>
              <p:cNvPr id="164" name="Object 10"/>
              <p:cNvGraphicFramePr>
                <a:graphicFrameLocks noChangeAspect="1"/>
              </p:cNvGraphicFramePr>
              <p:nvPr/>
            </p:nvGraphicFramePr>
            <p:xfrm>
              <a:off x="7029915" y="2711980"/>
              <a:ext cx="31388" cy="28539"/>
            </p:xfrm>
            <a:graphic>
              <a:graphicData uri="http://schemas.openxmlformats.org/presentationml/2006/ole">
                <mc:AlternateContent xmlns:mc="http://schemas.openxmlformats.org/markup-compatibility/2006">
                  <mc:Choice xmlns:v="urn:schemas-microsoft-com:vml" Requires="v">
                    <p:oleObj spid="_x0000_s230560" name="Equation" r:id="rId1" imgW="114300" imgH="215900" progId="Equation.KSEE3">
                      <p:embed/>
                    </p:oleObj>
                  </mc:Choice>
                  <mc:Fallback>
                    <p:oleObj name="Equation" r:id="rId1" imgW="114300" imgH="215900" progId="Equation.KSEE3">
                      <p:embed/>
                      <p:pic>
                        <p:nvPicPr>
                          <p:cNvPr id="0" name="图片 23055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9915" y="2711980"/>
                            <a:ext cx="31388" cy="2853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5" name="圆角矩形 164"/>
              <p:cNvSpPr/>
              <p:nvPr/>
            </p:nvSpPr>
            <p:spPr>
              <a:xfrm>
                <a:off x="5676666" y="2452200"/>
                <a:ext cx="3337138" cy="1936399"/>
              </a:xfrm>
              <a:prstGeom prst="round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Times New Roman" panose="02020603050405020304" pitchFamily="18" charset="0"/>
                  <a:cs typeface="Times New Roman" panose="02020603050405020304" pitchFamily="18" charset="0"/>
                </a:endParaRPr>
              </a:p>
            </p:txBody>
          </p:sp>
          <p:cxnSp>
            <p:nvCxnSpPr>
              <p:cNvPr id="166" name="直接箭头连接符 81"/>
              <p:cNvCxnSpPr>
                <a:cxnSpLocks noChangeShapeType="1"/>
              </p:cNvCxnSpPr>
              <p:nvPr/>
            </p:nvCxnSpPr>
            <p:spPr bwMode="auto">
              <a:xfrm>
                <a:off x="5937413" y="3530750"/>
                <a:ext cx="998567" cy="9411"/>
              </a:xfrm>
              <a:prstGeom prst="straightConnector1">
                <a:avLst/>
              </a:prstGeom>
              <a:noFill/>
              <a:ln w="9525" algn="ctr">
                <a:solidFill>
                  <a:schemeClr val="tx1"/>
                </a:solidFill>
                <a:round/>
                <a:tailEnd type="arrow" w="med" len="med"/>
              </a:ln>
            </p:spPr>
          </p:cxnSp>
          <p:cxnSp>
            <p:nvCxnSpPr>
              <p:cNvPr id="167" name="直接箭头连接符 82"/>
              <p:cNvCxnSpPr>
                <a:cxnSpLocks noChangeShapeType="1"/>
              </p:cNvCxnSpPr>
              <p:nvPr/>
            </p:nvCxnSpPr>
            <p:spPr bwMode="auto">
              <a:xfrm flipV="1">
                <a:off x="6323477" y="2848275"/>
                <a:ext cx="0" cy="1281545"/>
              </a:xfrm>
              <a:prstGeom prst="straightConnector1">
                <a:avLst/>
              </a:prstGeom>
              <a:noFill/>
              <a:ln w="9525" algn="ctr">
                <a:solidFill>
                  <a:schemeClr val="tx1"/>
                </a:solidFill>
                <a:round/>
                <a:tailEnd type="arrow" w="med" len="med"/>
              </a:ln>
            </p:spPr>
          </p:cxnSp>
          <p:sp>
            <p:nvSpPr>
              <p:cNvPr id="168" name="椭圆 167"/>
              <p:cNvSpPr/>
              <p:nvPr/>
            </p:nvSpPr>
            <p:spPr bwMode="auto">
              <a:xfrm>
                <a:off x="6125140" y="3086915"/>
                <a:ext cx="379956" cy="897081"/>
              </a:xfrm>
              <a:prstGeom prst="ellipse">
                <a:avLst/>
              </a:prstGeom>
              <a:solidFill>
                <a:schemeClr val="accent2">
                  <a:lumMod val="75000"/>
                </a:schemeClr>
              </a:solidFill>
              <a:ln w="9525" cap="flat" cmpd="sng" algn="ctr">
                <a:solidFill>
                  <a:schemeClr val="accent2">
                    <a:lumMod val="75000"/>
                  </a:schemeClr>
                </a:solidFill>
                <a:prstDash val="solid"/>
                <a:round/>
                <a:headEnd type="none" w="med" len="med"/>
                <a:tailEnd type="none" w="med" len="med"/>
              </a:ln>
              <a:effectLst/>
            </p:spPr>
            <p:txBody>
              <a:bodyPr/>
              <a:lstStyle/>
              <a:p>
                <a:pPr>
                  <a:defRPr/>
                </a:pPr>
                <a:endParaRPr lang="zh-CN" altLang="en-US" sz="1000">
                  <a:latin typeface="Times New Roman" panose="02020603050405020304" pitchFamily="18" charset="0"/>
                  <a:cs typeface="Times New Roman" panose="02020603050405020304" pitchFamily="18" charset="0"/>
                </a:endParaRPr>
              </a:p>
            </p:txBody>
          </p:sp>
          <p:sp>
            <p:nvSpPr>
              <p:cNvPr id="169" name="TextBox 85"/>
              <p:cNvSpPr txBox="1">
                <a:spLocks noChangeArrowheads="1"/>
              </p:cNvSpPr>
              <p:nvPr/>
            </p:nvSpPr>
            <p:spPr bwMode="auto">
              <a:xfrm>
                <a:off x="6558495" y="3176243"/>
                <a:ext cx="828805" cy="307777"/>
              </a:xfrm>
              <a:prstGeom prst="rect">
                <a:avLst/>
              </a:prstGeom>
              <a:noFill/>
              <a:ln w="9525">
                <a:noFill/>
                <a:miter lim="800000"/>
              </a:ln>
            </p:spPr>
            <p:txBody>
              <a:bodyPr wrap="square">
                <a:spAutoFit/>
              </a:bodyPr>
              <a:lstStyle/>
              <a:p>
                <a:r>
                  <a:rPr lang="en-US" altLang="zh-CN" sz="1400">
                    <a:latin typeface="Times New Roman" panose="02020603050405020304" pitchFamily="18" charset="0"/>
                    <a:cs typeface="Times New Roman" panose="02020603050405020304" pitchFamily="18" charset="0"/>
                  </a:rPr>
                  <a:t>±1.5%</a:t>
                </a:r>
                <a:endParaRPr lang="zh-CN" altLang="en-US" sz="1400">
                  <a:latin typeface="Times New Roman" panose="02020603050405020304" pitchFamily="18" charset="0"/>
                  <a:cs typeface="Times New Roman" panose="02020603050405020304" pitchFamily="18" charset="0"/>
                </a:endParaRPr>
              </a:p>
            </p:txBody>
          </p:sp>
          <p:cxnSp>
            <p:nvCxnSpPr>
              <p:cNvPr id="170" name="直接连接符 83"/>
              <p:cNvCxnSpPr>
                <a:cxnSpLocks noChangeShapeType="1"/>
              </p:cNvCxnSpPr>
              <p:nvPr/>
            </p:nvCxnSpPr>
            <p:spPr bwMode="auto">
              <a:xfrm>
                <a:off x="6289648" y="3086915"/>
                <a:ext cx="665140" cy="0"/>
              </a:xfrm>
              <a:prstGeom prst="line">
                <a:avLst/>
              </a:prstGeom>
              <a:noFill/>
              <a:ln w="9525" algn="ctr">
                <a:solidFill>
                  <a:schemeClr val="tx1"/>
                </a:solidFill>
                <a:prstDash val="dash"/>
                <a:round/>
              </a:ln>
            </p:spPr>
          </p:cxnSp>
          <p:cxnSp>
            <p:nvCxnSpPr>
              <p:cNvPr id="171" name="直接连接符 83"/>
              <p:cNvCxnSpPr>
                <a:cxnSpLocks noChangeShapeType="1"/>
              </p:cNvCxnSpPr>
              <p:nvPr/>
            </p:nvCxnSpPr>
            <p:spPr bwMode="auto">
              <a:xfrm>
                <a:off x="6310104" y="3981907"/>
                <a:ext cx="665140" cy="0"/>
              </a:xfrm>
              <a:prstGeom prst="line">
                <a:avLst/>
              </a:prstGeom>
              <a:noFill/>
              <a:ln w="9525" algn="ctr">
                <a:solidFill>
                  <a:schemeClr val="tx1"/>
                </a:solidFill>
                <a:prstDash val="dash"/>
                <a:round/>
              </a:ln>
            </p:spPr>
          </p:cxnSp>
          <p:cxnSp>
            <p:nvCxnSpPr>
              <p:cNvPr id="172" name="直接连接符 86"/>
              <p:cNvCxnSpPr>
                <a:cxnSpLocks noChangeShapeType="1"/>
              </p:cNvCxnSpPr>
              <p:nvPr/>
            </p:nvCxnSpPr>
            <p:spPr bwMode="auto">
              <a:xfrm>
                <a:off x="6122513" y="3523190"/>
                <a:ext cx="0" cy="698634"/>
              </a:xfrm>
              <a:prstGeom prst="line">
                <a:avLst/>
              </a:prstGeom>
              <a:noFill/>
              <a:ln w="9525" algn="ctr">
                <a:solidFill>
                  <a:schemeClr val="tx1"/>
                </a:solidFill>
                <a:prstDash val="dash"/>
                <a:round/>
              </a:ln>
            </p:spPr>
          </p:cxnSp>
          <p:cxnSp>
            <p:nvCxnSpPr>
              <p:cNvPr id="173" name="直接连接符 86"/>
              <p:cNvCxnSpPr>
                <a:cxnSpLocks noChangeShapeType="1"/>
              </p:cNvCxnSpPr>
              <p:nvPr/>
            </p:nvCxnSpPr>
            <p:spPr bwMode="auto">
              <a:xfrm>
                <a:off x="6504906" y="3483062"/>
                <a:ext cx="0" cy="698634"/>
              </a:xfrm>
              <a:prstGeom prst="line">
                <a:avLst/>
              </a:prstGeom>
              <a:noFill/>
              <a:ln w="9525" algn="ctr">
                <a:solidFill>
                  <a:schemeClr val="tx1"/>
                </a:solidFill>
                <a:prstDash val="dash"/>
                <a:round/>
              </a:ln>
            </p:spPr>
          </p:cxnSp>
          <p:cxnSp>
            <p:nvCxnSpPr>
              <p:cNvPr id="174" name="直接连接符 71"/>
              <p:cNvCxnSpPr>
                <a:cxnSpLocks noChangeShapeType="1"/>
              </p:cNvCxnSpPr>
              <p:nvPr/>
            </p:nvCxnSpPr>
            <p:spPr bwMode="auto">
              <a:xfrm>
                <a:off x="7354134" y="3558360"/>
                <a:ext cx="2584" cy="489103"/>
              </a:xfrm>
              <a:prstGeom prst="line">
                <a:avLst/>
              </a:prstGeom>
              <a:noFill/>
              <a:ln w="9525" algn="ctr">
                <a:solidFill>
                  <a:schemeClr val="tx1"/>
                </a:solidFill>
                <a:prstDash val="dash"/>
                <a:round/>
              </a:ln>
            </p:spPr>
          </p:cxnSp>
          <p:cxnSp>
            <p:nvCxnSpPr>
              <p:cNvPr id="175" name="直接连接符 83"/>
              <p:cNvCxnSpPr>
                <a:cxnSpLocks noChangeShapeType="1"/>
              </p:cNvCxnSpPr>
              <p:nvPr/>
            </p:nvCxnSpPr>
            <p:spPr bwMode="auto">
              <a:xfrm>
                <a:off x="8051470" y="3431046"/>
                <a:ext cx="665140" cy="0"/>
              </a:xfrm>
              <a:prstGeom prst="line">
                <a:avLst/>
              </a:prstGeom>
              <a:noFill/>
              <a:ln w="9525" algn="ctr">
                <a:solidFill>
                  <a:schemeClr val="tx1"/>
                </a:solidFill>
                <a:prstDash val="dash"/>
                <a:round/>
              </a:ln>
            </p:spPr>
          </p:cxnSp>
          <p:cxnSp>
            <p:nvCxnSpPr>
              <p:cNvPr id="176" name="直接连接符 83"/>
              <p:cNvCxnSpPr>
                <a:cxnSpLocks noChangeShapeType="1"/>
              </p:cNvCxnSpPr>
              <p:nvPr/>
            </p:nvCxnSpPr>
            <p:spPr bwMode="auto">
              <a:xfrm>
                <a:off x="8084859" y="3673050"/>
                <a:ext cx="665140" cy="0"/>
              </a:xfrm>
              <a:prstGeom prst="line">
                <a:avLst/>
              </a:prstGeom>
              <a:noFill/>
              <a:ln w="9525" algn="ctr">
                <a:solidFill>
                  <a:schemeClr val="tx1"/>
                </a:solidFill>
                <a:prstDash val="dash"/>
                <a:round/>
              </a:ln>
            </p:spPr>
          </p:cxnSp>
          <p:grpSp>
            <p:nvGrpSpPr>
              <p:cNvPr id="177" name="组合 176"/>
              <p:cNvGrpSpPr/>
              <p:nvPr/>
            </p:nvGrpSpPr>
            <p:grpSpPr>
              <a:xfrm>
                <a:off x="388216" y="2453116"/>
                <a:ext cx="2263889" cy="1959287"/>
                <a:chOff x="1217514" y="1141187"/>
                <a:chExt cx="2774727" cy="2152942"/>
              </a:xfrm>
            </p:grpSpPr>
            <p:cxnSp>
              <p:nvCxnSpPr>
                <p:cNvPr id="222" name="直接箭头连接符 51"/>
                <p:cNvCxnSpPr>
                  <a:cxnSpLocks noChangeShapeType="1"/>
                </p:cNvCxnSpPr>
                <p:nvPr/>
              </p:nvCxnSpPr>
              <p:spPr bwMode="auto">
                <a:xfrm>
                  <a:off x="1529767" y="2310718"/>
                  <a:ext cx="1810642" cy="0"/>
                </a:xfrm>
                <a:prstGeom prst="straightConnector1">
                  <a:avLst/>
                </a:prstGeom>
                <a:noFill/>
                <a:ln w="9525" algn="ctr">
                  <a:solidFill>
                    <a:schemeClr val="tx1"/>
                  </a:solidFill>
                  <a:round/>
                  <a:tailEnd type="arrow" w="med" len="med"/>
                </a:ln>
              </p:spPr>
            </p:cxnSp>
            <p:cxnSp>
              <p:nvCxnSpPr>
                <p:cNvPr id="223" name="直接箭头连接符 52"/>
                <p:cNvCxnSpPr>
                  <a:cxnSpLocks noChangeShapeType="1"/>
                </p:cNvCxnSpPr>
                <p:nvPr/>
              </p:nvCxnSpPr>
              <p:spPr bwMode="auto">
                <a:xfrm flipV="1">
                  <a:off x="2400544" y="1584487"/>
                  <a:ext cx="0" cy="1303569"/>
                </a:xfrm>
                <a:prstGeom prst="straightConnector1">
                  <a:avLst/>
                </a:prstGeom>
                <a:noFill/>
                <a:ln w="9525" algn="ctr">
                  <a:solidFill>
                    <a:schemeClr val="tx1"/>
                  </a:solidFill>
                  <a:round/>
                  <a:tailEnd type="arrow" w="med" len="med"/>
                </a:ln>
              </p:spPr>
            </p:cxnSp>
            <p:cxnSp>
              <p:nvCxnSpPr>
                <p:cNvPr id="224" name="直接连接符 54"/>
                <p:cNvCxnSpPr>
                  <a:cxnSpLocks noChangeShapeType="1"/>
                </p:cNvCxnSpPr>
                <p:nvPr/>
              </p:nvCxnSpPr>
              <p:spPr bwMode="auto">
                <a:xfrm>
                  <a:off x="2382806" y="2149814"/>
                  <a:ext cx="651780" cy="9709"/>
                </a:xfrm>
                <a:prstGeom prst="line">
                  <a:avLst/>
                </a:prstGeom>
                <a:noFill/>
                <a:ln w="9525" algn="ctr">
                  <a:solidFill>
                    <a:schemeClr val="tx1"/>
                  </a:solidFill>
                  <a:prstDash val="dash"/>
                  <a:round/>
                </a:ln>
              </p:spPr>
            </p:cxnSp>
            <p:sp>
              <p:nvSpPr>
                <p:cNvPr id="225" name="TextBox 55"/>
                <p:cNvSpPr txBox="1">
                  <a:spLocks noChangeArrowheads="1"/>
                </p:cNvSpPr>
                <p:nvPr/>
              </p:nvSpPr>
              <p:spPr bwMode="auto">
                <a:xfrm>
                  <a:off x="2827926" y="1963281"/>
                  <a:ext cx="1164315" cy="338198"/>
                </a:xfrm>
                <a:prstGeom prst="rect">
                  <a:avLst/>
                </a:prstGeom>
                <a:noFill/>
                <a:ln w="9525">
                  <a:noFill/>
                  <a:miter lim="800000"/>
                </a:ln>
              </p:spPr>
              <p:txBody>
                <a:bodyPr wrap="square">
                  <a:spAutoFit/>
                </a:bodyPr>
                <a:lstStyle/>
                <a:p>
                  <a:r>
                    <a:rPr lang="en-US" altLang="zh-CN" sz="1400">
                      <a:latin typeface="Times New Roman" panose="02020603050405020304" pitchFamily="18" charset="0"/>
                      <a:cs typeface="Times New Roman" panose="02020603050405020304" pitchFamily="18" charset="0"/>
                    </a:rPr>
                    <a:t>±0.36%</a:t>
                  </a:r>
                  <a:endParaRPr lang="zh-CN" altLang="en-US" sz="1400">
                    <a:latin typeface="Times New Roman" panose="02020603050405020304" pitchFamily="18" charset="0"/>
                    <a:cs typeface="Times New Roman" panose="02020603050405020304" pitchFamily="18" charset="0"/>
                  </a:endParaRPr>
                </a:p>
              </p:txBody>
            </p:sp>
            <p:cxnSp>
              <p:nvCxnSpPr>
                <p:cNvPr id="226" name="直接连接符 56"/>
                <p:cNvCxnSpPr>
                  <a:cxnSpLocks noChangeShapeType="1"/>
                </p:cNvCxnSpPr>
                <p:nvPr/>
              </p:nvCxnSpPr>
              <p:spPr bwMode="auto">
                <a:xfrm>
                  <a:off x="2001085" y="2289847"/>
                  <a:ext cx="0" cy="766806"/>
                </a:xfrm>
                <a:prstGeom prst="line">
                  <a:avLst/>
                </a:prstGeom>
                <a:noFill/>
                <a:ln w="9525" algn="ctr">
                  <a:solidFill>
                    <a:schemeClr val="tx1"/>
                  </a:solidFill>
                  <a:prstDash val="dash"/>
                  <a:round/>
                </a:ln>
              </p:spPr>
            </p:cxnSp>
            <p:cxnSp>
              <p:nvCxnSpPr>
                <p:cNvPr id="227" name="直接连接符 57"/>
                <p:cNvCxnSpPr>
                  <a:cxnSpLocks noChangeShapeType="1"/>
                </p:cNvCxnSpPr>
                <p:nvPr/>
              </p:nvCxnSpPr>
              <p:spPr bwMode="auto">
                <a:xfrm>
                  <a:off x="2801514" y="2312582"/>
                  <a:ext cx="0" cy="766806"/>
                </a:xfrm>
                <a:prstGeom prst="line">
                  <a:avLst/>
                </a:prstGeom>
                <a:noFill/>
                <a:ln w="9525" algn="ctr">
                  <a:solidFill>
                    <a:schemeClr val="tx1"/>
                  </a:solidFill>
                  <a:prstDash val="dash"/>
                  <a:round/>
                </a:ln>
              </p:spPr>
            </p:cxnSp>
            <p:sp>
              <p:nvSpPr>
                <p:cNvPr id="228" name="椭圆 227"/>
                <p:cNvSpPr/>
                <p:nvPr/>
              </p:nvSpPr>
              <p:spPr bwMode="auto">
                <a:xfrm>
                  <a:off x="2001085" y="2146842"/>
                  <a:ext cx="810813" cy="342216"/>
                </a:xfrm>
                <a:prstGeom prst="ellipse">
                  <a:avLst/>
                </a:prstGeom>
                <a:solidFill>
                  <a:schemeClr val="accent2">
                    <a:lumMod val="75000"/>
                  </a:schemeClr>
                </a:solidFill>
                <a:ln w="9525" cap="flat" cmpd="sng" algn="ctr">
                  <a:solidFill>
                    <a:schemeClr val="accent2">
                      <a:lumMod val="75000"/>
                    </a:schemeClr>
                  </a:solidFill>
                  <a:prstDash val="solid"/>
                  <a:round/>
                  <a:headEnd type="none" w="med" len="med"/>
                  <a:tailEnd type="none" w="med" len="med"/>
                </a:ln>
                <a:effectLst/>
              </p:spPr>
              <p:txBody>
                <a:bodyPr/>
                <a:lstStyle/>
                <a:p>
                  <a:pPr>
                    <a:defRPr/>
                  </a:pPr>
                  <a:endParaRPr lang="zh-CN" altLang="en-US" sz="1000">
                    <a:latin typeface="Times New Roman" panose="02020603050405020304" pitchFamily="18" charset="0"/>
                    <a:cs typeface="Times New Roman" panose="02020603050405020304" pitchFamily="18" charset="0"/>
                  </a:endParaRPr>
                </a:p>
              </p:txBody>
            </p:sp>
            <p:sp>
              <p:nvSpPr>
                <p:cNvPr id="229" name="TextBox 59"/>
                <p:cNvSpPr txBox="1">
                  <a:spLocks noChangeArrowheads="1"/>
                </p:cNvSpPr>
                <p:nvPr/>
              </p:nvSpPr>
              <p:spPr bwMode="auto">
                <a:xfrm>
                  <a:off x="1973982" y="2877086"/>
                  <a:ext cx="915794" cy="306563"/>
                </a:xfrm>
                <a:prstGeom prst="rect">
                  <a:avLst/>
                </a:prstGeom>
                <a:noFill/>
                <a:ln w="9525">
                  <a:noFill/>
                  <a:miter lim="800000"/>
                </a:ln>
              </p:spPr>
              <p:txBody>
                <a:bodyPr wrap="square">
                  <a:spAutoFit/>
                </a:bodyPr>
                <a:lstStyle/>
                <a:p>
                  <a:r>
                    <a:rPr lang="en-US" altLang="zh-CN" sz="1400" dirty="0">
                      <a:latin typeface="Times New Roman" panose="02020603050405020304" pitchFamily="18" charset="0"/>
                      <a:cs typeface="Times New Roman" panose="02020603050405020304" pitchFamily="18" charset="0"/>
                    </a:rPr>
                    <a:t>0.26 </a:t>
                  </a:r>
                  <a:r>
                    <a:rPr lang="en-US" altLang="zh-CN" sz="1400" dirty="0" err="1"/>
                    <a:t>μs</a:t>
                  </a:r>
                  <a:endParaRPr lang="zh-CN" altLang="en-US" sz="1400" dirty="0">
                    <a:latin typeface="Times New Roman" panose="02020603050405020304" pitchFamily="18" charset="0"/>
                    <a:cs typeface="Times New Roman" panose="02020603050405020304" pitchFamily="18" charset="0"/>
                  </a:endParaRPr>
                </a:p>
              </p:txBody>
            </p:sp>
            <p:sp>
              <p:nvSpPr>
                <p:cNvPr id="230" name="圆角矩形 229"/>
                <p:cNvSpPr/>
                <p:nvPr/>
              </p:nvSpPr>
              <p:spPr>
                <a:xfrm>
                  <a:off x="1217514" y="1141187"/>
                  <a:ext cx="2532076" cy="2152942"/>
                </a:xfrm>
                <a:prstGeom prst="roundRect">
                  <a:avLst/>
                </a:prstGeom>
                <a:noFill/>
                <a:ln w="12700">
                  <a:solidFill>
                    <a:srgbClr val="0000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Times New Roman" panose="02020603050405020304" pitchFamily="18" charset="0"/>
                    <a:cs typeface="Times New Roman" panose="02020603050405020304" pitchFamily="18" charset="0"/>
                  </a:endParaRPr>
                </a:p>
              </p:txBody>
            </p:sp>
            <p:sp>
              <p:nvSpPr>
                <p:cNvPr id="231" name="文本框 121"/>
                <p:cNvSpPr txBox="1"/>
                <p:nvPr/>
              </p:nvSpPr>
              <p:spPr>
                <a:xfrm>
                  <a:off x="1309054" y="2122548"/>
                  <a:ext cx="373690" cy="338198"/>
                </a:xfrm>
                <a:prstGeom prst="rect">
                  <a:avLst/>
                </a:prstGeom>
                <a:noFill/>
              </p:spPr>
              <p:txBody>
                <a:bodyPr wrap="none" rtlCol="0">
                  <a:spAutoFit/>
                </a:bodyPr>
                <a:lstStyle/>
                <a:p>
                  <a:r>
                    <a:rPr lang="en-US" altLang="zh-CN" sz="1400">
                      <a:latin typeface="Times New Roman" panose="02020603050405020304" pitchFamily="18" charset="0"/>
                      <a:cs typeface="Times New Roman" panose="02020603050405020304" pitchFamily="18" charset="0"/>
                    </a:rPr>
                    <a:t>L</a:t>
                  </a:r>
                  <a:endParaRPr lang="zh-CN" altLang="en-US" sz="1400">
                    <a:latin typeface="Times New Roman" panose="02020603050405020304" pitchFamily="18" charset="0"/>
                    <a:cs typeface="Times New Roman" panose="02020603050405020304" pitchFamily="18" charset="0"/>
                  </a:endParaRPr>
                </a:p>
              </p:txBody>
            </p:sp>
            <p:sp>
              <p:nvSpPr>
                <p:cNvPr id="232" name="文本框 122"/>
                <p:cNvSpPr txBox="1"/>
                <p:nvPr/>
              </p:nvSpPr>
              <p:spPr>
                <a:xfrm>
                  <a:off x="2375281" y="1530051"/>
                  <a:ext cx="668396" cy="338198"/>
                </a:xfrm>
                <a:prstGeom prst="rect">
                  <a:avLst/>
                </a:prstGeom>
                <a:noFill/>
              </p:spPr>
              <p:txBody>
                <a:bodyPr wrap="none" rtlCol="0">
                  <a:spAutoFit/>
                </a:bodyPr>
                <a:lstStyle/>
                <a:p>
                  <a:r>
                    <a:rPr lang="el-GR" altLang="zh-CN" sz="1400">
                      <a:latin typeface="Times New Roman" panose="02020603050405020304" pitchFamily="18" charset="0"/>
                      <a:cs typeface="Times New Roman" panose="02020603050405020304" pitchFamily="18" charset="0"/>
                    </a:rPr>
                    <a:t>Δ</a:t>
                  </a:r>
                  <a:r>
                    <a:rPr lang="en-US" altLang="zh-CN" sz="1400">
                      <a:latin typeface="Times New Roman" panose="02020603050405020304" pitchFamily="18" charset="0"/>
                      <a:cs typeface="Times New Roman" panose="02020603050405020304" pitchFamily="18" charset="0"/>
                    </a:rPr>
                    <a:t>p/p</a:t>
                  </a:r>
                  <a:endParaRPr lang="zh-CN" altLang="en-US" sz="1400">
                    <a:latin typeface="Times New Roman" panose="02020603050405020304" pitchFamily="18" charset="0"/>
                    <a:cs typeface="Times New Roman" panose="02020603050405020304" pitchFamily="18" charset="0"/>
                  </a:endParaRPr>
                </a:p>
              </p:txBody>
            </p:sp>
            <p:sp>
              <p:nvSpPr>
                <p:cNvPr id="233" name="文本框 123"/>
                <p:cNvSpPr txBox="1"/>
                <p:nvPr/>
              </p:nvSpPr>
              <p:spPr>
                <a:xfrm>
                  <a:off x="2955884" y="1290302"/>
                  <a:ext cx="825573" cy="338198"/>
                </a:xfrm>
                <a:prstGeom prst="rect">
                  <a:avLst/>
                </a:prstGeom>
                <a:noFill/>
              </p:spPr>
              <p:txBody>
                <a:bodyPr wrap="none" rtlCol="0">
                  <a:spAutoFit/>
                </a:bodyPr>
                <a:lstStyle/>
                <a:p>
                  <a:r>
                    <a:rPr lang="en-US" altLang="zh-CN" sz="1400" b="1" dirty="0" err="1">
                      <a:solidFill>
                        <a:srgbClr val="00B050"/>
                      </a:solidFill>
                      <a:latin typeface="Times New Roman" panose="02020603050405020304" pitchFamily="18" charset="0"/>
                      <a:cs typeface="Times New Roman" panose="02020603050405020304" pitchFamily="18" charset="0"/>
                    </a:rPr>
                    <a:t>BRing</a:t>
                  </a:r>
                  <a:endParaRPr lang="zh-CN" altLang="en-US" sz="1400" b="1" dirty="0">
                    <a:solidFill>
                      <a:srgbClr val="00B050"/>
                    </a:solidFill>
                    <a:latin typeface="Times New Roman" panose="02020603050405020304" pitchFamily="18" charset="0"/>
                    <a:cs typeface="Times New Roman" panose="02020603050405020304" pitchFamily="18" charset="0"/>
                  </a:endParaRPr>
                </a:p>
              </p:txBody>
            </p:sp>
          </p:grpSp>
          <p:sp>
            <p:nvSpPr>
              <p:cNvPr id="178" name="文本框 83"/>
              <p:cNvSpPr txBox="1"/>
              <p:nvPr/>
            </p:nvSpPr>
            <p:spPr>
              <a:xfrm>
                <a:off x="8297555" y="2538898"/>
                <a:ext cx="652743" cy="307777"/>
              </a:xfrm>
              <a:prstGeom prst="rect">
                <a:avLst/>
              </a:prstGeom>
              <a:noFill/>
            </p:spPr>
            <p:txBody>
              <a:bodyPr wrap="none" rtlCol="0">
                <a:spAutoFit/>
              </a:bodyPr>
              <a:lstStyle/>
              <a:p>
                <a:r>
                  <a:rPr lang="en-US" altLang="zh-CN" sz="1400" b="1" err="1">
                    <a:solidFill>
                      <a:srgbClr val="00B050"/>
                    </a:solidFill>
                    <a:latin typeface="Times New Roman" panose="02020603050405020304" pitchFamily="18" charset="0"/>
                    <a:cs typeface="Times New Roman" panose="02020603050405020304" pitchFamily="18" charset="0"/>
                  </a:rPr>
                  <a:t>SRing</a:t>
                </a:r>
                <a:endParaRPr lang="zh-CN" altLang="en-US" sz="1400" b="1">
                  <a:solidFill>
                    <a:srgbClr val="00B050"/>
                  </a:solidFill>
                  <a:latin typeface="Times New Roman" panose="02020603050405020304" pitchFamily="18" charset="0"/>
                  <a:cs typeface="Times New Roman" panose="02020603050405020304" pitchFamily="18" charset="0"/>
                </a:endParaRPr>
              </a:p>
            </p:txBody>
          </p:sp>
          <p:graphicFrame>
            <p:nvGraphicFramePr>
              <p:cNvPr id="179" name="Object 2"/>
              <p:cNvGraphicFramePr>
                <a:graphicFrameLocks noChangeAspect="1"/>
              </p:cNvGraphicFramePr>
              <p:nvPr/>
            </p:nvGraphicFramePr>
            <p:xfrm>
              <a:off x="4583953" y="4856200"/>
              <a:ext cx="72594" cy="209390"/>
            </p:xfrm>
            <a:graphic>
              <a:graphicData uri="http://schemas.openxmlformats.org/presentationml/2006/ole">
                <mc:AlternateContent xmlns:mc="http://schemas.openxmlformats.org/markup-compatibility/2006">
                  <mc:Choice xmlns:v="urn:schemas-microsoft-com:vml" Requires="v">
                    <p:oleObj spid="_x0000_s230561" name="Equation" r:id="rId3" imgW="114300" imgH="215900" progId="Equation.KSEE3">
                      <p:embed/>
                    </p:oleObj>
                  </mc:Choice>
                  <mc:Fallback>
                    <p:oleObj name="Equation" r:id="rId3" imgW="114300" imgH="215900" progId="Equation.KSEE3">
                      <p:embed/>
                      <p:pic>
                        <p:nvPicPr>
                          <p:cNvPr id="0" name="图片 2305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3953" y="4856200"/>
                            <a:ext cx="72594" cy="20939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0" name="文本框 91"/>
              <p:cNvSpPr txBox="1"/>
              <p:nvPr/>
            </p:nvSpPr>
            <p:spPr>
              <a:xfrm>
                <a:off x="6334249" y="2758530"/>
                <a:ext cx="545342" cy="307777"/>
              </a:xfrm>
              <a:prstGeom prst="rect">
                <a:avLst/>
              </a:prstGeom>
              <a:noFill/>
            </p:spPr>
            <p:txBody>
              <a:bodyPr wrap="none" rtlCol="0">
                <a:spAutoFit/>
              </a:bodyPr>
              <a:lstStyle/>
              <a:p>
                <a:r>
                  <a:rPr lang="el-GR" altLang="zh-CN" sz="1400">
                    <a:latin typeface="Times New Roman" panose="02020603050405020304" pitchFamily="18" charset="0"/>
                    <a:cs typeface="Times New Roman" panose="02020603050405020304" pitchFamily="18" charset="0"/>
                  </a:rPr>
                  <a:t>Δ</a:t>
                </a:r>
                <a:r>
                  <a:rPr lang="en-US" altLang="zh-CN" sz="1400">
                    <a:latin typeface="Times New Roman" panose="02020603050405020304" pitchFamily="18" charset="0"/>
                    <a:cs typeface="Times New Roman" panose="02020603050405020304" pitchFamily="18" charset="0"/>
                  </a:rPr>
                  <a:t>p/p</a:t>
                </a:r>
                <a:endParaRPr lang="zh-CN" altLang="en-US" sz="1400">
                  <a:latin typeface="Times New Roman" panose="02020603050405020304" pitchFamily="18" charset="0"/>
                  <a:cs typeface="Times New Roman" panose="02020603050405020304" pitchFamily="18" charset="0"/>
                </a:endParaRPr>
              </a:p>
            </p:txBody>
          </p:sp>
          <p:sp>
            <p:nvSpPr>
              <p:cNvPr id="181" name="文本框 92"/>
              <p:cNvSpPr txBox="1"/>
              <p:nvPr/>
            </p:nvSpPr>
            <p:spPr>
              <a:xfrm>
                <a:off x="8115997" y="2783404"/>
                <a:ext cx="545342" cy="307777"/>
              </a:xfrm>
              <a:prstGeom prst="rect">
                <a:avLst/>
              </a:prstGeom>
              <a:noFill/>
            </p:spPr>
            <p:txBody>
              <a:bodyPr wrap="none" rtlCol="0">
                <a:spAutoFit/>
              </a:bodyPr>
              <a:lstStyle/>
              <a:p>
                <a:r>
                  <a:rPr lang="el-GR" altLang="zh-CN" sz="1400">
                    <a:latin typeface="Times New Roman" panose="02020603050405020304" pitchFamily="18" charset="0"/>
                    <a:cs typeface="Times New Roman" panose="02020603050405020304" pitchFamily="18" charset="0"/>
                  </a:rPr>
                  <a:t>Δ</a:t>
                </a:r>
                <a:r>
                  <a:rPr lang="en-US" altLang="zh-CN" sz="1400">
                    <a:latin typeface="Times New Roman" panose="02020603050405020304" pitchFamily="18" charset="0"/>
                    <a:cs typeface="Times New Roman" panose="02020603050405020304" pitchFamily="18" charset="0"/>
                  </a:rPr>
                  <a:t>p/p</a:t>
                </a:r>
                <a:endParaRPr lang="zh-CN" altLang="en-US" sz="1400">
                  <a:latin typeface="Times New Roman" panose="02020603050405020304" pitchFamily="18" charset="0"/>
                  <a:cs typeface="Times New Roman" panose="02020603050405020304" pitchFamily="18" charset="0"/>
                </a:endParaRPr>
              </a:p>
            </p:txBody>
          </p:sp>
          <p:grpSp>
            <p:nvGrpSpPr>
              <p:cNvPr id="182" name="组合 181"/>
              <p:cNvGrpSpPr/>
              <p:nvPr/>
            </p:nvGrpSpPr>
            <p:grpSpPr>
              <a:xfrm>
                <a:off x="3064355" y="2468813"/>
                <a:ext cx="2033970" cy="1936399"/>
                <a:chOff x="4501172" y="1139009"/>
                <a:chExt cx="2492927" cy="2127792"/>
              </a:xfrm>
            </p:grpSpPr>
            <p:grpSp>
              <p:nvGrpSpPr>
                <p:cNvPr id="207" name="组合 77"/>
                <p:cNvGrpSpPr/>
                <p:nvPr/>
              </p:nvGrpSpPr>
              <p:grpSpPr bwMode="auto">
                <a:xfrm>
                  <a:off x="5040128" y="1521416"/>
                  <a:ext cx="1936482" cy="1587817"/>
                  <a:chOff x="4461458" y="4030996"/>
                  <a:chExt cx="3109771" cy="1489287"/>
                </a:xfrm>
              </p:grpSpPr>
              <p:graphicFrame>
                <p:nvGraphicFramePr>
                  <p:cNvPr id="213" name="Object 10"/>
                  <p:cNvGraphicFramePr>
                    <a:graphicFrameLocks noChangeAspect="1"/>
                  </p:cNvGraphicFramePr>
                  <p:nvPr/>
                </p:nvGraphicFramePr>
                <p:xfrm>
                  <a:off x="4622969" y="5265185"/>
                  <a:ext cx="114300" cy="215900"/>
                </p:xfrm>
                <a:graphic>
                  <a:graphicData uri="http://schemas.openxmlformats.org/presentationml/2006/ole">
                    <mc:AlternateContent xmlns:mc="http://schemas.openxmlformats.org/markup-compatibility/2006">
                      <mc:Choice xmlns:v="urn:schemas-microsoft-com:vml" Requires="v">
                        <p:oleObj spid="_x0000_s230562" name="Equation" r:id="rId4" imgW="114300" imgH="215900" progId="Equation.KSEE3">
                          <p:embed/>
                        </p:oleObj>
                      </mc:Choice>
                      <mc:Fallback>
                        <p:oleObj name="Equation" r:id="rId4" imgW="114300" imgH="215900" progId="Equation.KSEE3">
                          <p:embed/>
                          <p:pic>
                            <p:nvPicPr>
                              <p:cNvPr id="0" name="图片 23056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22969" y="5265185"/>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14" name="组合 64"/>
                  <p:cNvGrpSpPr/>
                  <p:nvPr/>
                </p:nvGrpSpPr>
                <p:grpSpPr bwMode="auto">
                  <a:xfrm>
                    <a:off x="4461458" y="4030996"/>
                    <a:ext cx="3109771" cy="1489287"/>
                    <a:chOff x="235334" y="1691645"/>
                    <a:chExt cx="3109771" cy="1489287"/>
                  </a:xfrm>
                </p:grpSpPr>
                <p:cxnSp>
                  <p:nvCxnSpPr>
                    <p:cNvPr id="215" name="直接箭头连接符 81"/>
                    <p:cNvCxnSpPr>
                      <a:cxnSpLocks noChangeShapeType="1"/>
                    </p:cNvCxnSpPr>
                    <p:nvPr/>
                  </p:nvCxnSpPr>
                  <p:spPr bwMode="auto">
                    <a:xfrm flipV="1">
                      <a:off x="235334" y="2422357"/>
                      <a:ext cx="1987746" cy="15422"/>
                    </a:xfrm>
                    <a:prstGeom prst="straightConnector1">
                      <a:avLst/>
                    </a:prstGeom>
                    <a:noFill/>
                    <a:ln w="9525" algn="ctr">
                      <a:solidFill>
                        <a:schemeClr val="tx1"/>
                      </a:solidFill>
                      <a:round/>
                      <a:tailEnd type="arrow" w="med" len="med"/>
                    </a:ln>
                  </p:spPr>
                </p:cxnSp>
                <p:cxnSp>
                  <p:nvCxnSpPr>
                    <p:cNvPr id="216" name="直接箭头连接符 82"/>
                    <p:cNvCxnSpPr>
                      <a:cxnSpLocks noChangeShapeType="1"/>
                    </p:cNvCxnSpPr>
                    <p:nvPr/>
                  </p:nvCxnSpPr>
                  <p:spPr bwMode="auto">
                    <a:xfrm flipV="1">
                      <a:off x="1247061" y="1691645"/>
                      <a:ext cx="0" cy="1489287"/>
                    </a:xfrm>
                    <a:prstGeom prst="straightConnector1">
                      <a:avLst/>
                    </a:prstGeom>
                    <a:noFill/>
                    <a:ln w="9525" algn="ctr">
                      <a:solidFill>
                        <a:schemeClr val="tx1"/>
                      </a:solidFill>
                      <a:round/>
                      <a:tailEnd type="arrow" w="med" len="med"/>
                    </a:ln>
                  </p:spPr>
                </p:cxnSp>
                <p:cxnSp>
                  <p:nvCxnSpPr>
                    <p:cNvPr id="217" name="直接连接符 83"/>
                    <p:cNvCxnSpPr>
                      <a:cxnSpLocks noChangeShapeType="1"/>
                    </p:cNvCxnSpPr>
                    <p:nvPr/>
                  </p:nvCxnSpPr>
                  <p:spPr bwMode="auto">
                    <a:xfrm>
                      <a:off x="1247060" y="1840299"/>
                      <a:ext cx="1309161" cy="0"/>
                    </a:xfrm>
                    <a:prstGeom prst="line">
                      <a:avLst/>
                    </a:prstGeom>
                    <a:noFill/>
                    <a:ln w="9525" algn="ctr">
                      <a:solidFill>
                        <a:schemeClr val="tx1"/>
                      </a:solidFill>
                      <a:prstDash val="dash"/>
                      <a:round/>
                    </a:ln>
                  </p:spPr>
                </p:cxnSp>
                <p:cxnSp>
                  <p:nvCxnSpPr>
                    <p:cNvPr id="218" name="直接连接符 84"/>
                    <p:cNvCxnSpPr>
                      <a:cxnSpLocks noChangeShapeType="1"/>
                    </p:cNvCxnSpPr>
                    <p:nvPr/>
                  </p:nvCxnSpPr>
                  <p:spPr bwMode="auto">
                    <a:xfrm>
                      <a:off x="1247060" y="3033784"/>
                      <a:ext cx="1230394" cy="0"/>
                    </a:xfrm>
                    <a:prstGeom prst="line">
                      <a:avLst/>
                    </a:prstGeom>
                    <a:noFill/>
                    <a:ln w="9525" algn="ctr">
                      <a:solidFill>
                        <a:schemeClr val="tx1"/>
                      </a:solidFill>
                      <a:prstDash val="dash"/>
                      <a:round/>
                    </a:ln>
                  </p:spPr>
                </p:cxnSp>
                <p:sp>
                  <p:nvSpPr>
                    <p:cNvPr id="219" name="TextBox 85"/>
                    <p:cNvSpPr txBox="1">
                      <a:spLocks noChangeArrowheads="1"/>
                    </p:cNvSpPr>
                    <p:nvPr/>
                  </p:nvSpPr>
                  <p:spPr bwMode="auto">
                    <a:xfrm>
                      <a:off x="1748466" y="2076500"/>
                      <a:ext cx="1596639" cy="317211"/>
                    </a:xfrm>
                    <a:prstGeom prst="rect">
                      <a:avLst/>
                    </a:prstGeom>
                    <a:noFill/>
                    <a:ln w="9525">
                      <a:noFill/>
                      <a:miter lim="800000"/>
                    </a:ln>
                  </p:spPr>
                  <p:txBody>
                    <a:bodyPr wrap="square">
                      <a:spAutoFit/>
                    </a:bodyPr>
                    <a:lstStyle/>
                    <a:p>
                      <a:r>
                        <a:rPr lang="en-US" altLang="zh-CN" sz="1400">
                          <a:latin typeface="Times New Roman" panose="02020603050405020304" pitchFamily="18" charset="0"/>
                          <a:cs typeface="Times New Roman" panose="02020603050405020304" pitchFamily="18" charset="0"/>
                        </a:rPr>
                        <a:t>±2.0%</a:t>
                      </a:r>
                      <a:endParaRPr lang="zh-CN" altLang="en-US" sz="1400">
                        <a:latin typeface="Times New Roman" panose="02020603050405020304" pitchFamily="18" charset="0"/>
                        <a:cs typeface="Times New Roman" panose="02020603050405020304" pitchFamily="18" charset="0"/>
                      </a:endParaRPr>
                    </a:p>
                  </p:txBody>
                </p:sp>
                <p:cxnSp>
                  <p:nvCxnSpPr>
                    <p:cNvPr id="220" name="直接连接符 86"/>
                    <p:cNvCxnSpPr>
                      <a:cxnSpLocks noChangeShapeType="1"/>
                    </p:cNvCxnSpPr>
                    <p:nvPr/>
                  </p:nvCxnSpPr>
                  <p:spPr bwMode="auto">
                    <a:xfrm>
                      <a:off x="867687" y="2443741"/>
                      <a:ext cx="0" cy="720050"/>
                    </a:xfrm>
                    <a:prstGeom prst="line">
                      <a:avLst/>
                    </a:prstGeom>
                    <a:noFill/>
                    <a:ln w="9525" algn="ctr">
                      <a:solidFill>
                        <a:schemeClr val="tx1"/>
                      </a:solidFill>
                      <a:prstDash val="dash"/>
                      <a:round/>
                    </a:ln>
                  </p:spPr>
                </p:cxnSp>
                <p:cxnSp>
                  <p:nvCxnSpPr>
                    <p:cNvPr id="221" name="直接连接符 87"/>
                    <p:cNvCxnSpPr>
                      <a:cxnSpLocks noChangeShapeType="1"/>
                    </p:cNvCxnSpPr>
                    <p:nvPr/>
                  </p:nvCxnSpPr>
                  <p:spPr bwMode="auto">
                    <a:xfrm>
                      <a:off x="1639507" y="2442120"/>
                      <a:ext cx="0" cy="720050"/>
                    </a:xfrm>
                    <a:prstGeom prst="line">
                      <a:avLst/>
                    </a:prstGeom>
                    <a:noFill/>
                    <a:ln w="9525" algn="ctr">
                      <a:solidFill>
                        <a:schemeClr val="tx1"/>
                      </a:solidFill>
                      <a:prstDash val="dash"/>
                      <a:round/>
                    </a:ln>
                  </p:spPr>
                </p:cxnSp>
              </p:grpSp>
            </p:grpSp>
            <p:sp>
              <p:nvSpPr>
                <p:cNvPr id="208" name="椭圆 207"/>
                <p:cNvSpPr/>
                <p:nvPr/>
              </p:nvSpPr>
              <p:spPr bwMode="auto">
                <a:xfrm>
                  <a:off x="5437641" y="1683519"/>
                  <a:ext cx="465692" cy="1275768"/>
                </a:xfrm>
                <a:prstGeom prst="ellipse">
                  <a:avLst/>
                </a:prstGeom>
                <a:solidFill>
                  <a:schemeClr val="accent2">
                    <a:lumMod val="75000"/>
                  </a:schemeClr>
                </a:solidFill>
                <a:ln w="9525" cap="flat" cmpd="sng" algn="ctr">
                  <a:solidFill>
                    <a:schemeClr val="accent2">
                      <a:lumMod val="75000"/>
                    </a:schemeClr>
                  </a:solidFill>
                  <a:prstDash val="solid"/>
                  <a:round/>
                  <a:headEnd type="none" w="med" len="med"/>
                  <a:tailEnd type="none" w="med" len="med"/>
                </a:ln>
                <a:effectLst/>
              </p:spPr>
              <p:txBody>
                <a:bodyPr/>
                <a:lstStyle/>
                <a:p>
                  <a:pPr>
                    <a:defRPr/>
                  </a:pPr>
                  <a:endParaRPr lang="zh-CN" altLang="en-US" sz="1000">
                    <a:latin typeface="Times New Roman" panose="02020603050405020304" pitchFamily="18" charset="0"/>
                    <a:cs typeface="Times New Roman" panose="02020603050405020304" pitchFamily="18" charset="0"/>
                  </a:endParaRPr>
                </a:p>
              </p:txBody>
            </p:sp>
            <p:sp>
              <p:nvSpPr>
                <p:cNvPr id="209" name="圆角矩形 208"/>
                <p:cNvSpPr/>
                <p:nvPr/>
              </p:nvSpPr>
              <p:spPr>
                <a:xfrm>
                  <a:off x="4501172" y="1139009"/>
                  <a:ext cx="2492927" cy="2127792"/>
                </a:xfrm>
                <a:prstGeom prst="roundRect">
                  <a:avLst/>
                </a:prstGeom>
                <a:noFill/>
                <a:ln w="12700">
                  <a:solidFill>
                    <a:srgbClr val="01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Times New Roman" panose="02020603050405020304" pitchFamily="18" charset="0"/>
                    <a:cs typeface="Times New Roman" panose="02020603050405020304" pitchFamily="18" charset="0"/>
                  </a:endParaRPr>
                </a:p>
              </p:txBody>
            </p:sp>
            <p:sp>
              <p:nvSpPr>
                <p:cNvPr id="210" name="文本框 99"/>
                <p:cNvSpPr txBox="1"/>
                <p:nvPr/>
              </p:nvSpPr>
              <p:spPr>
                <a:xfrm>
                  <a:off x="6148612" y="1247421"/>
                  <a:ext cx="811819" cy="338198"/>
                </a:xfrm>
                <a:prstGeom prst="rect">
                  <a:avLst/>
                </a:prstGeom>
                <a:noFill/>
              </p:spPr>
              <p:txBody>
                <a:bodyPr wrap="none" rtlCol="0">
                  <a:spAutoFit/>
                </a:bodyPr>
                <a:lstStyle/>
                <a:p>
                  <a:r>
                    <a:rPr lang="en-US" altLang="zh-CN" sz="1400" b="1" dirty="0">
                      <a:solidFill>
                        <a:srgbClr val="00B050"/>
                      </a:solidFill>
                      <a:latin typeface="Times New Roman" panose="02020603050405020304" pitchFamily="18" charset="0"/>
                      <a:cs typeface="Times New Roman" panose="02020603050405020304" pitchFamily="18" charset="0"/>
                    </a:rPr>
                    <a:t>HFRS</a:t>
                  </a:r>
                  <a:endParaRPr lang="zh-CN" altLang="en-US" sz="1400" b="1" dirty="0">
                    <a:solidFill>
                      <a:srgbClr val="00B050"/>
                    </a:solidFill>
                    <a:latin typeface="Times New Roman" panose="02020603050405020304" pitchFamily="18" charset="0"/>
                    <a:cs typeface="Times New Roman" panose="02020603050405020304" pitchFamily="18" charset="0"/>
                  </a:endParaRPr>
                </a:p>
              </p:txBody>
            </p:sp>
            <p:sp>
              <p:nvSpPr>
                <p:cNvPr id="211" name="文本框 100"/>
                <p:cNvSpPr txBox="1"/>
                <p:nvPr/>
              </p:nvSpPr>
              <p:spPr>
                <a:xfrm>
                  <a:off x="5677411" y="1424765"/>
                  <a:ext cx="668396" cy="338198"/>
                </a:xfrm>
                <a:prstGeom prst="rect">
                  <a:avLst/>
                </a:prstGeom>
                <a:noFill/>
              </p:spPr>
              <p:txBody>
                <a:bodyPr wrap="none" rtlCol="0">
                  <a:spAutoFit/>
                </a:bodyPr>
                <a:lstStyle/>
                <a:p>
                  <a:r>
                    <a:rPr lang="el-GR" altLang="zh-CN" sz="1400">
                      <a:latin typeface="Times New Roman" panose="02020603050405020304" pitchFamily="18" charset="0"/>
                      <a:cs typeface="Times New Roman" panose="02020603050405020304" pitchFamily="18" charset="0"/>
                    </a:rPr>
                    <a:t>Δ</a:t>
                  </a:r>
                  <a:r>
                    <a:rPr lang="en-US" altLang="zh-CN" sz="1400">
                      <a:latin typeface="Times New Roman" panose="02020603050405020304" pitchFamily="18" charset="0"/>
                      <a:cs typeface="Times New Roman" panose="02020603050405020304" pitchFamily="18" charset="0"/>
                    </a:rPr>
                    <a:t>p/p</a:t>
                  </a:r>
                  <a:endParaRPr lang="zh-CN" altLang="en-US" sz="1400">
                    <a:latin typeface="Times New Roman" panose="02020603050405020304" pitchFamily="18" charset="0"/>
                    <a:cs typeface="Times New Roman" panose="02020603050405020304" pitchFamily="18" charset="0"/>
                  </a:endParaRPr>
                </a:p>
              </p:txBody>
            </p:sp>
            <p:sp>
              <p:nvSpPr>
                <p:cNvPr id="212" name="文本框 101"/>
                <p:cNvSpPr txBox="1"/>
                <p:nvPr/>
              </p:nvSpPr>
              <p:spPr>
                <a:xfrm>
                  <a:off x="4804896" y="2136904"/>
                  <a:ext cx="373690" cy="338198"/>
                </a:xfrm>
                <a:prstGeom prst="rect">
                  <a:avLst/>
                </a:prstGeom>
                <a:noFill/>
              </p:spPr>
              <p:txBody>
                <a:bodyPr wrap="none" rtlCol="0">
                  <a:spAutoFit/>
                </a:bodyPr>
                <a:lstStyle/>
                <a:p>
                  <a:r>
                    <a:rPr lang="en-US" altLang="zh-CN" sz="1400">
                      <a:latin typeface="Times New Roman" panose="02020603050405020304" pitchFamily="18" charset="0"/>
                      <a:cs typeface="Times New Roman" panose="02020603050405020304" pitchFamily="18" charset="0"/>
                    </a:rPr>
                    <a:t>L</a:t>
                  </a:r>
                  <a:endParaRPr lang="zh-CN" altLang="en-US" sz="1400">
                    <a:latin typeface="Times New Roman" panose="02020603050405020304" pitchFamily="18" charset="0"/>
                    <a:cs typeface="Times New Roman" panose="02020603050405020304" pitchFamily="18" charset="0"/>
                  </a:endParaRPr>
                </a:p>
              </p:txBody>
            </p:sp>
          </p:grpSp>
          <p:sp>
            <p:nvSpPr>
              <p:cNvPr id="183" name="文本框 94"/>
              <p:cNvSpPr txBox="1"/>
              <p:nvPr/>
            </p:nvSpPr>
            <p:spPr>
              <a:xfrm>
                <a:off x="7090965" y="3422322"/>
                <a:ext cx="304892" cy="307777"/>
              </a:xfrm>
              <a:prstGeom prst="rect">
                <a:avLst/>
              </a:prstGeom>
              <a:noFill/>
            </p:spPr>
            <p:txBody>
              <a:bodyPr wrap="none" rtlCol="0">
                <a:spAutoFit/>
              </a:bodyPr>
              <a:lstStyle/>
              <a:p>
                <a:r>
                  <a:rPr lang="en-US" altLang="zh-CN" sz="1400">
                    <a:latin typeface="Times New Roman" panose="02020603050405020304" pitchFamily="18" charset="0"/>
                    <a:cs typeface="Times New Roman" panose="02020603050405020304" pitchFamily="18" charset="0"/>
                  </a:rPr>
                  <a:t>L</a:t>
                </a:r>
                <a:endParaRPr lang="zh-CN" altLang="en-US" sz="1400">
                  <a:latin typeface="Times New Roman" panose="02020603050405020304" pitchFamily="18" charset="0"/>
                  <a:cs typeface="Times New Roman" panose="02020603050405020304" pitchFamily="18" charset="0"/>
                </a:endParaRPr>
              </a:p>
            </p:txBody>
          </p:sp>
          <p:sp>
            <p:nvSpPr>
              <p:cNvPr id="184" name="文本框 95"/>
              <p:cNvSpPr txBox="1"/>
              <p:nvPr/>
            </p:nvSpPr>
            <p:spPr>
              <a:xfrm>
                <a:off x="5753636" y="3381674"/>
                <a:ext cx="304892" cy="307777"/>
              </a:xfrm>
              <a:prstGeom prst="rect">
                <a:avLst/>
              </a:prstGeom>
              <a:noFill/>
            </p:spPr>
            <p:txBody>
              <a:bodyPr wrap="none" rtlCol="0">
                <a:spAutoFit/>
              </a:bodyPr>
              <a:lstStyle/>
              <a:p>
                <a:r>
                  <a:rPr lang="en-US" altLang="zh-CN" sz="1400">
                    <a:latin typeface="Times New Roman" panose="02020603050405020304" pitchFamily="18" charset="0"/>
                    <a:cs typeface="Times New Roman" panose="02020603050405020304" pitchFamily="18" charset="0"/>
                  </a:rPr>
                  <a:t>L</a:t>
                </a:r>
                <a:endParaRPr lang="zh-CN" altLang="en-US" sz="1400">
                  <a:latin typeface="Times New Roman" panose="02020603050405020304" pitchFamily="18" charset="0"/>
                  <a:cs typeface="Times New Roman" panose="02020603050405020304" pitchFamily="18" charset="0"/>
                </a:endParaRPr>
              </a:p>
            </p:txBody>
          </p:sp>
          <p:sp>
            <p:nvSpPr>
              <p:cNvPr id="185" name="TextBox 12"/>
              <p:cNvSpPr txBox="1"/>
              <p:nvPr/>
            </p:nvSpPr>
            <p:spPr bwMode="auto">
              <a:xfrm>
                <a:off x="371342" y="2582294"/>
                <a:ext cx="1607788" cy="307777"/>
              </a:xfrm>
              <a:prstGeom prst="rect">
                <a:avLst/>
              </a:prstGeom>
              <a:noFill/>
            </p:spPr>
            <p:txBody>
              <a:bodyPr wrap="square">
                <a:spAutoFit/>
              </a:bodyPr>
              <a:lstStyle/>
              <a:p>
                <a:pPr>
                  <a:defRPr/>
                </a:pPr>
                <a:r>
                  <a:rPr lang="en-US" altLang="zh-CN" sz="1400">
                    <a:solidFill>
                      <a:schemeClr val="tx1">
                        <a:lumMod val="95000"/>
                        <a:lumOff val="5000"/>
                      </a:schemeClr>
                    </a:solidFill>
                    <a:latin typeface="Times New Roman" panose="02020603050405020304" pitchFamily="18" charset="0"/>
                    <a:cs typeface="Times New Roman" panose="02020603050405020304" pitchFamily="18" charset="0"/>
                  </a:rPr>
                  <a:t>after compression</a:t>
                </a:r>
                <a:endParaRPr lang="zh-CN" altLang="en-US" sz="140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186" name="文本框 46"/>
              <p:cNvSpPr txBox="1"/>
              <p:nvPr/>
            </p:nvSpPr>
            <p:spPr>
              <a:xfrm>
                <a:off x="3726724" y="4521799"/>
                <a:ext cx="2487828" cy="334785"/>
              </a:xfrm>
              <a:prstGeom prst="rect">
                <a:avLst/>
              </a:prstGeom>
              <a:noFill/>
            </p:spPr>
            <p:txBody>
              <a:bodyPr wrap="none" rtlCol="0">
                <a:spAutoFit/>
              </a:bodyPr>
              <a:lstStyle/>
              <a:p>
                <a:r>
                  <a:rPr lang="en-US" altLang="zh-CN" dirty="0">
                    <a:solidFill>
                      <a:srgbClr val="7030A0"/>
                    </a:solidFill>
                    <a:latin typeface="Times New Roman" panose="02020603050405020304" pitchFamily="18" charset="0"/>
                    <a:cs typeface="Times New Roman" panose="02020603050405020304" pitchFamily="18" charset="0"/>
                  </a:rPr>
                  <a:t>total cooling time &lt; 2.3 s</a:t>
                </a:r>
                <a:endParaRPr lang="zh-CN" altLang="en-US" dirty="0">
                  <a:solidFill>
                    <a:srgbClr val="7030A0"/>
                  </a:solidFill>
                  <a:latin typeface="Times New Roman" panose="02020603050405020304" pitchFamily="18" charset="0"/>
                  <a:cs typeface="Times New Roman" panose="02020603050405020304" pitchFamily="18" charset="0"/>
                </a:endParaRPr>
              </a:p>
            </p:txBody>
          </p:sp>
          <p:sp>
            <p:nvSpPr>
              <p:cNvPr id="187" name="TextBox 79"/>
              <p:cNvSpPr txBox="1"/>
              <p:nvPr/>
            </p:nvSpPr>
            <p:spPr bwMode="auto">
              <a:xfrm>
                <a:off x="3178868" y="2543209"/>
                <a:ext cx="1531918" cy="307777"/>
              </a:xfrm>
              <a:prstGeom prst="rect">
                <a:avLst/>
              </a:prstGeom>
              <a:noFill/>
            </p:spPr>
            <p:txBody>
              <a:bodyPr wrap="square">
                <a:spAutoFit/>
              </a:bodyPr>
              <a:lstStyle/>
              <a:p>
                <a:pPr>
                  <a:defRPr/>
                </a:pPr>
                <a:r>
                  <a:rPr lang="en-US" altLang="zh-CN" sz="1400">
                    <a:solidFill>
                      <a:schemeClr val="tx1">
                        <a:lumMod val="95000"/>
                        <a:lumOff val="5000"/>
                      </a:schemeClr>
                    </a:solidFill>
                    <a:latin typeface="Times New Roman" panose="02020603050405020304" pitchFamily="18" charset="0"/>
                    <a:cs typeface="Times New Roman" panose="02020603050405020304" pitchFamily="18" charset="0"/>
                  </a:rPr>
                  <a:t>after the target</a:t>
                </a:r>
                <a:endParaRPr lang="zh-CN" altLang="en-US" sz="140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188" name="TextBox 79"/>
              <p:cNvSpPr txBox="1"/>
              <p:nvPr/>
            </p:nvSpPr>
            <p:spPr bwMode="auto">
              <a:xfrm>
                <a:off x="7165714" y="2508073"/>
                <a:ext cx="1485318" cy="523220"/>
              </a:xfrm>
              <a:prstGeom prst="rect">
                <a:avLst/>
              </a:prstGeom>
              <a:noFill/>
            </p:spPr>
            <p:txBody>
              <a:bodyPr wrap="square">
                <a:spAutoFit/>
              </a:bodyPr>
              <a:lstStyle/>
              <a:p>
                <a:pPr>
                  <a:defRPr/>
                </a:pPr>
                <a:r>
                  <a:rPr lang="en-US" altLang="zh-CN" sz="1400">
                    <a:solidFill>
                      <a:schemeClr val="tx1">
                        <a:lumMod val="95000"/>
                        <a:lumOff val="5000"/>
                      </a:schemeClr>
                    </a:solidFill>
                    <a:latin typeface="Times New Roman" panose="02020603050405020304" pitchFamily="18" charset="0"/>
                    <a:cs typeface="Times New Roman" panose="02020603050405020304" pitchFamily="18" charset="0"/>
                  </a:rPr>
                  <a:t>after bunch rotation</a:t>
                </a:r>
                <a:endParaRPr lang="zh-CN" altLang="en-US" sz="140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189" name="TextBox 79"/>
              <p:cNvSpPr txBox="1"/>
              <p:nvPr/>
            </p:nvSpPr>
            <p:spPr bwMode="auto">
              <a:xfrm>
                <a:off x="5831273" y="2521758"/>
                <a:ext cx="1415869" cy="307777"/>
              </a:xfrm>
              <a:prstGeom prst="rect">
                <a:avLst/>
              </a:prstGeom>
              <a:noFill/>
            </p:spPr>
            <p:txBody>
              <a:bodyPr wrap="square">
                <a:spAutoFit/>
              </a:bodyPr>
              <a:lstStyle/>
              <a:p>
                <a:pPr>
                  <a:defRPr/>
                </a:pPr>
                <a:r>
                  <a:rPr lang="en-US" altLang="zh-CN" sz="1400">
                    <a:solidFill>
                      <a:schemeClr val="tx1">
                        <a:lumMod val="95000"/>
                        <a:lumOff val="5000"/>
                      </a:schemeClr>
                    </a:solidFill>
                    <a:latin typeface="Times New Roman" panose="02020603050405020304" pitchFamily="18" charset="0"/>
                    <a:cs typeface="Times New Roman" panose="02020603050405020304" pitchFamily="18" charset="0"/>
                  </a:rPr>
                  <a:t>after injection</a:t>
                </a:r>
                <a:endParaRPr lang="zh-CN" altLang="en-US" sz="140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190" name="文本框 51"/>
              <p:cNvSpPr txBox="1"/>
              <p:nvPr/>
            </p:nvSpPr>
            <p:spPr>
              <a:xfrm>
                <a:off x="4888146" y="3705753"/>
                <a:ext cx="978840" cy="307777"/>
              </a:xfrm>
              <a:prstGeom prst="rect">
                <a:avLst/>
              </a:prstGeom>
              <a:solidFill>
                <a:srgbClr val="FFFF00"/>
              </a:solidFill>
            </p:spPr>
            <p:txBody>
              <a:bodyPr wrap="square" rtlCol="0">
                <a:spAutoFit/>
              </a:bodyPr>
              <a:lstStyle/>
              <a:p>
                <a:pPr algn="ctr"/>
                <a:r>
                  <a:rPr lang="en-US" altLang="zh-CN" sz="1400">
                    <a:solidFill>
                      <a:schemeClr val="tx1">
                        <a:lumMod val="95000"/>
                        <a:lumOff val="5000"/>
                      </a:schemeClr>
                    </a:solidFill>
                    <a:latin typeface="Times New Roman" panose="02020603050405020304" pitchFamily="18" charset="0"/>
                    <a:cs typeface="Times New Roman" panose="02020603050405020304" pitchFamily="18" charset="0"/>
                  </a:rPr>
                  <a:t>injection</a:t>
                </a:r>
                <a:endParaRPr lang="zh-CN" altLang="en-US" sz="140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191" name="文本框 52"/>
              <p:cNvSpPr txBox="1"/>
              <p:nvPr/>
            </p:nvSpPr>
            <p:spPr>
              <a:xfrm>
                <a:off x="2262317" y="3723080"/>
                <a:ext cx="902811" cy="307777"/>
              </a:xfrm>
              <a:prstGeom prst="rect">
                <a:avLst/>
              </a:prstGeom>
              <a:solidFill>
                <a:srgbClr val="FFFF00"/>
              </a:solidFill>
            </p:spPr>
            <p:txBody>
              <a:bodyPr wrap="none" rtlCol="0">
                <a:spAutoFit/>
              </a:bodyPr>
              <a:lstStyle/>
              <a:p>
                <a:r>
                  <a:rPr lang="en-US" altLang="zh-CN" sz="1400">
                    <a:solidFill>
                      <a:schemeClr val="tx1">
                        <a:lumMod val="95000"/>
                        <a:lumOff val="5000"/>
                      </a:schemeClr>
                    </a:solidFill>
                    <a:latin typeface="Times New Roman" panose="02020603050405020304" pitchFamily="18" charset="0"/>
                    <a:cs typeface="Times New Roman" panose="02020603050405020304" pitchFamily="18" charset="0"/>
                  </a:rPr>
                  <a:t>extraction</a:t>
                </a:r>
                <a:endParaRPr lang="zh-CN" altLang="en-US" sz="140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192" name="文本框 53"/>
              <p:cNvSpPr txBox="1"/>
              <p:nvPr/>
            </p:nvSpPr>
            <p:spPr>
              <a:xfrm>
                <a:off x="6444208" y="4581128"/>
                <a:ext cx="987806" cy="307777"/>
              </a:xfrm>
              <a:prstGeom prst="rect">
                <a:avLst/>
              </a:prstGeom>
              <a:solidFill>
                <a:srgbClr val="FFFF00"/>
              </a:solidFill>
            </p:spPr>
            <p:txBody>
              <a:bodyPr wrap="square" rtlCol="0">
                <a:spAutoFit/>
              </a:bodyPr>
              <a:lstStyle/>
              <a:p>
                <a:r>
                  <a:rPr lang="en-US" altLang="zh-CN" sz="1400">
                    <a:solidFill>
                      <a:schemeClr val="tx1">
                        <a:lumMod val="95000"/>
                        <a:lumOff val="5000"/>
                      </a:schemeClr>
                    </a:solidFill>
                    <a:latin typeface="Times New Roman" panose="02020603050405020304" pitchFamily="18" charset="0"/>
                    <a:cs typeface="Times New Roman" panose="02020603050405020304" pitchFamily="18" charset="0"/>
                  </a:rPr>
                  <a:t>precooling</a:t>
                </a:r>
                <a:endParaRPr lang="zh-CN" altLang="en-US" sz="1400">
                  <a:solidFill>
                    <a:schemeClr val="tx1">
                      <a:lumMod val="95000"/>
                      <a:lumOff val="5000"/>
                    </a:schemeClr>
                  </a:solidFill>
                  <a:latin typeface="Times New Roman" panose="02020603050405020304" pitchFamily="18" charset="0"/>
                  <a:cs typeface="Times New Roman" panose="02020603050405020304" pitchFamily="18" charset="0"/>
                </a:endParaRPr>
              </a:p>
            </p:txBody>
          </p:sp>
          <p:grpSp>
            <p:nvGrpSpPr>
              <p:cNvPr id="193" name="组合 192"/>
              <p:cNvGrpSpPr/>
              <p:nvPr/>
            </p:nvGrpSpPr>
            <p:grpSpPr>
              <a:xfrm>
                <a:off x="626068" y="4941168"/>
                <a:ext cx="7897622" cy="1419378"/>
                <a:chOff x="626068" y="5046088"/>
                <a:chExt cx="7897622" cy="1419378"/>
              </a:xfrm>
            </p:grpSpPr>
            <p:sp>
              <p:nvSpPr>
                <p:cNvPr id="197" name="圆角矩形 196"/>
                <p:cNvSpPr/>
                <p:nvPr/>
              </p:nvSpPr>
              <p:spPr>
                <a:xfrm>
                  <a:off x="5070587" y="5097085"/>
                  <a:ext cx="3453103" cy="1368381"/>
                </a:xfrm>
                <a:prstGeom prst="roundRect">
                  <a:avLst/>
                </a:prstGeom>
                <a:solidFill>
                  <a:schemeClr val="bg1">
                    <a:lumMod val="85000"/>
                  </a:schemeClr>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Times New Roman" panose="02020603050405020304" pitchFamily="18" charset="0"/>
                    <a:cs typeface="Times New Roman" panose="02020603050405020304" pitchFamily="18" charset="0"/>
                  </a:endParaRPr>
                </a:p>
              </p:txBody>
            </p:sp>
            <p:sp>
              <p:nvSpPr>
                <p:cNvPr id="195" name="右箭头 61"/>
                <p:cNvSpPr>
                  <a:spLocks noChangeArrowheads="1"/>
                </p:cNvSpPr>
                <p:nvPr/>
              </p:nvSpPr>
              <p:spPr bwMode="auto">
                <a:xfrm rot="10800000">
                  <a:off x="4460173" y="5331741"/>
                  <a:ext cx="228874" cy="209390"/>
                </a:xfrm>
                <a:prstGeom prst="rightArrow">
                  <a:avLst>
                    <a:gd name="adj1" fmla="val 50000"/>
                    <a:gd name="adj2" fmla="val 50073"/>
                  </a:avLst>
                </a:prstGeom>
                <a:solidFill>
                  <a:schemeClr val="accent1"/>
                </a:solidFill>
                <a:ln>
                  <a:solidFill>
                    <a:schemeClr val="accent1"/>
                  </a:solidFill>
                </a:ln>
              </p:spPr>
              <p:style>
                <a:lnRef idx="2">
                  <a:schemeClr val="accent1"/>
                </a:lnRef>
                <a:fillRef idx="1">
                  <a:schemeClr val="lt1"/>
                </a:fillRef>
                <a:effectRef idx="0">
                  <a:schemeClr val="accent1"/>
                </a:effectRef>
                <a:fontRef idx="minor">
                  <a:schemeClr val="dk1"/>
                </a:fontRef>
              </p:style>
              <p:txBody>
                <a:bodyPr/>
                <a:lstStyle/>
                <a:p>
                  <a:pPr>
                    <a:defRPr/>
                  </a:pPr>
                  <a:endParaRPr lang="zh-CN" altLang="en-US" sz="1000">
                    <a:latin typeface="Times New Roman" panose="02020603050405020304" pitchFamily="18" charset="0"/>
                    <a:cs typeface="Times New Roman" panose="02020603050405020304" pitchFamily="18" charset="0"/>
                  </a:endParaRPr>
                </a:p>
              </p:txBody>
            </p:sp>
            <p:sp>
              <p:nvSpPr>
                <p:cNvPr id="196" name="TextBox 59"/>
                <p:cNvSpPr txBox="1"/>
                <p:nvPr/>
              </p:nvSpPr>
              <p:spPr bwMode="auto">
                <a:xfrm>
                  <a:off x="5215969" y="5463877"/>
                  <a:ext cx="3267844" cy="948557"/>
                </a:xfrm>
                <a:prstGeom prst="rect">
                  <a:avLst/>
                </a:prstGeom>
                <a:noFill/>
              </p:spPr>
              <p:txBody>
                <a:bodyPr wrap="none">
                  <a:spAutoFit/>
                </a:bodyPr>
                <a:lstStyle/>
                <a:p>
                  <a:pPr>
                    <a:defRPr/>
                  </a:pPr>
                  <a:r>
                    <a:rPr lang="el-GR" altLang="zh-CN" sz="1600" dirty="0">
                      <a:latin typeface="Times New Roman" panose="02020603050405020304" pitchFamily="18" charset="0"/>
                      <a:cs typeface="Times New Roman" panose="02020603050405020304" pitchFamily="18" charset="0"/>
                    </a:rPr>
                    <a:t>Δ </a:t>
                  </a:r>
                  <a:r>
                    <a:rPr lang="en-US" altLang="zh-CN" sz="1600" dirty="0">
                      <a:latin typeface="Times New Roman" panose="02020603050405020304" pitchFamily="18" charset="0"/>
                      <a:cs typeface="Times New Roman" panose="02020603050405020304" pitchFamily="18" charset="0"/>
                    </a:rPr>
                    <a:t>p/p:    ±0.40%       </a:t>
                  </a:r>
                  <a:r>
                    <a:rPr lang="zh-CN" altLang="en-US" sz="1600"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 ±</a:t>
                  </a:r>
                  <a:r>
                    <a:rPr lang="en-US" altLang="zh-CN" sz="1600" dirty="0">
                      <a:solidFill>
                        <a:schemeClr val="tx1">
                          <a:lumMod val="95000"/>
                          <a:lumOff val="5000"/>
                        </a:schemeClr>
                      </a:solidFill>
                      <a:latin typeface="Times New Roman" panose="02020603050405020304" pitchFamily="18" charset="0"/>
                      <a:cs typeface="Times New Roman" panose="02020603050405020304" pitchFamily="18" charset="0"/>
                    </a:rPr>
                    <a:t>0.025</a:t>
                  </a:r>
                  <a:r>
                    <a:rPr lang="en-US" altLang="zh-CN" sz="1600" dirty="0">
                      <a:latin typeface="Times New Roman" panose="02020603050405020304" pitchFamily="18" charset="0"/>
                      <a:cs typeface="Times New Roman" panose="02020603050405020304" pitchFamily="18" charset="0"/>
                    </a:rPr>
                    <a:t> %</a:t>
                  </a:r>
                  <a:endParaRPr lang="en-US" altLang="zh-CN" sz="1600" dirty="0">
                    <a:latin typeface="Times New Roman" panose="02020603050405020304" pitchFamily="18" charset="0"/>
                    <a:cs typeface="Times New Roman" panose="02020603050405020304" pitchFamily="18" charset="0"/>
                  </a:endParaRPr>
                </a:p>
                <a:p>
                  <a:pPr>
                    <a:defRPr/>
                  </a:pPr>
                  <a:r>
                    <a:rPr lang="el-GR" altLang="zh-CN" sz="1600" dirty="0">
                      <a:latin typeface="Times New Roman" panose="02020603050405020304" pitchFamily="18" charset="0"/>
                      <a:cs typeface="Times New Roman" panose="02020603050405020304" pitchFamily="18" charset="0"/>
                    </a:rPr>
                    <a:t>ε</a:t>
                  </a:r>
                  <a:r>
                    <a:rPr lang="en-US" altLang="zh-CN" sz="1600" baseline="-25000" dirty="0">
                      <a:latin typeface="Times New Roman" panose="02020603050405020304" pitchFamily="18" charset="0"/>
                      <a:cs typeface="Times New Roman" panose="02020603050405020304" pitchFamily="18" charset="0"/>
                    </a:rPr>
                    <a:t>x</a:t>
                  </a:r>
                  <a:r>
                    <a:rPr lang="en-US" altLang="zh-CN" sz="1600" dirty="0">
                      <a:solidFill>
                        <a:prstClr val="black"/>
                      </a:solidFill>
                      <a:latin typeface="Times New Roman" panose="02020603050405020304" pitchFamily="18" charset="0"/>
                      <a:cs typeface="Times New Roman" panose="02020603050405020304" pitchFamily="18" charset="0"/>
                    </a:rPr>
                    <a:t>:</a:t>
                  </a:r>
                  <a:r>
                    <a:rPr lang="en-US" altLang="zh-CN" sz="1600" dirty="0">
                      <a:latin typeface="Times New Roman" panose="02020603050405020304" pitchFamily="18" charset="0"/>
                      <a:cs typeface="Times New Roman" panose="02020603050405020304" pitchFamily="18" charset="0"/>
                    </a:rPr>
                    <a:t> 120 </a:t>
                  </a:r>
                  <a:r>
                    <a:rPr lang="el-GR" altLang="zh-CN" sz="1600" dirty="0">
                      <a:latin typeface="Times New Roman" panose="02020603050405020304" pitchFamily="18" charset="0"/>
                      <a:cs typeface="Times New Roman" panose="02020603050405020304" pitchFamily="18" charset="0"/>
                    </a:rPr>
                    <a:t>π</a:t>
                  </a:r>
                  <a:r>
                    <a:rPr lang="en-US" altLang="zh-CN" sz="1600" dirty="0">
                      <a:latin typeface="Times New Roman" panose="02020603050405020304" pitchFamily="18" charset="0"/>
                      <a:cs typeface="Times New Roman" panose="02020603050405020304" pitchFamily="18" charset="0"/>
                    </a:rPr>
                    <a:t> </a:t>
                  </a:r>
                  <a:r>
                    <a:rPr lang="en-US" altLang="zh-CN" sz="1600" dirty="0" err="1">
                      <a:latin typeface="Times New Roman" panose="02020603050405020304" pitchFamily="18" charset="0"/>
                      <a:cs typeface="Times New Roman" panose="02020603050405020304" pitchFamily="18" charset="0"/>
                    </a:rPr>
                    <a:t>mm·mrad</a:t>
                  </a:r>
                  <a:r>
                    <a:rPr lang="en-US" altLang="zh-CN" sz="1600" dirty="0">
                      <a:latin typeface="Times New Roman" panose="02020603050405020304" pitchFamily="18" charset="0"/>
                      <a:cs typeface="Times New Roman" panose="02020603050405020304" pitchFamily="18" charset="0"/>
                    </a:rPr>
                    <a:t> </a:t>
                  </a:r>
                  <a:r>
                    <a:rPr lang="zh-CN" altLang="en-US" sz="1600"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5 </a:t>
                  </a:r>
                  <a:r>
                    <a:rPr lang="el-GR" altLang="zh-CN" sz="1600" dirty="0">
                      <a:latin typeface="Times New Roman" panose="02020603050405020304" pitchFamily="18" charset="0"/>
                      <a:cs typeface="Times New Roman" panose="02020603050405020304" pitchFamily="18" charset="0"/>
                    </a:rPr>
                    <a:t>π</a:t>
                  </a:r>
                  <a:r>
                    <a:rPr lang="en-US" altLang="zh-CN" sz="1600" dirty="0">
                      <a:latin typeface="Times New Roman" panose="02020603050405020304" pitchFamily="18" charset="0"/>
                      <a:cs typeface="Times New Roman" panose="02020603050405020304" pitchFamily="18" charset="0"/>
                    </a:rPr>
                    <a:t> </a:t>
                  </a:r>
                  <a:r>
                    <a:rPr lang="en-US" altLang="zh-CN" sz="1600" dirty="0" err="1">
                      <a:latin typeface="Times New Roman" panose="02020603050405020304" pitchFamily="18" charset="0"/>
                      <a:cs typeface="Times New Roman" panose="02020603050405020304" pitchFamily="18" charset="0"/>
                    </a:rPr>
                    <a:t>mm·mrad</a:t>
                  </a:r>
                  <a:endParaRPr lang="en-US" altLang="zh-CN" sz="1600" dirty="0">
                    <a:latin typeface="Times New Roman" panose="02020603050405020304" pitchFamily="18" charset="0"/>
                    <a:cs typeface="Times New Roman" panose="02020603050405020304" pitchFamily="18" charset="0"/>
                  </a:endParaRPr>
                </a:p>
                <a:p>
                  <a:pPr>
                    <a:defRPr/>
                  </a:pPr>
                  <a:r>
                    <a:rPr lang="el-GR" altLang="zh-CN" sz="1600" dirty="0">
                      <a:latin typeface="Times New Roman" panose="02020603050405020304" pitchFamily="18" charset="0"/>
                      <a:cs typeface="Times New Roman" panose="02020603050405020304" pitchFamily="18" charset="0"/>
                    </a:rPr>
                    <a:t>ε</a:t>
                  </a:r>
                  <a:r>
                    <a:rPr lang="en-US" altLang="zh-CN" sz="1600" baseline="-25000" dirty="0">
                      <a:latin typeface="Times New Roman" panose="02020603050405020304" pitchFamily="18" charset="0"/>
                      <a:cs typeface="Times New Roman" panose="02020603050405020304" pitchFamily="18" charset="0"/>
                    </a:rPr>
                    <a:t>y</a:t>
                  </a:r>
                  <a:r>
                    <a:rPr lang="en-US" altLang="zh-CN" sz="1600" dirty="0">
                      <a:solidFill>
                        <a:prstClr val="black"/>
                      </a:solidFill>
                      <a:latin typeface="Times New Roman" panose="02020603050405020304" pitchFamily="18" charset="0"/>
                      <a:cs typeface="Times New Roman" panose="02020603050405020304" pitchFamily="18" charset="0"/>
                    </a:rPr>
                    <a:t>:</a:t>
                  </a:r>
                  <a:r>
                    <a:rPr lang="en-US" altLang="zh-CN" sz="1600" dirty="0">
                      <a:latin typeface="Times New Roman" panose="02020603050405020304" pitchFamily="18" charset="0"/>
                      <a:cs typeface="Times New Roman" panose="02020603050405020304" pitchFamily="18" charset="0"/>
                    </a:rPr>
                    <a:t> 40 </a:t>
                  </a:r>
                  <a:r>
                    <a:rPr lang="el-GR" altLang="zh-CN" sz="1600" dirty="0">
                      <a:latin typeface="Times New Roman" panose="02020603050405020304" pitchFamily="18" charset="0"/>
                      <a:cs typeface="Times New Roman" panose="02020603050405020304" pitchFamily="18" charset="0"/>
                    </a:rPr>
                    <a:t>π</a:t>
                  </a:r>
                  <a:r>
                    <a:rPr lang="en-US" altLang="zh-CN" sz="1600" dirty="0">
                      <a:latin typeface="Times New Roman" panose="02020603050405020304" pitchFamily="18" charset="0"/>
                      <a:cs typeface="Times New Roman" panose="02020603050405020304" pitchFamily="18" charset="0"/>
                    </a:rPr>
                    <a:t> </a:t>
                  </a:r>
                  <a:r>
                    <a:rPr lang="en-US" altLang="zh-CN" sz="1600" dirty="0" err="1">
                      <a:latin typeface="Times New Roman" panose="02020603050405020304" pitchFamily="18" charset="0"/>
                      <a:cs typeface="Times New Roman" panose="02020603050405020304" pitchFamily="18" charset="0"/>
                    </a:rPr>
                    <a:t>mm·mrad</a:t>
                  </a:r>
                  <a:r>
                    <a:rPr lang="en-US" altLang="zh-CN" sz="1600" dirty="0">
                      <a:latin typeface="Times New Roman" panose="02020603050405020304" pitchFamily="18" charset="0"/>
                      <a:cs typeface="Times New Roman" panose="02020603050405020304" pitchFamily="18" charset="0"/>
                    </a:rPr>
                    <a:t> </a:t>
                  </a:r>
                  <a:r>
                    <a:rPr lang="zh-CN" altLang="en-US" sz="1600"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5 </a:t>
                  </a:r>
                  <a:r>
                    <a:rPr lang="el-GR" altLang="zh-CN" sz="1600" dirty="0">
                      <a:latin typeface="Times New Roman" panose="02020603050405020304" pitchFamily="18" charset="0"/>
                      <a:cs typeface="Times New Roman" panose="02020603050405020304" pitchFamily="18" charset="0"/>
                    </a:rPr>
                    <a:t>π</a:t>
                  </a:r>
                  <a:r>
                    <a:rPr lang="en-US" altLang="zh-CN" sz="1600" dirty="0">
                      <a:latin typeface="Times New Roman" panose="02020603050405020304" pitchFamily="18" charset="0"/>
                      <a:cs typeface="Times New Roman" panose="02020603050405020304" pitchFamily="18" charset="0"/>
                    </a:rPr>
                    <a:t> </a:t>
                  </a:r>
                  <a:r>
                    <a:rPr lang="en-US" altLang="zh-CN" sz="1600" dirty="0" err="1">
                      <a:latin typeface="Times New Roman" panose="02020603050405020304" pitchFamily="18" charset="0"/>
                      <a:cs typeface="Times New Roman" panose="02020603050405020304" pitchFamily="18" charset="0"/>
                    </a:rPr>
                    <a:t>mm·mrad</a:t>
                  </a:r>
                  <a:endParaRPr lang="en-US" altLang="zh-CN" sz="1600" dirty="0">
                    <a:solidFill>
                      <a:schemeClr val="tx1">
                        <a:lumMod val="95000"/>
                        <a:lumOff val="5000"/>
                      </a:schemeClr>
                    </a:solidFill>
                    <a:latin typeface="Times New Roman" panose="02020603050405020304" pitchFamily="18" charset="0"/>
                    <a:cs typeface="Times New Roman" panose="02020603050405020304" pitchFamily="18" charset="0"/>
                  </a:endParaRPr>
                </a:p>
                <a:p>
                  <a:pPr>
                    <a:defRPr/>
                  </a:pPr>
                  <a:endParaRPr lang="en-US" altLang="zh-CN" sz="14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198" name="文本框 86"/>
                <p:cNvSpPr txBox="1"/>
                <p:nvPr/>
              </p:nvSpPr>
              <p:spPr>
                <a:xfrm>
                  <a:off x="7395857" y="5150399"/>
                  <a:ext cx="852403" cy="362684"/>
                </a:xfrm>
                <a:prstGeom prst="rect">
                  <a:avLst/>
                </a:prstGeom>
                <a:noFill/>
              </p:spPr>
              <p:txBody>
                <a:bodyPr wrap="none" rtlCol="0">
                  <a:spAutoFit/>
                </a:bodyPr>
                <a:lstStyle/>
                <a:p>
                  <a:r>
                    <a:rPr lang="en-US" altLang="zh-CN" sz="2000" b="1" dirty="0" err="1">
                      <a:solidFill>
                        <a:srgbClr val="00B050"/>
                      </a:solidFill>
                      <a:latin typeface="Times New Roman" panose="02020603050405020304" pitchFamily="18" charset="0"/>
                      <a:cs typeface="Times New Roman" panose="02020603050405020304" pitchFamily="18" charset="0"/>
                    </a:rPr>
                    <a:t>SRing</a:t>
                  </a:r>
                  <a:endParaRPr lang="zh-CN" altLang="en-US" sz="2000" b="1" dirty="0">
                    <a:solidFill>
                      <a:srgbClr val="00B050"/>
                    </a:solidFill>
                    <a:latin typeface="Times New Roman" panose="02020603050405020304" pitchFamily="18" charset="0"/>
                    <a:cs typeface="Times New Roman" panose="02020603050405020304" pitchFamily="18" charset="0"/>
                  </a:endParaRPr>
                </a:p>
              </p:txBody>
            </p:sp>
            <p:sp>
              <p:nvSpPr>
                <p:cNvPr id="199" name="TextBox 64"/>
                <p:cNvSpPr txBox="1"/>
                <p:nvPr/>
              </p:nvSpPr>
              <p:spPr>
                <a:xfrm>
                  <a:off x="757153" y="5409486"/>
                  <a:ext cx="3092513" cy="513692"/>
                </a:xfrm>
                <a:prstGeom prst="rect">
                  <a:avLst/>
                </a:prstGeom>
                <a:noFill/>
              </p:spPr>
              <p:txBody>
                <a:bodyPr wrap="none">
                  <a:spAutoFit/>
                </a:bodyPr>
                <a:lstStyle/>
                <a:p>
                  <a:pPr>
                    <a:defRPr/>
                  </a:pPr>
                  <a:r>
                    <a:rPr lang="el-GR" altLang="zh-CN" sz="1400">
                      <a:latin typeface="Times New Roman" panose="02020603050405020304" pitchFamily="18" charset="0"/>
                      <a:cs typeface="Times New Roman" panose="02020603050405020304" pitchFamily="18" charset="0"/>
                    </a:rPr>
                    <a:t>Δ </a:t>
                  </a:r>
                  <a:r>
                    <a:rPr lang="en-US" altLang="zh-CN" sz="1400">
                      <a:latin typeface="Times New Roman" panose="02020603050405020304" pitchFamily="18" charset="0"/>
                      <a:cs typeface="Times New Roman" panose="02020603050405020304" pitchFamily="18" charset="0"/>
                    </a:rPr>
                    <a:t>p/p: ±0.025%      </a:t>
                  </a:r>
                  <a:r>
                    <a:rPr lang="zh-CN" altLang="en-US" sz="1400">
                      <a:latin typeface="Times New Roman" panose="02020603050405020304" pitchFamily="18" charset="0"/>
                      <a:cs typeface="Times New Roman" panose="02020603050405020304" pitchFamily="18" charset="0"/>
                    </a:rPr>
                    <a:t>→</a:t>
                  </a:r>
                  <a:r>
                    <a:rPr lang="en-US" altLang="zh-CN" sz="1400">
                      <a:latin typeface="Times New Roman" panose="02020603050405020304" pitchFamily="18" charset="0"/>
                      <a:cs typeface="Times New Roman" panose="02020603050405020304" pitchFamily="18" charset="0"/>
                    </a:rPr>
                    <a:t>    </a:t>
                  </a:r>
                  <a:r>
                    <a:rPr lang="en-US" altLang="zh-CN" sz="1400">
                      <a:solidFill>
                        <a:srgbClr val="C00000"/>
                      </a:solidFill>
                      <a:latin typeface="Times New Roman" panose="02020603050405020304" pitchFamily="18" charset="0"/>
                      <a:cs typeface="Times New Roman" panose="02020603050405020304" pitchFamily="18" charset="0"/>
                    </a:rPr>
                    <a:t>± 0.001%</a:t>
                  </a:r>
                  <a:endParaRPr lang="en-US" altLang="zh-CN" sz="1400">
                    <a:solidFill>
                      <a:srgbClr val="C00000"/>
                    </a:solidFill>
                    <a:latin typeface="Times New Roman" panose="02020603050405020304" pitchFamily="18" charset="0"/>
                    <a:cs typeface="Times New Roman" panose="02020603050405020304" pitchFamily="18" charset="0"/>
                  </a:endParaRPr>
                </a:p>
                <a:p>
                  <a:pPr>
                    <a:defRPr/>
                  </a:pPr>
                  <a:r>
                    <a:rPr lang="el-GR" altLang="zh-CN" sz="1400">
                      <a:latin typeface="Times New Roman" panose="02020603050405020304" pitchFamily="18" charset="0"/>
                      <a:cs typeface="Times New Roman" panose="02020603050405020304" pitchFamily="18" charset="0"/>
                    </a:rPr>
                    <a:t>ε</a:t>
                  </a:r>
                  <a:r>
                    <a:rPr lang="en-US" altLang="zh-CN" sz="1400" baseline="-25000">
                      <a:latin typeface="Times New Roman" panose="02020603050405020304" pitchFamily="18" charset="0"/>
                      <a:cs typeface="Times New Roman" panose="02020603050405020304" pitchFamily="18" charset="0"/>
                    </a:rPr>
                    <a:t>x</a:t>
                  </a:r>
                  <a:r>
                    <a:rPr lang="en-US" altLang="zh-CN" sz="1400">
                      <a:latin typeface="Times New Roman" panose="02020603050405020304" pitchFamily="18" charset="0"/>
                      <a:cs typeface="Times New Roman" panose="02020603050405020304" pitchFamily="18" charset="0"/>
                    </a:rPr>
                    <a:t>/</a:t>
                  </a:r>
                  <a:r>
                    <a:rPr lang="el-GR" altLang="zh-CN" sz="1400">
                      <a:latin typeface="Times New Roman" panose="02020603050405020304" pitchFamily="18" charset="0"/>
                      <a:cs typeface="Times New Roman" panose="02020603050405020304" pitchFamily="18" charset="0"/>
                    </a:rPr>
                    <a:t> ε</a:t>
                  </a:r>
                  <a:r>
                    <a:rPr lang="en-US" altLang="zh-CN" sz="1400" baseline="-25000">
                      <a:latin typeface="Times New Roman" panose="02020603050405020304" pitchFamily="18" charset="0"/>
                      <a:cs typeface="Times New Roman" panose="02020603050405020304" pitchFamily="18" charset="0"/>
                    </a:rPr>
                    <a:t>y</a:t>
                  </a:r>
                  <a:r>
                    <a:rPr lang="en-US" altLang="zh-CN" sz="1400">
                      <a:latin typeface="Times New Roman" panose="02020603050405020304" pitchFamily="18" charset="0"/>
                      <a:cs typeface="Times New Roman" panose="02020603050405020304" pitchFamily="18" charset="0"/>
                    </a:rPr>
                    <a:t>: 5 </a:t>
                  </a:r>
                  <a:r>
                    <a:rPr lang="el-GR" altLang="zh-CN" sz="1400">
                      <a:latin typeface="Times New Roman" panose="02020603050405020304" pitchFamily="18" charset="0"/>
                      <a:cs typeface="Times New Roman" panose="02020603050405020304" pitchFamily="18" charset="0"/>
                    </a:rPr>
                    <a:t>π</a:t>
                  </a:r>
                  <a:r>
                    <a:rPr lang="en-US" altLang="zh-CN" sz="1400">
                      <a:latin typeface="Times New Roman" panose="02020603050405020304" pitchFamily="18" charset="0"/>
                      <a:cs typeface="Times New Roman" panose="02020603050405020304" pitchFamily="18" charset="0"/>
                    </a:rPr>
                    <a:t> </a:t>
                  </a:r>
                  <a:r>
                    <a:rPr lang="en-US" altLang="zh-CN" sz="1400" err="1">
                      <a:latin typeface="Times New Roman" panose="02020603050405020304" pitchFamily="18" charset="0"/>
                      <a:cs typeface="Times New Roman" panose="02020603050405020304" pitchFamily="18" charset="0"/>
                    </a:rPr>
                    <a:t>mm·</a:t>
                  </a:r>
                  <a:r>
                    <a:rPr lang="en-US" altLang="zh-CN" sz="1400">
                      <a:latin typeface="Times New Roman" panose="02020603050405020304" pitchFamily="18" charset="0"/>
                      <a:cs typeface="Times New Roman" panose="02020603050405020304" pitchFamily="18" charset="0"/>
                    </a:rPr>
                    <a:t>mrad </a:t>
                  </a:r>
                  <a:r>
                    <a:rPr lang="zh-CN" altLang="en-US" sz="1400">
                      <a:latin typeface="Times New Roman" panose="02020603050405020304" pitchFamily="18" charset="0"/>
                      <a:cs typeface="Times New Roman" panose="02020603050405020304" pitchFamily="18" charset="0"/>
                    </a:rPr>
                    <a:t>→  </a:t>
                  </a:r>
                  <a:r>
                    <a:rPr lang="en-US" altLang="zh-CN" sz="1400">
                      <a:latin typeface="Times New Roman" panose="02020603050405020304" pitchFamily="18" charset="0"/>
                      <a:cs typeface="Times New Roman" panose="02020603050405020304" pitchFamily="18" charset="0"/>
                    </a:rPr>
                    <a:t>0.1 </a:t>
                  </a:r>
                  <a:r>
                    <a:rPr lang="el-GR" altLang="zh-CN" sz="1400">
                      <a:latin typeface="Times New Roman" panose="02020603050405020304" pitchFamily="18" charset="0"/>
                      <a:cs typeface="Times New Roman" panose="02020603050405020304" pitchFamily="18" charset="0"/>
                    </a:rPr>
                    <a:t>π</a:t>
                  </a:r>
                  <a:r>
                    <a:rPr lang="en-US" altLang="zh-CN" sz="1400">
                      <a:latin typeface="Times New Roman" panose="02020603050405020304" pitchFamily="18" charset="0"/>
                      <a:cs typeface="Times New Roman" panose="02020603050405020304" pitchFamily="18" charset="0"/>
                    </a:rPr>
                    <a:t> </a:t>
                  </a:r>
                  <a:r>
                    <a:rPr lang="en-US" altLang="zh-CN" sz="1400" err="1">
                      <a:latin typeface="Times New Roman" panose="02020603050405020304" pitchFamily="18" charset="0"/>
                      <a:cs typeface="Times New Roman" panose="02020603050405020304" pitchFamily="18" charset="0"/>
                    </a:rPr>
                    <a:t>mm·</a:t>
                  </a:r>
                  <a:r>
                    <a:rPr lang="en-US" altLang="zh-CN" sz="1400">
                      <a:latin typeface="Times New Roman" panose="02020603050405020304" pitchFamily="18" charset="0"/>
                      <a:cs typeface="Times New Roman" panose="02020603050405020304" pitchFamily="18" charset="0"/>
                    </a:rPr>
                    <a:t>mrad </a:t>
                  </a:r>
                  <a:endParaRPr lang="en-US" altLang="zh-CN" sz="1400">
                    <a:latin typeface="Times New Roman" panose="02020603050405020304" pitchFamily="18" charset="0"/>
                    <a:cs typeface="Times New Roman" panose="02020603050405020304" pitchFamily="18" charset="0"/>
                  </a:endParaRPr>
                </a:p>
              </p:txBody>
            </p:sp>
            <p:sp>
              <p:nvSpPr>
                <p:cNvPr id="200" name="圆角矩形 199"/>
                <p:cNvSpPr/>
                <p:nvPr/>
              </p:nvSpPr>
              <p:spPr>
                <a:xfrm>
                  <a:off x="626068" y="5046088"/>
                  <a:ext cx="3392041" cy="1225541"/>
                </a:xfrm>
                <a:prstGeom prst="round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Times New Roman" panose="02020603050405020304" pitchFamily="18" charset="0"/>
                    <a:cs typeface="Times New Roman" panose="02020603050405020304" pitchFamily="18" charset="0"/>
                  </a:endParaRPr>
                </a:p>
              </p:txBody>
            </p:sp>
            <p:sp>
              <p:nvSpPr>
                <p:cNvPr id="201" name="文本框 90"/>
                <p:cNvSpPr txBox="1"/>
                <p:nvPr/>
              </p:nvSpPr>
              <p:spPr>
                <a:xfrm>
                  <a:off x="3237800" y="5129393"/>
                  <a:ext cx="652743" cy="307777"/>
                </a:xfrm>
                <a:prstGeom prst="rect">
                  <a:avLst/>
                </a:prstGeom>
                <a:noFill/>
              </p:spPr>
              <p:txBody>
                <a:bodyPr wrap="none" rtlCol="0">
                  <a:spAutoFit/>
                </a:bodyPr>
                <a:lstStyle/>
                <a:p>
                  <a:r>
                    <a:rPr lang="en-US" altLang="zh-CN" sz="1400" b="1" err="1">
                      <a:solidFill>
                        <a:srgbClr val="00B050"/>
                      </a:solidFill>
                      <a:latin typeface="Times New Roman" panose="02020603050405020304" pitchFamily="18" charset="0"/>
                      <a:cs typeface="Times New Roman" panose="02020603050405020304" pitchFamily="18" charset="0"/>
                    </a:rPr>
                    <a:t>SRing</a:t>
                  </a:r>
                  <a:endParaRPr lang="zh-CN" altLang="en-US" sz="1400" b="1">
                    <a:solidFill>
                      <a:srgbClr val="00B050"/>
                    </a:solidFill>
                    <a:latin typeface="Times New Roman" panose="02020603050405020304" pitchFamily="18" charset="0"/>
                    <a:cs typeface="Times New Roman" panose="02020603050405020304" pitchFamily="18" charset="0"/>
                  </a:endParaRPr>
                </a:p>
              </p:txBody>
            </p:sp>
            <p:sp>
              <p:nvSpPr>
                <p:cNvPr id="202" name="TextBox 61"/>
                <p:cNvSpPr txBox="1"/>
                <p:nvPr/>
              </p:nvSpPr>
              <p:spPr bwMode="auto">
                <a:xfrm>
                  <a:off x="1245918" y="5128659"/>
                  <a:ext cx="2064835" cy="307777"/>
                </a:xfrm>
                <a:prstGeom prst="rect">
                  <a:avLst/>
                </a:prstGeom>
                <a:noFill/>
              </p:spPr>
              <p:txBody>
                <a:bodyPr wrap="square">
                  <a:spAutoFit/>
                </a:bodyPr>
                <a:lstStyle/>
                <a:p>
                  <a:pPr>
                    <a:defRPr/>
                  </a:pPr>
                  <a:r>
                    <a:rPr lang="en-US" altLang="zh-CN" sz="1400">
                      <a:solidFill>
                        <a:schemeClr val="tx1">
                          <a:lumMod val="95000"/>
                          <a:lumOff val="5000"/>
                        </a:schemeClr>
                      </a:solidFill>
                      <a:latin typeface="Times New Roman" panose="02020603050405020304" pitchFamily="18" charset="0"/>
                      <a:cs typeface="Times New Roman" panose="02020603050405020304" pitchFamily="18" charset="0"/>
                    </a:rPr>
                    <a:t>Electron-Cooling</a:t>
                  </a:r>
                  <a:endParaRPr lang="zh-CN" altLang="en-US" sz="140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203" name="文本框 54"/>
                <p:cNvSpPr txBox="1"/>
                <p:nvPr/>
              </p:nvSpPr>
              <p:spPr>
                <a:xfrm>
                  <a:off x="4237989" y="5619556"/>
                  <a:ext cx="772520" cy="474279"/>
                </a:xfrm>
                <a:prstGeom prst="rect">
                  <a:avLst/>
                </a:prstGeom>
                <a:solidFill>
                  <a:srgbClr val="FFFF00"/>
                </a:solidFill>
              </p:spPr>
              <p:txBody>
                <a:bodyPr wrap="square" rtlCol="0">
                  <a:spAutoFit/>
                </a:bodyPr>
                <a:lstStyle/>
                <a:p>
                  <a:pPr algn="ctr"/>
                  <a:r>
                    <a:rPr lang="en-US" altLang="zh-CN" sz="1400" dirty="0">
                      <a:solidFill>
                        <a:schemeClr val="tx1">
                          <a:lumMod val="95000"/>
                          <a:lumOff val="5000"/>
                        </a:schemeClr>
                      </a:solidFill>
                      <a:latin typeface="Times New Roman" panose="02020603050405020304" pitchFamily="18" charset="0"/>
                      <a:cs typeface="Times New Roman" panose="02020603050405020304" pitchFamily="18" charset="0"/>
                    </a:rPr>
                    <a:t>electron cooling</a:t>
                  </a:r>
                  <a:endParaRPr lang="zh-CN" altLang="en-US" sz="14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204" name="TextBox 57"/>
                <p:cNvSpPr txBox="1"/>
                <p:nvPr/>
              </p:nvSpPr>
              <p:spPr bwMode="auto">
                <a:xfrm>
                  <a:off x="5410437" y="5177291"/>
                  <a:ext cx="1976864" cy="334785"/>
                </a:xfrm>
                <a:prstGeom prst="rect">
                  <a:avLst/>
                </a:prstGeom>
                <a:noFill/>
              </p:spPr>
              <p:txBody>
                <a:bodyPr wrap="square">
                  <a:spAutoFit/>
                </a:bodyPr>
                <a:lstStyle/>
                <a:p>
                  <a:pPr>
                    <a:defRPr/>
                  </a:pPr>
                  <a:r>
                    <a:rPr lang="en-US" altLang="zh-CN" dirty="0">
                      <a:solidFill>
                        <a:schemeClr val="tx1">
                          <a:lumMod val="95000"/>
                          <a:lumOff val="5000"/>
                        </a:schemeClr>
                      </a:solidFill>
                      <a:latin typeface="Times New Roman" panose="02020603050405020304" pitchFamily="18" charset="0"/>
                      <a:cs typeface="Times New Roman" panose="02020603050405020304" pitchFamily="18" charset="0"/>
                    </a:rPr>
                    <a:t>Stochastic Cooling</a:t>
                  </a:r>
                  <a:endParaRPr lang="zh-CN" altLang="en-US"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205" name="矩形 204"/>
                <p:cNvSpPr/>
                <p:nvPr/>
              </p:nvSpPr>
              <p:spPr>
                <a:xfrm>
                  <a:off x="5241971" y="6186477"/>
                  <a:ext cx="2633047" cy="278988"/>
                </a:xfrm>
                <a:prstGeom prst="rect">
                  <a:avLst/>
                </a:prstGeom>
              </p:spPr>
              <p:txBody>
                <a:bodyPr wrap="square">
                  <a:spAutoFit/>
                </a:bodyPr>
                <a:lstStyle/>
                <a:p>
                  <a:r>
                    <a:rPr lang="en-US" altLang="zh-CN" sz="1400" dirty="0">
                      <a:solidFill>
                        <a:srgbClr val="FF0000"/>
                      </a:solidFill>
                      <a:latin typeface="Times New Roman" panose="02020603050405020304" pitchFamily="18" charset="0"/>
                      <a:cs typeface="Times New Roman" panose="02020603050405020304" pitchFamily="18" charset="0"/>
                    </a:rPr>
                    <a:t>cooling time&lt;1.2 s</a:t>
                  </a:r>
                  <a:endParaRPr lang="zh-CN" altLang="en-US" sz="1400" dirty="0">
                    <a:solidFill>
                      <a:srgbClr val="FF0000"/>
                    </a:solidFill>
                    <a:latin typeface="Times New Roman" panose="02020603050405020304" pitchFamily="18" charset="0"/>
                    <a:cs typeface="Times New Roman" panose="02020603050405020304" pitchFamily="18" charset="0"/>
                  </a:endParaRPr>
                </a:p>
              </p:txBody>
            </p:sp>
            <p:sp>
              <p:nvSpPr>
                <p:cNvPr id="206" name="矩形 205"/>
                <p:cNvSpPr/>
                <p:nvPr/>
              </p:nvSpPr>
              <p:spPr>
                <a:xfrm>
                  <a:off x="769149" y="5881166"/>
                  <a:ext cx="3018374" cy="307777"/>
                </a:xfrm>
                <a:prstGeom prst="rect">
                  <a:avLst/>
                </a:prstGeom>
              </p:spPr>
              <p:txBody>
                <a:bodyPr wrap="square">
                  <a:spAutoFit/>
                </a:bodyPr>
                <a:lstStyle/>
                <a:p>
                  <a:r>
                    <a:rPr lang="en-US" altLang="zh-CN" sz="1400">
                      <a:solidFill>
                        <a:srgbClr val="FF0000"/>
                      </a:solidFill>
                      <a:latin typeface="Times New Roman" panose="02020603050405020304" pitchFamily="18" charset="0"/>
                      <a:cs typeface="Times New Roman" panose="02020603050405020304" pitchFamily="18" charset="0"/>
                    </a:rPr>
                    <a:t> cooling time&lt;1.0 s</a:t>
                  </a:r>
                  <a:endParaRPr lang="zh-CN" altLang="en-US" sz="1400">
                    <a:solidFill>
                      <a:srgbClr val="FF0000"/>
                    </a:solidFill>
                    <a:latin typeface="Times New Roman" panose="02020603050405020304" pitchFamily="18" charset="0"/>
                    <a:cs typeface="Times New Roman" panose="02020603050405020304" pitchFamily="18" charset="0"/>
                  </a:endParaRPr>
                </a:p>
              </p:txBody>
            </p:sp>
          </p:grpSp>
          <p:cxnSp>
            <p:nvCxnSpPr>
              <p:cNvPr id="194" name="直接连接符 54"/>
              <p:cNvCxnSpPr>
                <a:cxnSpLocks noChangeShapeType="1"/>
              </p:cNvCxnSpPr>
              <p:nvPr/>
            </p:nvCxnSpPr>
            <p:spPr bwMode="auto">
              <a:xfrm>
                <a:off x="1332834" y="3677364"/>
                <a:ext cx="625029" cy="0"/>
              </a:xfrm>
              <a:prstGeom prst="line">
                <a:avLst/>
              </a:prstGeom>
              <a:noFill/>
              <a:ln w="9525" algn="ctr">
                <a:solidFill>
                  <a:schemeClr val="tx1"/>
                </a:solidFill>
                <a:prstDash val="dash"/>
                <a:round/>
              </a:ln>
            </p:spPr>
          </p:cxnSp>
        </p:grpSp>
        <p:sp>
          <p:nvSpPr>
            <p:cNvPr id="101" name="矩形 100"/>
            <p:cNvSpPr/>
            <p:nvPr/>
          </p:nvSpPr>
          <p:spPr>
            <a:xfrm>
              <a:off x="1872110" y="4457521"/>
              <a:ext cx="1506253" cy="334785"/>
            </a:xfrm>
            <a:prstGeom prst="rect">
              <a:avLst/>
            </a:prstGeom>
          </p:spPr>
          <p:txBody>
            <a:bodyPr wrap="none">
              <a:spAutoFit/>
            </a:bodyPr>
            <a:lstStyle/>
            <a:p>
              <a:r>
                <a:rPr lang="en-US" altLang="zh-CN" dirty="0" err="1">
                  <a:solidFill>
                    <a:srgbClr val="0000C8"/>
                  </a:solidFill>
                  <a:latin typeface="Times New Roman" panose="02020603050405020304" pitchFamily="18" charset="0"/>
                  <a:cs typeface="Times New Roman" panose="02020603050405020304" pitchFamily="18" charset="0"/>
                </a:rPr>
                <a:t>Δp</a:t>
              </a:r>
              <a:r>
                <a:rPr lang="en-US" altLang="zh-CN" dirty="0">
                  <a:solidFill>
                    <a:srgbClr val="0000C8"/>
                  </a:solidFill>
                  <a:latin typeface="Times New Roman" panose="02020603050405020304" pitchFamily="18" charset="0"/>
                  <a:cs typeface="Times New Roman" panose="02020603050405020304" pitchFamily="18" charset="0"/>
                </a:rPr>
                <a:t>/p  </a:t>
              </a:r>
              <a:r>
                <a:rPr lang="el-GR" altLang="zh-CN" dirty="0">
                  <a:solidFill>
                    <a:srgbClr val="0000C8"/>
                  </a:solidFill>
                  <a:latin typeface="Times New Roman" panose="02020603050405020304" pitchFamily="18" charset="0"/>
                  <a:cs typeface="Times New Roman" panose="02020603050405020304" pitchFamily="18" charset="0"/>
                </a:rPr>
                <a:t>ε</a:t>
              </a:r>
              <a:r>
                <a:rPr lang="en-US" altLang="zh-CN" baseline="-25000" dirty="0">
                  <a:solidFill>
                    <a:srgbClr val="0000C8"/>
                  </a:solidFill>
                  <a:latin typeface="Times New Roman" panose="02020603050405020304" pitchFamily="18" charset="0"/>
                  <a:cs typeface="Times New Roman" panose="02020603050405020304" pitchFamily="18" charset="0"/>
                </a:rPr>
                <a:t>x</a:t>
              </a:r>
              <a:r>
                <a:rPr lang="en-US" altLang="zh-CN" dirty="0">
                  <a:solidFill>
                    <a:srgbClr val="0000C8"/>
                  </a:solidFill>
                  <a:latin typeface="Times New Roman" panose="02020603050405020304" pitchFamily="18" charset="0"/>
                  <a:cs typeface="Times New Roman" panose="02020603050405020304" pitchFamily="18" charset="0"/>
                </a:rPr>
                <a:t>/</a:t>
              </a:r>
              <a:r>
                <a:rPr lang="el-GR" altLang="zh-CN" dirty="0">
                  <a:solidFill>
                    <a:srgbClr val="0000C8"/>
                  </a:solidFill>
                  <a:latin typeface="Times New Roman" panose="02020603050405020304" pitchFamily="18" charset="0"/>
                  <a:cs typeface="Times New Roman" panose="02020603050405020304" pitchFamily="18" charset="0"/>
                </a:rPr>
                <a:t>ε</a:t>
              </a:r>
              <a:r>
                <a:rPr lang="en-US" altLang="zh-CN" baseline="-25000" dirty="0">
                  <a:solidFill>
                    <a:srgbClr val="0000C8"/>
                  </a:solidFill>
                  <a:latin typeface="Times New Roman" panose="02020603050405020304" pitchFamily="18" charset="0"/>
                  <a:cs typeface="Times New Roman" panose="02020603050405020304" pitchFamily="18" charset="0"/>
                </a:rPr>
                <a:t>y</a:t>
              </a:r>
              <a:r>
                <a:rPr lang="en-US" altLang="zh-CN" dirty="0">
                  <a:solidFill>
                    <a:srgbClr val="0000C8"/>
                  </a:solidFill>
                  <a:latin typeface="Times New Roman" panose="02020603050405020304" pitchFamily="18" charset="0"/>
                  <a:cs typeface="Times New Roman" panose="02020603050405020304" pitchFamily="18" charset="0"/>
                </a:rPr>
                <a:t>  3σ</a:t>
              </a:r>
              <a:endParaRPr lang="zh-CN" altLang="en-US" dirty="0">
                <a:solidFill>
                  <a:srgbClr val="0000C8"/>
                </a:solidFill>
                <a:latin typeface="Times New Roman" panose="02020603050405020304" pitchFamily="18" charset="0"/>
                <a:cs typeface="Times New Roman" panose="02020603050405020304" pitchFamily="18" charset="0"/>
              </a:endParaRPr>
            </a:p>
          </p:txBody>
        </p:sp>
        <p:sp>
          <p:nvSpPr>
            <p:cNvPr id="104" name="TextBox 59"/>
            <p:cNvSpPr txBox="1">
              <a:spLocks noChangeArrowheads="1"/>
            </p:cNvSpPr>
            <p:nvPr/>
          </p:nvSpPr>
          <p:spPr bwMode="auto">
            <a:xfrm>
              <a:off x="3576993" y="4117890"/>
              <a:ext cx="747193" cy="307777"/>
            </a:xfrm>
            <a:prstGeom prst="rect">
              <a:avLst/>
            </a:prstGeom>
            <a:noFill/>
            <a:ln w="9525">
              <a:noFill/>
              <a:miter lim="800000"/>
            </a:ln>
          </p:spPr>
          <p:txBody>
            <a:bodyPr wrap="square">
              <a:spAutoFit/>
            </a:bodyPr>
            <a:lstStyle/>
            <a:p>
              <a:r>
                <a:rPr lang="en-US" altLang="zh-CN" sz="1400">
                  <a:latin typeface="Times New Roman" panose="02020603050405020304" pitchFamily="18" charset="0"/>
                  <a:cs typeface="Times New Roman" panose="02020603050405020304" pitchFamily="18" charset="0"/>
                </a:rPr>
                <a:t>0.26 </a:t>
              </a:r>
              <a:r>
                <a:rPr lang="en-US" altLang="zh-CN" sz="1400"/>
                <a:t>μs</a:t>
              </a:r>
              <a:endParaRPr lang="zh-CN" altLang="en-US" sz="1400">
                <a:latin typeface="Times New Roman" panose="02020603050405020304" pitchFamily="18" charset="0"/>
                <a:cs typeface="Times New Roman" panose="02020603050405020304" pitchFamily="18" charset="0"/>
              </a:endParaRPr>
            </a:p>
          </p:txBody>
        </p:sp>
        <p:sp>
          <p:nvSpPr>
            <p:cNvPr id="107" name="TextBox 59"/>
            <p:cNvSpPr txBox="1">
              <a:spLocks noChangeArrowheads="1"/>
            </p:cNvSpPr>
            <p:nvPr/>
          </p:nvSpPr>
          <p:spPr bwMode="auto">
            <a:xfrm>
              <a:off x="5893943" y="4080666"/>
              <a:ext cx="747193" cy="307777"/>
            </a:xfrm>
            <a:prstGeom prst="rect">
              <a:avLst/>
            </a:prstGeom>
            <a:noFill/>
            <a:ln w="9525">
              <a:noFill/>
              <a:miter lim="800000"/>
            </a:ln>
          </p:spPr>
          <p:txBody>
            <a:bodyPr wrap="square">
              <a:spAutoFit/>
            </a:bodyPr>
            <a:lstStyle/>
            <a:p>
              <a:r>
                <a:rPr lang="en-US" altLang="zh-CN" sz="1400">
                  <a:latin typeface="Times New Roman" panose="02020603050405020304" pitchFamily="18" charset="0"/>
                  <a:cs typeface="Times New Roman" panose="02020603050405020304" pitchFamily="18" charset="0"/>
                </a:rPr>
                <a:t>0.26 </a:t>
              </a:r>
              <a:r>
                <a:rPr lang="en-US" altLang="zh-CN" sz="1400"/>
                <a:t>μs</a:t>
              </a:r>
              <a:endParaRPr lang="zh-CN" altLang="en-US" sz="1400">
                <a:latin typeface="Times New Roman" panose="02020603050405020304" pitchFamily="18" charset="0"/>
                <a:cs typeface="Times New Roman" panose="02020603050405020304" pitchFamily="18" charset="0"/>
              </a:endParaRPr>
            </a:p>
          </p:txBody>
        </p:sp>
        <p:sp>
          <p:nvSpPr>
            <p:cNvPr id="110" name="TextBox 59"/>
            <p:cNvSpPr txBox="1">
              <a:spLocks noChangeArrowheads="1"/>
            </p:cNvSpPr>
            <p:nvPr/>
          </p:nvSpPr>
          <p:spPr bwMode="auto">
            <a:xfrm>
              <a:off x="7535936" y="4105681"/>
              <a:ext cx="747193" cy="307777"/>
            </a:xfrm>
            <a:prstGeom prst="rect">
              <a:avLst/>
            </a:prstGeom>
            <a:noFill/>
            <a:ln w="9525">
              <a:noFill/>
              <a:miter lim="800000"/>
            </a:ln>
          </p:spPr>
          <p:txBody>
            <a:bodyPr wrap="square">
              <a:spAutoFit/>
            </a:bodyPr>
            <a:lstStyle/>
            <a:p>
              <a:r>
                <a:rPr lang="en-US" altLang="zh-CN" sz="1400">
                  <a:latin typeface="Times New Roman" panose="02020603050405020304" pitchFamily="18" charset="0"/>
                  <a:cs typeface="Times New Roman" panose="02020603050405020304" pitchFamily="18" charset="0"/>
                </a:rPr>
                <a:t>1.10 </a:t>
              </a:r>
              <a:r>
                <a:rPr lang="en-US" altLang="zh-CN" sz="1400"/>
                <a:t>μs</a:t>
              </a:r>
              <a:endParaRPr lang="zh-CN" altLang="en-US" sz="1400">
                <a:latin typeface="Times New Roman" panose="02020603050405020304" pitchFamily="18" charset="0"/>
                <a:cs typeface="Times New Roman" panose="02020603050405020304" pitchFamily="18" charset="0"/>
              </a:endParaRPr>
            </a:p>
          </p:txBody>
        </p:sp>
      </p:grpSp>
      <p:sp>
        <p:nvSpPr>
          <p:cNvPr id="89"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2" name="文本框 1"/>
          <p:cNvSpPr txBox="1"/>
          <p:nvPr/>
        </p:nvSpPr>
        <p:spPr>
          <a:xfrm>
            <a:off x="323850" y="5714365"/>
            <a:ext cx="8288020" cy="645160"/>
          </a:xfrm>
          <a:prstGeom prst="rect">
            <a:avLst/>
          </a:prstGeom>
          <a:noFill/>
        </p:spPr>
        <p:txBody>
          <a:bodyPr wrap="square" rtlCol="0" anchor="t">
            <a:spAutoFit/>
          </a:bodyPr>
          <a:p>
            <a:r>
              <a:rPr lang="en-US" altLang="zh-CN">
                <a:solidFill>
                  <a:srgbClr val="0033CC"/>
                </a:solidFill>
                <a:latin typeface="Times New Roman" panose="02020603050405020304" pitchFamily="18" charset="0"/>
                <a:cs typeface="Times New Roman" panose="02020603050405020304" pitchFamily="18" charset="0"/>
              </a:rPr>
              <a:t>S</a:t>
            </a:r>
            <a:r>
              <a:rPr lang="zh-CN" altLang="en-US">
                <a:solidFill>
                  <a:srgbClr val="0033CC"/>
                </a:solidFill>
                <a:latin typeface="Times New Roman" panose="02020603050405020304" pitchFamily="18" charset="0"/>
                <a:cs typeface="Times New Roman" panose="02020603050405020304" pitchFamily="18" charset="0"/>
              </a:rPr>
              <a:t>tochastic cooling will be performed to reduce the emittance to less than 5 p</a:t>
            </a:r>
            <a:r>
              <a:rPr lang="en-US" altLang="zh-CN">
                <a:solidFill>
                  <a:srgbClr val="0033CC"/>
                </a:solidFill>
                <a:latin typeface="Times New Roman" panose="02020603050405020304" pitchFamily="18" charset="0"/>
                <a:cs typeface="Times New Roman" panose="02020603050405020304" pitchFamily="18" charset="0"/>
              </a:rPr>
              <a:t>i</a:t>
            </a:r>
            <a:r>
              <a:rPr lang="zh-CN" altLang="en-US">
                <a:solidFill>
                  <a:srgbClr val="0033CC"/>
                </a:solidFill>
                <a:latin typeface="Times New Roman" panose="02020603050405020304" pitchFamily="18" charset="0"/>
                <a:cs typeface="Times New Roman" panose="02020603050405020304" pitchFamily="18" charset="0"/>
              </a:rPr>
              <a:t> mm.mrad, and Dp/p of 4.0e-3 to 2.5e-4 within 1</a:t>
            </a:r>
            <a:r>
              <a:rPr lang="en-US" altLang="zh-CN">
                <a:solidFill>
                  <a:srgbClr val="0033CC"/>
                </a:solidFill>
                <a:latin typeface="Times New Roman" panose="02020603050405020304" pitchFamily="18" charset="0"/>
                <a:cs typeface="Times New Roman" panose="02020603050405020304" pitchFamily="18" charset="0"/>
              </a:rPr>
              <a:t>.2</a:t>
            </a:r>
            <a:r>
              <a:rPr lang="zh-CN" altLang="en-US">
                <a:solidFill>
                  <a:srgbClr val="0033CC"/>
                </a:solidFill>
                <a:latin typeface="Times New Roman" panose="02020603050405020304" pitchFamily="18" charset="0"/>
                <a:cs typeface="Times New Roman" panose="02020603050405020304" pitchFamily="18" charset="0"/>
              </a:rPr>
              <a:t> s for these RI beams. </a:t>
            </a:r>
            <a:endParaRPr lang="zh-CN" altLang="en-US">
              <a:solidFill>
                <a:srgbClr val="0033CC"/>
              </a:solidFill>
              <a:latin typeface="Times New Roman" panose="02020603050405020304" pitchFamily="18" charset="0"/>
              <a:cs typeface="Times New Roman" panose="02020603050405020304" pitchFamily="18" charset="0"/>
            </a:endParaRPr>
          </a:p>
        </p:txBody>
      </p:sp>
      <p:sp>
        <p:nvSpPr>
          <p:cNvPr id="3" name="灯片编号占位符 2"/>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358"/>
    </mc:Choice>
    <mc:Fallback>
      <p:transition spd="slow" advTm="30358"/>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360" y="53975"/>
            <a:ext cx="8229600" cy="1041400"/>
          </a:xfrm>
        </p:spPr>
        <p:txBody>
          <a:bodyPr>
            <a:normAutofit/>
          </a:bodyPr>
          <a:lstStyle/>
          <a:p>
            <a:pPr algn="l"/>
            <a:r>
              <a:rPr lang="en-US" altLang="zh-CN" sz="2800" b="1" dirty="0">
                <a:solidFill>
                  <a:srgbClr val="0070C0"/>
                </a:solidFill>
                <a:latin typeface="Times New Roman" panose="02020603050405020304" pitchFamily="18" charset="0"/>
                <a:ea typeface="+mn-ea"/>
                <a:cs typeface="Times New Roman" panose="02020603050405020304" pitchFamily="18" charset="0"/>
              </a:rPr>
              <a:t>Lastest civil construction for HIAF</a:t>
            </a:r>
            <a:endParaRPr lang="en-US" altLang="zh-CN" sz="2800" b="1" dirty="0">
              <a:solidFill>
                <a:srgbClr val="0070C0"/>
              </a:solidFill>
              <a:latin typeface="Times New Roman" panose="02020603050405020304" pitchFamily="18" charset="0"/>
              <a:ea typeface="+mn-ea"/>
              <a:cs typeface="Times New Roman" panose="02020603050405020304" pitchFamily="18" charset="0"/>
            </a:endParaRPr>
          </a:p>
        </p:txBody>
      </p:sp>
      <p:sp>
        <p:nvSpPr>
          <p:cNvPr id="17" name="直接连接符 10"/>
          <p:cNvSpPr>
            <a:spLocks noChangeShapeType="1"/>
          </p:cNvSpPr>
          <p:nvPr/>
        </p:nvSpPr>
        <p:spPr bwMode="auto">
          <a:xfrm>
            <a:off x="251520" y="980728"/>
            <a:ext cx="5543550" cy="0"/>
          </a:xfrm>
          <a:prstGeom prst="line">
            <a:avLst/>
          </a:prstGeom>
        </p:spPr>
        <p:style>
          <a:lnRef idx="1">
            <a:schemeClr val="accent1"/>
          </a:lnRef>
          <a:fillRef idx="0">
            <a:schemeClr val="accent1"/>
          </a:fillRef>
          <a:effectRef idx="0">
            <a:schemeClr val="accent1"/>
          </a:effectRef>
          <a:fontRef idx="minor">
            <a:schemeClr val="tx1"/>
          </a:fontRef>
        </p:style>
        <p:txBody>
          <a:bodyPr/>
          <a:lstStyle/>
          <a:p>
            <a:endParaRPr lang="zh-CN" altLang="en-US"/>
          </a:p>
        </p:txBody>
      </p:sp>
      <p:sp>
        <p:nvSpPr>
          <p:cNvPr id="6"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4" name="文本框 3"/>
          <p:cNvSpPr txBox="1"/>
          <p:nvPr>
            <p:custDataLst>
              <p:tags r:id="rId1"/>
            </p:custDataLst>
          </p:nvPr>
        </p:nvSpPr>
        <p:spPr>
          <a:xfrm>
            <a:off x="972369" y="980401"/>
            <a:ext cx="6461125" cy="521970"/>
          </a:xfrm>
          <a:prstGeom prst="rect">
            <a:avLst/>
          </a:prstGeom>
          <a:noFill/>
        </p:spPr>
        <p:txBody>
          <a:bodyPr wrap="none" rtlCol="0">
            <a:spAutoFit/>
          </a:bodyPr>
          <a:p>
            <a:r>
              <a:rPr lang="en-US" altLang="zh-CN" sz="2800" b="1" dirty="0" smtClean="0">
                <a:solidFill>
                  <a:srgbClr val="C00000"/>
                </a:solidFill>
                <a:latin typeface="Times New Roman" panose="02020603050405020304" pitchFamily="18" charset="0"/>
                <a:cs typeface="Times New Roman" panose="02020603050405020304" pitchFamily="18" charset="0"/>
              </a:rPr>
              <a:t>2025-Huizhou,</a:t>
            </a:r>
            <a:r>
              <a:rPr lang="en-US" altLang="zh-CN" sz="2800" b="1" dirty="0" smtClean="0">
                <a:solidFill>
                  <a:srgbClr val="FF0000"/>
                </a:solidFill>
                <a:latin typeface="Times New Roman" panose="02020603050405020304" pitchFamily="18" charset="0"/>
                <a:cs typeface="Times New Roman" panose="02020603050405020304" pitchFamily="18" charset="0"/>
              </a:rPr>
              <a:t> </a:t>
            </a:r>
            <a:r>
              <a:rPr lang="en-US" altLang="zh-CN" sz="2800" b="1" dirty="0" smtClean="0">
                <a:solidFill>
                  <a:srgbClr val="C00000"/>
                </a:solidFill>
                <a:latin typeface="Times New Roman" panose="02020603050405020304" pitchFamily="18" charset="0"/>
                <a:cs typeface="Times New Roman" panose="02020603050405020304" pitchFamily="18" charset="0"/>
              </a:rPr>
              <a:t>HIAF welcome all of you !</a:t>
            </a:r>
            <a:endParaRPr lang="zh-CN" altLang="en-US" sz="2800" b="1" dirty="0">
              <a:solidFill>
                <a:srgbClr val="C00000"/>
              </a:solidFill>
              <a:latin typeface="Times New Roman" panose="02020603050405020304" pitchFamily="18" charset="0"/>
              <a:cs typeface="Times New Roman" panose="02020603050405020304" pitchFamily="18" charset="0"/>
            </a:endParaRPr>
          </a:p>
        </p:txBody>
      </p:sp>
      <p:pic>
        <p:nvPicPr>
          <p:cNvPr id="8" name="图片 7"/>
          <p:cNvPicPr>
            <a:picLocks noChangeAspect="1"/>
          </p:cNvPicPr>
          <p:nvPr/>
        </p:nvPicPr>
        <p:blipFill>
          <a:blip r:embed="rId2"/>
          <a:stretch>
            <a:fillRect/>
          </a:stretch>
        </p:blipFill>
        <p:spPr>
          <a:xfrm>
            <a:off x="899795" y="1700530"/>
            <a:ext cx="7264400" cy="4086225"/>
          </a:xfrm>
          <a:prstGeom prst="rect">
            <a:avLst/>
          </a:prstGeom>
        </p:spPr>
      </p:pic>
      <p:sp>
        <p:nvSpPr>
          <p:cNvPr id="9" name="灯片编号占位符 8"/>
          <p:cNvSpPr>
            <a:spLocks noGrp="1"/>
          </p:cNvSpPr>
          <p:nvPr>
            <p:ph type="sldNum" sz="quarter" idx="12"/>
          </p:nvPr>
        </p:nvSpPr>
        <p:spPr/>
        <p:txBody>
          <a:bodyPr/>
          <a:p>
            <a:fld id="{467CF1B9-ADC3-4521-AD98-ADB3259144A0}" type="slidenum">
              <a:rPr lang="zh-CN" altLang="en-US" smtClean="0"/>
            </a:fld>
            <a:endParaRPr lang="zh-CN" altLang="en-US"/>
          </a:p>
        </p:txBody>
      </p:sp>
      <p:sp>
        <p:nvSpPr>
          <p:cNvPr id="3" name="文本框 2"/>
          <p:cNvSpPr txBox="1"/>
          <p:nvPr/>
        </p:nvSpPr>
        <p:spPr>
          <a:xfrm>
            <a:off x="971550" y="1772920"/>
            <a:ext cx="1841500" cy="460375"/>
          </a:xfrm>
          <a:prstGeom prst="rect">
            <a:avLst/>
          </a:prstGeom>
        </p:spPr>
        <p:txBody>
          <a:bodyPr wrap="square">
            <a:spAutoFit/>
            <a:extLst>
              <a:ext uri="{4A0BC546-FE56-4ADE-93B0-CB8AF2F6F144}">
                <wpsdc:textFrameExt xmlns:wpsdc="http://www.wps.cn/officeDocument/2022/drawingmlCustomData" type="text"/>
              </a:ext>
            </a:extLst>
          </a:bodyPr>
          <a:p>
            <a:pPr algn="l"/>
            <a:r>
              <a:rPr lang="en-US" altLang="zh-CN" sz="2400">
                <a:solidFill>
                  <a:srgbClr val="FFFF00"/>
                </a:solidFill>
                <a:latin typeface="Times New Roman" panose="02020603050405020304" pitchFamily="18" charset="0"/>
                <a:ea typeface="微软雅黑" panose="020B0503020204020204" charset="-122"/>
                <a:cs typeface="Times New Roman" panose="02020603050405020304" pitchFamily="18" charset="0"/>
              </a:rPr>
              <a:t>2023.09.25</a:t>
            </a:r>
            <a:endParaRPr lang="en-US" altLang="zh-CN" sz="2400">
              <a:solidFill>
                <a:srgbClr val="FFFF00"/>
              </a:solidFill>
              <a:latin typeface="Times New Roman" panose="02020603050405020304" pitchFamily="18" charset="0"/>
              <a:ea typeface="微软雅黑" panose="020B0503020204020204" charset="-122"/>
              <a:cs typeface="Times New Roman" panose="02020603050405020304"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360" y="53975"/>
            <a:ext cx="8229600" cy="1041400"/>
          </a:xfrm>
        </p:spPr>
        <p:txBody>
          <a:bodyPr>
            <a:normAutofit/>
          </a:bodyPr>
          <a:lstStyle/>
          <a:p>
            <a:pPr algn="l"/>
            <a:r>
              <a:rPr lang="en-US" altLang="zh-CN" sz="2800" b="1" dirty="0">
                <a:solidFill>
                  <a:srgbClr val="0070C0"/>
                </a:solidFill>
                <a:latin typeface="Times New Roman" panose="02020603050405020304" pitchFamily="18" charset="0"/>
                <a:ea typeface="+mn-ea"/>
                <a:cs typeface="Times New Roman" panose="02020603050405020304" pitchFamily="18" charset="0"/>
              </a:rPr>
              <a:t>HIAF construction time schedule</a:t>
            </a:r>
            <a:endParaRPr lang="en-US" altLang="zh-CN" sz="2800" b="1" dirty="0">
              <a:solidFill>
                <a:srgbClr val="0070C0"/>
              </a:solidFill>
              <a:latin typeface="Times New Roman" panose="02020603050405020304" pitchFamily="18" charset="0"/>
              <a:ea typeface="+mn-ea"/>
              <a:cs typeface="Times New Roman" panose="02020603050405020304" pitchFamily="18" charset="0"/>
            </a:endParaRPr>
          </a:p>
        </p:txBody>
      </p:sp>
      <p:sp>
        <p:nvSpPr>
          <p:cNvPr id="17" name="直接连接符 10"/>
          <p:cNvSpPr>
            <a:spLocks noChangeShapeType="1"/>
          </p:cNvSpPr>
          <p:nvPr/>
        </p:nvSpPr>
        <p:spPr bwMode="auto">
          <a:xfrm>
            <a:off x="251520" y="980728"/>
            <a:ext cx="5543550" cy="0"/>
          </a:xfrm>
          <a:prstGeom prst="line">
            <a:avLst/>
          </a:prstGeom>
        </p:spPr>
        <p:style>
          <a:lnRef idx="1">
            <a:schemeClr val="accent1"/>
          </a:lnRef>
          <a:fillRef idx="0">
            <a:schemeClr val="accent1"/>
          </a:fillRef>
          <a:effectRef idx="0">
            <a:schemeClr val="accent1"/>
          </a:effectRef>
          <a:fontRef idx="minor">
            <a:schemeClr val="tx1"/>
          </a:fontRef>
        </p:style>
        <p:txBody>
          <a:bodyPr/>
          <a:lstStyle/>
          <a:p>
            <a:endParaRPr lang="zh-CN" altLang="en-US"/>
          </a:p>
        </p:txBody>
      </p:sp>
      <p:sp>
        <p:nvSpPr>
          <p:cNvPr id="6"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9" name="灯片编号占位符 8"/>
          <p:cNvSpPr>
            <a:spLocks noGrp="1"/>
          </p:cNvSpPr>
          <p:nvPr>
            <p:ph type="sldNum" sz="quarter" idx="12"/>
          </p:nvPr>
        </p:nvSpPr>
        <p:spPr/>
        <p:txBody>
          <a:bodyPr/>
          <a:p>
            <a:fld id="{467CF1B9-ADC3-4521-AD98-ADB3259144A0}" type="slidenum">
              <a:rPr lang="zh-CN" altLang="en-US" smtClean="0"/>
            </a:fld>
            <a:endParaRPr lang="zh-CN" altLang="en-US"/>
          </a:p>
        </p:txBody>
      </p:sp>
      <p:pic>
        <p:nvPicPr>
          <p:cNvPr id="5" name="图片 4"/>
          <p:cNvPicPr>
            <a:picLocks noChangeAspect="1"/>
          </p:cNvPicPr>
          <p:nvPr/>
        </p:nvPicPr>
        <p:blipFill>
          <a:blip r:embed="rId1"/>
          <a:srcRect t="5018"/>
          <a:stretch>
            <a:fillRect/>
          </a:stretch>
        </p:blipFill>
        <p:spPr>
          <a:xfrm>
            <a:off x="95250" y="1377950"/>
            <a:ext cx="8973185" cy="4421505"/>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a:spLocks noGrp="1"/>
          </p:cNvSpPr>
          <p:nvPr>
            <p:ph idx="1"/>
          </p:nvPr>
        </p:nvSpPr>
        <p:spPr>
          <a:xfrm>
            <a:off x="1094928" y="2248272"/>
            <a:ext cx="7797552" cy="2692896"/>
          </a:xfrm>
          <a:ln>
            <a:noFill/>
          </a:ln>
        </p:spPr>
        <p:style>
          <a:lnRef idx="2">
            <a:schemeClr val="accent2"/>
          </a:lnRef>
          <a:fillRef idx="1">
            <a:schemeClr val="lt1"/>
          </a:fillRef>
          <a:effectRef idx="0">
            <a:schemeClr val="accent2"/>
          </a:effectRef>
          <a:fontRef idx="minor">
            <a:schemeClr val="dk1"/>
          </a:fontRef>
        </p:style>
        <p:txBody>
          <a:bodyPr>
            <a:normAutofit/>
          </a:bodyPr>
          <a:lstStyle/>
          <a:p>
            <a:r>
              <a:rPr lang="en-US" altLang="zh-CN" sz="3600" b="1" i="1" dirty="0">
                <a:solidFill>
                  <a:srgbClr val="C00000"/>
                </a:solidFill>
              </a:rPr>
              <a:t>Thank you for your attention!</a:t>
            </a:r>
            <a:endParaRPr lang="en-US" altLang="zh-CN" sz="3600" b="1" i="1" dirty="0">
              <a:solidFill>
                <a:srgbClr val="C00000"/>
              </a:solidFill>
            </a:endParaRPr>
          </a:p>
          <a:p>
            <a:endParaRPr lang="en-US" altLang="zh-CN" sz="3600" b="1" i="1" dirty="0">
              <a:solidFill>
                <a:srgbClr val="C00000"/>
              </a:solidFill>
            </a:endParaRPr>
          </a:p>
          <a:p>
            <a:r>
              <a:rPr lang="en-US" altLang="zh-CN" sz="3600" b="1" i="1" dirty="0">
                <a:solidFill>
                  <a:srgbClr val="C00000"/>
                </a:solidFill>
              </a:rPr>
              <a:t>Any comments welcomed!</a:t>
            </a:r>
            <a:endParaRPr lang="zh-CN" altLang="en-US" sz="3600" b="1" i="1" dirty="0">
              <a:solidFill>
                <a:srgbClr val="C00000"/>
              </a:solidFill>
            </a:endParaRPr>
          </a:p>
        </p:txBody>
      </p:sp>
      <p:sp>
        <p:nvSpPr>
          <p:cNvPr id="5"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2" name="灯片编号占位符 1"/>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9512" y="44624"/>
            <a:ext cx="8712968" cy="1143000"/>
          </a:xfrm>
        </p:spPr>
        <p:txBody>
          <a:bodyPr>
            <a:noAutofit/>
          </a:bodyPr>
          <a:lstStyle/>
          <a:p>
            <a:pPr algn="l"/>
            <a:r>
              <a:rPr lang="en-GB" altLang="zh-CN" sz="2800" b="1" dirty="0">
                <a:solidFill>
                  <a:schemeClr val="accent1"/>
                </a:solidFill>
                <a:latin typeface="Times New Roman" panose="02020603050405020304" pitchFamily="18" charset="0"/>
                <a:ea typeface="+mn-ea"/>
                <a:cs typeface="Times New Roman" panose="02020603050405020304" pitchFamily="18" charset="0"/>
              </a:rPr>
              <a:t>Motivation for stochastic cooling on the S-ring; requirements by physics </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3" name="内容占位符 2"/>
          <p:cNvSpPr>
            <a:spLocks noGrp="1"/>
          </p:cNvSpPr>
          <p:nvPr>
            <p:ph idx="1"/>
          </p:nvPr>
        </p:nvSpPr>
        <p:spPr>
          <a:xfrm>
            <a:off x="467544" y="1556792"/>
            <a:ext cx="7992888" cy="4968552"/>
          </a:xfrm>
        </p:spPr>
        <p:txBody>
          <a:bodyPr>
            <a:normAutofit/>
          </a:bodyPr>
          <a:lstStyle/>
          <a:p>
            <a:r>
              <a:rPr lang="en-US" altLang="zh-CN" sz="2400" dirty="0" err="1">
                <a:solidFill>
                  <a:srgbClr val="0033CC"/>
                </a:solidFill>
                <a:latin typeface="Times New Roman" panose="02020603050405020304" pitchFamily="18" charset="0"/>
                <a:cs typeface="Times New Roman" panose="02020603050405020304" pitchFamily="18" charset="0"/>
              </a:rPr>
              <a:t>Precooling</a:t>
            </a:r>
            <a:r>
              <a:rPr lang="en-US" altLang="zh-CN" sz="2400" dirty="0">
                <a:solidFill>
                  <a:srgbClr val="0033CC"/>
                </a:solidFill>
                <a:latin typeface="Times New Roman" panose="02020603050405020304" pitchFamily="18" charset="0"/>
                <a:cs typeface="Times New Roman" panose="02020603050405020304" pitchFamily="18" charset="0"/>
              </a:rPr>
              <a:t> of the radio isotope beams</a:t>
            </a:r>
            <a:endParaRPr lang="en-US" altLang="zh-CN" sz="2400" dirty="0">
              <a:solidFill>
                <a:srgbClr val="0033CC"/>
              </a:solidFill>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Beam energy: </a:t>
            </a:r>
            <a:r>
              <a:rPr lang="en-US" altLang="zh-CN" sz="2400" dirty="0">
                <a:solidFill>
                  <a:srgbClr val="C00000"/>
                </a:solidFill>
                <a:latin typeface="Times New Roman" panose="02020603050405020304" pitchFamily="18" charset="0"/>
                <a:cs typeface="Times New Roman" panose="02020603050405020304" pitchFamily="18" charset="0"/>
              </a:rPr>
              <a:t>400 </a:t>
            </a:r>
            <a:r>
              <a:rPr lang="en-US" altLang="zh-CN" sz="2400" dirty="0" err="1">
                <a:solidFill>
                  <a:srgbClr val="C00000"/>
                </a:solidFill>
                <a:latin typeface="Times New Roman" panose="02020603050405020304" pitchFamily="18" charset="0"/>
                <a:cs typeface="Times New Roman" panose="02020603050405020304" pitchFamily="18" charset="0"/>
              </a:rPr>
              <a:t>MeV</a:t>
            </a:r>
            <a:r>
              <a:rPr lang="en-US" altLang="zh-CN" sz="2400" dirty="0">
                <a:solidFill>
                  <a:srgbClr val="C00000"/>
                </a:solidFill>
                <a:latin typeface="Times New Roman" panose="02020603050405020304" pitchFamily="18" charset="0"/>
                <a:cs typeface="Times New Roman" panose="02020603050405020304" pitchFamily="18" charset="0"/>
              </a:rPr>
              <a:t>/u-740 </a:t>
            </a:r>
            <a:r>
              <a:rPr lang="en-US" altLang="zh-CN" sz="2400" dirty="0" err="1">
                <a:solidFill>
                  <a:srgbClr val="C00000"/>
                </a:solidFill>
                <a:latin typeface="Times New Roman" panose="02020603050405020304" pitchFamily="18" charset="0"/>
                <a:cs typeface="Times New Roman" panose="02020603050405020304" pitchFamily="18" charset="0"/>
              </a:rPr>
              <a:t>MeV</a:t>
            </a:r>
            <a:r>
              <a:rPr lang="en-US" altLang="zh-CN" sz="2400" dirty="0">
                <a:solidFill>
                  <a:srgbClr val="C00000"/>
                </a:solidFill>
                <a:latin typeface="Times New Roman" panose="02020603050405020304" pitchFamily="18" charset="0"/>
                <a:cs typeface="Times New Roman" panose="02020603050405020304" pitchFamily="18" charset="0"/>
              </a:rPr>
              <a:t>/u (</a:t>
            </a:r>
            <a:r>
              <a:rPr lang="el-GR" altLang="zh-CN" sz="2400" dirty="0">
                <a:solidFill>
                  <a:srgbClr val="C00000"/>
                </a:solidFill>
                <a:latin typeface="Times New Roman" panose="02020603050405020304"/>
                <a:cs typeface="Times New Roman" panose="02020603050405020304"/>
              </a:rPr>
              <a:t>β</a:t>
            </a:r>
            <a:r>
              <a:rPr lang="en-US" altLang="zh-CN" sz="2400" dirty="0">
                <a:solidFill>
                  <a:srgbClr val="C00000"/>
                </a:solidFill>
                <a:latin typeface="Times New Roman" panose="02020603050405020304"/>
                <a:cs typeface="Times New Roman" panose="02020603050405020304"/>
              </a:rPr>
              <a:t>: 0.71-0.83</a:t>
            </a:r>
            <a:r>
              <a:rPr lang="en-US" altLang="zh-CN" sz="2400" dirty="0">
                <a:solidFill>
                  <a:srgbClr val="C00000"/>
                </a:solidFill>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          </a:t>
            </a:r>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Number of particles: &lt;1.0e5           </a:t>
            </a:r>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Mass number: 100-200 </a:t>
            </a:r>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Atomic number: 40-80</a:t>
            </a:r>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Lifetime: seconds</a:t>
            </a:r>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Before cooling: </a:t>
            </a:r>
            <a:r>
              <a:rPr lang="el-GR" altLang="zh-CN" sz="2400" dirty="0">
                <a:latin typeface="Times New Roman" panose="02020603050405020304" pitchFamily="18" charset="0"/>
                <a:cs typeface="Times New Roman" panose="02020603050405020304" pitchFamily="18" charset="0"/>
              </a:rPr>
              <a:t>ε</a:t>
            </a:r>
            <a:r>
              <a:rPr lang="en-US" altLang="zh-CN" sz="1100" dirty="0">
                <a:latin typeface="Times New Roman" panose="02020603050405020304" pitchFamily="18" charset="0"/>
                <a:cs typeface="Times New Roman" panose="02020603050405020304" pitchFamily="18" charset="0"/>
              </a:rPr>
              <a:t>H</a:t>
            </a:r>
            <a:r>
              <a:rPr lang="en-US" altLang="zh-CN" sz="2400" dirty="0">
                <a:latin typeface="Times New Roman" panose="02020603050405020304" pitchFamily="18" charset="0"/>
                <a:cs typeface="Times New Roman" panose="02020603050405020304" pitchFamily="18" charset="0"/>
              </a:rPr>
              <a:t>=200 </a:t>
            </a:r>
            <a:r>
              <a:rPr lang="el-GR" altLang="zh-CN" sz="2400" dirty="0">
                <a:latin typeface="Times New Roman" panose="02020603050405020304"/>
                <a:cs typeface="Times New Roman" panose="02020603050405020304"/>
              </a:rPr>
              <a:t>π</a:t>
            </a:r>
            <a:r>
              <a:rPr lang="en-US" altLang="zh-CN" sz="2400" dirty="0">
                <a:latin typeface="Times New Roman" panose="02020603050405020304" pitchFamily="18" charset="0"/>
                <a:cs typeface="Times New Roman" panose="02020603050405020304" pitchFamily="18" charset="0"/>
              </a:rPr>
              <a:t> mm </a:t>
            </a:r>
            <a:r>
              <a:rPr lang="en-US" altLang="zh-CN" sz="2400" dirty="0" err="1">
                <a:latin typeface="Times New Roman" panose="02020603050405020304" pitchFamily="18" charset="0"/>
                <a:cs typeface="Times New Roman" panose="02020603050405020304" pitchFamily="18" charset="0"/>
              </a:rPr>
              <a:t>mrad</a:t>
            </a:r>
            <a:r>
              <a:rPr lang="en-US" altLang="zh-CN" sz="2400" dirty="0">
                <a:latin typeface="Times New Roman" panose="02020603050405020304" pitchFamily="18" charset="0"/>
                <a:cs typeface="Times New Roman" panose="02020603050405020304" pitchFamily="18" charset="0"/>
              </a:rPr>
              <a:t>, </a:t>
            </a:r>
            <a:r>
              <a:rPr lang="el-GR" altLang="zh-CN" sz="2400" dirty="0">
                <a:latin typeface="Times New Roman" panose="02020603050405020304" pitchFamily="18" charset="0"/>
                <a:cs typeface="Times New Roman" panose="02020603050405020304" pitchFamily="18" charset="0"/>
              </a:rPr>
              <a:t>ε</a:t>
            </a:r>
            <a:r>
              <a:rPr lang="en-US" altLang="zh-CN" sz="1100" dirty="0">
                <a:latin typeface="Times New Roman" panose="02020603050405020304" pitchFamily="18" charset="0"/>
                <a:cs typeface="Times New Roman" panose="02020603050405020304" pitchFamily="18" charset="0"/>
              </a:rPr>
              <a:t>V</a:t>
            </a:r>
            <a:r>
              <a:rPr lang="en-US" altLang="zh-CN" sz="2400" dirty="0">
                <a:latin typeface="Times New Roman" panose="02020603050405020304" pitchFamily="18" charset="0"/>
                <a:cs typeface="Times New Roman" panose="02020603050405020304" pitchFamily="18" charset="0"/>
              </a:rPr>
              <a:t>=40 </a:t>
            </a:r>
            <a:r>
              <a:rPr lang="el-GR" altLang="zh-CN" sz="2400" dirty="0">
                <a:latin typeface="Times New Roman" panose="02020603050405020304"/>
                <a:cs typeface="Times New Roman" panose="02020603050405020304"/>
              </a:rPr>
              <a:t>π</a:t>
            </a:r>
            <a:r>
              <a:rPr lang="en-US" altLang="zh-CN" sz="2400" dirty="0">
                <a:latin typeface="Times New Roman" panose="02020603050405020304" pitchFamily="18" charset="0"/>
                <a:cs typeface="Times New Roman" panose="02020603050405020304" pitchFamily="18" charset="0"/>
              </a:rPr>
              <a:t> mm </a:t>
            </a:r>
            <a:r>
              <a:rPr lang="en-US" altLang="zh-CN" sz="2400" dirty="0" err="1">
                <a:latin typeface="Times New Roman" panose="02020603050405020304" pitchFamily="18" charset="0"/>
                <a:cs typeface="Times New Roman" panose="02020603050405020304" pitchFamily="18" charset="0"/>
              </a:rPr>
              <a:t>mrad</a:t>
            </a:r>
            <a:r>
              <a:rPr lang="en-US" altLang="zh-CN" sz="2400" dirty="0">
                <a:latin typeface="Times New Roman" panose="02020603050405020304" pitchFamily="18" charset="0"/>
                <a:cs typeface="Times New Roman" panose="02020603050405020304" pitchFamily="18" charset="0"/>
              </a:rPr>
              <a:t>, </a:t>
            </a:r>
            <a:endParaRPr lang="en-US" altLang="zh-CN" sz="2400" dirty="0">
              <a:latin typeface="Times New Roman" panose="02020603050405020304" pitchFamily="18" charset="0"/>
              <a:cs typeface="Times New Roman" panose="02020603050405020304" pitchFamily="18" charset="0"/>
            </a:endParaRPr>
          </a:p>
          <a:p>
            <a:pPr marL="0" indent="0">
              <a:buNone/>
            </a:pPr>
            <a:r>
              <a:rPr lang="en-US" altLang="zh-CN" sz="2400" dirty="0">
                <a:latin typeface="Times New Roman" panose="02020603050405020304" pitchFamily="18" charset="0"/>
                <a:cs typeface="Times New Roman" panose="02020603050405020304" pitchFamily="18" charset="0"/>
              </a:rPr>
              <a:t>                              </a:t>
            </a:r>
            <a:r>
              <a:rPr lang="el-GR" altLang="zh-CN" sz="2400" dirty="0">
                <a:latin typeface="Times New Roman" panose="02020603050405020304" pitchFamily="18" charset="0"/>
                <a:cs typeface="Times New Roman" panose="02020603050405020304" pitchFamily="18" charset="0"/>
              </a:rPr>
              <a:t>Δ</a:t>
            </a:r>
            <a:r>
              <a:rPr lang="en-US" altLang="zh-CN" sz="2400" dirty="0">
                <a:latin typeface="Times New Roman" panose="02020603050405020304" pitchFamily="18" charset="0"/>
                <a:cs typeface="Times New Roman" panose="02020603050405020304" pitchFamily="18" charset="0"/>
              </a:rPr>
              <a:t>p/p=±4.0e-3 (</a:t>
            </a:r>
            <a:r>
              <a:rPr lang="en-US" altLang="zh-CN" sz="2400" dirty="0">
                <a:latin typeface="Times New Roman" panose="02020603050405020304"/>
                <a:cs typeface="Times New Roman" panose="02020603050405020304"/>
              </a:rPr>
              <a:t>±3</a:t>
            </a:r>
            <a:r>
              <a:rPr lang="el-GR" altLang="zh-CN" sz="2400" dirty="0">
                <a:latin typeface="Times New Roman" panose="02020603050405020304"/>
                <a:cs typeface="Times New Roman" panose="02020603050405020304"/>
              </a:rPr>
              <a:t>σ</a:t>
            </a:r>
            <a:r>
              <a:rPr lang="en-US" altLang="zh-CN" sz="2400" dirty="0">
                <a:latin typeface="Times New Roman" panose="02020603050405020304" pitchFamily="18" charset="0"/>
                <a:cs typeface="Times New Roman" panose="02020603050405020304" pitchFamily="18" charset="0"/>
              </a:rPr>
              <a:t>)</a:t>
            </a:r>
            <a:endParaRPr lang="zh-CN" altLang="en-US"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After cooling: </a:t>
            </a:r>
            <a:r>
              <a:rPr lang="el-GR" altLang="zh-CN" sz="2400" dirty="0">
                <a:latin typeface="Times New Roman" panose="02020603050405020304" pitchFamily="18" charset="0"/>
                <a:cs typeface="Times New Roman" panose="02020603050405020304" pitchFamily="18" charset="0"/>
              </a:rPr>
              <a:t>ε</a:t>
            </a:r>
            <a:r>
              <a:rPr lang="en-US" altLang="zh-CN" sz="1100" dirty="0">
                <a:latin typeface="Times New Roman" panose="02020603050405020304" pitchFamily="18" charset="0"/>
                <a:cs typeface="Times New Roman" panose="02020603050405020304" pitchFamily="18" charset="0"/>
              </a:rPr>
              <a:t>H,V</a:t>
            </a:r>
            <a:r>
              <a:rPr lang="en-US" altLang="zh-CN" sz="2400" dirty="0">
                <a:latin typeface="Times New Roman" panose="02020603050405020304" pitchFamily="18" charset="0"/>
                <a:cs typeface="Times New Roman" panose="02020603050405020304" pitchFamily="18" charset="0"/>
              </a:rPr>
              <a:t>=6.25 </a:t>
            </a:r>
            <a:r>
              <a:rPr lang="el-GR" altLang="zh-CN" sz="2400" dirty="0">
                <a:latin typeface="Times New Roman" panose="02020603050405020304"/>
                <a:cs typeface="Times New Roman" panose="02020603050405020304"/>
              </a:rPr>
              <a:t>π</a:t>
            </a:r>
            <a:r>
              <a:rPr lang="en-US" altLang="zh-CN" sz="2400" dirty="0">
                <a:latin typeface="Times New Roman" panose="02020603050405020304" pitchFamily="18" charset="0"/>
                <a:cs typeface="Times New Roman" panose="02020603050405020304" pitchFamily="18" charset="0"/>
              </a:rPr>
              <a:t> mm </a:t>
            </a:r>
            <a:r>
              <a:rPr lang="en-US" altLang="zh-CN" sz="2400" dirty="0" err="1">
                <a:latin typeface="Times New Roman" panose="02020603050405020304" pitchFamily="18" charset="0"/>
                <a:cs typeface="Times New Roman" panose="02020603050405020304" pitchFamily="18" charset="0"/>
              </a:rPr>
              <a:t>mrad</a:t>
            </a:r>
            <a:r>
              <a:rPr lang="en-US" altLang="zh-CN" sz="2400" dirty="0">
                <a:latin typeface="Times New Roman" panose="02020603050405020304" pitchFamily="18" charset="0"/>
                <a:cs typeface="Times New Roman" panose="02020603050405020304" pitchFamily="18" charset="0"/>
              </a:rPr>
              <a:t>, </a:t>
            </a:r>
            <a:r>
              <a:rPr lang="el-GR" altLang="zh-CN" sz="2400" dirty="0">
                <a:latin typeface="Times New Roman" panose="02020603050405020304" pitchFamily="18" charset="0"/>
                <a:cs typeface="Times New Roman" panose="02020603050405020304" pitchFamily="18" charset="0"/>
              </a:rPr>
              <a:t>Δ</a:t>
            </a:r>
            <a:r>
              <a:rPr lang="en-US" altLang="zh-CN" sz="2400" dirty="0">
                <a:latin typeface="Times New Roman" panose="02020603050405020304" pitchFamily="18" charset="0"/>
                <a:cs typeface="Times New Roman" panose="02020603050405020304" pitchFamily="18" charset="0"/>
              </a:rPr>
              <a:t>p/p=±3.6e-4 (</a:t>
            </a:r>
            <a:r>
              <a:rPr lang="en-US" altLang="zh-CN" sz="2400" dirty="0">
                <a:latin typeface="Times New Roman" panose="02020603050405020304"/>
                <a:cs typeface="Times New Roman" panose="02020603050405020304"/>
              </a:rPr>
              <a:t>±3</a:t>
            </a:r>
            <a:r>
              <a:rPr lang="el-GR" altLang="zh-CN" sz="2400" dirty="0">
                <a:latin typeface="Times New Roman" panose="02020603050405020304"/>
                <a:cs typeface="Times New Roman" panose="02020603050405020304"/>
              </a:rPr>
              <a:t>σ</a:t>
            </a:r>
            <a:r>
              <a:rPr lang="en-US" altLang="zh-CN" sz="2400" dirty="0">
                <a:latin typeface="Times New Roman" panose="02020603050405020304" pitchFamily="18" charset="0"/>
                <a:cs typeface="Times New Roman" panose="02020603050405020304" pitchFamily="18" charset="0"/>
              </a:rPr>
              <a:t>)</a:t>
            </a:r>
            <a:endParaRPr lang="en-US" altLang="zh-CN" sz="2400" dirty="0">
              <a:latin typeface="Times New Roman" panose="02020603050405020304" pitchFamily="18" charset="0"/>
              <a:cs typeface="Times New Roman" panose="02020603050405020304" pitchFamily="18" charset="0"/>
            </a:endParaRPr>
          </a:p>
          <a:p>
            <a:pPr>
              <a:buNone/>
            </a:pPr>
            <a:r>
              <a:rPr lang="en-US" altLang="zh-CN" sz="2400" dirty="0">
                <a:latin typeface="Times New Roman" panose="02020603050405020304" pitchFamily="18" charset="0"/>
                <a:cs typeface="Times New Roman" panose="02020603050405020304" pitchFamily="18" charset="0"/>
              </a:rPr>
              <a:t>                            </a:t>
            </a:r>
            <a:r>
              <a:rPr lang="el-GR" altLang="zh-CN" sz="2400" dirty="0">
                <a:latin typeface="Times New Roman" panose="02020603050405020304" pitchFamily="18" charset="0"/>
                <a:cs typeface="Times New Roman" panose="02020603050405020304" pitchFamily="18" charset="0"/>
              </a:rPr>
              <a:t>ε</a:t>
            </a:r>
            <a:r>
              <a:rPr lang="en-US" altLang="zh-CN" sz="1100" dirty="0">
                <a:latin typeface="Times New Roman" panose="02020603050405020304" pitchFamily="18" charset="0"/>
                <a:cs typeface="Times New Roman" panose="02020603050405020304" pitchFamily="18" charset="0"/>
              </a:rPr>
              <a:t>H,V</a:t>
            </a:r>
            <a:r>
              <a:rPr lang="en-US" altLang="zh-CN" sz="2400" dirty="0">
                <a:latin typeface="Times New Roman" panose="02020603050405020304" pitchFamily="18" charset="0"/>
                <a:cs typeface="Times New Roman" panose="02020603050405020304" pitchFamily="18" charset="0"/>
              </a:rPr>
              <a:t>=1.25 </a:t>
            </a:r>
            <a:r>
              <a:rPr lang="el-GR" altLang="zh-CN" sz="2400" dirty="0">
                <a:latin typeface="Times New Roman" panose="02020603050405020304"/>
                <a:cs typeface="Times New Roman" panose="02020603050405020304"/>
              </a:rPr>
              <a:t>π</a:t>
            </a:r>
            <a:r>
              <a:rPr lang="en-US" altLang="zh-CN" sz="2400" dirty="0">
                <a:latin typeface="Times New Roman" panose="02020603050405020304" pitchFamily="18" charset="0"/>
                <a:cs typeface="Times New Roman" panose="02020603050405020304" pitchFamily="18" charset="0"/>
              </a:rPr>
              <a:t> mm </a:t>
            </a:r>
            <a:r>
              <a:rPr lang="en-US" altLang="zh-CN" sz="2400" dirty="0" err="1">
                <a:latin typeface="Times New Roman" panose="02020603050405020304" pitchFamily="18" charset="0"/>
                <a:cs typeface="Times New Roman" panose="02020603050405020304" pitchFamily="18" charset="0"/>
              </a:rPr>
              <a:t>mrad</a:t>
            </a:r>
            <a:r>
              <a:rPr lang="en-US" altLang="zh-CN" sz="2400" dirty="0">
                <a:latin typeface="Times New Roman" panose="02020603050405020304" pitchFamily="18" charset="0"/>
                <a:cs typeface="Times New Roman" panose="02020603050405020304" pitchFamily="18" charset="0"/>
              </a:rPr>
              <a:t>, </a:t>
            </a:r>
            <a:r>
              <a:rPr lang="el-GR" altLang="zh-CN" sz="2400" dirty="0">
                <a:latin typeface="Times New Roman" panose="02020603050405020304" pitchFamily="18" charset="0"/>
                <a:cs typeface="Times New Roman" panose="02020603050405020304" pitchFamily="18" charset="0"/>
              </a:rPr>
              <a:t>Δ</a:t>
            </a:r>
            <a:r>
              <a:rPr lang="en-US" altLang="zh-CN" sz="2400" dirty="0">
                <a:latin typeface="Times New Roman" panose="02020603050405020304" pitchFamily="18" charset="0"/>
                <a:cs typeface="Times New Roman" panose="02020603050405020304" pitchFamily="18" charset="0"/>
              </a:rPr>
              <a:t>p/p=±6.0e-5 (1</a:t>
            </a:r>
            <a:r>
              <a:rPr lang="el-GR" altLang="zh-CN" sz="2400" dirty="0">
                <a:latin typeface="Times New Roman" panose="02020603050405020304"/>
                <a:cs typeface="Times New Roman" panose="02020603050405020304"/>
              </a:rPr>
              <a:t> σ</a:t>
            </a:r>
            <a:r>
              <a:rPr lang="en-US" altLang="zh-CN" sz="2400" dirty="0">
                <a:latin typeface="Times New Roman" panose="02020603050405020304" pitchFamily="18" charset="0"/>
                <a:cs typeface="Times New Roman" panose="02020603050405020304" pitchFamily="18" charset="0"/>
              </a:rPr>
              <a:t>)</a:t>
            </a:r>
            <a:endParaRPr lang="en-US" altLang="zh-CN" sz="2400" dirty="0">
              <a:latin typeface="Times New Roman" panose="02020603050405020304" pitchFamily="18" charset="0"/>
              <a:cs typeface="Times New Roman" panose="02020603050405020304" pitchFamily="18" charset="0"/>
            </a:endParaRPr>
          </a:p>
          <a:p>
            <a:r>
              <a:rPr lang="en-US" altLang="zh-CN" sz="2400" dirty="0">
                <a:solidFill>
                  <a:srgbClr val="0033CC"/>
                </a:solidFill>
                <a:latin typeface="Times New Roman" panose="02020603050405020304" pitchFamily="18" charset="0"/>
                <a:cs typeface="Times New Roman" panose="02020603050405020304" pitchFamily="18" charset="0"/>
              </a:rPr>
              <a:t>Cooling time &lt; 1.2 s</a:t>
            </a:r>
            <a:endParaRPr lang="en-US" altLang="zh-CN" sz="2400" dirty="0">
              <a:solidFill>
                <a:srgbClr val="0033CC"/>
              </a:solidFill>
              <a:latin typeface="Times New Roman" panose="02020603050405020304" pitchFamily="18" charset="0"/>
              <a:cs typeface="Times New Roman" panose="02020603050405020304" pitchFamily="18" charset="0"/>
            </a:endParaRPr>
          </a:p>
        </p:txBody>
      </p:sp>
      <p:sp>
        <p:nvSpPr>
          <p:cNvPr id="4" name="直接连接符 10"/>
          <p:cNvSpPr>
            <a:spLocks noChangeShapeType="1"/>
          </p:cNvSpPr>
          <p:nvPr/>
        </p:nvSpPr>
        <p:spPr bwMode="auto">
          <a:xfrm>
            <a:off x="119447" y="1124744"/>
            <a:ext cx="5543550" cy="0"/>
          </a:xfrm>
          <a:prstGeom prst="line">
            <a:avLst/>
          </a:prstGeom>
          <a:noFill/>
          <a:ln w="9525">
            <a:solidFill>
              <a:schemeClr val="accent1"/>
            </a:solidFill>
            <a:round/>
          </a:ln>
        </p:spPr>
        <p:txBody>
          <a:bodyPr/>
          <a:lstStyle/>
          <a:p>
            <a:endParaRPr lang="zh-CN" altLang="en-US"/>
          </a:p>
        </p:txBody>
      </p:sp>
      <p:sp>
        <p:nvSpPr>
          <p:cNvPr id="5" name="矩形 4"/>
          <p:cNvSpPr/>
          <p:nvPr/>
        </p:nvSpPr>
        <p:spPr>
          <a:xfrm>
            <a:off x="2483485" y="1988820"/>
            <a:ext cx="4824730" cy="40894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solidFill>
                <a:srgbClr val="C00000"/>
              </a:solidFill>
            </a:endParaRPr>
          </a:p>
        </p:txBody>
      </p:sp>
      <p:sp>
        <p:nvSpPr>
          <p:cNvPr id="10"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6" name="灯片编号占位符 5"/>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50649"/>
    </mc:Choice>
    <mc:Fallback>
      <p:transition spd="slow" advTm="50649"/>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7504" y="116632"/>
            <a:ext cx="9036496" cy="1008112"/>
          </a:xfrm>
        </p:spPr>
        <p:txBody>
          <a:bodyPr>
            <a:noAutofit/>
          </a:bodyPr>
          <a:lstStyle/>
          <a:p>
            <a:pPr algn="l"/>
            <a:r>
              <a:rPr lang="en-GB" altLang="zh-CN" sz="2400" b="1" dirty="0">
                <a:solidFill>
                  <a:schemeClr val="accent1"/>
                </a:solidFill>
                <a:latin typeface="Times New Roman" panose="02020603050405020304" pitchFamily="18" charset="0"/>
                <a:ea typeface="+mn-ea"/>
                <a:cs typeface="Times New Roman" panose="02020603050405020304" pitchFamily="18" charset="0"/>
              </a:rPr>
              <a:t>Comparison of TOF and notch filter momentum acceptance at 400 MeV/u (beta = 0.71)</a:t>
            </a:r>
            <a:endParaRPr lang="zh-CN" altLang="en-US" sz="24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8" name="直接连接符 10"/>
          <p:cNvSpPr>
            <a:spLocks noChangeShapeType="1"/>
          </p:cNvSpPr>
          <p:nvPr/>
        </p:nvSpPr>
        <p:spPr bwMode="auto">
          <a:xfrm>
            <a:off x="119447" y="1124744"/>
            <a:ext cx="5543550" cy="0"/>
          </a:xfrm>
          <a:prstGeom prst="line">
            <a:avLst/>
          </a:prstGeom>
        </p:spPr>
        <p:style>
          <a:lnRef idx="1">
            <a:schemeClr val="accent1"/>
          </a:lnRef>
          <a:fillRef idx="0">
            <a:schemeClr val="accent1"/>
          </a:fillRef>
          <a:effectRef idx="0">
            <a:schemeClr val="accent1"/>
          </a:effectRef>
          <a:fontRef idx="minor">
            <a:schemeClr val="tx1"/>
          </a:fontRef>
        </p:style>
        <p:txBody>
          <a:bodyPr/>
          <a:lstStyle/>
          <a:p>
            <a:endParaRPr lang="zh-CN" altLang="en-US"/>
          </a:p>
        </p:txBody>
      </p:sp>
      <p:graphicFrame>
        <p:nvGraphicFramePr>
          <p:cNvPr id="6" name="对象 5"/>
          <p:cNvGraphicFramePr>
            <a:graphicFrameLocks noChangeAspect="1"/>
          </p:cNvGraphicFramePr>
          <p:nvPr/>
        </p:nvGraphicFramePr>
        <p:xfrm>
          <a:off x="638810" y="746125"/>
          <a:ext cx="6986270" cy="4879975"/>
        </p:xfrm>
        <a:graphic>
          <a:graphicData uri="http://schemas.openxmlformats.org/presentationml/2006/ole">
            <mc:AlternateContent xmlns:mc="http://schemas.openxmlformats.org/markup-compatibility/2006">
              <mc:Choice xmlns:v="urn:schemas-microsoft-com:vml" Requires="v">
                <p:oleObj spid="_x0000_s214408" name="Graph" r:id="rId1" imgW="32480250" imgH="22688550" progId="Origin50.Graph">
                  <p:embed/>
                </p:oleObj>
              </mc:Choice>
              <mc:Fallback>
                <p:oleObj name="Graph" r:id="rId1" imgW="32480250" imgH="22688550" progId="Origin50.Graph">
                  <p:embed/>
                  <p:pic>
                    <p:nvPicPr>
                      <p:cNvPr id="0" name="图片 214407"/>
                      <p:cNvPicPr/>
                      <p:nvPr/>
                    </p:nvPicPr>
                    <p:blipFill>
                      <a:blip r:embed="rId2"/>
                      <a:stretch>
                        <a:fillRect/>
                      </a:stretch>
                    </p:blipFill>
                    <p:spPr>
                      <a:xfrm>
                        <a:off x="638810" y="746125"/>
                        <a:ext cx="6986270" cy="4879975"/>
                      </a:xfrm>
                      <a:prstGeom prst="rect">
                        <a:avLst/>
                      </a:prstGeom>
                    </p:spPr>
                  </p:pic>
                </p:oleObj>
              </mc:Fallback>
            </mc:AlternateContent>
          </a:graphicData>
        </a:graphic>
      </p:graphicFrame>
      <p:sp>
        <p:nvSpPr>
          <p:cNvPr id="4" name="文本框 3"/>
          <p:cNvSpPr txBox="1"/>
          <p:nvPr/>
        </p:nvSpPr>
        <p:spPr>
          <a:xfrm>
            <a:off x="1058545" y="5338445"/>
            <a:ext cx="6729095" cy="64516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indent="-285750">
              <a:buFont typeface="Wingdings" panose="05000000000000000000" charset="0"/>
              <a:buChar char="Ø"/>
            </a:pPr>
            <a:r>
              <a:rPr lang="en-US" altLang="zh-CN" dirty="0">
                <a:solidFill>
                  <a:srgbClr val="002060"/>
                </a:solidFill>
                <a:latin typeface="Times New Roman" panose="02020603050405020304" pitchFamily="18" charset="0"/>
                <a:cs typeface="Times New Roman" panose="02020603050405020304" pitchFamily="18" charset="0"/>
              </a:rPr>
              <a:t>For the beam energy below 400 MeV/u, 1-2 GHz can not be used, the cooling frequency should be below 1.2 GHz</a:t>
            </a:r>
            <a:endParaRPr lang="en-US" altLang="zh-CN" b="1" dirty="0">
              <a:solidFill>
                <a:srgbClr val="002060"/>
              </a:solidFill>
              <a:latin typeface="Times New Roman" panose="02020603050405020304" pitchFamily="18" charset="0"/>
              <a:cs typeface="Times New Roman" panose="02020603050405020304" pitchFamily="18" charset="0"/>
            </a:endParaRPr>
          </a:p>
        </p:txBody>
      </p:sp>
      <p:sp>
        <p:nvSpPr>
          <p:cNvPr id="7" name="椭圆 6"/>
          <p:cNvSpPr/>
          <p:nvPr/>
        </p:nvSpPr>
        <p:spPr>
          <a:xfrm>
            <a:off x="1810444" y="1196752"/>
            <a:ext cx="1512168" cy="504056"/>
          </a:xfrm>
          <a:prstGeom prst="ellipse">
            <a:avLst/>
          </a:prstGeom>
          <a:noFill/>
          <a:ln w="317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9"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3" name="TextBox 9"/>
          <p:cNvSpPr txBox="1"/>
          <p:nvPr>
            <p:custDataLst>
              <p:tags r:id="rId3"/>
            </p:custDataLst>
          </p:nvPr>
        </p:nvSpPr>
        <p:spPr>
          <a:xfrm>
            <a:off x="1403350" y="5949950"/>
            <a:ext cx="5542280" cy="460375"/>
          </a:xfrm>
          <a:prstGeom prst="rect">
            <a:avLst/>
          </a:prstGeom>
        </p:spPr>
        <p:style>
          <a:lnRef idx="2">
            <a:schemeClr val="accent2"/>
          </a:lnRef>
          <a:fillRef idx="1">
            <a:schemeClr val="lt1"/>
          </a:fillRef>
          <a:effectRef idx="0">
            <a:schemeClr val="accent2"/>
          </a:effectRef>
          <a:fontRef idx="minor">
            <a:schemeClr val="dk1"/>
          </a:fontRef>
        </p:style>
        <p:txBody>
          <a:bodyPr vertOverflow="overflow" horzOverflow="overflow" vert="horz" wrap="square" numCol="1" spcCol="0" rtlCol="0" fromWordArt="0" anchor="ctr" anchorCtr="0" forceAA="0" compatLnSpc="1">
            <a:spAutoFit/>
          </a:bodyPr>
          <a:lstStyle/>
          <a:p>
            <a:pPr lvl="0" algn="l">
              <a:buClrTx/>
              <a:buSzTx/>
              <a:buFontTx/>
            </a:pPr>
            <a:r>
              <a:rPr lang="en-US" altLang="zh-CN" sz="2400" dirty="0">
                <a:solidFill>
                  <a:srgbClr val="C00000"/>
                </a:solidFill>
                <a:latin typeface="Times New Roman" panose="02020603050405020304" pitchFamily="18" charset="0"/>
                <a:cs typeface="Times New Roman" panose="02020603050405020304" pitchFamily="18" charset="0"/>
                <a:sym typeface="+mn-ea"/>
              </a:rPr>
              <a:t>SRing operating bandwidth: 0.6-1.2 GHz </a:t>
            </a:r>
            <a:r>
              <a:rPr lang="en-US" altLang="zh-CN" dirty="0">
                <a:latin typeface="Times New Roman" panose="02020603050405020304" pitchFamily="18" charset="0"/>
                <a:cs typeface="Times New Roman" panose="02020603050405020304" pitchFamily="18" charset="0"/>
                <a:sym typeface="+mn-ea"/>
              </a:rPr>
              <a:t> </a:t>
            </a:r>
            <a:endParaRPr lang="en-US" altLang="zh-CN" dirty="0">
              <a:latin typeface="Times New Roman" panose="02020603050405020304" pitchFamily="18" charset="0"/>
              <a:cs typeface="Times New Roman" panose="02020603050405020304" pitchFamily="18" charset="0"/>
              <a:sym typeface="+mn-ea"/>
            </a:endParaRPr>
          </a:p>
        </p:txBody>
      </p:sp>
      <p:sp>
        <p:nvSpPr>
          <p:cNvPr id="5" name="灯片编号占位符 4"/>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62226"/>
    </mc:Choice>
    <mc:Fallback>
      <p:transition spd="slow" advTm="62226"/>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48630" y="113045"/>
            <a:ext cx="7886700" cy="1325563"/>
          </a:xfrm>
        </p:spPr>
        <p:txBody>
          <a:bodyPr>
            <a:normAutofit/>
          </a:bodyPr>
          <a:lstStyle/>
          <a:p>
            <a:pPr algn="l"/>
            <a:r>
              <a:rPr lang="en-US" altLang="zh-CN" sz="3600" b="1" dirty="0">
                <a:solidFill>
                  <a:schemeClr val="accent1"/>
                </a:solidFill>
                <a:latin typeface="Times New Roman" panose="02020603050405020304" pitchFamily="18" charset="0"/>
                <a:ea typeface="+mn-ea"/>
                <a:cs typeface="Times New Roman" panose="02020603050405020304" pitchFamily="18" charset="0"/>
              </a:rPr>
              <a:t>Outlines</a:t>
            </a:r>
            <a:endParaRPr lang="zh-CN" altLang="en-US" sz="36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3" name="内容占位符 2"/>
          <p:cNvSpPr>
            <a:spLocks noGrp="1"/>
          </p:cNvSpPr>
          <p:nvPr>
            <p:ph idx="1"/>
          </p:nvPr>
        </p:nvSpPr>
        <p:spPr>
          <a:xfrm>
            <a:off x="107504" y="1207293"/>
            <a:ext cx="9036496" cy="4525963"/>
          </a:xfrm>
        </p:spPr>
        <p:txBody>
          <a:bodyPr>
            <a:normAutofit/>
          </a:bodyPr>
          <a:lstStyle/>
          <a:p>
            <a:pPr>
              <a:buFont typeface="Wingdings" panose="05000000000000000000" pitchFamily="2" charset="2"/>
              <a:buChar char="l"/>
            </a:pPr>
            <a:r>
              <a:rPr lang="en-GB" altLang="zh-CN" dirty="0">
                <a:latin typeface="Times New Roman" panose="02020603050405020304" pitchFamily="18" charset="0"/>
                <a:cs typeface="Times New Roman" panose="02020603050405020304" pitchFamily="18" charset="0"/>
              </a:rPr>
              <a:t>Development of stochastic cooling components for HIAF Spectrometer-Ring</a:t>
            </a:r>
            <a:r>
              <a:rPr lang="en-US" altLang="zh-CN" dirty="0">
                <a:latin typeface="Times New Roman" panose="02020603050405020304" pitchFamily="18" charset="0"/>
                <a:cs typeface="Times New Roman" panose="02020603050405020304" pitchFamily="18" charset="0"/>
              </a:rPr>
              <a:t> </a:t>
            </a:r>
            <a:r>
              <a:rPr lang="en-US" altLang="zh-CN" sz="2600" dirty="0">
                <a:latin typeface="Times New Roman" panose="02020603050405020304" pitchFamily="18" charset="0"/>
                <a:cs typeface="Times New Roman" panose="02020603050405020304" pitchFamily="18" charset="0"/>
              </a:rPr>
              <a:t>(</a:t>
            </a:r>
            <a:r>
              <a:rPr lang="en-US" altLang="zh-CN" sz="2600" dirty="0">
                <a:solidFill>
                  <a:srgbClr val="FF0000"/>
                </a:solidFill>
                <a:latin typeface="Times New Roman" panose="02020603050405020304" pitchFamily="18" charset="0"/>
                <a:cs typeface="Times New Roman" panose="02020603050405020304" pitchFamily="18" charset="0"/>
              </a:rPr>
              <a:t>H</a:t>
            </a:r>
            <a:r>
              <a:rPr lang="en-US" altLang="zh-CN" sz="2600" dirty="0">
                <a:latin typeface="Times New Roman" panose="02020603050405020304" pitchFamily="18" charset="0"/>
                <a:cs typeface="Times New Roman" panose="02020603050405020304" pitchFamily="18" charset="0"/>
              </a:rPr>
              <a:t>igh </a:t>
            </a:r>
            <a:r>
              <a:rPr lang="en-US" altLang="zh-CN" sz="2600" dirty="0">
                <a:solidFill>
                  <a:srgbClr val="FF0000"/>
                </a:solidFill>
                <a:latin typeface="Times New Roman" panose="02020603050405020304" pitchFamily="18" charset="0"/>
                <a:cs typeface="Times New Roman" panose="02020603050405020304" pitchFamily="18" charset="0"/>
              </a:rPr>
              <a:t>I</a:t>
            </a:r>
            <a:r>
              <a:rPr lang="en-US" altLang="zh-CN" sz="2600" dirty="0">
                <a:latin typeface="Times New Roman" panose="02020603050405020304" pitchFamily="18" charset="0"/>
                <a:cs typeface="Times New Roman" panose="02020603050405020304" pitchFamily="18" charset="0"/>
              </a:rPr>
              <a:t>ntensity heavy-ion </a:t>
            </a:r>
            <a:r>
              <a:rPr lang="en-US" altLang="zh-CN" sz="2600" dirty="0">
                <a:solidFill>
                  <a:srgbClr val="FF0000"/>
                </a:solidFill>
                <a:latin typeface="Times New Roman" panose="02020603050405020304" pitchFamily="18" charset="0"/>
                <a:cs typeface="Times New Roman" panose="02020603050405020304" pitchFamily="18" charset="0"/>
              </a:rPr>
              <a:t>A</a:t>
            </a:r>
            <a:r>
              <a:rPr lang="en-US" altLang="zh-CN" sz="2600" dirty="0">
                <a:latin typeface="Times New Roman" panose="02020603050405020304" pitchFamily="18" charset="0"/>
                <a:cs typeface="Times New Roman" panose="02020603050405020304" pitchFamily="18" charset="0"/>
              </a:rPr>
              <a:t>ccelerator </a:t>
            </a:r>
            <a:r>
              <a:rPr lang="en-US" altLang="zh-CN" sz="2600" dirty="0">
                <a:solidFill>
                  <a:srgbClr val="FF0000"/>
                </a:solidFill>
                <a:latin typeface="Times New Roman" panose="02020603050405020304" pitchFamily="18" charset="0"/>
                <a:cs typeface="Times New Roman" panose="02020603050405020304" pitchFamily="18" charset="0"/>
              </a:rPr>
              <a:t>F</a:t>
            </a:r>
            <a:r>
              <a:rPr lang="en-US" altLang="zh-CN" sz="2600" dirty="0">
                <a:latin typeface="Times New Roman" panose="02020603050405020304" pitchFamily="18" charset="0"/>
                <a:cs typeface="Times New Roman" panose="02020603050405020304" pitchFamily="18" charset="0"/>
              </a:rPr>
              <a:t>acility)</a:t>
            </a:r>
            <a:endParaRPr lang="en-US" altLang="zh-CN" sz="2600" dirty="0">
              <a:latin typeface="Times New Roman" panose="02020603050405020304" pitchFamily="18" charset="0"/>
              <a:cs typeface="Times New Roman" panose="02020603050405020304" pitchFamily="18" charset="0"/>
            </a:endParaRPr>
          </a:p>
        </p:txBody>
      </p:sp>
      <p:sp>
        <p:nvSpPr>
          <p:cNvPr id="4" name="直接连接符 10"/>
          <p:cNvSpPr>
            <a:spLocks noChangeShapeType="1"/>
          </p:cNvSpPr>
          <p:nvPr/>
        </p:nvSpPr>
        <p:spPr bwMode="auto">
          <a:xfrm>
            <a:off x="119447" y="1124744"/>
            <a:ext cx="5543550" cy="0"/>
          </a:xfrm>
          <a:prstGeom prst="line">
            <a:avLst/>
          </a:prstGeom>
          <a:noFill/>
          <a:ln w="9525">
            <a:solidFill>
              <a:schemeClr val="accent1"/>
            </a:solidFill>
            <a:round/>
          </a:ln>
        </p:spPr>
        <p:txBody>
          <a:bodyPr/>
          <a:lstStyle/>
          <a:p>
            <a:endParaRPr lang="zh-CN" altLang="en-US"/>
          </a:p>
        </p:txBody>
      </p:sp>
      <p:sp>
        <p:nvSpPr>
          <p:cNvPr id="6" name="矩形 5"/>
          <p:cNvSpPr/>
          <p:nvPr/>
        </p:nvSpPr>
        <p:spPr>
          <a:xfrm>
            <a:off x="-396552" y="2482315"/>
            <a:ext cx="9540552" cy="3476625"/>
          </a:xfrm>
          <a:prstGeom prst="rect">
            <a:avLst/>
          </a:prstGeom>
        </p:spPr>
        <p:txBody>
          <a:bodyPr wrap="square">
            <a:spAutoFit/>
          </a:bodyPr>
          <a:lstStyle/>
          <a:p>
            <a:pPr lvl="1">
              <a:buFont typeface="Wingdings" panose="05000000000000000000" pitchFamily="2" charset="2"/>
              <a:buChar char="Ø"/>
            </a:pPr>
            <a:r>
              <a:rPr lang="en-GB" altLang="zh-CN" sz="2200" b="1" dirty="0">
                <a:solidFill>
                  <a:schemeClr val="bg1">
                    <a:lumMod val="85000"/>
                  </a:schemeClr>
                </a:solidFill>
                <a:latin typeface="Times New Roman" panose="02020603050405020304" pitchFamily="18" charset="0"/>
                <a:cs typeface="Times New Roman" panose="02020603050405020304" pitchFamily="18" charset="0"/>
              </a:rPr>
              <a:t>Motivation</a:t>
            </a:r>
            <a:r>
              <a:rPr lang="en-GB" altLang="zh-CN" sz="2200" dirty="0">
                <a:solidFill>
                  <a:schemeClr val="bg1">
                    <a:lumMod val="85000"/>
                  </a:schemeClr>
                </a:solidFill>
                <a:latin typeface="Times New Roman" panose="02020603050405020304" pitchFamily="18" charset="0"/>
                <a:cs typeface="Times New Roman" panose="02020603050405020304" pitchFamily="18" charset="0"/>
              </a:rPr>
              <a:t> for stochastic cooling on the </a:t>
            </a:r>
            <a:r>
              <a:rPr lang="en-GB" altLang="zh-CN" sz="2200" dirty="0" err="1">
                <a:solidFill>
                  <a:schemeClr val="bg1">
                    <a:lumMod val="85000"/>
                  </a:schemeClr>
                </a:solidFill>
                <a:latin typeface="Times New Roman" panose="02020603050405020304" pitchFamily="18" charset="0"/>
                <a:cs typeface="Times New Roman" panose="02020603050405020304" pitchFamily="18" charset="0"/>
              </a:rPr>
              <a:t>SRing</a:t>
            </a:r>
            <a:r>
              <a:rPr lang="en-GB" altLang="zh-CN" sz="2200" dirty="0">
                <a:solidFill>
                  <a:schemeClr val="bg1">
                    <a:lumMod val="85000"/>
                  </a:schemeClr>
                </a:solidFill>
                <a:latin typeface="Times New Roman" panose="02020603050405020304" pitchFamily="18" charset="0"/>
                <a:cs typeface="Times New Roman" panose="02020603050405020304" pitchFamily="18" charset="0"/>
              </a:rPr>
              <a:t> requirements by physics</a:t>
            </a:r>
            <a:endParaRPr lang="en-US" altLang="zh-CN" sz="2200" dirty="0">
              <a:solidFill>
                <a:schemeClr val="bg1">
                  <a:lumMod val="85000"/>
                </a:schemeClr>
              </a:solidFill>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endParaRPr lang="en-US" altLang="zh-CN" sz="2200" dirty="0">
              <a:solidFill>
                <a:schemeClr val="bg1">
                  <a:lumMod val="85000"/>
                </a:schemeClr>
              </a:solidFill>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altLang="zh-CN" sz="2200" b="1" dirty="0">
                <a:latin typeface="Times New Roman" panose="02020603050405020304" pitchFamily="18" charset="0"/>
                <a:cs typeface="Times New Roman" panose="02020603050405020304" pitchFamily="18" charset="0"/>
              </a:rPr>
              <a:t>SRing pickup/kicker </a:t>
            </a:r>
            <a:r>
              <a:rPr lang="en-US" altLang="zh-CN" sz="2200" dirty="0">
                <a:latin typeface="Times New Roman" panose="02020603050405020304" pitchFamily="18" charset="0"/>
                <a:cs typeface="Times New Roman" panose="02020603050405020304" pitchFamily="18" charset="0"/>
              </a:rPr>
              <a:t>optimization and test with beam on CSRm</a:t>
            </a:r>
            <a:endParaRPr lang="en-US" altLang="zh-CN" sz="220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endParaRPr lang="en-US" altLang="zh-CN" sz="220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GB" altLang="zh-CN" sz="2200" dirty="0">
                <a:solidFill>
                  <a:schemeClr val="bg1">
                    <a:lumMod val="85000"/>
                  </a:schemeClr>
                </a:solidFill>
                <a:latin typeface="Times New Roman" panose="02020603050405020304" pitchFamily="18" charset="0"/>
                <a:cs typeface="Times New Roman" panose="02020603050405020304" pitchFamily="18" charset="0"/>
              </a:rPr>
              <a:t>Notch filter evaluation for SRing stochastic cooling</a:t>
            </a:r>
            <a:endParaRPr lang="en-GB" altLang="zh-CN" sz="2200" dirty="0">
              <a:solidFill>
                <a:schemeClr val="bg1">
                  <a:lumMod val="85000"/>
                </a:schemeClr>
              </a:solidFill>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endParaRPr lang="en-US" altLang="zh-CN" sz="220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altLang="zh-CN" sz="2200" b="1" dirty="0">
                <a:solidFill>
                  <a:schemeClr val="bg1">
                    <a:lumMod val="85000"/>
                  </a:schemeClr>
                </a:solidFill>
                <a:latin typeface="Times New Roman" panose="02020603050405020304" pitchFamily="18" charset="0"/>
                <a:cs typeface="Times New Roman" panose="02020603050405020304" pitchFamily="18" charset="0"/>
              </a:rPr>
              <a:t>Broadband phase shifter </a:t>
            </a:r>
            <a:r>
              <a:rPr lang="en-US" altLang="zh-CN" sz="2200" dirty="0">
                <a:solidFill>
                  <a:schemeClr val="bg1">
                    <a:lumMod val="85000"/>
                  </a:schemeClr>
                </a:solidFill>
                <a:latin typeface="Times New Roman" panose="02020603050405020304" pitchFamily="18" charset="0"/>
                <a:cs typeface="Times New Roman" panose="02020603050405020304" pitchFamily="18" charset="0"/>
              </a:rPr>
              <a:t>development for stochastic cooling</a:t>
            </a:r>
            <a:endParaRPr lang="en-US" altLang="zh-CN" sz="2200" dirty="0">
              <a:solidFill>
                <a:schemeClr val="bg1">
                  <a:lumMod val="85000"/>
                </a:schemeClr>
              </a:solidFill>
              <a:latin typeface="Times New Roman" panose="02020603050405020304" pitchFamily="18" charset="0"/>
              <a:cs typeface="Times New Roman" panose="02020603050405020304" pitchFamily="18" charset="0"/>
            </a:endParaRPr>
          </a:p>
          <a:p>
            <a:pPr lvl="1"/>
            <a:endParaRPr lang="en-US" altLang="zh-CN" sz="2200" dirty="0">
              <a:latin typeface="Times New Roman" panose="02020603050405020304" pitchFamily="18" charset="0"/>
              <a:cs typeface="Times New Roman" panose="02020603050405020304" pitchFamily="18" charset="0"/>
            </a:endParaRPr>
          </a:p>
          <a:p>
            <a:pPr lvl="1"/>
            <a:endParaRPr lang="en-US" altLang="zh-CN" sz="2200" dirty="0">
              <a:latin typeface="Times New Roman" panose="02020603050405020304" pitchFamily="18" charset="0"/>
              <a:cs typeface="Times New Roman" panose="02020603050405020304" pitchFamily="18" charset="0"/>
            </a:endParaRPr>
          </a:p>
          <a:p>
            <a:pPr lvl="1"/>
            <a:endParaRPr lang="en-US" altLang="zh-CN" sz="2200" dirty="0">
              <a:latin typeface="Times New Roman" panose="02020603050405020304" pitchFamily="18" charset="0"/>
              <a:cs typeface="Times New Roman" panose="02020603050405020304" pitchFamily="18" charset="0"/>
            </a:endParaRPr>
          </a:p>
        </p:txBody>
      </p:sp>
      <p:sp>
        <p:nvSpPr>
          <p:cNvPr id="8"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5" name="灯片编号占位符 4"/>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descr="2016-06-17_SRing-55-v3-st.bmp"/>
          <p:cNvPicPr>
            <a:picLocks noChangeAspect="1"/>
          </p:cNvPicPr>
          <p:nvPr/>
        </p:nvPicPr>
        <p:blipFill>
          <a:blip r:embed="rId1" cstate="print"/>
          <a:srcRect l="23225" t="13372" r="27163" b="15756"/>
          <a:stretch>
            <a:fillRect/>
          </a:stretch>
        </p:blipFill>
        <p:spPr>
          <a:xfrm>
            <a:off x="434936" y="1196752"/>
            <a:ext cx="8510531" cy="5184576"/>
          </a:xfrm>
          <a:prstGeom prst="rect">
            <a:avLst/>
          </a:prstGeom>
        </p:spPr>
      </p:pic>
      <p:sp>
        <p:nvSpPr>
          <p:cNvPr id="2" name="标题 1"/>
          <p:cNvSpPr>
            <a:spLocks noGrp="1"/>
          </p:cNvSpPr>
          <p:nvPr>
            <p:ph type="title"/>
          </p:nvPr>
        </p:nvSpPr>
        <p:spPr>
          <a:xfrm>
            <a:off x="467544" y="58614"/>
            <a:ext cx="8229600" cy="1138138"/>
          </a:xfrm>
        </p:spPr>
        <p:txBody>
          <a:bodyPr>
            <a:noAutofit/>
          </a:bodyPr>
          <a:lstStyle/>
          <a:p>
            <a:pPr algn="l"/>
            <a:r>
              <a:rPr lang="en-US" altLang="zh-CN" sz="2400" b="1" dirty="0">
                <a:solidFill>
                  <a:schemeClr val="accent1"/>
                </a:solidFill>
                <a:latin typeface="Times New Roman" panose="02020603050405020304" pitchFamily="18" charset="0"/>
                <a:ea typeface="+mn-ea"/>
                <a:cs typeface="Times New Roman" panose="02020603050405020304" pitchFamily="18" charset="0"/>
              </a:rPr>
              <a:t>Layout of the PU and kicker of </a:t>
            </a:r>
            <a:r>
              <a:rPr lang="en-US" altLang="zh-CN" sz="2400" b="1" dirty="0" err="1">
                <a:solidFill>
                  <a:schemeClr val="accent1"/>
                </a:solidFill>
                <a:latin typeface="Times New Roman" panose="02020603050405020304" pitchFamily="18" charset="0"/>
                <a:ea typeface="+mn-ea"/>
                <a:cs typeface="Times New Roman" panose="02020603050405020304" pitchFamily="18" charset="0"/>
              </a:rPr>
              <a:t>SRing</a:t>
            </a:r>
            <a:r>
              <a:rPr lang="en-US" altLang="zh-CN" sz="2400" b="1" dirty="0">
                <a:solidFill>
                  <a:schemeClr val="accent1"/>
                </a:solidFill>
                <a:latin typeface="Times New Roman" panose="02020603050405020304" pitchFamily="18" charset="0"/>
                <a:ea typeface="+mn-ea"/>
                <a:cs typeface="Times New Roman" panose="02020603050405020304" pitchFamily="18" charset="0"/>
              </a:rPr>
              <a:t> stochastic cooling</a:t>
            </a:r>
            <a:endParaRPr lang="zh-CN" altLang="en-US" sz="2400" b="1" dirty="0">
              <a:solidFill>
                <a:schemeClr val="accent1"/>
              </a:solidFill>
              <a:latin typeface="Times New Roman" panose="02020603050405020304" pitchFamily="18" charset="0"/>
              <a:ea typeface="+mn-ea"/>
              <a:cs typeface="Times New Roman" panose="02020603050405020304" pitchFamily="18" charset="0"/>
            </a:endParaRPr>
          </a:p>
        </p:txBody>
      </p:sp>
      <p:graphicFrame>
        <p:nvGraphicFramePr>
          <p:cNvPr id="42" name="内容占位符 41"/>
          <p:cNvGraphicFramePr>
            <a:graphicFrameLocks noGrp="1"/>
          </p:cNvGraphicFramePr>
          <p:nvPr>
            <p:ph idx="1"/>
          </p:nvPr>
        </p:nvGraphicFramePr>
        <p:xfrm>
          <a:off x="2339752" y="5301208"/>
          <a:ext cx="2057400" cy="361950"/>
        </p:xfrm>
        <a:graphic>
          <a:graphicData uri="http://schemas.openxmlformats.org/drawingml/2006/table">
            <a:tbl>
              <a:tblPr/>
              <a:tblGrid>
                <a:gridCol w="685800"/>
                <a:gridCol w="685800"/>
                <a:gridCol w="685800"/>
              </a:tblGrid>
              <a:tr h="180975">
                <a:tc>
                  <a:txBody>
                    <a:bodyPr/>
                    <a:lstStyle/>
                    <a:p>
                      <a:pPr algn="l" fontAlgn="b"/>
                      <a:endParaRPr lang="zh-CN" altLang="en-US" sz="1100" b="0" i="0" u="none" strike="noStrike">
                        <a:solidFill>
                          <a:srgbClr val="000000"/>
                        </a:solidFill>
                        <a:latin typeface="Tahoma" panose="020B0604030504040204"/>
                      </a:endParaRPr>
                    </a:p>
                  </a:txBody>
                  <a:tcPr marL="9525" marR="9525" marT="9525" marB="0" anchor="b">
                    <a:lnL>
                      <a:noFill/>
                    </a:lnL>
                    <a:lnR>
                      <a:noFill/>
                    </a:lnR>
                    <a:lnT>
                      <a:noFill/>
                    </a:lnT>
                    <a:lnB>
                      <a:noFill/>
                    </a:lnB>
                  </a:tcPr>
                </a:tc>
                <a:tc>
                  <a:txBody>
                    <a:bodyPr/>
                    <a:lstStyle/>
                    <a:p>
                      <a:pPr algn="l" fontAlgn="b"/>
                      <a:endParaRPr lang="zh-CN" altLang="en-US" sz="1100" b="0" i="0" u="none" strike="noStrike">
                        <a:solidFill>
                          <a:srgbClr val="000000"/>
                        </a:solidFill>
                        <a:latin typeface="Tahoma" panose="020B0604030504040204"/>
                      </a:endParaRPr>
                    </a:p>
                  </a:txBody>
                  <a:tcPr marL="9525" marR="9525" marT="9525" marB="0" anchor="b">
                    <a:lnL>
                      <a:noFill/>
                    </a:lnL>
                    <a:lnR>
                      <a:noFill/>
                    </a:lnR>
                    <a:lnT>
                      <a:noFill/>
                    </a:lnT>
                    <a:lnB>
                      <a:noFill/>
                    </a:lnB>
                  </a:tcPr>
                </a:tc>
                <a:tc>
                  <a:txBody>
                    <a:bodyPr/>
                    <a:lstStyle/>
                    <a:p>
                      <a:pPr algn="l" fontAlgn="b"/>
                      <a:endParaRPr lang="zh-CN" altLang="en-US" sz="1100" b="0" i="0" u="none" strike="noStrike">
                        <a:solidFill>
                          <a:srgbClr val="000000"/>
                        </a:solidFill>
                        <a:latin typeface="Tahoma" panose="020B0604030504040204"/>
                      </a:endParaRPr>
                    </a:p>
                  </a:txBody>
                  <a:tcPr marL="9525" marR="9525" marT="9525" marB="0" anchor="b">
                    <a:lnL>
                      <a:noFill/>
                    </a:lnL>
                    <a:lnR>
                      <a:noFill/>
                    </a:lnR>
                    <a:lnT>
                      <a:noFill/>
                    </a:lnT>
                    <a:lnB>
                      <a:noFill/>
                    </a:lnB>
                  </a:tcPr>
                </a:tc>
              </a:tr>
              <a:tr h="180975">
                <a:tc>
                  <a:txBody>
                    <a:bodyPr/>
                    <a:lstStyle/>
                    <a:p>
                      <a:pPr algn="l" fontAlgn="b"/>
                      <a:endParaRPr lang="zh-CN" altLang="en-US" sz="1100" b="0" i="0" u="none" strike="noStrike">
                        <a:solidFill>
                          <a:srgbClr val="000000"/>
                        </a:solidFill>
                        <a:latin typeface="Tahoma" panose="020B0604030504040204"/>
                      </a:endParaRPr>
                    </a:p>
                  </a:txBody>
                  <a:tcPr marL="9525" marR="9525" marT="9525" marB="0" anchor="b">
                    <a:lnL>
                      <a:noFill/>
                    </a:lnL>
                    <a:lnR>
                      <a:noFill/>
                    </a:lnR>
                    <a:lnT>
                      <a:noFill/>
                    </a:lnT>
                    <a:lnB>
                      <a:noFill/>
                    </a:lnB>
                  </a:tcPr>
                </a:tc>
                <a:tc>
                  <a:txBody>
                    <a:bodyPr/>
                    <a:lstStyle/>
                    <a:p>
                      <a:pPr algn="l" fontAlgn="b"/>
                      <a:endParaRPr lang="zh-CN" altLang="en-US" sz="1100" b="0" i="0" u="none" strike="noStrike">
                        <a:solidFill>
                          <a:srgbClr val="000000"/>
                        </a:solidFill>
                        <a:latin typeface="Tahoma" panose="020B0604030504040204"/>
                      </a:endParaRPr>
                    </a:p>
                  </a:txBody>
                  <a:tcPr marL="9525" marR="9525" marT="9525" marB="0" anchor="b">
                    <a:lnL>
                      <a:noFill/>
                    </a:lnL>
                    <a:lnR>
                      <a:noFill/>
                    </a:lnR>
                    <a:lnT>
                      <a:noFill/>
                    </a:lnT>
                    <a:lnB>
                      <a:noFill/>
                    </a:lnB>
                  </a:tcPr>
                </a:tc>
                <a:tc>
                  <a:txBody>
                    <a:bodyPr/>
                    <a:lstStyle/>
                    <a:p>
                      <a:pPr algn="l" fontAlgn="b"/>
                      <a:endParaRPr lang="zh-CN" altLang="en-US" sz="1100" b="0" i="0" u="none" strike="noStrike" dirty="0">
                        <a:solidFill>
                          <a:srgbClr val="000000"/>
                        </a:solidFill>
                        <a:latin typeface="Tahoma" panose="020B0604030504040204"/>
                      </a:endParaRPr>
                    </a:p>
                  </a:txBody>
                  <a:tcPr marL="9525" marR="9525" marT="9525" marB="0" anchor="b">
                    <a:lnL>
                      <a:noFill/>
                    </a:lnL>
                    <a:lnR>
                      <a:noFill/>
                    </a:lnR>
                    <a:lnT>
                      <a:noFill/>
                    </a:lnT>
                    <a:lnB>
                      <a:noFill/>
                    </a:lnB>
                  </a:tcPr>
                </a:tc>
              </a:tr>
            </a:tbl>
          </a:graphicData>
        </a:graphic>
      </p:graphicFrame>
      <p:sp>
        <p:nvSpPr>
          <p:cNvPr id="5" name="TextBox 4"/>
          <p:cNvSpPr txBox="1"/>
          <p:nvPr/>
        </p:nvSpPr>
        <p:spPr>
          <a:xfrm>
            <a:off x="5652120" y="2060848"/>
            <a:ext cx="720080" cy="430887"/>
          </a:xfrm>
          <a:prstGeom prst="rect">
            <a:avLst/>
          </a:prstGeom>
          <a:noFill/>
        </p:spPr>
        <p:txBody>
          <a:bodyPr wrap="square" rtlCol="0">
            <a:spAutoFit/>
          </a:bodyPr>
          <a:lstStyle/>
          <a:p>
            <a:r>
              <a:rPr lang="en-US" altLang="zh-CN" sz="2200" b="1" dirty="0">
                <a:latin typeface="Times New Roman" panose="02020603050405020304" pitchFamily="18" charset="0"/>
                <a:cs typeface="Times New Roman" panose="02020603050405020304" pitchFamily="18" charset="0"/>
              </a:rPr>
              <a:t>PU1</a:t>
            </a:r>
            <a:endParaRPr lang="zh-CN" altLang="en-US" sz="2200" b="1" dirty="0">
              <a:latin typeface="Times New Roman" panose="02020603050405020304" pitchFamily="18" charset="0"/>
              <a:cs typeface="Times New Roman" panose="02020603050405020304" pitchFamily="18" charset="0"/>
            </a:endParaRPr>
          </a:p>
        </p:txBody>
      </p:sp>
      <p:cxnSp>
        <p:nvCxnSpPr>
          <p:cNvPr id="7" name="直接箭头连接符 6"/>
          <p:cNvCxnSpPr/>
          <p:nvPr/>
        </p:nvCxnSpPr>
        <p:spPr>
          <a:xfrm flipV="1">
            <a:off x="5940152" y="1844824"/>
            <a:ext cx="432048" cy="28803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6804248" y="2060848"/>
            <a:ext cx="720080" cy="430887"/>
          </a:xfrm>
          <a:prstGeom prst="rect">
            <a:avLst/>
          </a:prstGeom>
          <a:noFill/>
        </p:spPr>
        <p:txBody>
          <a:bodyPr wrap="square" rtlCol="0">
            <a:spAutoFit/>
          </a:bodyPr>
          <a:lstStyle/>
          <a:p>
            <a:r>
              <a:rPr lang="en-US" altLang="zh-CN" sz="2200" b="1" dirty="0">
                <a:latin typeface="Times New Roman" panose="02020603050405020304" pitchFamily="18" charset="0"/>
                <a:cs typeface="Times New Roman" panose="02020603050405020304" pitchFamily="18" charset="0"/>
              </a:rPr>
              <a:t>PU2</a:t>
            </a:r>
            <a:endParaRPr lang="zh-CN" altLang="en-US" sz="2200" b="1" dirty="0">
              <a:latin typeface="Times New Roman" panose="02020603050405020304" pitchFamily="18" charset="0"/>
              <a:cs typeface="Times New Roman" panose="02020603050405020304" pitchFamily="18" charset="0"/>
            </a:endParaRPr>
          </a:p>
        </p:txBody>
      </p:sp>
      <p:cxnSp>
        <p:nvCxnSpPr>
          <p:cNvPr id="9" name="直接箭头连接符 8"/>
          <p:cNvCxnSpPr/>
          <p:nvPr/>
        </p:nvCxnSpPr>
        <p:spPr>
          <a:xfrm flipH="1" flipV="1">
            <a:off x="6588224" y="1844824"/>
            <a:ext cx="432048" cy="28803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1" name="矩形 10"/>
          <p:cNvSpPr/>
          <p:nvPr/>
        </p:nvSpPr>
        <p:spPr>
          <a:xfrm>
            <a:off x="5796136" y="3501008"/>
            <a:ext cx="1368152" cy="43204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200" b="1" dirty="0">
                <a:latin typeface="Times New Roman" panose="02020603050405020304" pitchFamily="18" charset="0"/>
                <a:cs typeface="Times New Roman" panose="02020603050405020304" pitchFamily="18" charset="0"/>
              </a:rPr>
              <a:t>combiner</a:t>
            </a:r>
            <a:endParaRPr lang="zh-CN" altLang="en-US" sz="2200" b="1" dirty="0">
              <a:latin typeface="Times New Roman" panose="02020603050405020304" pitchFamily="18" charset="0"/>
              <a:cs typeface="Times New Roman" panose="02020603050405020304" pitchFamily="18" charset="0"/>
            </a:endParaRPr>
          </a:p>
        </p:txBody>
      </p:sp>
      <p:cxnSp>
        <p:nvCxnSpPr>
          <p:cNvPr id="16" name="直接箭头连接符 15"/>
          <p:cNvCxnSpPr/>
          <p:nvPr/>
        </p:nvCxnSpPr>
        <p:spPr>
          <a:xfrm>
            <a:off x="6372200" y="1916832"/>
            <a:ext cx="0" cy="1584176"/>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30" name="直接箭头连接符 29"/>
          <p:cNvCxnSpPr/>
          <p:nvPr/>
        </p:nvCxnSpPr>
        <p:spPr>
          <a:xfrm>
            <a:off x="6372200" y="3933056"/>
            <a:ext cx="0" cy="201622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34" name="直接连接符 33"/>
          <p:cNvCxnSpPr/>
          <p:nvPr/>
        </p:nvCxnSpPr>
        <p:spPr>
          <a:xfrm>
            <a:off x="2051720" y="3356992"/>
            <a:ext cx="864096" cy="0"/>
          </a:xfrm>
          <a:prstGeom prst="line">
            <a:avLst/>
          </a:prstGeom>
        </p:spPr>
        <p:style>
          <a:lnRef idx="2">
            <a:schemeClr val="accent2"/>
          </a:lnRef>
          <a:fillRef idx="0">
            <a:schemeClr val="accent2"/>
          </a:fillRef>
          <a:effectRef idx="1">
            <a:schemeClr val="accent2"/>
          </a:effectRef>
          <a:fontRef idx="minor">
            <a:schemeClr val="tx1"/>
          </a:fontRef>
        </p:style>
      </p:cxnSp>
      <p:sp>
        <p:nvSpPr>
          <p:cNvPr id="36" name="TextBox 35"/>
          <p:cNvSpPr txBox="1"/>
          <p:nvPr/>
        </p:nvSpPr>
        <p:spPr>
          <a:xfrm>
            <a:off x="2987824" y="3140968"/>
            <a:ext cx="1224136" cy="400110"/>
          </a:xfrm>
          <a:prstGeom prst="rect">
            <a:avLst/>
          </a:prstGeom>
          <a:noFill/>
        </p:spPr>
        <p:txBody>
          <a:bodyPr wrap="square" rtlCol="0">
            <a:spAutoFit/>
          </a:bodyPr>
          <a:lstStyle/>
          <a:p>
            <a:r>
              <a:rPr lang="en-US" altLang="zh-CN" sz="2000" dirty="0">
                <a:latin typeface="Times New Roman" panose="02020603050405020304" pitchFamily="18" charset="0"/>
                <a:cs typeface="Times New Roman" panose="02020603050405020304" pitchFamily="18" charset="0"/>
              </a:rPr>
              <a:t>H cooling</a:t>
            </a:r>
            <a:endParaRPr lang="zh-CN" altLang="en-US" sz="2000" dirty="0">
              <a:latin typeface="Times New Roman" panose="02020603050405020304" pitchFamily="18" charset="0"/>
              <a:cs typeface="Times New Roman" panose="02020603050405020304" pitchFamily="18" charset="0"/>
            </a:endParaRPr>
          </a:p>
        </p:txBody>
      </p:sp>
      <p:cxnSp>
        <p:nvCxnSpPr>
          <p:cNvPr id="37" name="直接连接符 36"/>
          <p:cNvCxnSpPr/>
          <p:nvPr/>
        </p:nvCxnSpPr>
        <p:spPr>
          <a:xfrm>
            <a:off x="2051720" y="3779748"/>
            <a:ext cx="864096" cy="0"/>
          </a:xfrm>
          <a:prstGeom prst="line">
            <a:avLst/>
          </a:prstGeom>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2987824" y="3563724"/>
            <a:ext cx="1224136" cy="400110"/>
          </a:xfrm>
          <a:prstGeom prst="rect">
            <a:avLst/>
          </a:prstGeom>
          <a:noFill/>
        </p:spPr>
        <p:txBody>
          <a:bodyPr wrap="square" rtlCol="0">
            <a:spAutoFit/>
          </a:bodyPr>
          <a:lstStyle/>
          <a:p>
            <a:r>
              <a:rPr lang="en-US" altLang="zh-CN" sz="2000" dirty="0">
                <a:latin typeface="Times New Roman" panose="02020603050405020304" pitchFamily="18" charset="0"/>
                <a:cs typeface="Times New Roman" panose="02020603050405020304" pitchFamily="18" charset="0"/>
              </a:rPr>
              <a:t>V cooling</a:t>
            </a:r>
            <a:endParaRPr lang="zh-CN" altLang="en-US" sz="2000" dirty="0">
              <a:latin typeface="Times New Roman" panose="02020603050405020304" pitchFamily="18" charset="0"/>
              <a:cs typeface="Times New Roman" panose="02020603050405020304" pitchFamily="18" charset="0"/>
            </a:endParaRPr>
          </a:p>
        </p:txBody>
      </p:sp>
      <p:cxnSp>
        <p:nvCxnSpPr>
          <p:cNvPr id="39" name="直接连接符 38"/>
          <p:cNvCxnSpPr/>
          <p:nvPr/>
        </p:nvCxnSpPr>
        <p:spPr>
          <a:xfrm>
            <a:off x="2051720" y="4139788"/>
            <a:ext cx="864096" cy="0"/>
          </a:xfrm>
          <a:prstGeom prst="line">
            <a:avLst/>
          </a:prstGeom>
        </p:spPr>
        <p:style>
          <a:lnRef idx="2">
            <a:schemeClr val="accent3"/>
          </a:lnRef>
          <a:fillRef idx="0">
            <a:schemeClr val="accent3"/>
          </a:fillRef>
          <a:effectRef idx="1">
            <a:schemeClr val="accent3"/>
          </a:effectRef>
          <a:fontRef idx="minor">
            <a:schemeClr val="tx1"/>
          </a:fontRef>
        </p:style>
      </p:cxnSp>
      <p:sp>
        <p:nvSpPr>
          <p:cNvPr id="40" name="TextBox 39"/>
          <p:cNvSpPr txBox="1"/>
          <p:nvPr/>
        </p:nvSpPr>
        <p:spPr>
          <a:xfrm>
            <a:off x="2987824" y="3923764"/>
            <a:ext cx="1224136" cy="400110"/>
          </a:xfrm>
          <a:prstGeom prst="rect">
            <a:avLst/>
          </a:prstGeom>
          <a:noFill/>
        </p:spPr>
        <p:txBody>
          <a:bodyPr wrap="square" rtlCol="0">
            <a:spAutoFit/>
          </a:bodyPr>
          <a:lstStyle/>
          <a:p>
            <a:r>
              <a:rPr lang="en-US" altLang="zh-CN" sz="2000" dirty="0">
                <a:latin typeface="Times New Roman" panose="02020603050405020304" pitchFamily="18" charset="0"/>
                <a:cs typeface="Times New Roman" panose="02020603050405020304" pitchFamily="18" charset="0"/>
              </a:rPr>
              <a:t>L cooling</a:t>
            </a:r>
            <a:endParaRPr lang="zh-CN" altLang="en-US" sz="2000" dirty="0">
              <a:latin typeface="Times New Roman" panose="02020603050405020304" pitchFamily="18" charset="0"/>
              <a:cs typeface="Times New Roman" panose="02020603050405020304" pitchFamily="18" charset="0"/>
            </a:endParaRPr>
          </a:p>
        </p:txBody>
      </p:sp>
      <p:sp>
        <p:nvSpPr>
          <p:cNvPr id="41" name="矩形 40"/>
          <p:cNvSpPr/>
          <p:nvPr/>
        </p:nvSpPr>
        <p:spPr>
          <a:xfrm>
            <a:off x="1763688" y="2493476"/>
            <a:ext cx="3068469" cy="430887"/>
          </a:xfrm>
          <a:prstGeom prst="rect">
            <a:avLst/>
          </a:prstGeom>
        </p:spPr>
        <p:txBody>
          <a:bodyPr wrap="none">
            <a:spAutoFit/>
          </a:bodyPr>
          <a:lstStyle/>
          <a:p>
            <a:r>
              <a:rPr lang="en-US" altLang="zh-CN" sz="2200" dirty="0">
                <a:latin typeface="Times New Roman" panose="02020603050405020304" pitchFamily="18" charset="0"/>
                <a:cs typeface="Times New Roman" panose="02020603050405020304" pitchFamily="18" charset="0"/>
              </a:rPr>
              <a:t>Circumference</a:t>
            </a:r>
            <a:r>
              <a:rPr lang="zh-CN" altLang="en-US" sz="2200" dirty="0">
                <a:latin typeface="Times New Roman" panose="02020603050405020304" pitchFamily="18" charset="0"/>
                <a:cs typeface="Times New Roman" panose="02020603050405020304" pitchFamily="18" charset="0"/>
              </a:rPr>
              <a:t>：</a:t>
            </a:r>
            <a:r>
              <a:rPr lang="en-US" altLang="zh-CN" sz="2200" dirty="0">
                <a:latin typeface="Times New Roman" panose="02020603050405020304" pitchFamily="18" charset="0"/>
                <a:cs typeface="Times New Roman" panose="02020603050405020304" pitchFamily="18" charset="0"/>
              </a:rPr>
              <a:t>277.3 m</a:t>
            </a:r>
            <a:endParaRPr lang="en-US" altLang="zh-CN" sz="2200" dirty="0">
              <a:latin typeface="Times New Roman" panose="02020603050405020304" pitchFamily="18" charset="0"/>
              <a:cs typeface="Times New Roman" panose="02020603050405020304" pitchFamily="18" charset="0"/>
            </a:endParaRPr>
          </a:p>
        </p:txBody>
      </p:sp>
      <p:sp>
        <p:nvSpPr>
          <p:cNvPr id="26" name="直接连接符 10"/>
          <p:cNvSpPr>
            <a:spLocks noChangeShapeType="1"/>
          </p:cNvSpPr>
          <p:nvPr/>
        </p:nvSpPr>
        <p:spPr bwMode="auto">
          <a:xfrm>
            <a:off x="119447" y="1052736"/>
            <a:ext cx="5543550" cy="0"/>
          </a:xfrm>
          <a:prstGeom prst="line">
            <a:avLst/>
          </a:prstGeom>
        </p:spPr>
        <p:style>
          <a:lnRef idx="1">
            <a:schemeClr val="accent1"/>
          </a:lnRef>
          <a:fillRef idx="0">
            <a:schemeClr val="accent1"/>
          </a:fillRef>
          <a:effectRef idx="0">
            <a:schemeClr val="accent1"/>
          </a:effectRef>
          <a:fontRef idx="minor">
            <a:schemeClr val="tx1"/>
          </a:fontRef>
        </p:style>
        <p:txBody>
          <a:bodyPr/>
          <a:lstStyle/>
          <a:p>
            <a:endParaRPr lang="zh-CN" altLang="en-US"/>
          </a:p>
        </p:txBody>
      </p:sp>
      <p:cxnSp>
        <p:nvCxnSpPr>
          <p:cNvPr id="59" name="直接箭头连接符 58"/>
          <p:cNvCxnSpPr/>
          <p:nvPr/>
        </p:nvCxnSpPr>
        <p:spPr>
          <a:xfrm>
            <a:off x="6660232" y="3933056"/>
            <a:ext cx="0" cy="201622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64" name="直接箭头连接符 63"/>
          <p:cNvCxnSpPr/>
          <p:nvPr/>
        </p:nvCxnSpPr>
        <p:spPr>
          <a:xfrm>
            <a:off x="6444208" y="1916832"/>
            <a:ext cx="0" cy="1584176"/>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65" name="直接箭头连接符 64"/>
          <p:cNvCxnSpPr/>
          <p:nvPr/>
        </p:nvCxnSpPr>
        <p:spPr>
          <a:xfrm>
            <a:off x="6588224" y="1916832"/>
            <a:ext cx="0" cy="158417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6" name="直接箭头连接符 65"/>
          <p:cNvCxnSpPr/>
          <p:nvPr/>
        </p:nvCxnSpPr>
        <p:spPr>
          <a:xfrm>
            <a:off x="6660232" y="1916832"/>
            <a:ext cx="0" cy="1584176"/>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67" name="直接箭头连接符 66"/>
          <p:cNvCxnSpPr/>
          <p:nvPr/>
        </p:nvCxnSpPr>
        <p:spPr>
          <a:xfrm>
            <a:off x="6588224" y="3933056"/>
            <a:ext cx="0" cy="201622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68" name="直接箭头连接符 67"/>
          <p:cNvCxnSpPr/>
          <p:nvPr/>
        </p:nvCxnSpPr>
        <p:spPr>
          <a:xfrm>
            <a:off x="6444208" y="3933056"/>
            <a:ext cx="0" cy="20162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69" name="表格 68"/>
          <p:cNvGraphicFramePr>
            <a:graphicFrameLocks noGrp="1"/>
          </p:cNvGraphicFramePr>
          <p:nvPr/>
        </p:nvGraphicFramePr>
        <p:xfrm>
          <a:off x="1907704" y="4509234"/>
          <a:ext cx="2448272" cy="935990"/>
        </p:xfrm>
        <a:graphic>
          <a:graphicData uri="http://schemas.openxmlformats.org/drawingml/2006/table">
            <a:tbl>
              <a:tblPr/>
              <a:tblGrid>
                <a:gridCol w="1255931"/>
                <a:gridCol w="1192341"/>
              </a:tblGrid>
              <a:tr h="504190">
                <a:tc>
                  <a:txBody>
                    <a:bodyPr/>
                    <a:lstStyle/>
                    <a:p>
                      <a:pPr algn="ctr" fontAlgn="base">
                        <a:lnSpc>
                          <a:spcPts val="1100"/>
                        </a:lnSpc>
                        <a:spcAft>
                          <a:spcPts val="0"/>
                        </a:spcAft>
                      </a:pPr>
                      <a:r>
                        <a:rPr lang="en-US" sz="2600" kern="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 </a:t>
                      </a:r>
                      <a:r>
                        <a:rPr lang="en-US" sz="2600" kern="1200"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a:t>
                      </a:r>
                      <a:r>
                        <a:rPr lang="en-US" sz="2600" kern="12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 H </a:t>
                      </a:r>
                      <a:endParaRPr lang="zh-CN" sz="2600" kern="100" dirty="0">
                        <a:latin typeface="Times New Roman" panose="02020603050405020304" pitchFamily="18" charset="0"/>
                        <a:ea typeface="微软雅黑" panose="020B0503020204020204"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ts val="1100"/>
                        </a:lnSpc>
                        <a:spcAft>
                          <a:spcPts val="0"/>
                        </a:spcAft>
                      </a:pPr>
                      <a:r>
                        <a:rPr lang="en-US" sz="2600" kern="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 </a:t>
                      </a:r>
                      <a:r>
                        <a:rPr lang="en-US" sz="2600" kern="1200"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a:t>
                      </a:r>
                      <a:r>
                        <a:rPr lang="en-US" sz="2600" kern="12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 V </a:t>
                      </a:r>
                      <a:endParaRPr lang="zh-CN" sz="2600" kern="100" dirty="0">
                        <a:latin typeface="Times New Roman" panose="02020603050405020304" pitchFamily="18" charset="0"/>
                        <a:ea typeface="微软雅黑" panose="020B0503020204020204"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800">
                <a:tc>
                  <a:txBody>
                    <a:bodyPr/>
                    <a:lstStyle/>
                    <a:p>
                      <a:pPr algn="ctr" fontAlgn="base">
                        <a:lnSpc>
                          <a:spcPts val="1100"/>
                        </a:lnSpc>
                        <a:spcAft>
                          <a:spcPts val="0"/>
                        </a:spcAft>
                      </a:pPr>
                      <a:r>
                        <a:rPr lang="en-US" sz="2200" b="1" kern="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451.9°</a:t>
                      </a:r>
                      <a:endParaRPr lang="zh-CN" sz="2200" kern="100" dirty="0">
                        <a:latin typeface="Times New Roman" panose="02020603050405020304" pitchFamily="18" charset="0"/>
                        <a:ea typeface="微软雅黑" panose="020B0503020204020204"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ase">
                        <a:lnSpc>
                          <a:spcPts val="1100"/>
                        </a:lnSpc>
                        <a:spcAft>
                          <a:spcPts val="0"/>
                        </a:spcAft>
                      </a:pPr>
                      <a:r>
                        <a:rPr lang="en-US" sz="2200" b="1" kern="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266.4° </a:t>
                      </a:r>
                      <a:endParaRPr lang="zh-CN" sz="2200" kern="100" dirty="0">
                        <a:latin typeface="Times New Roman" panose="02020603050405020304" pitchFamily="18" charset="0"/>
                        <a:ea typeface="微软雅黑" panose="020B0503020204020204"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28" name="TextBox 27"/>
          <p:cNvSpPr txBox="1"/>
          <p:nvPr/>
        </p:nvSpPr>
        <p:spPr>
          <a:xfrm>
            <a:off x="6156176" y="6165304"/>
            <a:ext cx="1152128" cy="430887"/>
          </a:xfrm>
          <a:prstGeom prst="rect">
            <a:avLst/>
          </a:prstGeom>
          <a:noFill/>
        </p:spPr>
        <p:txBody>
          <a:bodyPr wrap="square" rtlCol="0">
            <a:spAutoFit/>
          </a:bodyPr>
          <a:lstStyle/>
          <a:p>
            <a:r>
              <a:rPr lang="en-US" altLang="zh-CN" sz="2200" b="1" dirty="0">
                <a:latin typeface="Times New Roman" panose="02020603050405020304" pitchFamily="18" charset="0"/>
                <a:cs typeface="Times New Roman" panose="02020603050405020304" pitchFamily="18" charset="0"/>
              </a:rPr>
              <a:t>2m+2m</a:t>
            </a:r>
            <a:endParaRPr lang="zh-CN" altLang="en-US" sz="2200" b="1" dirty="0">
              <a:latin typeface="Times New Roman" panose="02020603050405020304" pitchFamily="18" charset="0"/>
              <a:cs typeface="Times New Roman" panose="02020603050405020304" pitchFamily="18" charset="0"/>
            </a:endParaRPr>
          </a:p>
        </p:txBody>
      </p:sp>
      <p:sp>
        <p:nvSpPr>
          <p:cNvPr id="29" name="TextBox 28"/>
          <p:cNvSpPr txBox="1"/>
          <p:nvPr/>
        </p:nvSpPr>
        <p:spPr>
          <a:xfrm>
            <a:off x="6084168" y="1268760"/>
            <a:ext cx="1512168" cy="430887"/>
          </a:xfrm>
          <a:prstGeom prst="rect">
            <a:avLst/>
          </a:prstGeom>
          <a:solidFill>
            <a:schemeClr val="bg1"/>
          </a:solidFill>
        </p:spPr>
        <p:txBody>
          <a:bodyPr wrap="square" rtlCol="0">
            <a:spAutoFit/>
          </a:bodyPr>
          <a:lstStyle/>
          <a:p>
            <a:r>
              <a:rPr lang="en-US" altLang="zh-CN" sz="2200" b="1" dirty="0">
                <a:latin typeface="Times New Roman" panose="02020603050405020304" pitchFamily="18" charset="0"/>
                <a:cs typeface="Times New Roman" panose="02020603050405020304" pitchFamily="18" charset="0"/>
              </a:rPr>
              <a:t>2m+2m</a:t>
            </a:r>
            <a:endParaRPr lang="zh-CN" altLang="en-US" sz="2200" b="1" dirty="0">
              <a:latin typeface="Times New Roman" panose="02020603050405020304" pitchFamily="18" charset="0"/>
              <a:cs typeface="Times New Roman" panose="02020603050405020304" pitchFamily="18" charset="0"/>
            </a:endParaRPr>
          </a:p>
        </p:txBody>
      </p:sp>
      <p:sp>
        <p:nvSpPr>
          <p:cNvPr id="31" name="TextBox 30"/>
          <p:cNvSpPr txBox="1"/>
          <p:nvPr/>
        </p:nvSpPr>
        <p:spPr>
          <a:xfrm>
            <a:off x="6804248" y="5101153"/>
            <a:ext cx="1143744" cy="430887"/>
          </a:xfrm>
          <a:prstGeom prst="rect">
            <a:avLst/>
          </a:prstGeom>
          <a:noFill/>
        </p:spPr>
        <p:txBody>
          <a:bodyPr wrap="square" rtlCol="0">
            <a:spAutoFit/>
          </a:bodyPr>
          <a:lstStyle/>
          <a:p>
            <a:r>
              <a:rPr lang="en-US" altLang="zh-CN" sz="2200" b="1" dirty="0">
                <a:latin typeface="Times New Roman" panose="02020603050405020304" pitchFamily="18" charset="0"/>
                <a:cs typeface="Times New Roman" panose="02020603050405020304" pitchFamily="18" charset="0"/>
              </a:rPr>
              <a:t>kicker</a:t>
            </a:r>
            <a:endParaRPr lang="zh-CN" altLang="en-US" sz="2200" b="1" dirty="0">
              <a:latin typeface="Times New Roman" panose="02020603050405020304" pitchFamily="18" charset="0"/>
              <a:cs typeface="Times New Roman" panose="02020603050405020304" pitchFamily="18" charset="0"/>
            </a:endParaRPr>
          </a:p>
        </p:txBody>
      </p:sp>
      <p:cxnSp>
        <p:nvCxnSpPr>
          <p:cNvPr id="32" name="直接箭头连接符 31"/>
          <p:cNvCxnSpPr/>
          <p:nvPr/>
        </p:nvCxnSpPr>
        <p:spPr>
          <a:xfrm flipH="1">
            <a:off x="6624228" y="5501263"/>
            <a:ext cx="432048" cy="52002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3" name="TextBox 42"/>
          <p:cNvSpPr txBox="1"/>
          <p:nvPr/>
        </p:nvSpPr>
        <p:spPr>
          <a:xfrm>
            <a:off x="3131840" y="1412808"/>
            <a:ext cx="2880320" cy="288000"/>
          </a:xfrm>
          <a:prstGeom prst="rect">
            <a:avLst/>
          </a:prstGeom>
          <a:solidFill>
            <a:schemeClr val="bg1"/>
          </a:solidFill>
        </p:spPr>
        <p:txBody>
          <a:bodyPr wrap="square" rtlCol="0">
            <a:spAutoFit/>
          </a:bodyPr>
          <a:lstStyle/>
          <a:p>
            <a:r>
              <a:rPr lang="en-US" altLang="zh-CN" b="1"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Electron cooler</a:t>
            </a:r>
            <a:endParaRPr lang="zh-CN" altLang="en-US" sz="1600" dirty="0">
              <a:latin typeface="Times New Roman" panose="02020603050405020304" pitchFamily="18" charset="0"/>
              <a:cs typeface="Times New Roman" panose="02020603050405020304" pitchFamily="18" charset="0"/>
            </a:endParaRPr>
          </a:p>
        </p:txBody>
      </p:sp>
      <p:sp>
        <p:nvSpPr>
          <p:cNvPr id="44" name="TextBox 43"/>
          <p:cNvSpPr txBox="1"/>
          <p:nvPr/>
        </p:nvSpPr>
        <p:spPr>
          <a:xfrm>
            <a:off x="2159732" y="5617274"/>
            <a:ext cx="3636404" cy="369332"/>
          </a:xfrm>
          <a:prstGeom prst="rect">
            <a:avLst/>
          </a:prstGeom>
          <a:solidFill>
            <a:schemeClr val="bg1"/>
          </a:solidFill>
        </p:spPr>
        <p:txBody>
          <a:bodyPr wrap="square" rtlCol="0">
            <a:spAutoFit/>
          </a:bodyPr>
          <a:lstStyle/>
          <a:p>
            <a:r>
              <a:rPr lang="en-US" altLang="zh-CN" b="1"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Electron target</a:t>
            </a:r>
            <a:endParaRPr lang="zh-CN" altLang="en-US" sz="1600" dirty="0">
              <a:latin typeface="Times New Roman" panose="02020603050405020304" pitchFamily="18" charset="0"/>
              <a:cs typeface="Times New Roman" panose="02020603050405020304" pitchFamily="18" charset="0"/>
            </a:endParaRPr>
          </a:p>
        </p:txBody>
      </p:sp>
      <p:sp>
        <p:nvSpPr>
          <p:cNvPr id="45" name="TextBox 44"/>
          <p:cNvSpPr txBox="1"/>
          <p:nvPr/>
        </p:nvSpPr>
        <p:spPr>
          <a:xfrm>
            <a:off x="2267744" y="1907540"/>
            <a:ext cx="486054" cy="369332"/>
          </a:xfrm>
          <a:prstGeom prst="rect">
            <a:avLst/>
          </a:prstGeom>
          <a:solidFill>
            <a:schemeClr val="bg1"/>
          </a:solidFill>
        </p:spPr>
        <p:txBody>
          <a:bodyPr wrap="square" rtlCol="0">
            <a:spAutoFit/>
          </a:bodyPr>
          <a:lstStyle/>
          <a:p>
            <a:r>
              <a:rPr lang="en-US" altLang="zh-CN" b="1" dirty="0">
                <a:latin typeface="Times New Roman" panose="02020603050405020304" pitchFamily="18" charset="0"/>
                <a:cs typeface="Times New Roman" panose="02020603050405020304" pitchFamily="18" charset="0"/>
              </a:rPr>
              <a:t>            </a:t>
            </a:r>
            <a:endParaRPr lang="zh-CN" altLang="en-US" sz="16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1835696" y="1232808"/>
            <a:ext cx="792088" cy="180000"/>
          </a:xfrm>
          <a:prstGeom prst="rect">
            <a:avLst/>
          </a:prstGeom>
          <a:solidFill>
            <a:schemeClr val="bg1"/>
          </a:solidFill>
        </p:spPr>
        <p:txBody>
          <a:bodyPr wrap="square" rtlCol="0">
            <a:spAutoFit/>
          </a:bodyPr>
          <a:lstStyle/>
          <a:p>
            <a:endParaRPr lang="zh-CN" altLang="en-US" dirty="0"/>
          </a:p>
        </p:txBody>
      </p:sp>
      <p:sp>
        <p:nvSpPr>
          <p:cNvPr id="35" name="TextBox 34"/>
          <p:cNvSpPr txBox="1"/>
          <p:nvPr/>
        </p:nvSpPr>
        <p:spPr>
          <a:xfrm>
            <a:off x="1763688" y="1084674"/>
            <a:ext cx="5256584" cy="369332"/>
          </a:xfrm>
          <a:prstGeom prst="rect">
            <a:avLst/>
          </a:prstGeom>
          <a:noFill/>
        </p:spPr>
        <p:txBody>
          <a:bodyPr wrap="square" rtlCol="0">
            <a:spAutoFit/>
          </a:bodyPr>
          <a:lstStyle/>
          <a:p>
            <a:r>
              <a:rPr lang="en-US" altLang="zh-CN" b="1" dirty="0">
                <a:latin typeface="Times New Roman" panose="02020603050405020304" pitchFamily="18" charset="0"/>
                <a:cs typeface="Times New Roman" panose="02020603050405020304" pitchFamily="18" charset="0"/>
              </a:rPr>
              <a:t>From HFRS(</a:t>
            </a:r>
            <a:r>
              <a:rPr lang="en-US" altLang="zh-CN" b="1" dirty="0">
                <a:solidFill>
                  <a:srgbClr val="003366"/>
                </a:solidFill>
                <a:latin typeface="Times New Roman" panose="02020603050405020304" pitchFamily="18" charset="0"/>
                <a:ea typeface="仿宋_GB2312" pitchFamily="49" charset="-122"/>
                <a:cs typeface="Times New Roman" panose="02020603050405020304" pitchFamily="18" charset="0"/>
              </a:rPr>
              <a:t>HIAF Fragmentation Separator</a:t>
            </a:r>
            <a:r>
              <a:rPr lang="en-US" altLang="zh-CN" b="1" dirty="0">
                <a:latin typeface="Times New Roman" panose="02020603050405020304" pitchFamily="18" charset="0"/>
                <a:cs typeface="Times New Roman" panose="02020603050405020304" pitchFamily="18" charset="0"/>
              </a:rPr>
              <a:t>)</a:t>
            </a:r>
            <a:endParaRPr lang="zh-CN" altLang="en-US" b="1" dirty="0">
              <a:latin typeface="Times New Roman" panose="02020603050405020304" pitchFamily="18" charset="0"/>
              <a:cs typeface="Times New Roman" panose="02020603050405020304" pitchFamily="18" charset="0"/>
            </a:endParaRPr>
          </a:p>
        </p:txBody>
      </p:sp>
      <p:sp>
        <p:nvSpPr>
          <p:cNvPr id="46" name="页脚占位符 6"/>
          <p:cNvSpPr>
            <a:spLocks noGrp="1"/>
          </p:cNvSpPr>
          <p:nvPr>
            <p:ph type="ftr" sz="quarter" idx="11"/>
          </p:nvPr>
        </p:nvSpPr>
        <p:spPr>
          <a:xfrm>
            <a:off x="3028950" y="6356351"/>
            <a:ext cx="3086100" cy="365125"/>
          </a:xfrm>
        </p:spPr>
        <p:txBody>
          <a:bodyPr/>
          <a:lstStyle/>
          <a:p>
            <a:r>
              <a:rPr lang="en-US" altLang="zh-CN" dirty="0"/>
              <a:t>COOL’23, Montreux, 09-13 Oct,2023</a:t>
            </a:r>
            <a:endParaRPr lang="zh-CN" altLang="en-US" dirty="0"/>
          </a:p>
        </p:txBody>
      </p:sp>
      <p:sp>
        <p:nvSpPr>
          <p:cNvPr id="3" name="灯片编号占位符 2"/>
          <p:cNvSpPr>
            <a:spLocks noGrp="1"/>
          </p:cNvSpPr>
          <p:nvPr>
            <p:ph type="sldNum" sz="quarter" idx="12"/>
          </p:nvPr>
        </p:nvSpPr>
        <p:spPr/>
        <p:txBody>
          <a:bodyPr/>
          <a:p>
            <a:fld id="{467CF1B9-ADC3-4521-AD98-ADB3259144A0}"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3286"/>
    </mc:Choice>
    <mc:Fallback>
      <p:transition spd="slow" advTm="33286"/>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5228950" y="4293096"/>
            <a:ext cx="3558418" cy="2268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流程图: 可选过程 13"/>
          <p:cNvSpPr/>
          <p:nvPr/>
        </p:nvSpPr>
        <p:spPr>
          <a:xfrm>
            <a:off x="395605" y="1437640"/>
            <a:ext cx="3888740" cy="5072380"/>
          </a:xfrm>
          <a:prstGeom prst="flowChartAlternateProcess">
            <a:avLst/>
          </a:prstGeom>
          <a:noFill/>
          <a:ln w="12700">
            <a:solidFill>
              <a:srgbClr val="0066FF"/>
            </a:solidFill>
          </a:ln>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457200" y="0"/>
            <a:ext cx="8229600" cy="863492"/>
          </a:xfrm>
        </p:spPr>
        <p:txBody>
          <a:bodyPr>
            <a:normAutofit/>
          </a:bodyPr>
          <a:lstStyle/>
          <a:p>
            <a:pPr algn="l"/>
            <a:r>
              <a:rPr lang="en-US" altLang="zh-CN" sz="2800" b="1" dirty="0">
                <a:solidFill>
                  <a:schemeClr val="accent1"/>
                </a:solidFill>
                <a:latin typeface="Times New Roman" panose="02020603050405020304" pitchFamily="18" charset="0"/>
                <a:ea typeface="+mn-ea"/>
                <a:cs typeface="Times New Roman" panose="02020603050405020304" pitchFamily="18" charset="0"/>
              </a:rPr>
              <a:t>Pickup/kicker structure considered</a:t>
            </a:r>
            <a:endParaRPr lang="zh-CN" altLang="en-US" sz="2800" b="1" dirty="0">
              <a:solidFill>
                <a:schemeClr val="accent1"/>
              </a:solidFill>
              <a:latin typeface="Times New Roman" panose="02020603050405020304" pitchFamily="18" charset="0"/>
              <a:ea typeface="+mn-ea"/>
              <a:cs typeface="Times New Roman" panose="02020603050405020304" pitchFamily="18" charset="0"/>
            </a:endParaRPr>
          </a:p>
        </p:txBody>
      </p:sp>
      <p:sp>
        <p:nvSpPr>
          <p:cNvPr id="4" name="直接连接符 10"/>
          <p:cNvSpPr>
            <a:spLocks noChangeShapeType="1"/>
          </p:cNvSpPr>
          <p:nvPr/>
        </p:nvSpPr>
        <p:spPr bwMode="auto">
          <a:xfrm>
            <a:off x="119447" y="764704"/>
            <a:ext cx="5543550" cy="0"/>
          </a:xfrm>
          <a:prstGeom prst="line">
            <a:avLst/>
          </a:prstGeom>
          <a:noFill/>
          <a:ln w="9525">
            <a:solidFill>
              <a:schemeClr val="accent1"/>
            </a:solidFill>
            <a:round/>
          </a:ln>
        </p:spPr>
        <p:txBody>
          <a:bodyPr/>
          <a:lstStyle/>
          <a:p>
            <a:endParaRPr lang="zh-CN" altLang="en-US"/>
          </a:p>
        </p:txBody>
      </p:sp>
      <p:sp>
        <p:nvSpPr>
          <p:cNvPr id="10" name="TextBox 9"/>
          <p:cNvSpPr txBox="1"/>
          <p:nvPr/>
        </p:nvSpPr>
        <p:spPr>
          <a:xfrm>
            <a:off x="35496" y="729765"/>
            <a:ext cx="4320480" cy="646331"/>
          </a:xfrm>
          <a:prstGeom prst="rect">
            <a:avLst/>
          </a:prstGeom>
          <a:noFill/>
        </p:spPr>
        <p:txBody>
          <a:bodyPr wrap="square" rtlCol="0">
            <a:spAutoFit/>
          </a:bodyPr>
          <a:lstStyle/>
          <a:p>
            <a:pPr marL="342900" indent="-342900">
              <a:buFont typeface="Wingdings" panose="05000000000000000000" pitchFamily="2" charset="2"/>
              <a:buChar char="Ø"/>
            </a:pPr>
            <a:r>
              <a:rPr lang="en-US" altLang="zh-CN" b="1" dirty="0">
                <a:solidFill>
                  <a:srgbClr val="FF0000"/>
                </a:solidFill>
                <a:latin typeface="Times New Roman" panose="02020603050405020304" pitchFamily="18" charset="0"/>
                <a:cs typeface="Times New Roman" panose="02020603050405020304" pitchFamily="18" charset="0"/>
              </a:rPr>
              <a:t>Slot-ring structure</a:t>
            </a:r>
            <a:r>
              <a:rPr lang="en-US" altLang="zh-CN" b="1" dirty="0">
                <a:latin typeface="Times New Roman" panose="02020603050405020304" pitchFamily="18" charset="0"/>
                <a:cs typeface="Times New Roman" panose="02020603050405020304" pitchFamily="18" charset="0"/>
              </a:rPr>
              <a:t>: standing wave</a:t>
            </a:r>
            <a:endParaRPr lang="en-US" altLang="zh-CN" b="1" dirty="0">
              <a:latin typeface="Times New Roman" panose="02020603050405020304" pitchFamily="18" charset="0"/>
              <a:cs typeface="Times New Roman" panose="02020603050405020304" pitchFamily="18" charset="0"/>
            </a:endParaRPr>
          </a:p>
          <a:p>
            <a:r>
              <a:rPr lang="en-US" altLang="zh-CN" b="1" dirty="0">
                <a:latin typeface="Times New Roman" panose="02020603050405020304" pitchFamily="18" charset="0"/>
                <a:cs typeface="Times New Roman" panose="02020603050405020304" pitchFamily="18" charset="0"/>
              </a:rPr>
              <a:t>      Used in FAIR HESR stochastic cooling</a:t>
            </a:r>
            <a:endParaRPr lang="zh-CN" altLang="en-US" b="1" dirty="0">
              <a:latin typeface="Times New Roman" panose="02020603050405020304" pitchFamily="18" charset="0"/>
              <a:cs typeface="Times New Roman" panose="02020603050405020304" pitchFamily="18" charset="0"/>
            </a:endParaRPr>
          </a:p>
        </p:txBody>
      </p:sp>
      <p:sp>
        <p:nvSpPr>
          <p:cNvPr id="8" name="TextBox 9"/>
          <p:cNvSpPr txBox="1"/>
          <p:nvPr/>
        </p:nvSpPr>
        <p:spPr>
          <a:xfrm>
            <a:off x="4860032" y="836712"/>
            <a:ext cx="4104456" cy="646331"/>
          </a:xfrm>
          <a:prstGeom prst="rect">
            <a:avLst/>
          </a:prstGeom>
          <a:noFill/>
        </p:spPr>
        <p:txBody>
          <a:bodyPr wrap="square" rtlCol="0">
            <a:spAutoFit/>
          </a:bodyPr>
          <a:lstStyle/>
          <a:p>
            <a:pPr marL="342900" indent="-342900">
              <a:buFont typeface="Wingdings" panose="05000000000000000000" pitchFamily="2" charset="2"/>
              <a:buChar char="Ø"/>
            </a:pPr>
            <a:r>
              <a:rPr lang="en-US" altLang="zh-CN" b="1" dirty="0" err="1">
                <a:solidFill>
                  <a:srgbClr val="FF0000"/>
                </a:solidFill>
                <a:latin typeface="Times New Roman" panose="02020603050405020304" pitchFamily="18" charset="0"/>
                <a:cs typeface="Times New Roman" panose="02020603050405020304" pitchFamily="18" charset="0"/>
              </a:rPr>
              <a:t>Faltin</a:t>
            </a:r>
            <a:r>
              <a:rPr lang="en-US" altLang="zh-CN" b="1" dirty="0">
                <a:solidFill>
                  <a:srgbClr val="FF0000"/>
                </a:solidFill>
                <a:latin typeface="Times New Roman" panose="02020603050405020304" pitchFamily="18" charset="0"/>
                <a:cs typeface="Times New Roman" panose="02020603050405020304" pitchFamily="18" charset="0"/>
              </a:rPr>
              <a:t> structure</a:t>
            </a:r>
            <a:r>
              <a:rPr lang="en-US" altLang="zh-CN" b="1" dirty="0">
                <a:latin typeface="Times New Roman" panose="02020603050405020304" pitchFamily="18" charset="0"/>
                <a:cs typeface="Times New Roman" panose="02020603050405020304" pitchFamily="18" charset="0"/>
              </a:rPr>
              <a:t>: travelling wave</a:t>
            </a:r>
            <a:endParaRPr lang="en-US" altLang="zh-CN" b="1" dirty="0">
              <a:latin typeface="Times New Roman" panose="02020603050405020304" pitchFamily="18" charset="0"/>
              <a:cs typeface="Times New Roman" panose="02020603050405020304" pitchFamily="18" charset="0"/>
            </a:endParaRPr>
          </a:p>
          <a:p>
            <a:r>
              <a:rPr lang="en-US" altLang="zh-CN" b="1" dirty="0">
                <a:latin typeface="Times New Roman" panose="02020603050405020304" pitchFamily="18" charset="0"/>
                <a:cs typeface="Times New Roman" panose="02020603050405020304" pitchFamily="18" charset="0"/>
              </a:rPr>
              <a:t>     (beta =0.71) </a:t>
            </a:r>
            <a:endParaRPr lang="zh-CN" altLang="en-US" b="1" dirty="0">
              <a:latin typeface="Times New Roman" panose="02020603050405020304" pitchFamily="18" charset="0"/>
              <a:cs typeface="Times New Roman" panose="02020603050405020304" pitchFamily="18" charset="0"/>
            </a:endParaRPr>
          </a:p>
        </p:txBody>
      </p:sp>
      <p:pic>
        <p:nvPicPr>
          <p:cNvPr id="11" name="图片 2"/>
          <p:cNvPicPr>
            <a:picLocks noChangeAspect="1"/>
          </p:cNvPicPr>
          <p:nvPr/>
        </p:nvPicPr>
        <p:blipFill rotWithShape="1">
          <a:blip r:embed="rId2">
            <a:extLst>
              <a:ext uri="{28A0092B-C50C-407E-A947-70E740481C1C}">
                <a14:useLocalDpi xmlns:a14="http://schemas.microsoft.com/office/drawing/2010/main" val="0"/>
              </a:ext>
            </a:extLst>
          </a:blip>
          <a:srcRect l="5561" r="4060"/>
          <a:stretch>
            <a:fillRect/>
          </a:stretch>
        </p:blipFill>
        <p:spPr bwMode="auto">
          <a:xfrm>
            <a:off x="5004048" y="1793835"/>
            <a:ext cx="3750197" cy="2643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 name="Picture 1" descr="C:\Users\zhu\AppData\Roaming\Tencent\Users\593754493\QQ\WinTemp\RichOle\P7CFBQ)P$11D4SLWJ66MIW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1664" y="4380181"/>
            <a:ext cx="2108835" cy="210883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9"/>
          <p:cNvSpPr txBox="1"/>
          <p:nvPr/>
        </p:nvSpPr>
        <p:spPr>
          <a:xfrm>
            <a:off x="1820868" y="5294874"/>
            <a:ext cx="815926" cy="307777"/>
          </a:xfrm>
          <a:prstGeom prst="rect">
            <a:avLst/>
          </a:prstGeom>
          <a:solidFill>
            <a:schemeClr val="bg1"/>
          </a:solidFill>
        </p:spPr>
        <p:txBody>
          <a:bodyPr wrap="square" rtlCol="0">
            <a:spAutoFit/>
          </a:bodyPr>
          <a:lstStyle/>
          <a:p>
            <a:r>
              <a:rPr lang="en-US" altLang="zh-CN" sz="1400" dirty="0">
                <a:latin typeface="Times New Roman" panose="02020603050405020304" pitchFamily="18" charset="0"/>
                <a:cs typeface="Times New Roman" panose="02020603050405020304" pitchFamily="18" charset="0"/>
              </a:rPr>
              <a:t>Aperture</a:t>
            </a:r>
            <a:endParaRPr lang="zh-CN" altLang="en-US" sz="1400" dirty="0">
              <a:latin typeface="Times New Roman" panose="02020603050405020304" pitchFamily="18" charset="0"/>
              <a:cs typeface="Times New Roman" panose="02020603050405020304" pitchFamily="18" charset="0"/>
            </a:endParaRPr>
          </a:p>
        </p:txBody>
      </p:sp>
      <p:sp>
        <p:nvSpPr>
          <p:cNvPr id="15" name="流程图: 可选过程 14"/>
          <p:cNvSpPr/>
          <p:nvPr/>
        </p:nvSpPr>
        <p:spPr>
          <a:xfrm>
            <a:off x="4860290" y="1529715"/>
            <a:ext cx="3951605" cy="5031105"/>
          </a:xfrm>
          <a:prstGeom prst="flowChartAlternateProcess">
            <a:avLst/>
          </a:prstGeom>
          <a:noFill/>
          <a:ln w="12700">
            <a:solidFill>
              <a:srgbClr val="000066"/>
            </a:solidFill>
          </a:ln>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a:p>
        </p:txBody>
      </p:sp>
      <p:pic>
        <p:nvPicPr>
          <p:cNvPr id="27853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5555" t="2673" b="3176"/>
          <a:stretch>
            <a:fillRect/>
          </a:stretch>
        </p:blipFill>
        <p:spPr bwMode="auto">
          <a:xfrm>
            <a:off x="774550" y="1531663"/>
            <a:ext cx="3149378" cy="29054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9"/>
          <p:cNvSpPr txBox="1"/>
          <p:nvPr/>
        </p:nvSpPr>
        <p:spPr>
          <a:xfrm>
            <a:off x="1331640" y="1486368"/>
            <a:ext cx="2056661" cy="400110"/>
          </a:xfrm>
          <a:prstGeom prst="rect">
            <a:avLst/>
          </a:prstGeom>
          <a:solidFill>
            <a:schemeClr val="bg1"/>
          </a:solidFill>
        </p:spPr>
        <p:txBody>
          <a:bodyPr wrap="square" rtlCol="0">
            <a:spAutoFit/>
          </a:bodyPr>
          <a:lstStyle/>
          <a:p>
            <a:r>
              <a:rPr lang="en-US" altLang="zh-CN" sz="2000" dirty="0">
                <a:latin typeface="Times New Roman" panose="02020603050405020304" pitchFamily="18" charset="0"/>
                <a:cs typeface="Times New Roman" panose="02020603050405020304" pitchFamily="18" charset="0"/>
              </a:rPr>
              <a:t>Pickup for </a:t>
            </a:r>
            <a:r>
              <a:rPr lang="en-US" altLang="zh-CN" sz="2000" dirty="0" err="1">
                <a:latin typeface="Times New Roman" panose="02020603050405020304" pitchFamily="18" charset="0"/>
                <a:cs typeface="Times New Roman" panose="02020603050405020304" pitchFamily="18" charset="0"/>
              </a:rPr>
              <a:t>SRing</a:t>
            </a:r>
            <a:endParaRPr lang="zh-CN" altLang="en-US" sz="2000" dirty="0">
              <a:latin typeface="Times New Roman" panose="02020603050405020304" pitchFamily="18" charset="0"/>
              <a:cs typeface="Times New Roman" panose="02020603050405020304" pitchFamily="18" charset="0"/>
            </a:endParaRPr>
          </a:p>
        </p:txBody>
      </p:sp>
      <p:sp>
        <p:nvSpPr>
          <p:cNvPr id="17" name="TextBox 9"/>
          <p:cNvSpPr txBox="1"/>
          <p:nvPr/>
        </p:nvSpPr>
        <p:spPr>
          <a:xfrm>
            <a:off x="5944420" y="1593780"/>
            <a:ext cx="2128374" cy="400110"/>
          </a:xfrm>
          <a:prstGeom prst="rect">
            <a:avLst/>
          </a:prstGeom>
          <a:solidFill>
            <a:schemeClr val="bg1"/>
          </a:solidFill>
        </p:spPr>
        <p:txBody>
          <a:bodyPr wrap="square" rtlCol="0">
            <a:spAutoFit/>
          </a:bodyPr>
          <a:lstStyle/>
          <a:p>
            <a:r>
              <a:rPr lang="en-US" altLang="zh-CN" sz="2000" dirty="0">
                <a:latin typeface="Times New Roman" panose="02020603050405020304" pitchFamily="18" charset="0"/>
                <a:cs typeface="Times New Roman" panose="02020603050405020304" pitchFamily="18" charset="0"/>
              </a:rPr>
              <a:t>Kicker for </a:t>
            </a:r>
            <a:r>
              <a:rPr lang="en-US" altLang="zh-CN" sz="2000" dirty="0" err="1">
                <a:latin typeface="Times New Roman" panose="02020603050405020304" pitchFamily="18" charset="0"/>
                <a:cs typeface="Times New Roman" panose="02020603050405020304" pitchFamily="18" charset="0"/>
              </a:rPr>
              <a:t>SRing</a:t>
            </a:r>
            <a:endParaRPr lang="zh-CN" altLang="en-US" sz="2000" dirty="0">
              <a:latin typeface="Times New Roman" panose="02020603050405020304" pitchFamily="18" charset="0"/>
              <a:cs typeface="Times New Roman" panose="02020603050405020304" pitchFamily="18" charset="0"/>
            </a:endParaRPr>
          </a:p>
        </p:txBody>
      </p:sp>
      <p:sp>
        <p:nvSpPr>
          <p:cNvPr id="19" name="页脚占位符 6"/>
          <p:cNvSpPr>
            <a:spLocks noGrp="1"/>
          </p:cNvSpPr>
          <p:nvPr>
            <p:ph type="ftr" sz="quarter" idx="11"/>
          </p:nvPr>
        </p:nvSpPr>
        <p:spPr>
          <a:xfrm>
            <a:off x="3028950" y="6520259"/>
            <a:ext cx="3086100" cy="365125"/>
          </a:xfrm>
        </p:spPr>
        <p:txBody>
          <a:bodyPr/>
          <a:lstStyle/>
          <a:p>
            <a:r>
              <a:rPr lang="en-US" altLang="zh-CN" dirty="0"/>
              <a:t>COOL’23, Montreux, 09-13 Oct,2023</a:t>
            </a:r>
            <a:endParaRPr lang="zh-CN" altLang="en-US" dirty="0"/>
          </a:p>
        </p:txBody>
      </p:sp>
      <p:sp>
        <p:nvSpPr>
          <p:cNvPr id="3" name="TextBox 9"/>
          <p:cNvSpPr txBox="1"/>
          <p:nvPr>
            <p:custDataLst>
              <p:tags r:id="rId5"/>
            </p:custDataLst>
          </p:nvPr>
        </p:nvSpPr>
        <p:spPr>
          <a:xfrm>
            <a:off x="899795" y="4077335"/>
            <a:ext cx="2998470" cy="398780"/>
          </a:xfrm>
          <a:prstGeom prst="rect">
            <a:avLst/>
          </a:prstGeom>
          <a:solidFill>
            <a:schemeClr val="bg1"/>
          </a:solidFill>
        </p:spPr>
        <p:txBody>
          <a:bodyPr wrap="square" rtlCol="0">
            <a:spAutoFit/>
          </a:bodyPr>
          <a:p>
            <a:r>
              <a:rPr lang="en-US" altLang="zh-CN" sz="2000" dirty="0">
                <a:solidFill>
                  <a:srgbClr val="0033CC"/>
                </a:solidFill>
                <a:latin typeface="Times New Roman" panose="02020603050405020304" pitchFamily="18" charset="0"/>
                <a:cs typeface="Times New Roman" panose="02020603050405020304" pitchFamily="18" charset="0"/>
              </a:rPr>
              <a:t>Proposed by Rolf and Lars</a:t>
            </a:r>
            <a:endParaRPr lang="en-US" altLang="zh-CN" sz="2000" dirty="0">
              <a:solidFill>
                <a:srgbClr val="0033CC"/>
              </a:solidFill>
              <a:latin typeface="Times New Roman" panose="02020603050405020304" pitchFamily="18" charset="0"/>
              <a:cs typeface="Times New Roman" panose="02020603050405020304" pitchFamily="18" charset="0"/>
            </a:endParaRPr>
          </a:p>
        </p:txBody>
      </p:sp>
      <p:sp>
        <p:nvSpPr>
          <p:cNvPr id="5" name="灯片编号占位符 4"/>
          <p:cNvSpPr>
            <a:spLocks noGrp="1"/>
          </p:cNvSpPr>
          <p:nvPr>
            <p:ph type="sldNum" sz="quarter" idx="12"/>
          </p:nvPr>
        </p:nvSpPr>
        <p:spPr>
          <a:xfrm>
            <a:off x="6457950" y="6499861"/>
            <a:ext cx="2057400" cy="365125"/>
          </a:xfrm>
        </p:spPr>
        <p:txBody>
          <a:bodyPr/>
          <a:p>
            <a:fld id="{467CF1B9-ADC3-4521-AD98-ADB3259144A0}" type="slidenum">
              <a:rPr lang="zh-CN" altLang="en-US" smtClean="0"/>
            </a:fld>
            <a:endParaRPr lang="zh-CN" altLang="en-US"/>
          </a:p>
        </p:txBody>
      </p:sp>
    </p:spTree>
  </p:cSld>
  <p:clrMapOvr>
    <a:masterClrMapping/>
  </p:clrMapOvr>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TABLE_ENDDRAG_ORIGIN_RECT" val="612*210"/>
  <p:tag name="TABLE_ENDDRAG_RECT" val="42*90*612*210"/>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TABLE_ENDDRAG_ORIGIN_RECT" val="665*320"/>
  <p:tag name="TABLE_ENDDRAG_RECT" val="17*116*665*320"/>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COMMONDATA" val="eyJoZGlkIjoiYTA1ZDY2M2EzYTlkYTZiZDI2NjUwMjEwYzc3NzllZGUifQ=="/>
</p:tagLst>
</file>

<file path=ppt/tags/tag3.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12633</Words>
  <Application>WPS 演示</Application>
  <PresentationFormat>全屏显示(4:3)</PresentationFormat>
  <Paragraphs>784</Paragraphs>
  <Slides>42</Slides>
  <Notes>33</Notes>
  <HiddenSlides>0</HiddenSlides>
  <MMClips>0</MMClips>
  <ScaleCrop>false</ScaleCrop>
  <HeadingPairs>
    <vt:vector size="8" baseType="variant">
      <vt:variant>
        <vt:lpstr>已用的字体</vt:lpstr>
      </vt:variant>
      <vt:variant>
        <vt:i4>14</vt:i4>
      </vt:variant>
      <vt:variant>
        <vt:lpstr>主题</vt:lpstr>
      </vt:variant>
      <vt:variant>
        <vt:i4>1</vt:i4>
      </vt:variant>
      <vt:variant>
        <vt:lpstr>嵌入 OLE 服务器</vt:lpstr>
      </vt:variant>
      <vt:variant>
        <vt:i4>4</vt:i4>
      </vt:variant>
      <vt:variant>
        <vt:lpstr>幻灯片标题</vt:lpstr>
      </vt:variant>
      <vt:variant>
        <vt:i4>42</vt:i4>
      </vt:variant>
    </vt:vector>
  </HeadingPairs>
  <TitlesOfParts>
    <vt:vector size="61" baseType="lpstr">
      <vt:lpstr>Arial</vt:lpstr>
      <vt:lpstr>宋体</vt:lpstr>
      <vt:lpstr>Wingdings</vt:lpstr>
      <vt:lpstr>Times New Roman</vt:lpstr>
      <vt:lpstr>Times New Roman</vt:lpstr>
      <vt:lpstr>Wingdings</vt:lpstr>
      <vt:lpstr>Tahoma</vt:lpstr>
      <vt:lpstr>微软雅黑</vt:lpstr>
      <vt:lpstr>仿宋_GB2312</vt:lpstr>
      <vt:lpstr>仿宋</vt:lpstr>
      <vt:lpstr>Arial Unicode MS</vt:lpstr>
      <vt:lpstr>等线 Light</vt:lpstr>
      <vt:lpstr>等线</vt:lpstr>
      <vt:lpstr>Calibri</vt:lpstr>
      <vt:lpstr>Office 主题​​</vt:lpstr>
      <vt:lpstr>Equation.KSEE3</vt:lpstr>
      <vt:lpstr>Equation.KSEE3</vt:lpstr>
      <vt:lpstr>Equation.KSEE3</vt:lpstr>
      <vt:lpstr>Origin50.Graph</vt:lpstr>
      <vt:lpstr>Development of stochastic cooling components for HIAF Spectrometer-Ring</vt:lpstr>
      <vt:lpstr>Outlines</vt:lpstr>
      <vt:lpstr>PowerPoint 演示文稿</vt:lpstr>
      <vt:lpstr>PowerPoint 演示文稿</vt:lpstr>
      <vt:lpstr>Motivation for stochastic cooling on the S-ring; requirements by physics </vt:lpstr>
      <vt:lpstr>Comparison of TOF and notch filter momentum acceptance at 400 MeV/u (beta = 0.71)</vt:lpstr>
      <vt:lpstr>Outlines</vt:lpstr>
      <vt:lpstr>Layout of the PU and kicker of SRing stochastic cooling</vt:lpstr>
      <vt:lpstr>Pickup/kicker structure considered</vt:lpstr>
      <vt:lpstr>Slot-ring as pickup for SRing</vt:lpstr>
      <vt:lpstr>Slot-ring as pickup for SRing</vt:lpstr>
      <vt:lpstr>Slot-ring as pickup for SRing</vt:lpstr>
      <vt:lpstr>Slot-ring as pickup for SRing</vt:lpstr>
      <vt:lpstr>Slot-ring as pickup for SRing- 16 way combiner</vt:lpstr>
      <vt:lpstr>Slot-ring as pickup for SRing-16 way combiner</vt:lpstr>
      <vt:lpstr>Flatin type as kicker for SRing</vt:lpstr>
      <vt:lpstr>Flatin type as kicker for SRing</vt:lpstr>
      <vt:lpstr>Flatin type as kicker for SRing</vt:lpstr>
      <vt:lpstr>Outlines</vt:lpstr>
      <vt:lpstr>Notch filter for longitudinal cooling</vt:lpstr>
      <vt:lpstr>Notch filter for longitudinal cooling</vt:lpstr>
      <vt:lpstr>Notch filter for longitudinal cooling</vt:lpstr>
      <vt:lpstr>Notch filter for longitudinal cooling</vt:lpstr>
      <vt:lpstr>Notch filter for longitudinal cooling</vt:lpstr>
      <vt:lpstr>Comparison of two type notch filters</vt:lpstr>
      <vt:lpstr>Outlines</vt:lpstr>
      <vt:lpstr>Broadband phase shifter</vt:lpstr>
      <vt:lpstr>Broadband phase shifter</vt:lpstr>
      <vt:lpstr>Broadband phase shifter</vt:lpstr>
      <vt:lpstr>Broadband phase shifter</vt:lpstr>
      <vt:lpstr>Broadband phase shifter</vt:lpstr>
      <vt:lpstr>Broadband phase shifter</vt:lpstr>
      <vt:lpstr>Signal transmission&amp;procession</vt:lpstr>
      <vt:lpstr>Signal transmission&amp;procession</vt:lpstr>
      <vt:lpstr>Cooling simulation parameters for SRing </vt:lpstr>
      <vt:lpstr>SRing TOF cooling simulation</vt:lpstr>
      <vt:lpstr>Summary of SRing longitudinal cooling</vt:lpstr>
      <vt:lpstr>Summary</vt:lpstr>
      <vt:lpstr>Acknowledgements</vt:lpstr>
      <vt:lpstr>Lastest civil construction for HIAF</vt:lpstr>
      <vt:lpstr>HIAF construction time schedule</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用户</dc:creator>
  <cp:lastModifiedBy>宇</cp:lastModifiedBy>
  <cp:revision>775</cp:revision>
  <dcterms:created xsi:type="dcterms:W3CDTF">2015-10-11T03:15:00Z</dcterms:created>
  <dcterms:modified xsi:type="dcterms:W3CDTF">2023-10-10T06:12:36Z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923109686C04450A8453EE0F14711FED_13</vt:lpwstr>
  </property>
  <property fmtid="{D5CDD505-2E9C-101B-9397-08002B2CF9AE}" pid="3" name="KSOProductBuildVer">
    <vt:lpwstr>2052-12.1.0.15374</vt:lpwstr>
  </property>
</Properties>
</file>