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xml" ContentType="application/vnd.openxmlformats-officedocument.presentationml.notesSlide+xml"/>
  <Override PartName="/ppt/tags/tag4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1"/>
  </p:notesMasterIdLst>
  <p:sldIdLst>
    <p:sldId id="511" r:id="rId3"/>
    <p:sldId id="475" r:id="rId4"/>
    <p:sldId id="477" r:id="rId5"/>
    <p:sldId id="502" r:id="rId6"/>
    <p:sldId id="515" r:id="rId7"/>
    <p:sldId id="514" r:id="rId8"/>
    <p:sldId id="516" r:id="rId9"/>
    <p:sldId id="481" r:id="rId10"/>
    <p:sldId id="482" r:id="rId11"/>
    <p:sldId id="483" r:id="rId12"/>
    <p:sldId id="503" r:id="rId13"/>
    <p:sldId id="329" r:id="rId14"/>
    <p:sldId id="330" r:id="rId15"/>
    <p:sldId id="258" r:id="rId16"/>
    <p:sldId id="517" r:id="rId17"/>
    <p:sldId id="263" r:id="rId18"/>
    <p:sldId id="259" r:id="rId19"/>
    <p:sldId id="501" r:id="rId20"/>
    <p:sldId id="260" r:id="rId21"/>
    <p:sldId id="519" r:id="rId22"/>
    <p:sldId id="518" r:id="rId23"/>
    <p:sldId id="492" r:id="rId24"/>
    <p:sldId id="493" r:id="rId25"/>
    <p:sldId id="498" r:id="rId26"/>
    <p:sldId id="510" r:id="rId27"/>
    <p:sldId id="508" r:id="rId28"/>
    <p:sldId id="522" r:id="rId29"/>
    <p:sldId id="505" r:id="rId30"/>
    <p:sldId id="500" r:id="rId31"/>
    <p:sldId id="521" r:id="rId32"/>
    <p:sldId id="275" r:id="rId33"/>
    <p:sldId id="476" r:id="rId34"/>
    <p:sldId id="490" r:id="rId35"/>
    <p:sldId id="506" r:id="rId36"/>
    <p:sldId id="264" r:id="rId37"/>
    <p:sldId id="494" r:id="rId38"/>
    <p:sldId id="507" r:id="rId39"/>
    <p:sldId id="520"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28" autoAdjust="0"/>
    <p:restoredTop sz="94609" autoAdjust="0"/>
  </p:normalViewPr>
  <p:slideViewPr>
    <p:cSldViewPr snapToGrid="0">
      <p:cViewPr varScale="1">
        <p:scale>
          <a:sx n="95" d="100"/>
          <a:sy n="95" d="100"/>
        </p:scale>
        <p:origin x="944"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0F05D1-1687-4963-9079-28636722A47D}" type="datetimeFigureOut">
              <a:rPr lang="en-US" smtClean="0"/>
              <a:t>10/9/2023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BF7CD-2F6C-41D7-BD19-E12EFB3355D3}" type="slidenum">
              <a:rPr lang="en-US" smtClean="0"/>
              <a:t>‹#›</a:t>
            </a:fld>
            <a:endParaRPr lang="en-US"/>
          </a:p>
        </p:txBody>
      </p:sp>
    </p:spTree>
    <p:extLst>
      <p:ext uri="{BB962C8B-B14F-4D97-AF65-F5344CB8AC3E}">
        <p14:creationId xmlns:p14="http://schemas.microsoft.com/office/powerpoint/2010/main" val="1779955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amplifier plays a significant role in stochastic cooling. However, selection of broadband optical amplifiers is very limited impacting application of optical stochastic cooling. I will show that fast cooling of electrons/positrons can be achieved without the amplifier by a slight modification of a stochastic cooling method.</a:t>
            </a:r>
          </a:p>
          <a:p>
            <a:pPr>
              <a:lnSpc>
                <a:spcPct val="100000"/>
              </a:lnSpc>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AA7A1A-8011-3A42-91B8-EE1BD44E445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23270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BF7CD-2F6C-41D7-BD19-E12EFB3355D3}" type="slidenum">
              <a:rPr lang="en-US" smtClean="0"/>
              <a:t>22</a:t>
            </a:fld>
            <a:endParaRPr lang="en-US"/>
          </a:p>
        </p:txBody>
      </p:sp>
    </p:spTree>
    <p:extLst>
      <p:ext uri="{BB962C8B-B14F-4D97-AF65-F5344CB8AC3E}">
        <p14:creationId xmlns:p14="http://schemas.microsoft.com/office/powerpoint/2010/main" val="719689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40A63-16B8-4B8B-A73F-8024FB5EFC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CD90BF-8CA5-44B7-A7BE-CA1F8D3C93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01284F-1C51-429D-9E8C-FBACFAF22B8C}"/>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49817E90-C8EE-40D6-8870-305E5242DF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409D51-05B9-4B39-AF4F-CA973C0EA74F}"/>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3176055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28F4A-289E-4003-9EAD-F636441E76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6883084-4F43-4AB2-BBDA-83900C6184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FA77B5-5ED7-45FA-A1DF-9CD6323101EC}"/>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FD256204-8CEC-4E4B-8AFA-68CC78C7E9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EDEB8B-D85B-40AD-86CE-80FD641B4E13}"/>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130863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33502C-440B-4F40-A82D-9F68EF8A67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3241B51-419F-427F-837D-7A9C773D3E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32EF6A-46ED-4E30-8F3E-A515F3FFDE88}"/>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F07673FB-2167-47A7-9E4E-854372695C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EAF356-1D63-4FF9-8698-E11993A57467}"/>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3794553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1" y="1168750"/>
            <a:ext cx="11163868" cy="499714"/>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Box 3"/>
          <p:cNvSpPr txBox="1"/>
          <p:nvPr userDrawn="1"/>
        </p:nvSpPr>
        <p:spPr>
          <a:xfrm>
            <a:off x="2864467" y="1445567"/>
            <a:ext cx="184731" cy="369332"/>
          </a:xfrm>
          <a:prstGeom prst="rect">
            <a:avLst/>
          </a:prstGeom>
          <a:noFill/>
        </p:spPr>
        <p:txBody>
          <a:bodyPr wrap="none" rtlCol="0">
            <a:spAutoFit/>
          </a:bodyPr>
          <a:lstStyle/>
          <a:p>
            <a:endParaRPr lang="en-US" sz="1800"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35586659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67972" y="6156882"/>
            <a:ext cx="2062237" cy="557186"/>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3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1"/>
            <a:ext cx="12192000" cy="5984917"/>
          </a:xfrm>
          <a:prstGeom prst="rect">
            <a:avLst/>
          </a:prstGeom>
        </p:spPr>
      </p:pic>
      <p:sp>
        <p:nvSpPr>
          <p:cNvPr id="3" name="Text Placeholder 2"/>
          <p:cNvSpPr>
            <a:spLocks noGrp="1"/>
          </p:cNvSpPr>
          <p:nvPr>
            <p:ph type="body" sz="quarter" idx="10" hasCustomPrompt="1"/>
          </p:nvPr>
        </p:nvSpPr>
        <p:spPr>
          <a:xfrm>
            <a:off x="2" y="-14246"/>
            <a:ext cx="12191999" cy="5999163"/>
          </a:xfrm>
          <a:solidFill>
            <a:schemeClr val="accent2">
              <a:alpha val="90000"/>
            </a:schemeClr>
          </a:solidFill>
        </p:spPr>
        <p:txBody>
          <a:bodyPr lIns="457200" tIns="0" bIns="457200" anchor="ctr"/>
          <a:lstStyle>
            <a:lvl1pPr marL="0" indent="0">
              <a:buNone/>
              <a:defRPr sz="2800" b="1" cap="all" baseline="0">
                <a:solidFill>
                  <a:schemeClr val="bg1"/>
                </a:solidFill>
              </a:defRPr>
            </a:lvl1pPr>
          </a:lstStyle>
          <a:p>
            <a:pPr lvl="0"/>
            <a:r>
              <a:rPr lang="en-US" dirty="0"/>
              <a:t>Type in SECTION BREAK TITLE</a:t>
            </a:r>
          </a:p>
        </p:txBody>
      </p:sp>
    </p:spTree>
    <p:extLst>
      <p:ext uri="{BB962C8B-B14F-4D97-AF65-F5344CB8AC3E}">
        <p14:creationId xmlns:p14="http://schemas.microsoft.com/office/powerpoint/2010/main" val="14303743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BASIC CONTENT SLIDE</a:t>
            </a:r>
            <a:br>
              <a:rPr lang="en-US" dirty="0"/>
            </a:br>
            <a:r>
              <a:rPr lang="en-US" dirty="0"/>
              <a:t>one or two lines for headline</a:t>
            </a:r>
          </a:p>
        </p:txBody>
      </p:sp>
      <p:sp>
        <p:nvSpPr>
          <p:cNvPr id="3" name="Content Placeholder 2"/>
          <p:cNvSpPr>
            <a:spLocks noGrp="1"/>
          </p:cNvSpPr>
          <p:nvPr>
            <p:ph idx="1" hasCustomPrompt="1"/>
          </p:nvPr>
        </p:nvSpPr>
        <p:spPr>
          <a:xfrm>
            <a:off x="609601" y="1699995"/>
            <a:ext cx="11163868" cy="4422776"/>
          </a:xfrm>
        </p:spPr>
        <p:txBody>
          <a:bodyPr/>
          <a:lstStyle>
            <a:lvl1pPr>
              <a:defRPr baseline="0"/>
            </a:lvl1pPr>
          </a:lstStyle>
          <a:p>
            <a:pPr lvl="0"/>
            <a:r>
              <a:rPr lang="en-US" dirty="0"/>
              <a:t>Click to add 1st-level bullet. Click an icon below to add table, graph or other imagery.</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baseline="0">
                <a:solidFill>
                  <a:schemeClr val="accent2"/>
                </a:solidFill>
              </a:defRPr>
            </a:lvl1pPr>
          </a:lstStyle>
          <a:p>
            <a:r>
              <a:rPr lang="en-US" dirty="0"/>
              <a:t>Slide subtitle optional -  delete as needed</a:t>
            </a:r>
          </a:p>
        </p:txBody>
      </p:sp>
      <p:sp>
        <p:nvSpPr>
          <p:cNvPr id="8" name="Slide Number Placeholder 7"/>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25610465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1" y="1168750"/>
            <a:ext cx="11163868" cy="499714"/>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Box 3"/>
          <p:cNvSpPr txBox="1"/>
          <p:nvPr userDrawn="1"/>
        </p:nvSpPr>
        <p:spPr>
          <a:xfrm>
            <a:off x="2864467" y="1445567"/>
            <a:ext cx="184731" cy="369332"/>
          </a:xfrm>
          <a:prstGeom prst="rect">
            <a:avLst/>
          </a:prstGeom>
          <a:noFill/>
        </p:spPr>
        <p:txBody>
          <a:bodyPr wrap="none" rtlCol="0">
            <a:spAutoFit/>
          </a:bodyPr>
          <a:lstStyle/>
          <a:p>
            <a:endParaRPr lang="en-US" sz="1800"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16090188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699996"/>
            <a:ext cx="5364480" cy="4422775"/>
          </a:xfrm>
        </p:spPr>
        <p:txBody>
          <a:bodyPr/>
          <a:lstStyle>
            <a:lvl1pPr>
              <a:defRPr sz="1800"/>
            </a:lvl1pPr>
            <a:lvl2pPr marL="457200" indent="-173038">
              <a:spcBef>
                <a:spcPts val="0"/>
              </a:spcBef>
              <a:defRPr sz="1800"/>
            </a:lvl2pPr>
            <a:lvl3pPr marL="627063" indent="-128588">
              <a:defRPr sz="1800"/>
            </a:lvl3pPr>
            <a:lvl4pPr marL="865188" indent="-171450">
              <a:defRPr sz="1400"/>
            </a:lvl4pPr>
            <a:lvl5pPr marL="1084263" indent="-17145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67451" y="1685707"/>
            <a:ext cx="5364480" cy="4422775"/>
          </a:xfrm>
        </p:spPr>
        <p:txBody>
          <a:bodyPr/>
          <a:lstStyle>
            <a:lvl1pPr>
              <a:defRPr sz="1800"/>
            </a:lvl1pPr>
            <a:lvl2pPr marL="457200" indent="-173038">
              <a:spcBef>
                <a:spcPts val="0"/>
              </a:spcBef>
              <a:defRPr sz="1800"/>
            </a:lvl2pPr>
            <a:lvl3pPr marL="627063" indent="-128588">
              <a:defRPr sz="1800"/>
            </a:lvl3pPr>
            <a:lvl4pPr marL="865188" indent="-171450">
              <a:defRPr sz="1400"/>
            </a:lvl4pPr>
            <a:lvl5pPr marL="1084263" indent="-17145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Tree>
    <p:extLst>
      <p:ext uri="{BB962C8B-B14F-4D97-AF65-F5344CB8AC3E}">
        <p14:creationId xmlns:p14="http://schemas.microsoft.com/office/powerpoint/2010/main" val="37586088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lumns-TWO w/boxed heads">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14527" y="2263770"/>
            <a:ext cx="5486400" cy="3835882"/>
          </a:xfrm>
          <a:ln>
            <a:solidFill>
              <a:schemeClr val="bg1">
                <a:lumMod val="50000"/>
              </a:schemeClr>
            </a:solidFill>
          </a:ln>
        </p:spPr>
        <p:txBody>
          <a:bodyPr lIns="182880" tIns="91440" rIns="91440"/>
          <a:lstStyle>
            <a:lvl1pPr>
              <a:defRPr sz="1800"/>
            </a:lvl1pPr>
            <a:lvl2pPr marL="457200" indent="-173038">
              <a:defRPr sz="1800"/>
            </a:lvl2pPr>
            <a:lvl3pPr marL="627063" indent="-128588">
              <a:defRPr sz="1800"/>
            </a:lvl3pPr>
            <a:lvl4pPr marL="865188" indent="-171450">
              <a:defRPr sz="1400"/>
            </a:lvl4pPr>
            <a:lvl5pPr marL="1084263" indent="-17145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6500" y="2263770"/>
            <a:ext cx="5486400" cy="3835882"/>
          </a:xfrm>
          <a:ln>
            <a:solidFill>
              <a:schemeClr val="bg1">
                <a:lumMod val="50000"/>
              </a:schemeClr>
            </a:solidFill>
          </a:ln>
        </p:spPr>
        <p:txBody>
          <a:bodyPr lIns="182880" tIns="91440" rIns="91440"/>
          <a:lstStyle>
            <a:lvl1pPr>
              <a:defRPr sz="1800"/>
            </a:lvl1pPr>
            <a:lvl2pPr marL="457200" indent="-173038">
              <a:defRPr sz="1800"/>
            </a:lvl2pPr>
            <a:lvl3pPr marL="627063" indent="-128588">
              <a:defRPr sz="1800"/>
            </a:lvl3pPr>
            <a:lvl4pPr marL="865188" indent="-171450">
              <a:defRPr sz="1400"/>
            </a:lvl4pPr>
            <a:lvl5pPr marL="1084263" indent="-17145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quarter" idx="16" hasCustomPrompt="1"/>
          </p:nvPr>
        </p:nvSpPr>
        <p:spPr>
          <a:xfrm>
            <a:off x="6286500" y="1684229"/>
            <a:ext cx="5486400" cy="620998"/>
          </a:xfrm>
          <a:prstGeom prst="rect">
            <a:avLst/>
          </a:prstGeom>
          <a:solidFill>
            <a:schemeClr val="accent1"/>
          </a:solidFill>
          <a:ln w="9525">
            <a:solidFill>
              <a:schemeClr val="accent1"/>
            </a:solidFill>
            <a:miter lim="800000"/>
          </a:ln>
        </p:spPr>
        <p:txBody>
          <a:bodyPr lIns="182880" bIns="0" anchor="ctr"/>
          <a:lstStyle>
            <a:lvl1pPr marL="0" indent="0" algn="l">
              <a:lnSpc>
                <a:spcPct val="100000"/>
              </a:lnSpc>
              <a:buNone/>
              <a:defRPr sz="1800" b="1" cap="all" baseline="0">
                <a:solidFill>
                  <a:schemeClr val="bg1"/>
                </a:solidFill>
              </a:defRPr>
            </a:lvl1pPr>
            <a:lvl2pPr marL="457200" indent="-173038">
              <a:defRPr sz="1600"/>
            </a:lvl2pPr>
            <a:lvl3pPr marL="627063" indent="-128588">
              <a:defRPr sz="1400"/>
            </a:lvl3pPr>
            <a:lvl4pPr marL="865188" indent="-171450">
              <a:defRPr sz="1200"/>
            </a:lvl4pPr>
            <a:lvl5pPr marL="1084263" indent="-171450">
              <a:defRPr sz="1200"/>
            </a:lvl5pPr>
          </a:lstStyle>
          <a:p>
            <a:pPr lvl="0"/>
            <a:r>
              <a:rPr lang="en-US" dirty="0"/>
              <a:t>Click to Add Headline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1" y="1168749"/>
            <a:ext cx="11163868" cy="499715"/>
          </a:xfrm>
          <a:noFill/>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9" name="Text Placeholder 3"/>
          <p:cNvSpPr>
            <a:spLocks noGrp="1"/>
          </p:cNvSpPr>
          <p:nvPr>
            <p:ph type="body" sz="quarter" idx="15" hasCustomPrompt="1"/>
          </p:nvPr>
        </p:nvSpPr>
        <p:spPr>
          <a:xfrm>
            <a:off x="614527" y="1684229"/>
            <a:ext cx="5486400" cy="620998"/>
          </a:xfrm>
          <a:prstGeom prst="rect">
            <a:avLst/>
          </a:prstGeom>
          <a:solidFill>
            <a:schemeClr val="accent1"/>
          </a:solidFill>
          <a:ln w="9525">
            <a:solidFill>
              <a:schemeClr val="accent1"/>
            </a:solidFill>
            <a:miter lim="800000"/>
          </a:ln>
          <a:effectLst/>
        </p:spPr>
        <p:txBody>
          <a:bodyPr lIns="182880" bIns="0" anchor="ctr"/>
          <a:lstStyle>
            <a:lvl1pPr marL="0" indent="0" algn="l">
              <a:lnSpc>
                <a:spcPct val="100000"/>
              </a:lnSpc>
              <a:buNone/>
              <a:defRPr sz="1800" b="1" cap="all" baseline="0">
                <a:solidFill>
                  <a:schemeClr val="bg1"/>
                </a:solidFill>
              </a:defRPr>
            </a:lvl1pPr>
            <a:lvl2pPr marL="457200" indent="-173038">
              <a:defRPr sz="1600"/>
            </a:lvl2pPr>
            <a:lvl3pPr marL="627063" indent="-128588">
              <a:defRPr sz="1400"/>
            </a:lvl3pPr>
            <a:lvl4pPr marL="865188" indent="-171450">
              <a:defRPr sz="1200"/>
            </a:lvl4pPr>
            <a:lvl5pPr marL="1084263" indent="-171450">
              <a:defRPr sz="1200"/>
            </a:lvl5pPr>
          </a:lstStyle>
          <a:p>
            <a:pPr lvl="0"/>
            <a:r>
              <a:rPr lang="en-US" dirty="0"/>
              <a:t>Click to Add Headline</a:t>
            </a:r>
          </a:p>
        </p:txBody>
      </p:sp>
      <p:sp>
        <p:nvSpPr>
          <p:cNvPr id="2" name="Title 1"/>
          <p:cNvSpPr>
            <a:spLocks noGrp="1"/>
          </p:cNvSpPr>
          <p:nvPr>
            <p:ph type="title" hasCustomPrompt="1"/>
          </p:nvPr>
        </p:nvSpPr>
        <p:spPr/>
        <p:txBody>
          <a:bodyPr/>
          <a:lstStyle>
            <a:lvl1pPr>
              <a:defRPr baseline="0"/>
            </a:lvl1pPr>
          </a:lstStyle>
          <a:p>
            <a:r>
              <a:rPr lang="en-US" dirty="0"/>
              <a:t>Two-column CONTENT slide</a:t>
            </a:r>
            <a:br>
              <a:rPr lang="en-US" dirty="0"/>
            </a:br>
            <a:r>
              <a:rPr lang="en-US" dirty="0"/>
              <a:t>with box treatment</a:t>
            </a:r>
          </a:p>
        </p:txBody>
      </p:sp>
    </p:spTree>
    <p:extLst>
      <p:ext uri="{BB962C8B-B14F-4D97-AF65-F5344CB8AC3E}">
        <p14:creationId xmlns:p14="http://schemas.microsoft.com/office/powerpoint/2010/main" val="8883272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6004767" y="1699995"/>
            <a:ext cx="5759667" cy="2249430"/>
          </a:xfrm>
        </p:spPr>
        <p:txBody>
          <a:bodyPr tIns="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6" y="1699995"/>
            <a:ext cx="4972641"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60906" y="4080588"/>
            <a:ext cx="4972641"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6004767" y="4066957"/>
            <a:ext cx="5759667" cy="2249430"/>
          </a:xfrm>
        </p:spPr>
        <p:txBody>
          <a:bodyPr tIns="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13015178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4060412" y="1731527"/>
            <a:ext cx="7753216" cy="1479362"/>
          </a:xfrm>
        </p:spPr>
        <p:txBody>
          <a:bodyPr tIns="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52525" y="1720414"/>
            <a:ext cx="2698328" cy="1347056"/>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49353" y="3290408"/>
            <a:ext cx="2704676" cy="1347056"/>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THREE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4060412" y="3304768"/>
            <a:ext cx="7753216" cy="1479362"/>
          </a:xfrm>
        </p:spPr>
        <p:txBody>
          <a:bodyPr tIns="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4"/>
          <p:cNvSpPr>
            <a:spLocks noGrp="1"/>
          </p:cNvSpPr>
          <p:nvPr>
            <p:ph type="pic" sz="quarter" idx="19" hasCustomPrompt="1"/>
          </p:nvPr>
        </p:nvSpPr>
        <p:spPr>
          <a:xfrm>
            <a:off x="649351" y="4872981"/>
            <a:ext cx="2704676" cy="1347056"/>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5" name="Text Placeholder 3"/>
          <p:cNvSpPr>
            <a:spLocks noGrp="1"/>
          </p:cNvSpPr>
          <p:nvPr>
            <p:ph type="body" sz="quarter" idx="20"/>
          </p:nvPr>
        </p:nvSpPr>
        <p:spPr>
          <a:xfrm>
            <a:off x="4060412" y="4856121"/>
            <a:ext cx="7753216" cy="1479362"/>
          </a:xfrm>
        </p:spPr>
        <p:txBody>
          <a:bodyPr tIns="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Box 15"/>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4094011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C55F3-CAA5-4976-955F-151BD87698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B3E8FE-CACF-415A-B81D-0F5D8D0388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E82B7E-1581-4320-893B-BF3D3B9EC597}"/>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CF4B7239-BDD0-41AF-A08E-4AE8F54052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F8AE1-AF48-417C-9713-EAFA9EE4551B}"/>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151334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51643" y="3998350"/>
            <a:ext cx="5486400" cy="2129163"/>
          </a:xfrm>
        </p:spPr>
        <p:txBody>
          <a:bodyPr tIns="9144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8287" y="3998350"/>
            <a:ext cx="5463447" cy="2129163"/>
          </a:xfrm>
        </p:spPr>
        <p:txBody>
          <a:bodyPr tIns="91440"/>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5" y="16999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6999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top HORIZONTAL</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482009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IMAGES - Bottom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699996"/>
            <a:ext cx="5486400" cy="1717079"/>
          </a:xfrm>
        </p:spPr>
        <p:txBody>
          <a:bodyPr/>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8287" y="1699996"/>
            <a:ext cx="5486400" cy="1717079"/>
          </a:xfrm>
        </p:spPr>
        <p:txBody>
          <a:bodyPr/>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spcBef>
                <a:spcPts val="0"/>
              </a:spcBef>
              <a:defRPr sz="1600"/>
            </a:lvl4pPr>
            <a:lvl5pPr marL="1084263" indent="-171450">
              <a:spcBef>
                <a:spcPts val="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4"/>
          <p:cNvSpPr>
            <a:spLocks noGrp="1"/>
          </p:cNvSpPr>
          <p:nvPr>
            <p:ph type="pic" sz="quarter" idx="15" hasCustomPrompt="1"/>
          </p:nvPr>
        </p:nvSpPr>
        <p:spPr>
          <a:xfrm>
            <a:off x="618861" y="34373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11" name="Picture Placeholder 4"/>
          <p:cNvSpPr>
            <a:spLocks noGrp="1"/>
          </p:cNvSpPr>
          <p:nvPr>
            <p:ph type="pic" sz="quarter" idx="16" hasCustomPrompt="1"/>
          </p:nvPr>
        </p:nvSpPr>
        <p:spPr>
          <a:xfrm>
            <a:off x="6307819" y="34373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bottom HORIZONTAL</a:t>
            </a:r>
            <a:br>
              <a:rPr lang="en-US" dirty="0"/>
            </a:br>
            <a:r>
              <a:rPr lang="en-US" dirty="0"/>
              <a:t>WITH CAPTIONS</a:t>
            </a:r>
          </a:p>
        </p:txBody>
      </p:sp>
      <p:sp>
        <p:nvSpPr>
          <p:cNvPr id="12" name="TextBox 11"/>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
        <p:nvSpPr>
          <p:cNvPr id="8" name="Text Placeholder 7"/>
          <p:cNvSpPr>
            <a:spLocks noGrp="1"/>
          </p:cNvSpPr>
          <p:nvPr>
            <p:ph type="body" sz="quarter" idx="17"/>
          </p:nvPr>
        </p:nvSpPr>
        <p:spPr>
          <a:xfrm>
            <a:off x="635021" y="5735092"/>
            <a:ext cx="5327631" cy="568438"/>
          </a:xfrm>
        </p:spPr>
        <p:txBody>
          <a:bodyPr/>
          <a:lstStyle>
            <a:lvl1pPr marL="0" indent="0">
              <a:buNone/>
              <a:defRPr sz="1200"/>
            </a:lvl1pPr>
          </a:lstStyle>
          <a:p>
            <a:pPr lvl="0"/>
            <a:r>
              <a:rPr lang="en-US"/>
              <a:t>Click to edit Master text styles</a:t>
            </a:r>
          </a:p>
        </p:txBody>
      </p:sp>
      <p:sp>
        <p:nvSpPr>
          <p:cNvPr id="13" name="Text Placeholder 7"/>
          <p:cNvSpPr>
            <a:spLocks noGrp="1"/>
          </p:cNvSpPr>
          <p:nvPr>
            <p:ph type="body" sz="quarter" idx="18"/>
          </p:nvPr>
        </p:nvSpPr>
        <p:spPr>
          <a:xfrm>
            <a:off x="6333719" y="5735092"/>
            <a:ext cx="5327631" cy="568438"/>
          </a:xfrm>
        </p:spPr>
        <p:txBody>
          <a:bodyPr/>
          <a:lstStyle>
            <a:lvl1pPr marL="0" indent="0">
              <a:buNone/>
              <a:defRPr sz="1200"/>
            </a:lvl1pPr>
          </a:lstStyle>
          <a:p>
            <a:pPr lvl="0"/>
            <a:r>
              <a:rPr lang="en-US"/>
              <a:t>Click to edit Master text styles</a:t>
            </a:r>
          </a:p>
        </p:txBody>
      </p:sp>
    </p:spTree>
    <p:extLst>
      <p:ext uri="{BB962C8B-B14F-4D97-AF65-F5344CB8AC3E}">
        <p14:creationId xmlns:p14="http://schemas.microsoft.com/office/powerpoint/2010/main" val="29588140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S/caption - TWO images">
    <p:spTree>
      <p:nvGrpSpPr>
        <p:cNvPr id="1" name=""/>
        <p:cNvGrpSpPr/>
        <p:nvPr/>
      </p:nvGrpSpPr>
      <p:grpSpPr>
        <a:xfrm>
          <a:off x="0" y="0"/>
          <a:ext cx="0" cy="0"/>
          <a:chOff x="0" y="0"/>
          <a:chExt cx="0" cy="0"/>
        </a:xfrm>
      </p:grpSpPr>
      <p:sp>
        <p:nvSpPr>
          <p:cNvPr id="9" name="Picture Placeholder 4"/>
          <p:cNvSpPr>
            <a:spLocks noGrp="1" noChangeAspect="1"/>
          </p:cNvSpPr>
          <p:nvPr>
            <p:ph type="pic" sz="quarter" idx="15" hasCustomPrompt="1"/>
          </p:nvPr>
        </p:nvSpPr>
        <p:spPr>
          <a:xfrm>
            <a:off x="902173" y="1711595"/>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0" name="Text Placeholder 5"/>
          <p:cNvSpPr>
            <a:spLocks noGrp="1"/>
          </p:cNvSpPr>
          <p:nvPr>
            <p:ph type="body" sz="quarter" idx="17" hasCustomPrompt="1"/>
          </p:nvPr>
        </p:nvSpPr>
        <p:spPr>
          <a:xfrm>
            <a:off x="902173" y="5497445"/>
            <a:ext cx="5120640" cy="585031"/>
          </a:xfrm>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 </a:t>
            </a:r>
          </a:p>
          <a:p>
            <a:r>
              <a:rPr lang="en-US" dirty="0"/>
              <a:t>Image Caption </a:t>
            </a:r>
          </a:p>
          <a:p>
            <a:r>
              <a:rPr lang="en-US" dirty="0"/>
              <a:t> </a:t>
            </a:r>
          </a:p>
        </p:txBody>
      </p:sp>
      <p:sp>
        <p:nvSpPr>
          <p:cNvPr id="2" name="Title 1"/>
          <p:cNvSpPr>
            <a:spLocks noGrp="1"/>
          </p:cNvSpPr>
          <p:nvPr>
            <p:ph type="title" hasCustomPrompt="1"/>
          </p:nvPr>
        </p:nvSpPr>
        <p:spPr/>
        <p:txBody>
          <a:bodyPr/>
          <a:lstStyle>
            <a:lvl1pPr>
              <a:defRPr/>
            </a:lvl1pPr>
          </a:lstStyle>
          <a:p>
            <a:r>
              <a:rPr lang="en-US" dirty="0"/>
              <a:t>TWO IMAGES with captions</a:t>
            </a:r>
            <a:br>
              <a:rPr lang="en-US" dirty="0"/>
            </a:br>
            <a:r>
              <a:rPr lang="en-US" dirty="0"/>
              <a:t>Headline in </a:t>
            </a:r>
            <a:r>
              <a:rPr lang="en-US" dirty="0" err="1"/>
              <a:t>arial</a:t>
            </a:r>
            <a:r>
              <a:rPr lang="en-US" dirty="0"/>
              <a:t> and all caps</a:t>
            </a:r>
          </a:p>
        </p:txBody>
      </p:sp>
      <p:sp>
        <p:nvSpPr>
          <p:cNvPr id="4" name="Slide Number Placeholder 3"/>
          <p:cNvSpPr>
            <a:spLocks noGrp="1"/>
          </p:cNvSpPr>
          <p:nvPr>
            <p:ph type="sldNum" sz="quarter" idx="19"/>
          </p:nvPr>
        </p:nvSpPr>
        <p:spPr/>
        <p:txBody>
          <a:bodyPr/>
          <a:lstStyle/>
          <a:p>
            <a:fld id="{AEFAAC5A-9C4F-4278-920D-DF2BAB595749}" type="slidenum">
              <a:rPr lang="en-US" smtClean="0"/>
              <a:pPr/>
              <a:t>‹#›</a:t>
            </a:fld>
            <a:endParaRPr lang="en-US" dirty="0"/>
          </a:p>
        </p:txBody>
      </p:sp>
      <p:sp>
        <p:nvSpPr>
          <p:cNvPr id="14"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16" name="Picture Placeholder 4"/>
          <p:cNvSpPr>
            <a:spLocks noGrp="1" noChangeAspect="1"/>
          </p:cNvSpPr>
          <p:nvPr>
            <p:ph type="pic" sz="quarter" idx="21" hasCustomPrompt="1"/>
          </p:nvPr>
        </p:nvSpPr>
        <p:spPr>
          <a:xfrm>
            <a:off x="6353507" y="1710816"/>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5"/>
          <p:cNvSpPr>
            <a:spLocks noGrp="1"/>
          </p:cNvSpPr>
          <p:nvPr>
            <p:ph type="body" sz="quarter" idx="22" hasCustomPrompt="1"/>
          </p:nvPr>
        </p:nvSpPr>
        <p:spPr>
          <a:xfrm>
            <a:off x="6353507" y="5496667"/>
            <a:ext cx="5120640" cy="585031"/>
          </a:xfrm>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 </a:t>
            </a:r>
          </a:p>
          <a:p>
            <a:r>
              <a:rPr lang="en-US" dirty="0"/>
              <a:t>Image Caption </a:t>
            </a:r>
          </a:p>
          <a:p>
            <a:r>
              <a:rPr lang="en-US" dirty="0"/>
              <a:t> </a:t>
            </a:r>
          </a:p>
        </p:txBody>
      </p:sp>
      <p:sp>
        <p:nvSpPr>
          <p:cNvPr id="11" name="TextBox 10"/>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2053410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IMAGE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1" y="1168749"/>
            <a:ext cx="11163868" cy="485427"/>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61172" y="3616113"/>
            <a:ext cx="3287445" cy="2146610"/>
          </a:xfrm>
        </p:spPr>
        <p:txBody>
          <a:bodyPr/>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defRPr sz="1200"/>
            </a:lvl4pPr>
            <a:lvl5pPr marL="1084263" indent="-171450">
              <a:defRPr sz="12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4508115" y="3616113"/>
            <a:ext cx="3287445" cy="2146610"/>
          </a:xfrm>
        </p:spPr>
        <p:txBody>
          <a:bodyPr/>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defRPr sz="1200"/>
            </a:lvl4pPr>
            <a:lvl5pPr marL="1084263" indent="-171450">
              <a:defRPr sz="1200"/>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noChangeAspect="1"/>
          </p:cNvSpPr>
          <p:nvPr>
            <p:ph type="pic" sz="quarter" idx="15" hasCustomPrompt="1"/>
          </p:nvPr>
        </p:nvSpPr>
        <p:spPr>
          <a:xfrm>
            <a:off x="670772" y="16970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6" hasCustomPrompt="1"/>
          </p:nvPr>
        </p:nvSpPr>
        <p:spPr>
          <a:xfrm>
            <a:off x="4517715" y="16970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3"/>
          <p:cNvSpPr>
            <a:spLocks noGrp="1"/>
          </p:cNvSpPr>
          <p:nvPr>
            <p:ph type="body" sz="quarter" idx="19"/>
          </p:nvPr>
        </p:nvSpPr>
        <p:spPr>
          <a:xfrm>
            <a:off x="8348928" y="3618612"/>
            <a:ext cx="3287445" cy="2146610"/>
          </a:xfrm>
        </p:spPr>
        <p:txBody>
          <a:bodyPr/>
          <a:lstStyle>
            <a:lvl1pPr>
              <a:spcBef>
                <a:spcPts val="600"/>
              </a:spcBef>
              <a:defRPr sz="1800"/>
            </a:lvl1pPr>
            <a:lvl2pPr marL="457200" indent="-173038">
              <a:spcBef>
                <a:spcPts val="0"/>
              </a:spcBef>
              <a:defRPr sz="1800"/>
            </a:lvl2pPr>
            <a:lvl3pPr marL="627063" indent="-128588">
              <a:spcBef>
                <a:spcPts val="0"/>
              </a:spcBef>
              <a:defRPr sz="1800"/>
            </a:lvl3pPr>
            <a:lvl4pPr marL="865188" indent="-171450">
              <a:defRPr sz="1200"/>
            </a:lvl4pPr>
            <a:lvl5pPr marL="1084263" indent="-171450">
              <a:defRPr sz="1200"/>
            </a:lvl5pPr>
          </a:lstStyle>
          <a:p>
            <a:pPr lvl="0"/>
            <a:r>
              <a:rPr lang="en-US"/>
              <a:t>Click to edit Master text styles</a:t>
            </a:r>
          </a:p>
          <a:p>
            <a:pPr lvl="1"/>
            <a:r>
              <a:rPr lang="en-US"/>
              <a:t>Second level</a:t>
            </a:r>
          </a:p>
          <a:p>
            <a:pPr lvl="2"/>
            <a:r>
              <a:rPr lang="en-US"/>
              <a:t>Third level</a:t>
            </a:r>
          </a:p>
        </p:txBody>
      </p:sp>
      <p:sp>
        <p:nvSpPr>
          <p:cNvPr id="18" name="Picture Placeholder 4"/>
          <p:cNvSpPr>
            <a:spLocks noGrp="1" noChangeAspect="1"/>
          </p:cNvSpPr>
          <p:nvPr>
            <p:ph type="pic" sz="quarter" idx="20" hasCustomPrompt="1"/>
          </p:nvPr>
        </p:nvSpPr>
        <p:spPr>
          <a:xfrm>
            <a:off x="8358528" y="1699593"/>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a:lvl1pPr>
          </a:lstStyle>
          <a:p>
            <a:r>
              <a:rPr lang="en-US" dirty="0"/>
              <a:t>THREE IMAGES – HORIZONTAL</a:t>
            </a:r>
            <a:br>
              <a:rPr lang="en-US" dirty="0"/>
            </a:br>
            <a:r>
              <a:rPr lang="en-US" dirty="0"/>
              <a:t>Headline in </a:t>
            </a:r>
            <a:r>
              <a:rPr lang="en-US" dirty="0" err="1"/>
              <a:t>arial</a:t>
            </a:r>
            <a:r>
              <a:rPr lang="en-US" dirty="0"/>
              <a:t> and all caps</a:t>
            </a:r>
          </a:p>
        </p:txBody>
      </p:sp>
      <p:sp>
        <p:nvSpPr>
          <p:cNvPr id="13" name="TextBox 12"/>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17418934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S/captions/bullets - FOUR Images">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6" y="1701473"/>
            <a:ext cx="2987040" cy="2238282"/>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701473"/>
            <a:ext cx="2987040" cy="223828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701473"/>
            <a:ext cx="2987040" cy="2238282"/>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701473"/>
            <a:ext cx="2987040" cy="223828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706193"/>
            <a:ext cx="11246069" cy="1752260"/>
          </a:xfrm>
          <a:noFill/>
        </p:spPr>
        <p:txBody>
          <a:bodyPr lIns="0" tIns="91440"/>
          <a:lstStyle>
            <a:lvl1pPr>
              <a:defRPr sz="2000">
                <a:solidFill>
                  <a:srgbClr val="000000"/>
                </a:solidFill>
              </a:defRPr>
            </a:lvl1pPr>
            <a:lvl2pPr>
              <a:defRPr sz="2000">
                <a:solidFill>
                  <a:srgbClr val="000000"/>
                </a:solidFill>
              </a:defRPr>
            </a:lvl2pPr>
            <a:lvl3pPr>
              <a:defRPr sz="2000">
                <a:solidFill>
                  <a:srgbClr val="000000"/>
                </a:solidFill>
              </a:defRPr>
            </a:lvl3pPr>
            <a:lvl4pPr>
              <a:defRPr sz="2000">
                <a:solidFill>
                  <a:srgbClr val="000000"/>
                </a:solidFill>
              </a:defRPr>
            </a:lvl4pPr>
            <a:lvl5pPr>
              <a:defRPr sz="2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hasCustomPrompt="1"/>
          </p:nvPr>
        </p:nvSpPr>
        <p:spPr/>
        <p:txBody>
          <a:bodyPr/>
          <a:lstStyle>
            <a:lvl1pPr algn="l" defTabSz="457200" rtl="0" eaLnBrk="1" latinLnBrk="0" hangingPunct="1">
              <a:lnSpc>
                <a:spcPct val="95000"/>
              </a:lnSpc>
              <a:spcBef>
                <a:spcPct val="0"/>
              </a:spcBef>
              <a:buNone/>
              <a:defRPr lang="en-US" sz="2800" b="1" i="0" kern="1200" cap="all" baseline="0" dirty="0">
                <a:solidFill>
                  <a:schemeClr val="tx1">
                    <a:lumMod val="50000"/>
                  </a:schemeClr>
                </a:solidFill>
                <a:latin typeface="+mj-lt"/>
                <a:ea typeface="+mj-ea"/>
                <a:cs typeface="+mj-cs"/>
              </a:defRPr>
            </a:lvl1pPr>
          </a:lstStyle>
          <a:p>
            <a:r>
              <a:rPr lang="en-US" dirty="0"/>
              <a:t>four images, captions and bullets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3979062"/>
            <a:ext cx="2984625" cy="477837"/>
          </a:xfrm>
          <a:noFill/>
        </p:spPr>
        <p:txBody>
          <a:bodyPr lIns="91440" rIns="91440"/>
          <a:lstStyle>
            <a:lvl1pPr marL="0" indent="0">
              <a:lnSpc>
                <a:spcPct val="95000"/>
              </a:lnSpc>
              <a:buNone/>
              <a:defRPr sz="1200" b="0" baseline="0">
                <a:solidFill>
                  <a:srgbClr val="000000"/>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3" y="3979062"/>
            <a:ext cx="2984625" cy="477837"/>
          </a:xfrm>
          <a:noFill/>
        </p:spPr>
        <p:txBody>
          <a:bodyPr lIns="91440" rIns="91440"/>
          <a:lstStyle>
            <a:lvl1pPr marL="0" indent="0">
              <a:lnSpc>
                <a:spcPct val="95000"/>
              </a:lnSpc>
              <a:buNone/>
              <a:defRPr sz="1200" b="0">
                <a:solidFill>
                  <a:srgbClr val="000000"/>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18" y="3979062"/>
            <a:ext cx="2984625" cy="477837"/>
          </a:xfrm>
          <a:noFill/>
        </p:spPr>
        <p:txBody>
          <a:bodyPr lIns="91440" rIns="91440"/>
          <a:lstStyle>
            <a:lvl1pPr marL="0" indent="0">
              <a:lnSpc>
                <a:spcPct val="95000"/>
              </a:lnSpc>
              <a:buNone/>
              <a:defRPr sz="1200" b="0">
                <a:solidFill>
                  <a:srgbClr val="000000"/>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6" y="3979062"/>
            <a:ext cx="2984625" cy="477837"/>
          </a:xfrm>
          <a:noFill/>
        </p:spPr>
        <p:txBody>
          <a:bodyPr lIns="91440" rIns="91440"/>
          <a:lstStyle>
            <a:lvl1pPr marL="0" indent="0">
              <a:lnSpc>
                <a:spcPct val="95000"/>
              </a:lnSpc>
              <a:buNone/>
              <a:defRPr sz="1200" b="0">
                <a:solidFill>
                  <a:srgbClr val="000000"/>
                </a:solidFill>
              </a:defRPr>
            </a:lvl1pPr>
          </a:lstStyle>
          <a:p>
            <a:pPr lvl="0"/>
            <a:r>
              <a:rPr lang="en-US" dirty="0"/>
              <a:t>Image caption Image caption Image caption Image caption Image</a:t>
            </a:r>
          </a:p>
        </p:txBody>
      </p:sp>
      <p:sp>
        <p:nvSpPr>
          <p:cNvPr id="14" name="TextBox 13"/>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
        <p:nvSpPr>
          <p:cNvPr id="7" name="Slide Number Placeholder 6"/>
          <p:cNvSpPr>
            <a:spLocks noGrp="1"/>
          </p:cNvSpPr>
          <p:nvPr>
            <p:ph type="sldNum" sz="quarter" idx="24"/>
          </p:nvPr>
        </p:nvSpPr>
        <p:spPr/>
        <p:txBody>
          <a:bodyPr/>
          <a:lstStyle/>
          <a:p>
            <a:fld id="{AEFAAC5A-9C4F-4278-920D-DF2BAB595749}" type="slidenum">
              <a:rPr lang="en-US" smtClean="0"/>
              <a:pPr/>
              <a:t>‹#›</a:t>
            </a:fld>
            <a:endParaRPr lang="en-US" dirty="0"/>
          </a:p>
        </p:txBody>
      </p:sp>
      <p:sp>
        <p:nvSpPr>
          <p:cNvPr id="19" name="Text Placeholder 5"/>
          <p:cNvSpPr>
            <a:spLocks noGrp="1"/>
          </p:cNvSpPr>
          <p:nvPr>
            <p:ph type="body" sz="quarter" idx="12" hasCustomPrompt="1"/>
          </p:nvPr>
        </p:nvSpPr>
        <p:spPr>
          <a:xfrm>
            <a:off x="609601" y="1168749"/>
            <a:ext cx="11163868" cy="499715"/>
          </a:xfrm>
          <a:ln>
            <a:noFill/>
          </a:ln>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32870583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S/caption - FOUR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four IMAGES with captions</a:t>
            </a:r>
            <a:br>
              <a:rPr lang="en-US" dirty="0"/>
            </a:br>
            <a:r>
              <a:rPr lang="en-US" dirty="0"/>
              <a:t>Headline in </a:t>
            </a:r>
            <a:r>
              <a:rPr lang="en-US" dirty="0" err="1"/>
              <a:t>arial</a:t>
            </a:r>
            <a:r>
              <a:rPr lang="en-US" dirty="0"/>
              <a:t> and all caps</a:t>
            </a:r>
          </a:p>
        </p:txBody>
      </p:sp>
      <p:sp>
        <p:nvSpPr>
          <p:cNvPr id="3" name="Slide Number Placeholder 2"/>
          <p:cNvSpPr>
            <a:spLocks noGrp="1"/>
          </p:cNvSpPr>
          <p:nvPr>
            <p:ph type="sldNum" sz="quarter" idx="23"/>
          </p:nvPr>
        </p:nvSpPr>
        <p:spPr/>
        <p:txBody>
          <a:bodyPr/>
          <a:lstStyle/>
          <a:p>
            <a:fld id="{AEFAAC5A-9C4F-4278-920D-DF2BAB595749}" type="slidenum">
              <a:rPr lang="en-US" smtClean="0"/>
              <a:pPr/>
              <a:t>‹#›</a:t>
            </a:fld>
            <a:endParaRPr lang="en-US" dirty="0"/>
          </a:p>
        </p:txBody>
      </p:sp>
      <p:sp>
        <p:nvSpPr>
          <p:cNvPr id="17" name="Text Placeholder 5"/>
          <p:cNvSpPr>
            <a:spLocks noGrp="1"/>
          </p:cNvSpPr>
          <p:nvPr>
            <p:ph type="body" sz="quarter" idx="12" hasCustomPrompt="1"/>
          </p:nvPr>
        </p:nvSpPr>
        <p:spPr>
          <a:xfrm>
            <a:off x="609601" y="1168749"/>
            <a:ext cx="11163868" cy="276999"/>
          </a:xfrm>
          <a:ln>
            <a:noFill/>
          </a:ln>
        </p:spPr>
        <p:txBody>
          <a:bodyPr bIns="0">
            <a:norm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14" name="TextBox 13"/>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
        <p:nvSpPr>
          <p:cNvPr id="15" name="Picture Placeholder 4"/>
          <p:cNvSpPr>
            <a:spLocks noGrp="1" noChangeAspect="1"/>
          </p:cNvSpPr>
          <p:nvPr>
            <p:ph type="pic" sz="quarter" idx="15" hasCustomPrompt="1"/>
          </p:nvPr>
        </p:nvSpPr>
        <p:spPr>
          <a:xfrm>
            <a:off x="649916" y="1574667"/>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6" name="Text Placeholder 5"/>
          <p:cNvSpPr>
            <a:spLocks noGrp="1"/>
          </p:cNvSpPr>
          <p:nvPr>
            <p:ph type="body" sz="quarter" idx="17" hasCustomPrompt="1"/>
          </p:nvPr>
        </p:nvSpPr>
        <p:spPr>
          <a:xfrm>
            <a:off x="649916" y="3443427"/>
            <a:ext cx="5120640" cy="368183"/>
          </a:xfrm>
          <a:ln>
            <a:noFill/>
          </a:ln>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a:t>
            </a:r>
          </a:p>
          <a:p>
            <a:endParaRPr lang="en-US" dirty="0"/>
          </a:p>
        </p:txBody>
      </p:sp>
      <p:sp>
        <p:nvSpPr>
          <p:cNvPr id="18" name="Picture Placeholder 4"/>
          <p:cNvSpPr>
            <a:spLocks noGrp="1" noChangeAspect="1"/>
          </p:cNvSpPr>
          <p:nvPr>
            <p:ph type="pic" sz="quarter" idx="25" hasCustomPrompt="1"/>
          </p:nvPr>
        </p:nvSpPr>
        <p:spPr>
          <a:xfrm>
            <a:off x="6549909" y="1574667"/>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9" name="Text Placeholder 5"/>
          <p:cNvSpPr>
            <a:spLocks noGrp="1"/>
          </p:cNvSpPr>
          <p:nvPr>
            <p:ph type="body" sz="quarter" idx="26" hasCustomPrompt="1"/>
          </p:nvPr>
        </p:nvSpPr>
        <p:spPr>
          <a:xfrm>
            <a:off x="6549909" y="3443427"/>
            <a:ext cx="5120640" cy="368183"/>
          </a:xfrm>
          <a:ln>
            <a:noFill/>
          </a:ln>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a:t>
            </a:r>
          </a:p>
          <a:p>
            <a:endParaRPr lang="en-US" dirty="0"/>
          </a:p>
        </p:txBody>
      </p:sp>
      <p:sp>
        <p:nvSpPr>
          <p:cNvPr id="20" name="Picture Placeholder 4"/>
          <p:cNvSpPr>
            <a:spLocks noGrp="1" noChangeAspect="1"/>
          </p:cNvSpPr>
          <p:nvPr>
            <p:ph type="pic" sz="quarter" idx="27" hasCustomPrompt="1"/>
          </p:nvPr>
        </p:nvSpPr>
        <p:spPr>
          <a:xfrm>
            <a:off x="649916" y="4025152"/>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3" name="Text Placeholder 5"/>
          <p:cNvSpPr>
            <a:spLocks noGrp="1"/>
          </p:cNvSpPr>
          <p:nvPr>
            <p:ph type="body" sz="quarter" idx="28" hasCustomPrompt="1"/>
          </p:nvPr>
        </p:nvSpPr>
        <p:spPr>
          <a:xfrm>
            <a:off x="649916" y="5898517"/>
            <a:ext cx="5120640" cy="368183"/>
          </a:xfrm>
          <a:ln>
            <a:noFill/>
          </a:ln>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a:t>
            </a:r>
          </a:p>
          <a:p>
            <a:endParaRPr lang="en-US" dirty="0"/>
          </a:p>
        </p:txBody>
      </p:sp>
      <p:sp>
        <p:nvSpPr>
          <p:cNvPr id="24" name="Picture Placeholder 4"/>
          <p:cNvSpPr>
            <a:spLocks noGrp="1" noChangeAspect="1"/>
          </p:cNvSpPr>
          <p:nvPr>
            <p:ph type="pic" sz="quarter" idx="29" hasCustomPrompt="1"/>
          </p:nvPr>
        </p:nvSpPr>
        <p:spPr>
          <a:xfrm>
            <a:off x="6549909" y="4025152"/>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7" name="Text Placeholder 5"/>
          <p:cNvSpPr>
            <a:spLocks noGrp="1"/>
          </p:cNvSpPr>
          <p:nvPr>
            <p:ph type="body" sz="quarter" idx="30" hasCustomPrompt="1"/>
          </p:nvPr>
        </p:nvSpPr>
        <p:spPr>
          <a:xfrm>
            <a:off x="6549909" y="5902308"/>
            <a:ext cx="5120640" cy="368183"/>
          </a:xfrm>
          <a:ln>
            <a:noFill/>
          </a:ln>
        </p:spPr>
        <p:txBody>
          <a:bodyPr bIns="0" anchor="t" anchorCtr="0">
            <a:normAutofit/>
          </a:bodyPr>
          <a:lstStyle>
            <a:lvl1pPr marL="0" marR="0" indent="0" algn="l" defTabSz="457200" rtl="0" eaLnBrk="1" fontAlgn="auto" latinLnBrk="0" hangingPunct="1">
              <a:lnSpc>
                <a:spcPct val="100000"/>
              </a:lnSpc>
              <a:spcBef>
                <a:spcPts val="0"/>
              </a:spcBef>
              <a:spcAft>
                <a:spcPts val="0"/>
              </a:spcAft>
              <a:buClrTx/>
              <a:buSzTx/>
              <a:buFont typeface="Wingdings" pitchFamily="2" charset="2"/>
              <a:buNone/>
              <a:tabLst/>
              <a:defRPr sz="1200" b="0" cap="none" baseline="0"/>
            </a:lvl1pPr>
          </a:lstStyle>
          <a:p>
            <a:r>
              <a:rPr lang="en-US" dirty="0"/>
              <a:t>Image Caption</a:t>
            </a:r>
          </a:p>
          <a:p>
            <a:r>
              <a:rPr lang="en-US" dirty="0"/>
              <a:t>Image Caption</a:t>
            </a:r>
          </a:p>
          <a:p>
            <a:endParaRPr lang="en-US" dirty="0"/>
          </a:p>
        </p:txBody>
      </p:sp>
    </p:spTree>
    <p:extLst>
      <p:ext uri="{BB962C8B-B14F-4D97-AF65-F5344CB8AC3E}">
        <p14:creationId xmlns:p14="http://schemas.microsoft.com/office/powerpoint/2010/main" val="41481833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s, Graphs, Tabl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graph, chart or table slide. </a:t>
            </a:r>
            <a:br>
              <a:rPr lang="en-US" dirty="0"/>
            </a:br>
            <a:r>
              <a:rPr lang="en-US" dirty="0"/>
              <a:t>Headline in all caps, Arial Font</a:t>
            </a:r>
          </a:p>
        </p:txBody>
      </p:sp>
      <p:sp>
        <p:nvSpPr>
          <p:cNvPr id="3" name="Content Placeholder 2"/>
          <p:cNvSpPr>
            <a:spLocks noGrp="1"/>
          </p:cNvSpPr>
          <p:nvPr>
            <p:ph idx="1" hasCustomPrompt="1"/>
          </p:nvPr>
        </p:nvSpPr>
        <p:spPr>
          <a:xfrm>
            <a:off x="609601" y="1699606"/>
            <a:ext cx="11163868" cy="4029858"/>
          </a:xfrm>
        </p:spPr>
        <p:txBody>
          <a:bodyPr/>
          <a:lstStyle>
            <a:lvl1pPr>
              <a:defRPr baseline="0"/>
            </a:lvl1pPr>
          </a:lstStyle>
          <a:p>
            <a:pPr lvl="0"/>
            <a:r>
              <a:rPr lang="en-US" dirty="0"/>
              <a:t>Click an icon below to add a chart, graph, or table.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6"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7" name="Text Placeholder 6"/>
          <p:cNvSpPr>
            <a:spLocks noGrp="1"/>
          </p:cNvSpPr>
          <p:nvPr>
            <p:ph type="body" sz="quarter" idx="13" hasCustomPrompt="1"/>
          </p:nvPr>
        </p:nvSpPr>
        <p:spPr>
          <a:xfrm>
            <a:off x="647701" y="6318956"/>
            <a:ext cx="4948052" cy="539045"/>
          </a:xfrm>
        </p:spPr>
        <p:txBody>
          <a:bodyPr bIns="0" anchor="t" anchorCtr="0"/>
          <a:lstStyle>
            <a:lvl1pPr marL="0" indent="0">
              <a:buNone/>
              <a:defRPr sz="1050" baseline="0"/>
            </a:lvl1pPr>
          </a:lstStyle>
          <a:p>
            <a:pPr lvl="0"/>
            <a:r>
              <a:rPr lang="en-US" dirty="0"/>
              <a:t>Source:</a:t>
            </a:r>
          </a:p>
        </p:txBody>
      </p:sp>
    </p:spTree>
    <p:extLst>
      <p:ext uri="{BB962C8B-B14F-4D97-AF65-F5344CB8AC3E}">
        <p14:creationId xmlns:p14="http://schemas.microsoft.com/office/powerpoint/2010/main" val="12451035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7"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67972" y="6156882"/>
            <a:ext cx="2062237" cy="557186"/>
          </a:xfrm>
          <a:prstGeom prst="rect">
            <a:avLst/>
          </a:prstGeom>
          <a:noFill/>
          <a:extLst>
            <a:ext uri="{909E8E84-426E-40dd-AFC4-6F175D3DCCD1}">
              <a14:hiddenFill xmlns:a14="http://schemas.microsoft.com/office/drawing/2010/main" xmlns="">
                <a:solidFill>
                  <a:srgbClr val="FFFFFF"/>
                </a:solidFill>
              </a14:hiddenFill>
            </a:ext>
          </a:extLst>
        </p:spPr>
      </p:pic>
      <p:sp>
        <p:nvSpPr>
          <p:cNvPr id="38" name="TextBox 37"/>
          <p:cNvSpPr txBox="1"/>
          <p:nvPr userDrawn="1"/>
        </p:nvSpPr>
        <p:spPr>
          <a:xfrm>
            <a:off x="626534" y="6247222"/>
            <a:ext cx="1387624" cy="369332"/>
          </a:xfrm>
          <a:prstGeom prst="rect">
            <a:avLst/>
          </a:prstGeom>
          <a:noFill/>
        </p:spPr>
        <p:txBody>
          <a:bodyPr wrap="none" lIns="0" rtlCol="0">
            <a:spAutoFit/>
          </a:bodyPr>
          <a:lstStyle/>
          <a:p>
            <a:r>
              <a:rPr lang="en-US" sz="1800" dirty="0">
                <a:solidFill>
                  <a:schemeClr val="tx1">
                    <a:lumMod val="50000"/>
                  </a:schemeClr>
                </a:solidFill>
              </a:rPr>
              <a:t>www.anl.gov</a:t>
            </a:r>
          </a:p>
        </p:txBody>
      </p:sp>
      <p:pic>
        <p:nvPicPr>
          <p:cNvPr id="8" name="Picture 7"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1"/>
            <a:ext cx="12192000" cy="5984917"/>
          </a:xfrm>
          <a:prstGeom prst="rect">
            <a:avLst/>
          </a:prstGeom>
        </p:spPr>
      </p:pic>
      <p:sp>
        <p:nvSpPr>
          <p:cNvPr id="9"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2800" b="1" cap="all" baseline="0">
                <a:solidFill>
                  <a:schemeClr val="bg1"/>
                </a:solidFill>
              </a:defRPr>
            </a:lvl1pPr>
          </a:lstStyle>
          <a:p>
            <a:pPr lvl="0"/>
            <a:r>
              <a:rPr lang="en-US" dirty="0"/>
              <a:t>Type in closing statement</a:t>
            </a:r>
          </a:p>
        </p:txBody>
      </p:sp>
      <p:sp>
        <p:nvSpPr>
          <p:cNvPr id="6" name="TextBox 5"/>
          <p:cNvSpPr txBox="1"/>
          <p:nvPr userDrawn="1"/>
        </p:nvSpPr>
        <p:spPr>
          <a:xfrm>
            <a:off x="-1321339" y="-1815882"/>
            <a:ext cx="5042667" cy="1600438"/>
          </a:xfrm>
          <a:prstGeom prst="rect">
            <a:avLst/>
          </a:prstGeom>
          <a:solidFill>
            <a:schemeClr val="bg1">
              <a:lumMod val="50000"/>
            </a:schemeClr>
          </a:solidFill>
        </p:spPr>
        <p:txBody>
          <a:bodyPr wrap="square" rtlCol="0">
            <a:spAutoFit/>
          </a:bodyPr>
          <a:lstStyle/>
          <a:p>
            <a:r>
              <a:rPr lang="en-US" sz="1400" b="1" dirty="0">
                <a:solidFill>
                  <a:schemeClr val="bg1"/>
                </a:solidFill>
              </a:rPr>
              <a:t>Suggested</a:t>
            </a:r>
            <a:r>
              <a:rPr lang="en-US" sz="1400" b="1" baseline="0" dirty="0">
                <a:solidFill>
                  <a:schemeClr val="bg1"/>
                </a:solidFill>
              </a:rPr>
              <a:t> closing statement (optional): </a:t>
            </a:r>
          </a:p>
          <a:p>
            <a:endParaRPr lang="en-US" sz="1400" b="1" baseline="0" dirty="0">
              <a:solidFill>
                <a:schemeClr val="bg1"/>
              </a:solidFill>
            </a:endParaRPr>
          </a:p>
          <a:p>
            <a:pPr lvl="0"/>
            <a:r>
              <a:rPr lang="en-US" sz="1400" b="1" dirty="0">
                <a:solidFill>
                  <a:schemeClr val="bg1"/>
                </a:solidFill>
              </a:rPr>
              <a:t>WE START WITH YES.</a:t>
            </a:r>
          </a:p>
          <a:p>
            <a:pPr lvl="0">
              <a:spcAft>
                <a:spcPts val="1200"/>
              </a:spcAft>
            </a:pPr>
            <a:r>
              <a:rPr lang="en-US" sz="1400" b="1" dirty="0">
                <a:solidFill>
                  <a:schemeClr val="bg1"/>
                </a:solidFill>
              </a:rPr>
              <a:t>AND END WITH THANK YOU.</a:t>
            </a:r>
          </a:p>
          <a:p>
            <a:pPr lvl="0"/>
            <a:r>
              <a:rPr lang="en-US" sz="1400" b="1" dirty="0">
                <a:solidFill>
                  <a:schemeClr val="bg1"/>
                </a:solidFill>
              </a:rPr>
              <a:t>DO YOU HAVE ANY BIG QUESTIONS?</a:t>
            </a:r>
            <a:endParaRPr lang="en-US" sz="1400" dirty="0">
              <a:solidFill>
                <a:schemeClr val="bg1"/>
              </a:solidFill>
            </a:endParaRPr>
          </a:p>
          <a:p>
            <a:endParaRPr lang="en-US" sz="1800" dirty="0">
              <a:solidFill>
                <a:schemeClr val="bg1"/>
              </a:solidFill>
            </a:endParaRPr>
          </a:p>
        </p:txBody>
      </p:sp>
    </p:spTree>
    <p:extLst>
      <p:ext uri="{BB962C8B-B14F-4D97-AF65-F5344CB8AC3E}">
        <p14:creationId xmlns:p14="http://schemas.microsoft.com/office/powerpoint/2010/main" val="24801632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Video">
    <p:spTree>
      <p:nvGrpSpPr>
        <p:cNvPr id="1" name=""/>
        <p:cNvGrpSpPr/>
        <p:nvPr/>
      </p:nvGrpSpPr>
      <p:grpSpPr>
        <a:xfrm>
          <a:off x="0" y="0"/>
          <a:ext cx="0" cy="0"/>
          <a:chOff x="0" y="0"/>
          <a:chExt cx="0" cy="0"/>
        </a:xfrm>
      </p:grpSpPr>
      <p:sp>
        <p:nvSpPr>
          <p:cNvPr id="3" name="Rectangle 2"/>
          <p:cNvSpPr/>
          <p:nvPr/>
        </p:nvSpPr>
        <p:spPr>
          <a:xfrm>
            <a:off x="0" y="-6724"/>
            <a:ext cx="12192000" cy="6864724"/>
          </a:xfrm>
          <a:prstGeom prst="rect">
            <a:avLst/>
          </a:prstGeom>
          <a:solidFill>
            <a:srgbClr val="1C1C1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hasCustomPrompt="1"/>
          </p:nvPr>
        </p:nvSpPr>
        <p:spPr>
          <a:xfrm>
            <a:off x="609601" y="274639"/>
            <a:ext cx="11163868" cy="806017"/>
          </a:xfrm>
        </p:spPr>
        <p:txBody>
          <a:bodyPr anchor="b"/>
          <a:lstStyle>
            <a:lvl1pPr>
              <a:defRPr b="1">
                <a:solidFill>
                  <a:schemeClr val="bg1"/>
                </a:solidFill>
              </a:defRPr>
            </a:lvl1pPr>
          </a:lstStyle>
          <a:p>
            <a:r>
              <a:rPr lang="en-US" dirty="0"/>
              <a:t>TITLE AND CONTENT SLIDE. </a:t>
            </a:r>
            <a:br>
              <a:rPr lang="en-US" dirty="0"/>
            </a:br>
            <a:r>
              <a:rPr lang="en-US" dirty="0"/>
              <a:t>Headline in all caps, Arial Font</a:t>
            </a:r>
          </a:p>
        </p:txBody>
      </p:sp>
    </p:spTree>
    <p:extLst>
      <p:ext uri="{BB962C8B-B14F-4D97-AF65-F5344CB8AC3E}">
        <p14:creationId xmlns:p14="http://schemas.microsoft.com/office/powerpoint/2010/main" val="27537682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7050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6A62C-405E-477F-BE3B-2A47BC72FB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2F61B4-E041-4CC7-BEA8-73AAACA99F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A2430A-F89E-47B6-865F-709D928428CA}"/>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FF3B283B-16CB-4FBA-924F-BA7BE7B7AB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81B957-0C12-4ADF-9462-721D67F4B477}"/>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16982708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Option A">
    <p:bg>
      <p:bgPr>
        <a:solidFill>
          <a:schemeClr val="bg1"/>
        </a:solidFill>
        <a:effectLst/>
      </p:bgPr>
    </p:bg>
    <p:spTree>
      <p:nvGrpSpPr>
        <p:cNvPr id="1" name=""/>
        <p:cNvGrpSpPr/>
        <p:nvPr/>
      </p:nvGrpSpPr>
      <p:grpSpPr>
        <a:xfrm>
          <a:off x="0" y="0"/>
          <a:ext cx="0" cy="0"/>
          <a:chOff x="0" y="0"/>
          <a:chExt cx="0" cy="0"/>
        </a:xfrm>
      </p:grpSpPr>
      <p:pic>
        <p:nvPicPr>
          <p:cNvPr id="16"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77362" y="627296"/>
            <a:ext cx="2479527" cy="66993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Picture Placeholder 4"/>
          <p:cNvSpPr>
            <a:spLocks noGrp="1" noChangeAspect="1"/>
          </p:cNvSpPr>
          <p:nvPr>
            <p:ph type="pic" sz="quarter" idx="16" hasCustomPrompt="1"/>
          </p:nvPr>
        </p:nvSpPr>
        <p:spPr>
          <a:xfrm>
            <a:off x="6484968"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2800"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5"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00"/>
            </a:lvl1pPr>
          </a:lstStyle>
          <a:p>
            <a:pPr lvl="0"/>
            <a:r>
              <a:rPr lang="en-US" dirty="0"/>
              <a:t>  </a:t>
            </a:r>
          </a:p>
        </p:txBody>
      </p:sp>
      <p:sp>
        <p:nvSpPr>
          <p:cNvPr id="48" name="Text Placeholder 9"/>
          <p:cNvSpPr>
            <a:spLocks noGrp="1"/>
          </p:cNvSpPr>
          <p:nvPr>
            <p:ph type="body" sz="quarter" idx="17" hasCustomPrompt="1"/>
          </p:nvPr>
        </p:nvSpPr>
        <p:spPr>
          <a:xfrm>
            <a:off x="626534" y="4582947"/>
            <a:ext cx="3590495" cy="393700"/>
          </a:xfrm>
        </p:spPr>
        <p:txBody>
          <a:bodyPr lIns="0" bIns="0" anchor="b">
            <a:normAutofit/>
          </a:bodyPr>
          <a:lstStyle>
            <a:lvl1pPr marL="0" inden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4" y="4960384"/>
            <a:ext cx="3590495" cy="914400"/>
          </a:xfrm>
        </p:spPr>
        <p:txBody>
          <a:bodyPr lIns="0">
            <a:normAutofit/>
          </a:bodyPr>
          <a:lstStyle>
            <a:lvl1pPr marL="0" indent="0">
              <a:lnSpc>
                <a:spcPct val="95000"/>
              </a:lnSpc>
              <a:spcBef>
                <a:spcPts val="0"/>
              </a:spcBef>
              <a:buNone/>
              <a:defRPr sz="1400">
                <a:solidFill>
                  <a:schemeClr val="tx1"/>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0" name="Text Placeholder 9"/>
          <p:cNvSpPr>
            <a:spLocks noGrp="1"/>
          </p:cNvSpPr>
          <p:nvPr>
            <p:ph type="body" sz="quarter" idx="21" hasCustomPrompt="1"/>
          </p:nvPr>
        </p:nvSpPr>
        <p:spPr>
          <a:xfrm>
            <a:off x="4556495" y="4582947"/>
            <a:ext cx="3590495" cy="393700"/>
          </a:xfrm>
        </p:spPr>
        <p:txBody>
          <a:bodyPr lIns="0" bIns="0" anchor="b">
            <a:normAutofit/>
          </a:bodyPr>
          <a:lstStyle>
            <a:lvl1pPr marL="0" indent="0">
              <a:buFont typeface="Arial" pitchFamily="34" charse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53" name="Text Placeholder 45"/>
          <p:cNvSpPr>
            <a:spLocks noGrp="1"/>
          </p:cNvSpPr>
          <p:nvPr>
            <p:ph type="body" sz="quarter" idx="22" hasCustomPrompt="1"/>
          </p:nvPr>
        </p:nvSpPr>
        <p:spPr>
          <a:xfrm>
            <a:off x="4556495" y="4960384"/>
            <a:ext cx="3590495" cy="914400"/>
          </a:xfrm>
        </p:spPr>
        <p:txBody>
          <a:bodyPr lIns="0">
            <a:normAutofit/>
          </a:bodyPr>
          <a:lstStyle>
            <a:lvl1pPr marL="0" indent="0">
              <a:lnSpc>
                <a:spcPct val="95000"/>
              </a:lnSpc>
              <a:spcBef>
                <a:spcPts val="0"/>
              </a:spcBef>
              <a:buFont typeface="Arial" pitchFamily="34" charset="0"/>
              <a:buNone/>
              <a:defRPr sz="1400">
                <a:solidFill>
                  <a:schemeClr val="tx1"/>
                </a:solidFill>
              </a:defRPr>
            </a:lvl1pPr>
            <a:lvl2pPr marL="0" indent="0">
              <a:spcBef>
                <a:spcPts val="1800"/>
              </a:spcBef>
              <a:buNone/>
              <a:defRPr/>
            </a:lvl2pPr>
          </a:lstStyle>
          <a:p>
            <a:pPr lvl="0"/>
            <a:r>
              <a:rPr lang="en-US" dirty="0"/>
              <a:t>Remove second presenter </a:t>
            </a:r>
            <a:br>
              <a:rPr lang="en-US" dirty="0"/>
            </a:br>
            <a:r>
              <a:rPr lang="en-US" dirty="0"/>
              <a:t>info if not needed</a:t>
            </a:r>
          </a:p>
        </p:txBody>
      </p:sp>
      <p:sp>
        <p:nvSpPr>
          <p:cNvPr id="54" name="Text Placeholder 9"/>
          <p:cNvSpPr>
            <a:spLocks noGrp="1"/>
          </p:cNvSpPr>
          <p:nvPr>
            <p:ph type="body" sz="quarter" idx="25" hasCustomPrompt="1"/>
          </p:nvPr>
        </p:nvSpPr>
        <p:spPr>
          <a:xfrm>
            <a:off x="8480262" y="4582947"/>
            <a:ext cx="3590495" cy="393700"/>
          </a:xfrm>
        </p:spPr>
        <p:txBody>
          <a:bodyPr lIns="0" bIns="0" anchor="b">
            <a:normAutofit/>
          </a:bodyPr>
          <a:lstStyle>
            <a:lvl1pPr marL="0" indent="0">
              <a:buFont typeface="Arial" pitchFamily="34" charse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55" name="Text Placeholder 45"/>
          <p:cNvSpPr>
            <a:spLocks noGrp="1"/>
          </p:cNvSpPr>
          <p:nvPr>
            <p:ph type="body" sz="quarter" idx="26" hasCustomPrompt="1"/>
          </p:nvPr>
        </p:nvSpPr>
        <p:spPr>
          <a:xfrm>
            <a:off x="8480262" y="4960384"/>
            <a:ext cx="3590495" cy="914400"/>
          </a:xfrm>
        </p:spPr>
        <p:txBody>
          <a:bodyPr lIns="0">
            <a:normAutofit/>
          </a:bodyPr>
          <a:lstStyle>
            <a:lvl1pPr marL="0" indent="0">
              <a:lnSpc>
                <a:spcPct val="95000"/>
              </a:lnSpc>
              <a:spcBef>
                <a:spcPts val="0"/>
              </a:spcBef>
              <a:buFont typeface="Arial" pitchFamily="34" charset="0"/>
              <a:buNone/>
              <a:defRPr sz="1400">
                <a:solidFill>
                  <a:schemeClr val="tx1"/>
                </a:solidFill>
              </a:defRPr>
            </a:lvl1pPr>
            <a:lvl2pPr marL="0" indent="0">
              <a:spcBef>
                <a:spcPts val="1800"/>
              </a:spcBef>
              <a:buNone/>
              <a:defRPr/>
            </a:lvl2pPr>
          </a:lstStyle>
          <a:p>
            <a:pPr lvl="0"/>
            <a:r>
              <a:rPr lang="en-US" dirty="0"/>
              <a:t>Remove third presenter </a:t>
            </a:r>
            <a:br>
              <a:rPr lang="en-US" dirty="0"/>
            </a:br>
            <a:r>
              <a:rPr lang="en-US" dirty="0"/>
              <a:t>info if not needed</a:t>
            </a:r>
          </a:p>
        </p:txBody>
      </p:sp>
      <p:sp>
        <p:nvSpPr>
          <p:cNvPr id="47" name="Text Placeholder 45"/>
          <p:cNvSpPr>
            <a:spLocks noGrp="1"/>
          </p:cNvSpPr>
          <p:nvPr>
            <p:ph type="body" sz="quarter" idx="19" hasCustomPrompt="1"/>
          </p:nvPr>
        </p:nvSpPr>
        <p:spPr>
          <a:xfrm>
            <a:off x="626533" y="6094282"/>
            <a:ext cx="7859323" cy="515411"/>
          </a:xfrm>
        </p:spPr>
        <p:txBody>
          <a:bodyPr lIns="0" anchor="b"/>
          <a:lstStyle>
            <a:lvl1pPr marL="0" indent="0">
              <a:spcBef>
                <a:spcPts val="0"/>
              </a:spcBef>
              <a:buNone/>
              <a:defRPr sz="1400" baseline="0">
                <a:solidFill>
                  <a:schemeClr val="tx1"/>
                </a:solidFill>
              </a:defRPr>
            </a:lvl1pPr>
            <a:lvl2pPr marL="0" indent="0">
              <a:spcBef>
                <a:spcPts val="1800"/>
              </a:spcBef>
              <a:buNone/>
              <a:defRPr/>
            </a:lvl2pPr>
          </a:lstStyle>
          <a:p>
            <a:pPr lvl="0"/>
            <a:r>
              <a:rPr lang="en-US" dirty="0"/>
              <a:t>Presentation Date</a:t>
            </a:r>
            <a:br>
              <a:rPr lang="en-US" dirty="0"/>
            </a:br>
            <a:r>
              <a:rPr lang="en-US" dirty="0"/>
              <a:t>City, State (presentation location)</a:t>
            </a:r>
          </a:p>
        </p:txBody>
      </p:sp>
      <p:sp>
        <p:nvSpPr>
          <p:cNvPr id="15" name="Text Placeholder 9"/>
          <p:cNvSpPr>
            <a:spLocks noGrp="1"/>
          </p:cNvSpPr>
          <p:nvPr>
            <p:ph type="body" sz="quarter" idx="27" hasCustomPrompt="1"/>
          </p:nvPr>
        </p:nvSpPr>
        <p:spPr>
          <a:xfrm>
            <a:off x="575733" y="730250"/>
            <a:ext cx="8250767" cy="393700"/>
          </a:xfrm>
        </p:spPr>
        <p:txBody>
          <a:bodyPr lIns="0" bIns="0" anchor="b">
            <a:normAutofit/>
          </a:bodyPr>
          <a:lstStyle>
            <a:lvl1pPr marL="0" indent="0">
              <a:buNone/>
              <a:defRPr sz="1800" b="1" cap="all" baseline="0">
                <a:solidFill>
                  <a:schemeClr val="tx1"/>
                </a:solidFill>
              </a:defRPr>
            </a:lvl1pPr>
            <a:lvl2pPr marL="0" indent="0">
              <a:buNone/>
              <a:defRPr/>
            </a:lvl2pPr>
            <a:lvl3pPr marL="0" indent="0">
              <a:spcBef>
                <a:spcPts val="1800"/>
              </a:spcBef>
              <a:buNone/>
              <a:defRPr/>
            </a:lvl3pPr>
          </a:lstStyle>
          <a:p>
            <a:pPr lvl="0"/>
            <a:r>
              <a:rPr lang="en-US" dirty="0"/>
              <a:t>Optional one line subhead, </a:t>
            </a:r>
            <a:r>
              <a:rPr lang="en-US" dirty="0" err="1"/>
              <a:t>url</a:t>
            </a:r>
            <a:r>
              <a:rPr lang="en-US" dirty="0"/>
              <a:t> or date</a:t>
            </a:r>
          </a:p>
        </p:txBody>
      </p:sp>
      <p:sp>
        <p:nvSpPr>
          <p:cNvPr id="17" name="TextBox 16"/>
          <p:cNvSpPr txBox="1"/>
          <p:nvPr userDrawn="1"/>
        </p:nvSpPr>
        <p:spPr>
          <a:xfrm>
            <a:off x="-1422052" y="-1241416"/>
            <a:ext cx="5168552" cy="1015663"/>
          </a:xfrm>
          <a:prstGeom prst="rect">
            <a:avLst/>
          </a:prstGeom>
          <a:solidFill>
            <a:schemeClr val="bg1">
              <a:lumMod val="50000"/>
            </a:schemeClr>
          </a:solidFill>
        </p:spPr>
        <p:txBody>
          <a:bodyPr wrap="square" rtlCol="0">
            <a:spAutoFit/>
          </a:bodyPr>
          <a:lstStyle/>
          <a:p>
            <a:r>
              <a:rPr lang="en-US" sz="1400" b="1" dirty="0">
                <a:solidFill>
                  <a:schemeClr val="bg1"/>
                </a:solidFill>
              </a:rPr>
              <a:t>Suggested</a:t>
            </a:r>
            <a:r>
              <a:rPr lang="en-US" sz="1400" b="1" baseline="0" dirty="0">
                <a:solidFill>
                  <a:schemeClr val="bg1"/>
                </a:solidFill>
              </a:rPr>
              <a:t> line of text (optional): </a:t>
            </a:r>
          </a:p>
          <a:p>
            <a:endParaRPr lang="en-US" sz="1400" b="1" baseline="0" dirty="0">
              <a:solidFill>
                <a:schemeClr val="bg1"/>
              </a:solidFill>
            </a:endParaRPr>
          </a:p>
          <a:p>
            <a:r>
              <a:rPr lang="en-US" sz="1400" b="1" baseline="0" dirty="0">
                <a:solidFill>
                  <a:schemeClr val="bg1"/>
                </a:solidFill>
              </a:rPr>
              <a:t>WE START WITH YES.</a:t>
            </a:r>
            <a:endParaRPr lang="en-US" sz="1400" dirty="0">
              <a:solidFill>
                <a:schemeClr val="bg1"/>
              </a:solidFill>
            </a:endParaRPr>
          </a:p>
          <a:p>
            <a:endParaRPr lang="en-US" sz="1800" dirty="0">
              <a:solidFill>
                <a:schemeClr val="bg1"/>
              </a:solidFill>
            </a:endParaRPr>
          </a:p>
        </p:txBody>
      </p:sp>
    </p:spTree>
    <p:extLst>
      <p:ext uri="{BB962C8B-B14F-4D97-AF65-F5344CB8AC3E}">
        <p14:creationId xmlns:p14="http://schemas.microsoft.com/office/powerpoint/2010/main" val="1323713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Option B">
    <p:bg>
      <p:bgPr>
        <a:solidFill>
          <a:schemeClr val="bg1"/>
        </a:solidFill>
        <a:effectLst/>
      </p:bgPr>
    </p:bg>
    <p:spTree>
      <p:nvGrpSpPr>
        <p:cNvPr id="1" name=""/>
        <p:cNvGrpSpPr/>
        <p:nvPr/>
      </p:nvGrpSpPr>
      <p:grpSpPr>
        <a:xfrm>
          <a:off x="0" y="0"/>
          <a:ext cx="0" cy="0"/>
          <a:chOff x="0" y="0"/>
          <a:chExt cx="0" cy="0"/>
        </a:xfrm>
      </p:grpSpPr>
      <p:pic>
        <p:nvPicPr>
          <p:cNvPr id="17"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67972" y="6156882"/>
            <a:ext cx="2062237" cy="557186"/>
          </a:xfrm>
          <a:prstGeom prst="rect">
            <a:avLst/>
          </a:prstGeom>
          <a:noFill/>
          <a:extLst>
            <a:ext uri="{909E8E84-426E-40dd-AFC4-6F175D3DCCD1}">
              <a14:hiddenFill xmlns:a14="http://schemas.microsoft.com/office/drawing/2010/main" xmlns="">
                <a:solidFill>
                  <a:srgbClr val="FFFFFF"/>
                </a:solidFill>
              </a14:hiddenFill>
            </a:ext>
          </a:extLst>
        </p:spPr>
      </p:pic>
      <p:pic>
        <p:nvPicPr>
          <p:cNvPr id="83" name="Picture 82"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27020"/>
            <a:ext cx="12192000" cy="6011938"/>
          </a:xfrm>
          <a:prstGeom prst="rect">
            <a:avLst/>
          </a:prstGeom>
        </p:spPr>
      </p:pic>
      <p:sp>
        <p:nvSpPr>
          <p:cNvPr id="84" name="Text Placeholder 1"/>
          <p:cNvSpPr>
            <a:spLocks noGrp="1"/>
          </p:cNvSpPr>
          <p:nvPr>
            <p:ph type="body" sz="quarter" idx="10" hasCustomPrompt="1"/>
          </p:nvPr>
        </p:nvSpPr>
        <p:spPr>
          <a:xfrm>
            <a:off x="0" y="-27020"/>
            <a:ext cx="12192000" cy="6011938"/>
          </a:xfrm>
          <a:solidFill>
            <a:schemeClr val="accent2">
              <a:alpha val="85000"/>
            </a:schemeClr>
          </a:solidFill>
        </p:spPr>
        <p:txBody>
          <a:bodyPr bIns="0" anchor="b"/>
          <a:lstStyle>
            <a:lvl1pPr marL="0" indent="0">
              <a:buNone/>
              <a:defRPr sz="100"/>
            </a:lvl1pPr>
          </a:lstStyle>
          <a:p>
            <a:r>
              <a:rPr lang="en-US" dirty="0"/>
              <a:t> </a:t>
            </a:r>
          </a:p>
        </p:txBody>
      </p:sp>
      <p:sp>
        <p:nvSpPr>
          <p:cNvPr id="8" name="Picture Placeholder 4"/>
          <p:cNvSpPr>
            <a:spLocks noGrp="1" noChangeAspect="1"/>
          </p:cNvSpPr>
          <p:nvPr>
            <p:ph type="pic" sz="quarter" idx="16" hasCustomPrompt="1"/>
          </p:nvPr>
        </p:nvSpPr>
        <p:spPr>
          <a:xfrm>
            <a:off x="6484968"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2800" baseline="0">
                <a:solidFill>
                  <a:schemeClr val="bg1"/>
                </a:solidFill>
              </a:defRPr>
            </a:lvl1pPr>
          </a:lstStyle>
          <a:p>
            <a:r>
              <a:rPr lang="en-US" dirty="0"/>
              <a:t>presentation title -Cover option B </a:t>
            </a:r>
            <a:br>
              <a:rPr lang="en-US" dirty="0"/>
            </a:br>
            <a:r>
              <a:rPr lang="en-US" dirty="0"/>
              <a:t>can be up to four </a:t>
            </a:r>
            <a:br>
              <a:rPr lang="en-US" dirty="0"/>
            </a:br>
            <a:r>
              <a:rPr lang="en-US" dirty="0"/>
              <a:t>or five lines of text</a:t>
            </a:r>
          </a:p>
        </p:txBody>
      </p:sp>
      <p:sp>
        <p:nvSpPr>
          <p:cNvPr id="4" name="Text Placeholder 3"/>
          <p:cNvSpPr>
            <a:spLocks noGrp="1"/>
          </p:cNvSpPr>
          <p:nvPr>
            <p:ph type="body" sz="quarter" idx="24" hasCustomPrompt="1"/>
          </p:nvPr>
        </p:nvSpPr>
        <p:spPr>
          <a:xfrm>
            <a:off x="1" y="204953"/>
            <a:ext cx="7802035" cy="1292225"/>
          </a:xfrm>
        </p:spPr>
        <p:txBody>
          <a:bodyPr lIns="457200" rIns="274320" anchor="ctr"/>
          <a:lstStyle>
            <a:lvl1pPr marL="0" indent="0">
              <a:buNone/>
              <a:defRPr cap="all" baseline="0">
                <a:solidFill>
                  <a:schemeClr val="bg1"/>
                </a:solidFill>
              </a:defRPr>
            </a:lvl1pPr>
          </a:lstStyle>
          <a:p>
            <a:pPr lvl="0"/>
            <a:r>
              <a:rPr lang="en-US" dirty="0"/>
              <a:t>Insert presentation date</a:t>
            </a:r>
          </a:p>
        </p:txBody>
      </p:sp>
      <p:sp>
        <p:nvSpPr>
          <p:cNvPr id="85" name="Text Placeholder 9"/>
          <p:cNvSpPr>
            <a:spLocks noGrp="1"/>
          </p:cNvSpPr>
          <p:nvPr>
            <p:ph type="body" sz="quarter" idx="17" hasCustomPrompt="1"/>
          </p:nvPr>
        </p:nvSpPr>
        <p:spPr>
          <a:xfrm>
            <a:off x="626534" y="4582947"/>
            <a:ext cx="3590495" cy="393700"/>
          </a:xfrm>
        </p:spPr>
        <p:txBody>
          <a:bodyPr lIns="0" bIns="0" anchor="b">
            <a:normAutofit/>
          </a:bodyPr>
          <a:lstStyle>
            <a:lvl1pPr marL="0" indent="0">
              <a:buNone/>
              <a:defRPr sz="1400" b="1" cap="all" baseline="0">
                <a:solidFill>
                  <a:schemeClr val="bg1"/>
                </a:solidFill>
              </a:defRPr>
            </a:lvl1pPr>
            <a:lvl2pPr marL="0" indent="0">
              <a:buNone/>
              <a:defRPr/>
            </a:lvl2pPr>
            <a:lvl3pPr marL="0" indent="0">
              <a:spcBef>
                <a:spcPts val="1800"/>
              </a:spcBef>
              <a:buNone/>
              <a:defRPr/>
            </a:lvl3pPr>
          </a:lstStyle>
          <a:p>
            <a:pPr lvl="0"/>
            <a:r>
              <a:rPr lang="en-US" dirty="0"/>
              <a:t>presenter name</a:t>
            </a:r>
          </a:p>
        </p:txBody>
      </p:sp>
      <p:sp>
        <p:nvSpPr>
          <p:cNvPr id="86" name="Text Placeholder 45"/>
          <p:cNvSpPr>
            <a:spLocks noGrp="1"/>
          </p:cNvSpPr>
          <p:nvPr>
            <p:ph type="body" sz="quarter" idx="18" hasCustomPrompt="1"/>
          </p:nvPr>
        </p:nvSpPr>
        <p:spPr>
          <a:xfrm>
            <a:off x="626534" y="4960384"/>
            <a:ext cx="3590495" cy="914400"/>
          </a:xfrm>
        </p:spPr>
        <p:txBody>
          <a:bodyPr lIns="0">
            <a:normAutofit/>
          </a:bodyPr>
          <a:lstStyle>
            <a:lvl1pPr marL="0" indent="0">
              <a:lnSpc>
                <a:spcPct val="95000"/>
              </a:lnSpc>
              <a:spcBef>
                <a:spcPts val="0"/>
              </a:spcBef>
              <a:buNone/>
              <a:defRPr sz="1400">
                <a:solidFill>
                  <a:schemeClr val="bg1"/>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87" name="Text Placeholder 9"/>
          <p:cNvSpPr>
            <a:spLocks noGrp="1"/>
          </p:cNvSpPr>
          <p:nvPr>
            <p:ph type="body" sz="quarter" idx="21" hasCustomPrompt="1"/>
          </p:nvPr>
        </p:nvSpPr>
        <p:spPr>
          <a:xfrm>
            <a:off x="4556495" y="4582947"/>
            <a:ext cx="3590495" cy="393700"/>
          </a:xfrm>
        </p:spPr>
        <p:txBody>
          <a:bodyPr lIns="0" bIns="0" anchor="b">
            <a:normAutofit/>
          </a:bodyPr>
          <a:lstStyle>
            <a:lvl1pPr marL="0" indent="0">
              <a:buFont typeface="Arial" pitchFamily="34" charset="0"/>
              <a:buNone/>
              <a:defRPr sz="1400" b="1" cap="all" baseline="0">
                <a:solidFill>
                  <a:schemeClr val="bg1"/>
                </a:solidFill>
              </a:defRPr>
            </a:lvl1pPr>
            <a:lvl2pPr marL="0" indent="0">
              <a:buNone/>
              <a:defRPr/>
            </a:lvl2pPr>
            <a:lvl3pPr marL="0" indent="0">
              <a:spcBef>
                <a:spcPts val="1800"/>
              </a:spcBef>
              <a:buNone/>
              <a:defRPr/>
            </a:lvl3pPr>
          </a:lstStyle>
          <a:p>
            <a:pPr lvl="0"/>
            <a:r>
              <a:rPr lang="en-US" dirty="0"/>
              <a:t>presenter name</a:t>
            </a:r>
          </a:p>
        </p:txBody>
      </p:sp>
      <p:sp>
        <p:nvSpPr>
          <p:cNvPr id="88" name="Text Placeholder 45"/>
          <p:cNvSpPr>
            <a:spLocks noGrp="1"/>
          </p:cNvSpPr>
          <p:nvPr>
            <p:ph type="body" sz="quarter" idx="22" hasCustomPrompt="1"/>
          </p:nvPr>
        </p:nvSpPr>
        <p:spPr>
          <a:xfrm>
            <a:off x="4556495" y="4960384"/>
            <a:ext cx="3590495" cy="914400"/>
          </a:xfrm>
        </p:spPr>
        <p:txBody>
          <a:bodyPr lIns="0">
            <a:normAutofit/>
          </a:bodyPr>
          <a:lstStyle>
            <a:lvl1pPr marL="0" indent="0">
              <a:lnSpc>
                <a:spcPct val="95000"/>
              </a:lnSpc>
              <a:spcBef>
                <a:spcPts val="0"/>
              </a:spcBef>
              <a:buFont typeface="Arial" pitchFamily="34" charset="0"/>
              <a:buNone/>
              <a:defRPr sz="1400">
                <a:solidFill>
                  <a:schemeClr val="bg1"/>
                </a:solidFill>
              </a:defRPr>
            </a:lvl1pPr>
            <a:lvl2pPr marL="0" indent="0">
              <a:spcBef>
                <a:spcPts val="1800"/>
              </a:spcBef>
              <a:buNone/>
              <a:defRPr/>
            </a:lvl2pPr>
          </a:lstStyle>
          <a:p>
            <a:pPr lvl="0"/>
            <a:r>
              <a:rPr lang="en-US" dirty="0"/>
              <a:t>Remove second presenter info </a:t>
            </a:r>
            <a:br>
              <a:rPr lang="en-US" dirty="0"/>
            </a:br>
            <a:r>
              <a:rPr lang="en-US" dirty="0"/>
              <a:t>if not needed</a:t>
            </a:r>
          </a:p>
        </p:txBody>
      </p:sp>
      <p:sp>
        <p:nvSpPr>
          <p:cNvPr id="89" name="Text Placeholder 9"/>
          <p:cNvSpPr>
            <a:spLocks noGrp="1"/>
          </p:cNvSpPr>
          <p:nvPr>
            <p:ph type="body" sz="quarter" idx="25" hasCustomPrompt="1"/>
          </p:nvPr>
        </p:nvSpPr>
        <p:spPr>
          <a:xfrm>
            <a:off x="8480262" y="4582947"/>
            <a:ext cx="3590495" cy="393700"/>
          </a:xfrm>
        </p:spPr>
        <p:txBody>
          <a:bodyPr lIns="0" bIns="0" anchor="b">
            <a:normAutofit/>
          </a:bodyPr>
          <a:lstStyle>
            <a:lvl1pPr marL="0" indent="0">
              <a:buFont typeface="Arial" pitchFamily="34" charset="0"/>
              <a:buNone/>
              <a:defRPr sz="1400" b="1" cap="all" baseline="0">
                <a:solidFill>
                  <a:schemeClr val="bg1"/>
                </a:solidFill>
              </a:defRPr>
            </a:lvl1pPr>
            <a:lvl2pPr marL="0" indent="0">
              <a:buNone/>
              <a:defRPr/>
            </a:lvl2pPr>
            <a:lvl3pPr marL="0" indent="0">
              <a:spcBef>
                <a:spcPts val="1800"/>
              </a:spcBef>
              <a:buNone/>
              <a:defRPr/>
            </a:lvl3pPr>
          </a:lstStyle>
          <a:p>
            <a:pPr lvl="0"/>
            <a:r>
              <a:rPr lang="en-US" dirty="0"/>
              <a:t>presenter name</a:t>
            </a:r>
          </a:p>
        </p:txBody>
      </p:sp>
      <p:sp>
        <p:nvSpPr>
          <p:cNvPr id="90" name="Text Placeholder 45"/>
          <p:cNvSpPr>
            <a:spLocks noGrp="1"/>
          </p:cNvSpPr>
          <p:nvPr>
            <p:ph type="body" sz="quarter" idx="26" hasCustomPrompt="1"/>
          </p:nvPr>
        </p:nvSpPr>
        <p:spPr>
          <a:xfrm>
            <a:off x="8480262" y="4960384"/>
            <a:ext cx="3590495" cy="914400"/>
          </a:xfrm>
        </p:spPr>
        <p:txBody>
          <a:bodyPr lIns="0">
            <a:normAutofit/>
          </a:bodyPr>
          <a:lstStyle>
            <a:lvl1pPr marL="0" indent="0">
              <a:lnSpc>
                <a:spcPct val="95000"/>
              </a:lnSpc>
              <a:spcBef>
                <a:spcPts val="0"/>
              </a:spcBef>
              <a:buFont typeface="Arial" pitchFamily="34" charset="0"/>
              <a:buNone/>
              <a:defRPr sz="1400">
                <a:solidFill>
                  <a:schemeClr val="bg1"/>
                </a:solidFill>
              </a:defRPr>
            </a:lvl1pPr>
            <a:lvl2pPr marL="0" indent="0">
              <a:spcBef>
                <a:spcPts val="1800"/>
              </a:spcBef>
              <a:buNone/>
              <a:defRPr/>
            </a:lvl2pPr>
          </a:lstStyle>
          <a:p>
            <a:pPr lvl="0"/>
            <a:r>
              <a:rPr lang="en-US" dirty="0"/>
              <a:t>Remove third presenter info </a:t>
            </a:r>
            <a:br>
              <a:rPr lang="en-US" dirty="0"/>
            </a:br>
            <a:r>
              <a:rPr lang="en-US" dirty="0"/>
              <a:t>if not needed</a:t>
            </a:r>
          </a:p>
        </p:txBody>
      </p:sp>
      <p:sp>
        <p:nvSpPr>
          <p:cNvPr id="47"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00"/>
            </a:lvl1pPr>
          </a:lstStyle>
          <a:p>
            <a:pPr lvl="0"/>
            <a:r>
              <a:rPr lang="en-US" dirty="0"/>
              <a:t>  </a:t>
            </a:r>
          </a:p>
        </p:txBody>
      </p:sp>
      <p:sp>
        <p:nvSpPr>
          <p:cNvPr id="155" name="TextBox 154"/>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41482644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Option C">
    <p:bg>
      <p:bgPr>
        <a:solidFill>
          <a:schemeClr val="bg1"/>
        </a:solidFill>
        <a:effectLst/>
      </p:bgPr>
    </p:bg>
    <p:spTree>
      <p:nvGrpSpPr>
        <p:cNvPr id="1" name=""/>
        <p:cNvGrpSpPr/>
        <p:nvPr/>
      </p:nvGrpSpPr>
      <p:grpSpPr>
        <a:xfrm>
          <a:off x="0" y="0"/>
          <a:ext cx="0" cy="0"/>
          <a:chOff x="0" y="0"/>
          <a:chExt cx="0" cy="0"/>
        </a:xfrm>
      </p:grpSpPr>
      <p:pic>
        <p:nvPicPr>
          <p:cNvPr id="18"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15572" y="167615"/>
            <a:ext cx="2062648" cy="557297"/>
          </a:xfrm>
          <a:prstGeom prst="rect">
            <a:avLst/>
          </a:prstGeom>
          <a:noFill/>
          <a:extLst>
            <a:ext uri="{909E8E84-426E-40dd-AFC4-6F175D3DCCD1}">
              <a14:hiddenFill xmlns:a14="http://schemas.microsoft.com/office/drawing/2010/main" xmlns="">
                <a:solidFill>
                  <a:srgbClr val="FFFFFF"/>
                </a:solidFill>
              </a14:hiddenFill>
            </a:ext>
          </a:extLst>
        </p:spPr>
      </p:pic>
      <p:sp>
        <p:nvSpPr>
          <p:cNvPr id="47" name="Text Placeholder 45"/>
          <p:cNvSpPr>
            <a:spLocks noGrp="1"/>
          </p:cNvSpPr>
          <p:nvPr>
            <p:ph type="body" sz="quarter" idx="19" hasCustomPrompt="1"/>
          </p:nvPr>
        </p:nvSpPr>
        <p:spPr>
          <a:xfrm>
            <a:off x="626533" y="6094282"/>
            <a:ext cx="7859323" cy="515411"/>
          </a:xfrm>
        </p:spPr>
        <p:txBody>
          <a:bodyPr lIns="0" anchor="b"/>
          <a:lstStyle>
            <a:lvl1pPr marL="0" indent="0">
              <a:spcBef>
                <a:spcPts val="0"/>
              </a:spcBef>
              <a:buNone/>
              <a:defRPr sz="1400" baseline="0">
                <a:solidFill>
                  <a:srgbClr val="47484A"/>
                </a:solidFill>
              </a:defRPr>
            </a:lvl1pPr>
            <a:lvl2pPr marL="0" indent="0">
              <a:spcBef>
                <a:spcPts val="1800"/>
              </a:spcBef>
              <a:buNone/>
              <a:defRPr/>
            </a:lvl2pPr>
          </a:lstStyle>
          <a:p>
            <a:pPr lvl="0"/>
            <a:r>
              <a:rPr lang="en-US" dirty="0"/>
              <a:t>Presentation Date</a:t>
            </a:r>
            <a:br>
              <a:rPr lang="en-US" dirty="0"/>
            </a:br>
            <a:r>
              <a:rPr lang="en-US" dirty="0"/>
              <a:t>City, State (presentation location)</a:t>
            </a:r>
          </a:p>
        </p:txBody>
      </p:sp>
      <p:sp>
        <p:nvSpPr>
          <p:cNvPr id="50" name="Text Placeholder 9"/>
          <p:cNvSpPr>
            <a:spLocks noGrp="1"/>
          </p:cNvSpPr>
          <p:nvPr>
            <p:ph type="body" sz="quarter" idx="17" hasCustomPrompt="1"/>
          </p:nvPr>
        </p:nvSpPr>
        <p:spPr>
          <a:xfrm>
            <a:off x="626534" y="4945565"/>
            <a:ext cx="3590495" cy="393700"/>
          </a:xfrm>
        </p:spPr>
        <p:txBody>
          <a:bodyPr lIns="0" bIns="0" anchor="b">
            <a:normAutofit/>
          </a:bodyPr>
          <a:lstStyle>
            <a:lvl1pPr marL="0" inden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4" y="5323002"/>
            <a:ext cx="3590495" cy="746722"/>
          </a:xfrm>
        </p:spPr>
        <p:txBody>
          <a:bodyPr lIns="0">
            <a:normAutofit/>
          </a:bodyPr>
          <a:lstStyle>
            <a:lvl1pPr marL="0" indent="0">
              <a:lnSpc>
                <a:spcPct val="95000"/>
              </a:lnSpc>
              <a:spcBef>
                <a:spcPts val="0"/>
              </a:spcBef>
              <a:buNone/>
              <a:defRPr sz="1400">
                <a:solidFill>
                  <a:srgbClr val="47484A"/>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6" name="Text Placeholder 9"/>
          <p:cNvSpPr>
            <a:spLocks noGrp="1"/>
          </p:cNvSpPr>
          <p:nvPr>
            <p:ph type="body" sz="quarter" idx="21" hasCustomPrompt="1"/>
          </p:nvPr>
        </p:nvSpPr>
        <p:spPr>
          <a:xfrm>
            <a:off x="4556495" y="4945565"/>
            <a:ext cx="3590495" cy="393700"/>
          </a:xfrm>
        </p:spPr>
        <p:txBody>
          <a:bodyPr lIns="0" bIns="0" anchor="b">
            <a:normAutofit/>
          </a:bodyPr>
          <a:lstStyle>
            <a:lvl1pPr marL="0" indent="0">
              <a:buFont typeface="Arial" pitchFamily="34" charse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5" y="5323002"/>
            <a:ext cx="3590495" cy="746722"/>
          </a:xfrm>
        </p:spPr>
        <p:txBody>
          <a:bodyPr lIns="0">
            <a:normAutofit/>
          </a:bodyPr>
          <a:lstStyle>
            <a:lvl1pPr marL="0" indent="0">
              <a:lnSpc>
                <a:spcPct val="95000"/>
              </a:lnSpc>
              <a:spcBef>
                <a:spcPts val="0"/>
              </a:spcBef>
              <a:buFont typeface="Arial" pitchFamily="34" charset="0"/>
              <a:buNone/>
              <a:defRPr sz="1400">
                <a:solidFill>
                  <a:srgbClr val="47484A"/>
                </a:solidFill>
              </a:defRPr>
            </a:lvl1pPr>
            <a:lvl2pPr marL="0" indent="0">
              <a:spcBef>
                <a:spcPts val="18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899575"/>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726366"/>
            <a:ext cx="11270539" cy="862880"/>
          </a:xfrm>
        </p:spPr>
        <p:txBody>
          <a:bodyPr lIns="0" rIns="91440" anchor="b">
            <a:normAutofit/>
          </a:bodyPr>
          <a:lstStyle>
            <a:lvl1pPr>
              <a:defRPr sz="2800" baseline="0">
                <a:solidFill>
                  <a:schemeClr val="tx1">
                    <a:lumMod val="50000"/>
                  </a:schemeClr>
                </a:solidFill>
              </a:defRPr>
            </a:lvl1pPr>
          </a:lstStyle>
          <a:p>
            <a:r>
              <a:rPr lang="en-US" dirty="0"/>
              <a:t>presentation title – cover option c </a:t>
            </a:r>
          </a:p>
        </p:txBody>
      </p:sp>
      <p:sp>
        <p:nvSpPr>
          <p:cNvPr id="87" name="Text Placeholder 9"/>
          <p:cNvSpPr>
            <a:spLocks noGrp="1"/>
          </p:cNvSpPr>
          <p:nvPr>
            <p:ph type="body" sz="quarter" idx="23" hasCustomPrompt="1"/>
          </p:nvPr>
        </p:nvSpPr>
        <p:spPr>
          <a:xfrm>
            <a:off x="8480262" y="4945565"/>
            <a:ext cx="3590495" cy="393700"/>
          </a:xfrm>
        </p:spPr>
        <p:txBody>
          <a:bodyPr lIns="0" bIns="0" anchor="b">
            <a:normAutofit/>
          </a:bodyPr>
          <a:lstStyle>
            <a:lvl1pPr marL="0" indent="0">
              <a:buFont typeface="Arial" pitchFamily="34" charse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2" y="5323002"/>
            <a:ext cx="3590495" cy="746722"/>
          </a:xfrm>
        </p:spPr>
        <p:txBody>
          <a:bodyPr lIns="0">
            <a:normAutofit/>
          </a:bodyPr>
          <a:lstStyle>
            <a:lvl1pPr marL="0" indent="0">
              <a:lnSpc>
                <a:spcPct val="95000"/>
              </a:lnSpc>
              <a:spcBef>
                <a:spcPts val="0"/>
              </a:spcBef>
              <a:buFont typeface="Arial" pitchFamily="34" charset="0"/>
              <a:buNone/>
              <a:defRPr sz="1400">
                <a:solidFill>
                  <a:srgbClr val="47484A"/>
                </a:solidFill>
              </a:defRPr>
            </a:lvl1pPr>
            <a:lvl2pPr marL="0" indent="0">
              <a:spcBef>
                <a:spcPts val="18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4589247"/>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2" y="899573"/>
            <a:ext cx="299452" cy="2761488"/>
          </a:xfrm>
          <a:solidFill>
            <a:schemeClr val="accent1"/>
          </a:solidFill>
        </p:spPr>
        <p:txBody>
          <a:bodyPr bIns="0" anchor="b"/>
          <a:lstStyle>
            <a:lvl1pPr marL="0" indent="0">
              <a:buNone/>
              <a:defRPr sz="100"/>
            </a:lvl1pPr>
          </a:lstStyle>
          <a:p>
            <a:pPr lvl="0"/>
            <a:r>
              <a:rPr lang="en-US" dirty="0"/>
              <a:t>  </a:t>
            </a:r>
          </a:p>
        </p:txBody>
      </p:sp>
      <p:sp>
        <p:nvSpPr>
          <p:cNvPr id="186" name="TextBox 185"/>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
        <p:nvSpPr>
          <p:cNvPr id="17" name="Text Placeholder 4"/>
          <p:cNvSpPr>
            <a:spLocks noGrp="1"/>
          </p:cNvSpPr>
          <p:nvPr>
            <p:ph type="body" sz="quarter" idx="26" hasCustomPrompt="1"/>
          </p:nvPr>
        </p:nvSpPr>
        <p:spPr>
          <a:xfrm>
            <a:off x="670984" y="366275"/>
            <a:ext cx="11313219" cy="331077"/>
          </a:xfrm>
        </p:spPr>
        <p:txBody>
          <a:bodyPr/>
          <a:lstStyle>
            <a:lvl1pPr marL="0" indent="0">
              <a:buNone/>
              <a:defRPr sz="1000" b="1" cap="all" baseline="0">
                <a:solidFill>
                  <a:schemeClr val="tx1"/>
                </a:solidFill>
              </a:defRPr>
            </a:lvl1pPr>
          </a:lstStyle>
          <a:p>
            <a:r>
              <a:rPr lang="en-US" sz="1000" b="0" cap="all" dirty="0">
                <a:solidFill>
                  <a:srgbClr val="000000"/>
                </a:solidFill>
              </a:rPr>
              <a:t>Type in name of </a:t>
            </a:r>
            <a:r>
              <a:rPr lang="en-US" sz="1000" b="0" cap="all" dirty="0" err="1">
                <a:solidFill>
                  <a:srgbClr val="000000"/>
                </a:solidFill>
              </a:rPr>
              <a:t>fACILITY</a:t>
            </a:r>
            <a:r>
              <a:rPr lang="en-US" sz="1000" b="0" cap="all" dirty="0">
                <a:solidFill>
                  <a:srgbClr val="000000"/>
                </a:solidFill>
              </a:rPr>
              <a:t>, division, group, program or </a:t>
            </a:r>
            <a:r>
              <a:rPr lang="en-US" sz="1000" dirty="0">
                <a:solidFill>
                  <a:srgbClr val="000000"/>
                </a:solidFill>
              </a:rPr>
              <a:t>www.anl.gov</a:t>
            </a:r>
          </a:p>
        </p:txBody>
      </p:sp>
    </p:spTree>
    <p:extLst>
      <p:ext uri="{BB962C8B-B14F-4D97-AF65-F5344CB8AC3E}">
        <p14:creationId xmlns:p14="http://schemas.microsoft.com/office/powerpoint/2010/main" val="38647435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Option D">
    <p:bg>
      <p:bgPr>
        <a:solidFill>
          <a:schemeClr val="bg1"/>
        </a:solidFill>
        <a:effectLst/>
      </p:bgPr>
    </p:bg>
    <p:spTree>
      <p:nvGrpSpPr>
        <p:cNvPr id="1" name=""/>
        <p:cNvGrpSpPr/>
        <p:nvPr/>
      </p:nvGrpSpPr>
      <p:grpSpPr>
        <a:xfrm>
          <a:off x="0" y="0"/>
          <a:ext cx="0" cy="0"/>
          <a:chOff x="0" y="0"/>
          <a:chExt cx="0" cy="0"/>
        </a:xfrm>
      </p:grpSpPr>
      <p:pic>
        <p:nvPicPr>
          <p:cNvPr id="16" name="Picture 2" descr="C:\Users\amiesen\Desktop\anlrgbppt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67972" y="320211"/>
            <a:ext cx="2062648" cy="557297"/>
          </a:xfrm>
          <a:prstGeom prst="rect">
            <a:avLst/>
          </a:prstGeom>
          <a:noFill/>
          <a:extLst>
            <a:ext uri="{909E8E84-426E-40dd-AFC4-6F175D3DCCD1}">
              <a14:hiddenFill xmlns:a14="http://schemas.microsoft.com/office/drawing/2010/main" xmlns="">
                <a:solidFill>
                  <a:srgbClr val="FFFFFF"/>
                </a:solidFill>
              </a14:hiddenFill>
            </a:ext>
          </a:extLst>
        </p:spPr>
      </p:pic>
      <p:sp>
        <p:nvSpPr>
          <p:cNvPr id="47" name="Text Placeholder 45"/>
          <p:cNvSpPr>
            <a:spLocks noGrp="1"/>
          </p:cNvSpPr>
          <p:nvPr>
            <p:ph type="body" sz="quarter" idx="19" hasCustomPrompt="1"/>
          </p:nvPr>
        </p:nvSpPr>
        <p:spPr>
          <a:xfrm>
            <a:off x="626533" y="6094282"/>
            <a:ext cx="7859323" cy="515411"/>
          </a:xfrm>
        </p:spPr>
        <p:txBody>
          <a:bodyPr lIns="0" anchor="b"/>
          <a:lstStyle>
            <a:lvl1pPr marL="0" indent="0">
              <a:spcBef>
                <a:spcPts val="0"/>
              </a:spcBef>
              <a:buNone/>
              <a:defRPr sz="1400" baseline="0">
                <a:solidFill>
                  <a:srgbClr val="47484A"/>
                </a:solidFill>
              </a:defRPr>
            </a:lvl1pPr>
            <a:lvl2pPr marL="0" indent="0">
              <a:spcBef>
                <a:spcPts val="1800"/>
              </a:spcBef>
              <a:buNone/>
              <a:defRPr/>
            </a:lvl2pPr>
          </a:lstStyle>
          <a:p>
            <a:pPr lvl="0"/>
            <a:r>
              <a:rPr lang="en-US" dirty="0"/>
              <a:t>Presentation Date</a:t>
            </a:r>
            <a:br>
              <a:rPr lang="en-US" dirty="0"/>
            </a:br>
            <a:r>
              <a:rPr lang="en-US" dirty="0"/>
              <a:t>City, State (presentation location)</a:t>
            </a:r>
          </a:p>
        </p:txBody>
      </p:sp>
      <p:sp>
        <p:nvSpPr>
          <p:cNvPr id="50" name="Text Placeholder 9"/>
          <p:cNvSpPr>
            <a:spLocks noGrp="1"/>
          </p:cNvSpPr>
          <p:nvPr>
            <p:ph type="body" sz="quarter" idx="17" hasCustomPrompt="1"/>
          </p:nvPr>
        </p:nvSpPr>
        <p:spPr>
          <a:xfrm>
            <a:off x="626534" y="4581631"/>
            <a:ext cx="3590495" cy="393700"/>
          </a:xfrm>
        </p:spPr>
        <p:txBody>
          <a:bodyPr lIns="0" bIns="0" anchor="b">
            <a:normAutofit/>
          </a:bodyPr>
          <a:lstStyle>
            <a:lvl1pPr marL="0" inden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4" y="4959068"/>
            <a:ext cx="3590495" cy="914400"/>
          </a:xfrm>
        </p:spPr>
        <p:txBody>
          <a:bodyPr lIns="0">
            <a:normAutofit/>
          </a:bodyPr>
          <a:lstStyle>
            <a:lvl1pPr marL="0" indent="0">
              <a:lnSpc>
                <a:spcPct val="95000"/>
              </a:lnSpc>
              <a:spcBef>
                <a:spcPts val="0"/>
              </a:spcBef>
              <a:buNone/>
              <a:defRPr sz="1400">
                <a:solidFill>
                  <a:srgbClr val="47484A"/>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6" name="Text Placeholder 9"/>
          <p:cNvSpPr>
            <a:spLocks noGrp="1"/>
          </p:cNvSpPr>
          <p:nvPr>
            <p:ph type="body" sz="quarter" idx="21" hasCustomPrompt="1"/>
          </p:nvPr>
        </p:nvSpPr>
        <p:spPr>
          <a:xfrm>
            <a:off x="4556495" y="4581631"/>
            <a:ext cx="3590495" cy="393700"/>
          </a:xfrm>
        </p:spPr>
        <p:txBody>
          <a:bodyPr lIns="0" bIns="0" anchor="b">
            <a:normAutofit/>
          </a:bodyPr>
          <a:lstStyle>
            <a:lvl1pPr marL="0" indent="0">
              <a:buFont typeface="Arial" pitchFamily="34" charse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5" y="4959068"/>
            <a:ext cx="3590495" cy="746722"/>
          </a:xfrm>
        </p:spPr>
        <p:txBody>
          <a:bodyPr lIns="0">
            <a:normAutofit/>
          </a:bodyPr>
          <a:lstStyle>
            <a:lvl1pPr marL="0" indent="0">
              <a:lnSpc>
                <a:spcPct val="95000"/>
              </a:lnSpc>
              <a:spcBef>
                <a:spcPts val="0"/>
              </a:spcBef>
              <a:buFont typeface="Arial" pitchFamily="34" charset="0"/>
              <a:buNone/>
              <a:defRPr sz="1400">
                <a:solidFill>
                  <a:srgbClr val="47484A"/>
                </a:solidFill>
              </a:defRPr>
            </a:lvl1pPr>
            <a:lvl2pPr marL="0" indent="0">
              <a:spcBef>
                <a:spcPts val="18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1681607"/>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5" y="116710"/>
            <a:ext cx="9034837" cy="1119234"/>
          </a:xfrm>
        </p:spPr>
        <p:txBody>
          <a:bodyPr lIns="0" rIns="91440" anchor="b">
            <a:normAutofit/>
          </a:bodyPr>
          <a:lstStyle>
            <a:lvl1pPr>
              <a:defRPr sz="2800" baseline="0">
                <a:solidFill>
                  <a:schemeClr val="tx1">
                    <a:lumMod val="50000"/>
                  </a:schemeClr>
                </a:solidFill>
              </a:defRPr>
            </a:lvl1pPr>
          </a:lstStyle>
          <a:p>
            <a:r>
              <a:rPr lang="en-US" dirty="0"/>
              <a:t>presentation title –</a:t>
            </a:r>
            <a:br>
              <a:rPr lang="en-US" dirty="0"/>
            </a:br>
            <a:r>
              <a:rPr lang="en-US" dirty="0"/>
              <a:t>Cover option D</a:t>
            </a:r>
          </a:p>
        </p:txBody>
      </p:sp>
      <p:sp>
        <p:nvSpPr>
          <p:cNvPr id="87" name="Text Placeholder 9"/>
          <p:cNvSpPr>
            <a:spLocks noGrp="1"/>
          </p:cNvSpPr>
          <p:nvPr>
            <p:ph type="body" sz="quarter" idx="23" hasCustomPrompt="1"/>
          </p:nvPr>
        </p:nvSpPr>
        <p:spPr>
          <a:xfrm>
            <a:off x="8480262" y="4581631"/>
            <a:ext cx="3590495" cy="393700"/>
          </a:xfrm>
        </p:spPr>
        <p:txBody>
          <a:bodyPr lIns="0" bIns="0" anchor="b">
            <a:normAutofit/>
          </a:bodyPr>
          <a:lstStyle>
            <a:lvl1pPr marL="0" indent="0">
              <a:buFont typeface="Arial" pitchFamily="34" charset="0"/>
              <a:buNone/>
              <a:defRPr sz="1400" b="1" cap="all" baseline="0">
                <a:solidFill>
                  <a:srgbClr val="47484A"/>
                </a:solidFill>
              </a:defRPr>
            </a:lvl1pPr>
            <a:lvl2pPr marL="0" indent="0">
              <a:buNone/>
              <a:defRPr/>
            </a:lvl2pPr>
            <a:lvl3pPr marL="0" indent="0">
              <a:spcBef>
                <a:spcPts val="18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2" y="4959068"/>
            <a:ext cx="3590495" cy="746722"/>
          </a:xfrm>
        </p:spPr>
        <p:txBody>
          <a:bodyPr lIns="0">
            <a:normAutofit/>
          </a:bodyPr>
          <a:lstStyle>
            <a:lvl1pPr marL="0" indent="0">
              <a:lnSpc>
                <a:spcPct val="95000"/>
              </a:lnSpc>
              <a:spcBef>
                <a:spcPts val="0"/>
              </a:spcBef>
              <a:buFont typeface="Arial" pitchFamily="34" charset="0"/>
              <a:buNone/>
              <a:defRPr sz="1400">
                <a:solidFill>
                  <a:srgbClr val="47484A"/>
                </a:solidFill>
              </a:defRPr>
            </a:lvl1pPr>
            <a:lvl2pPr marL="0" indent="0">
              <a:spcBef>
                <a:spcPts val="18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1229594"/>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2" y="1681605"/>
            <a:ext cx="299452" cy="2761488"/>
          </a:xfrm>
          <a:solidFill>
            <a:schemeClr val="accent1"/>
          </a:solidFill>
        </p:spPr>
        <p:txBody>
          <a:bodyPr bIns="0" anchor="b"/>
          <a:lstStyle>
            <a:lvl1pPr marL="0" indent="0">
              <a:buNone/>
              <a:defRPr sz="100"/>
            </a:lvl1pPr>
          </a:lstStyle>
          <a:p>
            <a:pPr lvl="0"/>
            <a:r>
              <a:rPr lang="en-US" dirty="0"/>
              <a:t>  </a:t>
            </a:r>
          </a:p>
        </p:txBody>
      </p:sp>
      <p:sp>
        <p:nvSpPr>
          <p:cNvPr id="153" name="TextBox 152"/>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27625390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ic - Full Frame">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5" y="0"/>
            <a:ext cx="11901164" cy="6858000"/>
          </a:xfrm>
          <a:solidFill>
            <a:schemeClr val="bg1"/>
          </a:solidFill>
        </p:spPr>
        <p:txBody>
          <a:bodyPr lIns="0" tIns="1645920" anchor="t" anchorCtr="0"/>
          <a:lstStyle>
            <a:lvl1pPr marL="0" indent="0" algn="ctr">
              <a:buNone/>
              <a:defRPr baseline="0"/>
            </a:lvl1pPr>
          </a:lstStyle>
          <a:p>
            <a:r>
              <a:rPr lang="en-US" dirty="0"/>
              <a:t>Click icon to insert an image then right click image and “SEND IMAGE TO BACK”</a:t>
            </a:r>
          </a:p>
        </p:txBody>
      </p:sp>
      <p:sp>
        <p:nvSpPr>
          <p:cNvPr id="7" name="Text Placeholder 6"/>
          <p:cNvSpPr>
            <a:spLocks noGrp="1"/>
          </p:cNvSpPr>
          <p:nvPr>
            <p:ph type="body" sz="quarter" idx="17" hasCustomPrompt="1"/>
          </p:nvPr>
        </p:nvSpPr>
        <p:spPr>
          <a:xfrm>
            <a:off x="0" y="4775200"/>
            <a:ext cx="12192000" cy="2082800"/>
          </a:xfrm>
          <a:solidFill>
            <a:schemeClr val="tx2">
              <a:alpha val="91000"/>
            </a:schemeClr>
          </a:solidFill>
        </p:spPr>
        <p:txBody>
          <a:bodyPr bIns="0" anchor="b" anchorCtr="0"/>
          <a:lstStyle>
            <a:lvl1pPr marL="0" indent="0">
              <a:buNone/>
              <a:defRPr sz="100"/>
            </a:lvl1pPr>
          </a:lstStyle>
          <a:p>
            <a:pPr lvl="0"/>
            <a:r>
              <a:rPr lang="en-US" dirty="0"/>
              <a:t> </a:t>
            </a:r>
            <a:r>
              <a:rPr lang="en-US" dirty="0" err="1"/>
              <a:t>x1</a:t>
            </a:r>
            <a:endParaRPr lang="en-US" dirty="0"/>
          </a:p>
          <a:p>
            <a:pPr lvl="0"/>
            <a:endParaRPr lang="en-US" dirty="0"/>
          </a:p>
        </p:txBody>
      </p:sp>
      <p:sp>
        <p:nvSpPr>
          <p:cNvPr id="2" name="Title 1"/>
          <p:cNvSpPr>
            <a:spLocks noGrp="1"/>
          </p:cNvSpPr>
          <p:nvPr>
            <p:ph type="title" hasCustomPrompt="1"/>
          </p:nvPr>
        </p:nvSpPr>
        <p:spPr>
          <a:xfrm>
            <a:off x="626535" y="5042974"/>
            <a:ext cx="11094720" cy="1373592"/>
          </a:xfrm>
        </p:spPr>
        <p:txBody>
          <a:bodyPr lIns="0" anchor="t"/>
          <a:lstStyle>
            <a:lvl1pPr>
              <a:defRPr sz="2400" b="1" cap="all" baseline="0">
                <a:solidFill>
                  <a:schemeClr val="bg1"/>
                </a:solidFill>
              </a:defRPr>
            </a:lvl1pPr>
          </a:lstStyle>
          <a:p>
            <a:r>
              <a:rPr lang="en-US" dirty="0"/>
              <a:t>Full-frame image layout  – title</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8" name="Text Placeholder 4"/>
          <p:cNvSpPr>
            <a:spLocks noGrp="1"/>
          </p:cNvSpPr>
          <p:nvPr>
            <p:ph type="body" sz="quarter" idx="12" hasCustomPrompt="1"/>
          </p:nvPr>
        </p:nvSpPr>
        <p:spPr>
          <a:xfrm>
            <a:off x="0" y="-2"/>
            <a:ext cx="304800" cy="6858000"/>
          </a:xfrm>
          <a:solidFill>
            <a:schemeClr val="accent1"/>
          </a:solidFill>
        </p:spPr>
        <p:txBody>
          <a:bodyPr bIns="0" anchor="b"/>
          <a:lstStyle>
            <a:lvl1pPr marL="0" indent="0">
              <a:buNone/>
              <a:defRPr sz="100"/>
            </a:lvl1pPr>
          </a:lstStyle>
          <a:p>
            <a:pPr lvl="0"/>
            <a:r>
              <a:rPr lang="en-US" dirty="0"/>
              <a:t>  </a:t>
            </a:r>
          </a:p>
        </p:txBody>
      </p:sp>
      <p:sp>
        <p:nvSpPr>
          <p:cNvPr id="9" name="TextBox 8"/>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4008201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ic - ONE Image">
    <p:bg>
      <p:bgPr>
        <a:solidFill>
          <a:schemeClr val="bg1"/>
        </a:solidFill>
        <a:effectLst/>
      </p:bgPr>
    </p:bg>
    <p:spTree>
      <p:nvGrpSpPr>
        <p:cNvPr id="1" name=""/>
        <p:cNvGrpSpPr/>
        <p:nvPr/>
      </p:nvGrpSpPr>
      <p:grpSpPr>
        <a:xfrm>
          <a:off x="0" y="0"/>
          <a:ext cx="0" cy="0"/>
          <a:chOff x="0" y="0"/>
          <a:chExt cx="0" cy="0"/>
        </a:xfrm>
      </p:grpSpPr>
      <p:sp>
        <p:nvSpPr>
          <p:cNvPr id="8" name="Text Placeholder 6"/>
          <p:cNvSpPr>
            <a:spLocks noGrp="1"/>
          </p:cNvSpPr>
          <p:nvPr>
            <p:ph type="body" sz="quarter" idx="17" hasCustomPrompt="1"/>
          </p:nvPr>
        </p:nvSpPr>
        <p:spPr>
          <a:xfrm>
            <a:off x="0" y="3656122"/>
            <a:ext cx="12192000" cy="3201878"/>
          </a:xfrm>
          <a:solidFill>
            <a:schemeClr val="accent2"/>
          </a:solidFill>
        </p:spPr>
        <p:txBody>
          <a:bodyPr bIns="0" anchor="b" anchorCtr="0"/>
          <a:lstStyle>
            <a:lvl1pPr marL="0" indent="0">
              <a:buNone/>
              <a:defRPr sz="100"/>
            </a:lvl1pPr>
          </a:lstStyle>
          <a:p>
            <a:pPr lvl="0"/>
            <a:r>
              <a:rPr lang="en-US" dirty="0"/>
              <a:t> </a:t>
            </a:r>
            <a:r>
              <a:rPr lang="en-US" dirty="0" err="1"/>
              <a:t>x1</a:t>
            </a:r>
            <a:endParaRPr lang="en-US" dirty="0"/>
          </a:p>
          <a:p>
            <a:pPr lvl="0"/>
            <a:endParaRPr lang="en-US" dirty="0"/>
          </a:p>
        </p:txBody>
      </p:sp>
      <p:sp>
        <p:nvSpPr>
          <p:cNvPr id="10" name="Text Placeholder 7"/>
          <p:cNvSpPr>
            <a:spLocks noGrp="1"/>
          </p:cNvSpPr>
          <p:nvPr>
            <p:ph type="body" sz="quarter" idx="14"/>
          </p:nvPr>
        </p:nvSpPr>
        <p:spPr>
          <a:xfrm>
            <a:off x="626534" y="4645419"/>
            <a:ext cx="11246069" cy="1813035"/>
          </a:xfrm>
          <a:noFill/>
        </p:spPr>
        <p:txBody>
          <a:bodyPr lIns="0" tIns="91440"/>
          <a:lstStyle>
            <a:lvl1pPr>
              <a:defRPr sz="2400">
                <a:solidFill>
                  <a:schemeClr val="bg1"/>
                </a:solidFill>
              </a:defRPr>
            </a:lvl1pPr>
            <a:lvl2pPr>
              <a:defRPr sz="22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Picture Placeholder 4"/>
          <p:cNvSpPr>
            <a:spLocks noGrp="1" noChangeAspect="1"/>
          </p:cNvSpPr>
          <p:nvPr>
            <p:ph type="pic" sz="quarter" idx="13" hasCustomPrompt="1"/>
          </p:nvPr>
        </p:nvSpPr>
        <p:spPr>
          <a:xfrm>
            <a:off x="290835" y="0"/>
            <a:ext cx="11901164" cy="3656013"/>
          </a:xfrm>
          <a:solidFill>
            <a:schemeClr val="bg1"/>
          </a:solidFill>
        </p:spPr>
        <p:txBody>
          <a:bodyPr lIns="0"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807284"/>
            <a:ext cx="11565467" cy="787098"/>
          </a:xfrm>
        </p:spPr>
        <p:txBody>
          <a:bodyPr lIns="0"/>
          <a:lstStyle>
            <a:lvl1pPr>
              <a:defRPr sz="2800" b="1" baseline="0">
                <a:solidFill>
                  <a:schemeClr val="bg1"/>
                </a:solidFill>
              </a:defRPr>
            </a:lvl1pPr>
          </a:lstStyle>
          <a:p>
            <a:r>
              <a:rPr lang="en-US" dirty="0"/>
              <a:t>Science/R&amp;D hero – one image</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9" name="Text Placeholder 4"/>
          <p:cNvSpPr>
            <a:spLocks noGrp="1"/>
          </p:cNvSpPr>
          <p:nvPr>
            <p:ph type="body" sz="quarter" idx="12" hasCustomPrompt="1"/>
          </p:nvPr>
        </p:nvSpPr>
        <p:spPr>
          <a:xfrm>
            <a:off x="0" y="-2"/>
            <a:ext cx="304800" cy="6858000"/>
          </a:xfrm>
          <a:solidFill>
            <a:schemeClr val="accent1"/>
          </a:solidFill>
        </p:spPr>
        <p:txBody>
          <a:bodyPr bIns="0" anchor="b"/>
          <a:lstStyle>
            <a:lvl1pPr marL="0" indent="0">
              <a:buNone/>
              <a:defRPr sz="100"/>
            </a:lvl1pPr>
          </a:lstStyle>
          <a:p>
            <a:pPr lvl="0"/>
            <a:r>
              <a:rPr lang="en-US" dirty="0"/>
              <a:t>  </a:t>
            </a:r>
          </a:p>
        </p:txBody>
      </p:sp>
      <p:sp>
        <p:nvSpPr>
          <p:cNvPr id="11" name="TextBox 10"/>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2952634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ic - TWO images">
    <p:bg>
      <p:bgPr>
        <a:solidFill>
          <a:schemeClr val="bg1"/>
        </a:solidFill>
        <a:effectLst/>
      </p:bgPr>
    </p:bg>
    <p:spTree>
      <p:nvGrpSpPr>
        <p:cNvPr id="1" name=""/>
        <p:cNvGrpSpPr/>
        <p:nvPr/>
      </p:nvGrpSpPr>
      <p:grpSpPr>
        <a:xfrm>
          <a:off x="0" y="0"/>
          <a:ext cx="0" cy="0"/>
          <a:chOff x="0" y="0"/>
          <a:chExt cx="0" cy="0"/>
        </a:xfrm>
      </p:grpSpPr>
      <p:sp>
        <p:nvSpPr>
          <p:cNvPr id="13" name="Text Placeholder 6"/>
          <p:cNvSpPr>
            <a:spLocks noGrp="1"/>
          </p:cNvSpPr>
          <p:nvPr>
            <p:ph type="body" sz="quarter" idx="20" hasCustomPrompt="1"/>
          </p:nvPr>
        </p:nvSpPr>
        <p:spPr>
          <a:xfrm>
            <a:off x="0" y="3656122"/>
            <a:ext cx="12192000" cy="3201878"/>
          </a:xfrm>
          <a:solidFill>
            <a:schemeClr val="accent2"/>
          </a:solidFill>
        </p:spPr>
        <p:txBody>
          <a:bodyPr bIns="0" anchor="b" anchorCtr="0"/>
          <a:lstStyle>
            <a:lvl1pPr marL="0" indent="0">
              <a:buNone/>
              <a:defRPr sz="100"/>
            </a:lvl1pPr>
          </a:lstStyle>
          <a:p>
            <a:pPr lvl="0"/>
            <a:r>
              <a:rPr lang="en-US" dirty="0"/>
              <a:t> </a:t>
            </a:r>
            <a:r>
              <a:rPr lang="en-US" dirty="0" err="1"/>
              <a:t>x1</a:t>
            </a:r>
            <a:endParaRPr lang="en-US" dirty="0"/>
          </a:p>
          <a:p>
            <a:pPr lvl="0"/>
            <a:endParaRPr lang="en-US" dirty="0"/>
          </a:p>
        </p:txBody>
      </p:sp>
      <p:sp>
        <p:nvSpPr>
          <p:cNvPr id="11" name="Picture Placeholder 4"/>
          <p:cNvSpPr>
            <a:spLocks noGrp="1" noChangeAspect="1"/>
          </p:cNvSpPr>
          <p:nvPr>
            <p:ph type="pic" sz="quarter" idx="16" hasCustomPrompt="1"/>
          </p:nvPr>
        </p:nvSpPr>
        <p:spPr>
          <a:xfrm>
            <a:off x="290836" y="0"/>
            <a:ext cx="5974080" cy="3663950"/>
          </a:xfrm>
          <a:solidFill>
            <a:schemeClr val="bg1">
              <a:lumMod val="75000"/>
            </a:schemeClr>
          </a:solidFill>
        </p:spPr>
        <p:txBody>
          <a:bodyPr tIns="1097280" anchor="t" anchorCtr="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7" hasCustomPrompt="1"/>
          </p:nvPr>
        </p:nvSpPr>
        <p:spPr>
          <a:xfrm>
            <a:off x="6243367" y="0"/>
            <a:ext cx="5974080" cy="3663950"/>
          </a:xfrm>
          <a:solidFill>
            <a:schemeClr val="bg1">
              <a:lumMod val="85000"/>
            </a:schemeClr>
          </a:solidFill>
        </p:spPr>
        <p:txBody>
          <a:bodyPr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807284"/>
            <a:ext cx="11565467" cy="787098"/>
          </a:xfrm>
        </p:spPr>
        <p:txBody>
          <a:bodyPr lIns="0"/>
          <a:lstStyle>
            <a:lvl1pPr>
              <a:defRPr sz="2800" b="1">
                <a:solidFill>
                  <a:schemeClr val="bg1"/>
                </a:solidFill>
              </a:defRPr>
            </a:lvl1pPr>
          </a:lstStyle>
          <a:p>
            <a:r>
              <a:rPr lang="en-US" dirty="0"/>
              <a:t>Science/R&amp;D hero – TWO images</a:t>
            </a:r>
            <a:br>
              <a:rPr lang="en-US" dirty="0"/>
            </a:br>
            <a:r>
              <a:rPr lang="en-US" dirty="0"/>
              <a:t>Headline is </a:t>
            </a:r>
            <a:r>
              <a:rPr lang="en-US" dirty="0" err="1"/>
              <a:t>arial</a:t>
            </a:r>
            <a:r>
              <a:rPr lang="en-US" dirty="0"/>
              <a:t> in all caps</a:t>
            </a:r>
          </a:p>
        </p:txBody>
      </p:sp>
      <p:sp>
        <p:nvSpPr>
          <p:cNvPr id="9" name="Text Placeholder 7"/>
          <p:cNvSpPr>
            <a:spLocks noGrp="1"/>
          </p:cNvSpPr>
          <p:nvPr>
            <p:ph type="body" sz="quarter" idx="14"/>
          </p:nvPr>
        </p:nvSpPr>
        <p:spPr>
          <a:xfrm>
            <a:off x="626534" y="4645419"/>
            <a:ext cx="11246069" cy="1813035"/>
          </a:xfrm>
          <a:noFill/>
        </p:spPr>
        <p:txBody>
          <a:bodyPr lIns="0" tIns="91440"/>
          <a:lstStyle>
            <a:lvl1pPr>
              <a:defRPr sz="2400">
                <a:solidFill>
                  <a:schemeClr val="bg1"/>
                </a:solidFill>
              </a:defRPr>
            </a:lvl1pPr>
            <a:lvl2pPr>
              <a:defRPr sz="22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Slide Number Placeholder 2"/>
          <p:cNvSpPr>
            <a:spLocks noGrp="1"/>
          </p:cNvSpPr>
          <p:nvPr>
            <p:ph type="sldNum" sz="quarter" idx="18"/>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0" name="Text Placeholder 4"/>
          <p:cNvSpPr>
            <a:spLocks noGrp="1"/>
          </p:cNvSpPr>
          <p:nvPr>
            <p:ph type="body" sz="quarter" idx="12" hasCustomPrompt="1"/>
          </p:nvPr>
        </p:nvSpPr>
        <p:spPr>
          <a:xfrm>
            <a:off x="0" y="-2"/>
            <a:ext cx="304800" cy="6858000"/>
          </a:xfrm>
          <a:solidFill>
            <a:schemeClr val="accent1"/>
          </a:solidFill>
        </p:spPr>
        <p:txBody>
          <a:bodyPr bIns="0" anchor="b"/>
          <a:lstStyle>
            <a:lvl1pPr marL="0" indent="0">
              <a:buNone/>
              <a:defRPr sz="100"/>
            </a:lvl1pPr>
          </a:lstStyle>
          <a:p>
            <a:pPr lvl="0"/>
            <a:r>
              <a:rPr lang="en-US" dirty="0"/>
              <a:t>  </a:t>
            </a:r>
          </a:p>
        </p:txBody>
      </p:sp>
      <p:sp>
        <p:nvSpPr>
          <p:cNvPr id="14" name="TextBox 13"/>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4705458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ic - THREE Images">
    <p:bg>
      <p:bgPr>
        <a:solidFill>
          <a:schemeClr val="bg1"/>
        </a:solidFill>
        <a:effectLst/>
      </p:bgPr>
    </p:bg>
    <p:spTree>
      <p:nvGrpSpPr>
        <p:cNvPr id="1" name=""/>
        <p:cNvGrpSpPr/>
        <p:nvPr/>
      </p:nvGrpSpPr>
      <p:grpSpPr>
        <a:xfrm>
          <a:off x="0" y="0"/>
          <a:ext cx="0" cy="0"/>
          <a:chOff x="0" y="0"/>
          <a:chExt cx="0" cy="0"/>
        </a:xfrm>
      </p:grpSpPr>
      <p:sp>
        <p:nvSpPr>
          <p:cNvPr id="11" name="Text Placeholder 6"/>
          <p:cNvSpPr>
            <a:spLocks noGrp="1"/>
          </p:cNvSpPr>
          <p:nvPr>
            <p:ph type="body" sz="quarter" idx="19" hasCustomPrompt="1"/>
          </p:nvPr>
        </p:nvSpPr>
        <p:spPr>
          <a:xfrm>
            <a:off x="0" y="3656122"/>
            <a:ext cx="12192000" cy="3201878"/>
          </a:xfrm>
          <a:solidFill>
            <a:schemeClr val="accent2"/>
          </a:solidFill>
        </p:spPr>
        <p:txBody>
          <a:bodyPr bIns="0" anchor="b" anchorCtr="0"/>
          <a:lstStyle>
            <a:lvl1pPr marL="0" indent="0">
              <a:buNone/>
              <a:defRPr sz="100"/>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0"/>
            <a:ext cx="3986784" cy="367364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4258983" y="0"/>
            <a:ext cx="3986784" cy="3673642"/>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8248149" y="0"/>
            <a:ext cx="3943851" cy="367364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645419"/>
            <a:ext cx="11246069" cy="1813035"/>
          </a:xfrm>
          <a:noFill/>
        </p:spPr>
        <p:txBody>
          <a:bodyPr lIns="0" tIns="91440"/>
          <a:lstStyle>
            <a:lvl1pPr>
              <a:defRPr sz="2400">
                <a:solidFill>
                  <a:schemeClr val="bg1"/>
                </a:solidFill>
              </a:defRPr>
            </a:lvl1pPr>
            <a:lvl2pPr>
              <a:defRPr sz="22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p:cNvSpPr>
            <a:spLocks noGrp="1"/>
          </p:cNvSpPr>
          <p:nvPr>
            <p:ph type="title" hasCustomPrompt="1"/>
          </p:nvPr>
        </p:nvSpPr>
        <p:spPr>
          <a:xfrm>
            <a:off x="626533" y="3807284"/>
            <a:ext cx="11565467" cy="787098"/>
          </a:xfrm>
        </p:spPr>
        <p:txBody>
          <a:bodyPr lIns="0"/>
          <a:lstStyle>
            <a:lvl1pPr>
              <a:defRPr sz="2800" b="1">
                <a:solidFill>
                  <a:schemeClr val="bg1"/>
                </a:solidFill>
              </a:defRPr>
            </a:lvl1pPr>
          </a:lstStyle>
          <a:p>
            <a:r>
              <a:rPr lang="en-US" dirty="0"/>
              <a:t>Science/R&amp;D hero – Three images</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7"/>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2" name="Text Placeholder 4"/>
          <p:cNvSpPr>
            <a:spLocks noGrp="1"/>
          </p:cNvSpPr>
          <p:nvPr>
            <p:ph type="body" sz="quarter" idx="12" hasCustomPrompt="1"/>
          </p:nvPr>
        </p:nvSpPr>
        <p:spPr>
          <a:xfrm>
            <a:off x="0" y="-2"/>
            <a:ext cx="304800" cy="6858000"/>
          </a:xfrm>
          <a:solidFill>
            <a:schemeClr val="accent1"/>
          </a:solidFill>
        </p:spPr>
        <p:txBody>
          <a:bodyPr bIns="0" anchor="b"/>
          <a:lstStyle>
            <a:lvl1pPr marL="0" indent="0">
              <a:buNone/>
              <a:defRPr sz="100"/>
            </a:lvl1pPr>
          </a:lstStyle>
          <a:p>
            <a:pPr lvl="0"/>
            <a:r>
              <a:rPr lang="en-US" dirty="0"/>
              <a:t>  </a:t>
            </a:r>
          </a:p>
        </p:txBody>
      </p:sp>
      <p:sp>
        <p:nvSpPr>
          <p:cNvPr id="13" name="TextBox 12"/>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8984185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ic - FOUR Images">
    <p:bg>
      <p:bgPr>
        <a:solidFill>
          <a:schemeClr val="bg1"/>
        </a:solidFill>
        <a:effectLst/>
      </p:bgPr>
    </p:bg>
    <p:spTree>
      <p:nvGrpSpPr>
        <p:cNvPr id="1" name=""/>
        <p:cNvGrpSpPr/>
        <p:nvPr/>
      </p:nvGrpSpPr>
      <p:grpSpPr>
        <a:xfrm>
          <a:off x="0" y="0"/>
          <a:ext cx="0" cy="0"/>
          <a:chOff x="0" y="0"/>
          <a:chExt cx="0" cy="0"/>
        </a:xfrm>
      </p:grpSpPr>
      <p:sp>
        <p:nvSpPr>
          <p:cNvPr id="19" name="Text Placeholder 6"/>
          <p:cNvSpPr>
            <a:spLocks noGrp="1"/>
          </p:cNvSpPr>
          <p:nvPr>
            <p:ph type="body" sz="quarter" idx="24" hasCustomPrompt="1"/>
          </p:nvPr>
        </p:nvSpPr>
        <p:spPr>
          <a:xfrm>
            <a:off x="0" y="0"/>
            <a:ext cx="12192000" cy="6858000"/>
          </a:xfrm>
          <a:solidFill>
            <a:schemeClr val="accent2"/>
          </a:solidFill>
        </p:spPr>
        <p:txBody>
          <a:bodyPr bIns="0" anchor="b" anchorCtr="0"/>
          <a:lstStyle>
            <a:lvl1pPr marL="0" indent="0">
              <a:buNone/>
              <a:defRPr sz="100"/>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1654175"/>
            <a:ext cx="2987040" cy="223828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654175"/>
            <a:ext cx="2987040" cy="2238282"/>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654175"/>
            <a:ext cx="2987040" cy="2238282"/>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654175"/>
            <a:ext cx="2987040" cy="2238282"/>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645419"/>
            <a:ext cx="11246069" cy="1813035"/>
          </a:xfrm>
          <a:noFill/>
        </p:spPr>
        <p:txBody>
          <a:bodyPr lIns="0" tIns="91440"/>
          <a:lstStyle>
            <a:lvl1pPr>
              <a:defRPr sz="2400">
                <a:solidFill>
                  <a:schemeClr val="bg1"/>
                </a:solidFill>
              </a:defRPr>
            </a:lvl1pPr>
            <a:lvl2pPr>
              <a:defRPr sz="22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Title 2"/>
          <p:cNvSpPr>
            <a:spLocks noGrp="1"/>
          </p:cNvSpPr>
          <p:nvPr>
            <p:ph type="title" hasCustomPrompt="1"/>
          </p:nvPr>
        </p:nvSpPr>
        <p:spPr/>
        <p:txBody>
          <a:bodyPr/>
          <a:lstStyle>
            <a:lvl1pPr>
              <a:defRPr>
                <a:solidFill>
                  <a:schemeClr val="bg1"/>
                </a:solidFill>
              </a:defRPr>
            </a:lvl1pPr>
          </a:lstStyle>
          <a:p>
            <a:r>
              <a:rPr lang="en-US" dirty="0"/>
              <a:t>Science/R&amp;D hero – four images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3931764"/>
            <a:ext cx="2984625" cy="477837"/>
          </a:xfrm>
        </p:spPr>
        <p:txBody>
          <a:bodyPr lIns="91440" rIns="91440"/>
          <a:lstStyle>
            <a:lvl1pPr marL="0" indent="0">
              <a:lnSpc>
                <a:spcPct val="95000"/>
              </a:lnSpc>
              <a:buNone/>
              <a:defRPr sz="1200" b="0" baseline="0">
                <a:solidFill>
                  <a:schemeClr val="bg1"/>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3" y="3931764"/>
            <a:ext cx="2984625" cy="477837"/>
          </a:xfrm>
        </p:spPr>
        <p:txBody>
          <a:bodyPr lIns="91440" rIns="91440"/>
          <a:lstStyle>
            <a:lvl1pPr marL="0" indent="0">
              <a:lnSpc>
                <a:spcPct val="95000"/>
              </a:lnSpc>
              <a:buNone/>
              <a:defRPr sz="1200" b="0">
                <a:solidFill>
                  <a:schemeClr val="bg1"/>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18" y="3931764"/>
            <a:ext cx="2984625" cy="477837"/>
          </a:xfrm>
        </p:spPr>
        <p:txBody>
          <a:bodyPr lIns="91440" rIns="91440"/>
          <a:lstStyle>
            <a:lvl1pPr marL="0" indent="0">
              <a:lnSpc>
                <a:spcPct val="95000"/>
              </a:lnSpc>
              <a:buNone/>
              <a:defRPr sz="1200" b="0">
                <a:solidFill>
                  <a:schemeClr val="bg1"/>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6" y="3931764"/>
            <a:ext cx="2984625" cy="477837"/>
          </a:xfrm>
        </p:spPr>
        <p:txBody>
          <a:bodyPr lIns="91440" rIns="91440"/>
          <a:lstStyle>
            <a:lvl1pPr marL="0" indent="0">
              <a:lnSpc>
                <a:spcPct val="95000"/>
              </a:lnSpc>
              <a:buNone/>
              <a:defRPr sz="1200" b="0">
                <a:solidFill>
                  <a:schemeClr val="bg1"/>
                </a:solidFill>
              </a:defRPr>
            </a:lvl1pPr>
          </a:lstStyle>
          <a:p>
            <a:pPr lvl="0"/>
            <a:r>
              <a:rPr lang="en-US" dirty="0"/>
              <a:t>Image caption Image caption Image caption Image caption Image</a:t>
            </a:r>
          </a:p>
        </p:txBody>
      </p:sp>
      <p:sp>
        <p:nvSpPr>
          <p:cNvPr id="2" name="Slide Number Placeholder 1"/>
          <p:cNvSpPr>
            <a:spLocks noGrp="1"/>
          </p:cNvSpPr>
          <p:nvPr>
            <p:ph type="sldNum" sz="quarter" idx="22"/>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6" name="Footer Placeholder 5"/>
          <p:cNvSpPr>
            <a:spLocks noGrp="1"/>
          </p:cNvSpPr>
          <p:nvPr>
            <p:ph type="ftr" sz="quarter" idx="23"/>
          </p:nvPr>
        </p:nvSpPr>
        <p:spPr>
          <a:xfrm>
            <a:off x="0" y="-1"/>
            <a:ext cx="304800" cy="6858000"/>
          </a:xfrm>
          <a:prstGeom prst="rect">
            <a:avLst/>
          </a:prstGeom>
        </p:spPr>
        <p:txBody>
          <a:bodyPr/>
          <a:lstStyle/>
          <a:p>
            <a:endParaRPr lang="en-US" dirty="0"/>
          </a:p>
        </p:txBody>
      </p:sp>
      <p:sp>
        <p:nvSpPr>
          <p:cNvPr id="20" name="Text Placeholder 4"/>
          <p:cNvSpPr>
            <a:spLocks noGrp="1"/>
          </p:cNvSpPr>
          <p:nvPr>
            <p:ph type="body" sz="quarter" idx="12" hasCustomPrompt="1"/>
          </p:nvPr>
        </p:nvSpPr>
        <p:spPr>
          <a:xfrm>
            <a:off x="0" y="-2"/>
            <a:ext cx="304800" cy="6858000"/>
          </a:xfrm>
          <a:solidFill>
            <a:schemeClr val="accent1"/>
          </a:solidFill>
        </p:spPr>
        <p:txBody>
          <a:bodyPr bIns="0" anchor="b"/>
          <a:lstStyle>
            <a:lvl1pPr marL="0" indent="0">
              <a:buNone/>
              <a:defRPr sz="100"/>
            </a:lvl1pPr>
          </a:lstStyle>
          <a:p>
            <a:pPr lvl="0"/>
            <a:r>
              <a:rPr lang="en-US" dirty="0"/>
              <a:t>  </a:t>
            </a:r>
          </a:p>
        </p:txBody>
      </p:sp>
      <p:sp>
        <p:nvSpPr>
          <p:cNvPr id="21" name="TextBox 20"/>
          <p:cNvSpPr txBox="1"/>
          <p:nvPr userDrawn="1"/>
        </p:nvSpPr>
        <p:spPr>
          <a:xfrm>
            <a:off x="-2501970" y="0"/>
            <a:ext cx="2065241" cy="2523768"/>
          </a:xfrm>
          <a:prstGeom prst="rect">
            <a:avLst/>
          </a:prstGeom>
          <a:solidFill>
            <a:schemeClr val="bg1">
              <a:lumMod val="50000"/>
            </a:schemeClr>
          </a:solidFill>
        </p:spPr>
        <p:txBody>
          <a:bodyPr wrap="square" rtlCol="0">
            <a:spAutoFit/>
          </a:bodyPr>
          <a:lstStyle/>
          <a:p>
            <a:r>
              <a:rPr lang="en-US" sz="1400" b="1" dirty="0">
                <a:solidFill>
                  <a:schemeClr val="bg1"/>
                </a:solidFill>
              </a:rPr>
              <a:t>Instructions on replacing a current image:</a:t>
            </a:r>
          </a:p>
          <a:p>
            <a:pPr marL="228600" indent="-228600">
              <a:buFont typeface="+mj-lt"/>
              <a:buAutoNum type="arabicPeriod"/>
            </a:pPr>
            <a:r>
              <a:rPr lang="en-US" sz="1400" dirty="0">
                <a:solidFill>
                  <a:schemeClr val="bg1"/>
                </a:solidFill>
              </a:rPr>
              <a:t>Select and delete image and click the icon to insert a different image</a:t>
            </a:r>
          </a:p>
          <a:p>
            <a:pPr marL="228600" indent="-228600">
              <a:buFont typeface="+mj-lt"/>
              <a:buAutoNum type="arabicPeriod"/>
            </a:pPr>
            <a:r>
              <a:rPr lang="en-US" sz="1400" dirty="0">
                <a:solidFill>
                  <a:schemeClr val="bg1"/>
                </a:solidFill>
              </a:rPr>
              <a:t>Use the crop tool to position the image within the shape.  </a:t>
            </a:r>
          </a:p>
          <a:p>
            <a:endParaRPr lang="en-US" sz="1800" dirty="0">
              <a:solidFill>
                <a:schemeClr val="bg1"/>
              </a:solidFill>
            </a:endParaRPr>
          </a:p>
        </p:txBody>
      </p:sp>
    </p:spTree>
    <p:extLst>
      <p:ext uri="{BB962C8B-B14F-4D97-AF65-F5344CB8AC3E}">
        <p14:creationId xmlns:p14="http://schemas.microsoft.com/office/powerpoint/2010/main" val="11935918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a:xfrm>
            <a:off x="11417300" y="6513801"/>
            <a:ext cx="609600" cy="182880"/>
          </a:xfrm>
        </p:spPr>
        <p:txBody>
          <a:bodyPr/>
          <a:lstStyle>
            <a:lvl1pPr>
              <a:defRPr>
                <a:solidFill>
                  <a:srgbClr val="232425"/>
                </a:solidFill>
              </a:defRPr>
            </a:lvl1pPr>
          </a:lstStyle>
          <a:p>
            <a:fld id="{7DF9471A-E1E0-4092-A454-D23483469867}" type="slidenum">
              <a:rPr lang="en-US" smtClean="0"/>
              <a:t>‹#›</a:t>
            </a:fld>
            <a:endParaRPr lang="en-US"/>
          </a:p>
        </p:txBody>
      </p:sp>
      <p:sp>
        <p:nvSpPr>
          <p:cNvPr id="7"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400" b="0">
                <a:solidFill>
                  <a:srgbClr val="000000"/>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699996"/>
            <a:ext cx="5364480" cy="4422775"/>
          </a:xfrm>
        </p:spPr>
        <p:txBody>
          <a:bodyPr/>
          <a:lstStyle>
            <a:lvl1pPr>
              <a:defRPr sz="2400">
                <a:solidFill>
                  <a:srgbClr val="000000"/>
                </a:solidFill>
              </a:defRPr>
            </a:lvl1pPr>
            <a:lvl2pPr marL="573088" indent="-298450">
              <a:spcBef>
                <a:spcPts val="0"/>
              </a:spcBef>
              <a:defRPr sz="2000">
                <a:solidFill>
                  <a:srgbClr val="000000"/>
                </a:solidFill>
              </a:defRPr>
            </a:lvl2pPr>
            <a:lvl3pPr marL="682625" indent="-184150">
              <a:defRPr sz="1800">
                <a:solidFill>
                  <a:srgbClr val="000000"/>
                </a:solidFill>
              </a:defRPr>
            </a:lvl3pPr>
            <a:lvl4pPr marL="865188" indent="-171450">
              <a:defRPr sz="1600">
                <a:solidFill>
                  <a:srgbClr val="000000"/>
                </a:solidFill>
              </a:defRPr>
            </a:lvl4pPr>
            <a:lvl5pPr marL="1084263" indent="-171450">
              <a:defRPr sz="1400">
                <a:solidFill>
                  <a:srgbClr val="000000"/>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3"/>
          <p:cNvSpPr>
            <a:spLocks noGrp="1"/>
          </p:cNvSpPr>
          <p:nvPr>
            <p:ph type="body" sz="quarter" idx="14"/>
          </p:nvPr>
        </p:nvSpPr>
        <p:spPr>
          <a:xfrm>
            <a:off x="6267451" y="1685707"/>
            <a:ext cx="5364480" cy="4422775"/>
          </a:xfrm>
        </p:spPr>
        <p:txBody>
          <a:bodyPr/>
          <a:lstStyle>
            <a:lvl1pPr>
              <a:defRPr sz="2400">
                <a:solidFill>
                  <a:srgbClr val="000000"/>
                </a:solidFill>
              </a:defRPr>
            </a:lvl1pPr>
            <a:lvl2pPr marL="573088" indent="-298450">
              <a:spcBef>
                <a:spcPts val="0"/>
              </a:spcBef>
              <a:defRPr sz="2000">
                <a:solidFill>
                  <a:srgbClr val="000000"/>
                </a:solidFill>
              </a:defRPr>
            </a:lvl2pPr>
            <a:lvl3pPr marL="682625" indent="-184150">
              <a:defRPr sz="1800">
                <a:solidFill>
                  <a:srgbClr val="000000"/>
                </a:solidFill>
              </a:defRPr>
            </a:lvl3pPr>
            <a:lvl4pPr marL="865188" indent="-171450">
              <a:defRPr sz="1600">
                <a:solidFill>
                  <a:srgbClr val="000000"/>
                </a:solidFill>
              </a:defRPr>
            </a:lvl4pPr>
            <a:lvl5pPr marL="1084263" indent="-171450">
              <a:defRPr sz="1400">
                <a:solidFill>
                  <a:srgbClr val="000000"/>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
        <p:nvSpPr>
          <p:cNvPr id="8" name="Footer Placeholder 4"/>
          <p:cNvSpPr>
            <a:spLocks noGrp="1"/>
          </p:cNvSpPr>
          <p:nvPr>
            <p:ph type="ftr" sz="quarter" idx="3"/>
          </p:nvPr>
        </p:nvSpPr>
        <p:spPr>
          <a:xfrm>
            <a:off x="3050996" y="6497523"/>
            <a:ext cx="6533281" cy="215436"/>
          </a:xfrm>
          <a:prstGeom prst="rect">
            <a:avLst/>
          </a:prstGeom>
        </p:spPr>
        <p:txBody>
          <a:bodyPr vert="horz" lIns="91440" tIns="45720" rIns="91440" bIns="45720" rtlCol="0" anchor="ctr"/>
          <a:lstStyle>
            <a:lvl1pPr algn="ctr">
              <a:defRPr sz="1000">
                <a:solidFill>
                  <a:srgbClr val="232425"/>
                </a:solidFill>
              </a:defRPr>
            </a:lvl1pPr>
          </a:lstStyle>
          <a:p>
            <a:endParaRPr lang="en-US"/>
          </a:p>
        </p:txBody>
      </p:sp>
      <p:pic>
        <p:nvPicPr>
          <p:cNvPr id="9" name="Picture 8"/>
          <p:cNvPicPr>
            <a:picLocks noChangeAspect="1"/>
          </p:cNvPicPr>
          <p:nvPr/>
        </p:nvPicPr>
        <p:blipFill>
          <a:blip r:embed="rId2"/>
          <a:stretch>
            <a:fillRect/>
          </a:stretch>
        </p:blipFill>
        <p:spPr>
          <a:xfrm>
            <a:off x="542431" y="6412792"/>
            <a:ext cx="1109568" cy="335309"/>
          </a:xfrm>
          <a:prstGeom prst="rect">
            <a:avLst/>
          </a:prstGeom>
        </p:spPr>
      </p:pic>
    </p:spTree>
    <p:extLst>
      <p:ext uri="{BB962C8B-B14F-4D97-AF65-F5344CB8AC3E}">
        <p14:creationId xmlns:p14="http://schemas.microsoft.com/office/powerpoint/2010/main" val="7186710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40B6-D9DD-4E77-A4E9-AD2C18FDB9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E48393-85EA-4F16-8F1B-50FF255AA84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3E1720-2C00-4895-B184-E201E8AC44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9990C8-8832-45A7-A439-698C5613702C}"/>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6" name="Footer Placeholder 5">
            <a:extLst>
              <a:ext uri="{FF2B5EF4-FFF2-40B4-BE49-F238E27FC236}">
                <a16:creationId xmlns:a16="http://schemas.microsoft.com/office/drawing/2014/main" id="{A0662E0B-0645-488E-ADA3-1851241B7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D977F5-AF37-4D46-8DD3-581D2B1CAD5A}"/>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2405340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953B8-A1F7-444A-9B15-CD2163B955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A9653A-7F61-4545-BC12-DE16B7CE2D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76C0C1-FF56-43D8-9405-993825D0AE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7CCF14-4BF9-42B4-A123-203DEDB2B3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542793-43E3-48C3-BFB0-C4375EF3010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4D2B99-7040-4921-91CA-46697F3A5FA0}"/>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8" name="Footer Placeholder 7">
            <a:extLst>
              <a:ext uri="{FF2B5EF4-FFF2-40B4-BE49-F238E27FC236}">
                <a16:creationId xmlns:a16="http://schemas.microsoft.com/office/drawing/2014/main" id="{F8444B42-15B6-4B30-8CB2-129137BF22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A55B2B-849D-410A-A408-40A83CE456A5}"/>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955956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DF15B-A7E0-42EB-8278-65DEF4B2EB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F35E20F-A848-4326-AAC4-855CA0582BBE}"/>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4" name="Footer Placeholder 3">
            <a:extLst>
              <a:ext uri="{FF2B5EF4-FFF2-40B4-BE49-F238E27FC236}">
                <a16:creationId xmlns:a16="http://schemas.microsoft.com/office/drawing/2014/main" id="{A26650CD-EE6C-4957-A8BE-38FD443191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D4A234-E907-4789-AC86-D2A25F43FE04}"/>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3184226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E01249-640D-4656-B496-030F35E0B884}"/>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3" name="Footer Placeholder 2">
            <a:extLst>
              <a:ext uri="{FF2B5EF4-FFF2-40B4-BE49-F238E27FC236}">
                <a16:creationId xmlns:a16="http://schemas.microsoft.com/office/drawing/2014/main" id="{FD6E1F57-9372-4101-B605-C08862C6B1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0EE18A-FD0C-446B-AD1B-DB5C50A9E206}"/>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121672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FEFD7-C8BB-47BF-BB23-1902F73105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987E4E-FB25-47AC-A42A-01CF56484B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A6456D-7394-4F1A-8ED4-45C1569319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23BFAD-BD24-477D-A346-7540B5F5C91D}"/>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6" name="Footer Placeholder 5">
            <a:extLst>
              <a:ext uri="{FF2B5EF4-FFF2-40B4-BE49-F238E27FC236}">
                <a16:creationId xmlns:a16="http://schemas.microsoft.com/office/drawing/2014/main" id="{E609240B-6EEB-4C5F-AC21-274F45A913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AB2486-9174-4D80-9B99-1FE33D65C733}"/>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2096186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7AC6B-A80C-414D-9E37-8175D6614F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DC2043-05AE-4FDD-BFDF-5351B05047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62BFD6-A7CB-449D-88B3-22422D62B0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7CDA68-765E-4D9B-8FDC-BAC1BF2234CB}"/>
              </a:ext>
            </a:extLst>
          </p:cNvPr>
          <p:cNvSpPr>
            <a:spLocks noGrp="1"/>
          </p:cNvSpPr>
          <p:nvPr>
            <p:ph type="dt" sz="half" idx="10"/>
          </p:nvPr>
        </p:nvSpPr>
        <p:spPr/>
        <p:txBody>
          <a:bodyPr/>
          <a:lstStyle/>
          <a:p>
            <a:fld id="{D7EBCEED-5460-48F8-BDB4-9364432F82E5}" type="datetimeFigureOut">
              <a:rPr lang="en-US" smtClean="0"/>
              <a:t>10/9/2023</a:t>
            </a:fld>
            <a:endParaRPr lang="en-US"/>
          </a:p>
        </p:txBody>
      </p:sp>
      <p:sp>
        <p:nvSpPr>
          <p:cNvPr id="6" name="Footer Placeholder 5">
            <a:extLst>
              <a:ext uri="{FF2B5EF4-FFF2-40B4-BE49-F238E27FC236}">
                <a16:creationId xmlns:a16="http://schemas.microsoft.com/office/drawing/2014/main" id="{1EF4AAA3-CBC1-47BA-AFDA-C7FDFDFE85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96F159-FEE0-4900-9E74-77F9EA1D1375}"/>
              </a:ext>
            </a:extLst>
          </p:cNvPr>
          <p:cNvSpPr>
            <a:spLocks noGrp="1"/>
          </p:cNvSpPr>
          <p:nvPr>
            <p:ph type="sldNum" sz="quarter" idx="12"/>
          </p:nvPr>
        </p:nvSpPr>
        <p:spPr/>
        <p:txBody>
          <a:bodyPr/>
          <a:lstStyle/>
          <a:p>
            <a:fld id="{64AE833C-4E35-407E-9BEC-84423E2F9891}" type="slidenum">
              <a:rPr lang="en-US" smtClean="0"/>
              <a:t>‹#›</a:t>
            </a:fld>
            <a:endParaRPr lang="en-US"/>
          </a:p>
        </p:txBody>
      </p:sp>
    </p:spTree>
    <p:extLst>
      <p:ext uri="{BB962C8B-B14F-4D97-AF65-F5344CB8AC3E}">
        <p14:creationId xmlns:p14="http://schemas.microsoft.com/office/powerpoint/2010/main" val="426988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881ED-A7D5-46F9-8D10-6158EA44BF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D66724-042D-4BF2-AAC5-C8D5D7C805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39A18F-4730-473A-919C-2CB310AA12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BCEED-5460-48F8-BDB4-9364432F82E5}" type="datetimeFigureOut">
              <a:rPr lang="en-US" smtClean="0"/>
              <a:t>10/9/2023</a:t>
            </a:fld>
            <a:endParaRPr lang="en-US"/>
          </a:p>
        </p:txBody>
      </p:sp>
      <p:sp>
        <p:nvSpPr>
          <p:cNvPr id="5" name="Footer Placeholder 4">
            <a:extLst>
              <a:ext uri="{FF2B5EF4-FFF2-40B4-BE49-F238E27FC236}">
                <a16:creationId xmlns:a16="http://schemas.microsoft.com/office/drawing/2014/main" id="{89A730FE-EAA5-4FA7-8B3B-869DF0340B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BD54CE-266F-41FA-8528-568EFD3E60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AE833C-4E35-407E-9BEC-84423E2F9891}" type="slidenum">
              <a:rPr lang="en-US" smtClean="0"/>
              <a:t>‹#›</a:t>
            </a:fld>
            <a:endParaRPr lang="en-US"/>
          </a:p>
        </p:txBody>
      </p:sp>
    </p:spTree>
    <p:extLst>
      <p:ext uri="{BB962C8B-B14F-4D97-AF65-F5344CB8AC3E}">
        <p14:creationId xmlns:p14="http://schemas.microsoft.com/office/powerpoint/2010/main" val="3439553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38"/>
            <a:ext cx="11163868" cy="828948"/>
          </a:xfrm>
          <a:prstGeom prst="rect">
            <a:avLst/>
          </a:prstGeom>
        </p:spPr>
        <p:txBody>
          <a:bodyPr vert="horz" lIns="0" tIns="0" rIns="0" bIns="0" rtlCol="0" anchor="b">
            <a:noAutofit/>
          </a:bodyPr>
          <a:lstStyle/>
          <a:p>
            <a:r>
              <a:rPr lang="en-US" dirty="0"/>
              <a:t>Headline in all caps </a:t>
            </a:r>
            <a:r>
              <a:rPr lang="en-US" dirty="0" err="1"/>
              <a:t>28pt</a:t>
            </a:r>
            <a:r>
              <a:rPr lang="en-US" dirty="0"/>
              <a:t> </a:t>
            </a:r>
            <a:br>
              <a:rPr lang="en-US" dirty="0"/>
            </a:br>
            <a:r>
              <a:rPr lang="en-US" dirty="0"/>
              <a:t>preferred as one or two lines</a:t>
            </a:r>
          </a:p>
        </p:txBody>
      </p:sp>
      <p:sp>
        <p:nvSpPr>
          <p:cNvPr id="3" name="Text Placeholder 2"/>
          <p:cNvSpPr>
            <a:spLocks noGrp="1"/>
          </p:cNvSpPr>
          <p:nvPr>
            <p:ph type="body" idx="1"/>
          </p:nvPr>
        </p:nvSpPr>
        <p:spPr>
          <a:xfrm>
            <a:off x="609601" y="1699996"/>
            <a:ext cx="11163868" cy="442277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5791200" y="6473709"/>
            <a:ext cx="609600" cy="182880"/>
          </a:xfrm>
          <a:prstGeom prst="rect">
            <a:avLst/>
          </a:prstGeom>
        </p:spPr>
        <p:txBody>
          <a:bodyPr vert="horz" lIns="0" tIns="45720" rIns="0" bIns="0" rtlCol="0" anchor="b"/>
          <a:lstStyle>
            <a:lvl1pPr algn="ctr">
              <a:defRPr sz="1000">
                <a:solidFill>
                  <a:schemeClr val="bg1">
                    <a:lumMod val="50000"/>
                  </a:schemeClr>
                </a:solidFill>
              </a:defRPr>
            </a:lvl1pPr>
          </a:lstStyle>
          <a:p>
            <a:fld id="{AEFAAC5A-9C4F-4278-920D-DF2BAB595749}" type="slidenum">
              <a:rPr lang="en-US" smtClean="0"/>
              <a:pPr/>
              <a:t>‹#›</a:t>
            </a:fld>
            <a:endParaRPr lang="en-US" dirty="0"/>
          </a:p>
        </p:txBody>
      </p:sp>
      <p:sp>
        <p:nvSpPr>
          <p:cNvPr id="49" name="Rectangle 48"/>
          <p:cNvSpPr/>
          <p:nvPr/>
        </p:nvSpPr>
        <p:spPr>
          <a:xfrm>
            <a:off x="0" y="-2"/>
            <a:ext cx="304800" cy="6858002"/>
          </a:xfrm>
          <a:prstGeom prst="rect">
            <a:avLst/>
          </a:prstGeom>
          <a:solidFill>
            <a:schemeClr val="accent1"/>
          </a:solidFill>
          <a:ln>
            <a:noFill/>
          </a:ln>
        </p:spPr>
        <p:txBody>
          <a:bodyPr vert="horz" wrap="square" lIns="91440" tIns="45720" rIns="91440" bIns="0" numCol="1" anchor="b" anchorCtr="0" compatLnSpc="1">
            <a:prstTxWarp prst="textNoShape">
              <a:avLst/>
            </a:prstTxWarp>
          </a:bodyPr>
          <a:lstStyle/>
          <a:p>
            <a:pPr lvl="0"/>
            <a:endParaRPr lang="en-US" sz="100">
              <a:solidFill>
                <a:schemeClr val="accent1"/>
              </a:solidFill>
            </a:endParaRPr>
          </a:p>
        </p:txBody>
      </p:sp>
    </p:spTree>
    <p:extLst>
      <p:ext uri="{BB962C8B-B14F-4D97-AF65-F5344CB8AC3E}">
        <p14:creationId xmlns:p14="http://schemas.microsoft.com/office/powerpoint/2010/main" val="139264759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457200" rtl="0" eaLnBrk="1" latinLnBrk="0" hangingPunct="1">
        <a:lnSpc>
          <a:spcPct val="95000"/>
        </a:lnSpc>
        <a:spcBef>
          <a:spcPct val="0"/>
        </a:spcBef>
        <a:buNone/>
        <a:defRPr sz="2800" b="1" i="0" kern="1200" cap="all" baseline="0">
          <a:solidFill>
            <a:schemeClr val="tx1">
              <a:lumMod val="50000"/>
            </a:schemeClr>
          </a:solidFill>
          <a:latin typeface="+mj-lt"/>
          <a:ea typeface="+mj-ea"/>
          <a:cs typeface="+mj-cs"/>
        </a:defRPr>
      </a:lvl1pPr>
    </p:titleStyle>
    <p:bodyStyle>
      <a:lvl1pPr marL="173038" indent="-173038" algn="l" defTabSz="457200" rtl="0" eaLnBrk="1" latinLnBrk="0" hangingPunct="1">
        <a:spcBef>
          <a:spcPts val="600"/>
        </a:spcBef>
        <a:spcAft>
          <a:spcPts val="0"/>
        </a:spcAft>
        <a:buFont typeface="Wingdings" pitchFamily="2" charset="2"/>
        <a:buChar char="§"/>
        <a:defRPr sz="1800" kern="1200" baseline="0">
          <a:solidFill>
            <a:schemeClr val="tx1">
              <a:lumMod val="50000"/>
            </a:schemeClr>
          </a:solidFill>
          <a:latin typeface="+mn-lt"/>
          <a:ea typeface="+mn-ea"/>
          <a:cs typeface="+mn-cs"/>
        </a:defRPr>
      </a:lvl1pPr>
      <a:lvl2pPr marL="520700" indent="-236538" algn="l" defTabSz="457200" rtl="0" eaLnBrk="1" latinLnBrk="0" hangingPunct="1">
        <a:spcBef>
          <a:spcPts val="0"/>
        </a:spcBef>
        <a:spcAft>
          <a:spcPts val="0"/>
        </a:spcAft>
        <a:buFont typeface="Arial"/>
        <a:buChar char="–"/>
        <a:defRPr sz="1800" kern="1200">
          <a:solidFill>
            <a:schemeClr val="tx1">
              <a:lumMod val="50000"/>
            </a:schemeClr>
          </a:solidFill>
          <a:latin typeface="+mn-lt"/>
          <a:ea typeface="+mn-ea"/>
          <a:cs typeface="+mn-cs"/>
        </a:defRPr>
      </a:lvl2pPr>
      <a:lvl3pPr marL="803275" indent="-187325" algn="l" defTabSz="457200" rtl="0" eaLnBrk="1" latinLnBrk="0" hangingPunct="1">
        <a:spcBef>
          <a:spcPts val="0"/>
        </a:spcBef>
        <a:spcAft>
          <a:spcPts val="0"/>
        </a:spcAft>
        <a:buFont typeface="Arial"/>
        <a:buChar char="•"/>
        <a:defRPr sz="1800" kern="1200">
          <a:solidFill>
            <a:schemeClr val="tx1">
              <a:lumMod val="50000"/>
            </a:schemeClr>
          </a:solidFill>
          <a:latin typeface="+mn-lt"/>
          <a:ea typeface="+mn-ea"/>
          <a:cs typeface="+mn-cs"/>
        </a:defRPr>
      </a:lvl3pPr>
      <a:lvl4pPr marL="1087438" indent="-171450" algn="l" defTabSz="457200" rtl="0" eaLnBrk="1" latinLnBrk="0" hangingPunct="1">
        <a:spcBef>
          <a:spcPts val="0"/>
        </a:spcBef>
        <a:spcAft>
          <a:spcPts val="0"/>
        </a:spcAft>
        <a:buFont typeface="Arial"/>
        <a:buChar char="–"/>
        <a:defRPr sz="1600" kern="1200">
          <a:solidFill>
            <a:schemeClr val="tx1">
              <a:lumMod val="50000"/>
            </a:schemeClr>
          </a:solidFill>
          <a:latin typeface="+mn-lt"/>
          <a:ea typeface="+mn-ea"/>
          <a:cs typeface="+mn-cs"/>
        </a:defRPr>
      </a:lvl4pPr>
      <a:lvl5pPr marL="1371600" indent="-171450" algn="l" defTabSz="457200" rtl="0" eaLnBrk="1" latinLnBrk="0" hangingPunct="1">
        <a:spcBef>
          <a:spcPts val="0"/>
        </a:spcBef>
        <a:spcAft>
          <a:spcPts val="0"/>
        </a:spcAft>
        <a:buFont typeface="Arial"/>
        <a:buChar char="»"/>
        <a:defRPr sz="1600" kern="1200">
          <a:solidFill>
            <a:schemeClr val="tx1">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tags" Target="../tags/tag43.xml"/><Relationship Id="rId7" Type="http://schemas.openxmlformats.org/officeDocument/2006/relationships/image" Target="../media/image58.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slideLayout" Target="../slideLayouts/slideLayout12.xml"/><Relationship Id="rId9" Type="http://schemas.openxmlformats.org/officeDocument/2006/relationships/image" Target="../media/image60.png"/></Relationships>
</file>

<file path=ppt/slides/_rels/slide1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tags" Target="../tags/tag46.xml"/><Relationship Id="rId7" Type="http://schemas.openxmlformats.org/officeDocument/2006/relationships/image" Target="../media/image63.png"/><Relationship Id="rId2" Type="http://schemas.openxmlformats.org/officeDocument/2006/relationships/tags" Target="../tags/tag45.xml"/><Relationship Id="rId1" Type="http://schemas.openxmlformats.org/officeDocument/2006/relationships/tags" Target="../tags/tag44.xml"/><Relationship Id="rId6" Type="http://schemas.microsoft.com/office/2007/relationships/hdphoto" Target="../media/hdphoto1.wdp"/><Relationship Id="rId5" Type="http://schemas.openxmlformats.org/officeDocument/2006/relationships/image" Target="../media/image62.png"/><Relationship Id="rId10" Type="http://schemas.openxmlformats.org/officeDocument/2006/relationships/image" Target="../media/image66.png"/><Relationship Id="rId4" Type="http://schemas.openxmlformats.org/officeDocument/2006/relationships/slideLayout" Target="../slideLayouts/slideLayout1.xml"/><Relationship Id="rId9" Type="http://schemas.openxmlformats.org/officeDocument/2006/relationships/image" Target="../media/image65.png"/></Relationships>
</file>

<file path=ppt/slides/_rels/slide1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1.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70.png"/><Relationship Id="rId5" Type="http://schemas.openxmlformats.org/officeDocument/2006/relationships/image" Target="../media/image69.emf"/><Relationship Id="rId4" Type="http://schemas.openxmlformats.org/officeDocument/2006/relationships/image" Target="../media/image68.emf"/></Relationships>
</file>

<file path=ppt/slides/_rels/slide17.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9.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8.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7.png"/><Relationship Id="rId5" Type="http://schemas.openxmlformats.org/officeDocument/2006/relationships/tags" Target="../tags/tag5.xml"/><Relationship Id="rId10" Type="http://schemas.openxmlformats.org/officeDocument/2006/relationships/image" Target="../media/image6.png"/><Relationship Id="rId4" Type="http://schemas.openxmlformats.org/officeDocument/2006/relationships/tags" Target="../tags/tag4.xml"/><Relationship Id="rId9" Type="http://schemas.openxmlformats.org/officeDocument/2006/relationships/image" Target="../media/image5.png"/><Relationship Id="rId1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78.emf"/><Relationship Id="rId7" Type="http://schemas.openxmlformats.org/officeDocument/2006/relationships/image" Target="../media/image82.png"/><Relationship Id="rId2" Type="http://schemas.openxmlformats.org/officeDocument/2006/relationships/image" Target="../media/image77.emf"/><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2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2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2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2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 Id="rId4" Type="http://schemas.openxmlformats.org/officeDocument/2006/relationships/image" Target="../media/image97.png"/></Relationships>
</file>

<file path=ppt/slides/_rels/slide2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tags" Target="../tags/tag10.xml"/><Relationship Id="rId21" Type="http://schemas.openxmlformats.org/officeDocument/2006/relationships/image" Target="../media/image20.png"/><Relationship Id="rId7" Type="http://schemas.openxmlformats.org/officeDocument/2006/relationships/tags" Target="../tags/tag14.xml"/><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tags" Target="../tags/tag9.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Layout" Target="../slideLayouts/slideLayout7.xml"/><Relationship Id="rId5" Type="http://schemas.openxmlformats.org/officeDocument/2006/relationships/tags" Target="../tags/tag12.xml"/><Relationship Id="rId15" Type="http://schemas.openxmlformats.org/officeDocument/2006/relationships/image" Target="../media/image14.png"/><Relationship Id="rId10" Type="http://schemas.openxmlformats.org/officeDocument/2006/relationships/tags" Target="../tags/tag17.xml"/><Relationship Id="rId19" Type="http://schemas.openxmlformats.org/officeDocument/2006/relationships/image" Target="../media/image18.png"/><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9.xml"/><Relationship Id="rId4" Type="http://schemas.openxmlformats.org/officeDocument/2006/relationships/image" Target="../media/image103.png"/></Relationships>
</file>

<file path=ppt/slides/_rels/slide31.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slideLayout" Target="../slideLayouts/slideLayout2.xml"/><Relationship Id="rId1" Type="http://schemas.openxmlformats.org/officeDocument/2006/relationships/tags" Target="../tags/tag49.xml"/><Relationship Id="rId5" Type="http://schemas.openxmlformats.org/officeDocument/2006/relationships/image" Target="../media/image112.png"/><Relationship Id="rId4" Type="http://schemas.openxmlformats.org/officeDocument/2006/relationships/image" Target="../media/image111.png"/></Relationships>
</file>

<file path=ppt/slides/_rels/slide3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tags" Target="../tags/tag19.xml"/><Relationship Id="rId16" Type="http://schemas.openxmlformats.org/officeDocument/2006/relationships/image" Target="../media/image27.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22.png"/><Relationship Id="rId5" Type="http://schemas.openxmlformats.org/officeDocument/2006/relationships/tags" Target="../tags/tag22.xml"/><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tags" Target="../tags/tag21.xml"/><Relationship Id="rId9" Type="http://schemas.openxmlformats.org/officeDocument/2006/relationships/slideLayout" Target="../slideLayouts/slideLayout7.xml"/><Relationship Id="rId14" Type="http://schemas.openxmlformats.org/officeDocument/2006/relationships/image" Target="../media/image25.png"/></Relationships>
</file>

<file path=ppt/slides/_rels/slide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tags" Target="../tags/tag28.xml"/><Relationship Id="rId7" Type="http://schemas.openxmlformats.org/officeDocument/2006/relationships/slideLayout" Target="../slideLayouts/slideLayout7.xml"/><Relationship Id="rId12" Type="http://schemas.openxmlformats.org/officeDocument/2006/relationships/image" Target="../media/image36.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image" Target="../media/image35.png"/><Relationship Id="rId5" Type="http://schemas.openxmlformats.org/officeDocument/2006/relationships/tags" Target="../tags/tag30.xml"/><Relationship Id="rId10" Type="http://schemas.openxmlformats.org/officeDocument/2006/relationships/image" Target="../media/image34.png"/><Relationship Id="rId4" Type="http://schemas.openxmlformats.org/officeDocument/2006/relationships/tags" Target="../tags/tag29.xml"/><Relationship Id="rId9" Type="http://schemas.openxmlformats.org/officeDocument/2006/relationships/image" Target="../media/image33.png"/></Relationships>
</file>

<file path=ppt/slides/_rels/slide8.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tags" Target="../tags/tag33.xml"/><Relationship Id="rId16" Type="http://schemas.openxmlformats.org/officeDocument/2006/relationships/image" Target="../media/image43.png"/><Relationship Id="rId20" Type="http://schemas.openxmlformats.org/officeDocument/2006/relationships/image" Target="../media/image47.png"/><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image" Target="../media/image38.png"/><Relationship Id="rId5" Type="http://schemas.openxmlformats.org/officeDocument/2006/relationships/tags" Target="../tags/tag36.xml"/><Relationship Id="rId15" Type="http://schemas.openxmlformats.org/officeDocument/2006/relationships/image" Target="../media/image42.png"/><Relationship Id="rId10" Type="http://schemas.openxmlformats.org/officeDocument/2006/relationships/slideLayout" Target="../slideLayouts/slideLayout7.xml"/><Relationship Id="rId19" Type="http://schemas.openxmlformats.org/officeDocument/2006/relationships/image" Target="../media/image46.png"/><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49"/>
          <p:cNvSpPr>
            <a:spLocks noGrp="1"/>
          </p:cNvSpPr>
          <p:nvPr>
            <p:ph type="body" sz="quarter" idx="19"/>
          </p:nvPr>
        </p:nvSpPr>
        <p:spPr>
          <a:xfrm>
            <a:off x="1712903" y="5733711"/>
            <a:ext cx="9203377" cy="515411"/>
          </a:xfrm>
        </p:spPr>
        <p:txBody>
          <a:bodyPr/>
          <a:lstStyle/>
          <a:p>
            <a:r>
              <a:rPr lang="en-US" sz="2400" dirty="0"/>
              <a:t>COOL 2023 conference, Montreux, Switzerland, October 10, 2023</a:t>
            </a:r>
          </a:p>
        </p:txBody>
      </p:sp>
      <p:pic>
        <p:nvPicPr>
          <p:cNvPr id="12" name="Picture 11"/>
          <p:cNvPicPr>
            <a:picLocks noChangeAspect="1"/>
          </p:cNvPicPr>
          <p:nvPr/>
        </p:nvPicPr>
        <p:blipFill>
          <a:blip r:embed="rId3"/>
          <a:stretch>
            <a:fillRect/>
          </a:stretch>
        </p:blipFill>
        <p:spPr>
          <a:xfrm>
            <a:off x="441161" y="582805"/>
            <a:ext cx="2847975" cy="828675"/>
          </a:xfrm>
          <a:prstGeom prst="rect">
            <a:avLst/>
          </a:prstGeom>
        </p:spPr>
      </p:pic>
      <p:sp>
        <p:nvSpPr>
          <p:cNvPr id="3" name="TextBox 2">
            <a:extLst>
              <a:ext uri="{FF2B5EF4-FFF2-40B4-BE49-F238E27FC236}">
                <a16:creationId xmlns:a16="http://schemas.microsoft.com/office/drawing/2014/main" id="{EA28BD4B-1E96-4B6D-854E-B37D16E16FA0}"/>
              </a:ext>
            </a:extLst>
          </p:cNvPr>
          <p:cNvSpPr txBox="1"/>
          <p:nvPr/>
        </p:nvSpPr>
        <p:spPr>
          <a:xfrm>
            <a:off x="2740351" y="3876015"/>
            <a:ext cx="693234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7484A"/>
                </a:solidFill>
                <a:effectLst/>
                <a:uLnTx/>
                <a:uFillTx/>
                <a:latin typeface="Arial"/>
                <a:ea typeface="+mn-ea"/>
                <a:cs typeface="+mn-cs"/>
              </a:rPr>
              <a:t>Alexander Zholents, Argonne National Laboratory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7484A"/>
                </a:solidFill>
                <a:effectLst/>
                <a:uLnTx/>
                <a:uFillTx/>
                <a:latin typeface="Arial"/>
                <a:ea typeface="+mn-ea"/>
                <a:cs typeface="+mn-cs"/>
              </a:rPr>
              <a:t>Chris Hall,  </a:t>
            </a:r>
            <a:r>
              <a:rPr kumimoji="0" lang="en-US" sz="2400" b="0" i="0" u="none" strike="noStrike" kern="1200" cap="none" spc="0" normalizeH="0" baseline="0" noProof="0" dirty="0" err="1">
                <a:ln>
                  <a:noFill/>
                </a:ln>
                <a:solidFill>
                  <a:srgbClr val="47484A"/>
                </a:solidFill>
                <a:effectLst/>
                <a:uLnTx/>
                <a:uFillTx/>
                <a:latin typeface="Arial"/>
                <a:ea typeface="+mn-ea"/>
                <a:cs typeface="+mn-cs"/>
              </a:rPr>
              <a:t>RadiaSoft</a:t>
            </a:r>
            <a:endParaRPr kumimoji="0" lang="en-US" sz="2400" b="0" i="0" u="none" strike="noStrike" kern="1200" cap="none" spc="0" normalizeH="0" baseline="0" noProof="0" dirty="0">
              <a:ln>
                <a:noFill/>
              </a:ln>
              <a:solidFill>
                <a:srgbClr val="47484A"/>
              </a:solidFill>
              <a:effectLst/>
              <a:uLnTx/>
              <a:uFillTx/>
              <a:latin typeface="Arial"/>
              <a:ea typeface="+mn-ea"/>
              <a:cs typeface="+mn-cs"/>
            </a:endParaRPr>
          </a:p>
        </p:txBody>
      </p:sp>
      <p:sp>
        <p:nvSpPr>
          <p:cNvPr id="11" name="TextBox 10">
            <a:extLst>
              <a:ext uri="{FF2B5EF4-FFF2-40B4-BE49-F238E27FC236}">
                <a16:creationId xmlns:a16="http://schemas.microsoft.com/office/drawing/2014/main" id="{64655FE0-19C3-49F1-A71C-BF1783DBB487}"/>
              </a:ext>
            </a:extLst>
          </p:cNvPr>
          <p:cNvSpPr txBox="1"/>
          <p:nvPr/>
        </p:nvSpPr>
        <p:spPr>
          <a:xfrm>
            <a:off x="544011" y="1895922"/>
            <a:ext cx="11748304"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47484A"/>
                </a:solidFill>
                <a:effectLst/>
                <a:uLnTx/>
                <a:uFillTx/>
                <a:latin typeface="Arial"/>
                <a:ea typeface="+mn-ea"/>
                <a:cs typeface="+mn-cs"/>
              </a:rPr>
              <a:t>A Study of the Wiggler Enhanced Plasma Amplifier for Coherent Electron Cooling</a:t>
            </a:r>
          </a:p>
        </p:txBody>
      </p:sp>
    </p:spTree>
    <p:extLst>
      <p:ext uri="{BB962C8B-B14F-4D97-AF65-F5344CB8AC3E}">
        <p14:creationId xmlns:p14="http://schemas.microsoft.com/office/powerpoint/2010/main" val="3401987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Chart&#10;&#10;Description automatically generated">
            <a:extLst>
              <a:ext uri="{FF2B5EF4-FFF2-40B4-BE49-F238E27FC236}">
                <a16:creationId xmlns:a16="http://schemas.microsoft.com/office/drawing/2014/main" id="{79F39FE3-786B-474E-8D19-7D05A78768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107" y="1317429"/>
            <a:ext cx="4748493" cy="3316050"/>
          </a:xfrm>
          <a:prstGeom prst="rect">
            <a:avLst/>
          </a:prstGeom>
        </p:spPr>
      </p:pic>
      <p:sp>
        <p:nvSpPr>
          <p:cNvPr id="4" name="TextBox 3">
            <a:extLst>
              <a:ext uri="{FF2B5EF4-FFF2-40B4-BE49-F238E27FC236}">
                <a16:creationId xmlns:a16="http://schemas.microsoft.com/office/drawing/2014/main" id="{4957D7BF-6D70-46AE-BD92-BF4874B8F9E0}"/>
              </a:ext>
            </a:extLst>
          </p:cNvPr>
          <p:cNvSpPr txBox="1"/>
          <p:nvPr/>
        </p:nvSpPr>
        <p:spPr>
          <a:xfrm>
            <a:off x="1821103" y="1458575"/>
            <a:ext cx="1016625" cy="646331"/>
          </a:xfrm>
          <a:prstGeom prst="rect">
            <a:avLst/>
          </a:prstGeom>
          <a:noFill/>
        </p:spPr>
        <p:txBody>
          <a:bodyPr wrap="none" rtlCol="0">
            <a:spAutoFit/>
          </a:bodyPr>
          <a:lstStyle/>
          <a:p>
            <a:r>
              <a:rPr lang="en-US" i="1" dirty="0"/>
              <a:t>I</a:t>
            </a:r>
            <a:r>
              <a:rPr lang="en-US" dirty="0"/>
              <a:t>=100A</a:t>
            </a:r>
          </a:p>
          <a:p>
            <a:r>
              <a:rPr lang="en-US" dirty="0"/>
              <a:t>k=3 </a:t>
            </a:r>
            <a:r>
              <a:rPr lang="en-US" dirty="0">
                <a:latin typeface="Symbol" panose="05050102010706020507" pitchFamily="18" charset="2"/>
                <a:cs typeface="Arial" panose="020B0604020202020204" pitchFamily="34" charset="0"/>
              </a:rPr>
              <a:t>m</a:t>
            </a:r>
            <a:r>
              <a:rPr lang="en-US" dirty="0"/>
              <a:t>m</a:t>
            </a:r>
            <a:r>
              <a:rPr lang="en-US" baseline="30000" dirty="0"/>
              <a:t>-1</a:t>
            </a:r>
          </a:p>
        </p:txBody>
      </p:sp>
      <p:pic>
        <p:nvPicPr>
          <p:cNvPr id="3" name="Picture 2" descr="Chart, surface chart&#10;&#10;Description automatically generated">
            <a:extLst>
              <a:ext uri="{FF2B5EF4-FFF2-40B4-BE49-F238E27FC236}">
                <a16:creationId xmlns:a16="http://schemas.microsoft.com/office/drawing/2014/main" id="{93E941EA-6CF6-4988-A756-6A42BE4750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2916" y="1274846"/>
            <a:ext cx="4781244" cy="3406878"/>
          </a:xfrm>
          <a:prstGeom prst="rect">
            <a:avLst/>
          </a:prstGeom>
        </p:spPr>
      </p:pic>
      <p:sp>
        <p:nvSpPr>
          <p:cNvPr id="6" name="Star: 5 Points 5">
            <a:extLst>
              <a:ext uri="{FF2B5EF4-FFF2-40B4-BE49-F238E27FC236}">
                <a16:creationId xmlns:a16="http://schemas.microsoft.com/office/drawing/2014/main" id="{F8E2E3CF-B215-4D05-8F13-7B2021346E8C}"/>
              </a:ext>
            </a:extLst>
          </p:cNvPr>
          <p:cNvSpPr/>
          <p:nvPr/>
        </p:nvSpPr>
        <p:spPr>
          <a:xfrm>
            <a:off x="2941983" y="2305879"/>
            <a:ext cx="188843" cy="2584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B436CE2-6D44-4FB0-92DE-E073375AF768}"/>
              </a:ext>
            </a:extLst>
          </p:cNvPr>
          <p:cNvSpPr txBox="1"/>
          <p:nvPr/>
        </p:nvSpPr>
        <p:spPr>
          <a:xfrm>
            <a:off x="1238173" y="0"/>
            <a:ext cx="9759338" cy="584775"/>
          </a:xfrm>
          <a:prstGeom prst="rect">
            <a:avLst/>
          </a:prstGeom>
          <a:noFill/>
        </p:spPr>
        <p:txBody>
          <a:bodyPr wrap="none" rtlCol="0">
            <a:spAutoFit/>
          </a:bodyPr>
          <a:lstStyle/>
          <a:p>
            <a:r>
              <a:rPr lang="en-US" sz="3200" dirty="0"/>
              <a:t>Parametric studies of the gain after one amplifier unit  (2)</a:t>
            </a:r>
          </a:p>
        </p:txBody>
      </p:sp>
    </p:spTree>
    <p:extLst>
      <p:ext uri="{BB962C8B-B14F-4D97-AF65-F5344CB8AC3E}">
        <p14:creationId xmlns:p14="http://schemas.microsoft.com/office/powerpoint/2010/main" val="1093550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436885-4147-4356-92BA-948692FD5663}"/>
              </a:ext>
            </a:extLst>
          </p:cNvPr>
          <p:cNvSpPr txBox="1"/>
          <p:nvPr/>
        </p:nvSpPr>
        <p:spPr>
          <a:xfrm>
            <a:off x="3578293" y="134763"/>
            <a:ext cx="4184222" cy="707886"/>
          </a:xfrm>
          <a:prstGeom prst="rect">
            <a:avLst/>
          </a:prstGeom>
          <a:noFill/>
        </p:spPr>
        <p:txBody>
          <a:bodyPr wrap="none" rtlCol="0">
            <a:spAutoFit/>
          </a:bodyPr>
          <a:lstStyle/>
          <a:p>
            <a:r>
              <a:rPr lang="en-US" sz="4000" dirty="0"/>
              <a:t>Goal of simulations</a:t>
            </a:r>
          </a:p>
        </p:txBody>
      </p:sp>
      <p:pic>
        <p:nvPicPr>
          <p:cNvPr id="4" name="Graphic 3">
            <a:extLst>
              <a:ext uri="{FF2B5EF4-FFF2-40B4-BE49-F238E27FC236}">
                <a16:creationId xmlns:a16="http://schemas.microsoft.com/office/drawing/2014/main" id="{782834F4-FB2E-4B27-8B63-E48707F386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26734" y="1447942"/>
            <a:ext cx="5580993" cy="4114558"/>
          </a:xfrm>
          <a:prstGeom prst="rect">
            <a:avLst/>
          </a:prstGeom>
        </p:spPr>
      </p:pic>
      <p:grpSp>
        <p:nvGrpSpPr>
          <p:cNvPr id="10" name="Group 9">
            <a:extLst>
              <a:ext uri="{FF2B5EF4-FFF2-40B4-BE49-F238E27FC236}">
                <a16:creationId xmlns:a16="http://schemas.microsoft.com/office/drawing/2014/main" id="{8B86C908-C2C6-46B1-BB62-65166DABFF54}"/>
              </a:ext>
            </a:extLst>
          </p:cNvPr>
          <p:cNvGrpSpPr/>
          <p:nvPr/>
        </p:nvGrpSpPr>
        <p:grpSpPr>
          <a:xfrm>
            <a:off x="3830320" y="3393440"/>
            <a:ext cx="132080" cy="1046480"/>
            <a:chOff x="3830320" y="3393440"/>
            <a:chExt cx="132080" cy="1046480"/>
          </a:xfrm>
        </p:grpSpPr>
        <p:cxnSp>
          <p:nvCxnSpPr>
            <p:cNvPr id="6" name="Straight Connector 5">
              <a:extLst>
                <a:ext uri="{FF2B5EF4-FFF2-40B4-BE49-F238E27FC236}">
                  <a16:creationId xmlns:a16="http://schemas.microsoft.com/office/drawing/2014/main" id="{B523A856-2FE2-4379-A935-F0910E40F52B}"/>
                </a:ext>
              </a:extLst>
            </p:cNvPr>
            <p:cNvCxnSpPr/>
            <p:nvPr/>
          </p:nvCxnSpPr>
          <p:spPr>
            <a:xfrm>
              <a:off x="3901440" y="3495040"/>
              <a:ext cx="0" cy="94488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4C24846F-8718-427C-B941-05961130DBF8}"/>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9919444E-E0CB-4F8C-B0F8-570080F693A1}"/>
              </a:ext>
            </a:extLst>
          </p:cNvPr>
          <p:cNvGrpSpPr/>
          <p:nvPr/>
        </p:nvGrpSpPr>
        <p:grpSpPr>
          <a:xfrm>
            <a:off x="4064000" y="2926080"/>
            <a:ext cx="132080" cy="1524000"/>
            <a:chOff x="3830320" y="3393440"/>
            <a:chExt cx="132080" cy="1524000"/>
          </a:xfrm>
        </p:grpSpPr>
        <p:cxnSp>
          <p:nvCxnSpPr>
            <p:cNvPr id="12" name="Straight Connector 11">
              <a:extLst>
                <a:ext uri="{FF2B5EF4-FFF2-40B4-BE49-F238E27FC236}">
                  <a16:creationId xmlns:a16="http://schemas.microsoft.com/office/drawing/2014/main" id="{A894D264-D48D-4DB4-9F9B-9037B7A6B613}"/>
                </a:ext>
              </a:extLst>
            </p:cNvPr>
            <p:cNvCxnSpPr>
              <a:cxnSpLocks/>
            </p:cNvCxnSpPr>
            <p:nvPr/>
          </p:nvCxnSpPr>
          <p:spPr>
            <a:xfrm>
              <a:off x="3901440" y="3495040"/>
              <a:ext cx="0" cy="142240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7DA6900A-F8F4-44D0-91A3-C03FD25C2A9D}"/>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F56233EA-B53D-4F52-93FD-D38A960CB3F5}"/>
              </a:ext>
            </a:extLst>
          </p:cNvPr>
          <p:cNvGrpSpPr/>
          <p:nvPr/>
        </p:nvGrpSpPr>
        <p:grpSpPr>
          <a:xfrm>
            <a:off x="4439920" y="3129280"/>
            <a:ext cx="132080" cy="1330960"/>
            <a:chOff x="3830320" y="3393440"/>
            <a:chExt cx="132080" cy="1330960"/>
          </a:xfrm>
        </p:grpSpPr>
        <p:cxnSp>
          <p:nvCxnSpPr>
            <p:cNvPr id="16" name="Straight Connector 15">
              <a:extLst>
                <a:ext uri="{FF2B5EF4-FFF2-40B4-BE49-F238E27FC236}">
                  <a16:creationId xmlns:a16="http://schemas.microsoft.com/office/drawing/2014/main" id="{1F895B94-B303-4C1C-B4AE-8B7A6760919F}"/>
                </a:ext>
              </a:extLst>
            </p:cNvPr>
            <p:cNvCxnSpPr>
              <a:cxnSpLocks/>
            </p:cNvCxnSpPr>
            <p:nvPr/>
          </p:nvCxnSpPr>
          <p:spPr>
            <a:xfrm>
              <a:off x="3901440" y="3495040"/>
              <a:ext cx="0" cy="122936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EF623F51-3FEA-448F-BD4A-C14CFF642F75}"/>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464330D-527C-4540-8D1A-C0C00E1F92D6}"/>
              </a:ext>
            </a:extLst>
          </p:cNvPr>
          <p:cNvGrpSpPr/>
          <p:nvPr/>
        </p:nvGrpSpPr>
        <p:grpSpPr>
          <a:xfrm>
            <a:off x="4775200" y="3495040"/>
            <a:ext cx="132080" cy="955040"/>
            <a:chOff x="3830320" y="3393440"/>
            <a:chExt cx="132080" cy="955040"/>
          </a:xfrm>
        </p:grpSpPr>
        <p:cxnSp>
          <p:nvCxnSpPr>
            <p:cNvPr id="21" name="Straight Connector 20">
              <a:extLst>
                <a:ext uri="{FF2B5EF4-FFF2-40B4-BE49-F238E27FC236}">
                  <a16:creationId xmlns:a16="http://schemas.microsoft.com/office/drawing/2014/main" id="{4048F6C3-B370-400C-BF48-DA69F274DCDF}"/>
                </a:ext>
              </a:extLst>
            </p:cNvPr>
            <p:cNvCxnSpPr>
              <a:cxnSpLocks/>
            </p:cNvCxnSpPr>
            <p:nvPr/>
          </p:nvCxnSpPr>
          <p:spPr>
            <a:xfrm>
              <a:off x="3901440" y="3495040"/>
              <a:ext cx="0" cy="85344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F954E017-38A8-4E49-9AF2-753ECB326B51}"/>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id="{65A33D28-4126-46FD-956C-FADC38B7D098}"/>
              </a:ext>
            </a:extLst>
          </p:cNvPr>
          <p:cNvGrpSpPr/>
          <p:nvPr/>
        </p:nvGrpSpPr>
        <p:grpSpPr>
          <a:xfrm>
            <a:off x="5110480" y="3820160"/>
            <a:ext cx="132080" cy="640080"/>
            <a:chOff x="3830320" y="3393440"/>
            <a:chExt cx="132080" cy="640080"/>
          </a:xfrm>
        </p:grpSpPr>
        <p:cxnSp>
          <p:nvCxnSpPr>
            <p:cNvPr id="25" name="Straight Connector 24">
              <a:extLst>
                <a:ext uri="{FF2B5EF4-FFF2-40B4-BE49-F238E27FC236}">
                  <a16:creationId xmlns:a16="http://schemas.microsoft.com/office/drawing/2014/main" id="{39A81B51-C380-4869-9521-FD798FACF46D}"/>
                </a:ext>
              </a:extLst>
            </p:cNvPr>
            <p:cNvCxnSpPr>
              <a:cxnSpLocks/>
            </p:cNvCxnSpPr>
            <p:nvPr/>
          </p:nvCxnSpPr>
          <p:spPr>
            <a:xfrm>
              <a:off x="3901440" y="3495040"/>
              <a:ext cx="0" cy="53848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18E5D259-D692-4215-9E60-5018CB213F6F}"/>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65DBA5E3-295B-434B-A09F-8A25D64B0113}"/>
              </a:ext>
            </a:extLst>
          </p:cNvPr>
          <p:cNvGrpSpPr/>
          <p:nvPr/>
        </p:nvGrpSpPr>
        <p:grpSpPr>
          <a:xfrm>
            <a:off x="5516880" y="4104640"/>
            <a:ext cx="132080" cy="375920"/>
            <a:chOff x="3830320" y="3393440"/>
            <a:chExt cx="132080" cy="375920"/>
          </a:xfrm>
        </p:grpSpPr>
        <p:cxnSp>
          <p:nvCxnSpPr>
            <p:cNvPr id="30" name="Straight Connector 29">
              <a:extLst>
                <a:ext uri="{FF2B5EF4-FFF2-40B4-BE49-F238E27FC236}">
                  <a16:creationId xmlns:a16="http://schemas.microsoft.com/office/drawing/2014/main" id="{4245D434-2B34-4E7E-98C1-D2B86D0A2E58}"/>
                </a:ext>
              </a:extLst>
            </p:cNvPr>
            <p:cNvCxnSpPr>
              <a:cxnSpLocks/>
            </p:cNvCxnSpPr>
            <p:nvPr/>
          </p:nvCxnSpPr>
          <p:spPr>
            <a:xfrm>
              <a:off x="3901440" y="3495040"/>
              <a:ext cx="0" cy="27432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31C10ED4-00C5-486A-A2CF-6F88E27F10F0}"/>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6CEB6A10-822A-4F52-82E0-71B508A19AB8}"/>
              </a:ext>
            </a:extLst>
          </p:cNvPr>
          <p:cNvGrpSpPr/>
          <p:nvPr/>
        </p:nvGrpSpPr>
        <p:grpSpPr>
          <a:xfrm>
            <a:off x="5933440" y="4267200"/>
            <a:ext cx="132080" cy="193040"/>
            <a:chOff x="3830320" y="3393440"/>
            <a:chExt cx="132080" cy="193040"/>
          </a:xfrm>
        </p:grpSpPr>
        <p:cxnSp>
          <p:nvCxnSpPr>
            <p:cNvPr id="34" name="Straight Connector 33">
              <a:extLst>
                <a:ext uri="{FF2B5EF4-FFF2-40B4-BE49-F238E27FC236}">
                  <a16:creationId xmlns:a16="http://schemas.microsoft.com/office/drawing/2014/main" id="{B109BC57-1CAC-456F-9F46-5726C5F4F846}"/>
                </a:ext>
              </a:extLst>
            </p:cNvPr>
            <p:cNvCxnSpPr>
              <a:cxnSpLocks/>
            </p:cNvCxnSpPr>
            <p:nvPr/>
          </p:nvCxnSpPr>
          <p:spPr>
            <a:xfrm>
              <a:off x="3901440" y="3495040"/>
              <a:ext cx="0" cy="9144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60F4ACB2-DB4F-4378-8D2A-8FBA5D9C2C71}"/>
                </a:ext>
              </a:extLst>
            </p:cNvPr>
            <p:cNvSpPr/>
            <p:nvPr/>
          </p:nvSpPr>
          <p:spPr>
            <a:xfrm>
              <a:off x="3830320" y="3393440"/>
              <a:ext cx="132080" cy="14224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Star: 5 Points 36">
            <a:extLst>
              <a:ext uri="{FF2B5EF4-FFF2-40B4-BE49-F238E27FC236}">
                <a16:creationId xmlns:a16="http://schemas.microsoft.com/office/drawing/2014/main" id="{C1926EAC-970B-4D2B-8B59-571E85991C79}"/>
              </a:ext>
            </a:extLst>
          </p:cNvPr>
          <p:cNvSpPr/>
          <p:nvPr/>
        </p:nvSpPr>
        <p:spPr>
          <a:xfrm>
            <a:off x="6126480" y="4297680"/>
            <a:ext cx="223520" cy="23368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AE4E7AFD-D021-48F2-A55F-C81609A415A0}"/>
              </a:ext>
            </a:extLst>
          </p:cNvPr>
          <p:cNvCxnSpPr/>
          <p:nvPr/>
        </p:nvCxnSpPr>
        <p:spPr>
          <a:xfrm flipH="1">
            <a:off x="6299200" y="3850640"/>
            <a:ext cx="101600" cy="42672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77574E2E-9D4A-4009-9A36-47F6DE7D9891}"/>
              </a:ext>
            </a:extLst>
          </p:cNvPr>
          <p:cNvSpPr txBox="1"/>
          <p:nvPr/>
        </p:nvSpPr>
        <p:spPr>
          <a:xfrm>
            <a:off x="6060209" y="3193242"/>
            <a:ext cx="2033057" cy="677108"/>
          </a:xfrm>
          <a:prstGeom prst="rect">
            <a:avLst/>
          </a:prstGeom>
          <a:noFill/>
        </p:spPr>
        <p:txBody>
          <a:bodyPr wrap="none" rtlCol="0">
            <a:spAutoFit/>
          </a:bodyPr>
          <a:lstStyle/>
          <a:p>
            <a:r>
              <a:rPr lang="en-US" dirty="0"/>
              <a:t>SASE </a:t>
            </a:r>
            <a:r>
              <a:rPr lang="en-US" dirty="0" err="1"/>
              <a:t>FEL</a:t>
            </a:r>
            <a:r>
              <a:rPr lang="en-US" dirty="0"/>
              <a:t> resonance</a:t>
            </a:r>
          </a:p>
          <a:p>
            <a:r>
              <a:rPr lang="en-US" dirty="0"/>
              <a:t> </a:t>
            </a:r>
            <a:r>
              <a:rPr lang="en-US" sz="2000" i="1" dirty="0"/>
              <a:t>K</a:t>
            </a:r>
            <a:r>
              <a:rPr lang="en-US" sz="2000" baseline="-25000" dirty="0"/>
              <a:t>w</a:t>
            </a:r>
            <a:r>
              <a:rPr lang="en-US" sz="2000" dirty="0"/>
              <a:t> = 1.67</a:t>
            </a:r>
          </a:p>
        </p:txBody>
      </p:sp>
      <p:sp>
        <p:nvSpPr>
          <p:cNvPr id="32" name="TextBox 31">
            <a:extLst>
              <a:ext uri="{FF2B5EF4-FFF2-40B4-BE49-F238E27FC236}">
                <a16:creationId xmlns:a16="http://schemas.microsoft.com/office/drawing/2014/main" id="{F9100E19-D1EC-4F51-93D3-8C01B1AB9F78}"/>
              </a:ext>
            </a:extLst>
          </p:cNvPr>
          <p:cNvSpPr txBox="1"/>
          <p:nvPr/>
        </p:nvSpPr>
        <p:spPr>
          <a:xfrm>
            <a:off x="2794535" y="5880332"/>
            <a:ext cx="6910575" cy="707886"/>
          </a:xfrm>
          <a:prstGeom prst="rect">
            <a:avLst/>
          </a:prstGeom>
          <a:noFill/>
        </p:spPr>
        <p:txBody>
          <a:bodyPr wrap="square" rtlCol="0">
            <a:spAutoFit/>
          </a:bodyPr>
          <a:lstStyle/>
          <a:p>
            <a:r>
              <a:rPr lang="en-US" sz="2000" dirty="0"/>
              <a:t>To keep SASE </a:t>
            </a:r>
            <a:r>
              <a:rPr lang="en-US" sz="2000" dirty="0" err="1"/>
              <a:t>FEL</a:t>
            </a:r>
            <a:r>
              <a:rPr lang="en-US" sz="2000" dirty="0"/>
              <a:t> resonance outside of the amplifier bandwidth we have to use </a:t>
            </a:r>
            <a:r>
              <a:rPr lang="en-US" sz="2000" i="1" dirty="0"/>
              <a:t>K</a:t>
            </a:r>
            <a:r>
              <a:rPr lang="en-US" sz="2000" baseline="-25000" dirty="0"/>
              <a:t>w</a:t>
            </a:r>
            <a:r>
              <a:rPr lang="en-US" sz="2000" dirty="0"/>
              <a:t>&lt; 1.67 such as </a:t>
            </a:r>
            <a:r>
              <a:rPr lang="en-US" sz="2000" i="1" dirty="0" err="1"/>
              <a:t>k</a:t>
            </a:r>
            <a:r>
              <a:rPr lang="en-US" sz="2000" baseline="-25000" dirty="0" err="1"/>
              <a:t>SASE</a:t>
            </a:r>
            <a:r>
              <a:rPr lang="en-US" sz="2000" i="1" dirty="0"/>
              <a:t> &gt; k</a:t>
            </a:r>
            <a:endParaRPr lang="en-US" sz="2000" dirty="0"/>
          </a:p>
        </p:txBody>
      </p:sp>
    </p:spTree>
    <p:extLst>
      <p:ext uri="{BB962C8B-B14F-4D97-AF65-F5344CB8AC3E}">
        <p14:creationId xmlns:p14="http://schemas.microsoft.com/office/powerpoint/2010/main" val="174188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AEFAAC5A-9C4F-4278-920D-DF2BAB595749}" type="slidenum">
              <a:rPr lang="en-US" smtClean="0"/>
              <a:pPr/>
              <a:t>12</a:t>
            </a:fld>
            <a:endParaRPr lang="en-US" dirty="0"/>
          </a:p>
        </p:txBody>
      </p:sp>
      <p:sp>
        <p:nvSpPr>
          <p:cNvPr id="12" name="TextBox 11">
            <a:extLst>
              <a:ext uri="{FF2B5EF4-FFF2-40B4-BE49-F238E27FC236}">
                <a16:creationId xmlns:a16="http://schemas.microsoft.com/office/drawing/2014/main" id="{896E3238-18E6-4CEC-9ABE-F6F4A5315BEE}"/>
              </a:ext>
            </a:extLst>
          </p:cNvPr>
          <p:cNvSpPr txBox="1"/>
          <p:nvPr/>
        </p:nvSpPr>
        <p:spPr>
          <a:xfrm>
            <a:off x="547363" y="830552"/>
            <a:ext cx="11028340" cy="1200329"/>
          </a:xfrm>
          <a:prstGeom prst="rect">
            <a:avLst/>
          </a:prstGeom>
          <a:noFill/>
          <a:ln>
            <a:noFill/>
          </a:ln>
        </p:spPr>
        <p:txBody>
          <a:bodyPr wrap="square" rtlCol="0">
            <a:spAutoFit/>
          </a:bodyPr>
          <a:lstStyle/>
          <a:p>
            <a:pPr marL="342900" indent="-342900">
              <a:buFont typeface="Arial" panose="020B0604020202020204" pitchFamily="34" charset="0"/>
              <a:buChar char="•"/>
            </a:pPr>
            <a:r>
              <a:rPr lang="en-US" sz="2400" dirty="0"/>
              <a:t>OPAL-</a:t>
            </a:r>
            <a:r>
              <a:rPr lang="en-US" sz="2400" dirty="0" err="1"/>
              <a:t>FEL</a:t>
            </a:r>
            <a:r>
              <a:rPr lang="en-US" sz="2400" dirty="0"/>
              <a:t> for the wiggler sections (code MITHRA was ported to OPAL for that purpose)</a:t>
            </a:r>
          </a:p>
          <a:p>
            <a:pPr marL="342900" indent="-342900">
              <a:buFont typeface="Arial" panose="020B0604020202020204" pitchFamily="34" charset="0"/>
              <a:buChar char="•"/>
            </a:pPr>
            <a:r>
              <a:rPr lang="en-US" sz="2400" dirty="0"/>
              <a:t>Elegant for the chicanes </a:t>
            </a:r>
          </a:p>
        </p:txBody>
      </p:sp>
      <p:sp>
        <p:nvSpPr>
          <p:cNvPr id="15" name="Rectangle 14">
            <a:extLst>
              <a:ext uri="{FF2B5EF4-FFF2-40B4-BE49-F238E27FC236}">
                <a16:creationId xmlns:a16="http://schemas.microsoft.com/office/drawing/2014/main" id="{29A9D4EF-2CC6-4548-A7D7-EF76E553B307}"/>
              </a:ext>
            </a:extLst>
          </p:cNvPr>
          <p:cNvSpPr/>
          <p:nvPr/>
        </p:nvSpPr>
        <p:spPr>
          <a:xfrm>
            <a:off x="858933" y="2730557"/>
            <a:ext cx="8586517" cy="1561005"/>
          </a:xfrm>
          <a:prstGeom prst="rect">
            <a:avLst/>
          </a:prstGeom>
        </p:spPr>
        <p:txBody>
          <a:bodyPr wrap="square">
            <a:spAutoFit/>
          </a:bodyPr>
          <a:lstStyle/>
          <a:p>
            <a:pPr marR="0">
              <a:lnSpc>
                <a:spcPct val="107000"/>
              </a:lnSpc>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A. Adelmann </a:t>
            </a:r>
            <a:r>
              <a:rPr lang="en-US" i="1" dirty="0">
                <a:latin typeface="Calibri" panose="020F0502020204030204" pitchFamily="34" charset="0"/>
                <a:ea typeface="Calibri" panose="020F0502020204030204" pitchFamily="34" charset="0"/>
                <a:cs typeface="Calibri" panose="020F0502020204030204" pitchFamily="34" charset="0"/>
              </a:rPr>
              <a:t>et al</a:t>
            </a:r>
            <a:r>
              <a:rPr lang="en-US" dirty="0">
                <a:latin typeface="Calibri" panose="020F0502020204030204" pitchFamily="34" charset="0"/>
                <a:ea typeface="Calibri" panose="020F0502020204030204" pitchFamily="34" charset="0"/>
                <a:cs typeface="Calibri" panose="020F0502020204030204" pitchFamily="34" charset="0"/>
              </a:rPr>
              <a:t>., </a:t>
            </a:r>
            <a:r>
              <a:rPr lang="en-US" b="1" dirty="0">
                <a:latin typeface="Calibri" panose="020F0502020204030204" pitchFamily="34" charset="0"/>
                <a:ea typeface="Calibri" panose="020F0502020204030204" pitchFamily="34" charset="0"/>
                <a:cs typeface="Calibri" panose="020F0502020204030204" pitchFamily="34" charset="0"/>
              </a:rPr>
              <a:t>OPAL</a:t>
            </a:r>
            <a:r>
              <a:rPr lang="en-US" dirty="0">
                <a:latin typeface="Calibri" panose="020F0502020204030204" pitchFamily="34" charset="0"/>
                <a:ea typeface="Calibri" panose="020F0502020204030204" pitchFamily="34" charset="0"/>
                <a:cs typeface="Calibri" panose="020F0502020204030204" pitchFamily="34" charset="0"/>
              </a:rPr>
              <a:t> a Versatile Tool for Charged Particle Accelerator Simulations, arXiv:1905.06654, 2019. </a:t>
            </a:r>
          </a:p>
          <a:p>
            <a:pPr marR="0">
              <a:lnSpc>
                <a:spcPct val="107000"/>
              </a:lnSpc>
              <a:spcBef>
                <a:spcPts val="0"/>
              </a:spcBef>
              <a:spcAft>
                <a:spcPts val="0"/>
              </a:spcAft>
            </a:pPr>
            <a:endParaRPr lang="en-US" dirty="0">
              <a:latin typeface="Calibri" panose="020F0502020204030204" pitchFamily="34" charset="0"/>
              <a:ea typeface="Calibri" panose="020F0502020204030204" pitchFamily="34" charset="0"/>
              <a:cs typeface="Calibri" panose="020F0502020204030204" pitchFamily="34" charset="0"/>
            </a:endParaRPr>
          </a:p>
          <a:p>
            <a:pPr marR="0">
              <a:lnSpc>
                <a:spcPct val="107000"/>
              </a:lnSpc>
              <a:spcBef>
                <a:spcPts val="0"/>
              </a:spcBef>
              <a:spcAft>
                <a:spcPts val="0"/>
              </a:spcAft>
            </a:pPr>
            <a:r>
              <a:rPr lang="en-US" dirty="0">
                <a:latin typeface="Calibri" panose="020F0502020204030204" pitchFamily="34" charset="0"/>
                <a:ea typeface="Calibri" panose="020F0502020204030204" pitchFamily="34" charset="0"/>
                <a:cs typeface="Calibri" panose="020F0502020204030204" pitchFamily="34" charset="0"/>
              </a:rPr>
              <a:t>A. </a:t>
            </a:r>
            <a:r>
              <a:rPr lang="en-US" dirty="0" err="1">
                <a:latin typeface="Calibri" panose="020F0502020204030204" pitchFamily="34" charset="0"/>
                <a:ea typeface="Calibri" panose="020F0502020204030204" pitchFamily="34" charset="0"/>
                <a:cs typeface="Calibri" panose="020F0502020204030204" pitchFamily="34" charset="0"/>
              </a:rPr>
              <a:t>Fallahi</a:t>
            </a:r>
            <a:r>
              <a:rPr lang="en-US" dirty="0">
                <a:latin typeface="Calibri" panose="020F0502020204030204" pitchFamily="34" charset="0"/>
                <a:ea typeface="Calibri" panose="020F0502020204030204" pitchFamily="34" charset="0"/>
                <a:cs typeface="Calibri" panose="020F0502020204030204" pitchFamily="34" charset="0"/>
              </a:rPr>
              <a:t>, A. </a:t>
            </a:r>
            <a:r>
              <a:rPr lang="en-US" dirty="0" err="1">
                <a:latin typeface="Calibri" panose="020F0502020204030204" pitchFamily="34" charset="0"/>
                <a:ea typeface="Calibri" panose="020F0502020204030204" pitchFamily="34" charset="0"/>
                <a:cs typeface="Calibri" panose="020F0502020204030204" pitchFamily="34" charset="0"/>
              </a:rPr>
              <a:t>Yahaghi</a:t>
            </a:r>
            <a:r>
              <a:rPr lang="en-US" dirty="0">
                <a:latin typeface="Calibri" panose="020F0502020204030204" pitchFamily="34" charset="0"/>
                <a:ea typeface="Calibri" panose="020F0502020204030204" pitchFamily="34" charset="0"/>
                <a:cs typeface="Calibri" panose="020F0502020204030204" pitchFamily="34" charset="0"/>
              </a:rPr>
              <a:t>, and F. </a:t>
            </a:r>
            <a:r>
              <a:rPr lang="en-US" dirty="0" err="1">
                <a:latin typeface="Calibri" panose="020F0502020204030204" pitchFamily="34" charset="0"/>
                <a:ea typeface="Calibri" panose="020F0502020204030204" pitchFamily="34" charset="0"/>
                <a:cs typeface="Calibri" panose="020F0502020204030204" pitchFamily="34" charset="0"/>
              </a:rPr>
              <a:t>Kārtner</a:t>
            </a:r>
            <a:r>
              <a:rPr lang="en-US" dirty="0">
                <a:latin typeface="Calibri" panose="020F0502020204030204" pitchFamily="34" charset="0"/>
                <a:ea typeface="Calibri" panose="020F0502020204030204" pitchFamily="34" charset="0"/>
                <a:cs typeface="Calibri" panose="020F0502020204030204" pitchFamily="34" charset="0"/>
              </a:rPr>
              <a:t>, </a:t>
            </a:r>
            <a:r>
              <a:rPr lang="en-US" b="1" dirty="0">
                <a:latin typeface="Calibri" panose="020F0502020204030204" pitchFamily="34" charset="0"/>
                <a:ea typeface="Calibri" panose="020F0502020204030204" pitchFamily="34" charset="0"/>
                <a:cs typeface="Calibri" panose="020F0502020204030204" pitchFamily="34" charset="0"/>
              </a:rPr>
              <a:t>MITHRA</a:t>
            </a:r>
            <a:r>
              <a:rPr lang="en-US" dirty="0">
                <a:latin typeface="Calibri" panose="020F0502020204030204" pitchFamily="34" charset="0"/>
                <a:ea typeface="Calibri" panose="020F0502020204030204" pitchFamily="34" charset="0"/>
                <a:cs typeface="Calibri" panose="020F0502020204030204" pitchFamily="34" charset="0"/>
              </a:rPr>
              <a:t> 1.0: A Full-Wave Simulation Tool for Free Electron Lasers, Computer Physics Communications, 228, pp.192-208, 2018.</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096EF355-93E7-4F38-B9CC-AA8E2E1C5170}"/>
              </a:ext>
            </a:extLst>
          </p:cNvPr>
          <p:cNvSpPr txBox="1"/>
          <p:nvPr/>
        </p:nvSpPr>
        <p:spPr>
          <a:xfrm>
            <a:off x="176646" y="0"/>
            <a:ext cx="11357264" cy="584775"/>
          </a:xfrm>
          <a:prstGeom prst="rect">
            <a:avLst/>
          </a:prstGeom>
          <a:noFill/>
        </p:spPr>
        <p:txBody>
          <a:bodyPr wrap="square" rtlCol="0">
            <a:spAutoFit/>
          </a:bodyPr>
          <a:lstStyle/>
          <a:p>
            <a:r>
              <a:rPr lang="en-US" sz="3200" dirty="0"/>
              <a:t>Wiggler-enhanced plasma amplifier was modeled using: </a:t>
            </a:r>
          </a:p>
        </p:txBody>
      </p:sp>
    </p:spTree>
    <p:extLst>
      <p:ext uri="{BB962C8B-B14F-4D97-AF65-F5344CB8AC3E}">
        <p14:creationId xmlns:p14="http://schemas.microsoft.com/office/powerpoint/2010/main" val="2894714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11785600" cy="500866"/>
          </a:xfrm>
        </p:spPr>
        <p:txBody>
          <a:bodyPr>
            <a:noAutofit/>
          </a:bodyPr>
          <a:lstStyle/>
          <a:p>
            <a:r>
              <a:rPr lang="en-US" sz="3600" dirty="0"/>
              <a:t>Benchmarking OPAL-</a:t>
            </a:r>
            <a:r>
              <a:rPr lang="en-US" sz="3600" dirty="0" err="1"/>
              <a:t>FEL</a:t>
            </a:r>
            <a:r>
              <a:rPr lang="en-US" sz="3600" dirty="0"/>
              <a:t> with SLAC experiment</a:t>
            </a:r>
            <a:r>
              <a:rPr lang="en-US" sz="3600" baseline="30000" dirty="0"/>
              <a:t>*)</a:t>
            </a:r>
          </a:p>
        </p:txBody>
      </p:sp>
      <p:pic>
        <p:nvPicPr>
          <p:cNvPr id="5" name="Picture 4"/>
          <p:cNvPicPr>
            <a:picLocks noChangeAspect="1"/>
          </p:cNvPicPr>
          <p:nvPr/>
        </p:nvPicPr>
        <p:blipFill>
          <a:blip r:embed="rId5"/>
          <a:stretch>
            <a:fillRect/>
          </a:stretch>
        </p:blipFill>
        <p:spPr>
          <a:xfrm>
            <a:off x="6417354" y="824954"/>
            <a:ext cx="5060699" cy="5590027"/>
          </a:xfrm>
          <a:prstGeom prst="rect">
            <a:avLst/>
          </a:prstGeom>
        </p:spPr>
      </p:pic>
      <p:sp>
        <p:nvSpPr>
          <p:cNvPr id="11" name="TextBox 10"/>
          <p:cNvSpPr txBox="1"/>
          <p:nvPr/>
        </p:nvSpPr>
        <p:spPr>
          <a:xfrm>
            <a:off x="8830264" y="2111543"/>
            <a:ext cx="1570302" cy="369332"/>
          </a:xfrm>
          <a:prstGeom prst="rect">
            <a:avLst/>
          </a:prstGeom>
          <a:solidFill>
            <a:schemeClr val="bg1"/>
          </a:solidFill>
        </p:spPr>
        <p:txBody>
          <a:bodyPr wrap="none" rtlCol="0">
            <a:spAutoFit/>
          </a:bodyPr>
          <a:lstStyle/>
          <a:p>
            <a:r>
              <a:rPr lang="en-US" b="1" dirty="0"/>
              <a:t>Before wiggler</a:t>
            </a:r>
          </a:p>
        </p:txBody>
      </p:sp>
      <p:sp>
        <p:nvSpPr>
          <p:cNvPr id="15" name="TextBox 14"/>
          <p:cNvSpPr txBox="1"/>
          <p:nvPr/>
        </p:nvSpPr>
        <p:spPr>
          <a:xfrm>
            <a:off x="9006946" y="3800016"/>
            <a:ext cx="1467068" cy="369332"/>
          </a:xfrm>
          <a:prstGeom prst="rect">
            <a:avLst/>
          </a:prstGeom>
          <a:solidFill>
            <a:schemeClr val="bg1"/>
          </a:solidFill>
        </p:spPr>
        <p:txBody>
          <a:bodyPr wrap="none" rtlCol="0">
            <a:spAutoFit/>
          </a:bodyPr>
          <a:lstStyle/>
          <a:p>
            <a:r>
              <a:rPr lang="en-US" b="1" dirty="0"/>
              <a:t>After wiggler</a:t>
            </a:r>
          </a:p>
        </p:txBody>
      </p:sp>
      <p:sp>
        <p:nvSpPr>
          <p:cNvPr id="16" name="TextBox 15"/>
          <p:cNvSpPr txBox="1"/>
          <p:nvPr/>
        </p:nvSpPr>
        <p:spPr>
          <a:xfrm>
            <a:off x="8386812" y="5224850"/>
            <a:ext cx="2034275" cy="369332"/>
          </a:xfrm>
          <a:prstGeom prst="rect">
            <a:avLst/>
          </a:prstGeom>
          <a:solidFill>
            <a:schemeClr val="bg1"/>
          </a:solidFill>
        </p:spPr>
        <p:txBody>
          <a:bodyPr wrap="none" rtlCol="0">
            <a:spAutoFit/>
          </a:bodyPr>
          <a:lstStyle/>
          <a:p>
            <a:r>
              <a:rPr lang="en-US" b="1" dirty="0"/>
              <a:t>Slice central energy</a:t>
            </a:r>
          </a:p>
        </p:txBody>
      </p:sp>
      <p:pic>
        <p:nvPicPr>
          <p:cNvPr id="10" name="Picture 2 2">
            <a:extLst>
              <a:ext uri="{FF2B5EF4-FFF2-40B4-BE49-F238E27FC236}">
                <a16:creationId xmlns:a16="http://schemas.microsoft.com/office/drawing/2014/main" id="{20D779BA-36EE-425D-A65D-92FEBE6B093C}"/>
              </a:ext>
            </a:extLst>
          </p:cNvPr>
          <p:cNvPicPr>
            <a:picLocks noChangeAspect="1"/>
          </p:cNvPicPr>
          <p:nvPr/>
        </p:nvPicPr>
        <p:blipFill>
          <a:blip r:embed="rId6"/>
          <a:stretch>
            <a:fillRect/>
          </a:stretch>
        </p:blipFill>
        <p:spPr>
          <a:xfrm>
            <a:off x="0" y="1435249"/>
            <a:ext cx="6049014" cy="2646368"/>
          </a:xfrm>
          <a:prstGeom prst="rect">
            <a:avLst/>
          </a:prstGeom>
        </p:spPr>
      </p:pic>
      <p:pic>
        <p:nvPicPr>
          <p:cNvPr id="12" name="Picture 11">
            <a:extLst>
              <a:ext uri="{FF2B5EF4-FFF2-40B4-BE49-F238E27FC236}">
                <a16:creationId xmlns:a16="http://schemas.microsoft.com/office/drawing/2014/main" id="{A9F0B7AA-B899-4483-9E5C-F4351DBD8B2E}"/>
              </a:ext>
            </a:extLst>
          </p:cNvPr>
          <p:cNvPicPr>
            <a:picLocks noChangeAspect="1"/>
          </p:cNvPicPr>
          <p:nvPr/>
        </p:nvPicPr>
        <p:blipFill>
          <a:blip r:embed="rId7"/>
          <a:stretch>
            <a:fillRect/>
          </a:stretch>
        </p:blipFill>
        <p:spPr>
          <a:xfrm>
            <a:off x="8335459" y="9343622"/>
            <a:ext cx="5538994" cy="789271"/>
          </a:xfrm>
          <a:prstGeom prst="rect">
            <a:avLst/>
          </a:prstGeom>
        </p:spPr>
      </p:pic>
      <p:sp>
        <p:nvSpPr>
          <p:cNvPr id="13" name="TextBox 12">
            <a:extLst>
              <a:ext uri="{FF2B5EF4-FFF2-40B4-BE49-F238E27FC236}">
                <a16:creationId xmlns:a16="http://schemas.microsoft.com/office/drawing/2014/main" id="{F4382BF1-11A1-4E7F-ACED-2CFBA1D952F9}"/>
              </a:ext>
            </a:extLst>
          </p:cNvPr>
          <p:cNvSpPr txBox="1"/>
          <p:nvPr/>
        </p:nvSpPr>
        <p:spPr>
          <a:xfrm>
            <a:off x="2859328" y="1892592"/>
            <a:ext cx="2708962" cy="646331"/>
          </a:xfrm>
          <a:prstGeom prst="rect">
            <a:avLst/>
          </a:prstGeom>
          <a:solidFill>
            <a:schemeClr val="bg1"/>
          </a:solidFill>
          <a:ln>
            <a:solidFill>
              <a:schemeClr val="tx1">
                <a:lumMod val="95000"/>
                <a:lumOff val="5000"/>
              </a:schemeClr>
            </a:solidFill>
          </a:ln>
        </p:spPr>
        <p:txBody>
          <a:bodyPr wrap="square" rtlCol="0">
            <a:spAutoFit/>
          </a:bodyPr>
          <a:lstStyle/>
          <a:p>
            <a:r>
              <a:rPr lang="en-US" dirty="0"/>
              <a:t>Generation of attosecond x-rays at </a:t>
            </a:r>
            <a:r>
              <a:rPr lang="en-US" dirty="0" err="1"/>
              <a:t>LCLS</a:t>
            </a:r>
            <a:endParaRPr lang="en-US" dirty="0"/>
          </a:p>
        </p:txBody>
      </p:sp>
      <p:pic>
        <p:nvPicPr>
          <p:cNvPr id="14" name="Picture 13">
            <a:extLst>
              <a:ext uri="{FF2B5EF4-FFF2-40B4-BE49-F238E27FC236}">
                <a16:creationId xmlns:a16="http://schemas.microsoft.com/office/drawing/2014/main" id="{D596CBA2-1325-4E05-9A9C-1349A086E1C7}"/>
              </a:ext>
            </a:extLst>
          </p:cNvPr>
          <p:cNvPicPr>
            <a:picLocks noChangeAspect="1"/>
          </p:cNvPicPr>
          <p:nvPr/>
        </p:nvPicPr>
        <p:blipFill>
          <a:blip r:embed="rId7"/>
          <a:stretch>
            <a:fillRect/>
          </a:stretch>
        </p:blipFill>
        <p:spPr>
          <a:xfrm>
            <a:off x="255010" y="4227396"/>
            <a:ext cx="5538994" cy="789271"/>
          </a:xfrm>
          <a:prstGeom prst="rect">
            <a:avLst/>
          </a:prstGeom>
        </p:spPr>
      </p:pic>
      <p:pic>
        <p:nvPicPr>
          <p:cNvPr id="24" name="Picture 23">
            <a:extLst>
              <a:ext uri="{FF2B5EF4-FFF2-40B4-BE49-F238E27FC236}">
                <a16:creationId xmlns:a16="http://schemas.microsoft.com/office/drawing/2014/main" id="{B5B8FACF-1648-4BD1-88F9-E5B877583634}"/>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930046" y="5205577"/>
            <a:ext cx="1733144" cy="902735"/>
          </a:xfrm>
          <a:prstGeom prst="rect">
            <a:avLst/>
          </a:prstGeom>
        </p:spPr>
      </p:pic>
      <p:cxnSp>
        <p:nvCxnSpPr>
          <p:cNvPr id="9" name="Straight Connector 8">
            <a:extLst>
              <a:ext uri="{FF2B5EF4-FFF2-40B4-BE49-F238E27FC236}">
                <a16:creationId xmlns:a16="http://schemas.microsoft.com/office/drawing/2014/main" id="{7C0370B9-B078-4A11-A7A5-F1C8FE43D10A}"/>
              </a:ext>
            </a:extLst>
          </p:cNvPr>
          <p:cNvCxnSpPr/>
          <p:nvPr/>
        </p:nvCxnSpPr>
        <p:spPr>
          <a:xfrm>
            <a:off x="6334125" y="840319"/>
            <a:ext cx="0" cy="5884664"/>
          </a:xfrm>
          <a:prstGeom prst="line">
            <a:avLst/>
          </a:prstGeom>
          <a:ln w="19050">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BB15227B-6788-4F74-A238-AF34F04C5AB7}"/>
              </a:ext>
            </a:extLst>
          </p:cNvPr>
          <p:cNvSpPr/>
          <p:nvPr/>
        </p:nvSpPr>
        <p:spPr>
          <a:xfrm>
            <a:off x="110153" y="5079812"/>
            <a:ext cx="3740487" cy="113876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0A02F8F-1E02-4A67-84A2-730088DD2C80}"/>
              </a:ext>
            </a:extLst>
          </p:cNvPr>
          <p:cNvSpPr txBox="1"/>
          <p:nvPr/>
        </p:nvSpPr>
        <p:spPr>
          <a:xfrm>
            <a:off x="8107289" y="650240"/>
            <a:ext cx="2916311" cy="369332"/>
          </a:xfrm>
          <a:prstGeom prst="rect">
            <a:avLst/>
          </a:prstGeom>
          <a:noFill/>
        </p:spPr>
        <p:txBody>
          <a:bodyPr wrap="none" rtlCol="0">
            <a:spAutoFit/>
          </a:bodyPr>
          <a:lstStyle/>
          <a:p>
            <a:r>
              <a:rPr lang="en-US" dirty="0"/>
              <a:t>MacArthur,  </a:t>
            </a:r>
            <a:r>
              <a:rPr lang="en-US" i="1" dirty="0"/>
              <a:t>et al</a:t>
            </a:r>
            <a:r>
              <a:rPr lang="en-US" dirty="0"/>
              <a:t>., </a:t>
            </a:r>
            <a:r>
              <a:rPr lang="en-US" dirty="0" err="1"/>
              <a:t>PRL</a:t>
            </a:r>
            <a:r>
              <a:rPr lang="en-US" dirty="0"/>
              <a:t>, </a:t>
            </a:r>
            <a:r>
              <a:rPr lang="en-US" b="1" dirty="0"/>
              <a:t>2019</a:t>
            </a:r>
          </a:p>
        </p:txBody>
      </p:sp>
      <p:sp>
        <p:nvSpPr>
          <p:cNvPr id="26" name="TextBox 25">
            <a:extLst>
              <a:ext uri="{FF2B5EF4-FFF2-40B4-BE49-F238E27FC236}">
                <a16:creationId xmlns:a16="http://schemas.microsoft.com/office/drawing/2014/main" id="{56C35E57-6876-4CDD-B2A3-3B20A2213C26}"/>
              </a:ext>
            </a:extLst>
          </p:cNvPr>
          <p:cNvSpPr txBox="1"/>
          <p:nvPr/>
        </p:nvSpPr>
        <p:spPr>
          <a:xfrm>
            <a:off x="142240" y="6410960"/>
            <a:ext cx="6018251" cy="369332"/>
          </a:xfrm>
          <a:prstGeom prst="rect">
            <a:avLst/>
          </a:prstGeom>
          <a:noFill/>
        </p:spPr>
        <p:txBody>
          <a:bodyPr wrap="none" rtlCol="0">
            <a:spAutoFit/>
          </a:bodyPr>
          <a:lstStyle/>
          <a:p>
            <a:r>
              <a:rPr lang="en-US" dirty="0"/>
              <a:t>*) Arnau Albà et al., Computer Physics Communications, 2022 </a:t>
            </a:r>
          </a:p>
        </p:txBody>
      </p:sp>
      <p:sp>
        <p:nvSpPr>
          <p:cNvPr id="17" name="Oval 16">
            <a:extLst>
              <a:ext uri="{FF2B5EF4-FFF2-40B4-BE49-F238E27FC236}">
                <a16:creationId xmlns:a16="http://schemas.microsoft.com/office/drawing/2014/main" id="{AA1D4143-0F61-43DD-B4CF-6F32CAF9BF77}"/>
              </a:ext>
            </a:extLst>
          </p:cNvPr>
          <p:cNvSpPr/>
          <p:nvPr/>
        </p:nvSpPr>
        <p:spPr>
          <a:xfrm>
            <a:off x="182880" y="4125620"/>
            <a:ext cx="1310640" cy="49784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ABD325CB-F14D-41A4-8C7C-348B39D9EA63}"/>
              </a:ext>
            </a:extLst>
          </p:cNvPr>
          <p:cNvSpPr/>
          <p:nvPr/>
        </p:nvSpPr>
        <p:spPr>
          <a:xfrm>
            <a:off x="4340748" y="4084980"/>
            <a:ext cx="1483581" cy="57647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9106058-ABD6-4BB2-8DD0-44760BE63537}"/>
              </a:ext>
            </a:extLst>
          </p:cNvPr>
          <p:cNvSpPr txBox="1"/>
          <p:nvPr/>
        </p:nvSpPr>
        <p:spPr>
          <a:xfrm>
            <a:off x="3041374" y="4760843"/>
            <a:ext cx="320922" cy="276999"/>
          </a:xfrm>
          <a:prstGeom prst="rect">
            <a:avLst/>
          </a:prstGeom>
          <a:noFill/>
        </p:spPr>
        <p:txBody>
          <a:bodyPr wrap="none" rtlCol="0">
            <a:spAutoFit/>
          </a:bodyPr>
          <a:lstStyle/>
          <a:p>
            <a:r>
              <a:rPr lang="en-US" sz="1200" dirty="0"/>
              <a:t>W</a:t>
            </a:r>
          </a:p>
        </p:txBody>
      </p:sp>
      <p:sp>
        <p:nvSpPr>
          <p:cNvPr id="3" name="TextBox 2">
            <a:extLst>
              <a:ext uri="{FF2B5EF4-FFF2-40B4-BE49-F238E27FC236}">
                <a16:creationId xmlns:a16="http://schemas.microsoft.com/office/drawing/2014/main" id="{E4F322CC-0AEC-4F95-8AC8-203E2D3E7DE7}"/>
              </a:ext>
            </a:extLst>
          </p:cNvPr>
          <p:cNvSpPr txBox="1"/>
          <p:nvPr/>
        </p:nvSpPr>
        <p:spPr>
          <a:xfrm>
            <a:off x="725556" y="834887"/>
            <a:ext cx="2054858" cy="400110"/>
          </a:xfrm>
          <a:prstGeom prst="rect">
            <a:avLst/>
          </a:prstGeom>
          <a:noFill/>
        </p:spPr>
        <p:txBody>
          <a:bodyPr wrap="none" rtlCol="0">
            <a:spAutoFit/>
          </a:bodyPr>
          <a:lstStyle/>
          <a:p>
            <a:r>
              <a:rPr lang="en-US" sz="2000" dirty="0"/>
              <a:t>Regime with large</a:t>
            </a:r>
          </a:p>
        </p:txBody>
      </p:sp>
      <p:pic>
        <p:nvPicPr>
          <p:cNvPr id="20" name="Picture 19">
            <a:extLst>
              <a:ext uri="{FF2B5EF4-FFF2-40B4-BE49-F238E27FC236}">
                <a16:creationId xmlns:a16="http://schemas.microsoft.com/office/drawing/2014/main" id="{617FE3D4-44DC-434C-9BE0-0F16FEEB4BED}"/>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2828234" y="939801"/>
            <a:ext cx="660401" cy="221622"/>
          </a:xfrm>
          <a:prstGeom prst="rect">
            <a:avLst/>
          </a:prstGeom>
        </p:spPr>
      </p:pic>
      <p:pic>
        <p:nvPicPr>
          <p:cNvPr id="22" name="Picture 21">
            <a:extLst>
              <a:ext uri="{FF2B5EF4-FFF2-40B4-BE49-F238E27FC236}">
                <a16:creationId xmlns:a16="http://schemas.microsoft.com/office/drawing/2014/main" id="{E9E92541-4DD4-4511-ACC5-15B84F22639C}"/>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4123635" y="982871"/>
            <a:ext cx="215671" cy="162126"/>
          </a:xfrm>
          <a:prstGeom prst="rect">
            <a:avLst/>
          </a:prstGeom>
        </p:spPr>
      </p:pic>
      <p:sp>
        <p:nvSpPr>
          <p:cNvPr id="28" name="TextBox 27">
            <a:extLst>
              <a:ext uri="{FF2B5EF4-FFF2-40B4-BE49-F238E27FC236}">
                <a16:creationId xmlns:a16="http://schemas.microsoft.com/office/drawing/2014/main" id="{CAD0FE39-D2AC-4F46-804D-F8A64BA6229F}"/>
              </a:ext>
            </a:extLst>
          </p:cNvPr>
          <p:cNvSpPr txBox="1"/>
          <p:nvPr/>
        </p:nvSpPr>
        <p:spPr>
          <a:xfrm>
            <a:off x="3511826" y="838200"/>
            <a:ext cx="577402" cy="400110"/>
          </a:xfrm>
          <a:prstGeom prst="rect">
            <a:avLst/>
          </a:prstGeom>
          <a:noFill/>
        </p:spPr>
        <p:txBody>
          <a:bodyPr wrap="none" rtlCol="0">
            <a:spAutoFit/>
          </a:bodyPr>
          <a:lstStyle/>
          <a:p>
            <a:r>
              <a:rPr lang="en-US" sz="2000" dirty="0"/>
              <a:t>and</a:t>
            </a:r>
          </a:p>
        </p:txBody>
      </p:sp>
      <p:sp>
        <p:nvSpPr>
          <p:cNvPr id="29" name="Rectangle 28">
            <a:extLst>
              <a:ext uri="{FF2B5EF4-FFF2-40B4-BE49-F238E27FC236}">
                <a16:creationId xmlns:a16="http://schemas.microsoft.com/office/drawing/2014/main" id="{1A67986D-986C-41AB-90A3-1A2C6963EDF9}"/>
              </a:ext>
            </a:extLst>
          </p:cNvPr>
          <p:cNvSpPr/>
          <p:nvPr/>
        </p:nvSpPr>
        <p:spPr>
          <a:xfrm>
            <a:off x="636104" y="685800"/>
            <a:ext cx="3945835" cy="6460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7112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A picture containing indoor, kitchen, table, food&#10;&#10;Description automatically generated">
            <a:extLst>
              <a:ext uri="{FF2B5EF4-FFF2-40B4-BE49-F238E27FC236}">
                <a16:creationId xmlns:a16="http://schemas.microsoft.com/office/drawing/2014/main" id="{D135EAD4-8A56-44D5-A3B3-5715AAC6F515}"/>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0493" y="1980555"/>
            <a:ext cx="5095256" cy="3821442"/>
          </a:xfrm>
          <a:prstGeom prst="rect">
            <a:avLst/>
          </a:prstGeom>
        </p:spPr>
      </p:pic>
      <p:sp>
        <p:nvSpPr>
          <p:cNvPr id="34" name="Rectangle 33">
            <a:extLst>
              <a:ext uri="{FF2B5EF4-FFF2-40B4-BE49-F238E27FC236}">
                <a16:creationId xmlns:a16="http://schemas.microsoft.com/office/drawing/2014/main" id="{C73EE4B1-7DB1-4DB0-90B5-681D1FB9A66B}"/>
              </a:ext>
            </a:extLst>
          </p:cNvPr>
          <p:cNvSpPr/>
          <p:nvPr/>
        </p:nvSpPr>
        <p:spPr>
          <a:xfrm>
            <a:off x="563829" y="5811524"/>
            <a:ext cx="4239284" cy="5830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dirty="0"/>
              <a:t>Section of AWA beamline with APS wiggler</a:t>
            </a:r>
          </a:p>
        </p:txBody>
      </p:sp>
      <p:cxnSp>
        <p:nvCxnSpPr>
          <p:cNvPr id="45" name="Straight Arrow Connector 44">
            <a:extLst>
              <a:ext uri="{FF2B5EF4-FFF2-40B4-BE49-F238E27FC236}">
                <a16:creationId xmlns:a16="http://schemas.microsoft.com/office/drawing/2014/main" id="{5CC441FF-5A74-4557-B9D8-F6B0ABF595A1}"/>
              </a:ext>
            </a:extLst>
          </p:cNvPr>
          <p:cNvCxnSpPr>
            <a:cxnSpLocks/>
          </p:cNvCxnSpPr>
          <p:nvPr/>
        </p:nvCxnSpPr>
        <p:spPr>
          <a:xfrm flipH="1" flipV="1">
            <a:off x="3951442" y="3612226"/>
            <a:ext cx="958218" cy="196527"/>
          </a:xfrm>
          <a:prstGeom prst="straightConnector1">
            <a:avLst/>
          </a:prstGeom>
          <a:ln w="57150">
            <a:solidFill>
              <a:srgbClr val="FF0000"/>
            </a:solidFill>
            <a:headEnd w="lg"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rot="660000">
            <a:off x="4135524" y="3397535"/>
            <a:ext cx="992579" cy="369332"/>
          </a:xfrm>
          <a:prstGeom prst="rect">
            <a:avLst/>
          </a:prstGeom>
          <a:noFill/>
        </p:spPr>
        <p:txBody>
          <a:bodyPr wrap="none" rtlCol="0">
            <a:spAutoFit/>
          </a:bodyPr>
          <a:lstStyle/>
          <a:p>
            <a:r>
              <a:rPr lang="en-US" b="1" dirty="0">
                <a:solidFill>
                  <a:srgbClr val="FF0000"/>
                </a:solidFill>
              </a:rPr>
              <a:t>e-beam</a:t>
            </a:r>
          </a:p>
        </p:txBody>
      </p:sp>
      <p:cxnSp>
        <p:nvCxnSpPr>
          <p:cNvPr id="33" name="Straight Arrow Connector 32"/>
          <p:cNvCxnSpPr/>
          <p:nvPr/>
        </p:nvCxnSpPr>
        <p:spPr>
          <a:xfrm>
            <a:off x="1500753" y="3355651"/>
            <a:ext cx="1564739" cy="453102"/>
          </a:xfrm>
          <a:prstGeom prst="straightConnector1">
            <a:avLst/>
          </a:prstGeom>
          <a:ln w="3810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rot="900000">
            <a:off x="2503851" y="3281035"/>
            <a:ext cx="486030" cy="369332"/>
          </a:xfrm>
          <a:prstGeom prst="rect">
            <a:avLst/>
          </a:prstGeom>
          <a:noFill/>
        </p:spPr>
        <p:txBody>
          <a:bodyPr wrap="none" rtlCol="0">
            <a:spAutoFit/>
          </a:bodyPr>
          <a:lstStyle/>
          <a:p>
            <a:r>
              <a:rPr lang="en-US" dirty="0">
                <a:solidFill>
                  <a:schemeClr val="bg1"/>
                </a:solidFill>
              </a:rPr>
              <a:t>1m</a:t>
            </a:r>
          </a:p>
        </p:txBody>
      </p:sp>
      <p:sp>
        <p:nvSpPr>
          <p:cNvPr id="14" name="TextBox 13"/>
          <p:cNvSpPr txBox="1"/>
          <p:nvPr/>
        </p:nvSpPr>
        <p:spPr>
          <a:xfrm>
            <a:off x="80386" y="1272079"/>
            <a:ext cx="5660013" cy="707886"/>
          </a:xfrm>
          <a:prstGeom prst="rect">
            <a:avLst/>
          </a:prstGeom>
          <a:noFill/>
        </p:spPr>
        <p:txBody>
          <a:bodyPr wrap="square" rtlCol="0">
            <a:spAutoFit/>
          </a:bodyPr>
          <a:lstStyle/>
          <a:p>
            <a:r>
              <a:rPr lang="en-US" sz="2000" dirty="0"/>
              <a:t>AWA beam energy = 45.4 MeV, </a:t>
            </a:r>
          </a:p>
          <a:p>
            <a:r>
              <a:rPr lang="en-US" sz="2000" dirty="0"/>
              <a:t>bunch charge = 300 </a:t>
            </a:r>
            <a:r>
              <a:rPr lang="en-US" sz="2000" dirty="0" err="1"/>
              <a:t>pC</a:t>
            </a:r>
            <a:r>
              <a:rPr lang="en-US" sz="2000" dirty="0"/>
              <a:t>, bunch length =0.25 - 0.5 mm</a:t>
            </a:r>
          </a:p>
        </p:txBody>
      </p:sp>
      <p:sp>
        <p:nvSpPr>
          <p:cNvPr id="30" name="TextBox 29"/>
          <p:cNvSpPr txBox="1"/>
          <p:nvPr/>
        </p:nvSpPr>
        <p:spPr>
          <a:xfrm>
            <a:off x="6111845" y="1222699"/>
            <a:ext cx="5544242" cy="707886"/>
          </a:xfrm>
          <a:prstGeom prst="rect">
            <a:avLst/>
          </a:prstGeom>
          <a:noFill/>
        </p:spPr>
        <p:txBody>
          <a:bodyPr wrap="square" rtlCol="0">
            <a:spAutoFit/>
          </a:bodyPr>
          <a:lstStyle/>
          <a:p>
            <a:r>
              <a:rPr lang="en-US" sz="2000" dirty="0"/>
              <a:t>Phase space reconstruction from measurements using magnetic spectrometer and deflecting cavity</a:t>
            </a:r>
          </a:p>
        </p:txBody>
      </p:sp>
      <p:sp>
        <p:nvSpPr>
          <p:cNvPr id="29" name="Rectangle 28">
            <a:extLst>
              <a:ext uri="{FF2B5EF4-FFF2-40B4-BE49-F238E27FC236}">
                <a16:creationId xmlns:a16="http://schemas.microsoft.com/office/drawing/2014/main" id="{AC3E4E4C-42B6-4070-BFD0-BAB63F1A0FB0}"/>
              </a:ext>
            </a:extLst>
          </p:cNvPr>
          <p:cNvSpPr/>
          <p:nvPr/>
        </p:nvSpPr>
        <p:spPr>
          <a:xfrm>
            <a:off x="590858" y="6243401"/>
            <a:ext cx="4389461" cy="4001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dirty="0"/>
              <a:t>Wiggler period = 8.5 cm, K=10.5, </a:t>
            </a:r>
            <a:r>
              <a:rPr lang="en-US" sz="2000" dirty="0" err="1">
                <a:latin typeface="Symbol" panose="05050102010706020507" pitchFamily="18" charset="2"/>
              </a:rPr>
              <a:t>g</a:t>
            </a:r>
            <a:r>
              <a:rPr lang="en-US" sz="2000" baseline="-25000" dirty="0" err="1"/>
              <a:t>z</a:t>
            </a:r>
            <a:r>
              <a:rPr lang="en-US" sz="2000" b="1" dirty="0"/>
              <a:t> </a:t>
            </a:r>
            <a:r>
              <a:rPr lang="en-US" dirty="0"/>
              <a:t>= 11.6, </a:t>
            </a:r>
          </a:p>
        </p:txBody>
      </p:sp>
      <p:sp>
        <p:nvSpPr>
          <p:cNvPr id="35" name="Title 1">
            <a:extLst>
              <a:ext uri="{FF2B5EF4-FFF2-40B4-BE49-F238E27FC236}">
                <a16:creationId xmlns:a16="http://schemas.microsoft.com/office/drawing/2014/main" id="{9963C0D6-5196-4CA7-8D0D-85E4E59DEE04}"/>
              </a:ext>
            </a:extLst>
          </p:cNvPr>
          <p:cNvSpPr txBox="1">
            <a:spLocks/>
          </p:cNvSpPr>
          <p:nvPr/>
        </p:nvSpPr>
        <p:spPr>
          <a:xfrm>
            <a:off x="72013" y="0"/>
            <a:ext cx="11785600" cy="5008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n-US" sz="3600" dirty="0"/>
              <a:t>Benchmarking OPAL-</a:t>
            </a:r>
            <a:r>
              <a:rPr lang="en-US" sz="3600" dirty="0" err="1"/>
              <a:t>FEL</a:t>
            </a:r>
            <a:r>
              <a:rPr lang="en-US" sz="3600" dirty="0"/>
              <a:t> with ANL experiment </a:t>
            </a:r>
            <a:r>
              <a:rPr lang="en-US" sz="3600" baseline="30000" dirty="0"/>
              <a:t>*)</a:t>
            </a:r>
          </a:p>
        </p:txBody>
      </p:sp>
      <p:sp>
        <p:nvSpPr>
          <p:cNvPr id="36" name="TextBox 35">
            <a:extLst>
              <a:ext uri="{FF2B5EF4-FFF2-40B4-BE49-F238E27FC236}">
                <a16:creationId xmlns:a16="http://schemas.microsoft.com/office/drawing/2014/main" id="{4FFBF8AC-A277-42D1-A2A1-3FD1D0313B7D}"/>
              </a:ext>
            </a:extLst>
          </p:cNvPr>
          <p:cNvSpPr txBox="1"/>
          <p:nvPr/>
        </p:nvSpPr>
        <p:spPr>
          <a:xfrm>
            <a:off x="6173749" y="613535"/>
            <a:ext cx="6018251" cy="369332"/>
          </a:xfrm>
          <a:prstGeom prst="rect">
            <a:avLst/>
          </a:prstGeom>
          <a:noFill/>
        </p:spPr>
        <p:txBody>
          <a:bodyPr wrap="none" rtlCol="0">
            <a:spAutoFit/>
          </a:bodyPr>
          <a:lstStyle/>
          <a:p>
            <a:r>
              <a:rPr lang="en-US" dirty="0"/>
              <a:t>*) Arnau Albà et al., Computer Physics Communications, 2022 </a:t>
            </a:r>
          </a:p>
        </p:txBody>
      </p:sp>
      <p:pic>
        <p:nvPicPr>
          <p:cNvPr id="5" name="Picture 4">
            <a:extLst>
              <a:ext uri="{FF2B5EF4-FFF2-40B4-BE49-F238E27FC236}">
                <a16:creationId xmlns:a16="http://schemas.microsoft.com/office/drawing/2014/main" id="{23371F35-93BF-4350-9053-31EF1264DFB1}"/>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4729886" y="6302197"/>
            <a:ext cx="1498194" cy="291607"/>
          </a:xfrm>
          <a:prstGeom prst="rect">
            <a:avLst/>
          </a:prstGeom>
        </p:spPr>
      </p:pic>
      <p:sp>
        <p:nvSpPr>
          <p:cNvPr id="23" name="Oval 22">
            <a:extLst>
              <a:ext uri="{FF2B5EF4-FFF2-40B4-BE49-F238E27FC236}">
                <a16:creationId xmlns:a16="http://schemas.microsoft.com/office/drawing/2014/main" id="{01D4D3A3-FF01-4AD9-A623-08145A6B804D}"/>
              </a:ext>
            </a:extLst>
          </p:cNvPr>
          <p:cNvSpPr/>
          <p:nvPr/>
        </p:nvSpPr>
        <p:spPr>
          <a:xfrm>
            <a:off x="4622800" y="6187440"/>
            <a:ext cx="1757680" cy="528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67C738F6-17E9-454B-992A-E66421F9526B}"/>
              </a:ext>
            </a:extLst>
          </p:cNvPr>
          <p:cNvPicPr>
            <a:picLocks noChangeAspect="1"/>
          </p:cNvPicPr>
          <p:nvPr/>
        </p:nvPicPr>
        <p:blipFill>
          <a:blip r:embed="rId8"/>
          <a:stretch>
            <a:fillRect/>
          </a:stretch>
        </p:blipFill>
        <p:spPr>
          <a:xfrm>
            <a:off x="5829299" y="2244876"/>
            <a:ext cx="6067425" cy="3225434"/>
          </a:xfrm>
          <a:prstGeom prst="rect">
            <a:avLst/>
          </a:prstGeom>
        </p:spPr>
      </p:pic>
      <p:sp>
        <p:nvSpPr>
          <p:cNvPr id="22" name="TextBox 21">
            <a:extLst>
              <a:ext uri="{FF2B5EF4-FFF2-40B4-BE49-F238E27FC236}">
                <a16:creationId xmlns:a16="http://schemas.microsoft.com/office/drawing/2014/main" id="{9ABEA8E1-3D50-4788-B7E5-FFF93B5F88CD}"/>
              </a:ext>
            </a:extLst>
          </p:cNvPr>
          <p:cNvSpPr txBox="1"/>
          <p:nvPr/>
        </p:nvSpPr>
        <p:spPr>
          <a:xfrm>
            <a:off x="6486525" y="1941563"/>
            <a:ext cx="2509020" cy="369332"/>
          </a:xfrm>
          <a:prstGeom prst="rect">
            <a:avLst/>
          </a:prstGeom>
          <a:noFill/>
        </p:spPr>
        <p:txBody>
          <a:bodyPr wrap="none" rtlCol="0">
            <a:spAutoFit/>
          </a:bodyPr>
          <a:lstStyle/>
          <a:p>
            <a:r>
              <a:rPr lang="en-US" dirty="0"/>
              <a:t>Experiment: wiggler-out</a:t>
            </a:r>
          </a:p>
        </p:txBody>
      </p:sp>
      <p:sp>
        <p:nvSpPr>
          <p:cNvPr id="24" name="TextBox 23">
            <a:extLst>
              <a:ext uri="{FF2B5EF4-FFF2-40B4-BE49-F238E27FC236}">
                <a16:creationId xmlns:a16="http://schemas.microsoft.com/office/drawing/2014/main" id="{0DC8A8F5-400A-48E2-8E23-D42E3D1EBD57}"/>
              </a:ext>
            </a:extLst>
          </p:cNvPr>
          <p:cNvSpPr txBox="1"/>
          <p:nvPr/>
        </p:nvSpPr>
        <p:spPr>
          <a:xfrm>
            <a:off x="9258300" y="1941563"/>
            <a:ext cx="2310248" cy="369332"/>
          </a:xfrm>
          <a:prstGeom prst="rect">
            <a:avLst/>
          </a:prstGeom>
          <a:noFill/>
        </p:spPr>
        <p:txBody>
          <a:bodyPr wrap="none" rtlCol="0">
            <a:spAutoFit/>
          </a:bodyPr>
          <a:lstStyle/>
          <a:p>
            <a:r>
              <a:rPr lang="en-US" dirty="0"/>
              <a:t>Experiment: wiggler-in</a:t>
            </a:r>
          </a:p>
        </p:txBody>
      </p:sp>
      <p:grpSp>
        <p:nvGrpSpPr>
          <p:cNvPr id="7" name="Group 6">
            <a:extLst>
              <a:ext uri="{FF2B5EF4-FFF2-40B4-BE49-F238E27FC236}">
                <a16:creationId xmlns:a16="http://schemas.microsoft.com/office/drawing/2014/main" id="{6E96D3BB-3F33-41AC-8124-B7C15768B363}"/>
              </a:ext>
            </a:extLst>
          </p:cNvPr>
          <p:cNvGrpSpPr/>
          <p:nvPr/>
        </p:nvGrpSpPr>
        <p:grpSpPr>
          <a:xfrm>
            <a:off x="248478" y="646043"/>
            <a:ext cx="4123537" cy="413363"/>
            <a:chOff x="248478" y="646043"/>
            <a:chExt cx="4123537" cy="413363"/>
          </a:xfrm>
        </p:grpSpPr>
        <p:sp>
          <p:nvSpPr>
            <p:cNvPr id="20" name="TextBox 19">
              <a:extLst>
                <a:ext uri="{FF2B5EF4-FFF2-40B4-BE49-F238E27FC236}">
                  <a16:creationId xmlns:a16="http://schemas.microsoft.com/office/drawing/2014/main" id="{7DB2D06E-8C5F-4F4A-88A2-2EE5DC157189}"/>
                </a:ext>
              </a:extLst>
            </p:cNvPr>
            <p:cNvSpPr txBox="1"/>
            <p:nvPr/>
          </p:nvSpPr>
          <p:spPr>
            <a:xfrm>
              <a:off x="248478" y="646043"/>
              <a:ext cx="2054858" cy="400110"/>
            </a:xfrm>
            <a:prstGeom prst="rect">
              <a:avLst/>
            </a:prstGeom>
            <a:noFill/>
          </p:spPr>
          <p:txBody>
            <a:bodyPr wrap="none" rtlCol="0">
              <a:spAutoFit/>
            </a:bodyPr>
            <a:lstStyle/>
            <a:p>
              <a:r>
                <a:rPr lang="en-US" sz="2000" dirty="0"/>
                <a:t>Regime with large</a:t>
              </a:r>
            </a:p>
          </p:txBody>
        </p:sp>
        <p:pic>
          <p:nvPicPr>
            <p:cNvPr id="3" name="Picture 2">
              <a:extLst>
                <a:ext uri="{FF2B5EF4-FFF2-40B4-BE49-F238E27FC236}">
                  <a16:creationId xmlns:a16="http://schemas.microsoft.com/office/drawing/2014/main" id="{7830F4CA-BFE6-4705-888C-B7A8147E1BDC}"/>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2291523" y="760897"/>
              <a:ext cx="403083" cy="208235"/>
            </a:xfrm>
            <a:prstGeom prst="rect">
              <a:avLst/>
            </a:prstGeom>
          </p:spPr>
        </p:pic>
        <p:pic>
          <p:nvPicPr>
            <p:cNvPr id="6" name="Picture 5">
              <a:extLst>
                <a:ext uri="{FF2B5EF4-FFF2-40B4-BE49-F238E27FC236}">
                  <a16:creationId xmlns:a16="http://schemas.microsoft.com/office/drawing/2014/main" id="{1A23830B-BA6C-4AB2-ADC1-3465CE25B593}"/>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3904976" y="803967"/>
              <a:ext cx="467039" cy="162126"/>
            </a:xfrm>
            <a:prstGeom prst="rect">
              <a:avLst/>
            </a:prstGeom>
          </p:spPr>
        </p:pic>
        <p:sp>
          <p:nvSpPr>
            <p:cNvPr id="27" name="TextBox 26">
              <a:extLst>
                <a:ext uri="{FF2B5EF4-FFF2-40B4-BE49-F238E27FC236}">
                  <a16:creationId xmlns:a16="http://schemas.microsoft.com/office/drawing/2014/main" id="{173EC51E-2283-4FBB-BCE1-862A1F61C8C9}"/>
                </a:ext>
              </a:extLst>
            </p:cNvPr>
            <p:cNvSpPr txBox="1"/>
            <p:nvPr/>
          </p:nvSpPr>
          <p:spPr>
            <a:xfrm>
              <a:off x="2696819" y="659296"/>
              <a:ext cx="1183337" cy="400110"/>
            </a:xfrm>
            <a:prstGeom prst="rect">
              <a:avLst/>
            </a:prstGeom>
            <a:noFill/>
          </p:spPr>
          <p:txBody>
            <a:bodyPr wrap="none" rtlCol="0">
              <a:spAutoFit/>
            </a:bodyPr>
            <a:lstStyle/>
            <a:p>
              <a:r>
                <a:rPr lang="en-US" sz="2000" dirty="0"/>
                <a:t>and small</a:t>
              </a:r>
            </a:p>
          </p:txBody>
        </p:sp>
      </p:grpSp>
      <p:sp>
        <p:nvSpPr>
          <p:cNvPr id="8" name="Rectangle 7">
            <a:extLst>
              <a:ext uri="{FF2B5EF4-FFF2-40B4-BE49-F238E27FC236}">
                <a16:creationId xmlns:a16="http://schemas.microsoft.com/office/drawing/2014/main" id="{521FC2E3-A5A8-47C3-90BF-C3785957F4C3}"/>
              </a:ext>
            </a:extLst>
          </p:cNvPr>
          <p:cNvSpPr/>
          <p:nvPr/>
        </p:nvSpPr>
        <p:spPr>
          <a:xfrm>
            <a:off x="149087" y="526774"/>
            <a:ext cx="4323522" cy="636104"/>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1680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29651BE-9495-4851-832C-E96A2C6A5B63}"/>
              </a:ext>
            </a:extLst>
          </p:cNvPr>
          <p:cNvSpPr txBox="1"/>
          <p:nvPr/>
        </p:nvSpPr>
        <p:spPr>
          <a:xfrm>
            <a:off x="504907" y="0"/>
            <a:ext cx="7844904" cy="523220"/>
          </a:xfrm>
          <a:prstGeom prst="rect">
            <a:avLst/>
          </a:prstGeom>
          <a:noFill/>
        </p:spPr>
        <p:txBody>
          <a:bodyPr wrap="none" rtlCol="0">
            <a:spAutoFit/>
          </a:bodyPr>
          <a:lstStyle/>
          <a:p>
            <a:r>
              <a:rPr lang="en-US" sz="2800" dirty="0"/>
              <a:t>Lattice of a single amplifier unit used in simulations </a:t>
            </a:r>
          </a:p>
        </p:txBody>
      </p:sp>
      <p:sp>
        <p:nvSpPr>
          <p:cNvPr id="8" name="TextBox 7">
            <a:extLst>
              <a:ext uri="{FF2B5EF4-FFF2-40B4-BE49-F238E27FC236}">
                <a16:creationId xmlns:a16="http://schemas.microsoft.com/office/drawing/2014/main" id="{2DF5BD09-6574-4C82-AB42-D351AED3F5C2}"/>
              </a:ext>
            </a:extLst>
          </p:cNvPr>
          <p:cNvSpPr txBox="1"/>
          <p:nvPr/>
        </p:nvSpPr>
        <p:spPr>
          <a:xfrm>
            <a:off x="1696720" y="747862"/>
            <a:ext cx="871264" cy="369332"/>
          </a:xfrm>
          <a:prstGeom prst="rect">
            <a:avLst/>
          </a:prstGeom>
          <a:noFill/>
        </p:spPr>
        <p:txBody>
          <a:bodyPr wrap="none" rtlCol="0">
            <a:spAutoFit/>
          </a:bodyPr>
          <a:lstStyle/>
          <a:p>
            <a:r>
              <a:rPr lang="en-US" dirty="0"/>
              <a:t>wiggler</a:t>
            </a:r>
          </a:p>
        </p:txBody>
      </p:sp>
      <p:sp>
        <p:nvSpPr>
          <p:cNvPr id="9" name="TextBox 8">
            <a:extLst>
              <a:ext uri="{FF2B5EF4-FFF2-40B4-BE49-F238E27FC236}">
                <a16:creationId xmlns:a16="http://schemas.microsoft.com/office/drawing/2014/main" id="{7C16BA19-2E94-4DD5-AD96-06DFA58D1F01}"/>
              </a:ext>
            </a:extLst>
          </p:cNvPr>
          <p:cNvSpPr txBox="1"/>
          <p:nvPr/>
        </p:nvSpPr>
        <p:spPr>
          <a:xfrm>
            <a:off x="2428240" y="656422"/>
            <a:ext cx="760529" cy="369332"/>
          </a:xfrm>
          <a:prstGeom prst="rect">
            <a:avLst/>
          </a:prstGeom>
          <a:noFill/>
        </p:spPr>
        <p:txBody>
          <a:bodyPr wrap="none" rtlCol="0">
            <a:spAutoFit/>
          </a:bodyPr>
          <a:lstStyle/>
          <a:p>
            <a:r>
              <a:rPr lang="en-US" dirty="0"/>
              <a:t>triplet</a:t>
            </a:r>
          </a:p>
        </p:txBody>
      </p:sp>
      <p:sp>
        <p:nvSpPr>
          <p:cNvPr id="10" name="TextBox 9">
            <a:extLst>
              <a:ext uri="{FF2B5EF4-FFF2-40B4-BE49-F238E27FC236}">
                <a16:creationId xmlns:a16="http://schemas.microsoft.com/office/drawing/2014/main" id="{AE13DD3E-D2A0-4437-A617-D19AA3F28799}"/>
              </a:ext>
            </a:extLst>
          </p:cNvPr>
          <p:cNvSpPr txBox="1"/>
          <p:nvPr/>
        </p:nvSpPr>
        <p:spPr>
          <a:xfrm>
            <a:off x="5512239" y="727542"/>
            <a:ext cx="1405321" cy="369332"/>
          </a:xfrm>
          <a:prstGeom prst="rect">
            <a:avLst/>
          </a:prstGeom>
          <a:noFill/>
        </p:spPr>
        <p:txBody>
          <a:bodyPr wrap="none" rtlCol="0">
            <a:spAutoFit/>
          </a:bodyPr>
          <a:lstStyle/>
          <a:p>
            <a:r>
              <a:rPr lang="en-US" dirty="0"/>
              <a:t>two chicanes</a:t>
            </a:r>
          </a:p>
        </p:txBody>
      </p:sp>
      <p:cxnSp>
        <p:nvCxnSpPr>
          <p:cNvPr id="12" name="Straight Arrow Connector 11">
            <a:extLst>
              <a:ext uri="{FF2B5EF4-FFF2-40B4-BE49-F238E27FC236}">
                <a16:creationId xmlns:a16="http://schemas.microsoft.com/office/drawing/2014/main" id="{4E4EDFDC-6F42-45FF-B642-764FBB0EC08D}"/>
              </a:ext>
            </a:extLst>
          </p:cNvPr>
          <p:cNvCxnSpPr/>
          <p:nvPr/>
        </p:nvCxnSpPr>
        <p:spPr>
          <a:xfrm>
            <a:off x="2773680" y="991702"/>
            <a:ext cx="0" cy="19304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3A4BEFF3-2260-4DDE-8153-80B14ED1F8BB}"/>
              </a:ext>
            </a:extLst>
          </p:cNvPr>
          <p:cNvCxnSpPr/>
          <p:nvPr/>
        </p:nvCxnSpPr>
        <p:spPr>
          <a:xfrm>
            <a:off x="2032000" y="1083142"/>
            <a:ext cx="0" cy="19304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5828B4B7-6187-4DBC-9AFA-9A77D94D7BED}"/>
              </a:ext>
            </a:extLst>
          </p:cNvPr>
          <p:cNvCxnSpPr>
            <a:cxnSpLocks/>
          </p:cNvCxnSpPr>
          <p:nvPr/>
        </p:nvCxnSpPr>
        <p:spPr>
          <a:xfrm flipH="1">
            <a:off x="5867839" y="1022182"/>
            <a:ext cx="101600" cy="20320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33DF1177-FA86-4518-A6A8-4C742DB36FA6}"/>
              </a:ext>
            </a:extLst>
          </p:cNvPr>
          <p:cNvCxnSpPr>
            <a:cxnSpLocks/>
          </p:cNvCxnSpPr>
          <p:nvPr/>
        </p:nvCxnSpPr>
        <p:spPr>
          <a:xfrm>
            <a:off x="6253919" y="1022182"/>
            <a:ext cx="132080" cy="21336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ACF80CAF-F111-4F44-A7F2-8AC2337F88FD}"/>
              </a:ext>
            </a:extLst>
          </p:cNvPr>
          <p:cNvSpPr txBox="1"/>
          <p:nvPr/>
        </p:nvSpPr>
        <p:spPr>
          <a:xfrm>
            <a:off x="9022080" y="1686560"/>
            <a:ext cx="1699504" cy="1754326"/>
          </a:xfrm>
          <a:prstGeom prst="rect">
            <a:avLst/>
          </a:prstGeom>
          <a:noFill/>
        </p:spPr>
        <p:txBody>
          <a:bodyPr wrap="none" rtlCol="0">
            <a:spAutoFit/>
          </a:bodyPr>
          <a:lstStyle/>
          <a:p>
            <a:r>
              <a:rPr lang="en-US" u="sng" dirty="0"/>
              <a:t>Wiggler: </a:t>
            </a:r>
          </a:p>
          <a:p>
            <a:r>
              <a:rPr lang="en-US" dirty="0"/>
              <a:t>length = 1.2 m</a:t>
            </a:r>
          </a:p>
          <a:p>
            <a:r>
              <a:rPr lang="en-US" dirty="0"/>
              <a:t>period =  3.3 cm</a:t>
            </a:r>
          </a:p>
          <a:p>
            <a:r>
              <a:rPr lang="en-US" dirty="0"/>
              <a:t>K = 1.5</a:t>
            </a:r>
          </a:p>
          <a:p>
            <a:r>
              <a:rPr lang="en-US" dirty="0"/>
              <a:t>B = 0.49 T</a:t>
            </a:r>
          </a:p>
          <a:p>
            <a:endParaRPr lang="en-US" dirty="0"/>
          </a:p>
        </p:txBody>
      </p:sp>
      <p:sp>
        <p:nvSpPr>
          <p:cNvPr id="19" name="TextBox 18">
            <a:extLst>
              <a:ext uri="{FF2B5EF4-FFF2-40B4-BE49-F238E27FC236}">
                <a16:creationId xmlns:a16="http://schemas.microsoft.com/office/drawing/2014/main" id="{BACA37A4-53B8-48ED-B145-9413F2B3EB76}"/>
              </a:ext>
            </a:extLst>
          </p:cNvPr>
          <p:cNvSpPr txBox="1"/>
          <p:nvPr/>
        </p:nvSpPr>
        <p:spPr>
          <a:xfrm>
            <a:off x="9052560" y="3444240"/>
            <a:ext cx="2222211" cy="1200329"/>
          </a:xfrm>
          <a:prstGeom prst="rect">
            <a:avLst/>
          </a:prstGeom>
          <a:noFill/>
        </p:spPr>
        <p:txBody>
          <a:bodyPr wrap="none" rtlCol="0">
            <a:spAutoFit/>
          </a:bodyPr>
          <a:lstStyle/>
          <a:p>
            <a:r>
              <a:rPr lang="en-US" u="sng" dirty="0"/>
              <a:t>Chicane </a:t>
            </a:r>
            <a:r>
              <a:rPr lang="en-US" i="1" dirty="0"/>
              <a:t>R</a:t>
            </a:r>
            <a:r>
              <a:rPr lang="en-US" baseline="-25000" dirty="0"/>
              <a:t>56</a:t>
            </a:r>
            <a:r>
              <a:rPr lang="en-US" dirty="0"/>
              <a:t> = 1.0 mm</a:t>
            </a:r>
          </a:p>
          <a:p>
            <a:r>
              <a:rPr lang="en-US" dirty="0"/>
              <a:t>magnet length = 5 cm</a:t>
            </a:r>
          </a:p>
          <a:p>
            <a:r>
              <a:rPr lang="en-US" dirty="0"/>
              <a:t>magnet field = 0.04 T</a:t>
            </a:r>
          </a:p>
          <a:p>
            <a:endParaRPr lang="en-US" dirty="0"/>
          </a:p>
        </p:txBody>
      </p:sp>
      <p:pic>
        <p:nvPicPr>
          <p:cNvPr id="3" name="Picture 2">
            <a:extLst>
              <a:ext uri="{FF2B5EF4-FFF2-40B4-BE49-F238E27FC236}">
                <a16:creationId xmlns:a16="http://schemas.microsoft.com/office/drawing/2014/main" id="{A85E3CEF-E7C2-414B-8F4A-2735B5F9CA47}"/>
              </a:ext>
            </a:extLst>
          </p:cNvPr>
          <p:cNvPicPr>
            <a:picLocks noChangeAspect="1"/>
          </p:cNvPicPr>
          <p:nvPr/>
        </p:nvPicPr>
        <p:blipFill>
          <a:blip r:embed="rId2"/>
          <a:stretch>
            <a:fillRect/>
          </a:stretch>
        </p:blipFill>
        <p:spPr>
          <a:xfrm>
            <a:off x="383923" y="1311963"/>
            <a:ext cx="7476095" cy="4293703"/>
          </a:xfrm>
          <a:prstGeom prst="rect">
            <a:avLst/>
          </a:prstGeom>
        </p:spPr>
      </p:pic>
      <p:sp>
        <p:nvSpPr>
          <p:cNvPr id="5" name="TextBox 4">
            <a:extLst>
              <a:ext uri="{FF2B5EF4-FFF2-40B4-BE49-F238E27FC236}">
                <a16:creationId xmlns:a16="http://schemas.microsoft.com/office/drawing/2014/main" id="{D9495B28-0B91-4A89-8419-D9F95AD01EC0}"/>
              </a:ext>
            </a:extLst>
          </p:cNvPr>
          <p:cNvSpPr txBox="1"/>
          <p:nvPr/>
        </p:nvSpPr>
        <p:spPr>
          <a:xfrm rot="16200000">
            <a:off x="7096541" y="3269973"/>
            <a:ext cx="1930657" cy="369332"/>
          </a:xfrm>
          <a:prstGeom prst="rect">
            <a:avLst/>
          </a:prstGeom>
          <a:noFill/>
        </p:spPr>
        <p:txBody>
          <a:bodyPr wrap="none" rtlCol="0">
            <a:spAutoFit/>
          </a:bodyPr>
          <a:lstStyle/>
          <a:p>
            <a:r>
              <a:rPr lang="en-US" dirty="0"/>
              <a:t>Dispersion , </a:t>
            </a:r>
            <a:r>
              <a:rPr lang="en-US" dirty="0" err="1">
                <a:latin typeface="Symbol" panose="05050102010706020507" pitchFamily="18" charset="2"/>
              </a:rPr>
              <a:t>h</a:t>
            </a:r>
            <a:r>
              <a:rPr lang="en-US" baseline="-25000" dirty="0" err="1"/>
              <a:t>x</a:t>
            </a:r>
            <a:r>
              <a:rPr lang="en-US" dirty="0"/>
              <a:t> (m)</a:t>
            </a:r>
          </a:p>
        </p:txBody>
      </p:sp>
    </p:spTree>
    <p:extLst>
      <p:ext uri="{BB962C8B-B14F-4D97-AF65-F5344CB8AC3E}">
        <p14:creationId xmlns:p14="http://schemas.microsoft.com/office/powerpoint/2010/main" val="2928208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DE3BB-87AE-9536-A9A1-B8B12E563B76}"/>
              </a:ext>
            </a:extLst>
          </p:cNvPr>
          <p:cNvSpPr>
            <a:spLocks noGrp="1"/>
          </p:cNvSpPr>
          <p:nvPr>
            <p:ph type="title"/>
          </p:nvPr>
        </p:nvSpPr>
        <p:spPr>
          <a:xfrm>
            <a:off x="83128" y="0"/>
            <a:ext cx="10515600" cy="855505"/>
          </a:xfrm>
        </p:spPr>
        <p:txBody>
          <a:bodyPr/>
          <a:lstStyle/>
          <a:p>
            <a:r>
              <a:rPr lang="en-US" dirty="0">
                <a:latin typeface="+mn-lt"/>
              </a:rPr>
              <a:t>Initial electron beam</a:t>
            </a:r>
          </a:p>
        </p:txBody>
      </p:sp>
      <p:pic>
        <p:nvPicPr>
          <p:cNvPr id="9" name="Picture 8">
            <a:extLst>
              <a:ext uri="{FF2B5EF4-FFF2-40B4-BE49-F238E27FC236}">
                <a16:creationId xmlns:a16="http://schemas.microsoft.com/office/drawing/2014/main" id="{A4CAD79E-C34B-69D2-9FE7-DBB0695BEF7F}"/>
              </a:ext>
            </a:extLst>
          </p:cNvPr>
          <p:cNvPicPr>
            <a:picLocks noChangeAspect="1"/>
          </p:cNvPicPr>
          <p:nvPr/>
        </p:nvPicPr>
        <p:blipFill>
          <a:blip r:embed="rId4"/>
          <a:stretch>
            <a:fillRect/>
          </a:stretch>
        </p:blipFill>
        <p:spPr>
          <a:xfrm>
            <a:off x="6003324" y="593124"/>
            <a:ext cx="5906530" cy="5906530"/>
          </a:xfrm>
          <a:prstGeom prst="rect">
            <a:avLst/>
          </a:prstGeom>
        </p:spPr>
      </p:pic>
      <p:sp>
        <p:nvSpPr>
          <p:cNvPr id="10" name="Content Placeholder 2">
            <a:extLst>
              <a:ext uri="{FF2B5EF4-FFF2-40B4-BE49-F238E27FC236}">
                <a16:creationId xmlns:a16="http://schemas.microsoft.com/office/drawing/2014/main" id="{6BCDE040-7EBA-00B0-83B1-1EA7BAAC12B5}"/>
              </a:ext>
            </a:extLst>
          </p:cNvPr>
          <p:cNvSpPr txBox="1">
            <a:spLocks/>
          </p:cNvSpPr>
          <p:nvPr/>
        </p:nvSpPr>
        <p:spPr>
          <a:xfrm>
            <a:off x="272775" y="3671105"/>
            <a:ext cx="4572000" cy="3017418"/>
          </a:xfrm>
          <a:prstGeom prst="rect">
            <a:avLst/>
          </a:prstGeom>
        </p:spPr>
        <p:txBody>
          <a:bodyPr vert="horz" lIns="91440" tIns="45720" rIns="91440" bIns="45720" rtlCol="0">
            <a:normAutofit/>
          </a:bodyPr>
          <a:lstStyle>
            <a:lvl1pPr marL="342900" indent="-342900" algn="l" defTabSz="914400" rtl="0" eaLnBrk="1" latinLnBrk="0" hangingPunct="1">
              <a:spcBef>
                <a:spcPts val="0"/>
              </a:spcBef>
              <a:spcAft>
                <a:spcPts val="600"/>
              </a:spcAft>
              <a:buFont typeface="Arial" pitchFamily="34" charset="0"/>
              <a:buChar char="•"/>
              <a:defRPr sz="2200" b="0" i="0" kern="1200">
                <a:solidFill>
                  <a:srgbClr val="025BA8"/>
                </a:solidFill>
                <a:latin typeface="Gill Sans MT" panose="020B0502020104020203" pitchFamily="34" charset="77"/>
                <a:ea typeface="+mn-ea"/>
                <a:cs typeface="Times New Roman" pitchFamily="18" charset="0"/>
              </a:defRPr>
            </a:lvl1pPr>
            <a:lvl2pPr marL="742950" indent="-285750" algn="l" defTabSz="914400" rtl="0" eaLnBrk="1" latinLnBrk="0" hangingPunct="1">
              <a:spcBef>
                <a:spcPts val="0"/>
              </a:spcBef>
              <a:spcAft>
                <a:spcPts val="600"/>
              </a:spcAft>
              <a:buFont typeface="Arial" panose="020B0604020202020204" pitchFamily="34" charset="0"/>
              <a:buChar char="•"/>
              <a:defRPr sz="1800" i="0" kern="1200">
                <a:solidFill>
                  <a:schemeClr val="tx1"/>
                </a:solidFill>
                <a:latin typeface="Gill Sans MT" panose="020B0502020104020203" pitchFamily="34" charset="77"/>
                <a:ea typeface="+mn-ea"/>
                <a:cs typeface="Times New Roman" pitchFamily="18" charset="0"/>
              </a:defRPr>
            </a:lvl2pPr>
            <a:lvl3pPr marL="1200150" indent="-285750" algn="l" defTabSz="914400" rtl="0" eaLnBrk="1" latinLnBrk="0" hangingPunct="1">
              <a:spcBef>
                <a:spcPts val="0"/>
              </a:spcBef>
              <a:spcAft>
                <a:spcPts val="600"/>
              </a:spcAft>
              <a:buFont typeface="Arial" panose="020B0604020202020204" pitchFamily="34" charset="0"/>
              <a:buChar char="•"/>
              <a:defRPr sz="1600" i="0" kern="1200">
                <a:solidFill>
                  <a:schemeClr val="tx1"/>
                </a:solidFill>
                <a:latin typeface="Gill Sans MT" panose="020B0502020104020203" pitchFamily="34" charset="77"/>
                <a:ea typeface="+mn-ea"/>
                <a:cs typeface="Times New Roman" pitchFamily="18" charset="0"/>
              </a:defRPr>
            </a:lvl3pPr>
            <a:lvl4pPr marL="1657350" indent="-285750" algn="l" defTabSz="914400" rtl="0" eaLnBrk="1" latinLnBrk="0" hangingPunct="1">
              <a:spcBef>
                <a:spcPts val="0"/>
              </a:spcBef>
              <a:spcAft>
                <a:spcPts val="600"/>
              </a:spcAft>
              <a:buFont typeface="Arial" panose="020B0604020202020204" pitchFamily="34" charset="0"/>
              <a:buChar char="•"/>
              <a:defRPr sz="1400" b="0" i="0" kern="1200">
                <a:solidFill>
                  <a:schemeClr val="tx1"/>
                </a:solidFill>
                <a:latin typeface="Gill Sans MT" panose="020B0502020104020203" pitchFamily="34" charset="77"/>
                <a:ea typeface="+mn-ea"/>
                <a:cs typeface="Times New Roman" pitchFamily="18" charset="0"/>
              </a:defRPr>
            </a:lvl4pPr>
            <a:lvl5pPr marL="2000250" indent="-171450" algn="l" defTabSz="914400" rtl="0" eaLnBrk="1" latinLnBrk="0" hangingPunct="1">
              <a:spcBef>
                <a:spcPts val="0"/>
              </a:spcBef>
              <a:spcAft>
                <a:spcPts val="600"/>
              </a:spcAft>
              <a:buFont typeface="Arial" panose="020B0604020202020204" pitchFamily="34" charset="0"/>
              <a:buChar char="•"/>
              <a:defRPr sz="1200" b="0" i="0" kern="1200">
                <a:solidFill>
                  <a:schemeClr val="tx1"/>
                </a:solidFill>
                <a:latin typeface="Gill Sans MT" panose="020B0502020104020203" pitchFamily="34" charset="77"/>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Sampling for distribution in z</a:t>
            </a:r>
          </a:p>
          <a:p>
            <a:pPr lvl="1"/>
            <a:r>
              <a:rPr lang="en-US" dirty="0"/>
              <a:t>Calculate cumulative distribution function</a:t>
            </a:r>
          </a:p>
          <a:p>
            <a:pPr lvl="1"/>
            <a:r>
              <a:rPr lang="en-US" dirty="0"/>
              <a:t>Numerically invert CDF</a:t>
            </a:r>
          </a:p>
          <a:p>
            <a:pPr lvl="1"/>
            <a:r>
              <a:rPr lang="en-US" dirty="0"/>
              <a:t>Generate samples from Halton sequence</a:t>
            </a:r>
          </a:p>
          <a:p>
            <a:pPr lvl="1"/>
            <a:r>
              <a:rPr lang="en-US" dirty="0"/>
              <a:t>Apply inverted CDF</a:t>
            </a:r>
          </a:p>
          <a:p>
            <a:r>
              <a:rPr lang="en-US" dirty="0"/>
              <a:t>All other distributions are Gaussian</a:t>
            </a:r>
          </a:p>
        </p:txBody>
      </p:sp>
      <p:sp>
        <p:nvSpPr>
          <p:cNvPr id="12" name="TextBox 11">
            <a:extLst>
              <a:ext uri="{FF2B5EF4-FFF2-40B4-BE49-F238E27FC236}">
                <a16:creationId xmlns:a16="http://schemas.microsoft.com/office/drawing/2014/main" id="{CF4D52EA-32FD-7C7D-1AA6-18BBC7691960}"/>
              </a:ext>
            </a:extLst>
          </p:cNvPr>
          <p:cNvSpPr txBox="1"/>
          <p:nvPr/>
        </p:nvSpPr>
        <p:spPr>
          <a:xfrm>
            <a:off x="221186" y="846523"/>
            <a:ext cx="849079" cy="461665"/>
          </a:xfrm>
          <a:prstGeom prst="rect">
            <a:avLst/>
          </a:prstGeom>
          <a:noFill/>
        </p:spPr>
        <p:txBody>
          <a:bodyPr wrap="none" rtlCol="0">
            <a:spAutoFit/>
          </a:bodyPr>
          <a:lstStyle/>
          <a:p>
            <a:r>
              <a:rPr lang="en-US" sz="2400" dirty="0"/>
              <a:t>Core:</a:t>
            </a:r>
          </a:p>
        </p:txBody>
      </p:sp>
      <p:sp>
        <p:nvSpPr>
          <p:cNvPr id="13" name="TextBox 12">
            <a:extLst>
              <a:ext uri="{FF2B5EF4-FFF2-40B4-BE49-F238E27FC236}">
                <a16:creationId xmlns:a16="http://schemas.microsoft.com/office/drawing/2014/main" id="{B0DDB4BE-BDB9-2E38-1E5F-40E63318507F}"/>
              </a:ext>
            </a:extLst>
          </p:cNvPr>
          <p:cNvSpPr txBox="1"/>
          <p:nvPr/>
        </p:nvSpPr>
        <p:spPr>
          <a:xfrm>
            <a:off x="219589" y="2460795"/>
            <a:ext cx="801823" cy="461665"/>
          </a:xfrm>
          <a:prstGeom prst="rect">
            <a:avLst/>
          </a:prstGeom>
          <a:noFill/>
        </p:spPr>
        <p:txBody>
          <a:bodyPr wrap="none" rtlCol="0">
            <a:spAutoFit/>
          </a:bodyPr>
          <a:lstStyle/>
          <a:p>
            <a:r>
              <a:rPr lang="en-US" sz="2400" dirty="0"/>
              <a:t>Tails:</a:t>
            </a:r>
          </a:p>
        </p:txBody>
      </p:sp>
      <p:pic>
        <p:nvPicPr>
          <p:cNvPr id="14" name="Picture 13">
            <a:extLst>
              <a:ext uri="{FF2B5EF4-FFF2-40B4-BE49-F238E27FC236}">
                <a16:creationId xmlns:a16="http://schemas.microsoft.com/office/drawing/2014/main" id="{2B21C13A-7A50-5269-EDB7-DE170E7F182D}"/>
              </a:ext>
            </a:extLst>
          </p:cNvPr>
          <p:cNvPicPr>
            <a:picLocks noChangeAspect="1"/>
          </p:cNvPicPr>
          <p:nvPr/>
        </p:nvPicPr>
        <p:blipFill>
          <a:blip r:embed="rId5"/>
          <a:stretch>
            <a:fillRect/>
          </a:stretch>
        </p:blipFill>
        <p:spPr>
          <a:xfrm>
            <a:off x="604324" y="2664537"/>
            <a:ext cx="4943060" cy="794910"/>
          </a:xfrm>
          <a:prstGeom prst="rect">
            <a:avLst/>
          </a:prstGeom>
        </p:spPr>
      </p:pic>
      <p:pic>
        <p:nvPicPr>
          <p:cNvPr id="6" name="Picture 5">
            <a:extLst>
              <a:ext uri="{FF2B5EF4-FFF2-40B4-BE49-F238E27FC236}">
                <a16:creationId xmlns:a16="http://schemas.microsoft.com/office/drawing/2014/main" id="{451376B6-028A-4A37-9529-649C075D73A4}"/>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680720" y="1309160"/>
            <a:ext cx="3870960" cy="387560"/>
          </a:xfrm>
          <a:prstGeom prst="rect">
            <a:avLst/>
          </a:prstGeom>
        </p:spPr>
      </p:pic>
      <p:sp>
        <p:nvSpPr>
          <p:cNvPr id="7" name="TextBox 6">
            <a:extLst>
              <a:ext uri="{FF2B5EF4-FFF2-40B4-BE49-F238E27FC236}">
                <a16:creationId xmlns:a16="http://schemas.microsoft.com/office/drawing/2014/main" id="{CC793288-C658-4204-BA7B-A45B6F0F9CDB}"/>
              </a:ext>
            </a:extLst>
          </p:cNvPr>
          <p:cNvSpPr txBox="1"/>
          <p:nvPr/>
        </p:nvSpPr>
        <p:spPr>
          <a:xfrm>
            <a:off x="6898640" y="934720"/>
            <a:ext cx="2547492" cy="369332"/>
          </a:xfrm>
          <a:prstGeom prst="rect">
            <a:avLst/>
          </a:prstGeom>
          <a:noFill/>
        </p:spPr>
        <p:txBody>
          <a:bodyPr wrap="none" rtlCol="0">
            <a:spAutoFit/>
          </a:bodyPr>
          <a:lstStyle/>
          <a:p>
            <a:r>
              <a:rPr lang="en-US" dirty="0"/>
              <a:t>Longitudinal phase space</a:t>
            </a:r>
          </a:p>
        </p:txBody>
      </p:sp>
      <p:pic>
        <p:nvPicPr>
          <p:cNvPr id="15" name="Picture 14">
            <a:extLst>
              <a:ext uri="{FF2B5EF4-FFF2-40B4-BE49-F238E27FC236}">
                <a16:creationId xmlns:a16="http://schemas.microsoft.com/office/drawing/2014/main" id="{7F37C411-5E1B-4CA6-85DD-5FC71981A244}"/>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934720" y="1874884"/>
            <a:ext cx="1400456" cy="502555"/>
          </a:xfrm>
          <a:prstGeom prst="rect">
            <a:avLst/>
          </a:prstGeom>
        </p:spPr>
      </p:pic>
    </p:spTree>
    <p:extLst>
      <p:ext uri="{BB962C8B-B14F-4D97-AF65-F5344CB8AC3E}">
        <p14:creationId xmlns:p14="http://schemas.microsoft.com/office/powerpoint/2010/main" val="4003265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529823-9433-B226-DCC5-43BA4E9D31AE}"/>
              </a:ext>
            </a:extLst>
          </p:cNvPr>
          <p:cNvPicPr>
            <a:picLocks noChangeAspect="1"/>
          </p:cNvPicPr>
          <p:nvPr/>
        </p:nvPicPr>
        <p:blipFill>
          <a:blip r:embed="rId2"/>
          <a:stretch>
            <a:fillRect/>
          </a:stretch>
        </p:blipFill>
        <p:spPr>
          <a:xfrm>
            <a:off x="1719889" y="3942063"/>
            <a:ext cx="8553026" cy="2851009"/>
          </a:xfrm>
          <a:prstGeom prst="rect">
            <a:avLst/>
          </a:prstGeom>
        </p:spPr>
      </p:pic>
      <p:sp>
        <p:nvSpPr>
          <p:cNvPr id="4" name="TextBox 3">
            <a:extLst>
              <a:ext uri="{FF2B5EF4-FFF2-40B4-BE49-F238E27FC236}">
                <a16:creationId xmlns:a16="http://schemas.microsoft.com/office/drawing/2014/main" id="{01C42414-3A4D-4704-BEED-02D9D3D14018}"/>
              </a:ext>
            </a:extLst>
          </p:cNvPr>
          <p:cNvSpPr txBox="1"/>
          <p:nvPr/>
        </p:nvSpPr>
        <p:spPr>
          <a:xfrm>
            <a:off x="2857501" y="3088873"/>
            <a:ext cx="7045036" cy="830997"/>
          </a:xfrm>
          <a:prstGeom prst="rect">
            <a:avLst/>
          </a:prstGeom>
          <a:noFill/>
        </p:spPr>
        <p:txBody>
          <a:bodyPr wrap="square" rtlCol="0">
            <a:spAutoFit/>
          </a:bodyPr>
          <a:lstStyle/>
          <a:p>
            <a:r>
              <a:rPr lang="en-US" sz="2400" dirty="0"/>
              <a:t>Convergence of global beam parameters in many slices in bunch core was used as convergence criteria</a:t>
            </a:r>
          </a:p>
        </p:txBody>
      </p:sp>
      <p:sp>
        <p:nvSpPr>
          <p:cNvPr id="6" name="TextBox 5">
            <a:extLst>
              <a:ext uri="{FF2B5EF4-FFF2-40B4-BE49-F238E27FC236}">
                <a16:creationId xmlns:a16="http://schemas.microsoft.com/office/drawing/2014/main" id="{D9ED5924-A653-464F-86A7-CE2F59A95E77}"/>
              </a:ext>
            </a:extLst>
          </p:cNvPr>
          <p:cNvSpPr txBox="1"/>
          <p:nvPr/>
        </p:nvSpPr>
        <p:spPr>
          <a:xfrm>
            <a:off x="4175760" y="0"/>
            <a:ext cx="3330976" cy="646331"/>
          </a:xfrm>
          <a:prstGeom prst="rect">
            <a:avLst/>
          </a:prstGeom>
          <a:noFill/>
        </p:spPr>
        <p:txBody>
          <a:bodyPr wrap="none" rtlCol="0">
            <a:spAutoFit/>
          </a:bodyPr>
          <a:lstStyle/>
          <a:p>
            <a:r>
              <a:rPr lang="en-US" sz="3600" dirty="0"/>
              <a:t>Simulation setup</a:t>
            </a:r>
          </a:p>
        </p:txBody>
      </p:sp>
      <p:sp>
        <p:nvSpPr>
          <p:cNvPr id="8" name="TextBox 7">
            <a:extLst>
              <a:ext uri="{FF2B5EF4-FFF2-40B4-BE49-F238E27FC236}">
                <a16:creationId xmlns:a16="http://schemas.microsoft.com/office/drawing/2014/main" id="{187FD4CA-3666-48AB-912A-D7E0FEB822DF}"/>
              </a:ext>
            </a:extLst>
          </p:cNvPr>
          <p:cNvSpPr txBox="1"/>
          <p:nvPr/>
        </p:nvSpPr>
        <p:spPr>
          <a:xfrm>
            <a:off x="968202" y="512618"/>
            <a:ext cx="4227253" cy="2308324"/>
          </a:xfrm>
          <a:prstGeom prst="rect">
            <a:avLst/>
          </a:prstGeom>
          <a:noFill/>
        </p:spPr>
        <p:txBody>
          <a:bodyPr wrap="square" rtlCol="0">
            <a:spAutoFit/>
          </a:bodyPr>
          <a:lstStyle/>
          <a:p>
            <a:r>
              <a:rPr lang="en-US" sz="2400" dirty="0"/>
              <a:t>Define:</a:t>
            </a:r>
          </a:p>
          <a:p>
            <a:pPr marL="342900" indent="-342900">
              <a:buFont typeface="Wingdings" panose="05000000000000000000" pitchFamily="2" charset="2"/>
              <a:buChar char="§"/>
            </a:pPr>
            <a:r>
              <a:rPr lang="en-US" sz="2400" dirty="0"/>
              <a:t>grid resolution, </a:t>
            </a:r>
          </a:p>
          <a:p>
            <a:pPr marL="342900" indent="-342900">
              <a:buFont typeface="Wingdings" panose="05000000000000000000" pitchFamily="2" charset="2"/>
              <a:buChar char="§"/>
            </a:pPr>
            <a:r>
              <a:rPr lang="en-US" sz="2400" dirty="0"/>
              <a:t>energy resolution&lt;8 keV,  </a:t>
            </a:r>
          </a:p>
          <a:p>
            <a:pPr marL="342900" indent="-342900">
              <a:buFont typeface="Wingdings" panose="05000000000000000000" pitchFamily="2" charset="2"/>
              <a:buChar char="§"/>
            </a:pPr>
            <a:r>
              <a:rPr lang="en-US" sz="2400" dirty="0"/>
              <a:t>grid domain, </a:t>
            </a:r>
          </a:p>
          <a:p>
            <a:pPr marL="342900" indent="-342900">
              <a:buFont typeface="Wingdings" panose="05000000000000000000" pitchFamily="2" charset="2"/>
              <a:buChar char="§"/>
            </a:pPr>
            <a:r>
              <a:rPr lang="en-US" sz="2400" dirty="0"/>
              <a:t>number of macroparticles, </a:t>
            </a:r>
          </a:p>
          <a:p>
            <a:pPr marL="342900" indent="-342900">
              <a:buFont typeface="Wingdings" panose="05000000000000000000" pitchFamily="2" charset="2"/>
              <a:buChar char="§"/>
            </a:pPr>
            <a:r>
              <a:rPr lang="en-US" sz="2400" dirty="0"/>
              <a:t>seed modulation amplitude. </a:t>
            </a:r>
          </a:p>
        </p:txBody>
      </p:sp>
      <p:sp>
        <p:nvSpPr>
          <p:cNvPr id="17" name="TextBox 16">
            <a:extLst>
              <a:ext uri="{FF2B5EF4-FFF2-40B4-BE49-F238E27FC236}">
                <a16:creationId xmlns:a16="http://schemas.microsoft.com/office/drawing/2014/main" id="{D1A13308-2224-4A5D-9ECF-FE90DA4692AC}"/>
              </a:ext>
            </a:extLst>
          </p:cNvPr>
          <p:cNvSpPr txBox="1"/>
          <p:nvPr/>
        </p:nvSpPr>
        <p:spPr>
          <a:xfrm>
            <a:off x="5995555" y="1039091"/>
            <a:ext cx="5933208" cy="1200329"/>
          </a:xfrm>
          <a:prstGeom prst="rect">
            <a:avLst/>
          </a:prstGeom>
          <a:noFill/>
        </p:spPr>
        <p:txBody>
          <a:bodyPr wrap="square" rtlCol="0">
            <a:spAutoFit/>
          </a:bodyPr>
          <a:lstStyle/>
          <a:p>
            <a:r>
              <a:rPr lang="en-US" sz="2400" dirty="0" err="1">
                <a:latin typeface="Symbol" panose="05050102010706020507" pitchFamily="18" charset="2"/>
              </a:rPr>
              <a:t>D</a:t>
            </a:r>
            <a:r>
              <a:rPr lang="en-US" sz="2400" i="1" dirty="0" err="1"/>
              <a:t>n</a:t>
            </a:r>
            <a:r>
              <a:rPr lang="en-US" sz="2400" dirty="0"/>
              <a:t> must be larger than numerical shot noise, and smaller than ~ 0.2n</a:t>
            </a:r>
            <a:r>
              <a:rPr lang="en-US" sz="2400" baseline="-25000" dirty="0"/>
              <a:t>0</a:t>
            </a:r>
            <a:r>
              <a:rPr lang="en-US" sz="2400" dirty="0"/>
              <a:t>/Gain to avoid gain saturation</a:t>
            </a:r>
          </a:p>
        </p:txBody>
      </p:sp>
    </p:spTree>
    <p:extLst>
      <p:ext uri="{BB962C8B-B14F-4D97-AF65-F5344CB8AC3E}">
        <p14:creationId xmlns:p14="http://schemas.microsoft.com/office/powerpoint/2010/main" val="2081364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E43E8E-6C8C-45C3-B5BC-3631A07A68E0}"/>
              </a:ext>
            </a:extLst>
          </p:cNvPr>
          <p:cNvSpPr txBox="1"/>
          <p:nvPr/>
        </p:nvSpPr>
        <p:spPr>
          <a:xfrm>
            <a:off x="2492202" y="72736"/>
            <a:ext cx="6674969" cy="584775"/>
          </a:xfrm>
          <a:prstGeom prst="rect">
            <a:avLst/>
          </a:prstGeom>
          <a:noFill/>
        </p:spPr>
        <p:txBody>
          <a:bodyPr wrap="none" rtlCol="0">
            <a:spAutoFit/>
          </a:bodyPr>
          <a:lstStyle/>
          <a:p>
            <a:r>
              <a:rPr lang="en-US" sz="3200" dirty="0"/>
              <a:t>Selection of the solver’s grid resolution</a:t>
            </a:r>
          </a:p>
        </p:txBody>
      </p:sp>
      <p:pic>
        <p:nvPicPr>
          <p:cNvPr id="5" name="Picture 4">
            <a:extLst>
              <a:ext uri="{FF2B5EF4-FFF2-40B4-BE49-F238E27FC236}">
                <a16:creationId xmlns:a16="http://schemas.microsoft.com/office/drawing/2014/main" id="{25960D5B-0D72-4115-B9FC-55EE7BB21D14}"/>
              </a:ext>
            </a:extLst>
          </p:cNvPr>
          <p:cNvPicPr>
            <a:picLocks noChangeAspect="1"/>
          </p:cNvPicPr>
          <p:nvPr/>
        </p:nvPicPr>
        <p:blipFill>
          <a:blip r:embed="rId2"/>
          <a:stretch>
            <a:fillRect/>
          </a:stretch>
        </p:blipFill>
        <p:spPr>
          <a:xfrm>
            <a:off x="263941" y="2397000"/>
            <a:ext cx="7218724" cy="3053202"/>
          </a:xfrm>
          <a:prstGeom prst="rect">
            <a:avLst/>
          </a:prstGeom>
        </p:spPr>
      </p:pic>
      <p:pic>
        <p:nvPicPr>
          <p:cNvPr id="12" name="Picture 11">
            <a:extLst>
              <a:ext uri="{FF2B5EF4-FFF2-40B4-BE49-F238E27FC236}">
                <a16:creationId xmlns:a16="http://schemas.microsoft.com/office/drawing/2014/main" id="{12D9B9A0-DE9A-4584-8762-B3B67CBD1513}"/>
              </a:ext>
            </a:extLst>
          </p:cNvPr>
          <p:cNvPicPr>
            <a:picLocks noChangeAspect="1"/>
          </p:cNvPicPr>
          <p:nvPr/>
        </p:nvPicPr>
        <p:blipFill>
          <a:blip r:embed="rId3"/>
          <a:stretch>
            <a:fillRect/>
          </a:stretch>
        </p:blipFill>
        <p:spPr>
          <a:xfrm>
            <a:off x="7577959" y="2476025"/>
            <a:ext cx="3983420" cy="3036636"/>
          </a:xfrm>
          <a:prstGeom prst="rect">
            <a:avLst/>
          </a:prstGeom>
        </p:spPr>
      </p:pic>
      <p:sp>
        <p:nvSpPr>
          <p:cNvPr id="14" name="TextBox 13">
            <a:extLst>
              <a:ext uri="{FF2B5EF4-FFF2-40B4-BE49-F238E27FC236}">
                <a16:creationId xmlns:a16="http://schemas.microsoft.com/office/drawing/2014/main" id="{5CD074EE-4FDE-4F20-BC83-760FFCB43BD5}"/>
              </a:ext>
            </a:extLst>
          </p:cNvPr>
          <p:cNvSpPr txBox="1"/>
          <p:nvPr/>
        </p:nvSpPr>
        <p:spPr>
          <a:xfrm>
            <a:off x="91440" y="873760"/>
            <a:ext cx="12263294" cy="461665"/>
          </a:xfrm>
          <a:prstGeom prst="rect">
            <a:avLst/>
          </a:prstGeom>
          <a:noFill/>
        </p:spPr>
        <p:txBody>
          <a:bodyPr wrap="none" rtlCol="0">
            <a:spAutoFit/>
          </a:bodyPr>
          <a:lstStyle/>
          <a:p>
            <a:r>
              <a:rPr lang="en-US" sz="2400" dirty="0"/>
              <a:t>Simulation with small grid resolution </a:t>
            </a:r>
            <a:r>
              <a:rPr lang="en-US" sz="2400" dirty="0">
                <a:latin typeface="Symbol" panose="05050102010706020507" pitchFamily="18" charset="2"/>
              </a:rPr>
              <a:t>D</a:t>
            </a:r>
            <a:r>
              <a:rPr lang="en-US" sz="2400" dirty="0"/>
              <a:t>x = </a:t>
            </a:r>
            <a:r>
              <a:rPr lang="en-US" sz="2400" dirty="0">
                <a:latin typeface="Symbol" panose="05050102010706020507" pitchFamily="18" charset="2"/>
              </a:rPr>
              <a:t>D</a:t>
            </a:r>
            <a:r>
              <a:rPr lang="en-US" sz="2400" dirty="0"/>
              <a:t>y= 2.5 </a:t>
            </a:r>
            <a:r>
              <a:rPr lang="en-US" sz="2400" dirty="0">
                <a:latin typeface="Symbol" panose="05050102010706020507" pitchFamily="18" charset="2"/>
              </a:rPr>
              <a:t>m</a:t>
            </a:r>
            <a:r>
              <a:rPr lang="en-US" sz="2400" dirty="0"/>
              <a:t>m and </a:t>
            </a:r>
            <a:r>
              <a:rPr lang="en-US" sz="2400" dirty="0" err="1">
                <a:latin typeface="Symbol" panose="05050102010706020507" pitchFamily="18" charset="2"/>
              </a:rPr>
              <a:t>D</a:t>
            </a:r>
            <a:r>
              <a:rPr lang="en-US" sz="2400" dirty="0" err="1"/>
              <a:t>z</a:t>
            </a:r>
            <a:r>
              <a:rPr lang="en-US" sz="2400" dirty="0"/>
              <a:t> </a:t>
            </a:r>
            <a:r>
              <a:rPr lang="en-US" sz="2400" dirty="0">
                <a:latin typeface="Symbol" panose="05050102010706020507" pitchFamily="18" charset="2"/>
              </a:rPr>
              <a:t>=</a:t>
            </a:r>
            <a:r>
              <a:rPr lang="en-US" sz="2400" dirty="0"/>
              <a:t> 7.5 nm was used as the reference</a:t>
            </a:r>
          </a:p>
        </p:txBody>
      </p:sp>
      <p:grpSp>
        <p:nvGrpSpPr>
          <p:cNvPr id="21" name="Group 20">
            <a:extLst>
              <a:ext uri="{FF2B5EF4-FFF2-40B4-BE49-F238E27FC236}">
                <a16:creationId xmlns:a16="http://schemas.microsoft.com/office/drawing/2014/main" id="{00A4B982-454E-4F4F-A5A5-746A5BD59C4C}"/>
              </a:ext>
            </a:extLst>
          </p:cNvPr>
          <p:cNvGrpSpPr/>
          <p:nvPr/>
        </p:nvGrpSpPr>
        <p:grpSpPr>
          <a:xfrm>
            <a:off x="3576320" y="2132218"/>
            <a:ext cx="2072195" cy="369332"/>
            <a:chOff x="995680" y="1493520"/>
            <a:chExt cx="2072195" cy="369332"/>
          </a:xfrm>
        </p:grpSpPr>
        <p:sp>
          <p:nvSpPr>
            <p:cNvPr id="18" name="Oval 17">
              <a:extLst>
                <a:ext uri="{FF2B5EF4-FFF2-40B4-BE49-F238E27FC236}">
                  <a16:creationId xmlns:a16="http://schemas.microsoft.com/office/drawing/2014/main" id="{83333059-C117-4725-BEA6-31AEB467C9E5}"/>
                </a:ext>
              </a:extLst>
            </p:cNvPr>
            <p:cNvSpPr/>
            <p:nvPr/>
          </p:nvSpPr>
          <p:spPr>
            <a:xfrm>
              <a:off x="995680" y="1595120"/>
              <a:ext cx="142240" cy="15240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A00E31A-1C57-43A5-80E2-4F4043EAB20C}"/>
                </a:ext>
              </a:extLst>
            </p:cNvPr>
            <p:cNvSpPr txBox="1"/>
            <p:nvPr/>
          </p:nvSpPr>
          <p:spPr>
            <a:xfrm>
              <a:off x="1341120" y="1493520"/>
              <a:ext cx="1726755" cy="369332"/>
            </a:xfrm>
            <a:prstGeom prst="rect">
              <a:avLst/>
            </a:prstGeom>
            <a:noFill/>
          </p:spPr>
          <p:txBody>
            <a:bodyPr wrap="none" rtlCol="0">
              <a:spAutoFit/>
            </a:bodyPr>
            <a:lstStyle/>
            <a:p>
              <a:r>
                <a:rPr lang="en-US" dirty="0">
                  <a:latin typeface="Symbol" panose="05050102010706020507" pitchFamily="18" charset="2"/>
                </a:rPr>
                <a:t>D</a:t>
              </a:r>
              <a:r>
                <a:rPr lang="en-US" dirty="0"/>
                <a:t>x = </a:t>
              </a:r>
              <a:r>
                <a:rPr lang="en-US" dirty="0">
                  <a:latin typeface="Symbol" panose="05050102010706020507" pitchFamily="18" charset="2"/>
                </a:rPr>
                <a:t>D</a:t>
              </a:r>
              <a:r>
                <a:rPr lang="en-US" dirty="0"/>
                <a:t>y=40 </a:t>
              </a:r>
              <a:r>
                <a:rPr lang="en-US" dirty="0">
                  <a:latin typeface="Symbol" panose="05050102010706020507" pitchFamily="18" charset="2"/>
                </a:rPr>
                <a:t>m</a:t>
              </a:r>
              <a:r>
                <a:rPr lang="en-US" dirty="0"/>
                <a:t>m; </a:t>
              </a:r>
            </a:p>
          </p:txBody>
        </p:sp>
      </p:grpSp>
      <p:grpSp>
        <p:nvGrpSpPr>
          <p:cNvPr id="22" name="Group 21">
            <a:extLst>
              <a:ext uri="{FF2B5EF4-FFF2-40B4-BE49-F238E27FC236}">
                <a16:creationId xmlns:a16="http://schemas.microsoft.com/office/drawing/2014/main" id="{F8EE9157-6212-4232-B1BD-92173A83DD09}"/>
              </a:ext>
            </a:extLst>
          </p:cNvPr>
          <p:cNvGrpSpPr/>
          <p:nvPr/>
        </p:nvGrpSpPr>
        <p:grpSpPr>
          <a:xfrm>
            <a:off x="5709920" y="2132218"/>
            <a:ext cx="2072195" cy="369332"/>
            <a:chOff x="995680" y="1493520"/>
            <a:chExt cx="2072195" cy="369332"/>
          </a:xfrm>
        </p:grpSpPr>
        <p:sp>
          <p:nvSpPr>
            <p:cNvPr id="23" name="Oval 22">
              <a:extLst>
                <a:ext uri="{FF2B5EF4-FFF2-40B4-BE49-F238E27FC236}">
                  <a16:creationId xmlns:a16="http://schemas.microsoft.com/office/drawing/2014/main" id="{0571396E-9A3A-44E9-84C1-CF79B7EAB49A}"/>
                </a:ext>
              </a:extLst>
            </p:cNvPr>
            <p:cNvSpPr/>
            <p:nvPr/>
          </p:nvSpPr>
          <p:spPr>
            <a:xfrm>
              <a:off x="995680" y="1595120"/>
              <a:ext cx="142240" cy="152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7EC0F61-EF36-455A-8725-339E6214092B}"/>
                </a:ext>
              </a:extLst>
            </p:cNvPr>
            <p:cNvSpPr txBox="1"/>
            <p:nvPr/>
          </p:nvSpPr>
          <p:spPr>
            <a:xfrm>
              <a:off x="1341120" y="1493520"/>
              <a:ext cx="1726755" cy="369332"/>
            </a:xfrm>
            <a:prstGeom prst="rect">
              <a:avLst/>
            </a:prstGeom>
            <a:noFill/>
          </p:spPr>
          <p:txBody>
            <a:bodyPr wrap="none" rtlCol="0">
              <a:spAutoFit/>
            </a:bodyPr>
            <a:lstStyle/>
            <a:p>
              <a:r>
                <a:rPr lang="en-US" dirty="0">
                  <a:latin typeface="Symbol" panose="05050102010706020507" pitchFamily="18" charset="2"/>
                </a:rPr>
                <a:t>D</a:t>
              </a:r>
              <a:r>
                <a:rPr lang="en-US" dirty="0"/>
                <a:t>x = </a:t>
              </a:r>
              <a:r>
                <a:rPr lang="en-US" dirty="0">
                  <a:latin typeface="Symbol" panose="05050102010706020507" pitchFamily="18" charset="2"/>
                </a:rPr>
                <a:t>D</a:t>
              </a:r>
              <a:r>
                <a:rPr lang="en-US" dirty="0"/>
                <a:t>y=10 </a:t>
              </a:r>
              <a:r>
                <a:rPr lang="en-US" dirty="0">
                  <a:latin typeface="Symbol" panose="05050102010706020507" pitchFamily="18" charset="2"/>
                </a:rPr>
                <a:t>m</a:t>
              </a:r>
              <a:r>
                <a:rPr lang="en-US" dirty="0"/>
                <a:t>m; </a:t>
              </a:r>
            </a:p>
          </p:txBody>
        </p:sp>
      </p:grpSp>
      <p:sp>
        <p:nvSpPr>
          <p:cNvPr id="26" name="Oval 25">
            <a:extLst>
              <a:ext uri="{FF2B5EF4-FFF2-40B4-BE49-F238E27FC236}">
                <a16:creationId xmlns:a16="http://schemas.microsoft.com/office/drawing/2014/main" id="{BD0D15A0-A5C2-4120-AB73-507B2FD3DF56}"/>
              </a:ext>
            </a:extLst>
          </p:cNvPr>
          <p:cNvSpPr/>
          <p:nvPr/>
        </p:nvSpPr>
        <p:spPr>
          <a:xfrm>
            <a:off x="7894320" y="2233818"/>
            <a:ext cx="14224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533821C-D961-44D3-806C-967D9AFB32DB}"/>
              </a:ext>
            </a:extLst>
          </p:cNvPr>
          <p:cNvSpPr txBox="1"/>
          <p:nvPr/>
        </p:nvSpPr>
        <p:spPr>
          <a:xfrm>
            <a:off x="8270240" y="2122058"/>
            <a:ext cx="1547218" cy="369332"/>
          </a:xfrm>
          <a:prstGeom prst="rect">
            <a:avLst/>
          </a:prstGeom>
          <a:noFill/>
        </p:spPr>
        <p:txBody>
          <a:bodyPr wrap="none" rtlCol="0">
            <a:spAutoFit/>
          </a:bodyPr>
          <a:lstStyle/>
          <a:p>
            <a:r>
              <a:rPr lang="en-US" dirty="0">
                <a:latin typeface="Symbol" panose="05050102010706020507" pitchFamily="18" charset="2"/>
              </a:rPr>
              <a:t>D</a:t>
            </a:r>
            <a:r>
              <a:rPr lang="en-US" dirty="0"/>
              <a:t>x = </a:t>
            </a:r>
            <a:r>
              <a:rPr lang="en-US" dirty="0">
                <a:latin typeface="Symbol" panose="05050102010706020507" pitchFamily="18" charset="2"/>
              </a:rPr>
              <a:t>D</a:t>
            </a:r>
            <a:r>
              <a:rPr lang="en-US" dirty="0"/>
              <a:t>y=5 </a:t>
            </a:r>
            <a:r>
              <a:rPr lang="en-US" dirty="0">
                <a:latin typeface="Symbol" panose="05050102010706020507" pitchFamily="18" charset="2"/>
              </a:rPr>
              <a:t>m</a:t>
            </a:r>
            <a:r>
              <a:rPr lang="en-US" dirty="0"/>
              <a:t>m </a:t>
            </a:r>
          </a:p>
        </p:txBody>
      </p:sp>
      <p:sp>
        <p:nvSpPr>
          <p:cNvPr id="29" name="TextBox 28">
            <a:extLst>
              <a:ext uri="{FF2B5EF4-FFF2-40B4-BE49-F238E27FC236}">
                <a16:creationId xmlns:a16="http://schemas.microsoft.com/office/drawing/2014/main" id="{EF249A49-776C-412A-B696-C4082384AF62}"/>
              </a:ext>
            </a:extLst>
          </p:cNvPr>
          <p:cNvSpPr txBox="1"/>
          <p:nvPr/>
        </p:nvSpPr>
        <p:spPr>
          <a:xfrm>
            <a:off x="1595120" y="2071258"/>
            <a:ext cx="1828386" cy="461665"/>
          </a:xfrm>
          <a:prstGeom prst="rect">
            <a:avLst/>
          </a:prstGeom>
          <a:noFill/>
        </p:spPr>
        <p:txBody>
          <a:bodyPr wrap="none" rtlCol="0">
            <a:spAutoFit/>
          </a:bodyPr>
          <a:lstStyle/>
          <a:p>
            <a:r>
              <a:rPr lang="en-US" sz="2400" dirty="0"/>
              <a:t>Color coding:</a:t>
            </a:r>
          </a:p>
        </p:txBody>
      </p:sp>
      <p:sp>
        <p:nvSpPr>
          <p:cNvPr id="30" name="TextBox 29">
            <a:extLst>
              <a:ext uri="{FF2B5EF4-FFF2-40B4-BE49-F238E27FC236}">
                <a16:creationId xmlns:a16="http://schemas.microsoft.com/office/drawing/2014/main" id="{5156F76C-279C-45E3-B8EE-813CC5B0460D}"/>
              </a:ext>
            </a:extLst>
          </p:cNvPr>
          <p:cNvSpPr txBox="1"/>
          <p:nvPr/>
        </p:nvSpPr>
        <p:spPr>
          <a:xfrm>
            <a:off x="953885" y="1609438"/>
            <a:ext cx="10080132" cy="400110"/>
          </a:xfrm>
          <a:prstGeom prst="rect">
            <a:avLst/>
          </a:prstGeom>
          <a:noFill/>
        </p:spPr>
        <p:txBody>
          <a:bodyPr wrap="none" rtlCol="0">
            <a:spAutoFit/>
          </a:bodyPr>
          <a:lstStyle/>
          <a:p>
            <a:r>
              <a:rPr lang="en-US" sz="2000" dirty="0"/>
              <a:t>Plots show deviations from reference for the beam energy, beam transverse size and emittance.</a:t>
            </a:r>
          </a:p>
        </p:txBody>
      </p:sp>
      <p:sp>
        <p:nvSpPr>
          <p:cNvPr id="33" name="TextBox 32">
            <a:extLst>
              <a:ext uri="{FF2B5EF4-FFF2-40B4-BE49-F238E27FC236}">
                <a16:creationId xmlns:a16="http://schemas.microsoft.com/office/drawing/2014/main" id="{41FAB625-9CCE-4207-9B19-AD1F63E65BBE}"/>
              </a:ext>
            </a:extLst>
          </p:cNvPr>
          <p:cNvSpPr txBox="1"/>
          <p:nvPr/>
        </p:nvSpPr>
        <p:spPr>
          <a:xfrm>
            <a:off x="2430087" y="5748482"/>
            <a:ext cx="7900433" cy="461665"/>
          </a:xfrm>
          <a:prstGeom prst="rect">
            <a:avLst/>
          </a:prstGeom>
          <a:noFill/>
          <a:ln>
            <a:solidFill>
              <a:schemeClr val="tx1"/>
            </a:solidFill>
          </a:ln>
        </p:spPr>
        <p:txBody>
          <a:bodyPr wrap="none" rtlCol="0">
            <a:spAutoFit/>
          </a:bodyPr>
          <a:lstStyle/>
          <a:p>
            <a:r>
              <a:rPr lang="en-US" sz="2400" dirty="0"/>
              <a:t>Grid resolution  </a:t>
            </a:r>
            <a:r>
              <a:rPr lang="en-US" sz="2400" dirty="0">
                <a:latin typeface="Symbol" panose="05050102010706020507" pitchFamily="18" charset="2"/>
              </a:rPr>
              <a:t>D</a:t>
            </a:r>
            <a:r>
              <a:rPr lang="en-US" sz="2400" dirty="0"/>
              <a:t>x = </a:t>
            </a:r>
            <a:r>
              <a:rPr lang="en-US" sz="2400" dirty="0">
                <a:latin typeface="Symbol" panose="05050102010706020507" pitchFamily="18" charset="2"/>
              </a:rPr>
              <a:t>D</a:t>
            </a:r>
            <a:r>
              <a:rPr lang="en-US" sz="2400" dirty="0"/>
              <a:t>y=10 </a:t>
            </a:r>
            <a:r>
              <a:rPr lang="en-US" sz="2400" dirty="0">
                <a:latin typeface="Symbol" panose="05050102010706020507" pitchFamily="18" charset="2"/>
              </a:rPr>
              <a:t>m</a:t>
            </a:r>
            <a:r>
              <a:rPr lang="en-US" sz="2400" dirty="0"/>
              <a:t>m and </a:t>
            </a:r>
            <a:r>
              <a:rPr lang="en-US" sz="2400" dirty="0" err="1">
                <a:latin typeface="Symbol" panose="05050102010706020507" pitchFamily="18" charset="2"/>
              </a:rPr>
              <a:t>D</a:t>
            </a:r>
            <a:r>
              <a:rPr lang="en-US" sz="2400" dirty="0" err="1"/>
              <a:t>z</a:t>
            </a:r>
            <a:r>
              <a:rPr lang="en-US" sz="2400" dirty="0"/>
              <a:t> = 28.6 nm was chosen </a:t>
            </a:r>
          </a:p>
        </p:txBody>
      </p:sp>
    </p:spTree>
    <p:extLst>
      <p:ext uri="{BB962C8B-B14F-4D97-AF65-F5344CB8AC3E}">
        <p14:creationId xmlns:p14="http://schemas.microsoft.com/office/powerpoint/2010/main" val="3421842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48DF83-545B-2CA1-961F-C220D7BD4417}"/>
              </a:ext>
            </a:extLst>
          </p:cNvPr>
          <p:cNvSpPr>
            <a:spLocks noGrp="1"/>
          </p:cNvSpPr>
          <p:nvPr>
            <p:ph idx="1"/>
          </p:nvPr>
        </p:nvSpPr>
        <p:spPr>
          <a:xfrm>
            <a:off x="0" y="538759"/>
            <a:ext cx="10402194" cy="905575"/>
          </a:xfrm>
        </p:spPr>
        <p:txBody>
          <a:bodyPr>
            <a:normAutofit fontScale="92500" lnSpcReduction="10000"/>
          </a:bodyPr>
          <a:lstStyle/>
          <a:p>
            <a:r>
              <a:rPr lang="en-US" dirty="0"/>
              <a:t>Calculation using 64x10</a:t>
            </a:r>
            <a:r>
              <a:rPr lang="en-US" baseline="30000" dirty="0"/>
              <a:t>6 </a:t>
            </a:r>
            <a:r>
              <a:rPr lang="en-US" dirty="0"/>
              <a:t>macroparticles was used as the reference</a:t>
            </a:r>
          </a:p>
          <a:p>
            <a:r>
              <a:rPr lang="en-US" dirty="0"/>
              <a:t>Solver grid resolution</a:t>
            </a:r>
          </a:p>
        </p:txBody>
      </p:sp>
      <p:pic>
        <p:nvPicPr>
          <p:cNvPr id="7" name="Picture 6">
            <a:extLst>
              <a:ext uri="{FF2B5EF4-FFF2-40B4-BE49-F238E27FC236}">
                <a16:creationId xmlns:a16="http://schemas.microsoft.com/office/drawing/2014/main" id="{A633518C-4B5C-8F96-47F8-FC07A75EC6B0}"/>
              </a:ext>
            </a:extLst>
          </p:cNvPr>
          <p:cNvPicPr>
            <a:picLocks noChangeAspect="1"/>
          </p:cNvPicPr>
          <p:nvPr/>
        </p:nvPicPr>
        <p:blipFill>
          <a:blip r:embed="rId2"/>
          <a:stretch>
            <a:fillRect/>
          </a:stretch>
        </p:blipFill>
        <p:spPr>
          <a:xfrm>
            <a:off x="0" y="1811552"/>
            <a:ext cx="11933583" cy="4475094"/>
          </a:xfrm>
          <a:prstGeom prst="rect">
            <a:avLst/>
          </a:prstGeom>
        </p:spPr>
      </p:pic>
      <p:pic>
        <p:nvPicPr>
          <p:cNvPr id="8" name="Picture 7">
            <a:extLst>
              <a:ext uri="{FF2B5EF4-FFF2-40B4-BE49-F238E27FC236}">
                <a16:creationId xmlns:a16="http://schemas.microsoft.com/office/drawing/2014/main" id="{120C9944-20C7-F5C0-EF5F-21AF0B010B7F}"/>
              </a:ext>
            </a:extLst>
          </p:cNvPr>
          <p:cNvPicPr>
            <a:picLocks noChangeAspect="1"/>
          </p:cNvPicPr>
          <p:nvPr/>
        </p:nvPicPr>
        <p:blipFill>
          <a:blip r:embed="rId3"/>
          <a:stretch>
            <a:fillRect/>
          </a:stretch>
        </p:blipFill>
        <p:spPr>
          <a:xfrm>
            <a:off x="3304309" y="1021607"/>
            <a:ext cx="5205846" cy="314385"/>
          </a:xfrm>
          <a:prstGeom prst="rect">
            <a:avLst/>
          </a:prstGeom>
        </p:spPr>
      </p:pic>
      <p:sp>
        <p:nvSpPr>
          <p:cNvPr id="9" name="TextBox 8">
            <a:extLst>
              <a:ext uri="{FF2B5EF4-FFF2-40B4-BE49-F238E27FC236}">
                <a16:creationId xmlns:a16="http://schemas.microsoft.com/office/drawing/2014/main" id="{4386265B-99E4-4707-9346-312822EF79B1}"/>
              </a:ext>
            </a:extLst>
          </p:cNvPr>
          <p:cNvSpPr txBox="1"/>
          <p:nvPr/>
        </p:nvSpPr>
        <p:spPr>
          <a:xfrm>
            <a:off x="2283460" y="-103909"/>
            <a:ext cx="7054945" cy="584775"/>
          </a:xfrm>
          <a:prstGeom prst="rect">
            <a:avLst/>
          </a:prstGeom>
          <a:noFill/>
        </p:spPr>
        <p:txBody>
          <a:bodyPr wrap="none" rtlCol="0">
            <a:spAutoFit/>
          </a:bodyPr>
          <a:lstStyle/>
          <a:p>
            <a:r>
              <a:rPr lang="en-US" sz="3200" dirty="0"/>
              <a:t>Selection of the number of macroparticle</a:t>
            </a:r>
          </a:p>
        </p:txBody>
      </p:sp>
      <p:sp>
        <p:nvSpPr>
          <p:cNvPr id="6" name="Rectangle 5">
            <a:extLst>
              <a:ext uri="{FF2B5EF4-FFF2-40B4-BE49-F238E27FC236}">
                <a16:creationId xmlns:a16="http://schemas.microsoft.com/office/drawing/2014/main" id="{521301D1-E08B-41BF-B52D-E0F2620DB484}"/>
              </a:ext>
            </a:extLst>
          </p:cNvPr>
          <p:cNvSpPr/>
          <p:nvPr/>
        </p:nvSpPr>
        <p:spPr>
          <a:xfrm>
            <a:off x="10764982" y="2182086"/>
            <a:ext cx="862445" cy="6546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6DF4DD2-C275-441F-AB41-DC2C5D47ED8C}"/>
              </a:ext>
            </a:extLst>
          </p:cNvPr>
          <p:cNvSpPr txBox="1"/>
          <p:nvPr/>
        </p:nvSpPr>
        <p:spPr>
          <a:xfrm>
            <a:off x="4281055" y="6282035"/>
            <a:ext cx="4589205" cy="461665"/>
          </a:xfrm>
          <a:prstGeom prst="rect">
            <a:avLst/>
          </a:prstGeom>
          <a:noFill/>
          <a:ln>
            <a:solidFill>
              <a:schemeClr val="tx1">
                <a:lumMod val="95000"/>
                <a:lumOff val="5000"/>
              </a:schemeClr>
            </a:solidFill>
          </a:ln>
        </p:spPr>
        <p:txBody>
          <a:bodyPr wrap="none" rtlCol="0">
            <a:spAutoFit/>
          </a:bodyPr>
          <a:lstStyle/>
          <a:p>
            <a:r>
              <a:rPr lang="en-US" sz="2400" dirty="0"/>
              <a:t>8 x 10</a:t>
            </a:r>
            <a:r>
              <a:rPr lang="en-US" sz="2400" baseline="30000" dirty="0"/>
              <a:t>6 </a:t>
            </a:r>
            <a:r>
              <a:rPr lang="en-US" sz="2400" dirty="0"/>
              <a:t>macroparticles was selected</a:t>
            </a:r>
          </a:p>
        </p:txBody>
      </p:sp>
      <p:sp>
        <p:nvSpPr>
          <p:cNvPr id="11" name="TextBox 10">
            <a:extLst>
              <a:ext uri="{FF2B5EF4-FFF2-40B4-BE49-F238E27FC236}">
                <a16:creationId xmlns:a16="http://schemas.microsoft.com/office/drawing/2014/main" id="{8385B703-C960-43F5-A37B-73689225D8EC}"/>
              </a:ext>
            </a:extLst>
          </p:cNvPr>
          <p:cNvSpPr txBox="1"/>
          <p:nvPr/>
        </p:nvSpPr>
        <p:spPr>
          <a:xfrm>
            <a:off x="8530936" y="893615"/>
            <a:ext cx="1528752" cy="523220"/>
          </a:xfrm>
          <a:prstGeom prst="rect">
            <a:avLst/>
          </a:prstGeom>
          <a:noFill/>
        </p:spPr>
        <p:txBody>
          <a:bodyPr wrap="none" rtlCol="0">
            <a:spAutoFit/>
          </a:bodyPr>
          <a:lstStyle/>
          <a:p>
            <a:r>
              <a:rPr lang="en-US" sz="2600" dirty="0"/>
              <a:t>was</a:t>
            </a:r>
            <a:r>
              <a:rPr lang="en-US" sz="2800" dirty="0"/>
              <a:t> used</a:t>
            </a:r>
          </a:p>
        </p:txBody>
      </p:sp>
      <p:sp>
        <p:nvSpPr>
          <p:cNvPr id="12" name="TextBox 11">
            <a:extLst>
              <a:ext uri="{FF2B5EF4-FFF2-40B4-BE49-F238E27FC236}">
                <a16:creationId xmlns:a16="http://schemas.microsoft.com/office/drawing/2014/main" id="{DA4D10B0-BF11-4304-9C81-C64A65554D50}"/>
              </a:ext>
            </a:extLst>
          </p:cNvPr>
          <p:cNvSpPr txBox="1"/>
          <p:nvPr/>
        </p:nvSpPr>
        <p:spPr>
          <a:xfrm>
            <a:off x="953885" y="1609438"/>
            <a:ext cx="10080132" cy="400110"/>
          </a:xfrm>
          <a:prstGeom prst="rect">
            <a:avLst/>
          </a:prstGeom>
          <a:noFill/>
        </p:spPr>
        <p:txBody>
          <a:bodyPr wrap="none" rtlCol="0">
            <a:spAutoFit/>
          </a:bodyPr>
          <a:lstStyle/>
          <a:p>
            <a:r>
              <a:rPr lang="en-US" sz="2000" dirty="0"/>
              <a:t>Plots show deviations from reference for the beam energy, beam transverse size and emittance.</a:t>
            </a:r>
          </a:p>
        </p:txBody>
      </p:sp>
    </p:spTree>
    <p:extLst>
      <p:ext uri="{BB962C8B-B14F-4D97-AF65-F5344CB8AC3E}">
        <p14:creationId xmlns:p14="http://schemas.microsoft.com/office/powerpoint/2010/main" val="3575877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6A39FD5-9076-445A-9070-6D21BE2D9DA1}"/>
              </a:ext>
            </a:extLst>
          </p:cNvPr>
          <p:cNvSpPr txBox="1"/>
          <p:nvPr/>
        </p:nvSpPr>
        <p:spPr>
          <a:xfrm>
            <a:off x="409750" y="75929"/>
            <a:ext cx="1777474" cy="584775"/>
          </a:xfrm>
          <a:prstGeom prst="rect">
            <a:avLst/>
          </a:prstGeom>
          <a:noFill/>
        </p:spPr>
        <p:txBody>
          <a:bodyPr wrap="none" rtlCol="0">
            <a:spAutoFit/>
          </a:bodyPr>
          <a:lstStyle/>
          <a:p>
            <a:r>
              <a:rPr lang="en-US" sz="3200" dirty="0"/>
              <a:t>Preamble</a:t>
            </a:r>
          </a:p>
        </p:txBody>
      </p:sp>
      <p:pic>
        <p:nvPicPr>
          <p:cNvPr id="9" name="Picture 8">
            <a:extLst>
              <a:ext uri="{FF2B5EF4-FFF2-40B4-BE49-F238E27FC236}">
                <a16:creationId xmlns:a16="http://schemas.microsoft.com/office/drawing/2014/main" id="{B07D967B-C976-424F-A9F8-DF6DE504D33F}"/>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4638983" y="886367"/>
            <a:ext cx="3226935" cy="319554"/>
          </a:xfrm>
          <a:prstGeom prst="rect">
            <a:avLst/>
          </a:prstGeom>
        </p:spPr>
      </p:pic>
      <p:sp>
        <p:nvSpPr>
          <p:cNvPr id="10" name="TextBox 9">
            <a:extLst>
              <a:ext uri="{FF2B5EF4-FFF2-40B4-BE49-F238E27FC236}">
                <a16:creationId xmlns:a16="http://schemas.microsoft.com/office/drawing/2014/main" id="{28A3E784-1398-42B5-80E1-5FCF1A93C0F0}"/>
              </a:ext>
            </a:extLst>
          </p:cNvPr>
          <p:cNvSpPr txBox="1"/>
          <p:nvPr/>
        </p:nvSpPr>
        <p:spPr>
          <a:xfrm>
            <a:off x="530980" y="1695626"/>
            <a:ext cx="9511645" cy="984885"/>
          </a:xfrm>
          <a:prstGeom prst="rect">
            <a:avLst/>
          </a:prstGeom>
          <a:noFill/>
        </p:spPr>
        <p:txBody>
          <a:bodyPr wrap="square" rtlCol="0">
            <a:spAutoFit/>
          </a:bodyPr>
          <a:lstStyle/>
          <a:p>
            <a:r>
              <a:rPr lang="en-US" sz="2000" dirty="0"/>
              <a:t>Plasma Cascade Amplifier (</a:t>
            </a:r>
            <a:r>
              <a:rPr lang="en-US" sz="2000" dirty="0" err="1"/>
              <a:t>PCA</a:t>
            </a:r>
            <a:r>
              <a:rPr lang="en-US" sz="2000" dirty="0"/>
              <a:t>)</a:t>
            </a:r>
          </a:p>
          <a:p>
            <a:r>
              <a:rPr lang="en-US" sz="2000" dirty="0"/>
              <a:t>Obtain a gain in microbunching by creating a runaway instability of plasma oscillations</a:t>
            </a:r>
          </a:p>
          <a:p>
            <a:r>
              <a:rPr lang="en-US" dirty="0"/>
              <a:t>(</a:t>
            </a:r>
            <a:r>
              <a:rPr lang="en-US" b="1" dirty="0"/>
              <a:t>V. Litvinenko </a:t>
            </a:r>
            <a:r>
              <a:rPr lang="en-US" b="1" i="1" dirty="0"/>
              <a:t>et al</a:t>
            </a:r>
            <a:r>
              <a:rPr lang="en-US" b="1" dirty="0"/>
              <a:t>., Phys. Rev. Accel. Beams 24, 014402,</a:t>
            </a:r>
            <a:r>
              <a:rPr lang="en-US" dirty="0"/>
              <a:t> </a:t>
            </a:r>
            <a:r>
              <a:rPr lang="en-US" b="1" dirty="0"/>
              <a:t>2021</a:t>
            </a:r>
            <a:r>
              <a:rPr lang="en-US" dirty="0"/>
              <a:t>.)  </a:t>
            </a:r>
          </a:p>
        </p:txBody>
      </p:sp>
      <p:pic>
        <p:nvPicPr>
          <p:cNvPr id="13" name="Picture 12">
            <a:extLst>
              <a:ext uri="{FF2B5EF4-FFF2-40B4-BE49-F238E27FC236}">
                <a16:creationId xmlns:a16="http://schemas.microsoft.com/office/drawing/2014/main" id="{93A7DAA8-7896-40EB-887E-834A16600BC5}"/>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5735781" y="2843538"/>
            <a:ext cx="1347977" cy="327528"/>
          </a:xfrm>
          <a:prstGeom prst="rect">
            <a:avLst/>
          </a:prstGeom>
        </p:spPr>
      </p:pic>
      <p:sp>
        <p:nvSpPr>
          <p:cNvPr id="14" name="TextBox 13">
            <a:extLst>
              <a:ext uri="{FF2B5EF4-FFF2-40B4-BE49-F238E27FC236}">
                <a16:creationId xmlns:a16="http://schemas.microsoft.com/office/drawing/2014/main" id="{85204704-9FC1-4AE3-BBAD-6B38417401E6}"/>
              </a:ext>
            </a:extLst>
          </p:cNvPr>
          <p:cNvSpPr txBox="1"/>
          <p:nvPr/>
        </p:nvSpPr>
        <p:spPr>
          <a:xfrm>
            <a:off x="675840" y="3667023"/>
            <a:ext cx="1620551" cy="400110"/>
          </a:xfrm>
          <a:prstGeom prst="rect">
            <a:avLst/>
          </a:prstGeom>
          <a:noFill/>
        </p:spPr>
        <p:txBody>
          <a:bodyPr wrap="square" rtlCol="0">
            <a:spAutoFit/>
          </a:bodyPr>
          <a:lstStyle/>
          <a:p>
            <a:r>
              <a:rPr lang="en-US" sz="2000" dirty="0"/>
              <a:t>Option 1) use          </a:t>
            </a:r>
          </a:p>
        </p:txBody>
      </p:sp>
      <p:sp>
        <p:nvSpPr>
          <p:cNvPr id="15" name="TextBox 14">
            <a:extLst>
              <a:ext uri="{FF2B5EF4-FFF2-40B4-BE49-F238E27FC236}">
                <a16:creationId xmlns:a16="http://schemas.microsoft.com/office/drawing/2014/main" id="{32E4BF07-A2BF-4071-B538-E5ABF9659862}"/>
              </a:ext>
            </a:extLst>
          </p:cNvPr>
          <p:cNvSpPr txBox="1"/>
          <p:nvPr/>
        </p:nvSpPr>
        <p:spPr>
          <a:xfrm>
            <a:off x="541025" y="2827063"/>
            <a:ext cx="5823983" cy="400110"/>
          </a:xfrm>
          <a:prstGeom prst="rect">
            <a:avLst/>
          </a:prstGeom>
          <a:noFill/>
        </p:spPr>
        <p:txBody>
          <a:bodyPr wrap="square" rtlCol="0">
            <a:spAutoFit/>
          </a:bodyPr>
          <a:lstStyle/>
          <a:p>
            <a:r>
              <a:rPr lang="en-US" sz="2000" dirty="0"/>
              <a:t>For instability one needs to modulate piecewise </a:t>
            </a:r>
          </a:p>
        </p:txBody>
      </p:sp>
      <p:pic>
        <p:nvPicPr>
          <p:cNvPr id="21" name="Picture 20">
            <a:extLst>
              <a:ext uri="{FF2B5EF4-FFF2-40B4-BE49-F238E27FC236}">
                <a16:creationId xmlns:a16="http://schemas.microsoft.com/office/drawing/2014/main" id="{CA78350F-B5A1-4B12-84BA-07F0F9EEDDD7}"/>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2319425" y="3688773"/>
            <a:ext cx="537355" cy="334844"/>
          </a:xfrm>
          <a:prstGeom prst="rect">
            <a:avLst/>
          </a:prstGeom>
        </p:spPr>
      </p:pic>
      <p:sp>
        <p:nvSpPr>
          <p:cNvPr id="18" name="TextBox 17">
            <a:extLst>
              <a:ext uri="{FF2B5EF4-FFF2-40B4-BE49-F238E27FC236}">
                <a16:creationId xmlns:a16="http://schemas.microsoft.com/office/drawing/2014/main" id="{8CE26F49-AFB0-40B1-811B-BC0C26CB553D}"/>
              </a:ext>
            </a:extLst>
          </p:cNvPr>
          <p:cNvSpPr txBox="1"/>
          <p:nvPr/>
        </p:nvSpPr>
        <p:spPr>
          <a:xfrm>
            <a:off x="4032713" y="4151074"/>
            <a:ext cx="7168687" cy="400110"/>
          </a:xfrm>
          <a:prstGeom prst="rect">
            <a:avLst/>
          </a:prstGeom>
          <a:noFill/>
        </p:spPr>
        <p:txBody>
          <a:bodyPr wrap="square" rtlCol="0">
            <a:spAutoFit/>
          </a:bodyPr>
          <a:lstStyle/>
          <a:p>
            <a:r>
              <a:rPr lang="en-US" sz="2000" dirty="0">
                <a:sym typeface="Wingdings" panose="05000000000000000000" pitchFamily="2" charset="2"/>
              </a:rPr>
              <a:t>  </a:t>
            </a:r>
            <a:r>
              <a:rPr lang="en-US" sz="2000" dirty="0"/>
              <a:t>Wiggler Enhanced Plasma Amplifier (</a:t>
            </a:r>
            <a:r>
              <a:rPr lang="en-US" sz="2000" dirty="0" err="1"/>
              <a:t>WEPA</a:t>
            </a:r>
            <a:r>
              <a:rPr lang="en-US" sz="2000" dirty="0"/>
              <a:t>, Zholents, Stupakov)         </a:t>
            </a:r>
          </a:p>
        </p:txBody>
      </p:sp>
      <p:pic>
        <p:nvPicPr>
          <p:cNvPr id="22" name="Picture 21">
            <a:extLst>
              <a:ext uri="{FF2B5EF4-FFF2-40B4-BE49-F238E27FC236}">
                <a16:creationId xmlns:a16="http://schemas.microsoft.com/office/drawing/2014/main" id="{2F09CD49-63FC-484F-BB5E-2CBEF37D8B69}"/>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2306134" y="4208318"/>
            <a:ext cx="510651" cy="318204"/>
          </a:xfrm>
          <a:prstGeom prst="rect">
            <a:avLst/>
          </a:prstGeom>
        </p:spPr>
      </p:pic>
      <p:sp>
        <p:nvSpPr>
          <p:cNvPr id="23" name="TextBox 22">
            <a:extLst>
              <a:ext uri="{FF2B5EF4-FFF2-40B4-BE49-F238E27FC236}">
                <a16:creationId xmlns:a16="http://schemas.microsoft.com/office/drawing/2014/main" id="{96A74CE1-98C2-4321-9D02-BB296D487BDB}"/>
              </a:ext>
            </a:extLst>
          </p:cNvPr>
          <p:cNvSpPr txBox="1"/>
          <p:nvPr/>
        </p:nvSpPr>
        <p:spPr>
          <a:xfrm>
            <a:off x="2805658" y="4158929"/>
            <a:ext cx="577402" cy="400110"/>
          </a:xfrm>
          <a:prstGeom prst="rect">
            <a:avLst/>
          </a:prstGeom>
          <a:noFill/>
        </p:spPr>
        <p:txBody>
          <a:bodyPr wrap="none" rtlCol="0">
            <a:spAutoFit/>
          </a:bodyPr>
          <a:lstStyle/>
          <a:p>
            <a:r>
              <a:rPr lang="en-US" sz="2000" dirty="0"/>
              <a:t>and</a:t>
            </a:r>
          </a:p>
        </p:txBody>
      </p:sp>
      <p:pic>
        <p:nvPicPr>
          <p:cNvPr id="26" name="Picture 25">
            <a:extLst>
              <a:ext uri="{FF2B5EF4-FFF2-40B4-BE49-F238E27FC236}">
                <a16:creationId xmlns:a16="http://schemas.microsoft.com/office/drawing/2014/main" id="{87788D24-A83E-4361-9AEF-BE3BFCC8AC21}"/>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3477562" y="4208318"/>
            <a:ext cx="515484" cy="323631"/>
          </a:xfrm>
          <a:prstGeom prst="rect">
            <a:avLst/>
          </a:prstGeom>
        </p:spPr>
      </p:pic>
      <p:pic>
        <p:nvPicPr>
          <p:cNvPr id="6" name="Picture 5">
            <a:extLst>
              <a:ext uri="{FF2B5EF4-FFF2-40B4-BE49-F238E27FC236}">
                <a16:creationId xmlns:a16="http://schemas.microsoft.com/office/drawing/2014/main" id="{25894DA0-44F5-4495-BF32-88046C8ADA48}"/>
              </a:ext>
            </a:extLst>
          </p:cNvPr>
          <p:cNvPicPr>
            <a:picLocks noChangeAspect="1"/>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3673133" y="4755257"/>
            <a:ext cx="3745976" cy="548614"/>
          </a:xfrm>
          <a:prstGeom prst="rect">
            <a:avLst/>
          </a:prstGeom>
        </p:spPr>
      </p:pic>
      <p:sp>
        <p:nvSpPr>
          <p:cNvPr id="28" name="TextBox 27">
            <a:extLst>
              <a:ext uri="{FF2B5EF4-FFF2-40B4-BE49-F238E27FC236}">
                <a16:creationId xmlns:a16="http://schemas.microsoft.com/office/drawing/2014/main" id="{D706002D-966B-476F-8E21-0D40373E0CBF}"/>
              </a:ext>
            </a:extLst>
          </p:cNvPr>
          <p:cNvSpPr txBox="1"/>
          <p:nvPr/>
        </p:nvSpPr>
        <p:spPr>
          <a:xfrm>
            <a:off x="1923498" y="4788710"/>
            <a:ext cx="1605696" cy="400110"/>
          </a:xfrm>
          <a:prstGeom prst="rect">
            <a:avLst/>
          </a:prstGeom>
          <a:noFill/>
        </p:spPr>
        <p:txBody>
          <a:bodyPr wrap="none" rtlCol="0">
            <a:spAutoFit/>
          </a:bodyPr>
          <a:lstStyle/>
          <a:p>
            <a:r>
              <a:rPr lang="en-US" sz="2000" dirty="0"/>
              <a:t>in the wiggler</a:t>
            </a:r>
          </a:p>
        </p:txBody>
      </p:sp>
      <p:sp>
        <p:nvSpPr>
          <p:cNvPr id="29" name="TextBox 28">
            <a:extLst>
              <a:ext uri="{FF2B5EF4-FFF2-40B4-BE49-F238E27FC236}">
                <a16:creationId xmlns:a16="http://schemas.microsoft.com/office/drawing/2014/main" id="{E231C7DF-F2C5-46E1-8CFB-02CA7D5807AB}"/>
              </a:ext>
            </a:extLst>
          </p:cNvPr>
          <p:cNvSpPr txBox="1"/>
          <p:nvPr/>
        </p:nvSpPr>
        <p:spPr>
          <a:xfrm>
            <a:off x="1693578" y="5484825"/>
            <a:ext cx="8781122" cy="369332"/>
          </a:xfrm>
          <a:prstGeom prst="rect">
            <a:avLst/>
          </a:prstGeom>
          <a:noFill/>
        </p:spPr>
        <p:txBody>
          <a:bodyPr wrap="none" rtlCol="0">
            <a:spAutoFit/>
          </a:bodyPr>
          <a:lstStyle/>
          <a:p>
            <a:r>
              <a:rPr lang="en-US" dirty="0"/>
              <a:t>(</a:t>
            </a:r>
            <a:r>
              <a:rPr lang="en-US" b="1" dirty="0"/>
              <a:t>G. Stupakov and A. Zholents, 13th Workshop on Beam Cooling and Related Topics,</a:t>
            </a:r>
            <a:r>
              <a:rPr lang="en-US" dirty="0"/>
              <a:t> </a:t>
            </a:r>
            <a:r>
              <a:rPr lang="en-US" b="1" dirty="0"/>
              <a:t>2021</a:t>
            </a:r>
            <a:r>
              <a:rPr lang="en-US" dirty="0"/>
              <a:t>) </a:t>
            </a:r>
          </a:p>
        </p:txBody>
      </p:sp>
      <p:sp>
        <p:nvSpPr>
          <p:cNvPr id="30" name="TextBox 29">
            <a:extLst>
              <a:ext uri="{FF2B5EF4-FFF2-40B4-BE49-F238E27FC236}">
                <a16:creationId xmlns:a16="http://schemas.microsoft.com/office/drawing/2014/main" id="{E4B476B0-59F6-4E21-A6F2-8AB93E51EDD8}"/>
              </a:ext>
            </a:extLst>
          </p:cNvPr>
          <p:cNvSpPr txBox="1"/>
          <p:nvPr/>
        </p:nvSpPr>
        <p:spPr>
          <a:xfrm>
            <a:off x="2936097" y="3659168"/>
            <a:ext cx="5032853" cy="400110"/>
          </a:xfrm>
          <a:prstGeom prst="rect">
            <a:avLst/>
          </a:prstGeom>
          <a:noFill/>
        </p:spPr>
        <p:txBody>
          <a:bodyPr wrap="none" rtlCol="0">
            <a:spAutoFit/>
          </a:bodyPr>
          <a:lstStyle/>
          <a:p>
            <a:r>
              <a:rPr lang="en-US" sz="2000" dirty="0">
                <a:sym typeface="Wingdings" panose="05000000000000000000" pitchFamily="2" charset="2"/>
              </a:rPr>
              <a:t> </a:t>
            </a:r>
            <a:r>
              <a:rPr lang="en-US" sz="2000" dirty="0"/>
              <a:t>Plasma Cascade Amplifier (Litvinenko </a:t>
            </a:r>
            <a:r>
              <a:rPr lang="en-US" sz="2000" i="1" dirty="0"/>
              <a:t>et al.</a:t>
            </a:r>
            <a:r>
              <a:rPr lang="en-US" sz="2000" dirty="0"/>
              <a:t>)</a:t>
            </a:r>
          </a:p>
        </p:txBody>
      </p:sp>
      <p:sp>
        <p:nvSpPr>
          <p:cNvPr id="31" name="TextBox 30">
            <a:extLst>
              <a:ext uri="{FF2B5EF4-FFF2-40B4-BE49-F238E27FC236}">
                <a16:creationId xmlns:a16="http://schemas.microsoft.com/office/drawing/2014/main" id="{566F88A5-3189-4EBD-8216-F74A3436E7CA}"/>
              </a:ext>
            </a:extLst>
          </p:cNvPr>
          <p:cNvSpPr txBox="1"/>
          <p:nvPr/>
        </p:nvSpPr>
        <p:spPr>
          <a:xfrm>
            <a:off x="696192" y="4149146"/>
            <a:ext cx="1631374" cy="400110"/>
          </a:xfrm>
          <a:prstGeom prst="rect">
            <a:avLst/>
          </a:prstGeom>
          <a:noFill/>
        </p:spPr>
        <p:txBody>
          <a:bodyPr wrap="square" rtlCol="0">
            <a:spAutoFit/>
          </a:bodyPr>
          <a:lstStyle/>
          <a:p>
            <a:r>
              <a:rPr lang="en-US" sz="2000" dirty="0"/>
              <a:t>Option 2) use        </a:t>
            </a:r>
          </a:p>
        </p:txBody>
      </p:sp>
      <p:pic>
        <p:nvPicPr>
          <p:cNvPr id="8" name="Picture 7">
            <a:extLst>
              <a:ext uri="{FF2B5EF4-FFF2-40B4-BE49-F238E27FC236}">
                <a16:creationId xmlns:a16="http://schemas.microsoft.com/office/drawing/2014/main" id="{B396018E-C91D-4BB9-A948-8896399E02EF}"/>
              </a:ext>
            </a:extLst>
          </p:cNvPr>
          <p:cNvPicPr>
            <a:picLocks noChangeAspect="1"/>
          </p:cNvPicPr>
          <p:nvPr>
            <p:custDataLst>
              <p:tags r:id="rId7"/>
            </p:custDataLst>
          </p:nvPr>
        </p:nvPicPr>
        <p:blipFill>
          <a:blip r:embed="rId14">
            <a:extLst>
              <a:ext uri="{28A0092B-C50C-407E-A947-70E740481C1C}">
                <a14:useLocalDpi xmlns:a14="http://schemas.microsoft.com/office/drawing/2010/main" val="0"/>
              </a:ext>
            </a:extLst>
          </a:blip>
          <a:stretch>
            <a:fillRect/>
          </a:stretch>
        </p:blipFill>
        <p:spPr>
          <a:xfrm>
            <a:off x="8336269" y="4809142"/>
            <a:ext cx="1493119" cy="365528"/>
          </a:xfrm>
          <a:prstGeom prst="rect">
            <a:avLst/>
          </a:prstGeom>
        </p:spPr>
      </p:pic>
      <p:sp>
        <p:nvSpPr>
          <p:cNvPr id="27" name="TextBox 26">
            <a:extLst>
              <a:ext uri="{FF2B5EF4-FFF2-40B4-BE49-F238E27FC236}">
                <a16:creationId xmlns:a16="http://schemas.microsoft.com/office/drawing/2014/main" id="{86D55AC8-D714-4750-B49E-1237895AA4CA}"/>
              </a:ext>
            </a:extLst>
          </p:cNvPr>
          <p:cNvSpPr txBox="1"/>
          <p:nvPr/>
        </p:nvSpPr>
        <p:spPr>
          <a:xfrm>
            <a:off x="519545" y="3192131"/>
            <a:ext cx="10983191" cy="400110"/>
          </a:xfrm>
          <a:prstGeom prst="rect">
            <a:avLst/>
          </a:prstGeom>
          <a:noFill/>
        </p:spPr>
        <p:txBody>
          <a:bodyPr wrap="square" rtlCol="0">
            <a:spAutoFit/>
          </a:bodyPr>
          <a:lstStyle/>
          <a:p>
            <a:r>
              <a:rPr lang="en-US" sz="2000" dirty="0"/>
              <a:t>(in a direct analogy to a </a:t>
            </a:r>
            <a:r>
              <a:rPr lang="en-US" sz="2000" dirty="0" err="1"/>
              <a:t>FODO</a:t>
            </a:r>
            <a:r>
              <a:rPr lang="en-US" sz="2000" dirty="0"/>
              <a:t> channel described by Hill’s equation with piecewise periodic coefficients)</a:t>
            </a:r>
          </a:p>
        </p:txBody>
      </p:sp>
      <p:sp>
        <p:nvSpPr>
          <p:cNvPr id="2" name="TextBox 1">
            <a:extLst>
              <a:ext uri="{FF2B5EF4-FFF2-40B4-BE49-F238E27FC236}">
                <a16:creationId xmlns:a16="http://schemas.microsoft.com/office/drawing/2014/main" id="{3D58E5B6-8689-45E8-89B3-27172A802FD4}"/>
              </a:ext>
            </a:extLst>
          </p:cNvPr>
          <p:cNvSpPr txBox="1"/>
          <p:nvPr/>
        </p:nvSpPr>
        <p:spPr>
          <a:xfrm>
            <a:off x="2257086" y="6289665"/>
            <a:ext cx="7870937" cy="400110"/>
          </a:xfrm>
          <a:prstGeom prst="rect">
            <a:avLst/>
          </a:prstGeom>
          <a:noFill/>
          <a:ln>
            <a:solidFill>
              <a:schemeClr val="tx1">
                <a:lumMod val="95000"/>
                <a:lumOff val="5000"/>
              </a:schemeClr>
            </a:solidFill>
          </a:ln>
        </p:spPr>
        <p:txBody>
          <a:bodyPr wrap="none" rtlCol="0">
            <a:spAutoFit/>
          </a:bodyPr>
          <a:lstStyle/>
          <a:p>
            <a:r>
              <a:rPr lang="en-US" sz="2000" dirty="0"/>
              <a:t>Note: </a:t>
            </a:r>
            <a:r>
              <a:rPr lang="en-US" sz="2000" dirty="0" err="1"/>
              <a:t>WEPA</a:t>
            </a:r>
            <a:r>
              <a:rPr lang="en-US" sz="2000" dirty="0"/>
              <a:t> requires separation of ion and electron beams, </a:t>
            </a:r>
            <a:r>
              <a:rPr lang="en-US" sz="2000" dirty="0" err="1"/>
              <a:t>PCA</a:t>
            </a:r>
            <a:r>
              <a:rPr lang="en-US" sz="2000" dirty="0"/>
              <a:t> does not </a:t>
            </a:r>
          </a:p>
        </p:txBody>
      </p:sp>
      <p:sp>
        <p:nvSpPr>
          <p:cNvPr id="4" name="TextBox 3">
            <a:extLst>
              <a:ext uri="{FF2B5EF4-FFF2-40B4-BE49-F238E27FC236}">
                <a16:creationId xmlns:a16="http://schemas.microsoft.com/office/drawing/2014/main" id="{E03A680F-B340-4202-9FAD-BF3619465FA6}"/>
              </a:ext>
            </a:extLst>
          </p:cNvPr>
          <p:cNvSpPr txBox="1"/>
          <p:nvPr/>
        </p:nvSpPr>
        <p:spPr>
          <a:xfrm>
            <a:off x="2691246" y="415638"/>
            <a:ext cx="6692730" cy="400110"/>
          </a:xfrm>
          <a:prstGeom prst="rect">
            <a:avLst/>
          </a:prstGeom>
          <a:noFill/>
        </p:spPr>
        <p:txBody>
          <a:bodyPr wrap="none" rtlCol="0">
            <a:spAutoFit/>
          </a:bodyPr>
          <a:lstStyle/>
          <a:p>
            <a:r>
              <a:rPr lang="en-US" sz="2000" dirty="0"/>
              <a:t>The amplifier to be used for Coherent Electron Cooling (</a:t>
            </a:r>
            <a:r>
              <a:rPr lang="en-US" sz="2000" dirty="0" err="1"/>
              <a:t>CeC</a:t>
            </a:r>
            <a:r>
              <a:rPr lang="en-US" sz="2000" dirty="0"/>
              <a:t>)</a:t>
            </a:r>
          </a:p>
        </p:txBody>
      </p:sp>
      <p:sp>
        <p:nvSpPr>
          <p:cNvPr id="5" name="TextBox 4">
            <a:extLst>
              <a:ext uri="{FF2B5EF4-FFF2-40B4-BE49-F238E27FC236}">
                <a16:creationId xmlns:a16="http://schemas.microsoft.com/office/drawing/2014/main" id="{8D0124F1-04E6-4A40-854A-4EA2B8D10E6C}"/>
              </a:ext>
            </a:extLst>
          </p:cNvPr>
          <p:cNvSpPr txBox="1"/>
          <p:nvPr/>
        </p:nvSpPr>
        <p:spPr>
          <a:xfrm>
            <a:off x="3075709" y="1257300"/>
            <a:ext cx="6291402" cy="369332"/>
          </a:xfrm>
          <a:prstGeom prst="rect">
            <a:avLst/>
          </a:prstGeom>
          <a:noFill/>
        </p:spPr>
        <p:txBody>
          <a:bodyPr wrap="none" rtlCol="0">
            <a:spAutoFit/>
          </a:bodyPr>
          <a:lstStyle/>
          <a:p>
            <a:r>
              <a:rPr lang="en-US" dirty="0"/>
              <a:t>(</a:t>
            </a:r>
            <a:r>
              <a:rPr lang="en-US" b="1" dirty="0"/>
              <a:t>V. Litvinenko , Y. Derbenev, Phys. Rev. Lett., 102:114801, 2009</a:t>
            </a:r>
            <a:r>
              <a:rPr lang="en-US" dirty="0"/>
              <a:t>)  </a:t>
            </a:r>
          </a:p>
        </p:txBody>
      </p:sp>
    </p:spTree>
    <p:extLst>
      <p:ext uri="{BB962C8B-B14F-4D97-AF65-F5344CB8AC3E}">
        <p14:creationId xmlns:p14="http://schemas.microsoft.com/office/powerpoint/2010/main" val="2313181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A9CF87F-8FE3-6EA2-7F9F-309C5FE6FA67}"/>
              </a:ext>
            </a:extLst>
          </p:cNvPr>
          <p:cNvSpPr>
            <a:spLocks noGrp="1"/>
          </p:cNvSpPr>
          <p:nvPr>
            <p:ph idx="1"/>
          </p:nvPr>
        </p:nvSpPr>
        <p:spPr>
          <a:xfrm>
            <a:off x="7921376" y="952764"/>
            <a:ext cx="3965824" cy="310956"/>
          </a:xfrm>
        </p:spPr>
        <p:txBody>
          <a:bodyPr>
            <a:noAutofit/>
          </a:bodyPr>
          <a:lstStyle/>
          <a:p>
            <a:pPr marL="0" indent="0">
              <a:buNone/>
            </a:pPr>
            <a:r>
              <a:rPr lang="en-US" sz="2000" dirty="0"/>
              <a:t>Need to avoid harmonic formation</a:t>
            </a:r>
          </a:p>
        </p:txBody>
      </p:sp>
      <p:sp>
        <p:nvSpPr>
          <p:cNvPr id="3" name="TextBox 2">
            <a:extLst>
              <a:ext uri="{FF2B5EF4-FFF2-40B4-BE49-F238E27FC236}">
                <a16:creationId xmlns:a16="http://schemas.microsoft.com/office/drawing/2014/main" id="{ABE9529C-8BF6-4026-BB16-CCF848DA3296}"/>
              </a:ext>
            </a:extLst>
          </p:cNvPr>
          <p:cNvSpPr txBox="1"/>
          <p:nvPr/>
        </p:nvSpPr>
        <p:spPr>
          <a:xfrm>
            <a:off x="1650112" y="5600557"/>
            <a:ext cx="4356898" cy="400110"/>
          </a:xfrm>
          <a:prstGeom prst="rect">
            <a:avLst/>
          </a:prstGeom>
          <a:noFill/>
        </p:spPr>
        <p:txBody>
          <a:bodyPr wrap="none" rtlCol="0">
            <a:spAutoFit/>
          </a:bodyPr>
          <a:lstStyle/>
          <a:p>
            <a:r>
              <a:rPr lang="en-US" sz="2000" dirty="0"/>
              <a:t>Number of wigglers in the amplifier unit</a:t>
            </a:r>
          </a:p>
        </p:txBody>
      </p:sp>
      <p:pic>
        <p:nvPicPr>
          <p:cNvPr id="16" name="Picture 15">
            <a:extLst>
              <a:ext uri="{FF2B5EF4-FFF2-40B4-BE49-F238E27FC236}">
                <a16:creationId xmlns:a16="http://schemas.microsoft.com/office/drawing/2014/main" id="{0F839763-B2A0-FBC6-389D-4FC9DD16854E}"/>
              </a:ext>
            </a:extLst>
          </p:cNvPr>
          <p:cNvPicPr>
            <a:picLocks noChangeAspect="1"/>
          </p:cNvPicPr>
          <p:nvPr/>
        </p:nvPicPr>
        <p:blipFill>
          <a:blip r:embed="rId2"/>
          <a:stretch>
            <a:fillRect/>
          </a:stretch>
        </p:blipFill>
        <p:spPr>
          <a:xfrm>
            <a:off x="9137579" y="1400883"/>
            <a:ext cx="1280417" cy="267800"/>
          </a:xfrm>
          <a:prstGeom prst="rect">
            <a:avLst/>
          </a:prstGeom>
        </p:spPr>
      </p:pic>
      <p:pic>
        <p:nvPicPr>
          <p:cNvPr id="17" name="Picture 16">
            <a:extLst>
              <a:ext uri="{FF2B5EF4-FFF2-40B4-BE49-F238E27FC236}">
                <a16:creationId xmlns:a16="http://schemas.microsoft.com/office/drawing/2014/main" id="{C0135EA3-5D08-EE76-F6FF-0A5EBC827C7D}"/>
              </a:ext>
            </a:extLst>
          </p:cNvPr>
          <p:cNvPicPr>
            <a:picLocks noChangeAspect="1"/>
          </p:cNvPicPr>
          <p:nvPr/>
        </p:nvPicPr>
        <p:blipFill>
          <a:blip r:embed="rId3"/>
          <a:stretch>
            <a:fillRect/>
          </a:stretch>
        </p:blipFill>
        <p:spPr>
          <a:xfrm>
            <a:off x="9281420" y="4211632"/>
            <a:ext cx="1208496" cy="252757"/>
          </a:xfrm>
          <a:prstGeom prst="rect">
            <a:avLst/>
          </a:prstGeom>
        </p:spPr>
      </p:pic>
      <p:pic>
        <p:nvPicPr>
          <p:cNvPr id="7" name="Picture 6">
            <a:extLst>
              <a:ext uri="{FF2B5EF4-FFF2-40B4-BE49-F238E27FC236}">
                <a16:creationId xmlns:a16="http://schemas.microsoft.com/office/drawing/2014/main" id="{7ACBE7B7-C096-47C4-9735-FB8B80ED0E09}"/>
              </a:ext>
            </a:extLst>
          </p:cNvPr>
          <p:cNvPicPr>
            <a:picLocks noChangeAspect="1"/>
          </p:cNvPicPr>
          <p:nvPr/>
        </p:nvPicPr>
        <p:blipFill>
          <a:blip r:embed="rId4"/>
          <a:stretch>
            <a:fillRect/>
          </a:stretch>
        </p:blipFill>
        <p:spPr>
          <a:xfrm>
            <a:off x="8480969" y="1738899"/>
            <a:ext cx="2493074" cy="2326013"/>
          </a:xfrm>
          <a:prstGeom prst="rect">
            <a:avLst/>
          </a:prstGeom>
        </p:spPr>
      </p:pic>
      <p:pic>
        <p:nvPicPr>
          <p:cNvPr id="10" name="Picture 9">
            <a:extLst>
              <a:ext uri="{FF2B5EF4-FFF2-40B4-BE49-F238E27FC236}">
                <a16:creationId xmlns:a16="http://schemas.microsoft.com/office/drawing/2014/main" id="{9BE69976-B4A2-438C-A482-17777AB50DF0}"/>
              </a:ext>
            </a:extLst>
          </p:cNvPr>
          <p:cNvPicPr>
            <a:picLocks noChangeAspect="1"/>
          </p:cNvPicPr>
          <p:nvPr/>
        </p:nvPicPr>
        <p:blipFill>
          <a:blip r:embed="rId5"/>
          <a:stretch>
            <a:fillRect/>
          </a:stretch>
        </p:blipFill>
        <p:spPr>
          <a:xfrm>
            <a:off x="8557233" y="4485632"/>
            <a:ext cx="2527934" cy="2372368"/>
          </a:xfrm>
          <a:prstGeom prst="rect">
            <a:avLst/>
          </a:prstGeom>
        </p:spPr>
      </p:pic>
      <p:pic>
        <p:nvPicPr>
          <p:cNvPr id="13" name="Picture 12">
            <a:extLst>
              <a:ext uri="{FF2B5EF4-FFF2-40B4-BE49-F238E27FC236}">
                <a16:creationId xmlns:a16="http://schemas.microsoft.com/office/drawing/2014/main" id="{A10D3A8A-AB8A-4FD5-8093-4D7C81E9371F}"/>
              </a:ext>
            </a:extLst>
          </p:cNvPr>
          <p:cNvPicPr>
            <a:picLocks noChangeAspect="1"/>
          </p:cNvPicPr>
          <p:nvPr/>
        </p:nvPicPr>
        <p:blipFill>
          <a:blip r:embed="rId6"/>
          <a:stretch>
            <a:fillRect/>
          </a:stretch>
        </p:blipFill>
        <p:spPr>
          <a:xfrm>
            <a:off x="8081940" y="1778912"/>
            <a:ext cx="265425" cy="1979930"/>
          </a:xfrm>
          <a:prstGeom prst="rect">
            <a:avLst/>
          </a:prstGeom>
        </p:spPr>
      </p:pic>
      <p:pic>
        <p:nvPicPr>
          <p:cNvPr id="18" name="Picture 17">
            <a:extLst>
              <a:ext uri="{FF2B5EF4-FFF2-40B4-BE49-F238E27FC236}">
                <a16:creationId xmlns:a16="http://schemas.microsoft.com/office/drawing/2014/main" id="{36618AFD-4342-4063-9E7C-DD743D2F1B9F}"/>
              </a:ext>
            </a:extLst>
          </p:cNvPr>
          <p:cNvPicPr>
            <a:picLocks noChangeAspect="1"/>
          </p:cNvPicPr>
          <p:nvPr/>
        </p:nvPicPr>
        <p:blipFill>
          <a:blip r:embed="rId6"/>
          <a:stretch>
            <a:fillRect/>
          </a:stretch>
        </p:blipFill>
        <p:spPr>
          <a:xfrm>
            <a:off x="8122580" y="4460240"/>
            <a:ext cx="265425" cy="1979930"/>
          </a:xfrm>
          <a:prstGeom prst="rect">
            <a:avLst/>
          </a:prstGeom>
        </p:spPr>
      </p:pic>
      <p:sp>
        <p:nvSpPr>
          <p:cNvPr id="20" name="Title 1">
            <a:extLst>
              <a:ext uri="{FF2B5EF4-FFF2-40B4-BE49-F238E27FC236}">
                <a16:creationId xmlns:a16="http://schemas.microsoft.com/office/drawing/2014/main" id="{3ED33180-F7D8-4DF0-AD61-F8E3D81772A0}"/>
              </a:ext>
            </a:extLst>
          </p:cNvPr>
          <p:cNvSpPr>
            <a:spLocks noGrp="1"/>
          </p:cNvSpPr>
          <p:nvPr>
            <p:ph type="title"/>
          </p:nvPr>
        </p:nvSpPr>
        <p:spPr>
          <a:xfrm>
            <a:off x="114066" y="0"/>
            <a:ext cx="9559637" cy="748145"/>
          </a:xfrm>
        </p:spPr>
        <p:txBody>
          <a:bodyPr>
            <a:normAutofit/>
          </a:bodyPr>
          <a:lstStyle/>
          <a:p>
            <a:r>
              <a:rPr lang="en-US" sz="4000" dirty="0">
                <a:latin typeface="+mn-lt"/>
              </a:rPr>
              <a:t>Selection of seed modulation amplitude</a:t>
            </a:r>
          </a:p>
        </p:txBody>
      </p:sp>
      <p:pic>
        <p:nvPicPr>
          <p:cNvPr id="4" name="Picture 3">
            <a:extLst>
              <a:ext uri="{FF2B5EF4-FFF2-40B4-BE49-F238E27FC236}">
                <a16:creationId xmlns:a16="http://schemas.microsoft.com/office/drawing/2014/main" id="{463A1496-51C7-4F24-8312-209FFF0EA095}"/>
              </a:ext>
            </a:extLst>
          </p:cNvPr>
          <p:cNvPicPr>
            <a:picLocks noChangeAspect="1"/>
          </p:cNvPicPr>
          <p:nvPr/>
        </p:nvPicPr>
        <p:blipFill>
          <a:blip r:embed="rId7"/>
          <a:stretch>
            <a:fillRect/>
          </a:stretch>
        </p:blipFill>
        <p:spPr>
          <a:xfrm>
            <a:off x="250474" y="1445020"/>
            <a:ext cx="6809546" cy="4138909"/>
          </a:xfrm>
          <a:prstGeom prst="rect">
            <a:avLst/>
          </a:prstGeom>
        </p:spPr>
      </p:pic>
      <p:sp>
        <p:nvSpPr>
          <p:cNvPr id="15" name="TextBox 14">
            <a:extLst>
              <a:ext uri="{FF2B5EF4-FFF2-40B4-BE49-F238E27FC236}">
                <a16:creationId xmlns:a16="http://schemas.microsoft.com/office/drawing/2014/main" id="{0B7563D7-6B8C-4BB4-8E1E-4041DF75146B}"/>
              </a:ext>
            </a:extLst>
          </p:cNvPr>
          <p:cNvSpPr txBox="1"/>
          <p:nvPr/>
        </p:nvSpPr>
        <p:spPr>
          <a:xfrm>
            <a:off x="4983553" y="2347947"/>
            <a:ext cx="1295547" cy="646331"/>
          </a:xfrm>
          <a:prstGeom prst="rect">
            <a:avLst/>
          </a:prstGeom>
          <a:noFill/>
        </p:spPr>
        <p:txBody>
          <a:bodyPr wrap="none" rtlCol="0">
            <a:spAutoFit/>
          </a:bodyPr>
          <a:lstStyle/>
          <a:p>
            <a:r>
              <a:rPr lang="en-US" i="1" dirty="0"/>
              <a:t>I</a:t>
            </a:r>
            <a:r>
              <a:rPr lang="en-US" dirty="0"/>
              <a:t>=165 A</a:t>
            </a:r>
          </a:p>
          <a:p>
            <a:r>
              <a:rPr lang="en-US" i="1" dirty="0"/>
              <a:t>R</a:t>
            </a:r>
            <a:r>
              <a:rPr lang="en-US" baseline="-25000" dirty="0"/>
              <a:t>56</a:t>
            </a:r>
            <a:r>
              <a:rPr lang="en-US" dirty="0"/>
              <a:t>=0.5 mm</a:t>
            </a:r>
          </a:p>
        </p:txBody>
      </p:sp>
      <p:sp>
        <p:nvSpPr>
          <p:cNvPr id="6" name="TextBox 5">
            <a:extLst>
              <a:ext uri="{FF2B5EF4-FFF2-40B4-BE49-F238E27FC236}">
                <a16:creationId xmlns:a16="http://schemas.microsoft.com/office/drawing/2014/main" id="{5BF3C351-BB19-41B1-9AFF-067A7D7A9843}"/>
              </a:ext>
            </a:extLst>
          </p:cNvPr>
          <p:cNvSpPr txBox="1"/>
          <p:nvPr/>
        </p:nvSpPr>
        <p:spPr>
          <a:xfrm>
            <a:off x="9657707" y="2373331"/>
            <a:ext cx="393056"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endParaRPr lang="en-US" sz="1200" dirty="0"/>
          </a:p>
        </p:txBody>
      </p:sp>
      <p:sp>
        <p:nvSpPr>
          <p:cNvPr id="21" name="TextBox 20">
            <a:extLst>
              <a:ext uri="{FF2B5EF4-FFF2-40B4-BE49-F238E27FC236}">
                <a16:creationId xmlns:a16="http://schemas.microsoft.com/office/drawing/2014/main" id="{D75783F1-EAEA-4E87-9E42-9A178B989B9C}"/>
              </a:ext>
            </a:extLst>
          </p:cNvPr>
          <p:cNvSpPr txBox="1"/>
          <p:nvPr/>
        </p:nvSpPr>
        <p:spPr>
          <a:xfrm>
            <a:off x="9358044" y="2731213"/>
            <a:ext cx="530915"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r>
              <a:rPr lang="en-US" sz="1200" dirty="0"/>
              <a:t>/2</a:t>
            </a:r>
          </a:p>
        </p:txBody>
      </p:sp>
      <p:sp>
        <p:nvSpPr>
          <p:cNvPr id="22" name="TextBox 21">
            <a:extLst>
              <a:ext uri="{FF2B5EF4-FFF2-40B4-BE49-F238E27FC236}">
                <a16:creationId xmlns:a16="http://schemas.microsoft.com/office/drawing/2014/main" id="{4C543B8F-4DC0-4884-8374-9F1D77A7127D}"/>
              </a:ext>
            </a:extLst>
          </p:cNvPr>
          <p:cNvSpPr txBox="1"/>
          <p:nvPr/>
        </p:nvSpPr>
        <p:spPr>
          <a:xfrm>
            <a:off x="9161124" y="3099371"/>
            <a:ext cx="530915"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r>
              <a:rPr lang="en-US" sz="1200" dirty="0"/>
              <a:t>/3</a:t>
            </a:r>
          </a:p>
        </p:txBody>
      </p:sp>
      <p:sp>
        <p:nvSpPr>
          <p:cNvPr id="23" name="TextBox 22">
            <a:extLst>
              <a:ext uri="{FF2B5EF4-FFF2-40B4-BE49-F238E27FC236}">
                <a16:creationId xmlns:a16="http://schemas.microsoft.com/office/drawing/2014/main" id="{D7A47913-DC8E-4F19-BF77-D8DEAF614170}"/>
              </a:ext>
            </a:extLst>
          </p:cNvPr>
          <p:cNvSpPr txBox="1"/>
          <p:nvPr/>
        </p:nvSpPr>
        <p:spPr>
          <a:xfrm>
            <a:off x="9779285" y="5361401"/>
            <a:ext cx="393056"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endParaRPr lang="en-US" sz="1200" dirty="0"/>
          </a:p>
        </p:txBody>
      </p:sp>
      <p:sp>
        <p:nvSpPr>
          <p:cNvPr id="24" name="TextBox 23">
            <a:extLst>
              <a:ext uri="{FF2B5EF4-FFF2-40B4-BE49-F238E27FC236}">
                <a16:creationId xmlns:a16="http://schemas.microsoft.com/office/drawing/2014/main" id="{DF29CA5C-0719-43DD-A1D2-8225BF9EBAA7}"/>
              </a:ext>
            </a:extLst>
          </p:cNvPr>
          <p:cNvSpPr txBox="1"/>
          <p:nvPr/>
        </p:nvSpPr>
        <p:spPr>
          <a:xfrm>
            <a:off x="9479622" y="5719283"/>
            <a:ext cx="530915"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r>
              <a:rPr lang="en-US" sz="1200" dirty="0"/>
              <a:t>/2</a:t>
            </a:r>
          </a:p>
        </p:txBody>
      </p:sp>
      <p:sp>
        <p:nvSpPr>
          <p:cNvPr id="25" name="TextBox 24">
            <a:extLst>
              <a:ext uri="{FF2B5EF4-FFF2-40B4-BE49-F238E27FC236}">
                <a16:creationId xmlns:a16="http://schemas.microsoft.com/office/drawing/2014/main" id="{3621E329-276D-4150-9EAB-EB3F2A0A2D1E}"/>
              </a:ext>
            </a:extLst>
          </p:cNvPr>
          <p:cNvSpPr txBox="1"/>
          <p:nvPr/>
        </p:nvSpPr>
        <p:spPr>
          <a:xfrm>
            <a:off x="9282702" y="6087441"/>
            <a:ext cx="530915" cy="276999"/>
          </a:xfrm>
          <a:prstGeom prst="rect">
            <a:avLst/>
          </a:prstGeom>
          <a:noFill/>
        </p:spPr>
        <p:txBody>
          <a:bodyPr wrap="none" rtlCol="0">
            <a:spAutoFit/>
          </a:bodyPr>
          <a:lstStyle/>
          <a:p>
            <a:r>
              <a:rPr lang="en-US" sz="1200" dirty="0" err="1">
                <a:latin typeface="Symbol" panose="05050102010706020507" pitchFamily="18" charset="2"/>
              </a:rPr>
              <a:t>l</a:t>
            </a:r>
            <a:r>
              <a:rPr lang="en-US" sz="1200" dirty="0" err="1"/>
              <a:t>m</a:t>
            </a:r>
            <a:r>
              <a:rPr lang="en-US" sz="1200" dirty="0"/>
              <a:t>/3</a:t>
            </a:r>
          </a:p>
        </p:txBody>
      </p:sp>
    </p:spTree>
    <p:extLst>
      <p:ext uri="{BB962C8B-B14F-4D97-AF65-F5344CB8AC3E}">
        <p14:creationId xmlns:p14="http://schemas.microsoft.com/office/powerpoint/2010/main" val="3329639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19FC0BB-D81F-4783-9B5F-907538EE4207}"/>
              </a:ext>
            </a:extLst>
          </p:cNvPr>
          <p:cNvPicPr>
            <a:picLocks noChangeAspect="1"/>
          </p:cNvPicPr>
          <p:nvPr/>
        </p:nvPicPr>
        <p:blipFill>
          <a:blip r:embed="rId2"/>
          <a:stretch>
            <a:fillRect/>
          </a:stretch>
        </p:blipFill>
        <p:spPr>
          <a:xfrm>
            <a:off x="207818" y="2135720"/>
            <a:ext cx="5818909" cy="3172207"/>
          </a:xfrm>
          <a:prstGeom prst="rect">
            <a:avLst/>
          </a:prstGeom>
        </p:spPr>
      </p:pic>
      <p:sp>
        <p:nvSpPr>
          <p:cNvPr id="2" name="Title 1">
            <a:extLst>
              <a:ext uri="{FF2B5EF4-FFF2-40B4-BE49-F238E27FC236}">
                <a16:creationId xmlns:a16="http://schemas.microsoft.com/office/drawing/2014/main" id="{4EF5F18A-713A-7279-37EA-587AAD6DAE08}"/>
              </a:ext>
            </a:extLst>
          </p:cNvPr>
          <p:cNvSpPr>
            <a:spLocks noGrp="1"/>
          </p:cNvSpPr>
          <p:nvPr>
            <p:ph type="title"/>
          </p:nvPr>
        </p:nvSpPr>
        <p:spPr>
          <a:xfrm>
            <a:off x="2260600" y="88900"/>
            <a:ext cx="7645400" cy="955040"/>
          </a:xfrm>
        </p:spPr>
        <p:txBody>
          <a:bodyPr>
            <a:normAutofit/>
          </a:bodyPr>
          <a:lstStyle/>
          <a:p>
            <a:r>
              <a:rPr lang="en-US" dirty="0"/>
              <a:t>SASE </a:t>
            </a:r>
            <a:r>
              <a:rPr lang="en-US" dirty="0" err="1"/>
              <a:t>FEL</a:t>
            </a:r>
            <a:r>
              <a:rPr lang="en-US" dirty="0"/>
              <a:t> resonance suppression</a:t>
            </a:r>
          </a:p>
        </p:txBody>
      </p:sp>
      <p:sp>
        <p:nvSpPr>
          <p:cNvPr id="10" name="TextBox 9">
            <a:extLst>
              <a:ext uri="{FF2B5EF4-FFF2-40B4-BE49-F238E27FC236}">
                <a16:creationId xmlns:a16="http://schemas.microsoft.com/office/drawing/2014/main" id="{F1CF7F83-E910-1D9E-C6D9-6AD22C5BFC62}"/>
              </a:ext>
            </a:extLst>
          </p:cNvPr>
          <p:cNvSpPr txBox="1"/>
          <p:nvPr/>
        </p:nvSpPr>
        <p:spPr>
          <a:xfrm>
            <a:off x="9783021" y="1694324"/>
            <a:ext cx="1668983" cy="400110"/>
          </a:xfrm>
          <a:prstGeom prst="rect">
            <a:avLst/>
          </a:prstGeom>
          <a:noFill/>
        </p:spPr>
        <p:txBody>
          <a:bodyPr wrap="none" rtlCol="0">
            <a:spAutoFit/>
          </a:bodyPr>
          <a:lstStyle/>
          <a:p>
            <a:r>
              <a:rPr lang="en-US" sz="2000" dirty="0"/>
              <a:t>After chicanes</a:t>
            </a:r>
          </a:p>
        </p:txBody>
      </p:sp>
      <p:sp>
        <p:nvSpPr>
          <p:cNvPr id="16" name="TextBox 15">
            <a:extLst>
              <a:ext uri="{FF2B5EF4-FFF2-40B4-BE49-F238E27FC236}">
                <a16:creationId xmlns:a16="http://schemas.microsoft.com/office/drawing/2014/main" id="{746EBEF0-A790-4D4C-8F5F-B5BDD1C0C158}"/>
              </a:ext>
            </a:extLst>
          </p:cNvPr>
          <p:cNvSpPr txBox="1"/>
          <p:nvPr/>
        </p:nvSpPr>
        <p:spPr>
          <a:xfrm>
            <a:off x="2328697" y="1708717"/>
            <a:ext cx="1766446" cy="400110"/>
          </a:xfrm>
          <a:prstGeom prst="rect">
            <a:avLst/>
          </a:prstGeom>
          <a:noFill/>
        </p:spPr>
        <p:txBody>
          <a:bodyPr wrap="none" rtlCol="0">
            <a:spAutoFit/>
          </a:bodyPr>
          <a:lstStyle/>
          <a:p>
            <a:r>
              <a:rPr lang="en-US" sz="2000" dirty="0"/>
              <a:t>After Wiggler 1</a:t>
            </a:r>
          </a:p>
        </p:txBody>
      </p:sp>
      <p:sp>
        <p:nvSpPr>
          <p:cNvPr id="17" name="Star: 5 Points 16">
            <a:extLst>
              <a:ext uri="{FF2B5EF4-FFF2-40B4-BE49-F238E27FC236}">
                <a16:creationId xmlns:a16="http://schemas.microsoft.com/office/drawing/2014/main" id="{98D34C6E-8423-470D-9402-0375FBD7CEC1}"/>
              </a:ext>
            </a:extLst>
          </p:cNvPr>
          <p:cNvSpPr/>
          <p:nvPr/>
        </p:nvSpPr>
        <p:spPr>
          <a:xfrm>
            <a:off x="4534824" y="4730404"/>
            <a:ext cx="152400" cy="19304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FA3BF3-8D8E-8ED7-8E8E-0B5CA298F5F6}"/>
              </a:ext>
            </a:extLst>
          </p:cNvPr>
          <p:cNvSpPr txBox="1"/>
          <p:nvPr/>
        </p:nvSpPr>
        <p:spPr>
          <a:xfrm>
            <a:off x="6931871" y="1376439"/>
            <a:ext cx="1607748" cy="369332"/>
          </a:xfrm>
          <a:prstGeom prst="rect">
            <a:avLst/>
          </a:prstGeom>
          <a:noFill/>
        </p:spPr>
        <p:txBody>
          <a:bodyPr wrap="none" rtlCol="0">
            <a:spAutoFit/>
          </a:bodyPr>
          <a:lstStyle/>
          <a:p>
            <a:r>
              <a:rPr lang="en-US" dirty="0"/>
              <a:t>After Wiggler 3</a:t>
            </a:r>
          </a:p>
        </p:txBody>
      </p:sp>
      <p:sp>
        <p:nvSpPr>
          <p:cNvPr id="18" name="TextBox 17">
            <a:extLst>
              <a:ext uri="{FF2B5EF4-FFF2-40B4-BE49-F238E27FC236}">
                <a16:creationId xmlns:a16="http://schemas.microsoft.com/office/drawing/2014/main" id="{41BDCF40-3139-4CC6-AEB8-409CB7BFE55D}"/>
              </a:ext>
            </a:extLst>
          </p:cNvPr>
          <p:cNvSpPr txBox="1"/>
          <p:nvPr/>
        </p:nvSpPr>
        <p:spPr>
          <a:xfrm>
            <a:off x="6153958" y="1700415"/>
            <a:ext cx="3266600" cy="369332"/>
          </a:xfrm>
          <a:prstGeom prst="rect">
            <a:avLst/>
          </a:prstGeom>
          <a:noFill/>
        </p:spPr>
        <p:txBody>
          <a:bodyPr wrap="none" rtlCol="0">
            <a:spAutoFit/>
          </a:bodyPr>
          <a:lstStyle/>
          <a:p>
            <a:r>
              <a:rPr lang="en-US" dirty="0"/>
              <a:t>(SASE gain=1.53/per wiggler cell)</a:t>
            </a:r>
          </a:p>
        </p:txBody>
      </p:sp>
      <p:grpSp>
        <p:nvGrpSpPr>
          <p:cNvPr id="36" name="Group 35">
            <a:extLst>
              <a:ext uri="{FF2B5EF4-FFF2-40B4-BE49-F238E27FC236}">
                <a16:creationId xmlns:a16="http://schemas.microsoft.com/office/drawing/2014/main" id="{86AB1A31-A108-4305-9EF5-2568F7854A65}"/>
              </a:ext>
            </a:extLst>
          </p:cNvPr>
          <p:cNvGrpSpPr/>
          <p:nvPr/>
        </p:nvGrpSpPr>
        <p:grpSpPr>
          <a:xfrm>
            <a:off x="6273014" y="2148808"/>
            <a:ext cx="2550214" cy="2890783"/>
            <a:chOff x="6273014" y="2148808"/>
            <a:chExt cx="2550214" cy="2890783"/>
          </a:xfrm>
        </p:grpSpPr>
        <p:grpSp>
          <p:nvGrpSpPr>
            <p:cNvPr id="32" name="Group 31">
              <a:extLst>
                <a:ext uri="{FF2B5EF4-FFF2-40B4-BE49-F238E27FC236}">
                  <a16:creationId xmlns:a16="http://schemas.microsoft.com/office/drawing/2014/main" id="{5BED7D15-72FE-4774-BD9D-E3C6F9875EC7}"/>
                </a:ext>
              </a:extLst>
            </p:cNvPr>
            <p:cNvGrpSpPr/>
            <p:nvPr/>
          </p:nvGrpSpPr>
          <p:grpSpPr>
            <a:xfrm>
              <a:off x="6273014" y="2148808"/>
              <a:ext cx="2550214" cy="2890783"/>
              <a:chOff x="6574350" y="2096854"/>
              <a:chExt cx="2550214" cy="2890783"/>
            </a:xfrm>
          </p:grpSpPr>
          <p:pic>
            <p:nvPicPr>
              <p:cNvPr id="26" name="Picture 25">
                <a:extLst>
                  <a:ext uri="{FF2B5EF4-FFF2-40B4-BE49-F238E27FC236}">
                    <a16:creationId xmlns:a16="http://schemas.microsoft.com/office/drawing/2014/main" id="{5CDD47FE-5C18-4357-96CF-534ECBF89E07}"/>
                  </a:ext>
                </a:extLst>
              </p:cNvPr>
              <p:cNvPicPr>
                <a:picLocks noChangeAspect="1"/>
              </p:cNvPicPr>
              <p:nvPr/>
            </p:nvPicPr>
            <p:blipFill>
              <a:blip r:embed="rId3"/>
              <a:stretch>
                <a:fillRect/>
              </a:stretch>
            </p:blipFill>
            <p:spPr>
              <a:xfrm>
                <a:off x="6574350" y="2096854"/>
                <a:ext cx="685433" cy="2762628"/>
              </a:xfrm>
              <a:prstGeom prst="rect">
                <a:avLst/>
              </a:prstGeom>
            </p:spPr>
          </p:pic>
          <p:pic>
            <p:nvPicPr>
              <p:cNvPr id="29" name="Picture 28">
                <a:extLst>
                  <a:ext uri="{FF2B5EF4-FFF2-40B4-BE49-F238E27FC236}">
                    <a16:creationId xmlns:a16="http://schemas.microsoft.com/office/drawing/2014/main" id="{A99087AD-7207-44F1-A9ED-9C8C104FC541}"/>
                  </a:ext>
                </a:extLst>
              </p:cNvPr>
              <p:cNvPicPr>
                <a:picLocks noChangeAspect="1"/>
              </p:cNvPicPr>
              <p:nvPr/>
            </p:nvPicPr>
            <p:blipFill>
              <a:blip r:embed="rId4"/>
              <a:stretch>
                <a:fillRect/>
              </a:stretch>
            </p:blipFill>
            <p:spPr>
              <a:xfrm>
                <a:off x="7254383" y="2119747"/>
                <a:ext cx="1870181" cy="2867890"/>
              </a:xfrm>
              <a:prstGeom prst="rect">
                <a:avLst/>
              </a:prstGeom>
            </p:spPr>
          </p:pic>
          <p:sp>
            <p:nvSpPr>
              <p:cNvPr id="30" name="Star: 5 Points 29">
                <a:extLst>
                  <a:ext uri="{FF2B5EF4-FFF2-40B4-BE49-F238E27FC236}">
                    <a16:creationId xmlns:a16="http://schemas.microsoft.com/office/drawing/2014/main" id="{E20F0413-4E01-4768-8645-1359D32BBD68}"/>
                  </a:ext>
                </a:extLst>
              </p:cNvPr>
              <p:cNvSpPr/>
              <p:nvPr/>
            </p:nvSpPr>
            <p:spPr>
              <a:xfrm>
                <a:off x="7774941" y="4708238"/>
                <a:ext cx="152400" cy="19304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E41694CB-4C36-4436-89A1-584FE458CC09}"/>
                </a:ext>
              </a:extLst>
            </p:cNvPr>
            <p:cNvSpPr/>
            <p:nvPr/>
          </p:nvSpPr>
          <p:spPr>
            <a:xfrm>
              <a:off x="7024255" y="2244436"/>
              <a:ext cx="1714500" cy="997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98787EDC-2EFA-4857-9E30-33CC63A6BDE7}"/>
              </a:ext>
            </a:extLst>
          </p:cNvPr>
          <p:cNvGrpSpPr/>
          <p:nvPr/>
        </p:nvGrpSpPr>
        <p:grpSpPr>
          <a:xfrm>
            <a:off x="9061239" y="2162665"/>
            <a:ext cx="2618143" cy="2938507"/>
            <a:chOff x="9061239" y="2162665"/>
            <a:chExt cx="2618143" cy="2938507"/>
          </a:xfrm>
        </p:grpSpPr>
        <p:grpSp>
          <p:nvGrpSpPr>
            <p:cNvPr id="33" name="Group 32">
              <a:extLst>
                <a:ext uri="{FF2B5EF4-FFF2-40B4-BE49-F238E27FC236}">
                  <a16:creationId xmlns:a16="http://schemas.microsoft.com/office/drawing/2014/main" id="{E0986E77-AA9D-48F3-91E8-4BC98DD7B765}"/>
                </a:ext>
              </a:extLst>
            </p:cNvPr>
            <p:cNvGrpSpPr/>
            <p:nvPr/>
          </p:nvGrpSpPr>
          <p:grpSpPr>
            <a:xfrm>
              <a:off x="9061239" y="2162665"/>
              <a:ext cx="2618143" cy="2938507"/>
              <a:chOff x="9061239" y="2121101"/>
              <a:chExt cx="2618143" cy="2938507"/>
            </a:xfrm>
          </p:grpSpPr>
          <p:grpSp>
            <p:nvGrpSpPr>
              <p:cNvPr id="27" name="Group 26">
                <a:extLst>
                  <a:ext uri="{FF2B5EF4-FFF2-40B4-BE49-F238E27FC236}">
                    <a16:creationId xmlns:a16="http://schemas.microsoft.com/office/drawing/2014/main" id="{7558F663-D4BB-4BD3-8098-98EFC12DC277}"/>
                  </a:ext>
                </a:extLst>
              </p:cNvPr>
              <p:cNvGrpSpPr/>
              <p:nvPr/>
            </p:nvGrpSpPr>
            <p:grpSpPr>
              <a:xfrm>
                <a:off x="9061239" y="2121101"/>
                <a:ext cx="2618143" cy="2938507"/>
                <a:chOff x="6234913" y="2162664"/>
                <a:chExt cx="2618143" cy="2938507"/>
              </a:xfrm>
            </p:grpSpPr>
            <p:pic>
              <p:nvPicPr>
                <p:cNvPr id="23" name="Picture 22">
                  <a:extLst>
                    <a:ext uri="{FF2B5EF4-FFF2-40B4-BE49-F238E27FC236}">
                      <a16:creationId xmlns:a16="http://schemas.microsoft.com/office/drawing/2014/main" id="{779FDF48-D82B-4186-8D1E-685CED3E9B60}"/>
                    </a:ext>
                  </a:extLst>
                </p:cNvPr>
                <p:cNvPicPr>
                  <a:picLocks noChangeAspect="1"/>
                </p:cNvPicPr>
                <p:nvPr/>
              </p:nvPicPr>
              <p:blipFill>
                <a:blip r:embed="rId5"/>
                <a:stretch>
                  <a:fillRect/>
                </a:stretch>
              </p:blipFill>
              <p:spPr>
                <a:xfrm>
                  <a:off x="6920346" y="2183240"/>
                  <a:ext cx="1932710" cy="2917931"/>
                </a:xfrm>
                <a:prstGeom prst="rect">
                  <a:avLst/>
                </a:prstGeom>
              </p:spPr>
            </p:pic>
            <p:pic>
              <p:nvPicPr>
                <p:cNvPr id="25" name="Picture 24">
                  <a:extLst>
                    <a:ext uri="{FF2B5EF4-FFF2-40B4-BE49-F238E27FC236}">
                      <a16:creationId xmlns:a16="http://schemas.microsoft.com/office/drawing/2014/main" id="{88AB1D29-40BA-48C2-870A-F1474B4E6ECA}"/>
                    </a:ext>
                  </a:extLst>
                </p:cNvPr>
                <p:cNvPicPr>
                  <a:picLocks noChangeAspect="1"/>
                </p:cNvPicPr>
                <p:nvPr/>
              </p:nvPicPr>
              <p:blipFill>
                <a:blip r:embed="rId3"/>
                <a:stretch>
                  <a:fillRect/>
                </a:stretch>
              </p:blipFill>
              <p:spPr>
                <a:xfrm>
                  <a:off x="6234913" y="2162664"/>
                  <a:ext cx="685433" cy="2762628"/>
                </a:xfrm>
                <a:prstGeom prst="rect">
                  <a:avLst/>
                </a:prstGeom>
              </p:spPr>
            </p:pic>
          </p:grpSp>
          <p:sp>
            <p:nvSpPr>
              <p:cNvPr id="13" name="Star: 5 Points 12">
                <a:extLst>
                  <a:ext uri="{FF2B5EF4-FFF2-40B4-BE49-F238E27FC236}">
                    <a16:creationId xmlns:a16="http://schemas.microsoft.com/office/drawing/2014/main" id="{5775E199-DF30-445B-B63D-13BFA54A1272}"/>
                  </a:ext>
                </a:extLst>
              </p:cNvPr>
              <p:cNvSpPr/>
              <p:nvPr/>
            </p:nvSpPr>
            <p:spPr>
              <a:xfrm>
                <a:off x="10293005" y="4742874"/>
                <a:ext cx="152400" cy="19304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26BFF473-6942-43FC-B7E3-9F3FE4D55E51}"/>
                </a:ext>
              </a:extLst>
            </p:cNvPr>
            <p:cNvSpPr/>
            <p:nvPr/>
          </p:nvSpPr>
          <p:spPr>
            <a:xfrm>
              <a:off x="9899073" y="2230582"/>
              <a:ext cx="1714500" cy="997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6566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ACEA789-53EC-474A-B448-AD2DE5684253}"/>
              </a:ext>
            </a:extLst>
          </p:cNvPr>
          <p:cNvPicPr>
            <a:picLocks noChangeAspect="1"/>
          </p:cNvPicPr>
          <p:nvPr/>
        </p:nvPicPr>
        <p:blipFill>
          <a:blip r:embed="rId3"/>
          <a:stretch>
            <a:fillRect/>
          </a:stretch>
        </p:blipFill>
        <p:spPr>
          <a:xfrm>
            <a:off x="92467" y="755245"/>
            <a:ext cx="4397339" cy="2940081"/>
          </a:xfrm>
          <a:prstGeom prst="rect">
            <a:avLst/>
          </a:prstGeom>
        </p:spPr>
      </p:pic>
      <p:sp>
        <p:nvSpPr>
          <p:cNvPr id="10" name="TextBox 9">
            <a:extLst>
              <a:ext uri="{FF2B5EF4-FFF2-40B4-BE49-F238E27FC236}">
                <a16:creationId xmlns:a16="http://schemas.microsoft.com/office/drawing/2014/main" id="{F0095058-507D-4AC7-A070-5E4445666C54}"/>
              </a:ext>
            </a:extLst>
          </p:cNvPr>
          <p:cNvSpPr txBox="1"/>
          <p:nvPr/>
        </p:nvSpPr>
        <p:spPr>
          <a:xfrm>
            <a:off x="3180080" y="920356"/>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sp>
        <p:nvSpPr>
          <p:cNvPr id="13" name="TextBox 12">
            <a:extLst>
              <a:ext uri="{FF2B5EF4-FFF2-40B4-BE49-F238E27FC236}">
                <a16:creationId xmlns:a16="http://schemas.microsoft.com/office/drawing/2014/main" id="{CCB3EB34-1AD9-449A-B5CA-0835A52CB7E1}"/>
              </a:ext>
            </a:extLst>
          </p:cNvPr>
          <p:cNvSpPr txBox="1"/>
          <p:nvPr/>
        </p:nvSpPr>
        <p:spPr>
          <a:xfrm>
            <a:off x="9419936" y="1621673"/>
            <a:ext cx="2223366" cy="707886"/>
          </a:xfrm>
          <a:prstGeom prst="rect">
            <a:avLst/>
          </a:prstGeom>
          <a:noFill/>
        </p:spPr>
        <p:txBody>
          <a:bodyPr wrap="none" rtlCol="0">
            <a:spAutoFit/>
          </a:bodyPr>
          <a:lstStyle/>
          <a:p>
            <a:r>
              <a:rPr lang="en-US" sz="2000" dirty="0"/>
              <a:t>Dots – simulations</a:t>
            </a:r>
          </a:p>
          <a:p>
            <a:r>
              <a:rPr lang="en-US" sz="2000" dirty="0"/>
              <a:t>Solid lines – theory </a:t>
            </a:r>
          </a:p>
        </p:txBody>
      </p:sp>
      <p:sp>
        <p:nvSpPr>
          <p:cNvPr id="14" name="TextBox 13">
            <a:extLst>
              <a:ext uri="{FF2B5EF4-FFF2-40B4-BE49-F238E27FC236}">
                <a16:creationId xmlns:a16="http://schemas.microsoft.com/office/drawing/2014/main" id="{8F100923-B59B-49CF-A783-3E06BE02C3D0}"/>
              </a:ext>
            </a:extLst>
          </p:cNvPr>
          <p:cNvSpPr txBox="1"/>
          <p:nvPr/>
        </p:nvSpPr>
        <p:spPr>
          <a:xfrm>
            <a:off x="73257" y="0"/>
            <a:ext cx="11955581" cy="584775"/>
          </a:xfrm>
          <a:prstGeom prst="rect">
            <a:avLst/>
          </a:prstGeom>
          <a:noFill/>
        </p:spPr>
        <p:txBody>
          <a:bodyPr wrap="none" rtlCol="0">
            <a:spAutoFit/>
          </a:bodyPr>
          <a:lstStyle/>
          <a:p>
            <a:r>
              <a:rPr lang="en-US" sz="3200" dirty="0"/>
              <a:t>Simulation results for one amplifier unit in comparison with the theory</a:t>
            </a:r>
          </a:p>
        </p:txBody>
      </p:sp>
      <p:sp>
        <p:nvSpPr>
          <p:cNvPr id="15" name="TextBox 14">
            <a:extLst>
              <a:ext uri="{FF2B5EF4-FFF2-40B4-BE49-F238E27FC236}">
                <a16:creationId xmlns:a16="http://schemas.microsoft.com/office/drawing/2014/main" id="{BD935ADD-AE4D-4F86-9CC6-C61CAF398A71}"/>
              </a:ext>
            </a:extLst>
          </p:cNvPr>
          <p:cNvSpPr txBox="1"/>
          <p:nvPr/>
        </p:nvSpPr>
        <p:spPr>
          <a:xfrm>
            <a:off x="9576030" y="749253"/>
            <a:ext cx="1571567" cy="677108"/>
          </a:xfrm>
          <a:prstGeom prst="rect">
            <a:avLst/>
          </a:prstGeom>
          <a:noFill/>
        </p:spPr>
        <p:txBody>
          <a:bodyPr wrap="square" rtlCol="0">
            <a:spAutoFit/>
          </a:bodyPr>
          <a:lstStyle/>
          <a:p>
            <a:r>
              <a:rPr lang="en-US" sz="2000" i="1" dirty="0"/>
              <a:t>R</a:t>
            </a:r>
            <a:r>
              <a:rPr lang="en-US" sz="2000" baseline="-25000" dirty="0"/>
              <a:t>56</a:t>
            </a:r>
            <a:r>
              <a:rPr lang="en-US" sz="2000" dirty="0"/>
              <a:t> = 1 mm</a:t>
            </a:r>
            <a:endParaRPr lang="en-US" dirty="0"/>
          </a:p>
          <a:p>
            <a:r>
              <a:rPr lang="en-US" i="1" dirty="0" err="1">
                <a:latin typeface="Symbol" panose="05050102010706020507" pitchFamily="18" charset="2"/>
              </a:rPr>
              <a:t>s</a:t>
            </a:r>
            <a:r>
              <a:rPr lang="en-US" baseline="-25000" dirty="0" err="1">
                <a:latin typeface="Symbol" panose="05050102010706020507" pitchFamily="18" charset="2"/>
              </a:rPr>
              <a:t>h</a:t>
            </a:r>
            <a:r>
              <a:rPr lang="en-US" baseline="-25000" dirty="0"/>
              <a:t> </a:t>
            </a:r>
            <a:r>
              <a:rPr lang="en-US" dirty="0"/>
              <a:t>= 2.1x10 </a:t>
            </a:r>
            <a:r>
              <a:rPr lang="en-US" baseline="30000" dirty="0"/>
              <a:t>-4</a:t>
            </a:r>
          </a:p>
        </p:txBody>
      </p:sp>
      <p:pic>
        <p:nvPicPr>
          <p:cNvPr id="16" name="Picture 15">
            <a:extLst>
              <a:ext uri="{FF2B5EF4-FFF2-40B4-BE49-F238E27FC236}">
                <a16:creationId xmlns:a16="http://schemas.microsoft.com/office/drawing/2014/main" id="{B4180F2C-F19C-4B39-817B-00F160A6431B}"/>
              </a:ext>
            </a:extLst>
          </p:cNvPr>
          <p:cNvPicPr>
            <a:picLocks noChangeAspect="1"/>
          </p:cNvPicPr>
          <p:nvPr/>
        </p:nvPicPr>
        <p:blipFill>
          <a:blip r:embed="rId4"/>
          <a:stretch>
            <a:fillRect/>
          </a:stretch>
        </p:blipFill>
        <p:spPr>
          <a:xfrm>
            <a:off x="4548101" y="3686175"/>
            <a:ext cx="4686300" cy="3171825"/>
          </a:xfrm>
          <a:prstGeom prst="rect">
            <a:avLst/>
          </a:prstGeom>
        </p:spPr>
      </p:pic>
      <p:sp>
        <p:nvSpPr>
          <p:cNvPr id="17" name="TextBox 16">
            <a:extLst>
              <a:ext uri="{FF2B5EF4-FFF2-40B4-BE49-F238E27FC236}">
                <a16:creationId xmlns:a16="http://schemas.microsoft.com/office/drawing/2014/main" id="{C265575F-3C85-48C0-9280-47890B3533B9}"/>
              </a:ext>
            </a:extLst>
          </p:cNvPr>
          <p:cNvSpPr txBox="1"/>
          <p:nvPr/>
        </p:nvSpPr>
        <p:spPr>
          <a:xfrm>
            <a:off x="7585364" y="3901364"/>
            <a:ext cx="1449648" cy="677108"/>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a:p>
            <a:r>
              <a:rPr lang="en-US" i="1" dirty="0" err="1">
                <a:latin typeface="Symbol" panose="05050102010706020507" pitchFamily="18" charset="2"/>
              </a:rPr>
              <a:t>s</a:t>
            </a:r>
            <a:r>
              <a:rPr lang="en-US" baseline="-25000" dirty="0" err="1">
                <a:latin typeface="Symbol" panose="05050102010706020507" pitchFamily="18" charset="2"/>
              </a:rPr>
              <a:t>h</a:t>
            </a:r>
            <a:r>
              <a:rPr lang="en-US" dirty="0"/>
              <a:t>=2.15x10 </a:t>
            </a:r>
            <a:r>
              <a:rPr lang="en-US" baseline="30000" dirty="0"/>
              <a:t>-4</a:t>
            </a:r>
          </a:p>
        </p:txBody>
      </p:sp>
      <p:sp>
        <p:nvSpPr>
          <p:cNvPr id="2" name="TextBox 1">
            <a:extLst>
              <a:ext uri="{FF2B5EF4-FFF2-40B4-BE49-F238E27FC236}">
                <a16:creationId xmlns:a16="http://schemas.microsoft.com/office/drawing/2014/main" id="{41E42EB8-0330-427F-B05E-8A60DFB6E8B5}"/>
              </a:ext>
            </a:extLst>
          </p:cNvPr>
          <p:cNvSpPr txBox="1"/>
          <p:nvPr/>
        </p:nvSpPr>
        <p:spPr>
          <a:xfrm>
            <a:off x="5320147" y="3917372"/>
            <a:ext cx="1932708" cy="646331"/>
          </a:xfrm>
          <a:prstGeom prst="rect">
            <a:avLst/>
          </a:prstGeom>
          <a:noFill/>
        </p:spPr>
        <p:txBody>
          <a:bodyPr wrap="square" rtlCol="0">
            <a:spAutoFit/>
          </a:bodyPr>
          <a:lstStyle/>
          <a:p>
            <a:r>
              <a:rPr lang="en-US" dirty="0"/>
              <a:t>Use drift instead wigglers and OPAL</a:t>
            </a:r>
          </a:p>
        </p:txBody>
      </p:sp>
      <p:sp>
        <p:nvSpPr>
          <p:cNvPr id="18" name="TextBox 17">
            <a:extLst>
              <a:ext uri="{FF2B5EF4-FFF2-40B4-BE49-F238E27FC236}">
                <a16:creationId xmlns:a16="http://schemas.microsoft.com/office/drawing/2014/main" id="{E569C2AE-35B0-4178-99D7-5960FD7D895A}"/>
              </a:ext>
            </a:extLst>
          </p:cNvPr>
          <p:cNvSpPr txBox="1"/>
          <p:nvPr/>
        </p:nvSpPr>
        <p:spPr>
          <a:xfrm>
            <a:off x="9216736" y="4623956"/>
            <a:ext cx="2815937" cy="1015663"/>
          </a:xfrm>
          <a:prstGeom prst="rect">
            <a:avLst/>
          </a:prstGeom>
          <a:noFill/>
          <a:ln>
            <a:solidFill>
              <a:schemeClr val="tx1">
                <a:lumMod val="95000"/>
                <a:lumOff val="5000"/>
              </a:schemeClr>
            </a:solidFill>
          </a:ln>
        </p:spPr>
        <p:txBody>
          <a:bodyPr wrap="square" rtlCol="0">
            <a:spAutoFit/>
          </a:bodyPr>
          <a:lstStyle/>
          <a:p>
            <a:r>
              <a:rPr lang="en-US" sz="2000" dirty="0"/>
              <a:t>The agreement between simulations and theory is better without wigglers</a:t>
            </a:r>
          </a:p>
        </p:txBody>
      </p:sp>
      <p:pic>
        <p:nvPicPr>
          <p:cNvPr id="5" name="Picture 4">
            <a:extLst>
              <a:ext uri="{FF2B5EF4-FFF2-40B4-BE49-F238E27FC236}">
                <a16:creationId xmlns:a16="http://schemas.microsoft.com/office/drawing/2014/main" id="{FDB7EA69-BF18-4CF1-A29C-DB539CF45442}"/>
              </a:ext>
            </a:extLst>
          </p:cNvPr>
          <p:cNvPicPr>
            <a:picLocks noChangeAspect="1"/>
          </p:cNvPicPr>
          <p:nvPr/>
        </p:nvPicPr>
        <p:blipFill>
          <a:blip r:embed="rId5"/>
          <a:stretch>
            <a:fillRect/>
          </a:stretch>
        </p:blipFill>
        <p:spPr>
          <a:xfrm>
            <a:off x="119270" y="3749951"/>
            <a:ext cx="4363278" cy="2963455"/>
          </a:xfrm>
          <a:prstGeom prst="rect">
            <a:avLst/>
          </a:prstGeom>
        </p:spPr>
      </p:pic>
      <p:sp>
        <p:nvSpPr>
          <p:cNvPr id="12" name="TextBox 11">
            <a:extLst>
              <a:ext uri="{FF2B5EF4-FFF2-40B4-BE49-F238E27FC236}">
                <a16:creationId xmlns:a16="http://schemas.microsoft.com/office/drawing/2014/main" id="{400799BF-AC8C-46AA-AB6A-A549D9CCDAEE}"/>
              </a:ext>
            </a:extLst>
          </p:cNvPr>
          <p:cNvSpPr txBox="1"/>
          <p:nvPr/>
        </p:nvSpPr>
        <p:spPr>
          <a:xfrm>
            <a:off x="3001457" y="3981256"/>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p:txBody>
      </p:sp>
      <p:pic>
        <p:nvPicPr>
          <p:cNvPr id="6" name="Picture 5">
            <a:extLst>
              <a:ext uri="{FF2B5EF4-FFF2-40B4-BE49-F238E27FC236}">
                <a16:creationId xmlns:a16="http://schemas.microsoft.com/office/drawing/2014/main" id="{D2728821-4259-44E9-A23A-CF317959971F}"/>
              </a:ext>
            </a:extLst>
          </p:cNvPr>
          <p:cNvPicPr>
            <a:picLocks noChangeAspect="1"/>
          </p:cNvPicPr>
          <p:nvPr/>
        </p:nvPicPr>
        <p:blipFill>
          <a:blip r:embed="rId6"/>
          <a:stretch>
            <a:fillRect/>
          </a:stretch>
        </p:blipFill>
        <p:spPr>
          <a:xfrm>
            <a:off x="4633402" y="667008"/>
            <a:ext cx="4531146" cy="3148612"/>
          </a:xfrm>
          <a:prstGeom prst="rect">
            <a:avLst/>
          </a:prstGeom>
        </p:spPr>
      </p:pic>
      <p:sp>
        <p:nvSpPr>
          <p:cNvPr id="11" name="TextBox 10">
            <a:extLst>
              <a:ext uri="{FF2B5EF4-FFF2-40B4-BE49-F238E27FC236}">
                <a16:creationId xmlns:a16="http://schemas.microsoft.com/office/drawing/2014/main" id="{EBE79566-2213-4FC0-8F32-FCFC92A6E490}"/>
              </a:ext>
            </a:extLst>
          </p:cNvPr>
          <p:cNvSpPr txBox="1"/>
          <p:nvPr/>
        </p:nvSpPr>
        <p:spPr>
          <a:xfrm>
            <a:off x="7651165" y="807911"/>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100</a:t>
            </a:r>
            <a:r>
              <a:rPr lang="en-US" dirty="0"/>
              <a:t> A</a:t>
            </a:r>
          </a:p>
        </p:txBody>
      </p:sp>
    </p:spTree>
    <p:extLst>
      <p:ext uri="{BB962C8B-B14F-4D97-AF65-F5344CB8AC3E}">
        <p14:creationId xmlns:p14="http://schemas.microsoft.com/office/powerpoint/2010/main" val="30405627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3C156D6-41D1-44CB-8995-202482A237C8}"/>
              </a:ext>
            </a:extLst>
          </p:cNvPr>
          <p:cNvPicPr>
            <a:picLocks noChangeAspect="1"/>
          </p:cNvPicPr>
          <p:nvPr/>
        </p:nvPicPr>
        <p:blipFill>
          <a:blip r:embed="rId2"/>
          <a:stretch>
            <a:fillRect/>
          </a:stretch>
        </p:blipFill>
        <p:spPr>
          <a:xfrm>
            <a:off x="4364469" y="3752850"/>
            <a:ext cx="4705350" cy="3105150"/>
          </a:xfrm>
          <a:prstGeom prst="rect">
            <a:avLst/>
          </a:prstGeom>
        </p:spPr>
      </p:pic>
      <p:sp>
        <p:nvSpPr>
          <p:cNvPr id="17" name="TextBox 16">
            <a:extLst>
              <a:ext uri="{FF2B5EF4-FFF2-40B4-BE49-F238E27FC236}">
                <a16:creationId xmlns:a16="http://schemas.microsoft.com/office/drawing/2014/main" id="{31DEFA7F-9E11-468B-B85D-88246C453C18}"/>
              </a:ext>
            </a:extLst>
          </p:cNvPr>
          <p:cNvSpPr txBox="1"/>
          <p:nvPr/>
        </p:nvSpPr>
        <p:spPr>
          <a:xfrm>
            <a:off x="7499464" y="3761981"/>
            <a:ext cx="1473201" cy="677108"/>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a:p>
            <a:r>
              <a:rPr lang="en-US" i="1" dirty="0" err="1">
                <a:latin typeface="Symbol" panose="05050102010706020507" pitchFamily="18" charset="2"/>
              </a:rPr>
              <a:t>s</a:t>
            </a:r>
            <a:r>
              <a:rPr lang="en-US" baseline="-25000" dirty="0" err="1">
                <a:latin typeface="Symbol" panose="05050102010706020507" pitchFamily="18" charset="2"/>
              </a:rPr>
              <a:t>h</a:t>
            </a:r>
            <a:r>
              <a:rPr lang="en-US" dirty="0"/>
              <a:t>=2.15x10 </a:t>
            </a:r>
            <a:r>
              <a:rPr lang="en-US" baseline="30000" dirty="0"/>
              <a:t>-4</a:t>
            </a:r>
          </a:p>
        </p:txBody>
      </p:sp>
      <p:pic>
        <p:nvPicPr>
          <p:cNvPr id="6" name="Picture 5">
            <a:extLst>
              <a:ext uri="{FF2B5EF4-FFF2-40B4-BE49-F238E27FC236}">
                <a16:creationId xmlns:a16="http://schemas.microsoft.com/office/drawing/2014/main" id="{7C60A8A7-54A7-4919-8E54-8AAF1CE4A169}"/>
              </a:ext>
            </a:extLst>
          </p:cNvPr>
          <p:cNvPicPr>
            <a:picLocks noChangeAspect="1"/>
          </p:cNvPicPr>
          <p:nvPr/>
        </p:nvPicPr>
        <p:blipFill>
          <a:blip r:embed="rId3"/>
          <a:stretch>
            <a:fillRect/>
          </a:stretch>
        </p:blipFill>
        <p:spPr>
          <a:xfrm>
            <a:off x="4324032" y="542548"/>
            <a:ext cx="4676775" cy="3267075"/>
          </a:xfrm>
          <a:prstGeom prst="rect">
            <a:avLst/>
          </a:prstGeom>
        </p:spPr>
      </p:pic>
      <p:pic>
        <p:nvPicPr>
          <p:cNvPr id="4" name="Picture 3">
            <a:extLst>
              <a:ext uri="{FF2B5EF4-FFF2-40B4-BE49-F238E27FC236}">
                <a16:creationId xmlns:a16="http://schemas.microsoft.com/office/drawing/2014/main" id="{79CC6BC8-0E63-48F5-8860-A0E2BB89A14D}"/>
              </a:ext>
            </a:extLst>
          </p:cNvPr>
          <p:cNvPicPr>
            <a:picLocks noChangeAspect="1"/>
          </p:cNvPicPr>
          <p:nvPr/>
        </p:nvPicPr>
        <p:blipFill>
          <a:blip r:embed="rId4"/>
          <a:stretch>
            <a:fillRect/>
          </a:stretch>
        </p:blipFill>
        <p:spPr>
          <a:xfrm>
            <a:off x="0" y="614448"/>
            <a:ext cx="4619625" cy="3124200"/>
          </a:xfrm>
          <a:prstGeom prst="rect">
            <a:avLst/>
          </a:prstGeom>
        </p:spPr>
      </p:pic>
      <p:sp>
        <p:nvSpPr>
          <p:cNvPr id="10" name="TextBox 9">
            <a:extLst>
              <a:ext uri="{FF2B5EF4-FFF2-40B4-BE49-F238E27FC236}">
                <a16:creationId xmlns:a16="http://schemas.microsoft.com/office/drawing/2014/main" id="{F0095058-507D-4AC7-A070-5E4445666C54}"/>
              </a:ext>
            </a:extLst>
          </p:cNvPr>
          <p:cNvSpPr txBox="1"/>
          <p:nvPr/>
        </p:nvSpPr>
        <p:spPr>
          <a:xfrm>
            <a:off x="3180080" y="795664"/>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sp>
        <p:nvSpPr>
          <p:cNvPr id="11" name="TextBox 10">
            <a:extLst>
              <a:ext uri="{FF2B5EF4-FFF2-40B4-BE49-F238E27FC236}">
                <a16:creationId xmlns:a16="http://schemas.microsoft.com/office/drawing/2014/main" id="{EBE79566-2213-4FC0-8F32-FCFC92A6E490}"/>
              </a:ext>
            </a:extLst>
          </p:cNvPr>
          <p:cNvSpPr txBox="1"/>
          <p:nvPr/>
        </p:nvSpPr>
        <p:spPr>
          <a:xfrm>
            <a:off x="7589520" y="744864"/>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100</a:t>
            </a:r>
            <a:r>
              <a:rPr lang="en-US" dirty="0"/>
              <a:t> A</a:t>
            </a:r>
          </a:p>
        </p:txBody>
      </p:sp>
      <p:sp>
        <p:nvSpPr>
          <p:cNvPr id="13" name="TextBox 12">
            <a:extLst>
              <a:ext uri="{FF2B5EF4-FFF2-40B4-BE49-F238E27FC236}">
                <a16:creationId xmlns:a16="http://schemas.microsoft.com/office/drawing/2014/main" id="{CCB3EB34-1AD9-449A-B5CA-0835A52CB7E1}"/>
              </a:ext>
            </a:extLst>
          </p:cNvPr>
          <p:cNvSpPr txBox="1"/>
          <p:nvPr/>
        </p:nvSpPr>
        <p:spPr>
          <a:xfrm>
            <a:off x="9180946" y="967048"/>
            <a:ext cx="3156527" cy="1015663"/>
          </a:xfrm>
          <a:prstGeom prst="rect">
            <a:avLst/>
          </a:prstGeom>
          <a:noFill/>
        </p:spPr>
        <p:txBody>
          <a:bodyPr wrap="square" rtlCol="0">
            <a:spAutoFit/>
          </a:bodyPr>
          <a:lstStyle/>
          <a:p>
            <a:r>
              <a:rPr lang="en-US" sz="2000" dirty="0"/>
              <a:t>Dots – simulations</a:t>
            </a:r>
          </a:p>
          <a:p>
            <a:r>
              <a:rPr lang="en-US" sz="2000" dirty="0"/>
              <a:t>Solid lines – approximate theory </a:t>
            </a:r>
          </a:p>
        </p:txBody>
      </p:sp>
      <p:pic>
        <p:nvPicPr>
          <p:cNvPr id="14" name="Picture 13">
            <a:extLst>
              <a:ext uri="{FF2B5EF4-FFF2-40B4-BE49-F238E27FC236}">
                <a16:creationId xmlns:a16="http://schemas.microsoft.com/office/drawing/2014/main" id="{C3CD0957-E826-4A68-91E2-17E74FE4A4A9}"/>
              </a:ext>
            </a:extLst>
          </p:cNvPr>
          <p:cNvPicPr>
            <a:picLocks noChangeAspect="1"/>
          </p:cNvPicPr>
          <p:nvPr/>
        </p:nvPicPr>
        <p:blipFill>
          <a:blip r:embed="rId5"/>
          <a:stretch>
            <a:fillRect/>
          </a:stretch>
        </p:blipFill>
        <p:spPr>
          <a:xfrm>
            <a:off x="84512" y="3686175"/>
            <a:ext cx="4724400" cy="3171825"/>
          </a:xfrm>
          <a:prstGeom prst="rect">
            <a:avLst/>
          </a:prstGeom>
        </p:spPr>
      </p:pic>
      <p:sp>
        <p:nvSpPr>
          <p:cNvPr id="12" name="TextBox 11">
            <a:extLst>
              <a:ext uri="{FF2B5EF4-FFF2-40B4-BE49-F238E27FC236}">
                <a16:creationId xmlns:a16="http://schemas.microsoft.com/office/drawing/2014/main" id="{400799BF-AC8C-46AA-AB6A-A549D9CCDAEE}"/>
              </a:ext>
            </a:extLst>
          </p:cNvPr>
          <p:cNvSpPr txBox="1"/>
          <p:nvPr/>
        </p:nvSpPr>
        <p:spPr>
          <a:xfrm>
            <a:off x="3182620" y="3938338"/>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p:txBody>
      </p:sp>
      <p:sp>
        <p:nvSpPr>
          <p:cNvPr id="15" name="TextBox 14">
            <a:extLst>
              <a:ext uri="{FF2B5EF4-FFF2-40B4-BE49-F238E27FC236}">
                <a16:creationId xmlns:a16="http://schemas.microsoft.com/office/drawing/2014/main" id="{B2DD1CD3-4630-4D07-86BA-332FF6A83167}"/>
              </a:ext>
            </a:extLst>
          </p:cNvPr>
          <p:cNvSpPr txBox="1"/>
          <p:nvPr/>
        </p:nvSpPr>
        <p:spPr>
          <a:xfrm>
            <a:off x="138605" y="-83127"/>
            <a:ext cx="8814464" cy="584775"/>
          </a:xfrm>
          <a:prstGeom prst="rect">
            <a:avLst/>
          </a:prstGeom>
          <a:noFill/>
        </p:spPr>
        <p:txBody>
          <a:bodyPr wrap="none" rtlCol="0">
            <a:spAutoFit/>
          </a:bodyPr>
          <a:lstStyle/>
          <a:p>
            <a:r>
              <a:rPr lang="en-US" sz="3200" dirty="0"/>
              <a:t>Simulations in comparison with approximate theory</a:t>
            </a:r>
          </a:p>
        </p:txBody>
      </p:sp>
      <p:sp>
        <p:nvSpPr>
          <p:cNvPr id="18" name="TextBox 17">
            <a:extLst>
              <a:ext uri="{FF2B5EF4-FFF2-40B4-BE49-F238E27FC236}">
                <a16:creationId xmlns:a16="http://schemas.microsoft.com/office/drawing/2014/main" id="{CB90C35B-D41F-4A32-8350-4CCD6CF152BA}"/>
              </a:ext>
            </a:extLst>
          </p:cNvPr>
          <p:cNvSpPr txBox="1"/>
          <p:nvPr/>
        </p:nvSpPr>
        <p:spPr>
          <a:xfrm>
            <a:off x="5122720" y="3844636"/>
            <a:ext cx="1932708" cy="646331"/>
          </a:xfrm>
          <a:prstGeom prst="rect">
            <a:avLst/>
          </a:prstGeom>
          <a:noFill/>
        </p:spPr>
        <p:txBody>
          <a:bodyPr wrap="square" rtlCol="0">
            <a:spAutoFit/>
          </a:bodyPr>
          <a:lstStyle/>
          <a:p>
            <a:r>
              <a:rPr lang="en-US" dirty="0"/>
              <a:t>Use drift instead wigglers and OPAL</a:t>
            </a:r>
          </a:p>
        </p:txBody>
      </p:sp>
      <p:sp>
        <p:nvSpPr>
          <p:cNvPr id="19" name="TextBox 18">
            <a:extLst>
              <a:ext uri="{FF2B5EF4-FFF2-40B4-BE49-F238E27FC236}">
                <a16:creationId xmlns:a16="http://schemas.microsoft.com/office/drawing/2014/main" id="{0138D306-12C1-403A-9717-837695120328}"/>
              </a:ext>
            </a:extLst>
          </p:cNvPr>
          <p:cNvSpPr txBox="1"/>
          <p:nvPr/>
        </p:nvSpPr>
        <p:spPr>
          <a:xfrm>
            <a:off x="9175172" y="4125193"/>
            <a:ext cx="2815937" cy="1631216"/>
          </a:xfrm>
          <a:prstGeom prst="rect">
            <a:avLst/>
          </a:prstGeom>
          <a:noFill/>
          <a:ln>
            <a:solidFill>
              <a:schemeClr val="tx1">
                <a:lumMod val="95000"/>
                <a:lumOff val="5000"/>
              </a:schemeClr>
            </a:solidFill>
          </a:ln>
        </p:spPr>
        <p:txBody>
          <a:bodyPr wrap="square" rtlCol="0">
            <a:spAutoFit/>
          </a:bodyPr>
          <a:lstStyle/>
          <a:p>
            <a:r>
              <a:rPr lang="en-US" sz="2000" dirty="0"/>
              <a:t>The agreement between simulations and approximate theory is better, but not in the case without wigglers</a:t>
            </a:r>
          </a:p>
        </p:txBody>
      </p:sp>
    </p:spTree>
    <p:extLst>
      <p:ext uri="{BB962C8B-B14F-4D97-AF65-F5344CB8AC3E}">
        <p14:creationId xmlns:p14="http://schemas.microsoft.com/office/powerpoint/2010/main" val="3984795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030B91-BD3C-49AD-AC74-1D140F23839D}"/>
              </a:ext>
            </a:extLst>
          </p:cNvPr>
          <p:cNvPicPr>
            <a:picLocks noChangeAspect="1"/>
          </p:cNvPicPr>
          <p:nvPr/>
        </p:nvPicPr>
        <p:blipFill>
          <a:blip r:embed="rId2"/>
          <a:stretch>
            <a:fillRect/>
          </a:stretch>
        </p:blipFill>
        <p:spPr>
          <a:xfrm>
            <a:off x="78179" y="636888"/>
            <a:ext cx="4596563" cy="3034624"/>
          </a:xfrm>
          <a:prstGeom prst="rect">
            <a:avLst/>
          </a:prstGeom>
        </p:spPr>
      </p:pic>
      <p:pic>
        <p:nvPicPr>
          <p:cNvPr id="4" name="Picture 3">
            <a:extLst>
              <a:ext uri="{FF2B5EF4-FFF2-40B4-BE49-F238E27FC236}">
                <a16:creationId xmlns:a16="http://schemas.microsoft.com/office/drawing/2014/main" id="{DF632664-FBC3-4E31-BB26-12356811D092}"/>
              </a:ext>
            </a:extLst>
          </p:cNvPr>
          <p:cNvPicPr>
            <a:picLocks noChangeAspect="1"/>
          </p:cNvPicPr>
          <p:nvPr/>
        </p:nvPicPr>
        <p:blipFill>
          <a:blip r:embed="rId3"/>
          <a:stretch>
            <a:fillRect/>
          </a:stretch>
        </p:blipFill>
        <p:spPr>
          <a:xfrm>
            <a:off x="4725363" y="694932"/>
            <a:ext cx="4541927" cy="3027951"/>
          </a:xfrm>
          <a:prstGeom prst="rect">
            <a:avLst/>
          </a:prstGeom>
        </p:spPr>
      </p:pic>
      <p:pic>
        <p:nvPicPr>
          <p:cNvPr id="3" name="Picture 2">
            <a:extLst>
              <a:ext uri="{FF2B5EF4-FFF2-40B4-BE49-F238E27FC236}">
                <a16:creationId xmlns:a16="http://schemas.microsoft.com/office/drawing/2014/main" id="{08E2EC9F-BAE7-4A94-A77F-46BDA0DC70A3}"/>
              </a:ext>
            </a:extLst>
          </p:cNvPr>
          <p:cNvPicPr>
            <a:picLocks noChangeAspect="1"/>
          </p:cNvPicPr>
          <p:nvPr/>
        </p:nvPicPr>
        <p:blipFill>
          <a:blip r:embed="rId4"/>
          <a:stretch>
            <a:fillRect/>
          </a:stretch>
        </p:blipFill>
        <p:spPr>
          <a:xfrm>
            <a:off x="0" y="3559687"/>
            <a:ext cx="4641574" cy="3198922"/>
          </a:xfrm>
          <a:prstGeom prst="rect">
            <a:avLst/>
          </a:prstGeom>
        </p:spPr>
      </p:pic>
      <p:sp>
        <p:nvSpPr>
          <p:cNvPr id="13" name="TextBox 12">
            <a:extLst>
              <a:ext uri="{FF2B5EF4-FFF2-40B4-BE49-F238E27FC236}">
                <a16:creationId xmlns:a16="http://schemas.microsoft.com/office/drawing/2014/main" id="{CCB3EB34-1AD9-449A-B5CA-0835A52CB7E1}"/>
              </a:ext>
            </a:extLst>
          </p:cNvPr>
          <p:cNvSpPr txBox="1"/>
          <p:nvPr/>
        </p:nvSpPr>
        <p:spPr>
          <a:xfrm>
            <a:off x="5689599" y="4396047"/>
            <a:ext cx="3351430" cy="830997"/>
          </a:xfrm>
          <a:prstGeom prst="rect">
            <a:avLst/>
          </a:prstGeom>
          <a:noFill/>
        </p:spPr>
        <p:txBody>
          <a:bodyPr wrap="none" rtlCol="0">
            <a:spAutoFit/>
          </a:bodyPr>
          <a:lstStyle/>
          <a:p>
            <a:r>
              <a:rPr lang="en-US" sz="2400" dirty="0"/>
              <a:t>Dots – simulations</a:t>
            </a:r>
          </a:p>
          <a:p>
            <a:r>
              <a:rPr lang="en-US" sz="2400" dirty="0"/>
              <a:t>Solid lines – exact theory </a:t>
            </a:r>
          </a:p>
        </p:txBody>
      </p:sp>
      <p:sp>
        <p:nvSpPr>
          <p:cNvPr id="14" name="TextBox 13">
            <a:extLst>
              <a:ext uri="{FF2B5EF4-FFF2-40B4-BE49-F238E27FC236}">
                <a16:creationId xmlns:a16="http://schemas.microsoft.com/office/drawing/2014/main" id="{8F100923-B59B-49CF-A783-3E06BE02C3D0}"/>
              </a:ext>
            </a:extLst>
          </p:cNvPr>
          <p:cNvSpPr txBox="1"/>
          <p:nvPr/>
        </p:nvSpPr>
        <p:spPr>
          <a:xfrm>
            <a:off x="2715549" y="-71120"/>
            <a:ext cx="6983900" cy="584775"/>
          </a:xfrm>
          <a:prstGeom prst="rect">
            <a:avLst/>
          </a:prstGeom>
          <a:noFill/>
        </p:spPr>
        <p:txBody>
          <a:bodyPr wrap="none" rtlCol="0">
            <a:spAutoFit/>
          </a:bodyPr>
          <a:lstStyle/>
          <a:p>
            <a:r>
              <a:rPr lang="en-US" sz="3200" dirty="0"/>
              <a:t>Simulation results for two amplifier units</a:t>
            </a:r>
          </a:p>
        </p:txBody>
      </p:sp>
      <p:sp>
        <p:nvSpPr>
          <p:cNvPr id="15" name="TextBox 14">
            <a:extLst>
              <a:ext uri="{FF2B5EF4-FFF2-40B4-BE49-F238E27FC236}">
                <a16:creationId xmlns:a16="http://schemas.microsoft.com/office/drawing/2014/main" id="{BD935ADD-AE4D-4F86-9CC6-C61CAF398A71}"/>
              </a:ext>
            </a:extLst>
          </p:cNvPr>
          <p:cNvSpPr txBox="1"/>
          <p:nvPr/>
        </p:nvSpPr>
        <p:spPr>
          <a:xfrm>
            <a:off x="9939712" y="676516"/>
            <a:ext cx="1571567" cy="677108"/>
          </a:xfrm>
          <a:prstGeom prst="rect">
            <a:avLst/>
          </a:prstGeom>
          <a:noFill/>
        </p:spPr>
        <p:txBody>
          <a:bodyPr wrap="square" rtlCol="0">
            <a:spAutoFit/>
          </a:bodyPr>
          <a:lstStyle/>
          <a:p>
            <a:r>
              <a:rPr lang="en-US" sz="2000" i="1" dirty="0"/>
              <a:t>R</a:t>
            </a:r>
            <a:r>
              <a:rPr lang="en-US" sz="2000" baseline="-25000" dirty="0"/>
              <a:t>56</a:t>
            </a:r>
            <a:r>
              <a:rPr lang="en-US" sz="2000" dirty="0"/>
              <a:t> = 1 mm</a:t>
            </a:r>
            <a:endParaRPr lang="en-US" dirty="0"/>
          </a:p>
          <a:p>
            <a:r>
              <a:rPr lang="en-US" i="1" dirty="0" err="1">
                <a:latin typeface="Symbol" panose="05050102010706020507" pitchFamily="18" charset="2"/>
              </a:rPr>
              <a:t>s</a:t>
            </a:r>
            <a:r>
              <a:rPr lang="en-US" baseline="-25000" dirty="0" err="1">
                <a:latin typeface="Symbol" panose="05050102010706020507" pitchFamily="18" charset="2"/>
              </a:rPr>
              <a:t>h</a:t>
            </a:r>
            <a:r>
              <a:rPr lang="en-US" baseline="-25000" dirty="0"/>
              <a:t> </a:t>
            </a:r>
            <a:r>
              <a:rPr lang="en-US" dirty="0"/>
              <a:t>= 2.1x10 </a:t>
            </a:r>
            <a:r>
              <a:rPr lang="en-US" baseline="30000" dirty="0"/>
              <a:t>-4</a:t>
            </a:r>
          </a:p>
        </p:txBody>
      </p:sp>
      <p:sp>
        <p:nvSpPr>
          <p:cNvPr id="12" name="TextBox 11">
            <a:extLst>
              <a:ext uri="{FF2B5EF4-FFF2-40B4-BE49-F238E27FC236}">
                <a16:creationId xmlns:a16="http://schemas.microsoft.com/office/drawing/2014/main" id="{400799BF-AC8C-46AA-AB6A-A549D9CCDAEE}"/>
              </a:ext>
            </a:extLst>
          </p:cNvPr>
          <p:cNvSpPr txBox="1"/>
          <p:nvPr/>
        </p:nvSpPr>
        <p:spPr>
          <a:xfrm>
            <a:off x="3082325" y="3929301"/>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p:txBody>
      </p:sp>
      <p:sp>
        <p:nvSpPr>
          <p:cNvPr id="11" name="TextBox 10">
            <a:extLst>
              <a:ext uri="{FF2B5EF4-FFF2-40B4-BE49-F238E27FC236}">
                <a16:creationId xmlns:a16="http://schemas.microsoft.com/office/drawing/2014/main" id="{EBE79566-2213-4FC0-8F32-FCFC92A6E490}"/>
              </a:ext>
            </a:extLst>
          </p:cNvPr>
          <p:cNvSpPr txBox="1"/>
          <p:nvPr/>
        </p:nvSpPr>
        <p:spPr>
          <a:xfrm>
            <a:off x="7587694" y="837217"/>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100</a:t>
            </a:r>
            <a:r>
              <a:rPr lang="en-US" dirty="0"/>
              <a:t> A</a:t>
            </a:r>
          </a:p>
        </p:txBody>
      </p:sp>
      <p:sp>
        <p:nvSpPr>
          <p:cNvPr id="10" name="TextBox 9">
            <a:extLst>
              <a:ext uri="{FF2B5EF4-FFF2-40B4-BE49-F238E27FC236}">
                <a16:creationId xmlns:a16="http://schemas.microsoft.com/office/drawing/2014/main" id="{F0095058-507D-4AC7-A070-5E4445666C54}"/>
              </a:ext>
            </a:extLst>
          </p:cNvPr>
          <p:cNvSpPr txBox="1"/>
          <p:nvPr/>
        </p:nvSpPr>
        <p:spPr>
          <a:xfrm>
            <a:off x="3180080" y="795664"/>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spTree>
    <p:extLst>
      <p:ext uri="{BB962C8B-B14F-4D97-AF65-F5344CB8AC3E}">
        <p14:creationId xmlns:p14="http://schemas.microsoft.com/office/powerpoint/2010/main" val="2927324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9DF1A8-7731-480D-A5C3-01FC8DD68B0E}"/>
              </a:ext>
            </a:extLst>
          </p:cNvPr>
          <p:cNvPicPr>
            <a:picLocks noChangeAspect="1"/>
          </p:cNvPicPr>
          <p:nvPr/>
        </p:nvPicPr>
        <p:blipFill>
          <a:blip r:embed="rId2"/>
          <a:stretch>
            <a:fillRect/>
          </a:stretch>
        </p:blipFill>
        <p:spPr>
          <a:xfrm>
            <a:off x="2016474" y="692653"/>
            <a:ext cx="7264400" cy="2610469"/>
          </a:xfrm>
          <a:prstGeom prst="rect">
            <a:avLst/>
          </a:prstGeom>
        </p:spPr>
      </p:pic>
      <p:sp>
        <p:nvSpPr>
          <p:cNvPr id="4" name="TextBox 3">
            <a:extLst>
              <a:ext uri="{FF2B5EF4-FFF2-40B4-BE49-F238E27FC236}">
                <a16:creationId xmlns:a16="http://schemas.microsoft.com/office/drawing/2014/main" id="{F4A8AF9B-E8B6-445D-8660-589009E747DC}"/>
              </a:ext>
            </a:extLst>
          </p:cNvPr>
          <p:cNvSpPr txBox="1"/>
          <p:nvPr/>
        </p:nvSpPr>
        <p:spPr>
          <a:xfrm>
            <a:off x="9333984" y="3019259"/>
            <a:ext cx="1934312" cy="400110"/>
          </a:xfrm>
          <a:prstGeom prst="rect">
            <a:avLst/>
          </a:prstGeom>
          <a:noFill/>
        </p:spPr>
        <p:txBody>
          <a:bodyPr wrap="none" rtlCol="0">
            <a:spAutoFit/>
          </a:bodyPr>
          <a:lstStyle/>
          <a:p>
            <a:r>
              <a:rPr lang="en-US" sz="2000" dirty="0"/>
              <a:t>Wiggler number </a:t>
            </a:r>
          </a:p>
        </p:txBody>
      </p:sp>
      <p:sp>
        <p:nvSpPr>
          <p:cNvPr id="5" name="TextBox 4">
            <a:extLst>
              <a:ext uri="{FF2B5EF4-FFF2-40B4-BE49-F238E27FC236}">
                <a16:creationId xmlns:a16="http://schemas.microsoft.com/office/drawing/2014/main" id="{DFB307CA-313A-4C59-A659-7850A3B5857F}"/>
              </a:ext>
            </a:extLst>
          </p:cNvPr>
          <p:cNvSpPr txBox="1"/>
          <p:nvPr/>
        </p:nvSpPr>
        <p:spPr>
          <a:xfrm>
            <a:off x="3774154" y="696836"/>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sp>
        <p:nvSpPr>
          <p:cNvPr id="6" name="TextBox 5">
            <a:extLst>
              <a:ext uri="{FF2B5EF4-FFF2-40B4-BE49-F238E27FC236}">
                <a16:creationId xmlns:a16="http://schemas.microsoft.com/office/drawing/2014/main" id="{D8845F92-2C27-45F2-8450-193652EE41F9}"/>
              </a:ext>
            </a:extLst>
          </p:cNvPr>
          <p:cNvSpPr txBox="1"/>
          <p:nvPr/>
        </p:nvSpPr>
        <p:spPr>
          <a:xfrm>
            <a:off x="2483834" y="1209040"/>
            <a:ext cx="1183337" cy="338554"/>
          </a:xfrm>
          <a:prstGeom prst="rect">
            <a:avLst/>
          </a:prstGeom>
          <a:noFill/>
        </p:spPr>
        <p:txBody>
          <a:bodyPr wrap="none" rtlCol="0">
            <a:spAutoFit/>
          </a:bodyPr>
          <a:lstStyle/>
          <a:p>
            <a:r>
              <a:rPr lang="en-US" sz="1600" i="1" dirty="0"/>
              <a:t>k</a:t>
            </a:r>
            <a:r>
              <a:rPr lang="en-US" sz="1600" dirty="0"/>
              <a:t>=3.76 </a:t>
            </a:r>
            <a:r>
              <a:rPr lang="en-US" sz="1600" dirty="0">
                <a:latin typeface="Symbol" panose="05050102010706020507" pitchFamily="18" charset="2"/>
              </a:rPr>
              <a:t>m</a:t>
            </a:r>
            <a:r>
              <a:rPr lang="en-US" sz="1600" dirty="0"/>
              <a:t>m</a:t>
            </a:r>
            <a:r>
              <a:rPr lang="en-US" sz="1600" baseline="30000" dirty="0"/>
              <a:t>-1</a:t>
            </a:r>
          </a:p>
        </p:txBody>
      </p:sp>
      <p:sp>
        <p:nvSpPr>
          <p:cNvPr id="7" name="Rectangle 6">
            <a:extLst>
              <a:ext uri="{FF2B5EF4-FFF2-40B4-BE49-F238E27FC236}">
                <a16:creationId xmlns:a16="http://schemas.microsoft.com/office/drawing/2014/main" id="{9784DBEA-3C00-4C6D-AE2D-F26023682572}"/>
              </a:ext>
            </a:extLst>
          </p:cNvPr>
          <p:cNvSpPr/>
          <p:nvPr/>
        </p:nvSpPr>
        <p:spPr>
          <a:xfrm>
            <a:off x="2483834" y="751840"/>
            <a:ext cx="1097280" cy="84328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pic>
        <p:nvPicPr>
          <p:cNvPr id="9" name="Picture 8">
            <a:extLst>
              <a:ext uri="{FF2B5EF4-FFF2-40B4-BE49-F238E27FC236}">
                <a16:creationId xmlns:a16="http://schemas.microsoft.com/office/drawing/2014/main" id="{FDFDA471-F750-4448-878D-B51B1B65F74E}"/>
              </a:ext>
            </a:extLst>
          </p:cNvPr>
          <p:cNvPicPr>
            <a:picLocks noChangeAspect="1"/>
          </p:cNvPicPr>
          <p:nvPr/>
        </p:nvPicPr>
        <p:blipFill>
          <a:blip r:embed="rId3"/>
          <a:stretch>
            <a:fillRect/>
          </a:stretch>
        </p:blipFill>
        <p:spPr>
          <a:xfrm>
            <a:off x="1930400" y="3876941"/>
            <a:ext cx="7508240" cy="2696009"/>
          </a:xfrm>
          <a:prstGeom prst="rect">
            <a:avLst/>
          </a:prstGeom>
        </p:spPr>
      </p:pic>
      <p:sp>
        <p:nvSpPr>
          <p:cNvPr id="10" name="TextBox 9">
            <a:extLst>
              <a:ext uri="{FF2B5EF4-FFF2-40B4-BE49-F238E27FC236}">
                <a16:creationId xmlns:a16="http://schemas.microsoft.com/office/drawing/2014/main" id="{70349968-879A-4587-9F51-C71829F35A37}"/>
              </a:ext>
            </a:extLst>
          </p:cNvPr>
          <p:cNvSpPr txBox="1"/>
          <p:nvPr/>
        </p:nvSpPr>
        <p:spPr>
          <a:xfrm>
            <a:off x="3855434" y="3917556"/>
            <a:ext cx="1316006"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100</a:t>
            </a:r>
            <a:r>
              <a:rPr lang="en-US" dirty="0"/>
              <a:t> A</a:t>
            </a:r>
          </a:p>
        </p:txBody>
      </p:sp>
      <p:sp>
        <p:nvSpPr>
          <p:cNvPr id="11" name="TextBox 10">
            <a:extLst>
              <a:ext uri="{FF2B5EF4-FFF2-40B4-BE49-F238E27FC236}">
                <a16:creationId xmlns:a16="http://schemas.microsoft.com/office/drawing/2014/main" id="{8EF1722A-E688-4B1C-91E5-3510903AC0C8}"/>
              </a:ext>
            </a:extLst>
          </p:cNvPr>
          <p:cNvSpPr txBox="1"/>
          <p:nvPr/>
        </p:nvSpPr>
        <p:spPr>
          <a:xfrm>
            <a:off x="2372074" y="4399280"/>
            <a:ext cx="1183337" cy="338554"/>
          </a:xfrm>
          <a:prstGeom prst="rect">
            <a:avLst/>
          </a:prstGeom>
          <a:noFill/>
        </p:spPr>
        <p:txBody>
          <a:bodyPr wrap="none" rtlCol="0">
            <a:spAutoFit/>
          </a:bodyPr>
          <a:lstStyle/>
          <a:p>
            <a:r>
              <a:rPr lang="en-US" sz="1600" i="1" dirty="0"/>
              <a:t>k</a:t>
            </a:r>
            <a:r>
              <a:rPr lang="en-US" sz="1600" dirty="0"/>
              <a:t>=3.76 </a:t>
            </a:r>
            <a:r>
              <a:rPr lang="en-US" sz="1600" dirty="0">
                <a:latin typeface="Symbol" panose="05050102010706020507" pitchFamily="18" charset="2"/>
              </a:rPr>
              <a:t>m</a:t>
            </a:r>
            <a:r>
              <a:rPr lang="en-US" sz="1600" dirty="0"/>
              <a:t>m</a:t>
            </a:r>
            <a:r>
              <a:rPr lang="en-US" sz="1600" baseline="30000" dirty="0"/>
              <a:t>-1</a:t>
            </a:r>
          </a:p>
        </p:txBody>
      </p:sp>
      <p:sp>
        <p:nvSpPr>
          <p:cNvPr id="12" name="Rectangle 11">
            <a:extLst>
              <a:ext uri="{FF2B5EF4-FFF2-40B4-BE49-F238E27FC236}">
                <a16:creationId xmlns:a16="http://schemas.microsoft.com/office/drawing/2014/main" id="{1CDC1912-FEB6-4B3B-8B11-9E21F4BC11C1}"/>
              </a:ext>
            </a:extLst>
          </p:cNvPr>
          <p:cNvSpPr/>
          <p:nvPr/>
        </p:nvSpPr>
        <p:spPr>
          <a:xfrm>
            <a:off x="2372074" y="3942080"/>
            <a:ext cx="1097280" cy="84328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13" name="TextBox 12">
            <a:extLst>
              <a:ext uri="{FF2B5EF4-FFF2-40B4-BE49-F238E27FC236}">
                <a16:creationId xmlns:a16="http://schemas.microsoft.com/office/drawing/2014/main" id="{1F2E855B-6F20-4729-AA07-7912B15CC60B}"/>
              </a:ext>
            </a:extLst>
          </p:cNvPr>
          <p:cNvSpPr txBox="1"/>
          <p:nvPr/>
        </p:nvSpPr>
        <p:spPr>
          <a:xfrm>
            <a:off x="1036320" y="-81280"/>
            <a:ext cx="9759595" cy="584775"/>
          </a:xfrm>
          <a:prstGeom prst="rect">
            <a:avLst/>
          </a:prstGeom>
          <a:noFill/>
        </p:spPr>
        <p:txBody>
          <a:bodyPr wrap="none" rtlCol="0">
            <a:spAutoFit/>
          </a:bodyPr>
          <a:lstStyle/>
          <a:p>
            <a:r>
              <a:rPr lang="en-US" sz="3200" dirty="0"/>
              <a:t>Gain versus a number of wigglers in the amplifier unit (2) </a:t>
            </a:r>
          </a:p>
        </p:txBody>
      </p:sp>
      <p:sp>
        <p:nvSpPr>
          <p:cNvPr id="14" name="TextBox 13">
            <a:extLst>
              <a:ext uri="{FF2B5EF4-FFF2-40B4-BE49-F238E27FC236}">
                <a16:creationId xmlns:a16="http://schemas.microsoft.com/office/drawing/2014/main" id="{B5005748-94A7-48A8-B011-6B1A55181C66}"/>
              </a:ext>
            </a:extLst>
          </p:cNvPr>
          <p:cNvSpPr txBox="1"/>
          <p:nvPr/>
        </p:nvSpPr>
        <p:spPr>
          <a:xfrm>
            <a:off x="9566047" y="6166713"/>
            <a:ext cx="1934312" cy="400110"/>
          </a:xfrm>
          <a:prstGeom prst="rect">
            <a:avLst/>
          </a:prstGeom>
          <a:noFill/>
        </p:spPr>
        <p:txBody>
          <a:bodyPr wrap="none" rtlCol="0">
            <a:spAutoFit/>
          </a:bodyPr>
          <a:lstStyle/>
          <a:p>
            <a:r>
              <a:rPr lang="en-US" sz="2000" dirty="0"/>
              <a:t>Wiggler number </a:t>
            </a:r>
          </a:p>
        </p:txBody>
      </p:sp>
      <p:grpSp>
        <p:nvGrpSpPr>
          <p:cNvPr id="8" name="Group 7">
            <a:extLst>
              <a:ext uri="{FF2B5EF4-FFF2-40B4-BE49-F238E27FC236}">
                <a16:creationId xmlns:a16="http://schemas.microsoft.com/office/drawing/2014/main" id="{DA72A9FA-D003-4B42-8ED5-074479415C0E}"/>
              </a:ext>
            </a:extLst>
          </p:cNvPr>
          <p:cNvGrpSpPr/>
          <p:nvPr/>
        </p:nvGrpSpPr>
        <p:grpSpPr>
          <a:xfrm>
            <a:off x="2556163" y="3086098"/>
            <a:ext cx="6546627" cy="369332"/>
            <a:chOff x="2556163" y="3086098"/>
            <a:chExt cx="6546627" cy="369332"/>
          </a:xfrm>
        </p:grpSpPr>
        <p:sp>
          <p:nvSpPr>
            <p:cNvPr id="2" name="TextBox 1">
              <a:extLst>
                <a:ext uri="{FF2B5EF4-FFF2-40B4-BE49-F238E27FC236}">
                  <a16:creationId xmlns:a16="http://schemas.microsoft.com/office/drawing/2014/main" id="{6C88D824-01DD-4DD8-AF69-BFE3867180E1}"/>
                </a:ext>
              </a:extLst>
            </p:cNvPr>
            <p:cNvSpPr txBox="1"/>
            <p:nvPr/>
          </p:nvSpPr>
          <p:spPr>
            <a:xfrm>
              <a:off x="2556163" y="3086098"/>
              <a:ext cx="301686" cy="369332"/>
            </a:xfrm>
            <a:prstGeom prst="rect">
              <a:avLst/>
            </a:prstGeom>
            <a:solidFill>
              <a:schemeClr val="bg1"/>
            </a:solidFill>
          </p:spPr>
          <p:txBody>
            <a:bodyPr wrap="none" rtlCol="0">
              <a:spAutoFit/>
            </a:bodyPr>
            <a:lstStyle/>
            <a:p>
              <a:r>
                <a:rPr lang="en-US" dirty="0"/>
                <a:t>1</a:t>
              </a:r>
            </a:p>
          </p:txBody>
        </p:sp>
        <p:sp>
          <p:nvSpPr>
            <p:cNvPr id="15" name="TextBox 14">
              <a:extLst>
                <a:ext uri="{FF2B5EF4-FFF2-40B4-BE49-F238E27FC236}">
                  <a16:creationId xmlns:a16="http://schemas.microsoft.com/office/drawing/2014/main" id="{D79AF995-FC60-4B62-9A2A-9CC48A641F62}"/>
                </a:ext>
              </a:extLst>
            </p:cNvPr>
            <p:cNvSpPr txBox="1"/>
            <p:nvPr/>
          </p:nvSpPr>
          <p:spPr>
            <a:xfrm>
              <a:off x="4111336" y="3086098"/>
              <a:ext cx="301686" cy="369332"/>
            </a:xfrm>
            <a:prstGeom prst="rect">
              <a:avLst/>
            </a:prstGeom>
            <a:solidFill>
              <a:schemeClr val="bg1"/>
            </a:solidFill>
          </p:spPr>
          <p:txBody>
            <a:bodyPr wrap="none" rtlCol="0">
              <a:spAutoFit/>
            </a:bodyPr>
            <a:lstStyle/>
            <a:p>
              <a:r>
                <a:rPr lang="en-US" dirty="0"/>
                <a:t>2</a:t>
              </a:r>
            </a:p>
          </p:txBody>
        </p:sp>
        <p:sp>
          <p:nvSpPr>
            <p:cNvPr id="16" name="TextBox 15">
              <a:extLst>
                <a:ext uri="{FF2B5EF4-FFF2-40B4-BE49-F238E27FC236}">
                  <a16:creationId xmlns:a16="http://schemas.microsoft.com/office/drawing/2014/main" id="{405B6C89-D369-4C14-9C2A-E44A37195D09}"/>
                </a:ext>
              </a:extLst>
            </p:cNvPr>
            <p:cNvSpPr txBox="1"/>
            <p:nvPr/>
          </p:nvSpPr>
          <p:spPr>
            <a:xfrm>
              <a:off x="5680367" y="3086098"/>
              <a:ext cx="301686" cy="369332"/>
            </a:xfrm>
            <a:prstGeom prst="rect">
              <a:avLst/>
            </a:prstGeom>
            <a:solidFill>
              <a:schemeClr val="bg1"/>
            </a:solidFill>
          </p:spPr>
          <p:txBody>
            <a:bodyPr wrap="none" rtlCol="0">
              <a:spAutoFit/>
            </a:bodyPr>
            <a:lstStyle/>
            <a:p>
              <a:r>
                <a:rPr lang="en-US" dirty="0"/>
                <a:t>3</a:t>
              </a:r>
            </a:p>
          </p:txBody>
        </p:sp>
        <p:sp>
          <p:nvSpPr>
            <p:cNvPr id="17" name="TextBox 16">
              <a:extLst>
                <a:ext uri="{FF2B5EF4-FFF2-40B4-BE49-F238E27FC236}">
                  <a16:creationId xmlns:a16="http://schemas.microsoft.com/office/drawing/2014/main" id="{E31FFC90-6977-4591-8A97-012114F1C97C}"/>
                </a:ext>
              </a:extLst>
            </p:cNvPr>
            <p:cNvSpPr txBox="1"/>
            <p:nvPr/>
          </p:nvSpPr>
          <p:spPr>
            <a:xfrm>
              <a:off x="7235540" y="3086098"/>
              <a:ext cx="301686" cy="369332"/>
            </a:xfrm>
            <a:prstGeom prst="rect">
              <a:avLst/>
            </a:prstGeom>
            <a:solidFill>
              <a:schemeClr val="bg1"/>
            </a:solidFill>
          </p:spPr>
          <p:txBody>
            <a:bodyPr wrap="none" rtlCol="0">
              <a:spAutoFit/>
            </a:bodyPr>
            <a:lstStyle/>
            <a:p>
              <a:r>
                <a:rPr lang="en-US" dirty="0"/>
                <a:t>4</a:t>
              </a:r>
            </a:p>
          </p:txBody>
        </p:sp>
        <p:sp>
          <p:nvSpPr>
            <p:cNvPr id="18" name="TextBox 17">
              <a:extLst>
                <a:ext uri="{FF2B5EF4-FFF2-40B4-BE49-F238E27FC236}">
                  <a16:creationId xmlns:a16="http://schemas.microsoft.com/office/drawing/2014/main" id="{E4C48ED5-6F02-47EA-9697-A256EBA2391B}"/>
                </a:ext>
              </a:extLst>
            </p:cNvPr>
            <p:cNvSpPr txBox="1"/>
            <p:nvPr/>
          </p:nvSpPr>
          <p:spPr>
            <a:xfrm>
              <a:off x="8801104" y="3086098"/>
              <a:ext cx="301686" cy="369332"/>
            </a:xfrm>
            <a:prstGeom prst="rect">
              <a:avLst/>
            </a:prstGeom>
            <a:solidFill>
              <a:schemeClr val="bg1"/>
            </a:solidFill>
          </p:spPr>
          <p:txBody>
            <a:bodyPr wrap="none" rtlCol="0">
              <a:spAutoFit/>
            </a:bodyPr>
            <a:lstStyle/>
            <a:p>
              <a:r>
                <a:rPr lang="en-US" dirty="0"/>
                <a:t>5</a:t>
              </a:r>
            </a:p>
          </p:txBody>
        </p:sp>
      </p:grpSp>
      <p:grpSp>
        <p:nvGrpSpPr>
          <p:cNvPr id="25" name="Group 24">
            <a:extLst>
              <a:ext uri="{FF2B5EF4-FFF2-40B4-BE49-F238E27FC236}">
                <a16:creationId xmlns:a16="http://schemas.microsoft.com/office/drawing/2014/main" id="{70A27560-ACD5-489F-BB05-A3AEB69645E9}"/>
              </a:ext>
            </a:extLst>
          </p:cNvPr>
          <p:cNvGrpSpPr/>
          <p:nvPr/>
        </p:nvGrpSpPr>
        <p:grpSpPr>
          <a:xfrm>
            <a:off x="2438397" y="6376551"/>
            <a:ext cx="6749827" cy="369332"/>
            <a:chOff x="2438397" y="6376551"/>
            <a:chExt cx="6749827" cy="369332"/>
          </a:xfrm>
        </p:grpSpPr>
        <p:sp>
          <p:nvSpPr>
            <p:cNvPr id="20" name="TextBox 19">
              <a:extLst>
                <a:ext uri="{FF2B5EF4-FFF2-40B4-BE49-F238E27FC236}">
                  <a16:creationId xmlns:a16="http://schemas.microsoft.com/office/drawing/2014/main" id="{693BCFBF-A513-4774-A5ED-633AB25647AE}"/>
                </a:ext>
              </a:extLst>
            </p:cNvPr>
            <p:cNvSpPr txBox="1"/>
            <p:nvPr/>
          </p:nvSpPr>
          <p:spPr>
            <a:xfrm>
              <a:off x="2438397" y="6376551"/>
              <a:ext cx="301686" cy="369332"/>
            </a:xfrm>
            <a:prstGeom prst="rect">
              <a:avLst/>
            </a:prstGeom>
            <a:solidFill>
              <a:schemeClr val="bg1"/>
            </a:solidFill>
          </p:spPr>
          <p:txBody>
            <a:bodyPr wrap="none" rtlCol="0">
              <a:spAutoFit/>
            </a:bodyPr>
            <a:lstStyle/>
            <a:p>
              <a:r>
                <a:rPr lang="en-US" dirty="0"/>
                <a:t>1</a:t>
              </a:r>
            </a:p>
          </p:txBody>
        </p:sp>
        <p:sp>
          <p:nvSpPr>
            <p:cNvPr id="21" name="TextBox 20">
              <a:extLst>
                <a:ext uri="{FF2B5EF4-FFF2-40B4-BE49-F238E27FC236}">
                  <a16:creationId xmlns:a16="http://schemas.microsoft.com/office/drawing/2014/main" id="{A1FB6BAB-D4B5-4713-867B-A7FAB15D9F6A}"/>
                </a:ext>
              </a:extLst>
            </p:cNvPr>
            <p:cNvSpPr txBox="1"/>
            <p:nvPr/>
          </p:nvSpPr>
          <p:spPr>
            <a:xfrm>
              <a:off x="4057070" y="6376551"/>
              <a:ext cx="301686" cy="369332"/>
            </a:xfrm>
            <a:prstGeom prst="rect">
              <a:avLst/>
            </a:prstGeom>
            <a:solidFill>
              <a:schemeClr val="bg1"/>
            </a:solidFill>
          </p:spPr>
          <p:txBody>
            <a:bodyPr wrap="none" rtlCol="0">
              <a:spAutoFit/>
            </a:bodyPr>
            <a:lstStyle/>
            <a:p>
              <a:r>
                <a:rPr lang="en-US" dirty="0"/>
                <a:t>2</a:t>
              </a:r>
            </a:p>
          </p:txBody>
        </p:sp>
        <p:sp>
          <p:nvSpPr>
            <p:cNvPr id="22" name="TextBox 21">
              <a:extLst>
                <a:ext uri="{FF2B5EF4-FFF2-40B4-BE49-F238E27FC236}">
                  <a16:creationId xmlns:a16="http://schemas.microsoft.com/office/drawing/2014/main" id="{242E04EC-E04D-48CB-8482-1B0D508D92EA}"/>
                </a:ext>
              </a:extLst>
            </p:cNvPr>
            <p:cNvSpPr txBox="1"/>
            <p:nvPr/>
          </p:nvSpPr>
          <p:spPr>
            <a:xfrm>
              <a:off x="5676901" y="6376551"/>
              <a:ext cx="301686" cy="369332"/>
            </a:xfrm>
            <a:prstGeom prst="rect">
              <a:avLst/>
            </a:prstGeom>
            <a:solidFill>
              <a:schemeClr val="bg1"/>
            </a:solidFill>
          </p:spPr>
          <p:txBody>
            <a:bodyPr wrap="none" rtlCol="0">
              <a:spAutoFit/>
            </a:bodyPr>
            <a:lstStyle/>
            <a:p>
              <a:r>
                <a:rPr lang="en-US" dirty="0"/>
                <a:t>3</a:t>
              </a:r>
            </a:p>
          </p:txBody>
        </p:sp>
        <p:sp>
          <p:nvSpPr>
            <p:cNvPr id="23" name="TextBox 22">
              <a:extLst>
                <a:ext uri="{FF2B5EF4-FFF2-40B4-BE49-F238E27FC236}">
                  <a16:creationId xmlns:a16="http://schemas.microsoft.com/office/drawing/2014/main" id="{581721B5-B339-4744-B159-789EEB21F5D1}"/>
                </a:ext>
              </a:extLst>
            </p:cNvPr>
            <p:cNvSpPr txBox="1"/>
            <p:nvPr/>
          </p:nvSpPr>
          <p:spPr>
            <a:xfrm>
              <a:off x="7257474" y="6376551"/>
              <a:ext cx="301686" cy="369332"/>
            </a:xfrm>
            <a:prstGeom prst="rect">
              <a:avLst/>
            </a:prstGeom>
            <a:solidFill>
              <a:schemeClr val="bg1"/>
            </a:solidFill>
          </p:spPr>
          <p:txBody>
            <a:bodyPr wrap="none" rtlCol="0">
              <a:spAutoFit/>
            </a:bodyPr>
            <a:lstStyle/>
            <a:p>
              <a:r>
                <a:rPr lang="en-US" dirty="0"/>
                <a:t>4</a:t>
              </a:r>
            </a:p>
          </p:txBody>
        </p:sp>
        <p:sp>
          <p:nvSpPr>
            <p:cNvPr id="24" name="TextBox 23">
              <a:extLst>
                <a:ext uri="{FF2B5EF4-FFF2-40B4-BE49-F238E27FC236}">
                  <a16:creationId xmlns:a16="http://schemas.microsoft.com/office/drawing/2014/main" id="{BB2F4A68-2C2F-4977-9696-DD919DF5137A}"/>
                </a:ext>
              </a:extLst>
            </p:cNvPr>
            <p:cNvSpPr txBox="1"/>
            <p:nvPr/>
          </p:nvSpPr>
          <p:spPr>
            <a:xfrm>
              <a:off x="8886538" y="6376551"/>
              <a:ext cx="301686" cy="369332"/>
            </a:xfrm>
            <a:prstGeom prst="rect">
              <a:avLst/>
            </a:prstGeom>
            <a:solidFill>
              <a:schemeClr val="bg1"/>
            </a:solidFill>
          </p:spPr>
          <p:txBody>
            <a:bodyPr wrap="none" rtlCol="0">
              <a:spAutoFit/>
            </a:bodyPr>
            <a:lstStyle/>
            <a:p>
              <a:r>
                <a:rPr lang="en-US" dirty="0"/>
                <a:t>5</a:t>
              </a:r>
            </a:p>
          </p:txBody>
        </p:sp>
      </p:grpSp>
    </p:spTree>
    <p:extLst>
      <p:ext uri="{BB962C8B-B14F-4D97-AF65-F5344CB8AC3E}">
        <p14:creationId xmlns:p14="http://schemas.microsoft.com/office/powerpoint/2010/main" val="2277091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4341B8-C493-4978-9F85-45330AD1E72E}"/>
              </a:ext>
            </a:extLst>
          </p:cNvPr>
          <p:cNvSpPr txBox="1"/>
          <p:nvPr/>
        </p:nvSpPr>
        <p:spPr>
          <a:xfrm>
            <a:off x="249081" y="145971"/>
            <a:ext cx="11299074" cy="954107"/>
          </a:xfrm>
          <a:prstGeom prst="rect">
            <a:avLst/>
          </a:prstGeom>
          <a:noFill/>
        </p:spPr>
        <p:txBody>
          <a:bodyPr wrap="square" rtlCol="0">
            <a:spAutoFit/>
          </a:bodyPr>
          <a:lstStyle/>
          <a:p>
            <a:r>
              <a:rPr lang="en-US" sz="2800" dirty="0"/>
              <a:t>Amplifier bandwidth is mostly affected by the energy spread and a little bit by CSR in chicanes</a:t>
            </a:r>
            <a:endParaRPr lang="en-US" sz="2800" baseline="-25000" dirty="0"/>
          </a:p>
        </p:txBody>
      </p:sp>
      <p:grpSp>
        <p:nvGrpSpPr>
          <p:cNvPr id="13" name="Group 12">
            <a:extLst>
              <a:ext uri="{FF2B5EF4-FFF2-40B4-BE49-F238E27FC236}">
                <a16:creationId xmlns:a16="http://schemas.microsoft.com/office/drawing/2014/main" id="{33895201-BE53-463E-BBB3-38E66809C317}"/>
              </a:ext>
            </a:extLst>
          </p:cNvPr>
          <p:cNvGrpSpPr/>
          <p:nvPr/>
        </p:nvGrpSpPr>
        <p:grpSpPr>
          <a:xfrm>
            <a:off x="3194908" y="1356548"/>
            <a:ext cx="6870050" cy="3899967"/>
            <a:chOff x="2816399" y="1305877"/>
            <a:chExt cx="6870050" cy="3899967"/>
          </a:xfrm>
        </p:grpSpPr>
        <p:pic>
          <p:nvPicPr>
            <p:cNvPr id="5" name="Picture 4">
              <a:extLst>
                <a:ext uri="{FF2B5EF4-FFF2-40B4-BE49-F238E27FC236}">
                  <a16:creationId xmlns:a16="http://schemas.microsoft.com/office/drawing/2014/main" id="{C3C794F4-6D4C-4FFD-B223-088F4323B7A4}"/>
                </a:ext>
              </a:extLst>
            </p:cNvPr>
            <p:cNvPicPr>
              <a:picLocks noChangeAspect="1"/>
            </p:cNvPicPr>
            <p:nvPr/>
          </p:nvPicPr>
          <p:blipFill>
            <a:blip r:embed="rId2"/>
            <a:stretch>
              <a:fillRect/>
            </a:stretch>
          </p:blipFill>
          <p:spPr>
            <a:xfrm>
              <a:off x="2816399" y="1305877"/>
              <a:ext cx="6870050" cy="3899967"/>
            </a:xfrm>
            <a:prstGeom prst="rect">
              <a:avLst/>
            </a:prstGeom>
          </p:spPr>
        </p:pic>
        <p:sp>
          <p:nvSpPr>
            <p:cNvPr id="7" name="Rectangle 6">
              <a:extLst>
                <a:ext uri="{FF2B5EF4-FFF2-40B4-BE49-F238E27FC236}">
                  <a16:creationId xmlns:a16="http://schemas.microsoft.com/office/drawing/2014/main" id="{DC399AC1-04F7-46B3-B6A2-6553F65BD7E7}"/>
                </a:ext>
              </a:extLst>
            </p:cNvPr>
            <p:cNvSpPr/>
            <p:nvPr/>
          </p:nvSpPr>
          <p:spPr>
            <a:xfrm>
              <a:off x="3855027" y="2140527"/>
              <a:ext cx="3241964" cy="41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B6D21B6-FDD8-4A47-9551-F7FF79A458D5}"/>
                </a:ext>
              </a:extLst>
            </p:cNvPr>
            <p:cNvSpPr txBox="1"/>
            <p:nvPr/>
          </p:nvSpPr>
          <p:spPr>
            <a:xfrm>
              <a:off x="5133109" y="2473036"/>
              <a:ext cx="1208985" cy="369332"/>
            </a:xfrm>
            <a:prstGeom prst="rect">
              <a:avLst/>
            </a:prstGeom>
            <a:noFill/>
          </p:spPr>
          <p:txBody>
            <a:bodyPr wrap="none" rtlCol="0">
              <a:spAutoFit/>
            </a:bodyPr>
            <a:lstStyle/>
            <a:p>
              <a:r>
                <a:rPr lang="en-US" sz="1800" dirty="0"/>
                <a:t>R</a:t>
              </a:r>
              <a:r>
                <a:rPr lang="en-US" sz="1800" baseline="-25000" dirty="0"/>
                <a:t>56 </a:t>
              </a:r>
              <a:r>
                <a:rPr lang="en-US" sz="1800" dirty="0"/>
                <a:t>= 1 mm</a:t>
              </a:r>
              <a:endParaRPr lang="en-US" dirty="0"/>
            </a:p>
          </p:txBody>
        </p:sp>
        <p:sp>
          <p:nvSpPr>
            <p:cNvPr id="9" name="TextBox 8">
              <a:extLst>
                <a:ext uri="{FF2B5EF4-FFF2-40B4-BE49-F238E27FC236}">
                  <a16:creationId xmlns:a16="http://schemas.microsoft.com/office/drawing/2014/main" id="{2BB8B3AD-14D4-4B8C-AC1F-25D358841F30}"/>
                </a:ext>
              </a:extLst>
            </p:cNvPr>
            <p:cNvSpPr txBox="1"/>
            <p:nvPr/>
          </p:nvSpPr>
          <p:spPr>
            <a:xfrm>
              <a:off x="6542810" y="3144983"/>
              <a:ext cx="1383712" cy="369332"/>
            </a:xfrm>
            <a:prstGeom prst="rect">
              <a:avLst/>
            </a:prstGeom>
            <a:noFill/>
          </p:spPr>
          <p:txBody>
            <a:bodyPr wrap="none" rtlCol="0">
              <a:spAutoFit/>
            </a:bodyPr>
            <a:lstStyle/>
            <a:p>
              <a:r>
                <a:rPr lang="en-US" sz="1800" dirty="0"/>
                <a:t>R</a:t>
              </a:r>
              <a:r>
                <a:rPr lang="en-US" sz="1800" baseline="-25000" dirty="0"/>
                <a:t>56 </a:t>
              </a:r>
              <a:r>
                <a:rPr lang="en-US" sz="1800" dirty="0"/>
                <a:t>= 0.5 mm</a:t>
              </a:r>
              <a:endParaRPr lang="en-US" dirty="0"/>
            </a:p>
          </p:txBody>
        </p:sp>
        <p:cxnSp>
          <p:nvCxnSpPr>
            <p:cNvPr id="11" name="Straight Arrow Connector 10">
              <a:extLst>
                <a:ext uri="{FF2B5EF4-FFF2-40B4-BE49-F238E27FC236}">
                  <a16:creationId xmlns:a16="http://schemas.microsoft.com/office/drawing/2014/main" id="{B61CCD5B-3DAF-4ED9-96E2-C08CC92DB46C}"/>
                </a:ext>
              </a:extLst>
            </p:cNvPr>
            <p:cNvCxnSpPr>
              <a:cxnSpLocks/>
            </p:cNvCxnSpPr>
            <p:nvPr/>
          </p:nvCxnSpPr>
          <p:spPr>
            <a:xfrm flipH="1">
              <a:off x="4717473" y="2699266"/>
              <a:ext cx="394854" cy="14784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E4F88679-6351-4F0F-A6CD-9AC6E3DEC447}"/>
                </a:ext>
              </a:extLst>
            </p:cNvPr>
            <p:cNvCxnSpPr>
              <a:cxnSpLocks/>
            </p:cNvCxnSpPr>
            <p:nvPr/>
          </p:nvCxnSpPr>
          <p:spPr>
            <a:xfrm flipH="1">
              <a:off x="6158346" y="3402384"/>
              <a:ext cx="394854" cy="14784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6632757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6B8D0-8E64-44A4-BA38-653A8FFA71C3}"/>
              </a:ext>
            </a:extLst>
          </p:cNvPr>
          <p:cNvSpPr txBox="1"/>
          <p:nvPr/>
        </p:nvSpPr>
        <p:spPr>
          <a:xfrm>
            <a:off x="1287142" y="207207"/>
            <a:ext cx="1644681" cy="707886"/>
          </a:xfrm>
          <a:prstGeom prst="rect">
            <a:avLst/>
          </a:prstGeom>
          <a:noFill/>
        </p:spPr>
        <p:txBody>
          <a:bodyPr wrap="none" rtlCol="0">
            <a:spAutoFit/>
          </a:bodyPr>
          <a:lstStyle/>
          <a:p>
            <a:r>
              <a:rPr lang="en-US" sz="4000" dirty="0"/>
              <a:t>Credits</a:t>
            </a:r>
            <a:endParaRPr lang="en-US" sz="4000" baseline="-25000" dirty="0"/>
          </a:p>
        </p:txBody>
      </p:sp>
      <p:sp>
        <p:nvSpPr>
          <p:cNvPr id="3" name="TextBox 2">
            <a:extLst>
              <a:ext uri="{FF2B5EF4-FFF2-40B4-BE49-F238E27FC236}">
                <a16:creationId xmlns:a16="http://schemas.microsoft.com/office/drawing/2014/main" id="{4F836E37-6E8A-4ABE-94B9-80A96AF3FF4A}"/>
              </a:ext>
            </a:extLst>
          </p:cNvPr>
          <p:cNvSpPr txBox="1"/>
          <p:nvPr/>
        </p:nvSpPr>
        <p:spPr>
          <a:xfrm>
            <a:off x="1250577" y="1230405"/>
            <a:ext cx="7819961" cy="461665"/>
          </a:xfrm>
          <a:prstGeom prst="rect">
            <a:avLst/>
          </a:prstGeom>
          <a:noFill/>
        </p:spPr>
        <p:txBody>
          <a:bodyPr wrap="none" rtlCol="0">
            <a:spAutoFit/>
          </a:bodyPr>
          <a:lstStyle/>
          <a:p>
            <a:r>
              <a:rPr lang="en-US" sz="2400" dirty="0"/>
              <a:t>Useful discussions with Gennady Stupakov are acknowledged</a:t>
            </a:r>
          </a:p>
        </p:txBody>
      </p:sp>
    </p:spTree>
    <p:extLst>
      <p:ext uri="{BB962C8B-B14F-4D97-AF65-F5344CB8AC3E}">
        <p14:creationId xmlns:p14="http://schemas.microsoft.com/office/powerpoint/2010/main" val="3018866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4341B8-C493-4978-9F85-45330AD1E72E}"/>
              </a:ext>
            </a:extLst>
          </p:cNvPr>
          <p:cNvSpPr txBox="1"/>
          <p:nvPr/>
        </p:nvSpPr>
        <p:spPr>
          <a:xfrm>
            <a:off x="1273695" y="72736"/>
            <a:ext cx="2459328" cy="707886"/>
          </a:xfrm>
          <a:prstGeom prst="rect">
            <a:avLst/>
          </a:prstGeom>
          <a:noFill/>
        </p:spPr>
        <p:txBody>
          <a:bodyPr wrap="none" rtlCol="0">
            <a:spAutoFit/>
          </a:bodyPr>
          <a:lstStyle/>
          <a:p>
            <a:r>
              <a:rPr lang="en-US" sz="4000" dirty="0"/>
              <a:t>Conclusion</a:t>
            </a:r>
            <a:endParaRPr lang="en-US" sz="4000" baseline="-25000" dirty="0"/>
          </a:p>
        </p:txBody>
      </p:sp>
      <p:sp>
        <p:nvSpPr>
          <p:cNvPr id="4" name="TextBox 3">
            <a:extLst>
              <a:ext uri="{FF2B5EF4-FFF2-40B4-BE49-F238E27FC236}">
                <a16:creationId xmlns:a16="http://schemas.microsoft.com/office/drawing/2014/main" id="{F9E8A8C2-7723-43C5-AA67-3539D1D20E97}"/>
              </a:ext>
            </a:extLst>
          </p:cNvPr>
          <p:cNvSpPr txBox="1"/>
          <p:nvPr/>
        </p:nvSpPr>
        <p:spPr>
          <a:xfrm>
            <a:off x="626918" y="1067954"/>
            <a:ext cx="10543310"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err="1"/>
              <a:t>WEPA</a:t>
            </a:r>
            <a:r>
              <a:rPr lang="en-US" sz="2400" dirty="0"/>
              <a:t> is a viable candidate for the </a:t>
            </a:r>
            <a:r>
              <a:rPr lang="en-US" sz="2400" dirty="0" err="1"/>
              <a:t>CeC</a:t>
            </a:r>
            <a:r>
              <a:rPr lang="en-US" sz="2400" dirty="0"/>
              <a:t> amplifier. It offers a competitive gain-bandwidth product and uses smaller real estate comparing to a drift-based microbunching amplifier.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Care was taken to control for nonphysical numerical effects and limitations in the simulation.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Simulations and analytical calculations qualitatively agree but show some important differences.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Similar simulations and calculations performed for the microbunching amplifier with drifts replacing wigglers show better agreement. </a:t>
            </a:r>
          </a:p>
        </p:txBody>
      </p:sp>
    </p:spTree>
    <p:extLst>
      <p:ext uri="{BB962C8B-B14F-4D97-AF65-F5344CB8AC3E}">
        <p14:creationId xmlns:p14="http://schemas.microsoft.com/office/powerpoint/2010/main" val="245823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 calcmode="lin" valueType="num">
                                      <p:cBhvr>
                                        <p:cTn id="28"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67758F-1E73-4628-8DC0-6DA97B6EE03E}"/>
              </a:ext>
            </a:extLst>
          </p:cNvPr>
          <p:cNvSpPr txBox="1"/>
          <p:nvPr/>
        </p:nvSpPr>
        <p:spPr>
          <a:xfrm>
            <a:off x="4390887" y="2264796"/>
            <a:ext cx="3250442" cy="769441"/>
          </a:xfrm>
          <a:prstGeom prst="rect">
            <a:avLst/>
          </a:prstGeom>
          <a:noFill/>
        </p:spPr>
        <p:txBody>
          <a:bodyPr wrap="none" rtlCol="0">
            <a:spAutoFit/>
          </a:bodyPr>
          <a:lstStyle/>
          <a:p>
            <a:r>
              <a:rPr lang="en-US" sz="4400" dirty="0"/>
              <a:t>Backup slides</a:t>
            </a:r>
          </a:p>
        </p:txBody>
      </p:sp>
    </p:spTree>
    <p:extLst>
      <p:ext uri="{BB962C8B-B14F-4D97-AF65-F5344CB8AC3E}">
        <p14:creationId xmlns:p14="http://schemas.microsoft.com/office/powerpoint/2010/main" val="2404912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FEDF76-4EF0-4C4D-AA2A-CE4E86B350E4}"/>
              </a:ext>
            </a:extLst>
          </p:cNvPr>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2426878" y="1210821"/>
            <a:ext cx="3408762" cy="312381"/>
          </a:xfrm>
          <a:prstGeom prst="rect">
            <a:avLst/>
          </a:prstGeom>
        </p:spPr>
      </p:pic>
      <p:sp>
        <p:nvSpPr>
          <p:cNvPr id="4" name="TextBox 3">
            <a:extLst>
              <a:ext uri="{FF2B5EF4-FFF2-40B4-BE49-F238E27FC236}">
                <a16:creationId xmlns:a16="http://schemas.microsoft.com/office/drawing/2014/main" id="{502236CA-2AD4-431C-AAA0-EA057FFAE687}"/>
              </a:ext>
            </a:extLst>
          </p:cNvPr>
          <p:cNvSpPr txBox="1"/>
          <p:nvPr/>
        </p:nvSpPr>
        <p:spPr>
          <a:xfrm>
            <a:off x="4128940" y="150829"/>
            <a:ext cx="1352037" cy="584775"/>
          </a:xfrm>
          <a:prstGeom prst="rect">
            <a:avLst/>
          </a:prstGeom>
          <a:noFill/>
        </p:spPr>
        <p:txBody>
          <a:bodyPr wrap="none" rtlCol="0">
            <a:spAutoFit/>
          </a:bodyPr>
          <a:lstStyle/>
          <a:p>
            <a:r>
              <a:rPr lang="en-US" sz="3200" dirty="0"/>
              <a:t>Theory</a:t>
            </a:r>
          </a:p>
        </p:txBody>
      </p:sp>
      <p:pic>
        <p:nvPicPr>
          <p:cNvPr id="6" name="Picture 5">
            <a:extLst>
              <a:ext uri="{FF2B5EF4-FFF2-40B4-BE49-F238E27FC236}">
                <a16:creationId xmlns:a16="http://schemas.microsoft.com/office/drawing/2014/main" id="{D9FD1279-5270-4F4D-B429-40C600BD198D}"/>
              </a:ext>
            </a:extLst>
          </p:cNvPr>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2450864" y="2145751"/>
            <a:ext cx="3364571" cy="312381"/>
          </a:xfrm>
          <a:prstGeom prst="rect">
            <a:avLst/>
          </a:prstGeom>
        </p:spPr>
      </p:pic>
      <p:pic>
        <p:nvPicPr>
          <p:cNvPr id="9" name="Picture 8">
            <a:extLst>
              <a:ext uri="{FF2B5EF4-FFF2-40B4-BE49-F238E27FC236}">
                <a16:creationId xmlns:a16="http://schemas.microsoft.com/office/drawing/2014/main" id="{89A4BA01-47B0-433C-B47D-D00507A20812}"/>
              </a:ext>
            </a:extLst>
          </p:cNvPr>
          <p:cNvPicPr>
            <a:picLocks noChangeAspect="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2444161" y="1638589"/>
            <a:ext cx="1027048" cy="313905"/>
          </a:xfrm>
          <a:prstGeom prst="rect">
            <a:avLst/>
          </a:prstGeom>
        </p:spPr>
      </p:pic>
      <p:pic>
        <p:nvPicPr>
          <p:cNvPr id="8" name="Picture 7">
            <a:extLst>
              <a:ext uri="{FF2B5EF4-FFF2-40B4-BE49-F238E27FC236}">
                <a16:creationId xmlns:a16="http://schemas.microsoft.com/office/drawing/2014/main" id="{96B4F1E1-DA6C-4409-B05D-4682F18D0C0B}"/>
              </a:ext>
            </a:extLst>
          </p:cNvPr>
          <p:cNvPicPr>
            <a:picLocks noChangeAspect="1"/>
          </p:cNvPicPr>
          <p:nvPr>
            <p:custDataLst>
              <p:tags r:id="rId4"/>
            </p:custDataLst>
          </p:nvPr>
        </p:nvPicPr>
        <p:blipFill>
          <a:blip r:embed="rId15">
            <a:extLst>
              <a:ext uri="{28A0092B-C50C-407E-A947-70E740481C1C}">
                <a14:useLocalDpi xmlns:a14="http://schemas.microsoft.com/office/drawing/2010/main" val="0"/>
              </a:ext>
            </a:extLst>
          </a:blip>
          <a:stretch>
            <a:fillRect/>
          </a:stretch>
        </p:blipFill>
        <p:spPr>
          <a:xfrm>
            <a:off x="2436307" y="2725813"/>
            <a:ext cx="1863883" cy="304459"/>
          </a:xfrm>
          <a:prstGeom prst="rect">
            <a:avLst/>
          </a:prstGeom>
        </p:spPr>
      </p:pic>
      <p:sp>
        <p:nvSpPr>
          <p:cNvPr id="12" name="TextBox 11">
            <a:extLst>
              <a:ext uri="{FF2B5EF4-FFF2-40B4-BE49-F238E27FC236}">
                <a16:creationId xmlns:a16="http://schemas.microsoft.com/office/drawing/2014/main" id="{786F06CF-8E03-4A44-9148-DDF936A1F6D3}"/>
              </a:ext>
            </a:extLst>
          </p:cNvPr>
          <p:cNvSpPr txBox="1"/>
          <p:nvPr/>
        </p:nvSpPr>
        <p:spPr>
          <a:xfrm>
            <a:off x="4691272" y="2635756"/>
            <a:ext cx="2675476" cy="369332"/>
          </a:xfrm>
          <a:prstGeom prst="rect">
            <a:avLst/>
          </a:prstGeom>
          <a:noFill/>
        </p:spPr>
        <p:txBody>
          <a:bodyPr wrap="none" rtlCol="0">
            <a:spAutoFit/>
          </a:bodyPr>
          <a:lstStyle/>
          <a:p>
            <a:r>
              <a:rPr lang="en-US" dirty="0"/>
              <a:t>impedance per unit length</a:t>
            </a:r>
          </a:p>
        </p:txBody>
      </p:sp>
      <p:pic>
        <p:nvPicPr>
          <p:cNvPr id="16" name="Picture 15">
            <a:extLst>
              <a:ext uri="{FF2B5EF4-FFF2-40B4-BE49-F238E27FC236}">
                <a16:creationId xmlns:a16="http://schemas.microsoft.com/office/drawing/2014/main" id="{D55EB20C-1806-4291-B9AB-14C206F6E509}"/>
              </a:ext>
            </a:extLst>
          </p:cNvPr>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2474746" y="3162902"/>
            <a:ext cx="1487238" cy="278857"/>
          </a:xfrm>
          <a:prstGeom prst="rect">
            <a:avLst/>
          </a:prstGeom>
        </p:spPr>
      </p:pic>
      <p:sp>
        <p:nvSpPr>
          <p:cNvPr id="18" name="Left Brace 17">
            <a:extLst>
              <a:ext uri="{FF2B5EF4-FFF2-40B4-BE49-F238E27FC236}">
                <a16:creationId xmlns:a16="http://schemas.microsoft.com/office/drawing/2014/main" id="{74B0962C-C3CC-4E0E-8C41-A83D0EA6CB11}"/>
              </a:ext>
            </a:extLst>
          </p:cNvPr>
          <p:cNvSpPr/>
          <p:nvPr/>
        </p:nvSpPr>
        <p:spPr>
          <a:xfrm>
            <a:off x="1753385" y="1272618"/>
            <a:ext cx="320511" cy="2158738"/>
          </a:xfrm>
          <a:prstGeom prst="leftBrace">
            <a:avLst>
              <a:gd name="adj1" fmla="val 31410"/>
              <a:gd name="adj2" fmla="val 51657"/>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87233308-8A8A-4592-A9D3-A9C61733DD32}"/>
              </a:ext>
            </a:extLst>
          </p:cNvPr>
          <p:cNvSpPr txBox="1"/>
          <p:nvPr/>
        </p:nvSpPr>
        <p:spPr>
          <a:xfrm>
            <a:off x="525806" y="2075992"/>
            <a:ext cx="1323314" cy="400110"/>
          </a:xfrm>
          <a:prstGeom prst="rect">
            <a:avLst/>
          </a:prstGeom>
          <a:noFill/>
        </p:spPr>
        <p:txBody>
          <a:bodyPr wrap="square" rtlCol="0">
            <a:spAutoFit/>
          </a:bodyPr>
          <a:lstStyle/>
          <a:p>
            <a:r>
              <a:rPr lang="en-US" sz="2000" dirty="0"/>
              <a:t>variables</a:t>
            </a:r>
          </a:p>
        </p:txBody>
      </p:sp>
      <p:pic>
        <p:nvPicPr>
          <p:cNvPr id="20" name="Picture 19">
            <a:extLst>
              <a:ext uri="{FF2B5EF4-FFF2-40B4-BE49-F238E27FC236}">
                <a16:creationId xmlns:a16="http://schemas.microsoft.com/office/drawing/2014/main" id="{A61980CC-3F76-4FBF-9051-4B76C3A03802}"/>
              </a:ext>
            </a:extLst>
          </p:cNvPr>
          <p:cNvPicPr>
            <a:picLocks noChangeAspect="1"/>
          </p:cNvPicPr>
          <p:nvPr>
            <p:custDataLst>
              <p:tags r:id="rId6"/>
            </p:custDataLst>
          </p:nvPr>
        </p:nvPicPr>
        <p:blipFill>
          <a:blip r:embed="rId17">
            <a:extLst>
              <a:ext uri="{28A0092B-C50C-407E-A947-70E740481C1C}">
                <a14:useLocalDpi xmlns:a14="http://schemas.microsoft.com/office/drawing/2010/main" val="0"/>
              </a:ext>
            </a:extLst>
          </a:blip>
          <a:stretch>
            <a:fillRect/>
          </a:stretch>
        </p:blipFill>
        <p:spPr>
          <a:xfrm>
            <a:off x="2332611" y="3916312"/>
            <a:ext cx="3457940" cy="420019"/>
          </a:xfrm>
          <a:prstGeom prst="rect">
            <a:avLst/>
          </a:prstGeom>
        </p:spPr>
      </p:pic>
      <p:pic>
        <p:nvPicPr>
          <p:cNvPr id="23" name="Picture 22">
            <a:extLst>
              <a:ext uri="{FF2B5EF4-FFF2-40B4-BE49-F238E27FC236}">
                <a16:creationId xmlns:a16="http://schemas.microsoft.com/office/drawing/2014/main" id="{2FCDAD0D-6F46-48C8-B73E-EACDCBA21D6D}"/>
              </a:ext>
            </a:extLst>
          </p:cNvPr>
          <p:cNvPicPr>
            <a:picLocks noChangeAspect="1"/>
          </p:cNvPicPr>
          <p:nvPr>
            <p:custDataLst>
              <p:tags r:id="rId7"/>
            </p:custDataLst>
          </p:nvPr>
        </p:nvPicPr>
        <p:blipFill>
          <a:blip r:embed="rId18">
            <a:extLst>
              <a:ext uri="{28A0092B-C50C-407E-A947-70E740481C1C}">
                <a14:useLocalDpi xmlns:a14="http://schemas.microsoft.com/office/drawing/2010/main" val="0"/>
              </a:ext>
            </a:extLst>
          </a:blip>
          <a:stretch>
            <a:fillRect/>
          </a:stretch>
        </p:blipFill>
        <p:spPr>
          <a:xfrm>
            <a:off x="2337847" y="4519629"/>
            <a:ext cx="2271860" cy="369520"/>
          </a:xfrm>
          <a:prstGeom prst="rect">
            <a:avLst/>
          </a:prstGeom>
        </p:spPr>
      </p:pic>
      <p:sp>
        <p:nvSpPr>
          <p:cNvPr id="24" name="TextBox 23">
            <a:extLst>
              <a:ext uri="{FF2B5EF4-FFF2-40B4-BE49-F238E27FC236}">
                <a16:creationId xmlns:a16="http://schemas.microsoft.com/office/drawing/2014/main" id="{24635CCC-2922-4A16-9D41-41DB6622EB3B}"/>
              </a:ext>
            </a:extLst>
          </p:cNvPr>
          <p:cNvSpPr txBox="1"/>
          <p:nvPr/>
        </p:nvSpPr>
        <p:spPr>
          <a:xfrm>
            <a:off x="4976758" y="4497577"/>
            <a:ext cx="5809604" cy="369332"/>
          </a:xfrm>
          <a:prstGeom prst="rect">
            <a:avLst/>
          </a:prstGeom>
          <a:noFill/>
        </p:spPr>
        <p:txBody>
          <a:bodyPr wrap="none" rtlCol="0">
            <a:spAutoFit/>
          </a:bodyPr>
          <a:lstStyle/>
          <a:p>
            <a:r>
              <a:rPr lang="en-US" dirty="0"/>
              <a:t>linearized continuity equation for cold plasma in the wiggler</a:t>
            </a:r>
          </a:p>
        </p:txBody>
      </p:sp>
      <p:pic>
        <p:nvPicPr>
          <p:cNvPr id="26" name="Picture 25">
            <a:extLst>
              <a:ext uri="{FF2B5EF4-FFF2-40B4-BE49-F238E27FC236}">
                <a16:creationId xmlns:a16="http://schemas.microsoft.com/office/drawing/2014/main" id="{64EB4C7F-9485-422A-8C04-E0ED223EA459}"/>
              </a:ext>
            </a:extLst>
          </p:cNvPr>
          <p:cNvPicPr>
            <a:picLocks noChangeAspect="1"/>
          </p:cNvPicPr>
          <p:nvPr>
            <p:custDataLst>
              <p:tags r:id="rId8"/>
            </p:custDataLst>
          </p:nvPr>
        </p:nvPicPr>
        <p:blipFill>
          <a:blip r:embed="rId19">
            <a:extLst>
              <a:ext uri="{28A0092B-C50C-407E-A947-70E740481C1C}">
                <a14:useLocalDpi xmlns:a14="http://schemas.microsoft.com/office/drawing/2010/main" val="0"/>
              </a:ext>
            </a:extLst>
          </a:blip>
          <a:stretch>
            <a:fillRect/>
          </a:stretch>
        </p:blipFill>
        <p:spPr>
          <a:xfrm>
            <a:off x="2247258" y="5067206"/>
            <a:ext cx="3163215" cy="435927"/>
          </a:xfrm>
          <a:prstGeom prst="rect">
            <a:avLst/>
          </a:prstGeom>
        </p:spPr>
      </p:pic>
      <p:sp>
        <p:nvSpPr>
          <p:cNvPr id="27" name="Left Brace 26">
            <a:extLst>
              <a:ext uri="{FF2B5EF4-FFF2-40B4-BE49-F238E27FC236}">
                <a16:creationId xmlns:a16="http://schemas.microsoft.com/office/drawing/2014/main" id="{008F6524-4600-4BFE-93F3-332708C2213E}"/>
              </a:ext>
            </a:extLst>
          </p:cNvPr>
          <p:cNvSpPr/>
          <p:nvPr/>
        </p:nvSpPr>
        <p:spPr>
          <a:xfrm>
            <a:off x="1834163" y="3995940"/>
            <a:ext cx="262994" cy="1450703"/>
          </a:xfrm>
          <a:prstGeom prst="leftBrace">
            <a:avLst>
              <a:gd name="adj1" fmla="val 31410"/>
              <a:gd name="adj2" fmla="val 51657"/>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pic>
        <p:nvPicPr>
          <p:cNvPr id="29" name="Picture 28">
            <a:extLst>
              <a:ext uri="{FF2B5EF4-FFF2-40B4-BE49-F238E27FC236}">
                <a16:creationId xmlns:a16="http://schemas.microsoft.com/office/drawing/2014/main" id="{EA227FFE-2FC0-47A0-8379-ADCA1DCC9BDB}"/>
              </a:ext>
            </a:extLst>
          </p:cNvPr>
          <p:cNvPicPr>
            <a:picLocks noChangeAspect="1"/>
          </p:cNvPicPr>
          <p:nvPr>
            <p:custDataLst>
              <p:tags r:id="rId9"/>
            </p:custDataLst>
          </p:nvPr>
        </p:nvPicPr>
        <p:blipFill>
          <a:blip r:embed="rId20">
            <a:extLst>
              <a:ext uri="{28A0092B-C50C-407E-A947-70E740481C1C}">
                <a14:useLocalDpi xmlns:a14="http://schemas.microsoft.com/office/drawing/2010/main" val="0"/>
              </a:ext>
            </a:extLst>
          </a:blip>
          <a:stretch>
            <a:fillRect/>
          </a:stretch>
        </p:blipFill>
        <p:spPr>
          <a:xfrm>
            <a:off x="2294904" y="6000569"/>
            <a:ext cx="3163216" cy="464293"/>
          </a:xfrm>
          <a:prstGeom prst="rect">
            <a:avLst/>
          </a:prstGeom>
        </p:spPr>
      </p:pic>
      <p:pic>
        <p:nvPicPr>
          <p:cNvPr id="31" name="Picture 30">
            <a:extLst>
              <a:ext uri="{FF2B5EF4-FFF2-40B4-BE49-F238E27FC236}">
                <a16:creationId xmlns:a16="http://schemas.microsoft.com/office/drawing/2014/main" id="{E8F47162-FDA9-4E0C-8977-1ADCB45DF887}"/>
              </a:ext>
            </a:extLst>
          </p:cNvPr>
          <p:cNvPicPr>
            <a:picLocks noChangeAspect="1"/>
          </p:cNvPicPr>
          <p:nvPr>
            <p:custDataLst>
              <p:tags r:id="rId10"/>
            </p:custDataLst>
          </p:nvPr>
        </p:nvPicPr>
        <p:blipFill>
          <a:blip r:embed="rId21">
            <a:extLst>
              <a:ext uri="{28A0092B-C50C-407E-A947-70E740481C1C}">
                <a14:useLocalDpi xmlns:a14="http://schemas.microsoft.com/office/drawing/2010/main" val="0"/>
              </a:ext>
            </a:extLst>
          </a:blip>
          <a:stretch>
            <a:fillRect/>
          </a:stretch>
        </p:blipFill>
        <p:spPr>
          <a:xfrm>
            <a:off x="6018490" y="6103333"/>
            <a:ext cx="1505524" cy="254476"/>
          </a:xfrm>
          <a:prstGeom prst="rect">
            <a:avLst/>
          </a:prstGeom>
        </p:spPr>
      </p:pic>
      <p:sp>
        <p:nvSpPr>
          <p:cNvPr id="21" name="TextBox 20">
            <a:extLst>
              <a:ext uri="{FF2B5EF4-FFF2-40B4-BE49-F238E27FC236}">
                <a16:creationId xmlns:a16="http://schemas.microsoft.com/office/drawing/2014/main" id="{B2069466-E41F-4847-B971-E2C81044B8C9}"/>
              </a:ext>
            </a:extLst>
          </p:cNvPr>
          <p:cNvSpPr txBox="1"/>
          <p:nvPr/>
        </p:nvSpPr>
        <p:spPr>
          <a:xfrm>
            <a:off x="598695" y="4534271"/>
            <a:ext cx="1323314" cy="400110"/>
          </a:xfrm>
          <a:prstGeom prst="rect">
            <a:avLst/>
          </a:prstGeom>
          <a:noFill/>
        </p:spPr>
        <p:txBody>
          <a:bodyPr wrap="square" rtlCol="0">
            <a:spAutoFit/>
          </a:bodyPr>
          <a:lstStyle/>
          <a:p>
            <a:r>
              <a:rPr lang="en-US" sz="2000" dirty="0"/>
              <a:t>equations</a:t>
            </a:r>
          </a:p>
        </p:txBody>
      </p:sp>
      <p:sp>
        <p:nvSpPr>
          <p:cNvPr id="22" name="TextBox 21">
            <a:extLst>
              <a:ext uri="{FF2B5EF4-FFF2-40B4-BE49-F238E27FC236}">
                <a16:creationId xmlns:a16="http://schemas.microsoft.com/office/drawing/2014/main" id="{EFF0EF09-8989-4A7F-9BD4-81D1A4682B5D}"/>
              </a:ext>
            </a:extLst>
          </p:cNvPr>
          <p:cNvSpPr txBox="1"/>
          <p:nvPr/>
        </p:nvSpPr>
        <p:spPr>
          <a:xfrm>
            <a:off x="592068" y="5869427"/>
            <a:ext cx="1323314" cy="707886"/>
          </a:xfrm>
          <a:prstGeom prst="rect">
            <a:avLst/>
          </a:prstGeom>
          <a:noFill/>
        </p:spPr>
        <p:txBody>
          <a:bodyPr wrap="square" rtlCol="0">
            <a:spAutoFit/>
          </a:bodyPr>
          <a:lstStyle/>
          <a:p>
            <a:pPr algn="ctr"/>
            <a:r>
              <a:rPr lang="en-US" sz="2000" dirty="0"/>
              <a:t>plasma frequency</a:t>
            </a:r>
          </a:p>
        </p:txBody>
      </p:sp>
      <p:sp>
        <p:nvSpPr>
          <p:cNvPr id="25" name="TextBox 24">
            <a:extLst>
              <a:ext uri="{FF2B5EF4-FFF2-40B4-BE49-F238E27FC236}">
                <a16:creationId xmlns:a16="http://schemas.microsoft.com/office/drawing/2014/main" id="{830F246A-7341-4DDD-90A6-56324BF045A1}"/>
              </a:ext>
            </a:extLst>
          </p:cNvPr>
          <p:cNvSpPr txBox="1"/>
          <p:nvPr/>
        </p:nvSpPr>
        <p:spPr>
          <a:xfrm>
            <a:off x="6132888" y="1189502"/>
            <a:ext cx="4234493" cy="369332"/>
          </a:xfrm>
          <a:prstGeom prst="rect">
            <a:avLst/>
          </a:prstGeom>
          <a:noFill/>
        </p:spPr>
        <p:txBody>
          <a:bodyPr wrap="none" rtlCol="0">
            <a:spAutoFit/>
          </a:bodyPr>
          <a:lstStyle/>
          <a:p>
            <a:r>
              <a:rPr lang="en-US" dirty="0"/>
              <a:t>Fourier transform of a density perturbation</a:t>
            </a:r>
          </a:p>
        </p:txBody>
      </p:sp>
      <p:sp>
        <p:nvSpPr>
          <p:cNvPr id="28" name="TextBox 27">
            <a:extLst>
              <a:ext uri="{FF2B5EF4-FFF2-40B4-BE49-F238E27FC236}">
                <a16:creationId xmlns:a16="http://schemas.microsoft.com/office/drawing/2014/main" id="{AA9F056D-BDED-4CE6-9C0B-366EF0E960E6}"/>
              </a:ext>
            </a:extLst>
          </p:cNvPr>
          <p:cNvSpPr txBox="1"/>
          <p:nvPr/>
        </p:nvSpPr>
        <p:spPr>
          <a:xfrm>
            <a:off x="4081672" y="1598773"/>
            <a:ext cx="2271071" cy="369332"/>
          </a:xfrm>
          <a:prstGeom prst="rect">
            <a:avLst/>
          </a:prstGeom>
          <a:noFill/>
        </p:spPr>
        <p:txBody>
          <a:bodyPr wrap="none" rtlCol="0">
            <a:spAutoFit/>
          </a:bodyPr>
          <a:lstStyle/>
          <a:p>
            <a:r>
              <a:rPr lang="en-US" dirty="0"/>
              <a:t>relative energy spread</a:t>
            </a:r>
          </a:p>
        </p:txBody>
      </p:sp>
      <p:sp>
        <p:nvSpPr>
          <p:cNvPr id="32" name="TextBox 31">
            <a:extLst>
              <a:ext uri="{FF2B5EF4-FFF2-40B4-BE49-F238E27FC236}">
                <a16:creationId xmlns:a16="http://schemas.microsoft.com/office/drawing/2014/main" id="{8F2D50EF-36DE-438D-AD2F-B7145941F8DC}"/>
              </a:ext>
            </a:extLst>
          </p:cNvPr>
          <p:cNvSpPr txBox="1"/>
          <p:nvPr/>
        </p:nvSpPr>
        <p:spPr>
          <a:xfrm>
            <a:off x="4439481" y="3099582"/>
            <a:ext cx="3492495" cy="369332"/>
          </a:xfrm>
          <a:prstGeom prst="rect">
            <a:avLst/>
          </a:prstGeom>
          <a:noFill/>
        </p:spPr>
        <p:txBody>
          <a:bodyPr wrap="none" rtlCol="0">
            <a:spAutoFit/>
          </a:bodyPr>
          <a:lstStyle/>
          <a:p>
            <a:r>
              <a:rPr lang="en-US" dirty="0"/>
              <a:t>Fourier transform of a peak current</a:t>
            </a:r>
          </a:p>
        </p:txBody>
      </p:sp>
    </p:spTree>
    <p:extLst>
      <p:ext uri="{BB962C8B-B14F-4D97-AF65-F5344CB8AC3E}">
        <p14:creationId xmlns:p14="http://schemas.microsoft.com/office/powerpoint/2010/main" val="29048206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693015-5464-40F9-9378-EF7FEEEBA60E}"/>
              </a:ext>
            </a:extLst>
          </p:cNvPr>
          <p:cNvPicPr>
            <a:picLocks noChangeAspect="1"/>
          </p:cNvPicPr>
          <p:nvPr/>
        </p:nvPicPr>
        <p:blipFill>
          <a:blip r:embed="rId2"/>
          <a:stretch>
            <a:fillRect/>
          </a:stretch>
        </p:blipFill>
        <p:spPr>
          <a:xfrm>
            <a:off x="210377" y="1558785"/>
            <a:ext cx="7008017" cy="4046883"/>
          </a:xfrm>
          <a:prstGeom prst="rect">
            <a:avLst/>
          </a:prstGeom>
        </p:spPr>
      </p:pic>
      <p:pic>
        <p:nvPicPr>
          <p:cNvPr id="7" name="Picture 6">
            <a:extLst>
              <a:ext uri="{FF2B5EF4-FFF2-40B4-BE49-F238E27FC236}">
                <a16:creationId xmlns:a16="http://schemas.microsoft.com/office/drawing/2014/main" id="{31CD9F4F-4469-40A8-8A93-175849155095}"/>
              </a:ext>
            </a:extLst>
          </p:cNvPr>
          <p:cNvPicPr>
            <a:picLocks noChangeAspect="1"/>
          </p:cNvPicPr>
          <p:nvPr/>
        </p:nvPicPr>
        <p:blipFill>
          <a:blip r:embed="rId3"/>
          <a:stretch>
            <a:fillRect/>
          </a:stretch>
        </p:blipFill>
        <p:spPr>
          <a:xfrm>
            <a:off x="7467600" y="3937137"/>
            <a:ext cx="4724400" cy="2800350"/>
          </a:xfrm>
          <a:prstGeom prst="rect">
            <a:avLst/>
          </a:prstGeom>
        </p:spPr>
      </p:pic>
      <p:pic>
        <p:nvPicPr>
          <p:cNvPr id="9" name="Picture 8">
            <a:extLst>
              <a:ext uri="{FF2B5EF4-FFF2-40B4-BE49-F238E27FC236}">
                <a16:creationId xmlns:a16="http://schemas.microsoft.com/office/drawing/2014/main" id="{E71334CC-05AC-4B16-9A0D-723EBAA3ADC0}"/>
              </a:ext>
            </a:extLst>
          </p:cNvPr>
          <p:cNvPicPr>
            <a:picLocks noChangeAspect="1"/>
          </p:cNvPicPr>
          <p:nvPr/>
        </p:nvPicPr>
        <p:blipFill>
          <a:blip r:embed="rId4"/>
          <a:stretch>
            <a:fillRect/>
          </a:stretch>
        </p:blipFill>
        <p:spPr>
          <a:xfrm>
            <a:off x="7427844" y="783120"/>
            <a:ext cx="4572000" cy="3105150"/>
          </a:xfrm>
          <a:prstGeom prst="rect">
            <a:avLst/>
          </a:prstGeom>
        </p:spPr>
      </p:pic>
      <p:sp>
        <p:nvSpPr>
          <p:cNvPr id="10" name="TextBox 9">
            <a:extLst>
              <a:ext uri="{FF2B5EF4-FFF2-40B4-BE49-F238E27FC236}">
                <a16:creationId xmlns:a16="http://schemas.microsoft.com/office/drawing/2014/main" id="{A45566BD-CBD4-4994-8068-5C615A259E3C}"/>
              </a:ext>
            </a:extLst>
          </p:cNvPr>
          <p:cNvSpPr txBox="1"/>
          <p:nvPr/>
        </p:nvSpPr>
        <p:spPr>
          <a:xfrm>
            <a:off x="8468139" y="417443"/>
            <a:ext cx="2736711" cy="369332"/>
          </a:xfrm>
          <a:prstGeom prst="rect">
            <a:avLst/>
          </a:prstGeom>
          <a:noFill/>
        </p:spPr>
        <p:txBody>
          <a:bodyPr wrap="none" rtlCol="0">
            <a:spAutoFit/>
          </a:bodyPr>
          <a:lstStyle/>
          <a:p>
            <a:r>
              <a:rPr lang="en-US" dirty="0"/>
              <a:t>Total reactive impedance</a:t>
            </a:r>
          </a:p>
        </p:txBody>
      </p:sp>
      <p:sp>
        <p:nvSpPr>
          <p:cNvPr id="11" name="TextBox 10">
            <a:extLst>
              <a:ext uri="{FF2B5EF4-FFF2-40B4-BE49-F238E27FC236}">
                <a16:creationId xmlns:a16="http://schemas.microsoft.com/office/drawing/2014/main" id="{B3F9362A-80D5-4D5E-B34B-0D071A86AA0F}"/>
              </a:ext>
            </a:extLst>
          </p:cNvPr>
          <p:cNvSpPr txBox="1"/>
          <p:nvPr/>
        </p:nvSpPr>
        <p:spPr>
          <a:xfrm>
            <a:off x="151254" y="0"/>
            <a:ext cx="7356501" cy="584775"/>
          </a:xfrm>
          <a:prstGeom prst="rect">
            <a:avLst/>
          </a:prstGeom>
          <a:noFill/>
        </p:spPr>
        <p:txBody>
          <a:bodyPr wrap="none" rtlCol="0">
            <a:spAutoFit/>
          </a:bodyPr>
          <a:lstStyle/>
          <a:p>
            <a:r>
              <a:rPr lang="en-US" sz="3200" dirty="0"/>
              <a:t>Case of a very large wiggler parameter </a:t>
            </a:r>
          </a:p>
        </p:txBody>
      </p:sp>
      <p:sp>
        <p:nvSpPr>
          <p:cNvPr id="12" name="TextBox 11">
            <a:extLst>
              <a:ext uri="{FF2B5EF4-FFF2-40B4-BE49-F238E27FC236}">
                <a16:creationId xmlns:a16="http://schemas.microsoft.com/office/drawing/2014/main" id="{D8A03FC9-226A-4E06-BDFF-4946501760BA}"/>
              </a:ext>
            </a:extLst>
          </p:cNvPr>
          <p:cNvSpPr txBox="1"/>
          <p:nvPr/>
        </p:nvSpPr>
        <p:spPr>
          <a:xfrm>
            <a:off x="1373239" y="821316"/>
            <a:ext cx="4381518" cy="400110"/>
          </a:xfrm>
          <a:prstGeom prst="rect">
            <a:avLst/>
          </a:prstGeom>
          <a:noFill/>
        </p:spPr>
        <p:txBody>
          <a:bodyPr wrap="square" rtlCol="0">
            <a:spAutoFit/>
          </a:bodyPr>
          <a:lstStyle/>
          <a:p>
            <a:r>
              <a:rPr lang="en-US" sz="2000" i="1" dirty="0"/>
              <a:t>K</a:t>
            </a:r>
            <a:r>
              <a:rPr lang="en-US" sz="2000" baseline="-25000" dirty="0"/>
              <a:t>w</a:t>
            </a:r>
            <a:r>
              <a:rPr lang="en-US" sz="2000" dirty="0"/>
              <a:t> &gt; 7.5 such as </a:t>
            </a:r>
            <a:r>
              <a:rPr lang="en-US" sz="2000" i="1" dirty="0" err="1"/>
              <a:t>k</a:t>
            </a:r>
            <a:r>
              <a:rPr lang="en-US" sz="2000" baseline="-25000" dirty="0" err="1"/>
              <a:t>SASE</a:t>
            </a:r>
            <a:r>
              <a:rPr lang="en-US" sz="2000" i="1" dirty="0"/>
              <a:t> &lt; </a:t>
            </a:r>
            <a:r>
              <a:rPr lang="en-US" sz="2000" dirty="0"/>
              <a:t>0.5 </a:t>
            </a:r>
            <a:r>
              <a:rPr lang="en-US" sz="2000" dirty="0">
                <a:latin typeface="Symbol" panose="05050102010706020507" pitchFamily="18" charset="2"/>
              </a:rPr>
              <a:t>m</a:t>
            </a:r>
            <a:r>
              <a:rPr lang="en-US" sz="2000" dirty="0"/>
              <a:t>m</a:t>
            </a:r>
            <a:r>
              <a:rPr lang="en-US" sz="2000" baseline="30000" dirty="0"/>
              <a:t>-1</a:t>
            </a:r>
          </a:p>
        </p:txBody>
      </p:sp>
      <p:sp>
        <p:nvSpPr>
          <p:cNvPr id="13" name="TextBox 12">
            <a:extLst>
              <a:ext uri="{FF2B5EF4-FFF2-40B4-BE49-F238E27FC236}">
                <a16:creationId xmlns:a16="http://schemas.microsoft.com/office/drawing/2014/main" id="{89036654-C8BD-4D0F-932A-946A05044E83}"/>
              </a:ext>
            </a:extLst>
          </p:cNvPr>
          <p:cNvSpPr txBox="1"/>
          <p:nvPr/>
        </p:nvSpPr>
        <p:spPr>
          <a:xfrm>
            <a:off x="9670774" y="5148471"/>
            <a:ext cx="813043" cy="307777"/>
          </a:xfrm>
          <a:prstGeom prst="rect">
            <a:avLst/>
          </a:prstGeom>
          <a:noFill/>
        </p:spPr>
        <p:txBody>
          <a:bodyPr wrap="none" rtlCol="0">
            <a:spAutoFit/>
          </a:bodyPr>
          <a:lstStyle/>
          <a:p>
            <a:r>
              <a:rPr lang="en-US" sz="1400" dirty="0"/>
              <a:t>only SC</a:t>
            </a:r>
          </a:p>
        </p:txBody>
      </p:sp>
      <p:sp>
        <p:nvSpPr>
          <p:cNvPr id="14" name="TextBox 13">
            <a:extLst>
              <a:ext uri="{FF2B5EF4-FFF2-40B4-BE49-F238E27FC236}">
                <a16:creationId xmlns:a16="http://schemas.microsoft.com/office/drawing/2014/main" id="{2BE676A2-D5F7-4636-982C-D01C9D4B77AA}"/>
              </a:ext>
            </a:extLst>
          </p:cNvPr>
          <p:cNvSpPr txBox="1"/>
          <p:nvPr/>
        </p:nvSpPr>
        <p:spPr>
          <a:xfrm>
            <a:off x="10031896" y="4376531"/>
            <a:ext cx="522900" cy="307777"/>
          </a:xfrm>
          <a:prstGeom prst="rect">
            <a:avLst/>
          </a:prstGeom>
          <a:noFill/>
        </p:spPr>
        <p:txBody>
          <a:bodyPr wrap="none" rtlCol="0">
            <a:spAutoFit/>
          </a:bodyPr>
          <a:lstStyle/>
          <a:p>
            <a:r>
              <a:rPr lang="en-US" sz="1400" dirty="0"/>
              <a:t>total</a:t>
            </a:r>
          </a:p>
        </p:txBody>
      </p:sp>
      <p:sp>
        <p:nvSpPr>
          <p:cNvPr id="15" name="TextBox 14">
            <a:extLst>
              <a:ext uri="{FF2B5EF4-FFF2-40B4-BE49-F238E27FC236}">
                <a16:creationId xmlns:a16="http://schemas.microsoft.com/office/drawing/2014/main" id="{93339325-97B0-4D48-9D1B-54C48D4B2456}"/>
              </a:ext>
            </a:extLst>
          </p:cNvPr>
          <p:cNvSpPr txBox="1"/>
          <p:nvPr/>
        </p:nvSpPr>
        <p:spPr>
          <a:xfrm>
            <a:off x="4482548" y="1878177"/>
            <a:ext cx="1610139" cy="913070"/>
          </a:xfrm>
          <a:prstGeom prst="rect">
            <a:avLst/>
          </a:prstGeom>
          <a:noFill/>
        </p:spPr>
        <p:txBody>
          <a:bodyPr wrap="square" rtlCol="0">
            <a:spAutoFit/>
          </a:bodyPr>
          <a:lstStyle/>
          <a:p>
            <a:r>
              <a:rPr lang="en-US" sz="2000" dirty="0" err="1">
                <a:latin typeface="Symbol" panose="05050102010706020507" pitchFamily="18" charset="2"/>
              </a:rPr>
              <a:t>l</a:t>
            </a:r>
            <a:r>
              <a:rPr lang="en-US" sz="2000" baseline="-25000" dirty="0" err="1"/>
              <a:t>W</a:t>
            </a:r>
            <a:r>
              <a:rPr lang="en-US" sz="2000" baseline="-25000" dirty="0"/>
              <a:t> </a:t>
            </a:r>
            <a:r>
              <a:rPr lang="en-US" sz="2000" dirty="0"/>
              <a:t>= 7.5 cm</a:t>
            </a:r>
          </a:p>
          <a:p>
            <a:r>
              <a:rPr lang="en-US" sz="2000" i="1" dirty="0"/>
              <a:t>K</a:t>
            </a:r>
            <a:r>
              <a:rPr lang="en-US" sz="2000" baseline="-25000" dirty="0"/>
              <a:t>w</a:t>
            </a:r>
            <a:r>
              <a:rPr lang="en-US" sz="2000" dirty="0"/>
              <a:t> = 7.5</a:t>
            </a:r>
          </a:p>
          <a:p>
            <a:endParaRPr lang="en-US" sz="2000" baseline="30000" dirty="0"/>
          </a:p>
        </p:txBody>
      </p:sp>
    </p:spTree>
    <p:extLst>
      <p:ext uri="{BB962C8B-B14F-4D97-AF65-F5344CB8AC3E}">
        <p14:creationId xmlns:p14="http://schemas.microsoft.com/office/powerpoint/2010/main" val="1314795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6E8AD-E88A-4C97-E94D-42D8FBB2A088}"/>
              </a:ext>
            </a:extLst>
          </p:cNvPr>
          <p:cNvSpPr>
            <a:spLocks noGrp="1"/>
          </p:cNvSpPr>
          <p:nvPr>
            <p:ph type="title"/>
          </p:nvPr>
        </p:nvSpPr>
        <p:spPr>
          <a:xfrm>
            <a:off x="0" y="39304"/>
            <a:ext cx="10515600" cy="1325563"/>
          </a:xfrm>
        </p:spPr>
        <p:txBody>
          <a:bodyPr/>
          <a:lstStyle/>
          <a:p>
            <a:r>
              <a:rPr lang="en-US" dirty="0"/>
              <a:t>Chicane CSR Impact on Gain</a:t>
            </a:r>
          </a:p>
        </p:txBody>
      </p:sp>
      <p:pic>
        <p:nvPicPr>
          <p:cNvPr id="4" name="Picture 3">
            <a:extLst>
              <a:ext uri="{FF2B5EF4-FFF2-40B4-BE49-F238E27FC236}">
                <a16:creationId xmlns:a16="http://schemas.microsoft.com/office/drawing/2014/main" id="{64BA9590-8B6A-47B5-9AC2-A1F654423AC8}"/>
              </a:ext>
            </a:extLst>
          </p:cNvPr>
          <p:cNvPicPr>
            <a:picLocks noChangeAspect="1"/>
          </p:cNvPicPr>
          <p:nvPr/>
        </p:nvPicPr>
        <p:blipFill>
          <a:blip r:embed="rId2"/>
          <a:stretch>
            <a:fillRect/>
          </a:stretch>
        </p:blipFill>
        <p:spPr>
          <a:xfrm>
            <a:off x="622510" y="1641710"/>
            <a:ext cx="10108438" cy="4659698"/>
          </a:xfrm>
          <a:prstGeom prst="rect">
            <a:avLst/>
          </a:prstGeom>
        </p:spPr>
      </p:pic>
      <p:sp>
        <p:nvSpPr>
          <p:cNvPr id="6" name="TextBox 5">
            <a:extLst>
              <a:ext uri="{FF2B5EF4-FFF2-40B4-BE49-F238E27FC236}">
                <a16:creationId xmlns:a16="http://schemas.microsoft.com/office/drawing/2014/main" id="{91AE3D33-0940-4EED-9684-8A4D27564A6F}"/>
              </a:ext>
            </a:extLst>
          </p:cNvPr>
          <p:cNvSpPr txBox="1"/>
          <p:nvPr/>
        </p:nvSpPr>
        <p:spPr>
          <a:xfrm>
            <a:off x="9085560" y="2577579"/>
            <a:ext cx="13219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165</a:t>
            </a:r>
            <a:r>
              <a:rPr lang="en-US" dirty="0"/>
              <a:t> A</a:t>
            </a:r>
          </a:p>
        </p:txBody>
      </p:sp>
      <p:sp>
        <p:nvSpPr>
          <p:cNvPr id="7" name="TextBox 6">
            <a:extLst>
              <a:ext uri="{FF2B5EF4-FFF2-40B4-BE49-F238E27FC236}">
                <a16:creationId xmlns:a16="http://schemas.microsoft.com/office/drawing/2014/main" id="{3C9303D9-68CC-489B-A129-AE8696D02B79}"/>
              </a:ext>
            </a:extLst>
          </p:cNvPr>
          <p:cNvSpPr txBox="1"/>
          <p:nvPr/>
        </p:nvSpPr>
        <p:spPr>
          <a:xfrm>
            <a:off x="9079074" y="2975618"/>
            <a:ext cx="1571567" cy="400110"/>
          </a:xfrm>
          <a:prstGeom prst="rect">
            <a:avLst/>
          </a:prstGeom>
          <a:noFill/>
        </p:spPr>
        <p:txBody>
          <a:bodyPr wrap="square" rtlCol="0">
            <a:spAutoFit/>
          </a:bodyPr>
          <a:lstStyle/>
          <a:p>
            <a:r>
              <a:rPr lang="en-US" sz="2000" i="1" dirty="0"/>
              <a:t>R</a:t>
            </a:r>
            <a:r>
              <a:rPr lang="en-US" sz="2000" baseline="-25000" dirty="0"/>
              <a:t>56</a:t>
            </a:r>
            <a:r>
              <a:rPr lang="en-US" sz="2000" dirty="0"/>
              <a:t> = 1 mm</a:t>
            </a:r>
            <a:endParaRPr lang="en-US" dirty="0"/>
          </a:p>
        </p:txBody>
      </p:sp>
    </p:spTree>
    <p:extLst>
      <p:ext uri="{BB962C8B-B14F-4D97-AF65-F5344CB8AC3E}">
        <p14:creationId xmlns:p14="http://schemas.microsoft.com/office/powerpoint/2010/main" val="38286885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66D801-98C6-44FC-8117-C8F239998136}"/>
              </a:ext>
            </a:extLst>
          </p:cNvPr>
          <p:cNvSpPr txBox="1"/>
          <p:nvPr/>
        </p:nvSpPr>
        <p:spPr>
          <a:xfrm>
            <a:off x="981777" y="1078030"/>
            <a:ext cx="6463372" cy="369332"/>
          </a:xfrm>
          <a:prstGeom prst="rect">
            <a:avLst/>
          </a:prstGeom>
          <a:noFill/>
        </p:spPr>
        <p:txBody>
          <a:bodyPr wrap="none" rtlCol="0">
            <a:spAutoFit/>
          </a:bodyPr>
          <a:lstStyle/>
          <a:p>
            <a:r>
              <a:rPr lang="it-IT" sz="1800" b="0" i="0" u="none" strike="noStrike" baseline="0" dirty="0">
                <a:solidFill>
                  <a:srgbClr val="000000"/>
                </a:solidFill>
                <a:latin typeface="t1-gul-regular"/>
              </a:rPr>
              <a:t>Fallahi, Yahaghi, Kärtner, </a:t>
            </a:r>
            <a:r>
              <a:rPr lang="fr-FR" sz="1800" b="0" i="0" u="none" strike="noStrike" baseline="0" dirty="0">
                <a:solidFill>
                  <a:srgbClr val="000000"/>
                </a:solidFill>
                <a:latin typeface="t1-gul-regular"/>
              </a:rPr>
              <a:t>Computer Physics Communications, </a:t>
            </a:r>
            <a:r>
              <a:rPr lang="fr-FR" sz="1800" b="1" i="0" u="none" strike="noStrike" baseline="0" dirty="0">
                <a:solidFill>
                  <a:srgbClr val="000000"/>
                </a:solidFill>
                <a:latin typeface="t1-gul-regular"/>
              </a:rPr>
              <a:t>2018</a:t>
            </a:r>
            <a:r>
              <a:rPr lang="fr-FR" sz="1800" b="0" i="0" u="none" strike="noStrike" baseline="0" dirty="0">
                <a:solidFill>
                  <a:srgbClr val="000000"/>
                </a:solidFill>
                <a:latin typeface="t1-gul-regular"/>
              </a:rPr>
              <a:t> </a:t>
            </a:r>
            <a:endParaRPr lang="en-US" dirty="0"/>
          </a:p>
        </p:txBody>
      </p:sp>
      <p:sp>
        <p:nvSpPr>
          <p:cNvPr id="3" name="TextBox 2">
            <a:extLst>
              <a:ext uri="{FF2B5EF4-FFF2-40B4-BE49-F238E27FC236}">
                <a16:creationId xmlns:a16="http://schemas.microsoft.com/office/drawing/2014/main" id="{367E70DF-DDC5-40D2-B552-2453483EFF08}"/>
              </a:ext>
            </a:extLst>
          </p:cNvPr>
          <p:cNvSpPr txBox="1"/>
          <p:nvPr/>
        </p:nvSpPr>
        <p:spPr>
          <a:xfrm>
            <a:off x="981777" y="1472665"/>
            <a:ext cx="10229532" cy="4247317"/>
          </a:xfrm>
          <a:prstGeom prst="rect">
            <a:avLst/>
          </a:prstGeom>
          <a:noFill/>
        </p:spPr>
        <p:txBody>
          <a:bodyPr wrap="none" rtlCol="0">
            <a:spAutoFit/>
          </a:bodyPr>
          <a:lstStyle/>
          <a:p>
            <a:pPr algn="l"/>
            <a:r>
              <a:rPr lang="en-US" sz="1800" b="0" i="0" u="none" strike="noStrike" baseline="0" dirty="0">
                <a:solidFill>
                  <a:srgbClr val="000000"/>
                </a:solidFill>
                <a:latin typeface="t1-gul-bold"/>
              </a:rPr>
              <a:t>Program summary</a:t>
            </a:r>
          </a:p>
          <a:p>
            <a:pPr algn="l"/>
            <a:r>
              <a:rPr lang="en-US" sz="1800" b="0" i="0" u="none" strike="noStrike" baseline="0" dirty="0">
                <a:solidFill>
                  <a:srgbClr val="000000"/>
                </a:solidFill>
                <a:latin typeface="t1-gul-regular-italic"/>
              </a:rPr>
              <a:t>Program Title: </a:t>
            </a:r>
            <a:r>
              <a:rPr lang="en-US" sz="1800" b="0" i="0" u="none" strike="noStrike" baseline="0" dirty="0">
                <a:solidFill>
                  <a:srgbClr val="000000"/>
                </a:solidFill>
                <a:latin typeface="t1-gul-regular"/>
              </a:rPr>
              <a:t>MITHRA</a:t>
            </a:r>
          </a:p>
          <a:p>
            <a:pPr algn="l"/>
            <a:r>
              <a:rPr lang="pt-BR" sz="1800" b="0" i="0" u="none" strike="noStrike" baseline="0" dirty="0">
                <a:solidFill>
                  <a:srgbClr val="000000"/>
                </a:solidFill>
                <a:latin typeface="t1-gul-regular-italic"/>
              </a:rPr>
              <a:t>Program Files doi: </a:t>
            </a:r>
            <a:r>
              <a:rPr lang="pt-BR" sz="1800" b="0" i="0" u="none" strike="noStrike" baseline="0" dirty="0">
                <a:solidFill>
                  <a:srgbClr val="0081AD"/>
                </a:solidFill>
                <a:latin typeface="t1-gul-regular"/>
              </a:rPr>
              <a:t>http://dx.doi.org/10.17632/9f5k4zbtkg.1</a:t>
            </a:r>
          </a:p>
          <a:p>
            <a:pPr algn="l"/>
            <a:r>
              <a:rPr lang="en-US" sz="1800" b="0" i="0" u="none" strike="noStrike" baseline="0" dirty="0">
                <a:solidFill>
                  <a:srgbClr val="000000"/>
                </a:solidFill>
                <a:latin typeface="t1-gul-regular-italic"/>
              </a:rPr>
              <a:t>Licensing provisions: </a:t>
            </a:r>
            <a:r>
              <a:rPr lang="en-US" sz="1800" b="0" i="0" u="none" strike="noStrike" baseline="0" dirty="0">
                <a:solidFill>
                  <a:srgbClr val="000000"/>
                </a:solidFill>
                <a:latin typeface="t1-gul-regular"/>
              </a:rPr>
              <a:t>GNU General Public License 3</a:t>
            </a:r>
          </a:p>
          <a:p>
            <a:pPr algn="l"/>
            <a:r>
              <a:rPr lang="en-US" sz="1800" b="0" i="0" u="none" strike="noStrike" baseline="0" dirty="0">
                <a:solidFill>
                  <a:srgbClr val="000000"/>
                </a:solidFill>
                <a:latin typeface="t1-gul-regular-italic"/>
              </a:rPr>
              <a:t>Programming language: </a:t>
            </a:r>
            <a:r>
              <a:rPr lang="en-US" sz="1800" b="0" i="0" u="none" strike="noStrike" baseline="0" dirty="0">
                <a:solidFill>
                  <a:srgbClr val="000000"/>
                </a:solidFill>
                <a:latin typeface="t1-gul-regular"/>
              </a:rPr>
              <a:t>C++</a:t>
            </a:r>
          </a:p>
          <a:p>
            <a:pPr algn="l"/>
            <a:r>
              <a:rPr lang="en-US" sz="1800" b="0" i="0" u="none" strike="noStrike" baseline="0" dirty="0">
                <a:solidFill>
                  <a:srgbClr val="000000"/>
                </a:solidFill>
                <a:latin typeface="t1-gul-regular-italic"/>
              </a:rPr>
              <a:t>Nature of problem: </a:t>
            </a:r>
            <a:r>
              <a:rPr lang="en-US" sz="1800" b="0" i="0" u="none" strike="noStrike" baseline="0" dirty="0">
                <a:solidFill>
                  <a:srgbClr val="000000"/>
                </a:solidFill>
                <a:latin typeface="t1-gul-regular"/>
              </a:rPr>
              <a:t>Full-wave simulation of the free electron laser radiation is accomplished by the code.</a:t>
            </a:r>
          </a:p>
          <a:p>
            <a:pPr algn="l"/>
            <a:r>
              <a:rPr lang="en-US" sz="1800" b="0" i="0" u="none" strike="noStrike" baseline="0" dirty="0">
                <a:solidFill>
                  <a:srgbClr val="000000"/>
                </a:solidFill>
                <a:latin typeface="t1-gul-regular"/>
              </a:rPr>
              <a:t>MITHRA transforms the particle positions and momenta to the bunch rest frame using the Lorentz</a:t>
            </a:r>
          </a:p>
          <a:p>
            <a:pPr algn="l"/>
            <a:r>
              <a:rPr lang="en-US" sz="1800" b="0" i="0" u="none" strike="noStrike" baseline="0" dirty="0">
                <a:solidFill>
                  <a:srgbClr val="000000"/>
                </a:solidFill>
                <a:latin typeface="t1-gul-regular"/>
              </a:rPr>
              <a:t>transformation. Electrons entering the undulator start radiating due to the induced wiggling motion. </a:t>
            </a:r>
            <a:r>
              <a:rPr lang="en-US" sz="1800" b="1" i="0" u="none" strike="noStrike" baseline="0" dirty="0">
                <a:solidFill>
                  <a:srgbClr val="000000"/>
                </a:solidFill>
                <a:latin typeface="t1-gul-regular"/>
              </a:rPr>
              <a:t>The</a:t>
            </a:r>
          </a:p>
          <a:p>
            <a:pPr algn="l"/>
            <a:r>
              <a:rPr lang="en-US" sz="1800" b="1" i="0" u="none" strike="noStrike" baseline="0" dirty="0">
                <a:solidFill>
                  <a:srgbClr val="000000"/>
                </a:solidFill>
                <a:latin typeface="t1-gul-regular"/>
              </a:rPr>
              <a:t>back-effect of the radiation on the bunch results in the modulation of the electron position, which in turn</a:t>
            </a:r>
          </a:p>
          <a:p>
            <a:pPr algn="l"/>
            <a:r>
              <a:rPr lang="en-US" sz="1800" b="1" i="0" u="none" strike="noStrike" baseline="0" dirty="0">
                <a:solidFill>
                  <a:srgbClr val="000000"/>
                </a:solidFill>
                <a:latin typeface="t1-gul-regular"/>
              </a:rPr>
              <a:t>generates a coherent radiation. </a:t>
            </a:r>
            <a:r>
              <a:rPr lang="en-US" sz="1800" b="0" i="0" u="none" strike="noStrike" baseline="0" dirty="0">
                <a:solidFill>
                  <a:srgbClr val="000000"/>
                </a:solidFill>
                <a:latin typeface="t1-gul-regular"/>
              </a:rPr>
              <a:t>This process as the main principle behind the operation of free electron</a:t>
            </a:r>
          </a:p>
          <a:p>
            <a:pPr algn="l"/>
            <a:r>
              <a:rPr lang="en-US" sz="1800" b="0" i="0" u="none" strike="noStrike" baseline="0" dirty="0">
                <a:solidFill>
                  <a:srgbClr val="000000"/>
                </a:solidFill>
                <a:latin typeface="t1-gul-regular"/>
              </a:rPr>
              <a:t>lasers is simulated using Maxwell equations, electron motion equations and relativity principles.</a:t>
            </a:r>
          </a:p>
          <a:p>
            <a:pPr algn="l"/>
            <a:r>
              <a:rPr lang="en-US" sz="1800" b="0" i="0" u="none" strike="noStrike" baseline="0" dirty="0">
                <a:solidFill>
                  <a:srgbClr val="000000"/>
                </a:solidFill>
                <a:latin typeface="t1-gul-regular-italic"/>
              </a:rPr>
              <a:t>Solution method: </a:t>
            </a:r>
            <a:r>
              <a:rPr lang="en-US" sz="1800" b="0" i="0" u="none" strike="noStrike" baseline="0" dirty="0">
                <a:solidFill>
                  <a:srgbClr val="000000"/>
                </a:solidFill>
                <a:latin typeface="t1-gul-regular"/>
              </a:rPr>
              <a:t>Non-standard Finite Difference Time Domain (</a:t>
            </a:r>
            <a:r>
              <a:rPr lang="en-US" sz="1800" b="0" i="0" u="none" strike="noStrike" baseline="0" dirty="0" err="1">
                <a:solidFill>
                  <a:srgbClr val="000000"/>
                </a:solidFill>
                <a:latin typeface="t1-gul-regular"/>
              </a:rPr>
              <a:t>NSFDTD</a:t>
            </a:r>
            <a:r>
              <a:rPr lang="en-US" sz="1800" b="0" i="0" u="none" strike="noStrike" baseline="0" dirty="0">
                <a:solidFill>
                  <a:srgbClr val="000000"/>
                </a:solidFill>
                <a:latin typeface="t1-gul-regular"/>
              </a:rPr>
              <a:t>) combined with Particle-in-Cell</a:t>
            </a:r>
          </a:p>
          <a:p>
            <a:pPr algn="l"/>
            <a:r>
              <a:rPr lang="en-US" sz="1800" b="0" i="0" u="none" strike="noStrike" baseline="0" dirty="0">
                <a:solidFill>
                  <a:srgbClr val="000000"/>
                </a:solidFill>
                <a:latin typeface="t1-gul-regular"/>
              </a:rPr>
              <a:t>(PIC) is implemented in the Lorentz-boosted framework to calculate the </a:t>
            </a:r>
            <a:r>
              <a:rPr lang="en-US" sz="1800" b="0" i="0" u="none" strike="noStrike" baseline="0" dirty="0" err="1">
                <a:solidFill>
                  <a:srgbClr val="000000"/>
                </a:solidFill>
                <a:latin typeface="t1-gul-regular"/>
              </a:rPr>
              <a:t>FEL</a:t>
            </a:r>
            <a:r>
              <a:rPr lang="en-US" sz="1800" b="0" i="0" u="none" strike="noStrike" baseline="0" dirty="0">
                <a:solidFill>
                  <a:srgbClr val="000000"/>
                </a:solidFill>
                <a:latin typeface="t1-gul-regular"/>
              </a:rPr>
              <a:t> radiation. Parallelization</a:t>
            </a:r>
          </a:p>
          <a:p>
            <a:pPr algn="l"/>
            <a:r>
              <a:rPr lang="en-US" sz="1800" b="0" i="0" u="none" strike="noStrike" baseline="0" dirty="0">
                <a:solidFill>
                  <a:srgbClr val="000000"/>
                </a:solidFill>
                <a:latin typeface="t1-gul-regular"/>
              </a:rPr>
              <a:t>is done using both multi-threading (open-MP) and message passing interface (</a:t>
            </a:r>
            <a:r>
              <a:rPr lang="en-US" sz="1800" b="0" i="0" u="none" strike="noStrike" baseline="0" dirty="0" err="1">
                <a:solidFill>
                  <a:srgbClr val="000000"/>
                </a:solidFill>
                <a:latin typeface="t1-gul-regular"/>
              </a:rPr>
              <a:t>MPI</a:t>
            </a:r>
            <a:r>
              <a:rPr lang="en-US" sz="1800" b="0" i="0" u="none" strike="noStrike" baseline="0" dirty="0">
                <a:solidFill>
                  <a:srgbClr val="000000"/>
                </a:solidFill>
                <a:latin typeface="t1-gul-regular"/>
              </a:rPr>
              <a:t>) to maximize the</a:t>
            </a:r>
          </a:p>
          <a:p>
            <a:pPr algn="l"/>
            <a:r>
              <a:rPr lang="en-US" sz="1800" b="0" i="0" u="none" strike="noStrike" baseline="0" dirty="0">
                <a:solidFill>
                  <a:srgbClr val="000000"/>
                </a:solidFill>
                <a:latin typeface="t1-gul-regular"/>
              </a:rPr>
              <a:t>computation efficiency.</a:t>
            </a:r>
            <a:endParaRPr lang="en-US" dirty="0"/>
          </a:p>
        </p:txBody>
      </p:sp>
      <p:sp>
        <p:nvSpPr>
          <p:cNvPr id="4" name="TextBox 3">
            <a:extLst>
              <a:ext uri="{FF2B5EF4-FFF2-40B4-BE49-F238E27FC236}">
                <a16:creationId xmlns:a16="http://schemas.microsoft.com/office/drawing/2014/main" id="{F3FFF223-CAD2-4EB0-8ED0-2387B0BC88A1}"/>
              </a:ext>
            </a:extLst>
          </p:cNvPr>
          <p:cNvSpPr txBox="1"/>
          <p:nvPr/>
        </p:nvSpPr>
        <p:spPr>
          <a:xfrm>
            <a:off x="991402" y="779646"/>
            <a:ext cx="1324402" cy="369332"/>
          </a:xfrm>
          <a:prstGeom prst="rect">
            <a:avLst/>
          </a:prstGeom>
          <a:noFill/>
        </p:spPr>
        <p:txBody>
          <a:bodyPr wrap="none" rtlCol="0">
            <a:spAutoFit/>
          </a:bodyPr>
          <a:lstStyle/>
          <a:p>
            <a:r>
              <a:rPr lang="en-US" sz="1800" b="1" i="0" u="none" strike="noStrike" baseline="0" dirty="0">
                <a:latin typeface="t1-gul-regular"/>
              </a:rPr>
              <a:t>MITHRA 1.0</a:t>
            </a:r>
            <a:endParaRPr lang="en-US" b="1" dirty="0"/>
          </a:p>
        </p:txBody>
      </p:sp>
    </p:spTree>
    <p:extLst>
      <p:ext uri="{BB962C8B-B14F-4D97-AF65-F5344CB8AC3E}">
        <p14:creationId xmlns:p14="http://schemas.microsoft.com/office/powerpoint/2010/main" val="988185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2F3E04-5D83-42D4-BA7D-C40CAFAE42A6}"/>
              </a:ext>
            </a:extLst>
          </p:cNvPr>
          <p:cNvSpPr txBox="1"/>
          <p:nvPr/>
        </p:nvSpPr>
        <p:spPr>
          <a:xfrm>
            <a:off x="1788922" y="1041161"/>
            <a:ext cx="7602746" cy="3139321"/>
          </a:xfrm>
          <a:prstGeom prst="rect">
            <a:avLst/>
          </a:prstGeom>
          <a:noFill/>
        </p:spPr>
        <p:txBody>
          <a:bodyPr wrap="square" rtlCol="0">
            <a:spAutoFit/>
          </a:bodyPr>
          <a:lstStyle/>
          <a:p>
            <a:r>
              <a:rPr lang="en-US" dirty="0"/>
              <a:t>Unlike </a:t>
            </a:r>
            <a:r>
              <a:rPr lang="en-US" b="1" dirty="0" err="1"/>
              <a:t>OPAL</a:t>
            </a:r>
            <a:r>
              <a:rPr lang="en-US" dirty="0" err="1"/>
              <a:t>’s</a:t>
            </a:r>
            <a:r>
              <a:rPr lang="en-US" dirty="0"/>
              <a:t> static solver, which can stretch and rotate the grid as necessary to tightly enclose the bunch at each time step, </a:t>
            </a:r>
            <a:r>
              <a:rPr lang="en-US" dirty="0" err="1"/>
              <a:t>FDTD</a:t>
            </a:r>
            <a:r>
              <a:rPr lang="en-US" dirty="0"/>
              <a:t> requires the grid to be fixed in space because each grid point is updated using its previous values, and thus it needs to enclose the whole domain where there will be EM fields of interest during the simulation. In the case of an undulator this means that the computational domain should have the same length as the undulator, usually within a range Lu=1–100 m, but should also have a grid spacing small enough to resolve the bunch of length </a:t>
            </a:r>
            <a:r>
              <a:rPr lang="en-US" dirty="0" err="1"/>
              <a:t>σz</a:t>
            </a:r>
            <a:r>
              <a:rPr lang="en-US" dirty="0"/>
              <a:t>=0.1–1 mm and the resonance frequency of the </a:t>
            </a:r>
            <a:r>
              <a:rPr lang="en-US" dirty="0" err="1"/>
              <a:t>radi-ation</a:t>
            </a:r>
            <a:r>
              <a:rPr lang="en-US" dirty="0"/>
              <a:t> </a:t>
            </a:r>
            <a:r>
              <a:rPr lang="en-US" dirty="0" err="1"/>
              <a:t>λr</a:t>
            </a:r>
            <a:r>
              <a:rPr lang="en-US" dirty="0"/>
              <a:t>=0.01–100 </a:t>
            </a:r>
            <a:r>
              <a:rPr lang="en-US" dirty="0" err="1"/>
              <a:t>μm</a:t>
            </a:r>
            <a:r>
              <a:rPr lang="en-US" dirty="0"/>
              <a:t>, which represents an order of ∼10</a:t>
            </a:r>
            <a:r>
              <a:rPr lang="en-US" baseline="30000" dirty="0"/>
              <a:t>6</a:t>
            </a:r>
            <a:r>
              <a:rPr lang="en-US" dirty="0"/>
              <a:t>–10</a:t>
            </a:r>
            <a:r>
              <a:rPr lang="en-US" baseline="30000" dirty="0"/>
              <a:t>10 </a:t>
            </a:r>
            <a:r>
              <a:rPr lang="en-US" dirty="0"/>
              <a:t>cells just for the longitudinal axis, extremely large even for the current state-of-the-art </a:t>
            </a:r>
            <a:r>
              <a:rPr lang="en-US" dirty="0" err="1"/>
              <a:t>HPC</a:t>
            </a:r>
            <a:r>
              <a:rPr lang="en-US" dirty="0"/>
              <a:t> clusters.</a:t>
            </a:r>
          </a:p>
        </p:txBody>
      </p:sp>
    </p:spTree>
    <p:extLst>
      <p:ext uri="{BB962C8B-B14F-4D97-AF65-F5344CB8AC3E}">
        <p14:creationId xmlns:p14="http://schemas.microsoft.com/office/powerpoint/2010/main" val="5713669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374FB-7885-8B00-30E8-683A84D50A9B}"/>
              </a:ext>
            </a:extLst>
          </p:cNvPr>
          <p:cNvSpPr>
            <a:spLocks noGrp="1"/>
          </p:cNvSpPr>
          <p:nvPr>
            <p:ph type="title"/>
          </p:nvPr>
        </p:nvSpPr>
        <p:spPr>
          <a:xfrm>
            <a:off x="0" y="18255"/>
            <a:ext cx="10515600" cy="1325563"/>
          </a:xfrm>
        </p:spPr>
        <p:txBody>
          <a:bodyPr/>
          <a:lstStyle/>
          <a:p>
            <a:r>
              <a:rPr lang="en-US" dirty="0"/>
              <a:t>Simulation Parameters</a:t>
            </a:r>
          </a:p>
        </p:txBody>
      </p:sp>
      <p:pic>
        <p:nvPicPr>
          <p:cNvPr id="3" name="Picture 2">
            <a:extLst>
              <a:ext uri="{FF2B5EF4-FFF2-40B4-BE49-F238E27FC236}">
                <a16:creationId xmlns:a16="http://schemas.microsoft.com/office/drawing/2014/main" id="{53662491-7599-AFBD-26C0-4593C2FEDB30}"/>
              </a:ext>
            </a:extLst>
          </p:cNvPr>
          <p:cNvPicPr>
            <a:picLocks noChangeAspect="1"/>
          </p:cNvPicPr>
          <p:nvPr/>
        </p:nvPicPr>
        <p:blipFill>
          <a:blip r:embed="rId2"/>
          <a:stretch>
            <a:fillRect/>
          </a:stretch>
        </p:blipFill>
        <p:spPr>
          <a:xfrm>
            <a:off x="373662" y="1483273"/>
            <a:ext cx="11162755" cy="4318438"/>
          </a:xfrm>
          <a:prstGeom prst="rect">
            <a:avLst/>
          </a:prstGeom>
        </p:spPr>
      </p:pic>
      <p:sp>
        <p:nvSpPr>
          <p:cNvPr id="4" name="TextBox 3">
            <a:extLst>
              <a:ext uri="{FF2B5EF4-FFF2-40B4-BE49-F238E27FC236}">
                <a16:creationId xmlns:a16="http://schemas.microsoft.com/office/drawing/2014/main" id="{DC712629-6C39-4AE2-B602-82A9F5FBFE4A}"/>
              </a:ext>
            </a:extLst>
          </p:cNvPr>
          <p:cNvSpPr txBox="1"/>
          <p:nvPr/>
        </p:nvSpPr>
        <p:spPr>
          <a:xfrm>
            <a:off x="568960" y="5699760"/>
            <a:ext cx="9167894" cy="523220"/>
          </a:xfrm>
          <a:prstGeom prst="rect">
            <a:avLst/>
          </a:prstGeom>
          <a:noFill/>
        </p:spPr>
        <p:txBody>
          <a:bodyPr wrap="none" rtlCol="0">
            <a:spAutoFit/>
          </a:bodyPr>
          <a:lstStyle/>
          <a:p>
            <a:r>
              <a:rPr lang="en-US" sz="2800" dirty="0"/>
              <a:t>Number of grid points 					     ~ 90x10</a:t>
            </a:r>
            <a:r>
              <a:rPr lang="en-US" sz="2800" baseline="30000" dirty="0"/>
              <a:t>6</a:t>
            </a:r>
            <a:endParaRPr lang="en-US" sz="2800" dirty="0"/>
          </a:p>
        </p:txBody>
      </p:sp>
    </p:spTree>
    <p:extLst>
      <p:ext uri="{BB962C8B-B14F-4D97-AF65-F5344CB8AC3E}">
        <p14:creationId xmlns:p14="http://schemas.microsoft.com/office/powerpoint/2010/main" val="30234710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C23C0-13E9-BB95-03B4-E0B4DCC1E62B}"/>
              </a:ext>
            </a:extLst>
          </p:cNvPr>
          <p:cNvSpPr>
            <a:spLocks noGrp="1"/>
          </p:cNvSpPr>
          <p:nvPr>
            <p:ph type="title"/>
          </p:nvPr>
        </p:nvSpPr>
        <p:spPr>
          <a:xfrm>
            <a:off x="377305" y="0"/>
            <a:ext cx="10515600" cy="1325563"/>
          </a:xfrm>
        </p:spPr>
        <p:txBody>
          <a:bodyPr/>
          <a:lstStyle/>
          <a:p>
            <a:r>
              <a:rPr lang="en-US" dirty="0"/>
              <a:t>Mitigating impact of finite bunch length</a:t>
            </a:r>
          </a:p>
        </p:txBody>
      </p:sp>
      <p:pic>
        <p:nvPicPr>
          <p:cNvPr id="5" name="Picture 4">
            <a:extLst>
              <a:ext uri="{FF2B5EF4-FFF2-40B4-BE49-F238E27FC236}">
                <a16:creationId xmlns:a16="http://schemas.microsoft.com/office/drawing/2014/main" id="{5E249DB8-11AD-4DFF-FD34-71F667FE0929}"/>
              </a:ext>
            </a:extLst>
          </p:cNvPr>
          <p:cNvPicPr>
            <a:picLocks noChangeAspect="1"/>
          </p:cNvPicPr>
          <p:nvPr/>
        </p:nvPicPr>
        <p:blipFill>
          <a:blip r:embed="rId2"/>
          <a:stretch>
            <a:fillRect/>
          </a:stretch>
        </p:blipFill>
        <p:spPr>
          <a:xfrm>
            <a:off x="240915" y="1038217"/>
            <a:ext cx="5495927" cy="5495927"/>
          </a:xfrm>
          <a:prstGeom prst="rect">
            <a:avLst/>
          </a:prstGeom>
        </p:spPr>
      </p:pic>
      <p:pic>
        <p:nvPicPr>
          <p:cNvPr id="6" name="Picture 5">
            <a:extLst>
              <a:ext uri="{FF2B5EF4-FFF2-40B4-BE49-F238E27FC236}">
                <a16:creationId xmlns:a16="http://schemas.microsoft.com/office/drawing/2014/main" id="{A087DB74-E9F8-8C66-9DD6-3B0F6B2843D2}"/>
              </a:ext>
            </a:extLst>
          </p:cNvPr>
          <p:cNvPicPr>
            <a:picLocks noChangeAspect="1"/>
          </p:cNvPicPr>
          <p:nvPr/>
        </p:nvPicPr>
        <p:blipFill>
          <a:blip r:embed="rId3"/>
          <a:stretch>
            <a:fillRect/>
          </a:stretch>
        </p:blipFill>
        <p:spPr>
          <a:xfrm>
            <a:off x="6236460" y="2548534"/>
            <a:ext cx="5864100" cy="1810106"/>
          </a:xfrm>
          <a:prstGeom prst="rect">
            <a:avLst/>
          </a:prstGeom>
        </p:spPr>
      </p:pic>
      <p:sp>
        <p:nvSpPr>
          <p:cNvPr id="13" name="TextBox 12">
            <a:extLst>
              <a:ext uri="{FF2B5EF4-FFF2-40B4-BE49-F238E27FC236}">
                <a16:creationId xmlns:a16="http://schemas.microsoft.com/office/drawing/2014/main" id="{8DEB73DE-E0DB-AE08-4D20-4AA1B6C64E19}"/>
              </a:ext>
            </a:extLst>
          </p:cNvPr>
          <p:cNvSpPr txBox="1"/>
          <p:nvPr/>
        </p:nvSpPr>
        <p:spPr>
          <a:xfrm>
            <a:off x="7142481" y="1703577"/>
            <a:ext cx="4429760" cy="707886"/>
          </a:xfrm>
          <a:prstGeom prst="rect">
            <a:avLst/>
          </a:prstGeom>
          <a:noFill/>
        </p:spPr>
        <p:txBody>
          <a:bodyPr wrap="square" rtlCol="0">
            <a:spAutoFit/>
          </a:bodyPr>
          <a:lstStyle/>
          <a:p>
            <a:r>
              <a:rPr lang="en-US" sz="2000" dirty="0"/>
              <a:t>Regenerate tails after each wiggler to mitigate impact of spikes </a:t>
            </a:r>
          </a:p>
        </p:txBody>
      </p:sp>
      <p:sp>
        <p:nvSpPr>
          <p:cNvPr id="14" name="Right Arrow 13">
            <a:extLst>
              <a:ext uri="{FF2B5EF4-FFF2-40B4-BE49-F238E27FC236}">
                <a16:creationId xmlns:a16="http://schemas.microsoft.com/office/drawing/2014/main" id="{200C0992-7F35-AB86-F41A-D88CF40CD51B}"/>
              </a:ext>
            </a:extLst>
          </p:cNvPr>
          <p:cNvSpPr/>
          <p:nvPr/>
        </p:nvSpPr>
        <p:spPr>
          <a:xfrm>
            <a:off x="5301136" y="308677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73B048C-C874-884C-F64B-2FD698555BAD}"/>
              </a:ext>
            </a:extLst>
          </p:cNvPr>
          <p:cNvSpPr/>
          <p:nvPr/>
        </p:nvSpPr>
        <p:spPr>
          <a:xfrm>
            <a:off x="3240157" y="5039139"/>
            <a:ext cx="417443"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B15503A-B86D-4177-24C5-76759EC85B26}"/>
              </a:ext>
            </a:extLst>
          </p:cNvPr>
          <p:cNvSpPr/>
          <p:nvPr/>
        </p:nvSpPr>
        <p:spPr>
          <a:xfrm>
            <a:off x="952193" y="5039139"/>
            <a:ext cx="417443"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1AE7D318-A8E2-4F63-8755-D431D19BA5C7}"/>
              </a:ext>
            </a:extLst>
          </p:cNvPr>
          <p:cNvCxnSpPr>
            <a:cxnSpLocks/>
          </p:cNvCxnSpPr>
          <p:nvPr/>
        </p:nvCxnSpPr>
        <p:spPr>
          <a:xfrm>
            <a:off x="1381760" y="5781040"/>
            <a:ext cx="741680" cy="782320"/>
          </a:xfrm>
          <a:prstGeom prst="straightConnector1">
            <a:avLst/>
          </a:prstGeom>
          <a:ln w="19050">
            <a:solidFill>
              <a:schemeClr val="tx1">
                <a:lumMod val="95000"/>
                <a:lumOff val="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ECEEA6C-5908-4B49-8066-9B772EB0938C}"/>
              </a:ext>
            </a:extLst>
          </p:cNvPr>
          <p:cNvCxnSpPr>
            <a:cxnSpLocks/>
          </p:cNvCxnSpPr>
          <p:nvPr/>
        </p:nvCxnSpPr>
        <p:spPr>
          <a:xfrm flipH="1">
            <a:off x="2580640" y="5679440"/>
            <a:ext cx="599440" cy="863600"/>
          </a:xfrm>
          <a:prstGeom prst="straightConnector1">
            <a:avLst/>
          </a:prstGeom>
          <a:ln w="19050">
            <a:solidFill>
              <a:schemeClr val="tx1">
                <a:lumMod val="95000"/>
                <a:lumOff val="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E3AA9CE-8B05-42FD-9169-2A2E3B0F9C33}"/>
              </a:ext>
            </a:extLst>
          </p:cNvPr>
          <p:cNvSpPr txBox="1"/>
          <p:nvPr/>
        </p:nvSpPr>
        <p:spPr>
          <a:xfrm>
            <a:off x="1971040" y="6488668"/>
            <a:ext cx="751103" cy="369332"/>
          </a:xfrm>
          <a:prstGeom prst="rect">
            <a:avLst/>
          </a:prstGeom>
          <a:noFill/>
        </p:spPr>
        <p:txBody>
          <a:bodyPr wrap="none" rtlCol="0">
            <a:spAutoFit/>
          </a:bodyPr>
          <a:lstStyle/>
          <a:p>
            <a:r>
              <a:rPr lang="en-US" dirty="0"/>
              <a:t>spikes</a:t>
            </a:r>
          </a:p>
        </p:txBody>
      </p:sp>
      <p:sp>
        <p:nvSpPr>
          <p:cNvPr id="19" name="TextBox 18">
            <a:extLst>
              <a:ext uri="{FF2B5EF4-FFF2-40B4-BE49-F238E27FC236}">
                <a16:creationId xmlns:a16="http://schemas.microsoft.com/office/drawing/2014/main" id="{F7BFE842-0F32-4D9B-9814-30326A26F404}"/>
              </a:ext>
            </a:extLst>
          </p:cNvPr>
          <p:cNvSpPr txBox="1"/>
          <p:nvPr/>
        </p:nvSpPr>
        <p:spPr>
          <a:xfrm>
            <a:off x="6644640" y="4561840"/>
            <a:ext cx="5355890" cy="369332"/>
          </a:xfrm>
          <a:prstGeom prst="rect">
            <a:avLst/>
          </a:prstGeom>
          <a:noFill/>
        </p:spPr>
        <p:txBody>
          <a:bodyPr wrap="none" rtlCol="0">
            <a:spAutoFit/>
          </a:bodyPr>
          <a:lstStyle/>
          <a:p>
            <a:r>
              <a:rPr lang="en-US" dirty="0"/>
              <a:t>(simulation domain is much shorter than bunch length)</a:t>
            </a:r>
          </a:p>
        </p:txBody>
      </p:sp>
    </p:spTree>
    <p:extLst>
      <p:ext uri="{BB962C8B-B14F-4D97-AF65-F5344CB8AC3E}">
        <p14:creationId xmlns:p14="http://schemas.microsoft.com/office/powerpoint/2010/main" val="21928061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56D28BEB-560A-48BA-A923-07BB1A5FC1C0}"/>
              </a:ext>
            </a:extLst>
          </p:cNvPr>
          <p:cNvGrpSpPr/>
          <p:nvPr/>
        </p:nvGrpSpPr>
        <p:grpSpPr>
          <a:xfrm>
            <a:off x="118110" y="1345247"/>
            <a:ext cx="4762500" cy="3171825"/>
            <a:chOff x="890270" y="1152207"/>
            <a:chExt cx="4762500" cy="3171825"/>
          </a:xfrm>
        </p:grpSpPr>
        <p:pic>
          <p:nvPicPr>
            <p:cNvPr id="12" name="Picture 11">
              <a:extLst>
                <a:ext uri="{FF2B5EF4-FFF2-40B4-BE49-F238E27FC236}">
                  <a16:creationId xmlns:a16="http://schemas.microsoft.com/office/drawing/2014/main" id="{9B1924F3-A7D3-4110-B77D-91DE735862DE}"/>
                </a:ext>
              </a:extLst>
            </p:cNvPr>
            <p:cNvPicPr>
              <a:picLocks noChangeAspect="1"/>
            </p:cNvPicPr>
            <p:nvPr/>
          </p:nvPicPr>
          <p:blipFill>
            <a:blip r:embed="rId2"/>
            <a:stretch>
              <a:fillRect/>
            </a:stretch>
          </p:blipFill>
          <p:spPr>
            <a:xfrm>
              <a:off x="890270" y="1152207"/>
              <a:ext cx="4762500" cy="3171825"/>
            </a:xfrm>
            <a:prstGeom prst="rect">
              <a:avLst/>
            </a:prstGeom>
          </p:spPr>
        </p:pic>
        <p:sp>
          <p:nvSpPr>
            <p:cNvPr id="4" name="TextBox 3">
              <a:extLst>
                <a:ext uri="{FF2B5EF4-FFF2-40B4-BE49-F238E27FC236}">
                  <a16:creationId xmlns:a16="http://schemas.microsoft.com/office/drawing/2014/main" id="{01190FC1-641E-4C8D-B924-D495442733BD}"/>
                </a:ext>
              </a:extLst>
            </p:cNvPr>
            <p:cNvSpPr txBox="1"/>
            <p:nvPr/>
          </p:nvSpPr>
          <p:spPr>
            <a:xfrm>
              <a:off x="1737360" y="1225156"/>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cxnSp>
          <p:nvCxnSpPr>
            <p:cNvPr id="6" name="Straight Arrow Connector 5">
              <a:extLst>
                <a:ext uri="{FF2B5EF4-FFF2-40B4-BE49-F238E27FC236}">
                  <a16:creationId xmlns:a16="http://schemas.microsoft.com/office/drawing/2014/main" id="{5FA053DE-16F2-4A74-AD39-F844A5B55761}"/>
                </a:ext>
              </a:extLst>
            </p:cNvPr>
            <p:cNvCxnSpPr/>
            <p:nvPr/>
          </p:nvCxnSpPr>
          <p:spPr>
            <a:xfrm flipH="1">
              <a:off x="3078480" y="2265680"/>
              <a:ext cx="162560" cy="3251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B9F4566B-D954-4EFE-887B-56394CC18D68}"/>
                </a:ext>
              </a:extLst>
            </p:cNvPr>
            <p:cNvCxnSpPr>
              <a:cxnSpLocks/>
            </p:cNvCxnSpPr>
            <p:nvPr/>
          </p:nvCxnSpPr>
          <p:spPr>
            <a:xfrm flipH="1">
              <a:off x="3749040" y="2763520"/>
              <a:ext cx="243840" cy="4876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A9A5F454-E44F-4139-B49B-CF747256C63B}"/>
                </a:ext>
              </a:extLst>
            </p:cNvPr>
            <p:cNvSpPr txBox="1"/>
            <p:nvPr/>
          </p:nvSpPr>
          <p:spPr>
            <a:xfrm>
              <a:off x="3942080" y="2468880"/>
              <a:ext cx="1126975" cy="369332"/>
            </a:xfrm>
            <a:prstGeom prst="rect">
              <a:avLst/>
            </a:prstGeom>
            <a:noFill/>
          </p:spPr>
          <p:txBody>
            <a:bodyPr wrap="none" rtlCol="0">
              <a:spAutoFit/>
            </a:bodyPr>
            <a:lstStyle/>
            <a:p>
              <a:r>
                <a:rPr lang="en-US" dirty="0"/>
                <a:t>3 wigglers</a:t>
              </a:r>
            </a:p>
          </p:txBody>
        </p:sp>
        <p:sp>
          <p:nvSpPr>
            <p:cNvPr id="10" name="TextBox 9">
              <a:extLst>
                <a:ext uri="{FF2B5EF4-FFF2-40B4-BE49-F238E27FC236}">
                  <a16:creationId xmlns:a16="http://schemas.microsoft.com/office/drawing/2014/main" id="{593A6EEB-83E5-46FF-AC5F-08303F573C65}"/>
                </a:ext>
              </a:extLst>
            </p:cNvPr>
            <p:cNvSpPr txBox="1"/>
            <p:nvPr/>
          </p:nvSpPr>
          <p:spPr>
            <a:xfrm>
              <a:off x="3190240" y="2001520"/>
              <a:ext cx="1813445" cy="369332"/>
            </a:xfrm>
            <a:prstGeom prst="rect">
              <a:avLst/>
            </a:prstGeom>
            <a:noFill/>
          </p:spPr>
          <p:txBody>
            <a:bodyPr wrap="none" rtlCol="0">
              <a:spAutoFit/>
            </a:bodyPr>
            <a:lstStyle/>
            <a:p>
              <a:r>
                <a:rPr lang="en-US" dirty="0"/>
                <a:t>6 wigglers (exact)</a:t>
              </a:r>
            </a:p>
          </p:txBody>
        </p:sp>
        <p:cxnSp>
          <p:nvCxnSpPr>
            <p:cNvPr id="13" name="Straight Arrow Connector 12">
              <a:extLst>
                <a:ext uri="{FF2B5EF4-FFF2-40B4-BE49-F238E27FC236}">
                  <a16:creationId xmlns:a16="http://schemas.microsoft.com/office/drawing/2014/main" id="{336029B8-4B11-4E37-8177-E04F0AB95424}"/>
                </a:ext>
              </a:extLst>
            </p:cNvPr>
            <p:cNvCxnSpPr/>
            <p:nvPr/>
          </p:nvCxnSpPr>
          <p:spPr>
            <a:xfrm flipH="1">
              <a:off x="2641600" y="1960880"/>
              <a:ext cx="162560" cy="3251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EB3B00A8-944D-4918-AA6A-82413B792BAF}"/>
                </a:ext>
              </a:extLst>
            </p:cNvPr>
            <p:cNvSpPr txBox="1"/>
            <p:nvPr/>
          </p:nvSpPr>
          <p:spPr>
            <a:xfrm>
              <a:off x="2733040" y="1635760"/>
              <a:ext cx="2503955" cy="369332"/>
            </a:xfrm>
            <a:prstGeom prst="rect">
              <a:avLst/>
            </a:prstGeom>
            <a:noFill/>
          </p:spPr>
          <p:txBody>
            <a:bodyPr wrap="none" rtlCol="0">
              <a:spAutoFit/>
            </a:bodyPr>
            <a:lstStyle/>
            <a:p>
              <a:r>
                <a:rPr lang="en-US" dirty="0"/>
                <a:t>6 wigglers (approximate)</a:t>
              </a:r>
            </a:p>
          </p:txBody>
        </p:sp>
      </p:grpSp>
      <p:sp>
        <p:nvSpPr>
          <p:cNvPr id="16" name="TextBox 15">
            <a:extLst>
              <a:ext uri="{FF2B5EF4-FFF2-40B4-BE49-F238E27FC236}">
                <a16:creationId xmlns:a16="http://schemas.microsoft.com/office/drawing/2014/main" id="{F9ACAB70-5BB6-4ECD-83E7-9059A0A6F6E3}"/>
              </a:ext>
            </a:extLst>
          </p:cNvPr>
          <p:cNvSpPr txBox="1"/>
          <p:nvPr/>
        </p:nvSpPr>
        <p:spPr>
          <a:xfrm>
            <a:off x="1402080" y="0"/>
            <a:ext cx="9208162" cy="584775"/>
          </a:xfrm>
          <a:prstGeom prst="rect">
            <a:avLst/>
          </a:prstGeom>
          <a:noFill/>
        </p:spPr>
        <p:txBody>
          <a:bodyPr wrap="none" rtlCol="0">
            <a:spAutoFit/>
          </a:bodyPr>
          <a:lstStyle/>
          <a:p>
            <a:r>
              <a:rPr lang="en-US" sz="3200" dirty="0"/>
              <a:t>Gain versus a number of wigglers in the amplifier unit </a:t>
            </a:r>
          </a:p>
        </p:txBody>
      </p:sp>
      <p:pic>
        <p:nvPicPr>
          <p:cNvPr id="22" name="Picture 21">
            <a:extLst>
              <a:ext uri="{FF2B5EF4-FFF2-40B4-BE49-F238E27FC236}">
                <a16:creationId xmlns:a16="http://schemas.microsoft.com/office/drawing/2014/main" id="{855981BD-274E-41CD-9C5D-DFCFC1059027}"/>
              </a:ext>
            </a:extLst>
          </p:cNvPr>
          <p:cNvPicPr>
            <a:picLocks noChangeAspect="1"/>
          </p:cNvPicPr>
          <p:nvPr/>
        </p:nvPicPr>
        <p:blipFill>
          <a:blip r:embed="rId3"/>
          <a:stretch>
            <a:fillRect/>
          </a:stretch>
        </p:blipFill>
        <p:spPr>
          <a:xfrm>
            <a:off x="5614035" y="1239837"/>
            <a:ext cx="4743450" cy="3057525"/>
          </a:xfrm>
          <a:prstGeom prst="rect">
            <a:avLst/>
          </a:prstGeom>
        </p:spPr>
      </p:pic>
      <p:sp>
        <p:nvSpPr>
          <p:cNvPr id="23" name="TextBox 22">
            <a:extLst>
              <a:ext uri="{FF2B5EF4-FFF2-40B4-BE49-F238E27FC236}">
                <a16:creationId xmlns:a16="http://schemas.microsoft.com/office/drawing/2014/main" id="{0B6148E1-663F-4E43-AAD6-42974B205888}"/>
              </a:ext>
            </a:extLst>
          </p:cNvPr>
          <p:cNvSpPr txBox="1"/>
          <p:nvPr/>
        </p:nvSpPr>
        <p:spPr>
          <a:xfrm>
            <a:off x="7020560" y="1834756"/>
            <a:ext cx="1220331" cy="400110"/>
          </a:xfrm>
          <a:prstGeom prst="rect">
            <a:avLst/>
          </a:prstGeom>
          <a:noFill/>
        </p:spPr>
        <p:txBody>
          <a:bodyPr wrap="square" rtlCol="0">
            <a:spAutoFit/>
          </a:bodyPr>
          <a:lstStyle/>
          <a:p>
            <a:r>
              <a:rPr lang="en-US" sz="2000" i="1" dirty="0" err="1"/>
              <a:t>I</a:t>
            </a:r>
            <a:r>
              <a:rPr lang="en-US" sz="2000" baseline="-25000" dirty="0" err="1"/>
              <a:t>peak</a:t>
            </a:r>
            <a:r>
              <a:rPr lang="en-US" dirty="0"/>
              <a:t>=</a:t>
            </a:r>
            <a:r>
              <a:rPr lang="en-US" sz="2000" dirty="0"/>
              <a:t>50</a:t>
            </a:r>
            <a:r>
              <a:rPr lang="en-US" dirty="0"/>
              <a:t> A</a:t>
            </a:r>
          </a:p>
        </p:txBody>
      </p:sp>
    </p:spTree>
    <p:extLst>
      <p:ext uri="{BB962C8B-B14F-4D97-AF65-F5344CB8AC3E}">
        <p14:creationId xmlns:p14="http://schemas.microsoft.com/office/powerpoint/2010/main" val="1071360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histogram&#10;&#10;Description automatically generated">
            <a:extLst>
              <a:ext uri="{FF2B5EF4-FFF2-40B4-BE49-F238E27FC236}">
                <a16:creationId xmlns:a16="http://schemas.microsoft.com/office/drawing/2014/main" id="{6A2A00E3-E3B9-4C27-A7B4-9F73785A158D}"/>
              </a:ext>
            </a:extLst>
          </p:cNvPr>
          <p:cNvPicPr>
            <a:picLocks noChangeAspect="1"/>
          </p:cNvPicPr>
          <p:nvPr/>
        </p:nvPicPr>
        <p:blipFill>
          <a:blip r:embed="rId3"/>
          <a:stretch>
            <a:fillRect/>
          </a:stretch>
        </p:blipFill>
        <p:spPr>
          <a:xfrm>
            <a:off x="648442" y="2078093"/>
            <a:ext cx="4933026" cy="3699770"/>
          </a:xfrm>
          <a:prstGeom prst="rect">
            <a:avLst/>
          </a:prstGeom>
        </p:spPr>
      </p:pic>
      <p:pic>
        <p:nvPicPr>
          <p:cNvPr id="14" name="Picture 13" descr="Chart&#10;&#10;Description automatically generated">
            <a:extLst>
              <a:ext uri="{FF2B5EF4-FFF2-40B4-BE49-F238E27FC236}">
                <a16:creationId xmlns:a16="http://schemas.microsoft.com/office/drawing/2014/main" id="{C8F0DC58-9D61-E447-F34A-A0C58D70DE81}"/>
              </a:ext>
            </a:extLst>
          </p:cNvPr>
          <p:cNvPicPr>
            <a:picLocks noChangeAspect="1"/>
          </p:cNvPicPr>
          <p:nvPr/>
        </p:nvPicPr>
        <p:blipFill>
          <a:blip r:embed="rId4"/>
          <a:stretch>
            <a:fillRect/>
          </a:stretch>
        </p:blipFill>
        <p:spPr>
          <a:xfrm>
            <a:off x="6430488" y="2037452"/>
            <a:ext cx="4933028" cy="3699771"/>
          </a:xfrm>
          <a:prstGeom prst="rect">
            <a:avLst/>
          </a:prstGeom>
        </p:spPr>
      </p:pic>
      <p:sp>
        <p:nvSpPr>
          <p:cNvPr id="15" name="TextBox 14">
            <a:extLst>
              <a:ext uri="{FF2B5EF4-FFF2-40B4-BE49-F238E27FC236}">
                <a16:creationId xmlns:a16="http://schemas.microsoft.com/office/drawing/2014/main" id="{E60799D4-77B8-C86F-7095-6E9EEBF1304E}"/>
              </a:ext>
            </a:extLst>
          </p:cNvPr>
          <p:cNvSpPr txBox="1"/>
          <p:nvPr/>
        </p:nvSpPr>
        <p:spPr>
          <a:xfrm>
            <a:off x="8502342" y="1823403"/>
            <a:ext cx="1236108" cy="369332"/>
          </a:xfrm>
          <a:prstGeom prst="rect">
            <a:avLst/>
          </a:prstGeom>
          <a:noFill/>
        </p:spPr>
        <p:txBody>
          <a:bodyPr wrap="none" rtlCol="0">
            <a:spAutoFit/>
          </a:bodyPr>
          <a:lstStyle/>
          <a:p>
            <a:r>
              <a:rPr lang="en-US" dirty="0"/>
              <a:t>Bunch core</a:t>
            </a:r>
          </a:p>
        </p:txBody>
      </p:sp>
      <p:sp>
        <p:nvSpPr>
          <p:cNvPr id="2" name="Title 1">
            <a:extLst>
              <a:ext uri="{FF2B5EF4-FFF2-40B4-BE49-F238E27FC236}">
                <a16:creationId xmlns:a16="http://schemas.microsoft.com/office/drawing/2014/main" id="{6A3914F7-D249-EEDF-8215-E6209FC3BD38}"/>
              </a:ext>
            </a:extLst>
          </p:cNvPr>
          <p:cNvSpPr>
            <a:spLocks noGrp="1"/>
          </p:cNvSpPr>
          <p:nvPr>
            <p:ph type="title"/>
          </p:nvPr>
        </p:nvSpPr>
        <p:spPr>
          <a:xfrm>
            <a:off x="243840" y="-71120"/>
            <a:ext cx="11792607" cy="770021"/>
          </a:xfrm>
        </p:spPr>
        <p:txBody>
          <a:bodyPr>
            <a:normAutofit/>
          </a:bodyPr>
          <a:lstStyle/>
          <a:p>
            <a:r>
              <a:rPr lang="en-US" dirty="0"/>
              <a:t>Gain determination using NAFF vs Bunching Factor</a:t>
            </a:r>
          </a:p>
        </p:txBody>
      </p:sp>
      <p:sp>
        <p:nvSpPr>
          <p:cNvPr id="8" name="TextBox 7">
            <a:extLst>
              <a:ext uri="{FF2B5EF4-FFF2-40B4-BE49-F238E27FC236}">
                <a16:creationId xmlns:a16="http://schemas.microsoft.com/office/drawing/2014/main" id="{13DC0E32-43B0-854D-5FDB-61F0121D1E32}"/>
              </a:ext>
            </a:extLst>
          </p:cNvPr>
          <p:cNvSpPr txBox="1"/>
          <p:nvPr/>
        </p:nvSpPr>
        <p:spPr>
          <a:xfrm>
            <a:off x="1639804" y="5522912"/>
            <a:ext cx="3565143" cy="1200329"/>
          </a:xfrm>
          <a:prstGeom prst="rect">
            <a:avLst/>
          </a:prstGeom>
          <a:noFill/>
        </p:spPr>
        <p:txBody>
          <a:bodyPr wrap="none" rtlCol="0">
            <a:spAutoFit/>
          </a:bodyPr>
          <a:lstStyle/>
          <a:p>
            <a:r>
              <a:rPr lang="en-US" dirty="0"/>
              <a:t>NAFF:</a:t>
            </a:r>
          </a:p>
          <a:p>
            <a:r>
              <a:rPr lang="en-US" dirty="0"/>
              <a:t>𝜆 = 1.22 𝜇m</a:t>
            </a:r>
          </a:p>
          <a:p>
            <a:r>
              <a:rPr lang="en-US" dirty="0"/>
              <a:t>Amplitude / Avg(counts) = 0.003979</a:t>
            </a:r>
          </a:p>
          <a:p>
            <a:r>
              <a:rPr lang="en-US" dirty="0"/>
              <a:t>Error = -0.5 %</a:t>
            </a:r>
          </a:p>
        </p:txBody>
      </p:sp>
      <p:sp>
        <p:nvSpPr>
          <p:cNvPr id="16" name="TextBox 15">
            <a:extLst>
              <a:ext uri="{FF2B5EF4-FFF2-40B4-BE49-F238E27FC236}">
                <a16:creationId xmlns:a16="http://schemas.microsoft.com/office/drawing/2014/main" id="{7DA0CC27-9402-FA5A-79D8-04C7231EE798}"/>
              </a:ext>
            </a:extLst>
          </p:cNvPr>
          <p:cNvSpPr txBox="1"/>
          <p:nvPr/>
        </p:nvSpPr>
        <p:spPr>
          <a:xfrm>
            <a:off x="7615823" y="5573712"/>
            <a:ext cx="3565143" cy="1200329"/>
          </a:xfrm>
          <a:prstGeom prst="rect">
            <a:avLst/>
          </a:prstGeom>
          <a:noFill/>
        </p:spPr>
        <p:txBody>
          <a:bodyPr wrap="none" rtlCol="0">
            <a:spAutoFit/>
          </a:bodyPr>
          <a:lstStyle/>
          <a:p>
            <a:r>
              <a:rPr lang="en-US" dirty="0"/>
              <a:t>NAFF:</a:t>
            </a:r>
          </a:p>
          <a:p>
            <a:r>
              <a:rPr lang="en-US" dirty="0"/>
              <a:t>𝜆 = 1.22 𝜇m</a:t>
            </a:r>
          </a:p>
          <a:p>
            <a:pPr algn="l"/>
            <a:r>
              <a:rPr lang="en-US" dirty="0"/>
              <a:t>Amplitude / Avg(counts) = </a:t>
            </a:r>
            <a:r>
              <a:rPr lang="en-US" dirty="0">
                <a:effectLst/>
                <a:latin typeface="var(--jp-code-font-family)"/>
              </a:rPr>
              <a:t>0.003999</a:t>
            </a:r>
            <a:endParaRPr lang="en-US" dirty="0"/>
          </a:p>
          <a:p>
            <a:r>
              <a:rPr lang="en-US" dirty="0"/>
              <a:t>Error = </a:t>
            </a:r>
            <a:r>
              <a:rPr lang="en-US" dirty="0">
                <a:effectLst/>
                <a:latin typeface="var(--jp-code-font-family)"/>
              </a:rPr>
              <a:t>-0.01 %</a:t>
            </a:r>
            <a:endParaRPr lang="en-US" dirty="0"/>
          </a:p>
        </p:txBody>
      </p:sp>
      <p:pic>
        <p:nvPicPr>
          <p:cNvPr id="11" name="Picture 10">
            <a:extLst>
              <a:ext uri="{FF2B5EF4-FFF2-40B4-BE49-F238E27FC236}">
                <a16:creationId xmlns:a16="http://schemas.microsoft.com/office/drawing/2014/main" id="{E45837C3-B502-4917-B9FF-75B3DF72E8D3}"/>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5039361" y="741682"/>
            <a:ext cx="3088639" cy="926592"/>
          </a:xfrm>
          <a:prstGeom prst="rect">
            <a:avLst/>
          </a:prstGeom>
        </p:spPr>
      </p:pic>
      <p:sp>
        <p:nvSpPr>
          <p:cNvPr id="12" name="TextBox 11">
            <a:extLst>
              <a:ext uri="{FF2B5EF4-FFF2-40B4-BE49-F238E27FC236}">
                <a16:creationId xmlns:a16="http://schemas.microsoft.com/office/drawing/2014/main" id="{EE29E14C-31E6-45E8-B39D-0DD7690E33E7}"/>
              </a:ext>
            </a:extLst>
          </p:cNvPr>
          <p:cNvSpPr txBox="1"/>
          <p:nvPr/>
        </p:nvSpPr>
        <p:spPr>
          <a:xfrm>
            <a:off x="2499360" y="721360"/>
            <a:ext cx="2471254" cy="523220"/>
          </a:xfrm>
          <a:prstGeom prst="rect">
            <a:avLst/>
          </a:prstGeom>
          <a:noFill/>
        </p:spPr>
        <p:txBody>
          <a:bodyPr wrap="none" rtlCol="0">
            <a:spAutoFit/>
          </a:bodyPr>
          <a:lstStyle/>
          <a:p>
            <a:r>
              <a:rPr lang="en-US" sz="2800" dirty="0"/>
              <a:t>bunching factor</a:t>
            </a:r>
          </a:p>
        </p:txBody>
      </p:sp>
      <p:sp>
        <p:nvSpPr>
          <p:cNvPr id="13" name="TextBox 12">
            <a:extLst>
              <a:ext uri="{FF2B5EF4-FFF2-40B4-BE49-F238E27FC236}">
                <a16:creationId xmlns:a16="http://schemas.microsoft.com/office/drawing/2014/main" id="{BA5DD8EB-50CD-4635-89FD-5DDBC53AEB1D}"/>
              </a:ext>
            </a:extLst>
          </p:cNvPr>
          <p:cNvSpPr txBox="1"/>
          <p:nvPr/>
        </p:nvSpPr>
        <p:spPr>
          <a:xfrm>
            <a:off x="0" y="1351280"/>
            <a:ext cx="4414414" cy="400110"/>
          </a:xfrm>
          <a:prstGeom prst="rect">
            <a:avLst/>
          </a:prstGeom>
          <a:noFill/>
        </p:spPr>
        <p:txBody>
          <a:bodyPr wrap="none" rtlCol="0">
            <a:spAutoFit/>
          </a:bodyPr>
          <a:lstStyle/>
          <a:p>
            <a:r>
              <a:rPr lang="en-US" sz="2000" dirty="0"/>
              <a:t>Examples using seed modulation = 0.004</a:t>
            </a:r>
          </a:p>
        </p:txBody>
      </p:sp>
      <p:sp>
        <p:nvSpPr>
          <p:cNvPr id="7" name="TextBox 6">
            <a:extLst>
              <a:ext uri="{FF2B5EF4-FFF2-40B4-BE49-F238E27FC236}">
                <a16:creationId xmlns:a16="http://schemas.microsoft.com/office/drawing/2014/main" id="{2100B6FD-170E-175A-79C7-B48DF1F0BC0A}"/>
              </a:ext>
            </a:extLst>
          </p:cNvPr>
          <p:cNvSpPr txBox="1"/>
          <p:nvPr/>
        </p:nvSpPr>
        <p:spPr>
          <a:xfrm>
            <a:off x="2257986" y="1864043"/>
            <a:ext cx="2384499" cy="369332"/>
          </a:xfrm>
          <a:prstGeom prst="rect">
            <a:avLst/>
          </a:prstGeom>
          <a:noFill/>
        </p:spPr>
        <p:txBody>
          <a:bodyPr wrap="none" rtlCol="0">
            <a:spAutoFit/>
          </a:bodyPr>
          <a:lstStyle/>
          <a:p>
            <a:r>
              <a:rPr lang="en-US" dirty="0"/>
              <a:t>Exactly 1 period of data</a:t>
            </a:r>
          </a:p>
        </p:txBody>
      </p:sp>
      <p:sp>
        <p:nvSpPr>
          <p:cNvPr id="17" name="TextBox 16">
            <a:extLst>
              <a:ext uri="{FF2B5EF4-FFF2-40B4-BE49-F238E27FC236}">
                <a16:creationId xmlns:a16="http://schemas.microsoft.com/office/drawing/2014/main" id="{9DDE05BB-77D7-4418-81FE-8B0DF9962138}"/>
              </a:ext>
            </a:extLst>
          </p:cNvPr>
          <p:cNvSpPr txBox="1"/>
          <p:nvPr/>
        </p:nvSpPr>
        <p:spPr>
          <a:xfrm rot="16200000">
            <a:off x="355599" y="3830320"/>
            <a:ext cx="889987" cy="369332"/>
          </a:xfrm>
          <a:prstGeom prst="rect">
            <a:avLst/>
          </a:prstGeom>
          <a:solidFill>
            <a:schemeClr val="bg1"/>
          </a:solidFill>
        </p:spPr>
        <p:txBody>
          <a:bodyPr wrap="none" rtlCol="0">
            <a:spAutoFit/>
          </a:bodyPr>
          <a:lstStyle/>
          <a:p>
            <a:r>
              <a:rPr lang="en-US" dirty="0"/>
              <a:t>N - &lt;N&gt;</a:t>
            </a:r>
          </a:p>
        </p:txBody>
      </p:sp>
      <p:sp>
        <p:nvSpPr>
          <p:cNvPr id="18" name="TextBox 17">
            <a:extLst>
              <a:ext uri="{FF2B5EF4-FFF2-40B4-BE49-F238E27FC236}">
                <a16:creationId xmlns:a16="http://schemas.microsoft.com/office/drawing/2014/main" id="{55546F69-3649-4F75-BD92-72AB5F6A4F29}"/>
              </a:ext>
            </a:extLst>
          </p:cNvPr>
          <p:cNvSpPr txBox="1"/>
          <p:nvPr/>
        </p:nvSpPr>
        <p:spPr>
          <a:xfrm rot="16200000">
            <a:off x="6116320" y="3759201"/>
            <a:ext cx="889987" cy="369332"/>
          </a:xfrm>
          <a:prstGeom prst="rect">
            <a:avLst/>
          </a:prstGeom>
          <a:solidFill>
            <a:schemeClr val="bg1"/>
          </a:solidFill>
        </p:spPr>
        <p:txBody>
          <a:bodyPr wrap="none" rtlCol="0">
            <a:spAutoFit/>
          </a:bodyPr>
          <a:lstStyle/>
          <a:p>
            <a:r>
              <a:rPr lang="en-US" dirty="0"/>
              <a:t>N - &lt;N&gt;</a:t>
            </a:r>
          </a:p>
        </p:txBody>
      </p:sp>
    </p:spTree>
    <p:extLst>
      <p:ext uri="{BB962C8B-B14F-4D97-AF65-F5344CB8AC3E}">
        <p14:creationId xmlns:p14="http://schemas.microsoft.com/office/powerpoint/2010/main" val="28700176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8A8456-2590-40CD-BE6F-2ED8BFFE8454}"/>
              </a:ext>
            </a:extLst>
          </p:cNvPr>
          <p:cNvPicPr>
            <a:picLocks noChangeAspect="1"/>
          </p:cNvPicPr>
          <p:nvPr/>
        </p:nvPicPr>
        <p:blipFill>
          <a:blip r:embed="rId2"/>
          <a:stretch>
            <a:fillRect/>
          </a:stretch>
        </p:blipFill>
        <p:spPr>
          <a:xfrm>
            <a:off x="1103244" y="1794874"/>
            <a:ext cx="9064486" cy="3259975"/>
          </a:xfrm>
          <a:prstGeom prst="rect">
            <a:avLst/>
          </a:prstGeom>
        </p:spPr>
      </p:pic>
      <p:pic>
        <p:nvPicPr>
          <p:cNvPr id="5" name="Picture 4">
            <a:extLst>
              <a:ext uri="{FF2B5EF4-FFF2-40B4-BE49-F238E27FC236}">
                <a16:creationId xmlns:a16="http://schemas.microsoft.com/office/drawing/2014/main" id="{31BA4E5C-A38D-4C92-B5A6-FCDA2913DFE5}"/>
              </a:ext>
            </a:extLst>
          </p:cNvPr>
          <p:cNvPicPr>
            <a:picLocks noChangeAspect="1"/>
          </p:cNvPicPr>
          <p:nvPr/>
        </p:nvPicPr>
        <p:blipFill>
          <a:blip r:embed="rId3"/>
          <a:stretch>
            <a:fillRect/>
          </a:stretch>
        </p:blipFill>
        <p:spPr>
          <a:xfrm>
            <a:off x="6281531" y="2011638"/>
            <a:ext cx="1928192" cy="502134"/>
          </a:xfrm>
          <a:prstGeom prst="rect">
            <a:avLst/>
          </a:prstGeom>
        </p:spPr>
      </p:pic>
    </p:spTree>
    <p:extLst>
      <p:ext uri="{BB962C8B-B14F-4D97-AF65-F5344CB8AC3E}">
        <p14:creationId xmlns:p14="http://schemas.microsoft.com/office/powerpoint/2010/main" val="2421943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B7A59B-4307-440B-9CA1-AED8EC8E4BFC}"/>
              </a:ext>
            </a:extLst>
          </p:cNvPr>
          <p:cNvPicPr>
            <a:picLocks noChangeAspect="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1821397" y="741499"/>
            <a:ext cx="910211" cy="345685"/>
          </a:xfrm>
          <a:prstGeom prst="rect">
            <a:avLst/>
          </a:prstGeom>
        </p:spPr>
      </p:pic>
      <p:sp>
        <p:nvSpPr>
          <p:cNvPr id="4" name="TextBox 3">
            <a:extLst>
              <a:ext uri="{FF2B5EF4-FFF2-40B4-BE49-F238E27FC236}">
                <a16:creationId xmlns:a16="http://schemas.microsoft.com/office/drawing/2014/main" id="{5ED86147-B001-47A9-9320-213ECF9D2047}"/>
              </a:ext>
            </a:extLst>
          </p:cNvPr>
          <p:cNvSpPr txBox="1"/>
          <p:nvPr/>
        </p:nvSpPr>
        <p:spPr>
          <a:xfrm>
            <a:off x="4198514" y="71316"/>
            <a:ext cx="1903470" cy="584775"/>
          </a:xfrm>
          <a:prstGeom prst="rect">
            <a:avLst/>
          </a:prstGeom>
          <a:noFill/>
        </p:spPr>
        <p:txBody>
          <a:bodyPr wrap="none" rtlCol="0">
            <a:spAutoFit/>
          </a:bodyPr>
          <a:lstStyle/>
          <a:p>
            <a:r>
              <a:rPr lang="en-US" sz="3200" dirty="0"/>
              <a:t>Theory (2)</a:t>
            </a:r>
          </a:p>
        </p:txBody>
      </p:sp>
      <p:sp>
        <p:nvSpPr>
          <p:cNvPr id="5" name="TextBox 4">
            <a:extLst>
              <a:ext uri="{FF2B5EF4-FFF2-40B4-BE49-F238E27FC236}">
                <a16:creationId xmlns:a16="http://schemas.microsoft.com/office/drawing/2014/main" id="{4A12D9BD-91C2-499C-8CFA-05E5FAF2E73D}"/>
              </a:ext>
            </a:extLst>
          </p:cNvPr>
          <p:cNvSpPr txBox="1"/>
          <p:nvPr/>
        </p:nvSpPr>
        <p:spPr>
          <a:xfrm>
            <a:off x="2989588" y="739510"/>
            <a:ext cx="8208016" cy="369332"/>
          </a:xfrm>
          <a:prstGeom prst="rect">
            <a:avLst/>
          </a:prstGeom>
          <a:noFill/>
        </p:spPr>
        <p:txBody>
          <a:bodyPr wrap="none" rtlCol="0">
            <a:spAutoFit/>
          </a:bodyPr>
          <a:lstStyle/>
          <a:p>
            <a:r>
              <a:rPr lang="en-US" dirty="0"/>
              <a:t>subsequent analysis is valid when wiggler is longer than a transient length ~ (1 - 8) cm</a:t>
            </a:r>
          </a:p>
        </p:txBody>
      </p:sp>
      <p:pic>
        <p:nvPicPr>
          <p:cNvPr id="7" name="Picture 6">
            <a:extLst>
              <a:ext uri="{FF2B5EF4-FFF2-40B4-BE49-F238E27FC236}">
                <a16:creationId xmlns:a16="http://schemas.microsoft.com/office/drawing/2014/main" id="{B75F6348-6D4F-490C-BF9D-5BA488B56407}"/>
              </a:ext>
            </a:extLst>
          </p:cNvPr>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1727130" y="1265439"/>
            <a:ext cx="1936762" cy="213333"/>
          </a:xfrm>
          <a:prstGeom prst="rect">
            <a:avLst/>
          </a:prstGeom>
        </p:spPr>
      </p:pic>
      <p:sp>
        <p:nvSpPr>
          <p:cNvPr id="8" name="Rectangle 7">
            <a:extLst>
              <a:ext uri="{FF2B5EF4-FFF2-40B4-BE49-F238E27FC236}">
                <a16:creationId xmlns:a16="http://schemas.microsoft.com/office/drawing/2014/main" id="{36F09C7F-BFF4-43E4-8645-11D0ED311160}"/>
              </a:ext>
            </a:extLst>
          </p:cNvPr>
          <p:cNvSpPr/>
          <p:nvPr/>
        </p:nvSpPr>
        <p:spPr>
          <a:xfrm>
            <a:off x="3829804" y="1208940"/>
            <a:ext cx="6685796" cy="369332"/>
          </a:xfrm>
          <a:prstGeom prst="rect">
            <a:avLst/>
          </a:prstGeom>
        </p:spPr>
        <p:txBody>
          <a:bodyPr wrap="square">
            <a:spAutoFit/>
          </a:bodyPr>
          <a:lstStyle/>
          <a:p>
            <a:r>
              <a:rPr lang="en-US" dirty="0">
                <a:latin typeface="Calibri" panose="020F0502020204030204" pitchFamily="34" charset="0"/>
                <a:ea typeface="Calibri" panose="020F0502020204030204" pitchFamily="34" charset="0"/>
              </a:rPr>
              <a:t>in the case of the wiggler impedance  (G. Geloni </a:t>
            </a:r>
            <a:r>
              <a:rPr lang="en-US" i="1" dirty="0">
                <a:latin typeface="Calibri" panose="020F0502020204030204" pitchFamily="34" charset="0"/>
                <a:ea typeface="Calibri" panose="020F0502020204030204" pitchFamily="34" charset="0"/>
              </a:rPr>
              <a:t>et al</a:t>
            </a:r>
            <a:r>
              <a:rPr lang="en-US" dirty="0">
                <a:latin typeface="Calibri" panose="020F0502020204030204" pitchFamily="34" charset="0"/>
                <a:ea typeface="Calibri" panose="020F0502020204030204" pitchFamily="34" charset="0"/>
              </a:rPr>
              <a:t>., </a:t>
            </a:r>
            <a:r>
              <a:rPr lang="en-US" dirty="0" err="1">
                <a:latin typeface="Calibri" panose="020F0502020204030204" pitchFamily="34" charset="0"/>
                <a:ea typeface="Calibri" panose="020F0502020204030204" pitchFamily="34" charset="0"/>
              </a:rPr>
              <a:t>NIM</a:t>
            </a:r>
            <a:r>
              <a:rPr lang="en-US" dirty="0">
                <a:latin typeface="Calibri" panose="020F0502020204030204" pitchFamily="34" charset="0"/>
                <a:ea typeface="Calibri" panose="020F0502020204030204" pitchFamily="34" charset="0"/>
              </a:rPr>
              <a:t> A, 2005)</a:t>
            </a:r>
            <a:endParaRPr lang="en-US" dirty="0"/>
          </a:p>
        </p:txBody>
      </p:sp>
      <p:sp>
        <p:nvSpPr>
          <p:cNvPr id="12" name="TextBox 11">
            <a:extLst>
              <a:ext uri="{FF2B5EF4-FFF2-40B4-BE49-F238E27FC236}">
                <a16:creationId xmlns:a16="http://schemas.microsoft.com/office/drawing/2014/main" id="{68A90361-1997-4498-AA6A-50BD08079E3F}"/>
              </a:ext>
            </a:extLst>
          </p:cNvPr>
          <p:cNvSpPr txBox="1"/>
          <p:nvPr/>
        </p:nvSpPr>
        <p:spPr>
          <a:xfrm>
            <a:off x="8903275" y="2374304"/>
            <a:ext cx="3129699" cy="369332"/>
          </a:xfrm>
          <a:prstGeom prst="rect">
            <a:avLst/>
          </a:prstGeom>
          <a:noFill/>
        </p:spPr>
        <p:txBody>
          <a:bodyPr wrap="square">
            <a:spAutoFit/>
          </a:bodyPr>
          <a:lstStyle/>
          <a:p>
            <a:r>
              <a:rPr lang="en-US" dirty="0"/>
              <a:t>is space charge diffraction size</a:t>
            </a:r>
          </a:p>
        </p:txBody>
      </p:sp>
      <p:pic>
        <p:nvPicPr>
          <p:cNvPr id="16" name="Picture 15">
            <a:extLst>
              <a:ext uri="{FF2B5EF4-FFF2-40B4-BE49-F238E27FC236}">
                <a16:creationId xmlns:a16="http://schemas.microsoft.com/office/drawing/2014/main" id="{FD869430-3454-4272-8553-9F62F06CCFAE}"/>
              </a:ext>
            </a:extLst>
          </p:cNvPr>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930579" y="1721512"/>
            <a:ext cx="2041876" cy="420016"/>
          </a:xfrm>
          <a:prstGeom prst="rect">
            <a:avLst/>
          </a:prstGeom>
        </p:spPr>
      </p:pic>
      <p:pic>
        <p:nvPicPr>
          <p:cNvPr id="21" name="Picture 20">
            <a:extLst>
              <a:ext uri="{FF2B5EF4-FFF2-40B4-BE49-F238E27FC236}">
                <a16:creationId xmlns:a16="http://schemas.microsoft.com/office/drawing/2014/main" id="{0E07A4E3-DAAB-448C-AC3F-79F75FA864C8}"/>
              </a:ext>
            </a:extLst>
          </p:cNvPr>
          <p:cNvPicPr>
            <a:picLocks noChangeAspect="1"/>
          </p:cNvPicPr>
          <p:nvPr>
            <p:custDataLst>
              <p:tags r:id="rId4"/>
            </p:custDataLst>
          </p:nvPr>
        </p:nvPicPr>
        <p:blipFill>
          <a:blip r:embed="rId13">
            <a:extLst>
              <a:ext uri="{28A0092B-C50C-407E-A947-70E740481C1C}">
                <a14:useLocalDpi xmlns:a14="http://schemas.microsoft.com/office/drawing/2010/main" val="0"/>
              </a:ext>
            </a:extLst>
          </a:blip>
          <a:stretch>
            <a:fillRect/>
          </a:stretch>
        </p:blipFill>
        <p:spPr>
          <a:xfrm>
            <a:off x="651569" y="2371037"/>
            <a:ext cx="5282094" cy="1178761"/>
          </a:xfrm>
          <a:prstGeom prst="rect">
            <a:avLst/>
          </a:prstGeom>
        </p:spPr>
      </p:pic>
      <p:pic>
        <p:nvPicPr>
          <p:cNvPr id="23" name="Picture 22">
            <a:extLst>
              <a:ext uri="{FF2B5EF4-FFF2-40B4-BE49-F238E27FC236}">
                <a16:creationId xmlns:a16="http://schemas.microsoft.com/office/drawing/2014/main" id="{5A2AD1C9-BFCE-4553-B6E1-7910E27547C0}"/>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7074007" y="2425151"/>
            <a:ext cx="1737150" cy="1080987"/>
          </a:xfrm>
          <a:prstGeom prst="rect">
            <a:avLst/>
          </a:prstGeom>
        </p:spPr>
      </p:pic>
      <p:sp>
        <p:nvSpPr>
          <p:cNvPr id="24" name="TextBox 23">
            <a:extLst>
              <a:ext uri="{FF2B5EF4-FFF2-40B4-BE49-F238E27FC236}">
                <a16:creationId xmlns:a16="http://schemas.microsoft.com/office/drawing/2014/main" id="{9D4A1BA5-6E65-46C2-B287-95333A416CE9}"/>
              </a:ext>
            </a:extLst>
          </p:cNvPr>
          <p:cNvSpPr txBox="1"/>
          <p:nvPr/>
        </p:nvSpPr>
        <p:spPr>
          <a:xfrm>
            <a:off x="9131875" y="2973965"/>
            <a:ext cx="3129699" cy="369332"/>
          </a:xfrm>
          <a:prstGeom prst="rect">
            <a:avLst/>
          </a:prstGeom>
          <a:noFill/>
        </p:spPr>
        <p:txBody>
          <a:bodyPr wrap="square">
            <a:spAutoFit/>
          </a:bodyPr>
          <a:lstStyle/>
          <a:p>
            <a:r>
              <a:rPr lang="en-US" dirty="0"/>
              <a:t>is radiation diffraction size</a:t>
            </a:r>
          </a:p>
        </p:txBody>
      </p:sp>
      <p:cxnSp>
        <p:nvCxnSpPr>
          <p:cNvPr id="13" name="Straight Connector 12">
            <a:extLst>
              <a:ext uri="{FF2B5EF4-FFF2-40B4-BE49-F238E27FC236}">
                <a16:creationId xmlns:a16="http://schemas.microsoft.com/office/drawing/2014/main" id="{B18B2E36-A388-459D-B9D9-35F7D6614D48}"/>
              </a:ext>
            </a:extLst>
          </p:cNvPr>
          <p:cNvCxnSpPr>
            <a:cxnSpLocks/>
          </p:cNvCxnSpPr>
          <p:nvPr/>
        </p:nvCxnSpPr>
        <p:spPr>
          <a:xfrm>
            <a:off x="6490252" y="2464908"/>
            <a:ext cx="0" cy="4094918"/>
          </a:xfrm>
          <a:prstGeom prst="line">
            <a:avLst/>
          </a:prstGeom>
          <a:ln>
            <a:prstDash val="lgDash"/>
          </a:ln>
        </p:spPr>
        <p:style>
          <a:lnRef idx="1">
            <a:schemeClr val="dk1"/>
          </a:lnRef>
          <a:fillRef idx="0">
            <a:schemeClr val="dk1"/>
          </a:fillRef>
          <a:effectRef idx="0">
            <a:schemeClr val="dk1"/>
          </a:effectRef>
          <a:fontRef idx="minor">
            <a:schemeClr val="tx1"/>
          </a:fontRef>
        </p:style>
      </p:cxnSp>
      <p:pic>
        <p:nvPicPr>
          <p:cNvPr id="25" name="Picture 24">
            <a:extLst>
              <a:ext uri="{FF2B5EF4-FFF2-40B4-BE49-F238E27FC236}">
                <a16:creationId xmlns:a16="http://schemas.microsoft.com/office/drawing/2014/main" id="{96F7C406-DA34-4E67-A639-6B7198FB9837}"/>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691320" y="3822149"/>
            <a:ext cx="5371550" cy="1099536"/>
          </a:xfrm>
          <a:prstGeom prst="rect">
            <a:avLst/>
          </a:prstGeom>
        </p:spPr>
      </p:pic>
      <p:pic>
        <p:nvPicPr>
          <p:cNvPr id="26" name="Picture 25">
            <a:extLst>
              <a:ext uri="{FF2B5EF4-FFF2-40B4-BE49-F238E27FC236}">
                <a16:creationId xmlns:a16="http://schemas.microsoft.com/office/drawing/2014/main" id="{E77A1D7A-599D-4EFD-8B37-BB8A7B9067BA}"/>
              </a:ext>
            </a:extLst>
          </p:cNvPr>
          <p:cNvPicPr>
            <a:picLocks noChangeAspect="1"/>
          </p:cNvPicPr>
          <p:nvPr>
            <p:custDataLst>
              <p:tags r:id="rId7"/>
            </p:custDataLst>
          </p:nvPr>
        </p:nvPicPr>
        <p:blipFill>
          <a:blip r:embed="rId16">
            <a:extLst>
              <a:ext uri="{28A0092B-C50C-407E-A947-70E740481C1C}">
                <a14:useLocalDpi xmlns:a14="http://schemas.microsoft.com/office/drawing/2010/main" val="0"/>
              </a:ext>
            </a:extLst>
          </a:blip>
          <a:stretch>
            <a:fillRect/>
          </a:stretch>
        </p:blipFill>
        <p:spPr>
          <a:xfrm>
            <a:off x="661504" y="5104298"/>
            <a:ext cx="618472" cy="223077"/>
          </a:xfrm>
          <a:prstGeom prst="rect">
            <a:avLst/>
          </a:prstGeom>
        </p:spPr>
      </p:pic>
      <p:pic>
        <p:nvPicPr>
          <p:cNvPr id="27" name="Picture 26">
            <a:extLst>
              <a:ext uri="{FF2B5EF4-FFF2-40B4-BE49-F238E27FC236}">
                <a16:creationId xmlns:a16="http://schemas.microsoft.com/office/drawing/2014/main" id="{A7591401-5443-4E26-88A2-CEDF9F4B4578}"/>
              </a:ext>
            </a:extLst>
          </p:cNvPr>
          <p:cNvPicPr>
            <a:picLocks noChangeAspect="1"/>
          </p:cNvPicPr>
          <p:nvPr>
            <p:custDataLst>
              <p:tags r:id="rId8"/>
            </p:custDataLst>
          </p:nvPr>
        </p:nvPicPr>
        <p:blipFill>
          <a:blip r:embed="rId17">
            <a:extLst>
              <a:ext uri="{28A0092B-C50C-407E-A947-70E740481C1C}">
                <a14:useLocalDpi xmlns:a14="http://schemas.microsoft.com/office/drawing/2010/main" val="0"/>
              </a:ext>
            </a:extLst>
          </a:blip>
          <a:stretch>
            <a:fillRect/>
          </a:stretch>
        </p:blipFill>
        <p:spPr>
          <a:xfrm>
            <a:off x="631688" y="5670828"/>
            <a:ext cx="3980070" cy="276394"/>
          </a:xfrm>
          <a:prstGeom prst="rect">
            <a:avLst/>
          </a:prstGeom>
        </p:spPr>
      </p:pic>
      <p:sp>
        <p:nvSpPr>
          <p:cNvPr id="28" name="TextBox 27">
            <a:extLst>
              <a:ext uri="{FF2B5EF4-FFF2-40B4-BE49-F238E27FC236}">
                <a16:creationId xmlns:a16="http://schemas.microsoft.com/office/drawing/2014/main" id="{98C740BA-37C7-408F-8BF3-4A542530775C}"/>
              </a:ext>
            </a:extLst>
          </p:cNvPr>
          <p:cNvSpPr txBox="1"/>
          <p:nvPr/>
        </p:nvSpPr>
        <p:spPr>
          <a:xfrm>
            <a:off x="1351721" y="5019263"/>
            <a:ext cx="3021661" cy="369332"/>
          </a:xfrm>
          <a:prstGeom prst="rect">
            <a:avLst/>
          </a:prstGeom>
          <a:noFill/>
        </p:spPr>
        <p:txBody>
          <a:bodyPr wrap="none" rtlCol="0">
            <a:spAutoFit/>
          </a:bodyPr>
          <a:lstStyle/>
          <a:p>
            <a:r>
              <a:rPr lang="en-US" dirty="0"/>
              <a:t>is incomplete gamma function</a:t>
            </a:r>
          </a:p>
        </p:txBody>
      </p:sp>
      <p:sp>
        <p:nvSpPr>
          <p:cNvPr id="29" name="TextBox 28">
            <a:extLst>
              <a:ext uri="{FF2B5EF4-FFF2-40B4-BE49-F238E27FC236}">
                <a16:creationId xmlns:a16="http://schemas.microsoft.com/office/drawing/2014/main" id="{E8208840-19BC-4DCA-959A-E0F2808F3027}"/>
              </a:ext>
            </a:extLst>
          </p:cNvPr>
          <p:cNvSpPr txBox="1"/>
          <p:nvPr/>
        </p:nvSpPr>
        <p:spPr>
          <a:xfrm>
            <a:off x="3508512" y="6003239"/>
            <a:ext cx="2417650" cy="369332"/>
          </a:xfrm>
          <a:prstGeom prst="rect">
            <a:avLst/>
          </a:prstGeom>
          <a:noFill/>
        </p:spPr>
        <p:txBody>
          <a:bodyPr wrap="none" rtlCol="0">
            <a:spAutoFit/>
          </a:bodyPr>
          <a:lstStyle/>
          <a:p>
            <a:r>
              <a:rPr lang="en-US" dirty="0"/>
              <a:t>is the Meijer G-function</a:t>
            </a:r>
          </a:p>
        </p:txBody>
      </p:sp>
      <p:pic>
        <p:nvPicPr>
          <p:cNvPr id="30" name="Picture 29" descr="Chart, line chart&#10;&#10;Description automatically generated">
            <a:extLst>
              <a:ext uri="{FF2B5EF4-FFF2-40B4-BE49-F238E27FC236}">
                <a16:creationId xmlns:a16="http://schemas.microsoft.com/office/drawing/2014/main" id="{CC0CDB82-D058-4A47-961F-69BB6A9ABE1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676255" y="3742890"/>
            <a:ext cx="5515745" cy="3115110"/>
          </a:xfrm>
          <a:prstGeom prst="rect">
            <a:avLst/>
          </a:prstGeom>
        </p:spPr>
      </p:pic>
      <p:sp>
        <p:nvSpPr>
          <p:cNvPr id="31" name="TextBox 30">
            <a:extLst>
              <a:ext uri="{FF2B5EF4-FFF2-40B4-BE49-F238E27FC236}">
                <a16:creationId xmlns:a16="http://schemas.microsoft.com/office/drawing/2014/main" id="{1B299D05-B16D-4C10-B70C-BBD8130A9B69}"/>
              </a:ext>
            </a:extLst>
          </p:cNvPr>
          <p:cNvSpPr txBox="1"/>
          <p:nvPr/>
        </p:nvSpPr>
        <p:spPr>
          <a:xfrm>
            <a:off x="3230880" y="1798320"/>
            <a:ext cx="4419864" cy="369332"/>
          </a:xfrm>
          <a:prstGeom prst="rect">
            <a:avLst/>
          </a:prstGeom>
          <a:noFill/>
        </p:spPr>
        <p:txBody>
          <a:bodyPr wrap="none" rtlCol="0">
            <a:spAutoFit/>
          </a:bodyPr>
          <a:lstStyle/>
          <a:p>
            <a:r>
              <a:rPr lang="en-US" dirty="0"/>
              <a:t>electron distribution in transverse coordinate</a:t>
            </a:r>
          </a:p>
        </p:txBody>
      </p:sp>
      <p:sp>
        <p:nvSpPr>
          <p:cNvPr id="32" name="Left Brace 31">
            <a:extLst>
              <a:ext uri="{FF2B5EF4-FFF2-40B4-BE49-F238E27FC236}">
                <a16:creationId xmlns:a16="http://schemas.microsoft.com/office/drawing/2014/main" id="{E8697829-59CD-405B-B792-F77A465BACD8}"/>
              </a:ext>
            </a:extLst>
          </p:cNvPr>
          <p:cNvSpPr/>
          <p:nvPr/>
        </p:nvSpPr>
        <p:spPr>
          <a:xfrm>
            <a:off x="371123" y="2553221"/>
            <a:ext cx="228317" cy="880859"/>
          </a:xfrm>
          <a:prstGeom prst="leftBrace">
            <a:avLst>
              <a:gd name="adj1" fmla="val 31410"/>
              <a:gd name="adj2" fmla="val 51657"/>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67482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line chart&#10;&#10;Description automatically generated">
            <a:extLst>
              <a:ext uri="{FF2B5EF4-FFF2-40B4-BE49-F238E27FC236}">
                <a16:creationId xmlns:a16="http://schemas.microsoft.com/office/drawing/2014/main" id="{98FED11E-F511-4422-A897-8390416236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5148" y="1772054"/>
            <a:ext cx="6782183" cy="3850302"/>
          </a:xfrm>
          <a:prstGeom prst="rect">
            <a:avLst/>
          </a:prstGeom>
        </p:spPr>
      </p:pic>
      <p:sp>
        <p:nvSpPr>
          <p:cNvPr id="4" name="TextBox 3">
            <a:extLst>
              <a:ext uri="{FF2B5EF4-FFF2-40B4-BE49-F238E27FC236}">
                <a16:creationId xmlns:a16="http://schemas.microsoft.com/office/drawing/2014/main" id="{0C547F7F-58AC-4D59-9403-41FB2D2919AF}"/>
              </a:ext>
            </a:extLst>
          </p:cNvPr>
          <p:cNvSpPr txBox="1"/>
          <p:nvPr/>
        </p:nvSpPr>
        <p:spPr>
          <a:xfrm>
            <a:off x="4228332" y="160768"/>
            <a:ext cx="2073003" cy="584775"/>
          </a:xfrm>
          <a:prstGeom prst="rect">
            <a:avLst/>
          </a:prstGeom>
          <a:noFill/>
        </p:spPr>
        <p:txBody>
          <a:bodyPr wrap="none" rtlCol="0">
            <a:spAutoFit/>
          </a:bodyPr>
          <a:lstStyle/>
          <a:p>
            <a:r>
              <a:rPr lang="en-US" sz="3200" dirty="0"/>
              <a:t>Theory (3)</a:t>
            </a:r>
          </a:p>
        </p:txBody>
      </p:sp>
      <p:sp>
        <p:nvSpPr>
          <p:cNvPr id="5" name="TextBox 4">
            <a:extLst>
              <a:ext uri="{FF2B5EF4-FFF2-40B4-BE49-F238E27FC236}">
                <a16:creationId xmlns:a16="http://schemas.microsoft.com/office/drawing/2014/main" id="{86DBF307-9201-4965-BBFB-B9F4A53E7F66}"/>
              </a:ext>
            </a:extLst>
          </p:cNvPr>
          <p:cNvSpPr txBox="1"/>
          <p:nvPr/>
        </p:nvSpPr>
        <p:spPr>
          <a:xfrm>
            <a:off x="1053549" y="1133059"/>
            <a:ext cx="10695236" cy="400110"/>
          </a:xfrm>
          <a:prstGeom prst="rect">
            <a:avLst/>
          </a:prstGeom>
          <a:noFill/>
        </p:spPr>
        <p:txBody>
          <a:bodyPr wrap="none" rtlCol="0">
            <a:spAutoFit/>
          </a:bodyPr>
          <a:lstStyle/>
          <a:p>
            <a:r>
              <a:rPr lang="en-US" dirty="0"/>
              <a:t>Impedance as a function of frequency in the case of </a:t>
            </a:r>
            <a:r>
              <a:rPr lang="en-US" i="1" dirty="0"/>
              <a:t>K</a:t>
            </a:r>
            <a:r>
              <a:rPr lang="en-US" baseline="-25000" dirty="0"/>
              <a:t>W</a:t>
            </a:r>
            <a:r>
              <a:rPr lang="en-US" dirty="0"/>
              <a:t>=1.5, beam energy = 157 MeV, and </a:t>
            </a:r>
            <a:r>
              <a:rPr lang="en-US" sz="2000" dirty="0">
                <a:latin typeface="Symbol" panose="05050102010706020507" pitchFamily="18" charset="2"/>
              </a:rPr>
              <a:t>s </a:t>
            </a:r>
            <a:r>
              <a:rPr lang="en-US" dirty="0"/>
              <a:t>= 80 </a:t>
            </a:r>
            <a:r>
              <a:rPr lang="en-US" dirty="0">
                <a:latin typeface="Symbol" panose="05050102010706020507" pitchFamily="18" charset="2"/>
              </a:rPr>
              <a:t>m</a:t>
            </a:r>
            <a:r>
              <a:rPr lang="en-US" dirty="0"/>
              <a:t>m  </a:t>
            </a:r>
          </a:p>
        </p:txBody>
      </p:sp>
    </p:spTree>
    <p:extLst>
      <p:ext uri="{BB962C8B-B14F-4D97-AF65-F5344CB8AC3E}">
        <p14:creationId xmlns:p14="http://schemas.microsoft.com/office/powerpoint/2010/main" val="25864803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D86147-B001-47A9-9320-213ECF9D2047}"/>
              </a:ext>
            </a:extLst>
          </p:cNvPr>
          <p:cNvSpPr txBox="1"/>
          <p:nvPr/>
        </p:nvSpPr>
        <p:spPr>
          <a:xfrm>
            <a:off x="4128940" y="150829"/>
            <a:ext cx="1903470" cy="584775"/>
          </a:xfrm>
          <a:prstGeom prst="rect">
            <a:avLst/>
          </a:prstGeom>
          <a:noFill/>
        </p:spPr>
        <p:txBody>
          <a:bodyPr wrap="none" rtlCol="0">
            <a:spAutoFit/>
          </a:bodyPr>
          <a:lstStyle/>
          <a:p>
            <a:r>
              <a:rPr lang="en-US" sz="3200" dirty="0"/>
              <a:t>Theory (4)</a:t>
            </a:r>
          </a:p>
        </p:txBody>
      </p:sp>
      <p:sp>
        <p:nvSpPr>
          <p:cNvPr id="22" name="TextBox 21">
            <a:extLst>
              <a:ext uri="{FF2B5EF4-FFF2-40B4-BE49-F238E27FC236}">
                <a16:creationId xmlns:a16="http://schemas.microsoft.com/office/drawing/2014/main" id="{0DB4D8CE-00F7-4784-ADB5-6E5BCED0C987}"/>
              </a:ext>
            </a:extLst>
          </p:cNvPr>
          <p:cNvSpPr txBox="1"/>
          <p:nvPr/>
        </p:nvSpPr>
        <p:spPr>
          <a:xfrm>
            <a:off x="3520820" y="5465485"/>
            <a:ext cx="6308980" cy="400110"/>
          </a:xfrm>
          <a:prstGeom prst="rect">
            <a:avLst/>
          </a:prstGeom>
          <a:noFill/>
        </p:spPr>
        <p:txBody>
          <a:bodyPr wrap="square" rtlCol="0">
            <a:spAutoFit/>
          </a:bodyPr>
          <a:lstStyle/>
          <a:p>
            <a:r>
              <a:rPr lang="en-US" sz="2000" dirty="0"/>
              <a:t>three different calculation approaches agree perfectly</a:t>
            </a:r>
          </a:p>
        </p:txBody>
      </p:sp>
      <p:grpSp>
        <p:nvGrpSpPr>
          <p:cNvPr id="24" name="Group 23">
            <a:extLst>
              <a:ext uri="{FF2B5EF4-FFF2-40B4-BE49-F238E27FC236}">
                <a16:creationId xmlns:a16="http://schemas.microsoft.com/office/drawing/2014/main" id="{10F0DCC8-B162-4E7E-9777-39D477F6FE34}"/>
              </a:ext>
            </a:extLst>
          </p:cNvPr>
          <p:cNvGrpSpPr/>
          <p:nvPr/>
        </p:nvGrpSpPr>
        <p:grpSpPr>
          <a:xfrm>
            <a:off x="2673626" y="1302026"/>
            <a:ext cx="9087611" cy="3890327"/>
            <a:chOff x="2673626" y="1302026"/>
            <a:chExt cx="9087611" cy="3890327"/>
          </a:xfrm>
        </p:grpSpPr>
        <p:pic>
          <p:nvPicPr>
            <p:cNvPr id="17" name="Picture 16">
              <a:extLst>
                <a:ext uri="{FF2B5EF4-FFF2-40B4-BE49-F238E27FC236}">
                  <a16:creationId xmlns:a16="http://schemas.microsoft.com/office/drawing/2014/main" id="{B6FACCB0-691D-488D-8039-9FAF57314D18}"/>
                </a:ext>
              </a:extLst>
            </p:cNvPr>
            <p:cNvPicPr>
              <a:picLocks noChangeAspect="1"/>
            </p:cNvPicPr>
            <p:nvPr/>
          </p:nvPicPr>
          <p:blipFill>
            <a:blip r:embed="rId2"/>
            <a:stretch>
              <a:fillRect/>
            </a:stretch>
          </p:blipFill>
          <p:spPr>
            <a:xfrm>
              <a:off x="2673626" y="1580323"/>
              <a:ext cx="7158937" cy="3612030"/>
            </a:xfrm>
            <a:prstGeom prst="rect">
              <a:avLst/>
            </a:prstGeom>
          </p:spPr>
        </p:pic>
        <p:sp>
          <p:nvSpPr>
            <p:cNvPr id="20" name="TextBox 19">
              <a:extLst>
                <a:ext uri="{FF2B5EF4-FFF2-40B4-BE49-F238E27FC236}">
                  <a16:creationId xmlns:a16="http://schemas.microsoft.com/office/drawing/2014/main" id="{114B77D8-0B71-4CE5-B2FE-1B8538FFC522}"/>
                </a:ext>
              </a:extLst>
            </p:cNvPr>
            <p:cNvSpPr txBox="1"/>
            <p:nvPr/>
          </p:nvSpPr>
          <p:spPr>
            <a:xfrm>
              <a:off x="4921138" y="3420923"/>
              <a:ext cx="2404001" cy="646331"/>
            </a:xfrm>
            <a:prstGeom prst="rect">
              <a:avLst/>
            </a:prstGeom>
            <a:noFill/>
          </p:spPr>
          <p:txBody>
            <a:bodyPr wrap="square" rtlCol="0">
              <a:spAutoFit/>
            </a:bodyPr>
            <a:lstStyle/>
            <a:p>
              <a:r>
                <a:rPr lang="en-US" dirty="0"/>
                <a:t>Curves are plotted with a small vertical offset</a:t>
              </a:r>
            </a:p>
          </p:txBody>
        </p:sp>
        <p:sp>
          <p:nvSpPr>
            <p:cNvPr id="13" name="TextBox 12">
              <a:extLst>
                <a:ext uri="{FF2B5EF4-FFF2-40B4-BE49-F238E27FC236}">
                  <a16:creationId xmlns:a16="http://schemas.microsoft.com/office/drawing/2014/main" id="{6FD4A274-8534-424C-B631-BA36F333EB88}"/>
                </a:ext>
              </a:extLst>
            </p:cNvPr>
            <p:cNvSpPr txBox="1"/>
            <p:nvPr/>
          </p:nvSpPr>
          <p:spPr>
            <a:xfrm>
              <a:off x="9223513" y="2703444"/>
              <a:ext cx="1618328" cy="369332"/>
            </a:xfrm>
            <a:prstGeom prst="rect">
              <a:avLst/>
            </a:prstGeom>
            <a:solidFill>
              <a:schemeClr val="bg1"/>
            </a:solidFill>
          </p:spPr>
          <p:txBody>
            <a:bodyPr wrap="none" rtlCol="0">
              <a:spAutoFit/>
            </a:bodyPr>
            <a:lstStyle/>
            <a:p>
              <a:r>
                <a:rPr lang="en-US" dirty="0"/>
                <a:t>presented here</a:t>
              </a:r>
            </a:p>
          </p:txBody>
        </p:sp>
        <p:sp>
          <p:nvSpPr>
            <p:cNvPr id="21" name="TextBox 20">
              <a:extLst>
                <a:ext uri="{FF2B5EF4-FFF2-40B4-BE49-F238E27FC236}">
                  <a16:creationId xmlns:a16="http://schemas.microsoft.com/office/drawing/2014/main" id="{F2EEF6D5-F1D7-4E16-8CD1-0E1B5F460700}"/>
                </a:ext>
              </a:extLst>
            </p:cNvPr>
            <p:cNvSpPr txBox="1"/>
            <p:nvPr/>
          </p:nvSpPr>
          <p:spPr>
            <a:xfrm>
              <a:off x="9216886" y="3561522"/>
              <a:ext cx="2544351" cy="369332"/>
            </a:xfrm>
            <a:prstGeom prst="rect">
              <a:avLst/>
            </a:prstGeom>
            <a:solidFill>
              <a:schemeClr val="bg1"/>
            </a:solidFill>
          </p:spPr>
          <p:txBody>
            <a:bodyPr wrap="none" rtlCol="0">
              <a:spAutoFit/>
            </a:bodyPr>
            <a:lstStyle/>
            <a:p>
              <a:r>
                <a:rPr lang="en-US" dirty="0"/>
                <a:t>Stupakov, Zholents paper</a:t>
              </a:r>
            </a:p>
          </p:txBody>
        </p:sp>
        <p:sp>
          <p:nvSpPr>
            <p:cNvPr id="23" name="TextBox 22">
              <a:extLst>
                <a:ext uri="{FF2B5EF4-FFF2-40B4-BE49-F238E27FC236}">
                  <a16:creationId xmlns:a16="http://schemas.microsoft.com/office/drawing/2014/main" id="{7EDD37DD-81FD-4A64-9656-21073BBA17D7}"/>
                </a:ext>
              </a:extLst>
            </p:cNvPr>
            <p:cNvSpPr txBox="1"/>
            <p:nvPr/>
          </p:nvSpPr>
          <p:spPr>
            <a:xfrm>
              <a:off x="9226826" y="3134140"/>
              <a:ext cx="1120500" cy="369332"/>
            </a:xfrm>
            <a:prstGeom prst="rect">
              <a:avLst/>
            </a:prstGeom>
            <a:solidFill>
              <a:schemeClr val="bg1"/>
            </a:solidFill>
          </p:spPr>
          <p:txBody>
            <a:bodyPr wrap="none" rtlCol="0">
              <a:spAutoFit/>
            </a:bodyPr>
            <a:lstStyle/>
            <a:p>
              <a:r>
                <a:rPr lang="en-US" dirty="0"/>
                <a:t>numerical</a:t>
              </a:r>
            </a:p>
          </p:txBody>
        </p:sp>
        <p:sp>
          <p:nvSpPr>
            <p:cNvPr id="15" name="TextBox 14">
              <a:extLst>
                <a:ext uri="{FF2B5EF4-FFF2-40B4-BE49-F238E27FC236}">
                  <a16:creationId xmlns:a16="http://schemas.microsoft.com/office/drawing/2014/main" id="{E7E73B9C-BA82-4944-8922-5BC398E5837E}"/>
                </a:ext>
              </a:extLst>
            </p:cNvPr>
            <p:cNvSpPr txBox="1"/>
            <p:nvPr/>
          </p:nvSpPr>
          <p:spPr>
            <a:xfrm>
              <a:off x="3995530" y="1302026"/>
              <a:ext cx="4581939" cy="707886"/>
            </a:xfrm>
            <a:prstGeom prst="rect">
              <a:avLst/>
            </a:prstGeom>
            <a:solidFill>
              <a:schemeClr val="bg1"/>
            </a:solidFill>
          </p:spPr>
          <p:txBody>
            <a:bodyPr wrap="square" rtlCol="0">
              <a:spAutoFit/>
            </a:bodyPr>
            <a:lstStyle/>
            <a:p>
              <a:r>
                <a:rPr lang="en-US" sz="2000" dirty="0"/>
                <a:t>Plasma frequency in the wiggler calculated using only space charge effects </a:t>
              </a:r>
            </a:p>
          </p:txBody>
        </p:sp>
      </p:grpSp>
      <p:sp>
        <p:nvSpPr>
          <p:cNvPr id="2" name="TextBox 1">
            <a:extLst>
              <a:ext uri="{FF2B5EF4-FFF2-40B4-BE49-F238E27FC236}">
                <a16:creationId xmlns:a16="http://schemas.microsoft.com/office/drawing/2014/main" id="{4E76F55F-1ABD-4F29-B297-462DBCEB1AE7}"/>
              </a:ext>
            </a:extLst>
          </p:cNvPr>
          <p:cNvSpPr txBox="1"/>
          <p:nvPr/>
        </p:nvSpPr>
        <p:spPr>
          <a:xfrm>
            <a:off x="8728364" y="2379518"/>
            <a:ext cx="2161746" cy="369332"/>
          </a:xfrm>
          <a:prstGeom prst="rect">
            <a:avLst/>
          </a:prstGeom>
          <a:noFill/>
        </p:spPr>
        <p:txBody>
          <a:bodyPr wrap="none" rtlCol="0">
            <a:spAutoFit/>
          </a:bodyPr>
          <a:lstStyle/>
          <a:p>
            <a:r>
              <a:rPr lang="en-US" dirty="0"/>
              <a:t>Calculation approach</a:t>
            </a:r>
          </a:p>
        </p:txBody>
      </p:sp>
    </p:spTree>
    <p:extLst>
      <p:ext uri="{BB962C8B-B14F-4D97-AF65-F5344CB8AC3E}">
        <p14:creationId xmlns:p14="http://schemas.microsoft.com/office/powerpoint/2010/main" val="265251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78D7E1-1CFF-451B-9C2A-8588A8A7C00C}"/>
              </a:ext>
            </a:extLst>
          </p:cNvPr>
          <p:cNvSpPr txBox="1"/>
          <p:nvPr/>
        </p:nvSpPr>
        <p:spPr>
          <a:xfrm>
            <a:off x="4630610" y="0"/>
            <a:ext cx="1903470" cy="584775"/>
          </a:xfrm>
          <a:prstGeom prst="rect">
            <a:avLst/>
          </a:prstGeom>
          <a:noFill/>
        </p:spPr>
        <p:txBody>
          <a:bodyPr wrap="none" rtlCol="0">
            <a:spAutoFit/>
          </a:bodyPr>
          <a:lstStyle/>
          <a:p>
            <a:r>
              <a:rPr lang="en-US" sz="3200" dirty="0"/>
              <a:t>Theory (5)</a:t>
            </a:r>
          </a:p>
        </p:txBody>
      </p:sp>
      <p:pic>
        <p:nvPicPr>
          <p:cNvPr id="6" name="Picture 5">
            <a:extLst>
              <a:ext uri="{FF2B5EF4-FFF2-40B4-BE49-F238E27FC236}">
                <a16:creationId xmlns:a16="http://schemas.microsoft.com/office/drawing/2014/main" id="{37D25299-C396-4B35-AFAF-1A21ACBA1EC6}"/>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5713870" y="2355441"/>
            <a:ext cx="1842286" cy="513524"/>
          </a:xfrm>
          <a:prstGeom prst="rect">
            <a:avLst/>
          </a:prstGeom>
        </p:spPr>
      </p:pic>
      <p:sp>
        <p:nvSpPr>
          <p:cNvPr id="7" name="TextBox 6">
            <a:extLst>
              <a:ext uri="{FF2B5EF4-FFF2-40B4-BE49-F238E27FC236}">
                <a16:creationId xmlns:a16="http://schemas.microsoft.com/office/drawing/2014/main" id="{8BF54F51-E822-41EA-99A4-7F5C4AD1DF14}"/>
              </a:ext>
            </a:extLst>
          </p:cNvPr>
          <p:cNvSpPr txBox="1"/>
          <p:nvPr/>
        </p:nvSpPr>
        <p:spPr>
          <a:xfrm>
            <a:off x="1882397" y="2445521"/>
            <a:ext cx="342914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Consider evolution of the vector</a:t>
            </a:r>
          </a:p>
        </p:txBody>
      </p:sp>
      <p:sp>
        <p:nvSpPr>
          <p:cNvPr id="10" name="TextBox 9">
            <a:extLst>
              <a:ext uri="{FF2B5EF4-FFF2-40B4-BE49-F238E27FC236}">
                <a16:creationId xmlns:a16="http://schemas.microsoft.com/office/drawing/2014/main" id="{D55B2BEF-A72E-4EC7-83DC-BC67EA2F2B21}"/>
              </a:ext>
            </a:extLst>
          </p:cNvPr>
          <p:cNvSpPr txBox="1"/>
          <p:nvPr/>
        </p:nvSpPr>
        <p:spPr>
          <a:xfrm>
            <a:off x="1802298" y="3316346"/>
            <a:ext cx="194155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Wiggler transport</a:t>
            </a:r>
          </a:p>
        </p:txBody>
      </p:sp>
      <p:grpSp>
        <p:nvGrpSpPr>
          <p:cNvPr id="8" name="Group 7">
            <a:extLst>
              <a:ext uri="{FF2B5EF4-FFF2-40B4-BE49-F238E27FC236}">
                <a16:creationId xmlns:a16="http://schemas.microsoft.com/office/drawing/2014/main" id="{365906F3-404F-4C9F-8BDD-7A05CE389D1D}"/>
              </a:ext>
            </a:extLst>
          </p:cNvPr>
          <p:cNvGrpSpPr/>
          <p:nvPr/>
        </p:nvGrpSpPr>
        <p:grpSpPr>
          <a:xfrm>
            <a:off x="4576398" y="3073868"/>
            <a:ext cx="6944433" cy="822857"/>
            <a:chOff x="4576398" y="3073868"/>
            <a:chExt cx="6944433" cy="822857"/>
          </a:xfrm>
        </p:grpSpPr>
        <p:pic>
          <p:nvPicPr>
            <p:cNvPr id="9" name="Picture 8">
              <a:extLst>
                <a:ext uri="{FF2B5EF4-FFF2-40B4-BE49-F238E27FC236}">
                  <a16:creationId xmlns:a16="http://schemas.microsoft.com/office/drawing/2014/main" id="{B3121244-FC7C-4632-AE1C-EC0593D2ED96}"/>
                </a:ext>
              </a:extLst>
            </p:cNvPr>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4576398" y="3073868"/>
              <a:ext cx="6755047" cy="822857"/>
            </a:xfrm>
            <a:prstGeom prst="rect">
              <a:avLst/>
            </a:prstGeom>
          </p:spPr>
        </p:pic>
        <p:sp>
          <p:nvSpPr>
            <p:cNvPr id="15" name="Rectangle 14">
              <a:extLst>
                <a:ext uri="{FF2B5EF4-FFF2-40B4-BE49-F238E27FC236}">
                  <a16:creationId xmlns:a16="http://schemas.microsoft.com/office/drawing/2014/main" id="{DC0CE445-F3F7-465B-8130-8F55A65227E6}"/>
                </a:ext>
              </a:extLst>
            </p:cNvPr>
            <p:cNvSpPr/>
            <p:nvPr/>
          </p:nvSpPr>
          <p:spPr>
            <a:xfrm>
              <a:off x="11040064" y="3163443"/>
              <a:ext cx="480767"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7D376CA1-99AC-400E-B40D-F098D3C5918F}"/>
              </a:ext>
            </a:extLst>
          </p:cNvPr>
          <p:cNvGrpSpPr/>
          <p:nvPr/>
        </p:nvGrpSpPr>
        <p:grpSpPr>
          <a:xfrm>
            <a:off x="5134150" y="4211891"/>
            <a:ext cx="6973219" cy="705439"/>
            <a:chOff x="4869990" y="3839851"/>
            <a:chExt cx="6973219" cy="705439"/>
          </a:xfrm>
        </p:grpSpPr>
        <p:pic>
          <p:nvPicPr>
            <p:cNvPr id="25" name="Picture 24">
              <a:extLst>
                <a:ext uri="{FF2B5EF4-FFF2-40B4-BE49-F238E27FC236}">
                  <a16:creationId xmlns:a16="http://schemas.microsoft.com/office/drawing/2014/main" id="{EB58327C-D085-4BC0-86D3-879EE1685D3A}"/>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6508683" y="3916311"/>
              <a:ext cx="5215998" cy="608000"/>
            </a:xfrm>
            <a:prstGeom prst="rect">
              <a:avLst/>
            </a:prstGeom>
          </p:spPr>
        </p:pic>
        <p:pic>
          <p:nvPicPr>
            <p:cNvPr id="21" name="Picture 20">
              <a:extLst>
                <a:ext uri="{FF2B5EF4-FFF2-40B4-BE49-F238E27FC236}">
                  <a16:creationId xmlns:a16="http://schemas.microsoft.com/office/drawing/2014/main" id="{27F1CF85-D161-4DA3-B6EE-6639EA2926DA}"/>
                </a:ext>
              </a:extLst>
            </p:cNvPr>
            <p:cNvPicPr>
              <a:picLocks noChangeAspect="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869990" y="3927308"/>
              <a:ext cx="5190094" cy="608000"/>
            </a:xfrm>
            <a:prstGeom prst="rect">
              <a:avLst/>
            </a:prstGeom>
          </p:spPr>
        </p:pic>
        <p:sp>
          <p:nvSpPr>
            <p:cNvPr id="16" name="Rectangle 15">
              <a:extLst>
                <a:ext uri="{FF2B5EF4-FFF2-40B4-BE49-F238E27FC236}">
                  <a16:creationId xmlns:a16="http://schemas.microsoft.com/office/drawing/2014/main" id="{719D1691-24CF-4C19-9244-723D9844D74F}"/>
                </a:ext>
              </a:extLst>
            </p:cNvPr>
            <p:cNvSpPr/>
            <p:nvPr/>
          </p:nvSpPr>
          <p:spPr>
            <a:xfrm>
              <a:off x="9719036" y="4017389"/>
              <a:ext cx="463484"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B175BAA-866E-44B0-8449-49581EBB4AFF}"/>
                </a:ext>
              </a:extLst>
            </p:cNvPr>
            <p:cNvSpPr/>
            <p:nvPr/>
          </p:nvSpPr>
          <p:spPr>
            <a:xfrm>
              <a:off x="11379725" y="3839851"/>
              <a:ext cx="463484"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2AF86985-ED38-4946-9D86-0D27A8FCDD49}"/>
              </a:ext>
            </a:extLst>
          </p:cNvPr>
          <p:cNvSpPr txBox="1"/>
          <p:nvPr/>
        </p:nvSpPr>
        <p:spPr>
          <a:xfrm>
            <a:off x="1785015" y="4381573"/>
            <a:ext cx="200567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Chicane transport</a:t>
            </a:r>
          </a:p>
        </p:txBody>
      </p:sp>
      <p:pic>
        <p:nvPicPr>
          <p:cNvPr id="30" name="Picture 29">
            <a:extLst>
              <a:ext uri="{FF2B5EF4-FFF2-40B4-BE49-F238E27FC236}">
                <a16:creationId xmlns:a16="http://schemas.microsoft.com/office/drawing/2014/main" id="{5EA52EC4-5192-4B63-998F-D9F67607322C}"/>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5476449" y="5374258"/>
            <a:ext cx="1997714" cy="213333"/>
          </a:xfrm>
          <a:prstGeom prst="rect">
            <a:avLst/>
          </a:prstGeom>
        </p:spPr>
      </p:pic>
      <p:sp>
        <p:nvSpPr>
          <p:cNvPr id="31" name="TextBox 30">
            <a:extLst>
              <a:ext uri="{FF2B5EF4-FFF2-40B4-BE49-F238E27FC236}">
                <a16:creationId xmlns:a16="http://schemas.microsoft.com/office/drawing/2014/main" id="{3D08A719-A1AA-4C97-B1BC-A67796CC82A6}"/>
              </a:ext>
            </a:extLst>
          </p:cNvPr>
          <p:cNvSpPr txBox="1"/>
          <p:nvPr/>
        </p:nvSpPr>
        <p:spPr>
          <a:xfrm>
            <a:off x="3349760" y="5275484"/>
            <a:ext cx="1569660"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Unit transport</a:t>
            </a:r>
          </a:p>
        </p:txBody>
      </p:sp>
      <p:sp>
        <p:nvSpPr>
          <p:cNvPr id="32" name="TextBox 31">
            <a:extLst>
              <a:ext uri="{FF2B5EF4-FFF2-40B4-BE49-F238E27FC236}">
                <a16:creationId xmlns:a16="http://schemas.microsoft.com/office/drawing/2014/main" id="{CEBB8701-8F81-471F-ACB8-1E9850E21D75}"/>
              </a:ext>
            </a:extLst>
          </p:cNvPr>
          <p:cNvSpPr txBox="1"/>
          <p:nvPr/>
        </p:nvSpPr>
        <p:spPr>
          <a:xfrm>
            <a:off x="1918353" y="5795640"/>
            <a:ext cx="8578393" cy="923330"/>
          </a:xfrm>
          <a:prstGeom prst="rect">
            <a:avLst/>
          </a:prstGeom>
          <a:noFill/>
        </p:spPr>
        <p:txBody>
          <a:bodyPr wrap="square" rtlCol="0">
            <a:spAutoFit/>
          </a:bodyPr>
          <a:lstStyle/>
          <a:p>
            <a:r>
              <a:rPr lang="en-US" dirty="0">
                <a:effectLst/>
                <a:latin typeface="Arial" panose="020B0604020202020204" pitchFamily="34" charset="0"/>
              </a:rPr>
              <a:t>has two eigenvalues 𝐺</a:t>
            </a:r>
            <a:r>
              <a:rPr lang="en-US" baseline="-25000" dirty="0">
                <a:effectLst/>
                <a:latin typeface="Arial" panose="020B0604020202020204" pitchFamily="34" charset="0"/>
              </a:rPr>
              <a:t>1</a:t>
            </a:r>
            <a:r>
              <a:rPr lang="en-US" dirty="0">
                <a:effectLst/>
                <a:latin typeface="Arial" panose="020B0604020202020204" pitchFamily="34" charset="0"/>
              </a:rPr>
              <a:t> and 𝐺</a:t>
            </a:r>
            <a:r>
              <a:rPr lang="en-US" baseline="-25000" dirty="0">
                <a:effectLst/>
                <a:latin typeface="Arial" panose="020B0604020202020204" pitchFamily="34" charset="0"/>
              </a:rPr>
              <a:t>2</a:t>
            </a:r>
            <a:r>
              <a:rPr lang="en-US" dirty="0">
                <a:effectLst/>
                <a:latin typeface="Arial" panose="020B0604020202020204" pitchFamily="34" charset="0"/>
              </a:rPr>
              <a:t>. If both |𝐺</a:t>
            </a:r>
            <a:r>
              <a:rPr lang="en-US" baseline="-25000" dirty="0">
                <a:effectLst/>
                <a:latin typeface="Arial" panose="020B0604020202020204" pitchFamily="34" charset="0"/>
              </a:rPr>
              <a:t>1</a:t>
            </a:r>
            <a:r>
              <a:rPr lang="en-US" dirty="0">
                <a:effectLst/>
                <a:latin typeface="Arial" panose="020B0604020202020204" pitchFamily="34" charset="0"/>
              </a:rPr>
              <a:t> | = |𝐺</a:t>
            </a:r>
            <a:r>
              <a:rPr lang="en-US" baseline="-25000" dirty="0">
                <a:effectLst/>
                <a:latin typeface="Arial" panose="020B0604020202020204" pitchFamily="34" charset="0"/>
              </a:rPr>
              <a:t>2</a:t>
            </a:r>
            <a:r>
              <a:rPr lang="en-US" dirty="0">
                <a:effectLst/>
                <a:latin typeface="Arial" panose="020B0604020202020204" pitchFamily="34" charset="0"/>
              </a:rPr>
              <a:t> | = 1, then the plasma</a:t>
            </a:r>
          </a:p>
          <a:p>
            <a:r>
              <a:rPr lang="en-US" dirty="0">
                <a:effectLst/>
                <a:latin typeface="Arial" panose="020B0604020202020204" pitchFamily="34" charset="0"/>
              </a:rPr>
              <a:t>oscillation in the amplifier is stable and there is no gain in the microbunching. </a:t>
            </a:r>
          </a:p>
          <a:p>
            <a:r>
              <a:rPr lang="en-US" dirty="0">
                <a:effectLst/>
                <a:latin typeface="Arial" panose="020B0604020202020204" pitchFamily="34" charset="0"/>
              </a:rPr>
              <a:t>The plasma oscillation is unstable when either |𝐺</a:t>
            </a:r>
            <a:r>
              <a:rPr lang="en-US" baseline="-25000" dirty="0">
                <a:effectLst/>
                <a:latin typeface="Arial" panose="020B0604020202020204" pitchFamily="34" charset="0"/>
              </a:rPr>
              <a:t>1</a:t>
            </a:r>
            <a:r>
              <a:rPr lang="en-US" dirty="0">
                <a:effectLst/>
                <a:latin typeface="Arial" panose="020B0604020202020204" pitchFamily="34" charset="0"/>
              </a:rPr>
              <a:t> | &gt; 1 or |𝐺</a:t>
            </a:r>
            <a:r>
              <a:rPr lang="en-US" baseline="-25000" dirty="0">
                <a:effectLst/>
                <a:latin typeface="Arial" panose="020B0604020202020204" pitchFamily="34" charset="0"/>
              </a:rPr>
              <a:t>2</a:t>
            </a:r>
            <a:r>
              <a:rPr lang="en-US" dirty="0">
                <a:effectLst/>
                <a:latin typeface="Arial" panose="020B0604020202020204" pitchFamily="34" charset="0"/>
              </a:rPr>
              <a:t> | &gt; 1</a:t>
            </a:r>
            <a:endParaRPr lang="en-US" dirty="0"/>
          </a:p>
        </p:txBody>
      </p:sp>
      <p:grpSp>
        <p:nvGrpSpPr>
          <p:cNvPr id="4" name="Group 3">
            <a:extLst>
              <a:ext uri="{FF2B5EF4-FFF2-40B4-BE49-F238E27FC236}">
                <a16:creationId xmlns:a16="http://schemas.microsoft.com/office/drawing/2014/main" id="{1DA3B74F-2097-49D3-8B3F-4E7E6E470ED7}"/>
              </a:ext>
            </a:extLst>
          </p:cNvPr>
          <p:cNvGrpSpPr/>
          <p:nvPr/>
        </p:nvGrpSpPr>
        <p:grpSpPr>
          <a:xfrm>
            <a:off x="2177774" y="664296"/>
            <a:ext cx="7396480" cy="1485207"/>
            <a:chOff x="2194560" y="3726873"/>
            <a:chExt cx="7396480" cy="1485207"/>
          </a:xfrm>
        </p:grpSpPr>
        <p:grpSp>
          <p:nvGrpSpPr>
            <p:cNvPr id="17" name="Group 16">
              <a:extLst>
                <a:ext uri="{FF2B5EF4-FFF2-40B4-BE49-F238E27FC236}">
                  <a16:creationId xmlns:a16="http://schemas.microsoft.com/office/drawing/2014/main" id="{C8D576D3-5C2E-435D-ABEC-57297A3FAF48}"/>
                </a:ext>
              </a:extLst>
            </p:cNvPr>
            <p:cNvGrpSpPr/>
            <p:nvPr/>
          </p:nvGrpSpPr>
          <p:grpSpPr>
            <a:xfrm>
              <a:off x="2521005" y="4206702"/>
              <a:ext cx="6704275" cy="991699"/>
              <a:chOff x="2521005" y="4033982"/>
              <a:chExt cx="6704275" cy="991699"/>
            </a:xfrm>
          </p:grpSpPr>
          <p:sp>
            <p:nvSpPr>
              <p:cNvPr id="3" name="Rectangle 2">
                <a:extLst>
                  <a:ext uri="{FF2B5EF4-FFF2-40B4-BE49-F238E27FC236}">
                    <a16:creationId xmlns:a16="http://schemas.microsoft.com/office/drawing/2014/main" id="{FC436A10-26AE-453C-A275-0EE7C7C35C86}"/>
                  </a:ext>
                </a:extLst>
              </p:cNvPr>
              <p:cNvSpPr/>
              <p:nvPr/>
            </p:nvSpPr>
            <p:spPr>
              <a:xfrm>
                <a:off x="2521005" y="4432852"/>
                <a:ext cx="4373218" cy="427383"/>
              </a:xfrm>
              <a:prstGeom prst="rect">
                <a:avLst/>
              </a:prstGeom>
              <a:pattFill prst="dkVert">
                <a:fgClr>
                  <a:schemeClr val="accent1"/>
                </a:fgClr>
                <a:bgClr>
                  <a:schemeClr val="bg1"/>
                </a:bgClr>
              </a:patt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9DAE52B8-28CC-434D-AA90-1FBC9D23EEC2}"/>
                  </a:ext>
                </a:extLst>
              </p:cNvPr>
              <p:cNvGrpSpPr/>
              <p:nvPr/>
            </p:nvGrpSpPr>
            <p:grpSpPr>
              <a:xfrm>
                <a:off x="7010400" y="4318000"/>
                <a:ext cx="2204720" cy="345440"/>
                <a:chOff x="7010400" y="4318000"/>
                <a:chExt cx="2204720" cy="345440"/>
              </a:xfrm>
            </p:grpSpPr>
            <p:cxnSp>
              <p:nvCxnSpPr>
                <p:cNvPr id="5" name="Straight Connector 4">
                  <a:extLst>
                    <a:ext uri="{FF2B5EF4-FFF2-40B4-BE49-F238E27FC236}">
                      <a16:creationId xmlns:a16="http://schemas.microsoft.com/office/drawing/2014/main" id="{6D4AD22C-1451-4438-B606-EBC8BE1382C2}"/>
                    </a:ext>
                  </a:extLst>
                </p:cNvPr>
                <p:cNvCxnSpPr/>
                <p:nvPr/>
              </p:nvCxnSpPr>
              <p:spPr>
                <a:xfrm flipV="1">
                  <a:off x="7010400" y="4318000"/>
                  <a:ext cx="822960" cy="345440"/>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8B3B840D-260D-41E9-BF60-98D414B6E83D}"/>
                    </a:ext>
                  </a:extLst>
                </p:cNvPr>
                <p:cNvCxnSpPr>
                  <a:cxnSpLocks/>
                </p:cNvCxnSpPr>
                <p:nvPr/>
              </p:nvCxnSpPr>
              <p:spPr>
                <a:xfrm flipH="1" flipV="1">
                  <a:off x="8392160" y="4318000"/>
                  <a:ext cx="822960" cy="345440"/>
                </a:xfrm>
                <a:prstGeom prst="line">
                  <a:avLst/>
                </a:prstGeom>
                <a:ln w="28575"/>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ABC0955-504F-44B9-A769-676C39410FFD}"/>
                    </a:ext>
                  </a:extLst>
                </p:cNvPr>
                <p:cNvCxnSpPr/>
                <p:nvPr/>
              </p:nvCxnSpPr>
              <p:spPr>
                <a:xfrm>
                  <a:off x="7833360" y="4318000"/>
                  <a:ext cx="558800" cy="0"/>
                </a:xfrm>
                <a:prstGeom prst="line">
                  <a:avLst/>
                </a:prstGeom>
                <a:ln w="28575"/>
              </p:spPr>
              <p:style>
                <a:lnRef idx="1">
                  <a:schemeClr val="dk1"/>
                </a:lnRef>
                <a:fillRef idx="0">
                  <a:schemeClr val="dk1"/>
                </a:fillRef>
                <a:effectRef idx="0">
                  <a:schemeClr val="dk1"/>
                </a:effectRef>
                <a:fontRef idx="minor">
                  <a:schemeClr val="tx1"/>
                </a:fontRef>
              </p:style>
            </p:cxnSp>
          </p:grpSp>
          <p:sp>
            <p:nvSpPr>
              <p:cNvPr id="13" name="Rectangle 12">
                <a:extLst>
                  <a:ext uri="{FF2B5EF4-FFF2-40B4-BE49-F238E27FC236}">
                    <a16:creationId xmlns:a16="http://schemas.microsoft.com/office/drawing/2014/main" id="{B84164C6-7521-4C8E-BA3A-C33810EBFB1F}"/>
                  </a:ext>
                </a:extLst>
              </p:cNvPr>
              <p:cNvSpPr/>
              <p:nvPr/>
            </p:nvSpPr>
            <p:spPr>
              <a:xfrm>
                <a:off x="6959600" y="4572000"/>
                <a:ext cx="193040" cy="1320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52EEB21-9289-43DD-AC58-ADCDF6607847}"/>
                  </a:ext>
                </a:extLst>
              </p:cNvPr>
              <p:cNvSpPr/>
              <p:nvPr/>
            </p:nvSpPr>
            <p:spPr>
              <a:xfrm>
                <a:off x="7691120" y="4246880"/>
                <a:ext cx="193040" cy="1320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03846E23-0EAB-45D6-899F-C2DC9971CE87}"/>
                  </a:ext>
                </a:extLst>
              </p:cNvPr>
              <p:cNvSpPr/>
              <p:nvPr/>
            </p:nvSpPr>
            <p:spPr>
              <a:xfrm>
                <a:off x="8310880" y="4246880"/>
                <a:ext cx="193040" cy="1320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A6F2830-2345-42B7-AE3B-C57AF262962F}"/>
                  </a:ext>
                </a:extLst>
              </p:cNvPr>
              <p:cNvSpPr/>
              <p:nvPr/>
            </p:nvSpPr>
            <p:spPr>
              <a:xfrm>
                <a:off x="9032240" y="4572000"/>
                <a:ext cx="193040" cy="1320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609460C-65EC-4149-A7E3-2AA9EB955CB4}"/>
                  </a:ext>
                </a:extLst>
              </p:cNvPr>
              <p:cNvSpPr txBox="1"/>
              <p:nvPr/>
            </p:nvSpPr>
            <p:spPr>
              <a:xfrm>
                <a:off x="2795847" y="4033982"/>
                <a:ext cx="2444965" cy="400110"/>
              </a:xfrm>
              <a:prstGeom prst="rect">
                <a:avLst/>
              </a:prstGeom>
              <a:noFill/>
            </p:spPr>
            <p:txBody>
              <a:bodyPr wrap="none" rtlCol="0">
                <a:spAutoFit/>
              </a:bodyPr>
              <a:lstStyle/>
              <a:p>
                <a:r>
                  <a:rPr lang="en-US" sz="2000" dirty="0"/>
                  <a:t>Wiggler of the length </a:t>
                </a:r>
              </a:p>
            </p:txBody>
          </p:sp>
          <p:sp>
            <p:nvSpPr>
              <p:cNvPr id="35" name="TextBox 34">
                <a:extLst>
                  <a:ext uri="{FF2B5EF4-FFF2-40B4-BE49-F238E27FC236}">
                    <a16:creationId xmlns:a16="http://schemas.microsoft.com/office/drawing/2014/main" id="{FE367011-AA4B-4C75-A51F-94E109FE9A56}"/>
                  </a:ext>
                </a:extLst>
              </p:cNvPr>
              <p:cNvSpPr txBox="1"/>
              <p:nvPr/>
            </p:nvSpPr>
            <p:spPr>
              <a:xfrm>
                <a:off x="7203209" y="4625571"/>
                <a:ext cx="1957074" cy="400110"/>
              </a:xfrm>
              <a:prstGeom prst="rect">
                <a:avLst/>
              </a:prstGeom>
              <a:noFill/>
            </p:spPr>
            <p:txBody>
              <a:bodyPr wrap="none" rtlCol="0">
                <a:spAutoFit/>
              </a:bodyPr>
              <a:lstStyle/>
              <a:p>
                <a:r>
                  <a:rPr lang="en-US" sz="2000" dirty="0"/>
                  <a:t>Chicane with R </a:t>
                </a:r>
                <a:r>
                  <a:rPr lang="en-US" sz="2000" baseline="-25000" dirty="0"/>
                  <a:t>56</a:t>
                </a:r>
              </a:p>
            </p:txBody>
          </p:sp>
        </p:grpSp>
        <p:sp>
          <p:nvSpPr>
            <p:cNvPr id="18" name="TextBox 17">
              <a:extLst>
                <a:ext uri="{FF2B5EF4-FFF2-40B4-BE49-F238E27FC236}">
                  <a16:creationId xmlns:a16="http://schemas.microsoft.com/office/drawing/2014/main" id="{75BF0D78-10B6-4800-A61A-9DFA22D91748}"/>
                </a:ext>
              </a:extLst>
            </p:cNvPr>
            <p:cNvSpPr txBox="1"/>
            <p:nvPr/>
          </p:nvSpPr>
          <p:spPr>
            <a:xfrm>
              <a:off x="5303520" y="3726873"/>
              <a:ext cx="1903085" cy="461665"/>
            </a:xfrm>
            <a:prstGeom prst="rect">
              <a:avLst/>
            </a:prstGeom>
            <a:noFill/>
          </p:spPr>
          <p:txBody>
            <a:bodyPr wrap="none" rtlCol="0">
              <a:spAutoFit/>
            </a:bodyPr>
            <a:lstStyle/>
            <a:p>
              <a:r>
                <a:rPr lang="en-US" sz="2400" dirty="0"/>
                <a:t>Amplifier unit</a:t>
              </a:r>
            </a:p>
          </p:txBody>
        </p:sp>
        <p:sp>
          <p:nvSpPr>
            <p:cNvPr id="19" name="Rectangle 18">
              <a:extLst>
                <a:ext uri="{FF2B5EF4-FFF2-40B4-BE49-F238E27FC236}">
                  <a16:creationId xmlns:a16="http://schemas.microsoft.com/office/drawing/2014/main" id="{B53A85E6-ED3D-4B19-94FF-EC79B0A3BA67}"/>
                </a:ext>
              </a:extLst>
            </p:cNvPr>
            <p:cNvSpPr/>
            <p:nvPr/>
          </p:nvSpPr>
          <p:spPr>
            <a:xfrm>
              <a:off x="2194560" y="3769360"/>
              <a:ext cx="7396480" cy="144272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34D7A8BD-B106-4121-A4C2-D10FD01E5562}"/>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5158509" y="1251527"/>
            <a:ext cx="242286" cy="217905"/>
          </a:xfrm>
          <a:prstGeom prst="rect">
            <a:avLst/>
          </a:prstGeom>
        </p:spPr>
      </p:pic>
    </p:spTree>
    <p:extLst>
      <p:ext uri="{BB962C8B-B14F-4D97-AF65-F5344CB8AC3E}">
        <p14:creationId xmlns:p14="http://schemas.microsoft.com/office/powerpoint/2010/main" val="2723447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8899B362-D2B7-4213-8D4A-CCB2D3AED9ED}"/>
              </a:ext>
            </a:extLst>
          </p:cNvPr>
          <p:cNvGrpSpPr/>
          <p:nvPr/>
        </p:nvGrpSpPr>
        <p:grpSpPr>
          <a:xfrm>
            <a:off x="202156" y="4283956"/>
            <a:ext cx="8047869" cy="1323922"/>
            <a:chOff x="202156" y="4283956"/>
            <a:chExt cx="8047869" cy="1323922"/>
          </a:xfrm>
        </p:grpSpPr>
        <p:pic>
          <p:nvPicPr>
            <p:cNvPr id="49" name="Picture 48">
              <a:extLst>
                <a:ext uri="{FF2B5EF4-FFF2-40B4-BE49-F238E27FC236}">
                  <a16:creationId xmlns:a16="http://schemas.microsoft.com/office/drawing/2014/main" id="{15227928-52A1-429D-A6DF-4BBDB90D99B2}"/>
                </a:ext>
              </a:extLst>
            </p:cNvPr>
            <p:cNvPicPr>
              <a:picLocks noChangeAspect="1"/>
            </p:cNvPicPr>
            <p:nvPr>
              <p:custDataLst>
                <p:tags r:id="rId8"/>
              </p:custDataLst>
            </p:nvPr>
          </p:nvPicPr>
          <p:blipFill>
            <a:blip r:embed="rId11">
              <a:extLst>
                <a:ext uri="{28A0092B-C50C-407E-A947-70E740481C1C}">
                  <a14:useLocalDpi xmlns:a14="http://schemas.microsoft.com/office/drawing/2010/main" val="0"/>
                </a:ext>
              </a:extLst>
            </a:blip>
            <a:stretch>
              <a:fillRect/>
            </a:stretch>
          </p:blipFill>
          <p:spPr>
            <a:xfrm>
              <a:off x="202156" y="4283956"/>
              <a:ext cx="7584384" cy="830823"/>
            </a:xfrm>
            <a:prstGeom prst="rect">
              <a:avLst/>
            </a:prstGeom>
          </p:spPr>
        </p:pic>
        <p:pic>
          <p:nvPicPr>
            <p:cNvPr id="53" name="Picture 52">
              <a:extLst>
                <a:ext uri="{FF2B5EF4-FFF2-40B4-BE49-F238E27FC236}">
                  <a16:creationId xmlns:a16="http://schemas.microsoft.com/office/drawing/2014/main" id="{EC9A3C87-E722-41E1-809A-58762952518A}"/>
                </a:ext>
              </a:extLst>
            </p:cNvPr>
            <p:cNvPicPr>
              <a:picLocks noChangeAspect="1"/>
            </p:cNvPicPr>
            <p:nvPr>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381261" y="5236069"/>
              <a:ext cx="1705143" cy="371809"/>
            </a:xfrm>
            <a:prstGeom prst="rect">
              <a:avLst/>
            </a:prstGeom>
          </p:spPr>
        </p:pic>
        <p:sp>
          <p:nvSpPr>
            <p:cNvPr id="55" name="Rectangle 54">
              <a:extLst>
                <a:ext uri="{FF2B5EF4-FFF2-40B4-BE49-F238E27FC236}">
                  <a16:creationId xmlns:a16="http://schemas.microsoft.com/office/drawing/2014/main" id="{55D622C6-976A-4997-86F2-8A8528DCD6BA}"/>
                </a:ext>
              </a:extLst>
            </p:cNvPr>
            <p:cNvSpPr/>
            <p:nvPr/>
          </p:nvSpPr>
          <p:spPr>
            <a:xfrm>
              <a:off x="7844672" y="4441593"/>
              <a:ext cx="405353"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0A78D7E1-1CFF-451B-9C2A-8588A8A7C00C}"/>
              </a:ext>
            </a:extLst>
          </p:cNvPr>
          <p:cNvSpPr txBox="1"/>
          <p:nvPr/>
        </p:nvSpPr>
        <p:spPr>
          <a:xfrm>
            <a:off x="4666269" y="0"/>
            <a:ext cx="1903470" cy="584775"/>
          </a:xfrm>
          <a:prstGeom prst="rect">
            <a:avLst/>
          </a:prstGeom>
          <a:noFill/>
        </p:spPr>
        <p:txBody>
          <a:bodyPr wrap="none" rtlCol="0">
            <a:spAutoFit/>
          </a:bodyPr>
          <a:lstStyle/>
          <a:p>
            <a:r>
              <a:rPr lang="en-US" sz="3200" dirty="0"/>
              <a:t>Theory (6)</a:t>
            </a:r>
          </a:p>
        </p:txBody>
      </p:sp>
      <p:grpSp>
        <p:nvGrpSpPr>
          <p:cNvPr id="19" name="Group 18">
            <a:extLst>
              <a:ext uri="{FF2B5EF4-FFF2-40B4-BE49-F238E27FC236}">
                <a16:creationId xmlns:a16="http://schemas.microsoft.com/office/drawing/2014/main" id="{99DB5C97-4F2F-4C04-A800-5A8F8794AB9E}"/>
              </a:ext>
            </a:extLst>
          </p:cNvPr>
          <p:cNvGrpSpPr/>
          <p:nvPr/>
        </p:nvGrpSpPr>
        <p:grpSpPr>
          <a:xfrm>
            <a:off x="1116553" y="758328"/>
            <a:ext cx="8517641" cy="1628952"/>
            <a:chOff x="1116553" y="1342794"/>
            <a:chExt cx="8517641" cy="1628952"/>
          </a:xfrm>
        </p:grpSpPr>
        <p:pic>
          <p:nvPicPr>
            <p:cNvPr id="14" name="Picture 13">
              <a:extLst>
                <a:ext uri="{FF2B5EF4-FFF2-40B4-BE49-F238E27FC236}">
                  <a16:creationId xmlns:a16="http://schemas.microsoft.com/office/drawing/2014/main" id="{24A2F622-70D6-4E1B-A44C-9288C8A16DB9}"/>
                </a:ext>
              </a:extLst>
            </p:cNvPr>
            <p:cNvPicPr>
              <a:picLocks noChangeAspect="1"/>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1116553" y="1342794"/>
              <a:ext cx="8455620" cy="1628952"/>
            </a:xfrm>
            <a:prstGeom prst="rect">
              <a:avLst/>
            </a:prstGeom>
          </p:spPr>
        </p:pic>
        <p:sp>
          <p:nvSpPr>
            <p:cNvPr id="18" name="Rectangle 17">
              <a:extLst>
                <a:ext uri="{FF2B5EF4-FFF2-40B4-BE49-F238E27FC236}">
                  <a16:creationId xmlns:a16="http://schemas.microsoft.com/office/drawing/2014/main" id="{C0D8807D-1680-475B-A24B-CF01284372CB}"/>
                </a:ext>
              </a:extLst>
            </p:cNvPr>
            <p:cNvSpPr/>
            <p:nvPr/>
          </p:nvSpPr>
          <p:spPr>
            <a:xfrm>
              <a:off x="9228841" y="1470581"/>
              <a:ext cx="405353"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7955C2E0-DEA3-4927-B80F-62965BA0A603}"/>
              </a:ext>
            </a:extLst>
          </p:cNvPr>
          <p:cNvPicPr>
            <a:picLocks noChangeAspect="1"/>
          </p:cNvPicPr>
          <p:nvPr>
            <p:custDataLst>
              <p:tags r:id="rId1"/>
            </p:custDataLst>
          </p:nvPr>
        </p:nvPicPr>
        <p:blipFill>
          <a:blip r:embed="rId14">
            <a:extLst>
              <a:ext uri="{28A0092B-C50C-407E-A947-70E740481C1C}">
                <a14:useLocalDpi xmlns:a14="http://schemas.microsoft.com/office/drawing/2010/main" val="0"/>
              </a:ext>
            </a:extLst>
          </a:blip>
          <a:stretch>
            <a:fillRect/>
          </a:stretch>
        </p:blipFill>
        <p:spPr>
          <a:xfrm>
            <a:off x="10015456" y="994004"/>
            <a:ext cx="1083428" cy="263619"/>
          </a:xfrm>
          <a:prstGeom prst="rect">
            <a:avLst/>
          </a:prstGeom>
        </p:spPr>
      </p:pic>
      <p:pic>
        <p:nvPicPr>
          <p:cNvPr id="33" name="Picture 32">
            <a:extLst>
              <a:ext uri="{FF2B5EF4-FFF2-40B4-BE49-F238E27FC236}">
                <a16:creationId xmlns:a16="http://schemas.microsoft.com/office/drawing/2014/main" id="{94E43184-4640-4B01-B7D7-7FD7C5D7B926}"/>
              </a:ext>
            </a:extLst>
          </p:cNvPr>
          <p:cNvPicPr>
            <a:picLocks noChangeAspect="1"/>
          </p:cNvPicPr>
          <p:nvPr>
            <p:custDataLst>
              <p:tags r:id="rId2"/>
            </p:custDataLst>
          </p:nvPr>
        </p:nvPicPr>
        <p:blipFill>
          <a:blip r:embed="rId15">
            <a:extLst>
              <a:ext uri="{28A0092B-C50C-407E-A947-70E740481C1C}">
                <a14:useLocalDpi xmlns:a14="http://schemas.microsoft.com/office/drawing/2010/main" val="0"/>
              </a:ext>
            </a:extLst>
          </a:blip>
          <a:stretch>
            <a:fillRect/>
          </a:stretch>
        </p:blipFill>
        <p:spPr>
          <a:xfrm>
            <a:off x="10090870" y="1465343"/>
            <a:ext cx="940190" cy="248381"/>
          </a:xfrm>
          <a:prstGeom prst="rect">
            <a:avLst/>
          </a:prstGeom>
        </p:spPr>
      </p:pic>
      <p:grpSp>
        <p:nvGrpSpPr>
          <p:cNvPr id="42" name="Group 41">
            <a:extLst>
              <a:ext uri="{FF2B5EF4-FFF2-40B4-BE49-F238E27FC236}">
                <a16:creationId xmlns:a16="http://schemas.microsoft.com/office/drawing/2014/main" id="{061D602B-6228-4A3E-8122-4B2F3603BE74}"/>
              </a:ext>
            </a:extLst>
          </p:cNvPr>
          <p:cNvGrpSpPr/>
          <p:nvPr/>
        </p:nvGrpSpPr>
        <p:grpSpPr>
          <a:xfrm>
            <a:off x="820131" y="2582943"/>
            <a:ext cx="10840826" cy="369332"/>
            <a:chOff x="1187776" y="2941162"/>
            <a:chExt cx="10463754" cy="369332"/>
          </a:xfrm>
        </p:grpSpPr>
        <p:sp>
          <p:nvSpPr>
            <p:cNvPr id="34" name="TextBox 33">
              <a:extLst>
                <a:ext uri="{FF2B5EF4-FFF2-40B4-BE49-F238E27FC236}">
                  <a16:creationId xmlns:a16="http://schemas.microsoft.com/office/drawing/2014/main" id="{76071CD3-7208-407F-A59B-563E50710979}"/>
                </a:ext>
              </a:extLst>
            </p:cNvPr>
            <p:cNvSpPr txBox="1"/>
            <p:nvPr/>
          </p:nvSpPr>
          <p:spPr>
            <a:xfrm>
              <a:off x="1187776" y="2941162"/>
              <a:ext cx="10463754" cy="369332"/>
            </a:xfrm>
            <a:prstGeom prst="rect">
              <a:avLst/>
            </a:prstGeom>
            <a:noFill/>
          </p:spPr>
          <p:txBody>
            <a:bodyPr wrap="square" rtlCol="0">
              <a:spAutoFit/>
            </a:bodyPr>
            <a:lstStyle/>
            <a:p>
              <a:r>
                <a:rPr lang="en-US" dirty="0"/>
                <a:t>Since it is desirable to have      in a neighborhood of           and                                 , we write </a:t>
              </a:r>
              <a:r>
                <a:rPr lang="en-US" u="sng" dirty="0"/>
                <a:t>approximate</a:t>
              </a:r>
              <a:r>
                <a:rPr lang="en-US" dirty="0"/>
                <a:t> </a:t>
              </a:r>
              <a:r>
                <a:rPr lang="en-US" i="1" dirty="0"/>
                <a:t>G</a:t>
              </a:r>
              <a:r>
                <a:rPr lang="en-US" baseline="-25000" dirty="0"/>
                <a:t>1</a:t>
              </a:r>
              <a:r>
                <a:rPr lang="en-US" dirty="0"/>
                <a:t> and </a:t>
              </a:r>
              <a:r>
                <a:rPr lang="en-US" i="1" dirty="0"/>
                <a:t>G</a:t>
              </a:r>
              <a:r>
                <a:rPr lang="en-US" baseline="-25000" dirty="0"/>
                <a:t>2</a:t>
              </a:r>
              <a:r>
                <a:rPr lang="en-US" dirty="0"/>
                <a:t> </a:t>
              </a:r>
            </a:p>
          </p:txBody>
        </p:sp>
        <p:pic>
          <p:nvPicPr>
            <p:cNvPr id="36" name="Picture 35">
              <a:extLst>
                <a:ext uri="{FF2B5EF4-FFF2-40B4-BE49-F238E27FC236}">
                  <a16:creationId xmlns:a16="http://schemas.microsoft.com/office/drawing/2014/main" id="{A85C0A21-DAA4-46CF-95AC-9CA348ABB824}"/>
                </a:ext>
              </a:extLst>
            </p:cNvPr>
            <p:cNvPicPr>
              <a:picLocks noChangeAspect="1"/>
            </p:cNvPicPr>
            <p:nvPr>
              <p:custDataLst>
                <p:tags r:id="rId4"/>
              </p:custDataLst>
            </p:nvPr>
          </p:nvPicPr>
          <p:blipFill>
            <a:blip r:embed="rId16">
              <a:extLst>
                <a:ext uri="{28A0092B-C50C-407E-A947-70E740481C1C}">
                  <a14:useLocalDpi xmlns:a14="http://schemas.microsoft.com/office/drawing/2010/main" val="0"/>
                </a:ext>
              </a:extLst>
            </a:blip>
            <a:stretch>
              <a:fillRect/>
            </a:stretch>
          </p:blipFill>
          <p:spPr>
            <a:xfrm>
              <a:off x="3797370" y="3030194"/>
              <a:ext cx="120686" cy="204343"/>
            </a:xfrm>
            <a:prstGeom prst="rect">
              <a:avLst/>
            </a:prstGeom>
          </p:spPr>
        </p:pic>
        <p:pic>
          <p:nvPicPr>
            <p:cNvPr id="39" name="Picture 38">
              <a:extLst>
                <a:ext uri="{FF2B5EF4-FFF2-40B4-BE49-F238E27FC236}">
                  <a16:creationId xmlns:a16="http://schemas.microsoft.com/office/drawing/2014/main" id="{7E64594E-90E0-4A95-883E-FDF3DD351B6B}"/>
                </a:ext>
              </a:extLst>
            </p:cNvPr>
            <p:cNvPicPr>
              <a:picLocks noChangeAspect="1"/>
            </p:cNvPicPr>
            <p:nvPr>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5978500" y="3031764"/>
              <a:ext cx="349715" cy="229029"/>
            </a:xfrm>
            <a:prstGeom prst="rect">
              <a:avLst/>
            </a:prstGeom>
          </p:spPr>
        </p:pic>
        <p:pic>
          <p:nvPicPr>
            <p:cNvPr id="41" name="Picture 40">
              <a:extLst>
                <a:ext uri="{FF2B5EF4-FFF2-40B4-BE49-F238E27FC236}">
                  <a16:creationId xmlns:a16="http://schemas.microsoft.com/office/drawing/2014/main" id="{5E199D54-2B9B-40AD-B466-426504398850}"/>
                </a:ext>
              </a:extLst>
            </p:cNvPr>
            <p:cNvPicPr>
              <a:picLocks noChangeAspect="1"/>
            </p:cNvPicPr>
            <p:nvPr>
              <p:custDataLst>
                <p:tags r:id="rId6"/>
              </p:custDataLst>
            </p:nvPr>
          </p:nvPicPr>
          <p:blipFill>
            <a:blip r:embed="rId18">
              <a:extLst>
                <a:ext uri="{28A0092B-C50C-407E-A947-70E740481C1C}">
                  <a14:useLocalDpi xmlns:a14="http://schemas.microsoft.com/office/drawing/2010/main" val="0"/>
                </a:ext>
              </a:extLst>
            </a:blip>
            <a:stretch>
              <a:fillRect/>
            </a:stretch>
          </p:blipFill>
          <p:spPr>
            <a:xfrm>
              <a:off x="6838050" y="3011340"/>
              <a:ext cx="1551238" cy="281905"/>
            </a:xfrm>
            <a:prstGeom prst="rect">
              <a:avLst/>
            </a:prstGeom>
          </p:spPr>
        </p:pic>
      </p:grpSp>
      <p:grpSp>
        <p:nvGrpSpPr>
          <p:cNvPr id="60" name="Group 59">
            <a:extLst>
              <a:ext uri="{FF2B5EF4-FFF2-40B4-BE49-F238E27FC236}">
                <a16:creationId xmlns:a16="http://schemas.microsoft.com/office/drawing/2014/main" id="{1EB73C4A-2666-4B2E-A987-126997F74ED7}"/>
              </a:ext>
            </a:extLst>
          </p:cNvPr>
          <p:cNvGrpSpPr/>
          <p:nvPr/>
        </p:nvGrpSpPr>
        <p:grpSpPr>
          <a:xfrm>
            <a:off x="937443" y="3115035"/>
            <a:ext cx="5832574" cy="640000"/>
            <a:chOff x="937443" y="3115035"/>
            <a:chExt cx="5832574" cy="640000"/>
          </a:xfrm>
        </p:grpSpPr>
        <p:pic>
          <p:nvPicPr>
            <p:cNvPr id="44" name="Picture 43">
              <a:extLst>
                <a:ext uri="{FF2B5EF4-FFF2-40B4-BE49-F238E27FC236}">
                  <a16:creationId xmlns:a16="http://schemas.microsoft.com/office/drawing/2014/main" id="{3193854A-0EB3-4498-A65F-7821AE3351C5}"/>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937443" y="3115035"/>
              <a:ext cx="5746285" cy="640000"/>
            </a:xfrm>
            <a:prstGeom prst="rect">
              <a:avLst/>
            </a:prstGeom>
          </p:spPr>
        </p:pic>
        <p:sp>
          <p:nvSpPr>
            <p:cNvPr id="45" name="Rectangle 44">
              <a:extLst>
                <a:ext uri="{FF2B5EF4-FFF2-40B4-BE49-F238E27FC236}">
                  <a16:creationId xmlns:a16="http://schemas.microsoft.com/office/drawing/2014/main" id="{718B6522-F2FE-4368-9524-F3230208778C}"/>
                </a:ext>
              </a:extLst>
            </p:cNvPr>
            <p:cNvSpPr/>
            <p:nvPr/>
          </p:nvSpPr>
          <p:spPr>
            <a:xfrm>
              <a:off x="6364664" y="3121839"/>
              <a:ext cx="405353" cy="527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Box 57">
            <a:extLst>
              <a:ext uri="{FF2B5EF4-FFF2-40B4-BE49-F238E27FC236}">
                <a16:creationId xmlns:a16="http://schemas.microsoft.com/office/drawing/2014/main" id="{0D676F40-1A50-41A2-97E3-8287D1F831BA}"/>
              </a:ext>
            </a:extLst>
          </p:cNvPr>
          <p:cNvSpPr txBox="1"/>
          <p:nvPr/>
        </p:nvSpPr>
        <p:spPr>
          <a:xfrm>
            <a:off x="207391" y="5693789"/>
            <a:ext cx="6259397" cy="646331"/>
          </a:xfrm>
          <a:prstGeom prst="rect">
            <a:avLst/>
          </a:prstGeom>
          <a:noFill/>
        </p:spPr>
        <p:txBody>
          <a:bodyPr wrap="square" rtlCol="0">
            <a:spAutoFit/>
          </a:bodyPr>
          <a:lstStyle/>
          <a:p>
            <a:r>
              <a:rPr lang="en-US" dirty="0"/>
              <a:t>The above formula is valid if using a drift with the length 𝑙</a:t>
            </a:r>
            <a:r>
              <a:rPr lang="en-US" baseline="-25000" dirty="0"/>
              <a:t>𝑤</a:t>
            </a:r>
            <a:r>
              <a:rPr lang="en-US" dirty="0"/>
              <a:t> and 𝛾</a:t>
            </a:r>
            <a:r>
              <a:rPr lang="en-US" baseline="-25000" dirty="0"/>
              <a:t>𝑧</a:t>
            </a:r>
            <a:r>
              <a:rPr lang="en-US" dirty="0"/>
              <a:t> ≡ 𝛾, in which case it is identical to the gain from the paper:</a:t>
            </a:r>
          </a:p>
        </p:txBody>
      </p:sp>
      <p:sp>
        <p:nvSpPr>
          <p:cNvPr id="59" name="TextBox 58">
            <a:extLst>
              <a:ext uri="{FF2B5EF4-FFF2-40B4-BE49-F238E27FC236}">
                <a16:creationId xmlns:a16="http://schemas.microsoft.com/office/drawing/2014/main" id="{7342A0A9-8D7B-4DEB-B83B-659A34F6EDDF}"/>
              </a:ext>
            </a:extLst>
          </p:cNvPr>
          <p:cNvSpPr txBox="1"/>
          <p:nvPr/>
        </p:nvSpPr>
        <p:spPr>
          <a:xfrm>
            <a:off x="188536" y="6268825"/>
            <a:ext cx="5440913" cy="369332"/>
          </a:xfrm>
          <a:prstGeom prst="rect">
            <a:avLst/>
          </a:prstGeom>
          <a:noFill/>
        </p:spPr>
        <p:txBody>
          <a:bodyPr wrap="none" rtlCol="0">
            <a:spAutoFit/>
          </a:bodyPr>
          <a:lstStyle/>
          <a:p>
            <a:r>
              <a:rPr lang="en-US" dirty="0"/>
              <a:t>Stupakov, </a:t>
            </a:r>
            <a:r>
              <a:rPr lang="en-US" dirty="0" err="1"/>
              <a:t>Baxevanis</a:t>
            </a:r>
            <a:r>
              <a:rPr lang="en-US" dirty="0"/>
              <a:t>, Phys. Rev. Acc. and Beams, 2019.</a:t>
            </a:r>
          </a:p>
        </p:txBody>
      </p:sp>
      <p:sp>
        <p:nvSpPr>
          <p:cNvPr id="62" name="TextBox 61">
            <a:extLst>
              <a:ext uri="{FF2B5EF4-FFF2-40B4-BE49-F238E27FC236}">
                <a16:creationId xmlns:a16="http://schemas.microsoft.com/office/drawing/2014/main" id="{573C1ED1-9828-4D73-BE0E-B1085B6F95E1}"/>
              </a:ext>
            </a:extLst>
          </p:cNvPr>
          <p:cNvSpPr txBox="1"/>
          <p:nvPr/>
        </p:nvSpPr>
        <p:spPr>
          <a:xfrm>
            <a:off x="259647" y="3867553"/>
            <a:ext cx="3525068" cy="369332"/>
          </a:xfrm>
          <a:prstGeom prst="rect">
            <a:avLst/>
          </a:prstGeom>
          <a:noFill/>
        </p:spPr>
        <p:txBody>
          <a:bodyPr wrap="none" rtlCol="0">
            <a:spAutoFit/>
          </a:bodyPr>
          <a:lstStyle/>
          <a:p>
            <a:r>
              <a:rPr lang="en-US" dirty="0"/>
              <a:t>Using only space charge impedance</a:t>
            </a:r>
          </a:p>
        </p:txBody>
      </p:sp>
      <p:sp>
        <p:nvSpPr>
          <p:cNvPr id="63" name="TextBox 62">
            <a:extLst>
              <a:ext uri="{FF2B5EF4-FFF2-40B4-BE49-F238E27FC236}">
                <a16:creationId xmlns:a16="http://schemas.microsoft.com/office/drawing/2014/main" id="{82914769-577E-4F27-BB2B-01EA496F8D24}"/>
              </a:ext>
            </a:extLst>
          </p:cNvPr>
          <p:cNvSpPr txBox="1"/>
          <p:nvPr/>
        </p:nvSpPr>
        <p:spPr>
          <a:xfrm>
            <a:off x="970961" y="527901"/>
            <a:ext cx="1441420" cy="369332"/>
          </a:xfrm>
          <a:prstGeom prst="rect">
            <a:avLst/>
          </a:prstGeom>
          <a:noFill/>
        </p:spPr>
        <p:txBody>
          <a:bodyPr wrap="none" rtlCol="0">
            <a:spAutoFit/>
          </a:bodyPr>
          <a:lstStyle/>
          <a:p>
            <a:r>
              <a:rPr lang="en-US" dirty="0">
                <a:latin typeface="Arial" panose="020B0604020202020204" pitchFamily="34" charset="0"/>
              </a:rPr>
              <a:t>E</a:t>
            </a:r>
            <a:r>
              <a:rPr lang="en-US" dirty="0">
                <a:effectLst/>
                <a:latin typeface="Arial" panose="020B0604020202020204" pitchFamily="34" charset="0"/>
              </a:rPr>
              <a:t>igenvalues</a:t>
            </a:r>
            <a:endParaRPr lang="en-US" dirty="0"/>
          </a:p>
        </p:txBody>
      </p:sp>
      <p:sp>
        <p:nvSpPr>
          <p:cNvPr id="64" name="Left Brace 63">
            <a:extLst>
              <a:ext uri="{FF2B5EF4-FFF2-40B4-BE49-F238E27FC236}">
                <a16:creationId xmlns:a16="http://schemas.microsoft.com/office/drawing/2014/main" id="{E699BFA4-635D-413D-A9D2-0A27F8E92145}"/>
              </a:ext>
            </a:extLst>
          </p:cNvPr>
          <p:cNvSpPr/>
          <p:nvPr/>
        </p:nvSpPr>
        <p:spPr>
          <a:xfrm>
            <a:off x="680302" y="1046375"/>
            <a:ext cx="234098" cy="1159497"/>
          </a:xfrm>
          <a:prstGeom prst="leftBrace">
            <a:avLst>
              <a:gd name="adj1" fmla="val 31410"/>
              <a:gd name="adj2" fmla="val 51657"/>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65" name="Left Brace 64">
            <a:extLst>
              <a:ext uri="{FF2B5EF4-FFF2-40B4-BE49-F238E27FC236}">
                <a16:creationId xmlns:a16="http://schemas.microsoft.com/office/drawing/2014/main" id="{33BF4340-B1EE-4D73-8E18-C6B5C80A9E2C}"/>
              </a:ext>
            </a:extLst>
          </p:cNvPr>
          <p:cNvSpPr/>
          <p:nvPr/>
        </p:nvSpPr>
        <p:spPr>
          <a:xfrm rot="16200000">
            <a:off x="6171813" y="4353221"/>
            <a:ext cx="234098" cy="1656759"/>
          </a:xfrm>
          <a:prstGeom prst="leftBrace">
            <a:avLst>
              <a:gd name="adj1" fmla="val 31410"/>
              <a:gd name="adj2" fmla="val 51657"/>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66" name="TextBox 65">
            <a:extLst>
              <a:ext uri="{FF2B5EF4-FFF2-40B4-BE49-F238E27FC236}">
                <a16:creationId xmlns:a16="http://schemas.microsoft.com/office/drawing/2014/main" id="{D65187B4-BBB0-4E79-875A-B448403CC048}"/>
              </a:ext>
            </a:extLst>
          </p:cNvPr>
          <p:cNvSpPr txBox="1"/>
          <p:nvPr/>
        </p:nvSpPr>
        <p:spPr>
          <a:xfrm>
            <a:off x="5750351" y="5222450"/>
            <a:ext cx="1290738" cy="369332"/>
          </a:xfrm>
          <a:prstGeom prst="rect">
            <a:avLst/>
          </a:prstGeom>
          <a:noFill/>
        </p:spPr>
        <p:txBody>
          <a:bodyPr wrap="none" rtlCol="0">
            <a:spAutoFit/>
          </a:bodyPr>
          <a:lstStyle/>
          <a:p>
            <a:r>
              <a:rPr lang="en-US" dirty="0" err="1"/>
              <a:t>debunching</a:t>
            </a:r>
            <a:endParaRPr lang="en-US" dirty="0"/>
          </a:p>
        </p:txBody>
      </p:sp>
      <p:cxnSp>
        <p:nvCxnSpPr>
          <p:cNvPr id="78" name="Straight Arrow Connector 77">
            <a:extLst>
              <a:ext uri="{FF2B5EF4-FFF2-40B4-BE49-F238E27FC236}">
                <a16:creationId xmlns:a16="http://schemas.microsoft.com/office/drawing/2014/main" id="{76B783F4-A789-4EB4-9E9E-64C631711D53}"/>
              </a:ext>
            </a:extLst>
          </p:cNvPr>
          <p:cNvCxnSpPr/>
          <p:nvPr/>
        </p:nvCxnSpPr>
        <p:spPr>
          <a:xfrm flipV="1">
            <a:off x="6410227" y="5957740"/>
            <a:ext cx="848412" cy="23567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 name="Rectangle 6">
            <a:extLst>
              <a:ext uri="{FF2B5EF4-FFF2-40B4-BE49-F238E27FC236}">
                <a16:creationId xmlns:a16="http://schemas.microsoft.com/office/drawing/2014/main" id="{0C5F7D26-4010-484D-8454-AA4FBAB7C1FC}"/>
              </a:ext>
            </a:extLst>
          </p:cNvPr>
          <p:cNvSpPr/>
          <p:nvPr/>
        </p:nvSpPr>
        <p:spPr>
          <a:xfrm>
            <a:off x="7396480" y="4328160"/>
            <a:ext cx="548640" cy="619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hart, line chart&#10;&#10;Description automatically generated">
            <a:extLst>
              <a:ext uri="{FF2B5EF4-FFF2-40B4-BE49-F238E27FC236}">
                <a16:creationId xmlns:a16="http://schemas.microsoft.com/office/drawing/2014/main" id="{CCE97715-3881-475C-928A-E7209DFCFB28}"/>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425808" y="3616960"/>
            <a:ext cx="4674752" cy="3196494"/>
          </a:xfrm>
          <a:prstGeom prst="rect">
            <a:avLst/>
          </a:prstGeom>
        </p:spPr>
      </p:pic>
      <p:grpSp>
        <p:nvGrpSpPr>
          <p:cNvPr id="6" name="Group 5">
            <a:extLst>
              <a:ext uri="{FF2B5EF4-FFF2-40B4-BE49-F238E27FC236}">
                <a16:creationId xmlns:a16="http://schemas.microsoft.com/office/drawing/2014/main" id="{879835D2-A089-4DB2-AD7F-19E092887C79}"/>
              </a:ext>
            </a:extLst>
          </p:cNvPr>
          <p:cNvGrpSpPr/>
          <p:nvPr/>
        </p:nvGrpSpPr>
        <p:grpSpPr>
          <a:xfrm>
            <a:off x="8001995" y="3744641"/>
            <a:ext cx="1754181" cy="663134"/>
            <a:chOff x="11212555" y="2820081"/>
            <a:chExt cx="1754181" cy="663134"/>
          </a:xfrm>
        </p:grpSpPr>
        <p:cxnSp>
          <p:nvCxnSpPr>
            <p:cNvPr id="68" name="Straight Connector 67">
              <a:extLst>
                <a:ext uri="{FF2B5EF4-FFF2-40B4-BE49-F238E27FC236}">
                  <a16:creationId xmlns:a16="http://schemas.microsoft.com/office/drawing/2014/main" id="{1190E8AC-C882-4396-AC4D-881D6819E425}"/>
                </a:ext>
              </a:extLst>
            </p:cNvPr>
            <p:cNvCxnSpPr>
              <a:cxnSpLocks/>
            </p:cNvCxnSpPr>
            <p:nvPr/>
          </p:nvCxnSpPr>
          <p:spPr>
            <a:xfrm>
              <a:off x="11212555" y="3036897"/>
              <a:ext cx="311085"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FA65BB3-E820-4611-AE95-0E8E818B36B2}"/>
                </a:ext>
              </a:extLst>
            </p:cNvPr>
            <p:cNvCxnSpPr>
              <a:cxnSpLocks/>
            </p:cNvCxnSpPr>
            <p:nvPr/>
          </p:nvCxnSpPr>
          <p:spPr>
            <a:xfrm>
              <a:off x="11232981" y="3330699"/>
              <a:ext cx="30951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4BD1D73A-F2AA-439D-8C9B-A71E0E26FFAF}"/>
                </a:ext>
              </a:extLst>
            </p:cNvPr>
            <p:cNvSpPr txBox="1"/>
            <p:nvPr/>
          </p:nvSpPr>
          <p:spPr>
            <a:xfrm>
              <a:off x="11599054" y="2820081"/>
              <a:ext cx="1367682" cy="369332"/>
            </a:xfrm>
            <a:prstGeom prst="rect">
              <a:avLst/>
            </a:prstGeom>
            <a:noFill/>
          </p:spPr>
          <p:txBody>
            <a:bodyPr wrap="none" rtlCol="0">
              <a:spAutoFit/>
            </a:bodyPr>
            <a:lstStyle/>
            <a:p>
              <a:r>
                <a:rPr lang="en-US" dirty="0"/>
                <a:t>approximate</a:t>
              </a:r>
            </a:p>
          </p:txBody>
        </p:sp>
        <p:sp>
          <p:nvSpPr>
            <p:cNvPr id="74" name="TextBox 73">
              <a:extLst>
                <a:ext uri="{FF2B5EF4-FFF2-40B4-BE49-F238E27FC236}">
                  <a16:creationId xmlns:a16="http://schemas.microsoft.com/office/drawing/2014/main" id="{73CACD3F-0EA7-486E-A737-B6140AB52AE1}"/>
                </a:ext>
              </a:extLst>
            </p:cNvPr>
            <p:cNvSpPr txBox="1"/>
            <p:nvPr/>
          </p:nvSpPr>
          <p:spPr>
            <a:xfrm>
              <a:off x="11628905" y="3113883"/>
              <a:ext cx="677173" cy="369332"/>
            </a:xfrm>
            <a:prstGeom prst="rect">
              <a:avLst/>
            </a:prstGeom>
            <a:noFill/>
          </p:spPr>
          <p:txBody>
            <a:bodyPr wrap="none" rtlCol="0">
              <a:spAutoFit/>
            </a:bodyPr>
            <a:lstStyle/>
            <a:p>
              <a:r>
                <a:rPr lang="en-US" dirty="0"/>
                <a:t>exact</a:t>
              </a:r>
            </a:p>
          </p:txBody>
        </p:sp>
      </p:grpSp>
      <p:sp>
        <p:nvSpPr>
          <p:cNvPr id="75" name="TextBox 74">
            <a:extLst>
              <a:ext uri="{FF2B5EF4-FFF2-40B4-BE49-F238E27FC236}">
                <a16:creationId xmlns:a16="http://schemas.microsoft.com/office/drawing/2014/main" id="{13068684-4881-4C87-950D-834D642618B0}"/>
              </a:ext>
            </a:extLst>
          </p:cNvPr>
          <p:cNvSpPr txBox="1"/>
          <p:nvPr/>
        </p:nvSpPr>
        <p:spPr>
          <a:xfrm>
            <a:off x="9789839" y="3735318"/>
            <a:ext cx="2388795" cy="1077218"/>
          </a:xfrm>
          <a:prstGeom prst="rect">
            <a:avLst/>
          </a:prstGeom>
          <a:solidFill>
            <a:schemeClr val="bg1"/>
          </a:solidFill>
          <a:ln>
            <a:solidFill>
              <a:schemeClr val="tx1">
                <a:lumMod val="95000"/>
                <a:lumOff val="5000"/>
              </a:schemeClr>
            </a:solidFill>
          </a:ln>
        </p:spPr>
        <p:txBody>
          <a:bodyPr wrap="none" rtlCol="0">
            <a:spAutoFit/>
          </a:bodyPr>
          <a:lstStyle/>
          <a:p>
            <a:r>
              <a:rPr lang="en-US" sz="1600" dirty="0">
                <a:effectLst/>
                <a:latin typeface="Arial" panose="020B0604020202020204" pitchFamily="34" charset="0"/>
              </a:rPr>
              <a:t>Calculated using:</a:t>
            </a:r>
          </a:p>
          <a:p>
            <a:r>
              <a:rPr lang="en-US" sz="1600" dirty="0">
                <a:effectLst/>
                <a:latin typeface="Arial" panose="020B0604020202020204" pitchFamily="34" charset="0"/>
              </a:rPr>
              <a:t> 𝛾 = 307, 𝐼 = 100 A,</a:t>
            </a:r>
            <a:br>
              <a:rPr lang="en-US" sz="1600" dirty="0"/>
            </a:br>
            <a:r>
              <a:rPr lang="en-US" sz="1600" dirty="0">
                <a:effectLst/>
                <a:latin typeface="Arial" panose="020B0604020202020204" pitchFamily="34" charset="0"/>
              </a:rPr>
              <a:t>𝜎 = </a:t>
            </a:r>
            <a:r>
              <a:rPr lang="en-US" sz="1600" dirty="0">
                <a:latin typeface="Arial" panose="020B0604020202020204" pitchFamily="34" charset="0"/>
              </a:rPr>
              <a:t>72</a:t>
            </a:r>
            <a:r>
              <a:rPr lang="en-US" sz="1600" dirty="0">
                <a:effectLst/>
                <a:latin typeface="Arial" panose="020B0604020202020204" pitchFamily="34" charset="0"/>
              </a:rPr>
              <a:t>𝜇m, 𝑅56 = 1mm,</a:t>
            </a:r>
          </a:p>
          <a:p>
            <a:r>
              <a:rPr lang="en-US" sz="1600" dirty="0"/>
              <a:t>drift  𝑙</a:t>
            </a:r>
            <a:r>
              <a:rPr lang="en-US" sz="1600" baseline="-25000" dirty="0"/>
              <a:t>𝑤</a:t>
            </a:r>
            <a:r>
              <a:rPr lang="en-US" sz="1600" baseline="-25000" dirty="0">
                <a:latin typeface="Arial" panose="020B0604020202020204" pitchFamily="34" charset="0"/>
              </a:rPr>
              <a:t> </a:t>
            </a:r>
            <a:r>
              <a:rPr lang="en-US" sz="1600" dirty="0">
                <a:latin typeface="Arial" panose="020B0604020202020204" pitchFamily="34" charset="0"/>
              </a:rPr>
              <a:t>=3.6 m, </a:t>
            </a:r>
            <a:r>
              <a:rPr lang="en-US" sz="1600" dirty="0" err="1">
                <a:latin typeface="Symbol" panose="05050102010706020507" pitchFamily="18" charset="2"/>
              </a:rPr>
              <a:t>s</a:t>
            </a:r>
            <a:r>
              <a:rPr lang="en-US" sz="1600" baseline="-25000" dirty="0" err="1">
                <a:latin typeface="Symbol" panose="05050102010706020507" pitchFamily="18" charset="2"/>
              </a:rPr>
              <a:t>h</a:t>
            </a:r>
            <a:r>
              <a:rPr lang="en-US" sz="1600" dirty="0">
                <a:latin typeface="Arial" panose="020B0604020202020204" pitchFamily="34" charset="0"/>
              </a:rPr>
              <a:t>=2E-4</a:t>
            </a:r>
            <a:endParaRPr lang="en-US" sz="1600" dirty="0"/>
          </a:p>
        </p:txBody>
      </p:sp>
    </p:spTree>
    <p:extLst>
      <p:ext uri="{BB962C8B-B14F-4D97-AF65-F5344CB8AC3E}">
        <p14:creationId xmlns:p14="http://schemas.microsoft.com/office/powerpoint/2010/main" val="1182419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Chart, line chart&#10;&#10;Description automatically generated">
            <a:extLst>
              <a:ext uri="{FF2B5EF4-FFF2-40B4-BE49-F238E27FC236}">
                <a16:creationId xmlns:a16="http://schemas.microsoft.com/office/drawing/2014/main" id="{DACDE167-5687-48C3-B97D-7A0D54EE0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4919" y="3630706"/>
            <a:ext cx="4518921" cy="3204746"/>
          </a:xfrm>
          <a:prstGeom prst="rect">
            <a:avLst/>
          </a:prstGeom>
        </p:spPr>
      </p:pic>
      <p:pic>
        <p:nvPicPr>
          <p:cNvPr id="11" name="Picture 10" descr="Chart, surface chart&#10;&#10;Description automatically generated">
            <a:extLst>
              <a:ext uri="{FF2B5EF4-FFF2-40B4-BE49-F238E27FC236}">
                <a16:creationId xmlns:a16="http://schemas.microsoft.com/office/drawing/2014/main" id="{BF163185-CE1C-4433-B1BE-6F9F782657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0359" y="606884"/>
            <a:ext cx="4590195" cy="3091356"/>
          </a:xfrm>
          <a:prstGeom prst="rect">
            <a:avLst/>
          </a:prstGeom>
        </p:spPr>
      </p:pic>
      <p:pic>
        <p:nvPicPr>
          <p:cNvPr id="7" name="Picture 6" descr="Chart, surface chart&#10;&#10;Description automatically generated">
            <a:extLst>
              <a:ext uri="{FF2B5EF4-FFF2-40B4-BE49-F238E27FC236}">
                <a16:creationId xmlns:a16="http://schemas.microsoft.com/office/drawing/2014/main" id="{212B88B5-6541-4DFF-B8E1-CA18E123BF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918" y="548089"/>
            <a:ext cx="4582164" cy="3343742"/>
          </a:xfrm>
          <a:prstGeom prst="rect">
            <a:avLst/>
          </a:prstGeom>
        </p:spPr>
      </p:pic>
      <p:sp>
        <p:nvSpPr>
          <p:cNvPr id="2" name="TextBox 1">
            <a:extLst>
              <a:ext uri="{FF2B5EF4-FFF2-40B4-BE49-F238E27FC236}">
                <a16:creationId xmlns:a16="http://schemas.microsoft.com/office/drawing/2014/main" id="{DCA828A3-5435-460B-B1B9-DC5F1216EEB0}"/>
              </a:ext>
            </a:extLst>
          </p:cNvPr>
          <p:cNvSpPr txBox="1"/>
          <p:nvPr/>
        </p:nvSpPr>
        <p:spPr>
          <a:xfrm>
            <a:off x="1783921" y="-79513"/>
            <a:ext cx="8842421" cy="584775"/>
          </a:xfrm>
          <a:prstGeom prst="rect">
            <a:avLst/>
          </a:prstGeom>
          <a:noFill/>
        </p:spPr>
        <p:txBody>
          <a:bodyPr wrap="none" rtlCol="0">
            <a:spAutoFit/>
          </a:bodyPr>
          <a:lstStyle/>
          <a:p>
            <a:r>
              <a:rPr lang="en-US" sz="3200" dirty="0"/>
              <a:t>Parametric study of the gain after one amplifier unit</a:t>
            </a:r>
          </a:p>
        </p:txBody>
      </p:sp>
      <p:sp>
        <p:nvSpPr>
          <p:cNvPr id="5" name="TextBox 4">
            <a:extLst>
              <a:ext uri="{FF2B5EF4-FFF2-40B4-BE49-F238E27FC236}">
                <a16:creationId xmlns:a16="http://schemas.microsoft.com/office/drawing/2014/main" id="{1D24DBE6-6F24-46F4-9551-1925FD0D4B9C}"/>
              </a:ext>
            </a:extLst>
          </p:cNvPr>
          <p:cNvSpPr txBox="1"/>
          <p:nvPr/>
        </p:nvSpPr>
        <p:spPr>
          <a:xfrm>
            <a:off x="485325" y="797442"/>
            <a:ext cx="1120820" cy="923330"/>
          </a:xfrm>
          <a:prstGeom prst="rect">
            <a:avLst/>
          </a:prstGeom>
          <a:noFill/>
        </p:spPr>
        <p:txBody>
          <a:bodyPr wrap="none" rtlCol="0">
            <a:spAutoFit/>
          </a:bodyPr>
          <a:lstStyle/>
          <a:p>
            <a:r>
              <a:rPr lang="en-US" i="1" dirty="0"/>
              <a:t>I</a:t>
            </a:r>
            <a:r>
              <a:rPr lang="en-US" dirty="0"/>
              <a:t>=100 A</a:t>
            </a:r>
          </a:p>
          <a:p>
            <a:r>
              <a:rPr lang="en-US" i="1" dirty="0"/>
              <a:t>R</a:t>
            </a:r>
            <a:r>
              <a:rPr lang="en-US" baseline="-25000" dirty="0"/>
              <a:t>56</a:t>
            </a:r>
            <a:r>
              <a:rPr lang="en-US" dirty="0"/>
              <a:t>=1 mm</a:t>
            </a:r>
          </a:p>
          <a:p>
            <a:r>
              <a:rPr lang="en-US" i="1" dirty="0"/>
              <a:t>k</a:t>
            </a:r>
            <a:r>
              <a:rPr lang="en-US" dirty="0"/>
              <a:t>=3 </a:t>
            </a:r>
            <a:r>
              <a:rPr lang="en-US" dirty="0">
                <a:latin typeface="Symbol" panose="05050102010706020507" pitchFamily="18" charset="2"/>
                <a:cs typeface="Arial" panose="020B0604020202020204" pitchFamily="34" charset="0"/>
              </a:rPr>
              <a:t>m</a:t>
            </a:r>
            <a:r>
              <a:rPr lang="en-US" dirty="0"/>
              <a:t>m</a:t>
            </a:r>
            <a:r>
              <a:rPr lang="en-US" baseline="30000" dirty="0"/>
              <a:t>-1</a:t>
            </a:r>
          </a:p>
        </p:txBody>
      </p:sp>
      <p:cxnSp>
        <p:nvCxnSpPr>
          <p:cNvPr id="21" name="Straight Connector 20">
            <a:extLst>
              <a:ext uri="{FF2B5EF4-FFF2-40B4-BE49-F238E27FC236}">
                <a16:creationId xmlns:a16="http://schemas.microsoft.com/office/drawing/2014/main" id="{BBE71ACF-010B-46B9-9116-26144E2F3682}"/>
              </a:ext>
            </a:extLst>
          </p:cNvPr>
          <p:cNvCxnSpPr>
            <a:cxnSpLocks/>
          </p:cNvCxnSpPr>
          <p:nvPr/>
        </p:nvCxnSpPr>
        <p:spPr>
          <a:xfrm>
            <a:off x="9127136" y="5238475"/>
            <a:ext cx="311085"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48AFBB0-1EAA-4AC7-960D-17F1C7ACC608}"/>
              </a:ext>
            </a:extLst>
          </p:cNvPr>
          <p:cNvCxnSpPr>
            <a:cxnSpLocks/>
          </p:cNvCxnSpPr>
          <p:nvPr/>
        </p:nvCxnSpPr>
        <p:spPr>
          <a:xfrm>
            <a:off x="9147562" y="5532277"/>
            <a:ext cx="30951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4706CEEB-25B0-4CA1-B593-C782A25D9B70}"/>
              </a:ext>
            </a:extLst>
          </p:cNvPr>
          <p:cNvSpPr txBox="1"/>
          <p:nvPr/>
        </p:nvSpPr>
        <p:spPr>
          <a:xfrm>
            <a:off x="9513635" y="5021659"/>
            <a:ext cx="647934" cy="369332"/>
          </a:xfrm>
          <a:prstGeom prst="rect">
            <a:avLst/>
          </a:prstGeom>
          <a:noFill/>
        </p:spPr>
        <p:txBody>
          <a:bodyPr wrap="none" rtlCol="0">
            <a:spAutoFit/>
          </a:bodyPr>
          <a:lstStyle/>
          <a:p>
            <a:r>
              <a:rPr lang="en-US" i="1" dirty="0"/>
              <a:t>K</a:t>
            </a:r>
            <a:r>
              <a:rPr lang="en-US" baseline="-25000" dirty="0"/>
              <a:t>w</a:t>
            </a:r>
            <a:r>
              <a:rPr lang="en-US" dirty="0"/>
              <a:t>=0</a:t>
            </a:r>
          </a:p>
        </p:txBody>
      </p:sp>
      <p:sp>
        <p:nvSpPr>
          <p:cNvPr id="24" name="TextBox 23">
            <a:extLst>
              <a:ext uri="{FF2B5EF4-FFF2-40B4-BE49-F238E27FC236}">
                <a16:creationId xmlns:a16="http://schemas.microsoft.com/office/drawing/2014/main" id="{956A1427-6959-40BA-9EDD-8AD18A384D51}"/>
              </a:ext>
            </a:extLst>
          </p:cNvPr>
          <p:cNvSpPr txBox="1"/>
          <p:nvPr/>
        </p:nvSpPr>
        <p:spPr>
          <a:xfrm>
            <a:off x="9543486" y="5315461"/>
            <a:ext cx="822661" cy="369332"/>
          </a:xfrm>
          <a:prstGeom prst="rect">
            <a:avLst/>
          </a:prstGeom>
          <a:noFill/>
        </p:spPr>
        <p:txBody>
          <a:bodyPr wrap="none" rtlCol="0">
            <a:spAutoFit/>
          </a:bodyPr>
          <a:lstStyle/>
          <a:p>
            <a:r>
              <a:rPr lang="en-US" i="1" dirty="0"/>
              <a:t>K</a:t>
            </a:r>
            <a:r>
              <a:rPr lang="en-US" baseline="-25000" dirty="0"/>
              <a:t>w</a:t>
            </a:r>
            <a:r>
              <a:rPr lang="en-US" dirty="0"/>
              <a:t>=1.5</a:t>
            </a:r>
          </a:p>
        </p:txBody>
      </p:sp>
      <p:sp>
        <p:nvSpPr>
          <p:cNvPr id="10" name="TextBox 9">
            <a:extLst>
              <a:ext uri="{FF2B5EF4-FFF2-40B4-BE49-F238E27FC236}">
                <a16:creationId xmlns:a16="http://schemas.microsoft.com/office/drawing/2014/main" id="{6F7C8A7F-339A-4B0C-BF4D-AC0D1D864988}"/>
              </a:ext>
            </a:extLst>
          </p:cNvPr>
          <p:cNvSpPr txBox="1"/>
          <p:nvPr/>
        </p:nvSpPr>
        <p:spPr>
          <a:xfrm>
            <a:off x="6891020" y="755631"/>
            <a:ext cx="1233030" cy="923330"/>
          </a:xfrm>
          <a:prstGeom prst="rect">
            <a:avLst/>
          </a:prstGeom>
          <a:noFill/>
        </p:spPr>
        <p:txBody>
          <a:bodyPr wrap="none" rtlCol="0">
            <a:spAutoFit/>
          </a:bodyPr>
          <a:lstStyle/>
          <a:p>
            <a:r>
              <a:rPr lang="en-US" i="1" dirty="0"/>
              <a:t>I</a:t>
            </a:r>
            <a:r>
              <a:rPr lang="en-US" dirty="0"/>
              <a:t>=100 A</a:t>
            </a:r>
          </a:p>
          <a:p>
            <a:r>
              <a:rPr lang="en-US" dirty="0"/>
              <a:t>𝑙</a:t>
            </a:r>
            <a:r>
              <a:rPr lang="en-US" baseline="-25000" dirty="0"/>
              <a:t>𝑤</a:t>
            </a:r>
            <a:r>
              <a:rPr lang="en-US" baseline="-25000" dirty="0">
                <a:latin typeface="Arial" panose="020B0604020202020204" pitchFamily="34" charset="0"/>
              </a:rPr>
              <a:t> </a:t>
            </a:r>
            <a:r>
              <a:rPr lang="en-US" dirty="0">
                <a:latin typeface="Arial" panose="020B0604020202020204" pitchFamily="34" charset="0"/>
              </a:rPr>
              <a:t>=3.6 m</a:t>
            </a:r>
          </a:p>
          <a:p>
            <a:r>
              <a:rPr lang="en-US" i="1" dirty="0">
                <a:latin typeface="Arial" panose="020B0604020202020204" pitchFamily="34" charset="0"/>
              </a:rPr>
              <a:t>R</a:t>
            </a:r>
            <a:r>
              <a:rPr lang="en-US" baseline="-25000" dirty="0">
                <a:latin typeface="Arial" panose="020B0604020202020204" pitchFamily="34" charset="0"/>
              </a:rPr>
              <a:t>56</a:t>
            </a:r>
            <a:r>
              <a:rPr lang="en-US" dirty="0">
                <a:latin typeface="Arial" panose="020B0604020202020204" pitchFamily="34" charset="0"/>
              </a:rPr>
              <a:t>=1 mm</a:t>
            </a:r>
            <a:endParaRPr lang="en-US" dirty="0"/>
          </a:p>
        </p:txBody>
      </p:sp>
      <p:sp>
        <p:nvSpPr>
          <p:cNvPr id="25" name="TextBox 24">
            <a:extLst>
              <a:ext uri="{FF2B5EF4-FFF2-40B4-BE49-F238E27FC236}">
                <a16:creationId xmlns:a16="http://schemas.microsoft.com/office/drawing/2014/main" id="{F22BD88D-4516-4FCD-9778-691A41E6EEDD}"/>
              </a:ext>
            </a:extLst>
          </p:cNvPr>
          <p:cNvSpPr txBox="1"/>
          <p:nvPr/>
        </p:nvSpPr>
        <p:spPr>
          <a:xfrm>
            <a:off x="10264140" y="3813791"/>
            <a:ext cx="1233030" cy="923330"/>
          </a:xfrm>
          <a:prstGeom prst="rect">
            <a:avLst/>
          </a:prstGeom>
          <a:solidFill>
            <a:schemeClr val="bg1"/>
          </a:solidFill>
        </p:spPr>
        <p:txBody>
          <a:bodyPr wrap="none" rtlCol="0">
            <a:spAutoFit/>
          </a:bodyPr>
          <a:lstStyle/>
          <a:p>
            <a:r>
              <a:rPr lang="en-US" i="1" dirty="0"/>
              <a:t>I</a:t>
            </a:r>
            <a:r>
              <a:rPr lang="en-US" dirty="0"/>
              <a:t>=100 A</a:t>
            </a:r>
          </a:p>
          <a:p>
            <a:r>
              <a:rPr lang="en-US" dirty="0"/>
              <a:t>𝑙</a:t>
            </a:r>
            <a:r>
              <a:rPr lang="en-US" baseline="-25000" dirty="0"/>
              <a:t>𝑤</a:t>
            </a:r>
            <a:r>
              <a:rPr lang="en-US" baseline="-25000" dirty="0">
                <a:latin typeface="Arial" panose="020B0604020202020204" pitchFamily="34" charset="0"/>
              </a:rPr>
              <a:t> </a:t>
            </a:r>
            <a:r>
              <a:rPr lang="en-US" dirty="0">
                <a:latin typeface="Arial" panose="020B0604020202020204" pitchFamily="34" charset="0"/>
              </a:rPr>
              <a:t>=3.6 m</a:t>
            </a:r>
          </a:p>
          <a:p>
            <a:r>
              <a:rPr lang="en-US" i="1" dirty="0">
                <a:latin typeface="Arial" panose="020B0604020202020204" pitchFamily="34" charset="0"/>
              </a:rPr>
              <a:t>R</a:t>
            </a:r>
            <a:r>
              <a:rPr lang="en-US" baseline="-25000" dirty="0">
                <a:latin typeface="Arial" panose="020B0604020202020204" pitchFamily="34" charset="0"/>
              </a:rPr>
              <a:t>56</a:t>
            </a:r>
            <a:r>
              <a:rPr lang="en-US" dirty="0">
                <a:latin typeface="Arial" panose="020B0604020202020204" pitchFamily="34" charset="0"/>
              </a:rPr>
              <a:t>=1 mm</a:t>
            </a:r>
            <a:endParaRPr lang="en-US" dirty="0"/>
          </a:p>
        </p:txBody>
      </p:sp>
      <p:pic>
        <p:nvPicPr>
          <p:cNvPr id="14" name="Picture 13" descr="Chart, line chart&#10;&#10;Description automatically generated">
            <a:extLst>
              <a:ext uri="{FF2B5EF4-FFF2-40B4-BE49-F238E27FC236}">
                <a16:creationId xmlns:a16="http://schemas.microsoft.com/office/drawing/2014/main" id="{29F61804-CCA4-4BD0-A9ED-A549993F1E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981" y="3771469"/>
            <a:ext cx="4753638" cy="3086531"/>
          </a:xfrm>
          <a:prstGeom prst="rect">
            <a:avLst/>
          </a:prstGeom>
        </p:spPr>
      </p:pic>
      <p:sp>
        <p:nvSpPr>
          <p:cNvPr id="13" name="TextBox 12">
            <a:extLst>
              <a:ext uri="{FF2B5EF4-FFF2-40B4-BE49-F238E27FC236}">
                <a16:creationId xmlns:a16="http://schemas.microsoft.com/office/drawing/2014/main" id="{E927F82A-5251-4A02-A34D-0CF7DA58648F}"/>
              </a:ext>
            </a:extLst>
          </p:cNvPr>
          <p:cNvSpPr txBox="1"/>
          <p:nvPr/>
        </p:nvSpPr>
        <p:spPr>
          <a:xfrm>
            <a:off x="2674086" y="3988650"/>
            <a:ext cx="1125629" cy="369332"/>
          </a:xfrm>
          <a:prstGeom prst="rect">
            <a:avLst/>
          </a:prstGeom>
          <a:noFill/>
        </p:spPr>
        <p:txBody>
          <a:bodyPr wrap="none" rtlCol="0">
            <a:spAutoFit/>
          </a:bodyPr>
          <a:lstStyle/>
          <a:p>
            <a:r>
              <a:rPr lang="en-US" sz="1800" dirty="0"/>
              <a:t>𝑙</a:t>
            </a:r>
            <a:r>
              <a:rPr lang="en-US" sz="1800" baseline="-25000" dirty="0"/>
              <a:t>𝑤</a:t>
            </a:r>
            <a:r>
              <a:rPr lang="en-US" sz="1800" baseline="-25000" dirty="0">
                <a:latin typeface="Arial" panose="020B0604020202020204" pitchFamily="34" charset="0"/>
              </a:rPr>
              <a:t> </a:t>
            </a:r>
            <a:r>
              <a:rPr lang="en-US" sz="1800" dirty="0">
                <a:latin typeface="Arial" panose="020B0604020202020204" pitchFamily="34" charset="0"/>
              </a:rPr>
              <a:t>=3.6 m</a:t>
            </a:r>
          </a:p>
        </p:txBody>
      </p:sp>
      <p:sp>
        <p:nvSpPr>
          <p:cNvPr id="3" name="Star: 5 Points 2">
            <a:extLst>
              <a:ext uri="{FF2B5EF4-FFF2-40B4-BE49-F238E27FC236}">
                <a16:creationId xmlns:a16="http://schemas.microsoft.com/office/drawing/2014/main" id="{652401E4-0E74-4735-9FFD-DFF07CC2F4CB}"/>
              </a:ext>
            </a:extLst>
          </p:cNvPr>
          <p:cNvSpPr/>
          <p:nvPr/>
        </p:nvSpPr>
        <p:spPr>
          <a:xfrm>
            <a:off x="3866322" y="4591879"/>
            <a:ext cx="188843" cy="2584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71244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1310.086"/>
  <p:tag name="LATEXADDIN" val="\documentclass{article}&#10;\usepackage{amsmath}&#10;\pagestyle{empty}&#10;\begin{document}&#10;$\Delta n(t) = \Delta n_0 \cos(\omega_p(t) t)$&#10;&#10;&#10;&#10;\end{document}"/>
  <p:tag name="IGUANATEXSIZE" val="20"/>
  <p:tag name="IGUANATEXCURSOR" val="122"/>
  <p:tag name="TRANSPARENCY" val="True"/>
  <p:tag name="LATEXENGINEID" val="0"/>
  <p:tag name="TEMPFOLDER" val="c:\temp\"/>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54.4807"/>
  <p:tag name="ORIGINALWIDTH" val="505.4369"/>
  <p:tag name="LATEXADDIN" val="\documentclass{article}&#10;\usepackage{amsmath}&#10;\pagestyle{empty}&#10;\begin{document}&#10;$ \Delta\eta = \frac{\Delta E}{E}$&#10;&#10;&#10;&#10;\end{document}"/>
  <p:tag name="IGUANATEXSIZE" val="20"/>
  <p:tag name="IGUANATEXCURSOR" val="107"/>
  <p:tag name="TRANSPARENCY" val="True"/>
  <p:tag name="LATEXENGINEID" val="0"/>
  <p:tag name="TEMPFOLDER" val="c:\temp\"/>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153.7308"/>
  <p:tag name="ORIGINALWIDTH" val="941.1324"/>
  <p:tag name="LATEXADDIN" val="\documentclass{article}&#10;\usepackage{amsmath}&#10;\pagestyle{empty}&#10;\begin{document}&#10; $\frac{d}{ds}\mathrm{Im}\left(\mathcal{Z}\right)=Z_I(k)$&#10;&#10;&#10;\end{document}"/>
  <p:tag name="IGUANATEXSIZE" val="20"/>
  <p:tag name="IGUANATEXCURSOR" val="130"/>
  <p:tag name="TRANSPARENCY" val="True"/>
  <p:tag name="LATEXENGINEID" val="0"/>
  <p:tag name="TEMPFOLDER" val="c:\temp\"/>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37.2328"/>
  <p:tag name="ORIGINALWIDTH" val="731.9085"/>
  <p:tag name="LATEXADDIN" val="\documentclass{article}&#10;\usepackage{amsmath}&#10;\pagestyle{empty}&#10;\begin{document}&#10;$\Delta {\hat I}_k = e \Delta {\hat n}_k c $&#10;&#10;&#10;&#10;\end{document}"/>
  <p:tag name="IGUANATEXSIZE" val="20"/>
  <p:tag name="IGUANATEXCURSOR" val="124"/>
  <p:tag name="TRANSPARENCY" val="True"/>
  <p:tag name="LATEXENGINEID" val="0"/>
  <p:tag name="TEMPFOLDER" val="c:\temp\"/>
  <p:tag name="LATEXFORMHEIGHT" val="312"/>
  <p:tag name="LATEXFORMWIDTH" val="384"/>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196.4754"/>
  <p:tag name="ORIGINALWIDTH" val="1617.548"/>
  <p:tag name="LATEXADDIN" val="\documentclass{article}&#10;\usepackage{amsmath}&#10;\pagestyle{empty}&#10;\begin{document}&#10;$    \frac{d \Delta{\hat\eta}_k}{d s}&#10;    =&#10;    i e \frac{\Delta{\hat I}_k c Z_I}{E}=i \frac{r_e c Z_I}{\gamma}\Delta{\hat n}_k$&#10;&#10;&#10;&#10;\end{document}"/>
  <p:tag name="IGUANATEXSIZE" val="20"/>
  <p:tag name="IGUANATEXCURSOR" val="167"/>
  <p:tag name="TRANSPARENCY" val="True"/>
  <p:tag name="LATEXENGINEID" val="0"/>
  <p:tag name="TEMPFOLDER" val="c:\temp\"/>
  <p:tag name="LATEXFORMHEIGHT" val="312"/>
  <p:tag name="LATEXFORMWIDTH" val="384"/>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182.2272"/>
  <p:tag name="ORIGINALWIDTH" val="1120.36"/>
  <p:tag name="LATEXADDIN" val="\documentclass{article}&#10;\usepackage{amsmath}&#10;\pagestyle{empty}&#10;\begin{document}&#10; $\frac{d \Delta{\hat n}_k}{d {s}}&#10;    =&#10;    -&#10;    ik&#10;    \frac{1}{\gamma_z^2}&#10;    n_0&#10;    \Delta{\hat\eta}_k$&#10;&#10;&#10;&#10;\end{document}"/>
  <p:tag name="IGUANATEXSIZE" val="20"/>
  <p:tag name="IGUANATEXCURSOR" val="190"/>
  <p:tag name="TRANSPARENCY" val="True"/>
  <p:tag name="LATEXENGINEID" val="0"/>
  <p:tag name="TEMPFOLDER" val="c:\temp\"/>
  <p:tag name="LATEXFORMHEIGHT" val="312"/>
  <p:tag name="LATEXFORMWIDTH" val="384"/>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178.4777"/>
  <p:tag name="ORIGINALWIDTH" val="1295.088"/>
  <p:tag name="LATEXADDIN" val="\documentclass{article}&#10;\usepackage{amsmath}&#10;\pagestyle{empty}&#10;\begin{document}&#10;$    \frac{d^2 \Delta{\hat n}_k}{d {s}^2}&#10;    =&#10;    -&#10;    c^{-2}&#10;    \omega_p^2(k)&#10;    \Delta{\hat n}_k$&#10;&#10;&#10;&#10;\end{document}"/>
  <p:tag name="IGUANATEXSIZE" val="20"/>
  <p:tag name="IGUANATEXCURSOR" val="184"/>
  <p:tag name="TRANSPARENCY" val="True"/>
  <p:tag name="LATEXENGINEID" val="0"/>
  <p:tag name="TEMPFOLDER" val="c:\temp\"/>
  <p:tag name="LATEXFORMHEIGHT" val="312"/>
  <p:tag name="LATEXFORMWIDTH" val="384"/>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96.4754"/>
  <p:tag name="ORIGINALWIDTH" val="1338.583"/>
  <p:tag name="LATEXADDIN" val="\documentclass{article}&#10;\usepackage{amsmath}&#10;\pagestyle{empty}&#10;\begin{document}&#10;$    \omega_p^2(k)&#10;    =&#10;    \frac{I}{I_A \gamma}\frac{ k c^3}{\gamma_z^2}(-Z_I(k))$&#10;&#10;&#10;&#10;\end{document}"/>
  <p:tag name="IGUANATEXSIZE" val="20"/>
  <p:tag name="IGUANATEXCURSOR" val="164"/>
  <p:tag name="TRANSPARENCY" val="True"/>
  <p:tag name="LATEXENGINEID" val="0"/>
  <p:tag name="TEMPFOLDER" val="c:\temp\"/>
  <p:tag name="LATEXFORMHEIGHT" val="312"/>
  <p:tag name="LATEXFORMWIDTH" val="384"/>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740.9074"/>
  <p:tag name="LATEXADDIN" val="\documentclass{article}&#10;\usepackage{amsmath}&#10;\pagestyle{empty}&#10;\begin{document}&#10;$\left(r_e n_0=I/I_A\right)$&#10;&#10;&#10;&#10;\end{document}"/>
  <p:tag name="IGUANATEXSIZE" val="20"/>
  <p:tag name="IGUANATEXCURSOR" val="107"/>
  <p:tag name="TRANSPARENCY" val="True"/>
  <p:tag name="LATEXENGINEID" val="0"/>
  <p:tag name="TEMPFOLDER" val="c:\temp\"/>
  <p:tag name="LATEXFORMHEIGHT" val="312"/>
  <p:tag name="LATEXFORMWIDTH" val="384"/>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185.9768"/>
  <p:tag name="ORIGINALWIDTH" val="489.6888"/>
  <p:tag name="LATEXADDIN" val="\documentclass{article}&#10;\usepackage{amsmath}&#10;\pagestyle{empty}&#10;\begin{document}&#10;$  l_w&#10;    \gg 2\frac{\gamma_z^2}{ k}$&#10;&#10;&#10;&#10;\end{document}"/>
  <p:tag name="IGUANATEXSIZE" val="20"/>
  <p:tag name="IGUANATEXCURSOR" val="118"/>
  <p:tag name="TRANSPARENCY" val="True"/>
  <p:tag name="LATEXENGINEID" val="0"/>
  <p:tag name="TEMPFOLDER" val="c:\temp\"/>
  <p:tag name="LATEXFORMHEIGHT" val="312"/>
  <p:tag name="LATEXFORMWIDTH" val="384"/>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104.9868"/>
  <p:tag name="ORIGINALWIDTH" val="953.1309"/>
  <p:tag name="LATEXADDIN" val="\documentclass{article}&#10;\usepackage{amsmath}&#10;\pagestyle{empty}&#10;\begin{document}&#10;$Z_I=Z_{SC}+Z_{Rad}$&#10;&#10;&#10;&#10;\end{document}"/>
  <p:tag name="IGUANATEXSIZE" val="20"/>
  <p:tag name="IGUANATEXCURSOR" val="80"/>
  <p:tag name="TRANSPARENCY" val="True"/>
  <p:tag name="LATEXENGINEID" val="0"/>
  <p:tag name="TEMPFOLDER" val="c:\temp\"/>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533.9332"/>
  <p:tag name="LATEXADDIN" val="\documentclass{article}&#10;\usepackage{amsmath}&#10;\pagestyle{empty}&#10;\begin{document}&#10;$\omega_p(I, \sigma, \gamma)$&#10;&#10;&#10;&#10;\end{document}"/>
  <p:tag name="IGUANATEXSIZE" val="20"/>
  <p:tag name="IGUANATEXCURSOR" val="107"/>
  <p:tag name="TRANSPARENCY" val="True"/>
  <p:tag name="LATEXENGINEID" val="0"/>
  <p:tag name="TEMPFOLDER" val="c:\temp\"/>
  <p:tag name="LATEXFORMHEIGHT" val="312"/>
  <p:tag name="LATEXFORMWIDTH" val="384"/>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200.225"/>
  <p:tag name="ORIGINALWIDTH" val="973.3784"/>
  <p:tag name="LATEXADDIN" val="\documentclass{article}&#10;\usepackage{amsmath}&#10;\pagestyle{empty}&#10;\begin{document}&#10;$ \rho(r)=\frac{1}{2\pi \sigma^2 c}e^{-\frac{r^2}{2 \sigma^2}}$&#10;&#10;&#10;&#10;\end{document}"/>
  <p:tag name="IGUANATEXSIZE" val="20"/>
  <p:tag name="IGUANATEXCURSOR" val="143"/>
  <p:tag name="TRANSPARENCY" val="True"/>
  <p:tag name="LATEXENGINEID" val="0"/>
  <p:tag name="TEMPFOLDER" val="c:\temp\"/>
  <p:tag name="LATEXFORMHEIGHT" val="312"/>
  <p:tag name="LATEXFORMWIDTH" val="384"/>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653.1683"/>
  <p:tag name="ORIGINALWIDTH" val="2926.884"/>
  <p:tag name="LATEXADDIN" val="\documentclass{article}&#10;\usepackage{amsmath}&#10;\pagestyle{empty}&#10;\begin{document}&#10;\begin{align}&#10;\label{eq:impedance}&#10; -Z_{SC}(k)=&amp;\frac{2 k}{\gamma_z^2 c}&#10;I_2\left(\frac{\sigma}{\Sigma_{SC}(k)}\right) \nonumber \\ \nonumber&#10; -Z_{Rad}(k)=&amp; \frac{K_W^2 k }{2 \gamma^2 c}&#10;\left[\frac{\pi}{2} I_3\left(\frac{\sigma}{\Sigma_{Rad}(k)}\right)-I_2\left(\frac{\sigma}{\Sigma_{Rad}(k)}\right)\right]&#10;\end{align}&#10;&#10;&#10;&#10;&#10;\end{document}"/>
  <p:tag name="IGUANATEXSIZE" val="20"/>
  <p:tag name="IGUANATEXCURSOR" val="208"/>
  <p:tag name="TRANSPARENCY" val="True"/>
  <p:tag name="LATEXENGINEID" val="0"/>
  <p:tag name="TEMPFOLDER" val="c:\temp\"/>
  <p:tag name="LATEXFORMHEIGHT" val="312"/>
  <p:tag name="LATEXFORMWIDTH" val="384"/>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578.1777"/>
  <p:tag name="ORIGINALWIDTH" val="929.1339"/>
  <p:tag name="LATEXADDIN" val="\documentclass{article}&#10;\usepackage{amsmath}&#10;\pagestyle{empty}&#10;\begin{document}&#10;\begin{align}\label{eq:condition2}&#10;\nonumber  \Sigma_{SC}(k)=&amp;\frac{\gamma_z}{ k} \\ \nonumber&#10;\Sigma_{Rad}(k)=&amp;\sqrt{\frac{\lambda_W}{4 \pi k}}&#10;\end{align}&#10;&#10;&#10;&#10;\end{document}"/>
  <p:tag name="IGUANATEXSIZE" val="20"/>
  <p:tag name="IGUANATEXCURSOR" val="124"/>
  <p:tag name="TRANSPARENCY" val="True"/>
  <p:tag name="LATEXENGINEID" val="0"/>
  <p:tag name="TEMPFOLDER" val="c:\temp\"/>
  <p:tag name="LATEXFORMHEIGHT" val="312"/>
  <p:tag name="LATEXFORMWIDTH" val="384"/>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601.4248"/>
  <p:tag name="ORIGINALWIDTH" val="2938.133"/>
  <p:tag name="LATEXADDIN" val="\documentclass{article}&#10;\usepackage{amsmath}&#10;\pagestyle{empty}&#10;\begin{document}&#10;\begin{align}\label{eq:impedance2}&#10; I_2(a)=&amp;\frac{1}{2}e^{a^2}&#10;\Gamma\left(0,a^2\right) \nonumber \\ \nonumber&#10;I_3(a)=&amp;&#10; \mathrm{MeijerG}\left[\left(\left(0\right),\left(-\frac{1}{2}\right)\right), \left(\left(0,0\right),\left(-\frac{1}{2}\right)\right),a^2\right]&#10;\end{align}&#10;&#10;&#10;&#10;\end{document}"/>
  <p:tag name="IGUANATEXSIZE" val="20"/>
  <p:tag name="IGUANATEXCURSOR" val="344"/>
  <p:tag name="TRANSPARENCY" val="True"/>
  <p:tag name="LATEXENGINEID" val="0"/>
  <p:tag name="TEMPFOLDER" val="c:\temp\"/>
  <p:tag name="LATEXFORMHEIGHT" val="312"/>
  <p:tag name="LATEXFORMWIDTH" val="384"/>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47.2066"/>
  <p:tag name="LATEXADDIN" val="\documentclass{article}&#10;\usepackage{amsmath}&#10;\pagestyle{empty}&#10;\begin{document}&#10;$\Gamma(0,x)$&#10;&#10;&#10;&#10;\end{document}"/>
  <p:tag name="IGUANATEXSIZE" val="20"/>
  <p:tag name="IGUANATEXCURSOR" val="81"/>
  <p:tag name="TRANSPARENCY" val="True"/>
  <p:tag name="LATEXENGINEID" val="0"/>
  <p:tag name="TEMPFOLDER" val="c:\temp\"/>
  <p:tag name="LATEXFORMHEIGHT" val="312"/>
  <p:tag name="LATEXFORMWIDTH" val="384"/>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159.73"/>
  <p:tag name="LATEXADDIN" val="\documentclass{article}&#10;\usepackage{amsmath}&#10;\pagestyle{empty}&#10;\begin{document}&#10;$\mathrm{MeijerG}\left[\left(\left(0\right),\left(-\frac{1}{2}\right)\right), \left(\left(0,0\right),\left(-\frac{1}{2}\right)\right),x\right]$&#10;&#10;&#10;&#10;\end{document}"/>
  <p:tag name="IGUANATEXSIZE" val="20"/>
  <p:tag name="IGUANATEXCURSOR" val="223"/>
  <p:tag name="TRANSPARENCY" val="True"/>
  <p:tag name="LATEXENGINEID" val="0"/>
  <p:tag name="TEMPFOLDER" val="c:\temp\"/>
  <p:tag name="LATEXFORMHEIGHT" val="312"/>
  <p:tag name="LATEXFORMWIDTH" val="384"/>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252.7184"/>
  <p:tag name="ORIGINALWIDTH" val="906.6367"/>
  <p:tag name="LATEXADDIN" val="\documentclass{article}&#10;\usepackage{amsmath}&#10;\pagestyle{empty}&#10;\begin{document}&#10;$    \left(\Delta{\hat n}_k,&#10;    \frac{\gamma_z^2}{\gamma^2}&#10;    \frac{d \Delta{\hat n}_k}{d {s}}&#10;    \right)^T$&#10;&#10;&#10;&#10;\end{document}"/>
  <p:tag name="IGUANATEXSIZE" val="20"/>
  <p:tag name="IGUANATEXCURSOR" val="192"/>
  <p:tag name="TRANSPARENCY" val="True"/>
  <p:tag name="LATEXENGINEID" val="0"/>
  <p:tag name="TEMPFOLDER" val="c:\temp\"/>
  <p:tag name="LATEXFORMHEIGHT" val="312"/>
  <p:tag name="LATEXFORMWIDTH" val="384"/>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104.9868"/>
  <p:tag name="ORIGINALWIDTH" val="983.1271"/>
  <p:tag name="LATEXADDIN" val="\documentclass{article}&#10;\usepackage{amsmath}&#10;\pagestyle{empty}&#10;\begin{document}&#10;$   M_\mathrm{unit}&#10;    =&#10;    M_C\cdot M_W$&#10;&#10;&#10;&#10;\end{document}"/>
  <p:tag name="IGUANATEXSIZE" val="20"/>
  <p:tag name="IGUANATEXCURSOR" val="123"/>
  <p:tag name="TRANSPARENCY" val="True"/>
  <p:tag name="LATEXENGINEID" val="0"/>
  <p:tag name="TEMPFOLDER" val="c:\temp\"/>
  <p:tag name="LATEXFORMHEIGHT" val="312"/>
  <p:tag name="LATEXFORMWIDTH" val="384"/>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107.2366"/>
  <p:tag name="ORIGINALWIDTH" val="119.2351"/>
  <p:tag name="LATEXADDIN" val="\documentclass{article}&#10;\usepackage{amsmath}&#10;\pagestyle{empty}&#10;\begin{document}&#10;$\ell_w$&#10;&#10;&#10;&#10;\end{document}"/>
  <p:tag name="IGUANATEXSIZE" val="20"/>
  <p:tag name="IGUANATEXCURSOR" val="88"/>
  <p:tag name="TRANSPARENCY" val="True"/>
  <p:tag name="LATEXENGINEID" val="0"/>
  <p:tag name="TEMPFOLDER" val="c:\temp\"/>
  <p:tag name="LATEXFORMHEIGHT" val="312"/>
  <p:tag name="LATEXFORMWIDTH" val="384"/>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566.929"/>
  <p:tag name="LATEXADDIN" val="\documentclass{article}&#10;\usepackage{amsmath}&#10;\pagestyle{empty}&#10;\begin{document}&#10;    \begin{align}\label{eq:chicane}&#10;    ,&#10;    =&#10;    \begin{pmatrix}&#10;    1 &amp; \gamma^2 R_{56}\\&#10;    0 &amp; 1&#10;    \end{pmatrix}&#10;    \end{align}&#10;&#10;&#10;&#10;\end{document}"/>
  <p:tag name="IGUANATEXSIZE" val="20"/>
  <p:tag name="IGUANATEXCURSOR" val="121"/>
  <p:tag name="TRANSPARENCY" val="True"/>
  <p:tag name="LATEXENGINEID" val="0"/>
  <p:tag name="TEMPFOLDER" val="c:\temp\"/>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00.9749"/>
  <p:tag name="LATEXADDIN" val="\documentclass{article}&#10;\usepackage{amsmath}&#10;\pagestyle{empty}&#10;\begin{document}&#10;$\sigma(t)$&#10;&#10;&#10;&#10;\end{document}"/>
  <p:tag name="IGUANATEXSIZE" val="20"/>
  <p:tag name="IGUANATEXCURSOR" val="90"/>
  <p:tag name="TRANSPARENCY" val="True"/>
  <p:tag name="LATEXENGINEID" val="0"/>
  <p:tag name="TEMPFOLDER" val="c:\temp\"/>
  <p:tag name="LATEXFORMHEIGHT" val="312"/>
  <p:tag name="LATEXFORMWIDTH" val="384"/>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554.181"/>
  <p:tag name="LATEXADDIN" val="\documentclass{article}&#10;\usepackage{amsmath}&#10;\pagestyle{empty}&#10;\begin{document}&#10;    \begin{align}\label{eq:chicane}&#10;    M_C&#10;    =&#10;    \begin{pmatrix}&#10;    1 &amp; D\\&#10;    0 &amp; 1&#10;    \end{pmatrix}&#10;    \end{align}&#10;&#10;&#10;&#10;\end{document}"/>
  <p:tag name="IGUANATEXSIZE" val="20"/>
  <p:tag name="IGUANATEXCURSOR" val="159"/>
  <p:tag name="TRANSPARENCY" val="True"/>
  <p:tag name="LATEXENGINEID" val="0"/>
  <p:tag name="TEMPFOLDER" val="c:\temp\"/>
  <p:tag name="LATEXFORMHEIGHT" val="312"/>
  <p:tag name="LATEXFORMWIDTH" val="384"/>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404.9494"/>
  <p:tag name="ORIGINALWIDTH" val="3324.334"/>
  <p:tag name="LATEXADDIN" val="\documentclass{article}&#10;\usepackage{amsmath}&#10;\pagestyle{empty}&#10;\begin{document}&#10;   \begin{align}\label{eq:10}&#10;    M_W&#10;    =&#10;    \begin{pmatrix}&#10;    \cos(\frac{\omega_p}{c} l_w)     &amp; \frac{\gamma^2c}{\gamma_z^2\omega_p} \sin(\frac{\omega_p}{c} l_w)\\&#10;    - \frac{\gamma_z^2\omega_p}{\gamma^2 c}\sin(\frac{\omega_p}{c} l_w)&amp; \cos(\frac{\omega_p}{c} l_w)&#10;    \end{pmatrix}&#10;    \end{align}&#10;&#10;&#10;&#10;\end{document}"/>
  <p:tag name="IGUANATEXSIZE" val="20"/>
  <p:tag name="IGUANATEXCURSOR" val="386"/>
  <p:tag name="TRANSPARENCY" val="True"/>
  <p:tag name="LATEXENGINEID" val="0"/>
  <p:tag name="TEMPFOLDER" val="c:\temp\"/>
  <p:tag name="LATEXFORMHEIGHT" val="312"/>
  <p:tag name="LATEXFORMWIDTH" val="384"/>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533.1833"/>
  <p:tag name="LATEXADDIN" val="\documentclass{article}&#10;\usepackage{amsmath}&#10;\pagestyle{empty}&#10;\begin{document}&#10;$k_p=\omega_p/c$&#10;&#10;&#10;&#10;\end{document}"/>
  <p:tag name="IGUANATEXSIZE" val="20"/>
  <p:tag name="IGUANATEXCURSOR" val="81"/>
  <p:tag name="TRANSPARENCY" val="True"/>
  <p:tag name="LATEXENGINEID" val="0"/>
  <p:tag name="TEMPFOLDER" val="c:\temp\"/>
  <p:tag name="LATEXFORMHEIGHT" val="312"/>
  <p:tag name="LATEXFORMWIDTH" val="384"/>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122.2347"/>
  <p:tag name="ORIGINALWIDTH" val="462.6921"/>
  <p:tag name="LATEXADDIN" val="\documentclass{article}&#10;\usepackage{amsmath}&#10;\pagestyle{empty}&#10;\begin{document}&#10;$\phi=k_p l_w$&#10;&#10;&#10;&#10;\end{document}"/>
  <p:tag name="IGUANATEXSIZE" val="20"/>
  <p:tag name="IGUANATEXCURSOR" val="80"/>
  <p:tag name="TRANSPARENCY" val="True"/>
  <p:tag name="LATEXENGINEID" val="0"/>
  <p:tag name="TEMPFOLDER" val="c:\temp\"/>
  <p:tag name="LATEXFORMHEIGHT" val="312"/>
  <p:tag name="LATEXFORMWIDTH" val="384"/>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314.9606"/>
  <p:tag name="ORIGINALWIDTH" val="2827.896"/>
  <p:tag name="LATEXADDIN" val="\documentclass{article}&#10;\usepackage{amsmath}&#10;\pagestyle{empty}&#10;\begin{document}&#10;    \begin{align} \label{eq:approximation}&#10; G_1\simeq&amp; &#10; -\gamma_z^2 R_{56} k_p \sin(k_p l_w) \\&#10; G_2\simeq&amp; \,0. \nonumber  &#10;    \end{align}&#10;&#10;&#10;&#10;\end{document}"/>
  <p:tag name="IGUANATEXSIZE" val="20"/>
  <p:tag name="IGUANATEXCURSOR" val="221"/>
  <p:tag name="TRANSPARENCY" val="True"/>
  <p:tag name="LATEXENGINEID" val="0"/>
  <p:tag name="TEMPFOLDER" val="c:\temp\"/>
  <p:tag name="LATEXFORMHEIGHT" val="312"/>
  <p:tag name="LATEXFORMWIDTH" val="384"/>
  <p:tag name="LATEXFORMWRAP" val="True"/>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65.99173"/>
  <p:tag name="LATEXADDIN" val="\documentclass{article}&#10;\usepackage{amsmath}&#10;\pagestyle{empty}&#10;\begin{document}&#10;$\phi$&#10;&#10;&#10;\end{document}"/>
  <p:tag name="IGUANATEXSIZE" val="18"/>
  <p:tag name="IGUANATEXCURSOR" val="86"/>
  <p:tag name="TRANSPARENCY" val="True"/>
  <p:tag name="LATEXENGINEID" val="0"/>
  <p:tag name="TEMPFOLDER" val="c:\temp\"/>
  <p:tag name="LATEXFORMHEIGHT" val="312"/>
  <p:tag name="LATEXFORMWIDTH" val="384"/>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91.2261"/>
  <p:tag name="LATEXADDIN" val="\documentclass{article}&#10;\usepackage{amsmath}&#10;\pagestyle{empty}&#10;\begin{document}&#10;$\pi/2$&#10;&#10;&#10;\end{document}"/>
  <p:tag name="IGUANATEXSIZE" val="18"/>
  <p:tag name="IGUANATEXCURSOR" val="86"/>
  <p:tag name="TRANSPARENCY" val="True"/>
  <p:tag name="LATEXENGINEID" val="0"/>
  <p:tag name="TEMPFOLDER" val="c:\temp\"/>
  <p:tag name="LATEXFORMHEIGHT" val="312"/>
  <p:tag name="LATEXFORMWIDTH" val="384"/>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138.7327"/>
  <p:tag name="ORIGINALWIDTH" val="763.4045"/>
  <p:tag name="LATEXADDIN" val="\documentclass{article}&#10;\usepackage{amsmath}&#10;\pagestyle{empty}&#10;\begin{document}&#10;$\gamma_z^2 R_{56} k_p&gt;&gt;1$&#10;&#10;&#10;&#10;\end{document}"/>
  <p:tag name="IGUANATEXSIZE" val="20"/>
  <p:tag name="IGUANATEXCURSOR" val="106"/>
  <p:tag name="TRANSPARENCY" val="True"/>
  <p:tag name="LATEXENGINEID" val="0"/>
  <p:tag name="TEMPFOLDER" val="c:\temp\"/>
  <p:tag name="LATEXFORMHEIGHT" val="312"/>
  <p:tag name="LATEXFORMWIDTH" val="384"/>
  <p:tag name="LATEXFORMWRAP" val="True"/>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801.6498"/>
  <p:tag name="ORIGINALWIDTH" val="4161.229"/>
  <p:tag name="LATEXADDIN" val="\documentclass{article}&#10;\usepackage{amsmath}&#10;\pagestyle{empty}&#10;\begin{document}&#10;   \begin{align} \label{eq:eigenvalues}&#10; G_1=&amp;&#10; \cos(\phi)-\frac{1}{2}\gamma_z^2 R_{56} k_p \sin(\phi) -  &#10; \sqrt{\left(-\cos(\phi)+\frac{1}{2}\gamma_z^2 R_{56} k_p \sin(\phi)\right)^2-1} \\ \nonumber&#10; G_2=&amp;&#10; \cos(\phi)-\frac{1}{2}\gamma_z^2 R_{56} k_p \sin(\phi) +  &#10;\sqrt{\left(-\cos(\phi)+\frac{1}{2}\gamma_z^2 R_{56} k_p \sin(\phi)\right)^2-1}  \nonumber  &#10;    \end{align}&#10;&#10;&#10;&#10;\end{document}"/>
  <p:tag name="IGUANATEXSIZE" val="20"/>
  <p:tag name="IGUANATEXCURSOR" val="428"/>
  <p:tag name="TRANSPARENCY" val="True"/>
  <p:tag name="LATEXENGINEID" val="0"/>
  <p:tag name="TEMPFOLDER" val="c:\temp\"/>
  <p:tag name="LATEXFORMHEIGHT" val="312"/>
  <p:tag name="LATEXFORMWIDTH" val="384"/>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448.4439"/>
  <p:tag name="ORIGINALWIDTH" val="4093.738"/>
  <p:tag name="LATEXADDIN" val="\documentclass{article}&#10;\usepackage{amsmath}&#10;\pagestyle{empty}&#10;\begin{document}&#10;\begin{align}\label{eq:gain}&#10; |G(k)| \simeq &amp; k R_{56}\sqrt{\frac{I}{I_A \gamma} e^{\left(\frac{k \sigma}{\gamma_z}\right)^2}&#10;\Gamma\left(0,\left(\frac{k \sigma}{\gamma_z}\right)^2\right)} &#10;\sin(k_p l_w) \exp&#10;    \left[&#10;    -&#10;    \frac{1}{2}&#10;    k^2 \tilde{R}_{56}^2\sigma_\eta^2&#10;    \right]&#10;\end{align}&#10;&#10;&#10;&#10;\end{document}"/>
  <p:tag name="IGUANATEXSIZE" val="20"/>
  <p:tag name="IGUANATEXCURSOR" val="270"/>
  <p:tag name="TRANSPARENCY" val="True"/>
  <p:tag name="LATEXENGINEID" val="0"/>
  <p:tag name="TEMPFOLDER" val="c:\temp\"/>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00.9749"/>
  <p:tag name="LATEXADDIN" val="\documentclass{article}&#10;\usepackage{amsmath}&#10;\pagestyle{empty}&#10;\begin{document}&#10;$\sigma(t)$&#10;&#10;&#10;&#10;\end{document}"/>
  <p:tag name="IGUANATEXSIZE" val="20"/>
  <p:tag name="IGUANATEXCURSOR" val="90"/>
  <p:tag name="TRANSPARENCY" val="True"/>
  <p:tag name="LATEXENGINEID" val="0"/>
  <p:tag name="TEMPFOLDER" val="c:\temp\"/>
  <p:tag name="LATEXFORMHEIGHT" val="312"/>
  <p:tag name="LATEXFORMWIDTH" val="384"/>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182.9771"/>
  <p:tag name="ORIGINALWIDTH" val="839.1451"/>
  <p:tag name="LATEXADDIN" val="\documentclass{article}&#10;\usepackage{amsmath}&#10;\pagestyle{empty}&#10;\begin{document}&#10;$\tilde{R}_{56}=\frac{l_w}{ \gamma_z^2}+R_{56}$&#10;&#10;&#10;&#10;\end{document}"/>
  <p:tag name="IGUANATEXSIZE" val="20"/>
  <p:tag name="IGUANATEXCURSOR" val="107"/>
  <p:tag name="TRANSPARENCY" val="True"/>
  <p:tag name="LATEXENGINEID" val="0"/>
  <p:tag name="TEMPFOLDER" val="c:\temp\"/>
  <p:tag name="LATEXFORMHEIGHT" val="312"/>
  <p:tag name="LATEXFORMWIDTH" val="384"/>
  <p:tag name="LATEXFORMWRAP" val="True"/>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323.2096"/>
  <p:tag name="ORIGINALWIDTH" val="748.4064"/>
  <p:tag name="LATEXADDIN" val="\documentclass{article}&#10;\usepackage{amsmath}&#10;\pagestyle{empty}&#10;\begin{document}&#10;\begin{align}&#10;k_r &amp;= 1.7 \mu m^{-1} \nonumber \\&#10;\gamma_z &amp;= 212 \nonumber&#10;\end{align}&#10;&#10;&#10;&#10;\end{document}"/>
  <p:tag name="IGUANATEXSIZE" val="20"/>
  <p:tag name="IGUANATEXCURSOR" val="125"/>
  <p:tag name="TRANSPARENCY" val="True"/>
  <p:tag name="LATEXENGINEID" val="0"/>
  <p:tag name="TEMPFOLDER" val="c:\temp\"/>
  <p:tag name="LATEXFORMHEIGHT" val="312"/>
  <p:tag name="LATEXFORMWIDTH" val="384"/>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332.9583"/>
  <p:tag name="LATEXADDIN" val="\documentclass{article}&#10;\usepackage{amsmath}&#10;\pagestyle{empty}&#10;\begin{document}&#10;$\gamma, K_W$&#10;&#10;&#10;&#10;\end{document}"/>
  <p:tag name="IGUANATEXSIZE" val="20"/>
  <p:tag name="IGUANATEXCURSOR" val="92"/>
  <p:tag name="TRANSPARENCY" val="True"/>
  <p:tag name="LATEXENGINEID" val="0"/>
  <p:tag name="TEMPFOLDER" val="c:\temp\"/>
  <p:tag name="LATEXFORMHEIGHT" val="312"/>
  <p:tag name="LATEXFORMWIDTH" val="384"/>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81.73976"/>
  <p:tag name="ORIGINALWIDTH" val="108.7364"/>
  <p:tag name="LATEXADDIN" val="\documentclass{article}&#10;\usepackage{amsmath}&#10;\pagestyle{empty}&#10;\begin{document}&#10;$\gamma_z$&#10;&#10;&#10;&#10;\end{document}"/>
  <p:tag name="IGUANATEXSIZE" val="20"/>
  <p:tag name="IGUANATEXCURSOR" val="89"/>
  <p:tag name="TRANSPARENCY" val="True"/>
  <p:tag name="LATEXENGINEID" val="0"/>
  <p:tag name="TEMPFOLDER" val="c:\temp\"/>
  <p:tag name="LATEXFORMHEIGHT" val="312"/>
  <p:tag name="LATEXFORMWIDTH" val="384"/>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129.7338"/>
  <p:tag name="ORIGINALWIDTH" val="803.8995"/>
  <p:tag name="LATEXADDIN" val="\documentclass{article}&#10;\usepackage{amsmath}&#10;\pagestyle{empty}&#10;\begin{document}&#10;$k_r = 0.01 \mu m^{-1} &#10;$&#10;&#10;&#10;&#10;\end{document}"/>
  <p:tag name="IGUANATEXSIZE" val="20"/>
  <p:tag name="IGUANATEXCURSOR" val="85"/>
  <p:tag name="TRANSPARENCY" val="True"/>
  <p:tag name="LATEXENGINEID" val="0"/>
  <p:tag name="TEMPFOLDER" val="c:\temp\"/>
  <p:tag name="LATEXFORMHEIGHT" val="312"/>
  <p:tag name="LATEXFORMWIDTH" val="384"/>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104.9868"/>
  <p:tag name="ORIGINALWIDTH" val="203.2246"/>
  <p:tag name="LATEXADDIN" val="\documentclass{article}&#10;\usepackage{amsmath}&#10;\pagestyle{empty}&#10;\begin{document}&#10;$K_W$&#10;&#10;&#10;&#10;\end{document}"/>
  <p:tag name="IGUANATEXSIZE" val="20"/>
  <p:tag name="IGUANATEXCURSOR" val="81"/>
  <p:tag name="TRANSPARENCY" val="True"/>
  <p:tag name="LATEXENGINEID" val="0"/>
  <p:tag name="TEMPFOLDER" val="c:\temp\"/>
  <p:tag name="LATEXFORMHEIGHT" val="312"/>
  <p:tag name="LATEXFORMWIDTH" val="384"/>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81.73976"/>
  <p:tag name="ORIGINALWIDTH" val="235.4706"/>
  <p:tag name="LATEXADDIN" val="\documentclass{article}&#10;\usepackage{amsmath}&#10;\pagestyle{empty}&#10;\begin{document}&#10;$\gamma, \gamma_z$&#10;&#10;&#10;&#10;\end{document}"/>
  <p:tag name="IGUANATEXSIZE" val="20"/>
  <p:tag name="IGUANATEXCURSOR" val="89"/>
  <p:tag name="TRANSPARENCY" val="True"/>
  <p:tag name="LATEXENGINEID" val="0"/>
  <p:tag name="TEMPFOLDER" val="c:\temp\"/>
  <p:tag name="LATEXFORMHEIGHT" val="312"/>
  <p:tag name="LATEXFORMWIDTH" val="384"/>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250.844"/>
  <p:tag name="LATEXADDIN" val="\documentclass{article}&#10;\usepackage{amsmath}&#10;\pagestyle{empty}&#10;\begin{document}&#10;$n(z)=\Delta n\sin(k z)+n_0$&#10;&#10;&#10;&#10;\end{document}"/>
  <p:tag name="IGUANATEXSIZE" val="20"/>
  <p:tag name="IGUANATEXCURSOR" val="88"/>
  <p:tag name="TRANSPARENCY" val="True"/>
  <p:tag name="LATEXENGINEID" val="0"/>
  <p:tag name="TEMPFOLDER" val="c:\temp\"/>
  <p:tag name="LATEXFORMHEIGHT" val="312"/>
  <p:tag name="LATEXFORMWIDTH" val="384"/>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168.7289"/>
  <p:tag name="ORIGINALWIDTH" val="470.1913"/>
  <p:tag name="LATEXADDIN" val="\documentclass{article}&#10;\usepackage{amsmath}&#10;\pagestyle{empty}&#10;\begin{document}&#10;$&#10;\delta_m=\frac{\Delta n}{n_0}&#10;$&#10;&#10;&#10;&#10;\end{document}"/>
  <p:tag name="IGUANATEXSIZE" val="20"/>
  <p:tag name="IGUANATEXCURSOR" val="113"/>
  <p:tag name="TRANSPARENCY" val="True"/>
  <p:tag name="LATEXENGINEID" val="0"/>
  <p:tag name="TEMPFOLDER" val="c:\temp\"/>
  <p:tag name="LATEXFORMHEIGHT" val="312"/>
  <p:tag name="LATEXFORMWIDTH" val="384"/>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283.4646"/>
  <p:tag name="ORIGINALWIDTH" val="944.8819"/>
  <p:tag name="LATEXADDIN" val="\documentclass{article}&#10;\usepackage{amsmath}&#10;\pagestyle{empty}&#10;\begin{document}&#10;$&#10;b(k)=\frac{1}{N}\displaystyle \sum_{j} e^{i k \zeta_j}&#10;$&#10;&#10;&#10;&#10;\end{document}"/>
  <p:tag name="IGUANATEXSIZE" val="20"/>
  <p:tag name="IGUANATEXCURSOR" val="112"/>
  <p:tag name="TRANSPARENCY" val="True"/>
  <p:tag name="LATEXENGINEID" val="0"/>
  <p:tag name="TEMPFOLDER" val="c:\temp\"/>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99.475"/>
  <p:tag name="LATEXADDIN" val="\documentclass{article}&#10;\usepackage{amsmath}&#10;\pagestyle{empty}&#10;\begin{document}&#10;$\gamma(t)$&#10;&#10;&#10;&#10;\end{document}"/>
  <p:tag name="IGUANATEXSIZE" val="20"/>
  <p:tag name="IGUANATEXCURSOR" val="87"/>
  <p:tag name="TRANSPARENCY" val="True"/>
  <p:tag name="LATEXENGINEID" val="0"/>
  <p:tag name="TEMPFOLDER" val="c:\temp\"/>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213.7233"/>
  <p:tag name="ORIGINALWIDTH" val="1459.318"/>
  <p:tag name="LATEXADDIN" val="\documentclass{article}&#10;\usepackage{amsmath}&#10;\pagestyle{empty}&#10;\begin{document}&#10;$\gamma_z= \frac{1}{\sqrt{1-\bar{v}_z^2/c^2}}=\frac{\gamma}{\sqrt{{1+K_w^2/2}}}$&#10;&#10;&#10;&#10;\end{document}"/>
  <p:tag name="IGUANATEXSIZE" val="20"/>
  <p:tag name="IGUANATEXCURSOR" val="152"/>
  <p:tag name="TRANSPARENCY" val="True"/>
  <p:tag name="LATEXENGINEID" val="0"/>
  <p:tag name="TEMPFOLDER" val="c:\temp\"/>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67.979"/>
  <p:tag name="ORIGINALWIDTH" val="686.1642"/>
  <p:tag name="LATEXADDIN" val="\documentclass{article}&#10;\usepackage{amsmath}&#10;\pagestyle{empty}&#10;\begin{document}&#10;$K_w= \frac{e B_w \lambda_w}{2\pi m_e c}$&#10;&#10;&#10;&#10;\end{document}"/>
  <p:tag name="IGUANATEXSIZE" val="20"/>
  <p:tag name="IGUANATEXCURSOR" val="84"/>
  <p:tag name="TRANSPARENCY" val="True"/>
  <p:tag name="LATEXENGINEID" val="0"/>
  <p:tag name="TEMPFOLDER" val="c:\temp\"/>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53.7308"/>
  <p:tag name="ORIGINALWIDTH" val="1677.54"/>
  <p:tag name="LATEXADDIN" val="\documentclass{article}&#10;\usepackage{amsmath}&#10;\pagestyle{empty}&#10;\begin{document}&#10; $\Delta {\hat n}_k(s) = \int_{-\infty}^{\infty} \Delta n(s,z)e^{-ikz}dz$&#10;&#10;&#10;&#10;\end{document}"/>
  <p:tag name="IGUANATEXSIZE" val="20"/>
  <p:tag name="IGUANATEXCURSOR" val="153"/>
  <p:tag name="TRANSPARENCY" val="True"/>
  <p:tag name="LATEXENGINEID" val="0"/>
  <p:tag name="TEMPFOLDER" val="c:\temp\"/>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53.7308"/>
  <p:tag name="ORIGINALWIDTH" val="1655.793"/>
  <p:tag name="LATEXADDIN" val="\documentclass{article}&#10;\usepackage{amsmath}&#10;\pagestyle{empty}&#10;\begin{document}&#10;$\Delta {\hat \eta}_k(s) = \int_{-\infty}^{\infty} \Delta\eta(s,z)e^{-ikz}dz$&#10;&#10;&#10;&#10;\end{document}"/>
  <p:tag name="IGUANATEXSIZE" val="20"/>
  <p:tag name="IGUANATEXCURSOR" val="157"/>
  <p:tag name="TRANSPARENCY" val="True"/>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tion_4x3">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30927</TotalTime>
  <Words>2093</Words>
  <Application>Microsoft Office PowerPoint</Application>
  <PresentationFormat>Widescreen</PresentationFormat>
  <Paragraphs>301</Paragraphs>
  <Slides>38</Slides>
  <Notes>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38</vt:i4>
      </vt:variant>
    </vt:vector>
  </HeadingPairs>
  <TitlesOfParts>
    <vt:vector size="50" baseType="lpstr">
      <vt:lpstr>Arial</vt:lpstr>
      <vt:lpstr>Calibri</vt:lpstr>
      <vt:lpstr>Calibri Light</vt:lpstr>
      <vt:lpstr>Gill Sans MT</vt:lpstr>
      <vt:lpstr>Symbol</vt:lpstr>
      <vt:lpstr>t1-gul-bold</vt:lpstr>
      <vt:lpstr>t1-gul-regular</vt:lpstr>
      <vt:lpstr>t1-gul-regular-italic</vt:lpstr>
      <vt:lpstr>var(--jp-code-font-family)</vt:lpstr>
      <vt:lpstr>Wingdings</vt:lpstr>
      <vt:lpstr>Office Theme</vt:lpstr>
      <vt:lpstr>presentation_4x3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Benchmarking OPAL-FEL with SLAC experiment*)</vt:lpstr>
      <vt:lpstr>PowerPoint Presentation</vt:lpstr>
      <vt:lpstr>PowerPoint Presentation</vt:lpstr>
      <vt:lpstr>Initial electron beam</vt:lpstr>
      <vt:lpstr>PowerPoint Presentation</vt:lpstr>
      <vt:lpstr>PowerPoint Presentation</vt:lpstr>
      <vt:lpstr>PowerPoint Presentation</vt:lpstr>
      <vt:lpstr>Selection of seed modulation amplitude</vt:lpstr>
      <vt:lpstr>SASE FEL resonance suppression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Chicane CSR Impact on Gain</vt:lpstr>
      <vt:lpstr>PowerPoint Presentation</vt:lpstr>
      <vt:lpstr>PowerPoint Presentation</vt:lpstr>
      <vt:lpstr>Simulation Parameters</vt:lpstr>
      <vt:lpstr>Mitigating impact of finite bunch length</vt:lpstr>
      <vt:lpstr>PowerPoint Presentation</vt:lpstr>
      <vt:lpstr>Gain determination using NAFF vs Bunching Factor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Zholents, Sasha</dc:creator>
  <cp:lastModifiedBy>Zholents, Sasha</cp:lastModifiedBy>
  <cp:revision>160</cp:revision>
  <dcterms:created xsi:type="dcterms:W3CDTF">2023-04-08T01:17:36Z</dcterms:created>
  <dcterms:modified xsi:type="dcterms:W3CDTF">2023-10-09T13:28:30Z</dcterms:modified>
</cp:coreProperties>
</file>