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589" r:id="rId3"/>
    <p:sldId id="602" r:id="rId4"/>
    <p:sldId id="592" r:id="rId5"/>
    <p:sldId id="296" r:id="rId6"/>
    <p:sldId id="603" r:id="rId7"/>
    <p:sldId id="606" r:id="rId8"/>
    <p:sldId id="607" r:id="rId9"/>
    <p:sldId id="604" r:id="rId10"/>
    <p:sldId id="586" r:id="rId11"/>
    <p:sldId id="610" r:id="rId12"/>
    <p:sldId id="608" r:id="rId13"/>
    <p:sldId id="612" r:id="rId14"/>
    <p:sldId id="282" r:id="rId15"/>
    <p:sldId id="260" r:id="rId16"/>
    <p:sldId id="263" r:id="rId17"/>
    <p:sldId id="265" r:id="rId18"/>
    <p:sldId id="280" r:id="rId19"/>
    <p:sldId id="299" r:id="rId20"/>
    <p:sldId id="305" r:id="rId21"/>
    <p:sldId id="277" r:id="rId22"/>
    <p:sldId id="297" r:id="rId23"/>
    <p:sldId id="298" r:id="rId24"/>
    <p:sldId id="302" r:id="rId25"/>
    <p:sldId id="613" r:id="rId26"/>
    <p:sldId id="572" r:id="rId27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1802BE"/>
    <a:srgbClr val="666666"/>
    <a:srgbClr val="EAEAEA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004" autoAdjust="0"/>
    <p:restoredTop sz="94655" autoAdjust="0"/>
  </p:normalViewPr>
  <p:slideViewPr>
    <p:cSldViewPr snapToGrid="0" snapToObjects="1">
      <p:cViewPr varScale="1">
        <p:scale>
          <a:sx n="120" d="100"/>
          <a:sy n="120" d="100"/>
        </p:scale>
        <p:origin x="160" y="10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09.10.23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09.10.23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dirty="0"/>
              <a:t>1e-11</a:t>
            </a:r>
            <a:r>
              <a:rPr lang="en-GB" baseline="0" dirty="0"/>
              <a:t> </a:t>
            </a:r>
            <a:r>
              <a:rPr lang="en-GB" baseline="0" dirty="0" err="1"/>
              <a:t>eV</a:t>
            </a:r>
            <a:r>
              <a:rPr lang="en-GB" baseline="0" dirty="0"/>
              <a:t> (1e-7K) = BEC, </a:t>
            </a:r>
            <a:r>
              <a:rPr lang="en-GB" baseline="0" dirty="0" err="1"/>
              <a:t>Obere</a:t>
            </a:r>
            <a:r>
              <a:rPr lang="en-GB" baseline="0" dirty="0"/>
              <a:t> </a:t>
            </a:r>
            <a:r>
              <a:rPr lang="en-GB" baseline="0" dirty="0" err="1"/>
              <a:t>Energie</a:t>
            </a:r>
            <a:r>
              <a:rPr lang="en-GB" baseline="0" dirty="0"/>
              <a:t> </a:t>
            </a:r>
            <a:r>
              <a:rPr lang="en-GB" baseline="0" dirty="0" err="1"/>
              <a:t>Cosmics</a:t>
            </a:r>
            <a:r>
              <a:rPr lang="en-GB" baseline="0"/>
              <a:t> 1e20</a:t>
            </a:r>
            <a:endParaRPr lang="en-GB" dirty="0"/>
          </a:p>
        </p:txBody>
      </p:sp>
      <p:sp>
        <p:nvSpPr>
          <p:cNvPr id="19459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4AFBDD-6B28-4706-80C3-1D8021229296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B9B82-5327-4229-9C44-A35467D4CBD1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6673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B9B82-5327-4229-9C44-A35467D4CBD1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0729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B9B82-5327-4229-9C44-A35467D4CBD1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018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3700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Nice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cowork</a:t>
            </a:r>
            <a:r>
              <a:rPr lang="de-DE" baseline="0" dirty="0"/>
              <a:t> </a:t>
            </a:r>
            <a:r>
              <a:rPr lang="de-DE" baseline="0" dirty="0" err="1"/>
              <a:t>between</a:t>
            </a:r>
            <a:r>
              <a:rPr lang="de-DE" baseline="0" dirty="0"/>
              <a:t> GSI – FAIR – Research – </a:t>
            </a:r>
            <a:r>
              <a:rPr lang="de-DE" baseline="0" dirty="0" err="1"/>
              <a:t>Accelerator</a:t>
            </a:r>
            <a:r>
              <a:rPr lang="de-DE" baseline="0" dirty="0"/>
              <a:t> – </a:t>
            </a:r>
            <a:r>
              <a:rPr lang="de-DE" baseline="0" dirty="0" err="1"/>
              <a:t>Collaborations</a:t>
            </a:r>
            <a:r>
              <a:rPr lang="de-DE" baseline="0" dirty="0"/>
              <a:t>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external</a:t>
            </a:r>
            <a:r>
              <a:rPr lang="de-DE" baseline="0" dirty="0"/>
              <a:t> Partners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C1E2C-468D-064C-9747-D6B2FDFAFC6A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227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C1E2C-468D-064C-9747-D6B2FDFAFC6A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1615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528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71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316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329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B9B82-5327-4229-9C44-A35467D4CBD1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0151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B9B82-5327-4229-9C44-A35467D4CBD1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20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B9B82-5327-4229-9C44-A35467D4CBD1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496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040B52E-6118-F844-8FBE-85B6AFDC9E2A}"/>
              </a:ext>
            </a:extLst>
          </p:cNvPr>
          <p:cNvGrpSpPr/>
          <p:nvPr userDrawn="1"/>
        </p:nvGrpSpPr>
        <p:grpSpPr>
          <a:xfrm>
            <a:off x="1502578" y="976199"/>
            <a:ext cx="7426269" cy="3877686"/>
            <a:chOff x="1502578" y="976199"/>
            <a:chExt cx="7426269" cy="387768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FAB316F-95F1-6040-AB6B-EF23A5D58FAF}"/>
                </a:ext>
              </a:extLst>
            </p:cNvPr>
            <p:cNvSpPr/>
            <p:nvPr userDrawn="1"/>
          </p:nvSpPr>
          <p:spPr>
            <a:xfrm>
              <a:off x="7781365" y="3854824"/>
              <a:ext cx="1147482" cy="999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DE39F29-B8C0-C64D-ADFE-A8AFF963CB1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02578" y="976199"/>
              <a:ext cx="6099496" cy="3877686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1529" y="2738074"/>
            <a:ext cx="4303059" cy="584900"/>
          </a:xfrm>
        </p:spPr>
        <p:txBody>
          <a:bodyPr anchor="b" anchorCtr="0">
            <a:noAutofit/>
          </a:bodyPr>
          <a:lstStyle>
            <a:lvl1pPr algn="ctr">
              <a:defRPr sz="2400">
                <a:solidFill>
                  <a:srgbClr val="666666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1529" y="3322973"/>
            <a:ext cx="4303060" cy="531851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04091" y="4987636"/>
            <a:ext cx="3371273" cy="155864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7" y="4914483"/>
            <a:ext cx="8252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Nils Stallkamp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Nils Stallkamp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Nils Stallkamp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943494DA-FA9D-1447-B70B-2896FD77F5D0}"/>
              </a:ext>
            </a:extLst>
          </p:cNvPr>
          <p:cNvCxnSpPr/>
          <p:nvPr userDrawn="1"/>
        </p:nvCxnSpPr>
        <p:spPr>
          <a:xfrm>
            <a:off x="0" y="5049583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Bild 6" descr="GSI_Logo_rgb.png">
            <a:extLst>
              <a:ext uri="{FF2B5EF4-FFF2-40B4-BE49-F238E27FC236}">
                <a16:creationId xmlns:a16="http://schemas.microsoft.com/office/drawing/2014/main" id="{0E0D4DB1-EEDA-A644-B002-75EBF9968E0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839" y="363875"/>
            <a:ext cx="1129081" cy="376361"/>
          </a:xfrm>
          <a:prstGeom prst="rect">
            <a:avLst/>
          </a:prstGeom>
        </p:spPr>
      </p:pic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2AC6B5F8-0827-6645-B5C9-ED4385971D8F}"/>
              </a:ext>
            </a:extLst>
          </p:cNvPr>
          <p:cNvCxnSpPr/>
          <p:nvPr userDrawn="1"/>
        </p:nvCxnSpPr>
        <p:spPr>
          <a:xfrm>
            <a:off x="0" y="826224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CC9BBC89-C94F-2342-BFB0-0C52DC04C485}"/>
              </a:ext>
            </a:extLst>
          </p:cNvPr>
          <p:cNvSpPr>
            <a:spLocks/>
          </p:cNvSpPr>
          <p:nvPr userDrawn="1"/>
        </p:nvSpPr>
        <p:spPr>
          <a:xfrm>
            <a:off x="-1" y="727074"/>
            <a:ext cx="201600" cy="201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E807027-043F-224A-B8A1-2EA6FD7AA9B7}"/>
              </a:ext>
            </a:extLst>
          </p:cNvPr>
          <p:cNvSpPr>
            <a:spLocks/>
          </p:cNvSpPr>
          <p:nvPr userDrawn="1"/>
        </p:nvSpPr>
        <p:spPr>
          <a:xfrm>
            <a:off x="-1" y="4949824"/>
            <a:ext cx="203277" cy="203277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7635" y="1088015"/>
            <a:ext cx="8420176" cy="3677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15792" y="4914482"/>
            <a:ext cx="74489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35270" y="4950517"/>
            <a:ext cx="352713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17638" y="231075"/>
            <a:ext cx="6129236" cy="590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51256" y="4914482"/>
            <a:ext cx="84837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013201" y="4920458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Nils Stallkamp</a:t>
            </a:r>
            <a:endParaRPr lang="de-DE" dirty="0"/>
          </a:p>
        </p:txBody>
      </p:sp>
      <p:pic>
        <p:nvPicPr>
          <p:cNvPr id="13" name="Bild 12" descr="FAIR_Logo_rgb.png">
            <a:extLst>
              <a:ext uri="{FF2B5EF4-FFF2-40B4-BE49-F238E27FC236}">
                <a16:creationId xmlns:a16="http://schemas.microsoft.com/office/drawing/2014/main" id="{6EBF7B64-1F60-354C-83F5-CFA893F204B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829" y="206825"/>
            <a:ext cx="775055" cy="6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dt="0"/>
  <p:txStyles>
    <p:titleStyle>
      <a:lvl1pPr algn="l" defTabSz="342900" rtl="0" eaLnBrk="1" latinLnBrk="0" hangingPunct="1">
        <a:spcBef>
          <a:spcPct val="0"/>
        </a:spcBef>
        <a:buNone/>
        <a:defRPr sz="18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500" kern="1200">
          <a:solidFill>
            <a:srgbClr val="333333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350" kern="1200">
          <a:solidFill>
            <a:srgbClr val="333333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200" kern="1200">
          <a:solidFill>
            <a:srgbClr val="333333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050" kern="1200">
          <a:solidFill>
            <a:srgbClr val="333333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image" Target="../media/image43.png"/><Relationship Id="rId47" Type="http://schemas.openxmlformats.org/officeDocument/2006/relationships/image" Target="../media/image48.png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image" Target="../media/image46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image" Target="../media/image45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image" Target="../media/image44.png"/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image" Target="../media/image47.png"/><Relationship Id="rId20" Type="http://schemas.openxmlformats.org/officeDocument/2006/relationships/tags" Target="../tags/tag20.xml"/><Relationship Id="rId4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5.jpeg"/><Relationship Id="rId7" Type="http://schemas.openxmlformats.org/officeDocument/2006/relationships/image" Target="../media/image51.pn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1.png"/><Relationship Id="rId5" Type="http://schemas.openxmlformats.org/officeDocument/2006/relationships/image" Target="../media/image58.png"/><Relationship Id="rId10" Type="http://schemas.openxmlformats.org/officeDocument/2006/relationships/image" Target="../media/image60.png"/><Relationship Id="rId4" Type="http://schemas.openxmlformats.org/officeDocument/2006/relationships/image" Target="../media/image56.jpeg"/><Relationship Id="rId9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0.jpe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67.PNG"/><Relationship Id="rId4" Type="http://schemas.openxmlformats.org/officeDocument/2006/relationships/image" Target="../media/image71.png"/><Relationship Id="rId9" Type="http://schemas.openxmlformats.org/officeDocument/2006/relationships/image" Target="../media/image7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www.youtube.com/watch?v=pnvZfVNyUSQ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1435082" y="2035886"/>
            <a:ext cx="6273836" cy="1645885"/>
          </a:xfr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Heavy, </a:t>
            </a:r>
            <a:r>
              <a:rPr lang="de-DE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Highly-Charged</a:t>
            </a:r>
            <a:r>
              <a:rPr lang="de-DE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Ions at GSI/FAIR : </a:t>
            </a:r>
            <a:r>
              <a:rPr lang="de-DE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Deceleration</a:t>
            </a:r>
            <a:r>
              <a:rPr lang="de-DE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and Cooling</a:t>
            </a:r>
            <a:br>
              <a:rPr lang="de-DE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br>
              <a:rPr lang="de-DE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de-DE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CRYRING@ESR and HITRAP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2725687" y="3891608"/>
            <a:ext cx="4303060" cy="575941"/>
          </a:xfrm>
        </p:spPr>
        <p:txBody>
          <a:bodyPr>
            <a:normAutofit/>
          </a:bodyPr>
          <a:lstStyle/>
          <a:p>
            <a:r>
              <a:rPr lang="de-DE" dirty="0"/>
              <a:t>Frank Herfurth</a:t>
            </a:r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FCC000-F832-2D46-A6E8-DF427A87B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limits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D635E2A-6BA6-AC40-8D06-33E78F417FA6}"/>
              </a:ext>
            </a:extLst>
          </p:cNvPr>
          <p:cNvSpPr/>
          <p:nvPr/>
        </p:nvSpPr>
        <p:spPr>
          <a:xfrm rot="20339730">
            <a:off x="5010018" y="346820"/>
            <a:ext cx="1290484" cy="484746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ctr">
            <a:spAutoFit/>
          </a:bodyPr>
          <a:lstStyle/>
          <a:p>
            <a:pPr algn="ctr" defTabSz="342900" hangingPunct="0"/>
            <a:r>
              <a:rPr lang="en-US" sz="135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dedicated run in Dec 2020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9EB461-48A9-C441-BC26-237A6EA86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017" y="1587691"/>
            <a:ext cx="6158876" cy="2716433"/>
          </a:xfrm>
        </p:spPr>
        <p:txBody>
          <a:bodyPr>
            <a:noAutofit/>
          </a:bodyPr>
          <a:lstStyle/>
          <a:p>
            <a:pPr lvl="1"/>
            <a:r>
              <a:rPr lang="en-US" dirty="0"/>
              <a:t>for intensity measurement</a:t>
            </a:r>
          </a:p>
          <a:p>
            <a:pPr lvl="2"/>
            <a:r>
              <a:rPr lang="en-US" sz="1500" dirty="0"/>
              <a:t>with CCC: 5 </a:t>
            </a:r>
            <a:r>
              <a:rPr lang="en-US" sz="1500" dirty="0" err="1"/>
              <a:t>nA</a:t>
            </a:r>
            <a:r>
              <a:rPr lang="en-US" sz="1500" dirty="0"/>
              <a:t> (5⋅10</a:t>
            </a:r>
            <a:r>
              <a:rPr lang="en-US" sz="1500" baseline="30000" dirty="0"/>
              <a:t>4</a:t>
            </a:r>
            <a:r>
              <a:rPr lang="en-US" sz="1500" i="1" dirty="0"/>
              <a:t>q</a:t>
            </a:r>
            <a:r>
              <a:rPr lang="en-US" sz="1500" dirty="0"/>
              <a:t>)</a:t>
            </a:r>
          </a:p>
          <a:p>
            <a:pPr lvl="2"/>
            <a:r>
              <a:rPr lang="en-US" sz="1500" dirty="0"/>
              <a:t>bunched beam (ICT, CRYRADIO): 20 </a:t>
            </a:r>
            <a:r>
              <a:rPr lang="en-US" sz="1500" dirty="0" err="1"/>
              <a:t>nA</a:t>
            </a:r>
            <a:r>
              <a:rPr lang="en-US" sz="1500" dirty="0"/>
              <a:t> (2⋅10</a:t>
            </a:r>
            <a:r>
              <a:rPr lang="en-US" sz="1500" baseline="30000" dirty="0"/>
              <a:t>5</a:t>
            </a:r>
            <a:r>
              <a:rPr lang="en-US" sz="1500" i="1" dirty="0"/>
              <a:t>q</a:t>
            </a:r>
            <a:r>
              <a:rPr lang="en-US" sz="1500" dirty="0"/>
              <a:t>)</a:t>
            </a:r>
          </a:p>
          <a:p>
            <a:pPr lvl="2"/>
            <a:r>
              <a:rPr lang="en-US" sz="1500" dirty="0"/>
              <a:t>DC </a:t>
            </a:r>
            <a:r>
              <a:rPr lang="en-US" sz="1500" dirty="0" err="1"/>
              <a:t>Trafo</a:t>
            </a:r>
            <a:r>
              <a:rPr lang="en-US" sz="1500" dirty="0"/>
              <a:t>: 5 </a:t>
            </a:r>
            <a:r>
              <a:rPr lang="en-US" sz="1500" dirty="0">
                <a:latin typeface="Symbol" pitchFamily="2" charset="2"/>
              </a:rPr>
              <a:t>m</a:t>
            </a:r>
            <a:r>
              <a:rPr lang="en-US" sz="1500" dirty="0"/>
              <a:t>A (1⋅10</a:t>
            </a:r>
            <a:r>
              <a:rPr lang="en-US" sz="1500" baseline="30000" dirty="0"/>
              <a:t>7</a:t>
            </a:r>
            <a:r>
              <a:rPr lang="en-US" sz="1500" i="1" dirty="0"/>
              <a:t>q</a:t>
            </a:r>
            <a:r>
              <a:rPr lang="en-US" sz="1500" dirty="0"/>
              <a:t>)</a:t>
            </a:r>
          </a:p>
          <a:p>
            <a:pPr lvl="1"/>
            <a:r>
              <a:rPr lang="en-US" dirty="0"/>
              <a:t>for ring setup </a:t>
            </a:r>
          </a:p>
          <a:p>
            <a:pPr lvl="2"/>
            <a:r>
              <a:rPr lang="en-US" sz="1500" dirty="0"/>
              <a:t>injection and cooling </a:t>
            </a:r>
          </a:p>
          <a:p>
            <a:pPr lvl="3"/>
            <a:r>
              <a:rPr lang="en-US" sz="1500" dirty="0"/>
              <a:t>IPM: 300 </a:t>
            </a:r>
            <a:r>
              <a:rPr lang="en-US" sz="1500" dirty="0" err="1"/>
              <a:t>nA</a:t>
            </a:r>
            <a:r>
              <a:rPr lang="en-US" sz="1500" dirty="0"/>
              <a:t> (3⋅10</a:t>
            </a:r>
            <a:r>
              <a:rPr lang="en-US" sz="1500" baseline="30000" dirty="0"/>
              <a:t>6</a:t>
            </a:r>
            <a:r>
              <a:rPr lang="en-US" sz="1500" i="1" dirty="0"/>
              <a:t>q</a:t>
            </a:r>
            <a:r>
              <a:rPr lang="en-US" sz="1500" dirty="0"/>
              <a:t>)</a:t>
            </a:r>
          </a:p>
          <a:p>
            <a:pPr lvl="3"/>
            <a:r>
              <a:rPr lang="en-US" sz="1500" dirty="0"/>
              <a:t>Bunches on BPM, Schottky, Neutral Particle Counter: 150 </a:t>
            </a:r>
            <a:r>
              <a:rPr lang="en-US" sz="1500" dirty="0" err="1"/>
              <a:t>nA</a:t>
            </a:r>
            <a:r>
              <a:rPr lang="en-US" sz="1500" dirty="0"/>
              <a:t> (1.5⋅10</a:t>
            </a:r>
            <a:r>
              <a:rPr lang="en-US" sz="1500" baseline="30000" dirty="0"/>
              <a:t>6</a:t>
            </a:r>
            <a:r>
              <a:rPr lang="en-US" sz="1500" i="1" dirty="0"/>
              <a:t>q</a:t>
            </a:r>
            <a:r>
              <a:rPr lang="en-US" sz="1500" dirty="0"/>
              <a:t>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9148513B-81CB-B025-511C-5289FEEA0F74}"/>
              </a:ext>
            </a:extLst>
          </p:cNvPr>
          <p:cNvGrpSpPr/>
          <p:nvPr/>
        </p:nvGrpSpPr>
        <p:grpSpPr>
          <a:xfrm>
            <a:off x="5517635" y="931902"/>
            <a:ext cx="3626365" cy="1657596"/>
            <a:chOff x="5989834" y="995169"/>
            <a:chExt cx="1874837" cy="856980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3ACB450B-F715-6E4F-988F-A45071F2D4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7749"/>
            <a:stretch/>
          </p:blipFill>
          <p:spPr>
            <a:xfrm>
              <a:off x="5989834" y="995169"/>
              <a:ext cx="1874837" cy="856980"/>
            </a:xfrm>
            <a:prstGeom prst="rect">
              <a:avLst/>
            </a:prstGeom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B801B92F-95E6-4E4E-8367-ECA34CA4A61F}"/>
                </a:ext>
              </a:extLst>
            </p:cNvPr>
            <p:cNvSpPr/>
            <p:nvPr/>
          </p:nvSpPr>
          <p:spPr>
            <a:xfrm>
              <a:off x="7045504" y="1276245"/>
              <a:ext cx="638573" cy="276997"/>
            </a:xfrm>
            <a:prstGeom prst="rect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4289" tIns="34289" rIns="34289" bIns="34289" numCol="1" spcCol="38100" rtlCol="0" anchor="ctr">
              <a:spAutoFit/>
            </a:bodyPr>
            <a:lstStyle/>
            <a:p>
              <a:pPr defTabSz="342900" hangingPunct="0"/>
              <a:endParaRPr lang="en-US" sz="135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endParaRPr>
            </a:p>
          </p:txBody>
        </p:sp>
      </p:grpSp>
      <p:sp>
        <p:nvSpPr>
          <p:cNvPr id="9" name="Rechteck 8">
            <a:extLst>
              <a:ext uri="{FF2B5EF4-FFF2-40B4-BE49-F238E27FC236}">
                <a16:creationId xmlns:a16="http://schemas.microsoft.com/office/drawing/2014/main" id="{8100CE3A-D7D9-CD4D-9331-4FB6487B81DD}"/>
              </a:ext>
            </a:extLst>
          </p:cNvPr>
          <p:cNvSpPr/>
          <p:nvPr/>
        </p:nvSpPr>
        <p:spPr>
          <a:xfrm>
            <a:off x="234282" y="4260321"/>
            <a:ext cx="6969157" cy="276997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4289" tIns="34289" rIns="34289" bIns="34289" numCol="1" spcCol="38100" rtlCol="0" anchor="ctr">
            <a:spAutoFit/>
          </a:bodyPr>
          <a:lstStyle/>
          <a:p>
            <a:pPr algn="ctr"/>
            <a:r>
              <a:rPr 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Calibri"/>
              </a:rPr>
              <a:t>Conclusion: Need at least 1.5</a:t>
            </a:r>
            <a:r>
              <a:rPr 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⋅10</a:t>
            </a:r>
            <a:r>
              <a:rPr lang="en-US" sz="1350" baseline="30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6</a:t>
            </a:r>
            <a:r>
              <a:rPr lang="en-US" sz="1350" i="1" baseline="30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 </a:t>
            </a:r>
            <a:r>
              <a:rPr 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charges </a:t>
            </a:r>
            <a:r>
              <a:rPr lang="en-US" sz="135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stored</a:t>
            </a:r>
            <a:r>
              <a:rPr 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 to setup a cooled, accelerated beam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48F70E8-44C1-4E42-BFE4-B759DD75CAF5}"/>
              </a:ext>
            </a:extLst>
          </p:cNvPr>
          <p:cNvSpPr txBox="1"/>
          <p:nvPr/>
        </p:nvSpPr>
        <p:spPr>
          <a:xfrm>
            <a:off x="2266132" y="4668089"/>
            <a:ext cx="65902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defTabSz="342900" hangingPunct="0"/>
            <a:r>
              <a:rPr lang="en-US" sz="1350" i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Info: typical transfer efficiency of mass separated beam from local source to ring: 20%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BE303D9-6470-8F4F-9984-341F4FF67067}"/>
              </a:ext>
            </a:extLst>
          </p:cNvPr>
          <p:cNvSpPr/>
          <p:nvPr/>
        </p:nvSpPr>
        <p:spPr>
          <a:xfrm>
            <a:off x="100558" y="1005121"/>
            <a:ext cx="45584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/>
              <a:t>investigated the lower limit for necessary intensity </a:t>
            </a:r>
            <a:br>
              <a:rPr lang="en-US" sz="1350"/>
            </a:br>
            <a:r>
              <a:rPr lang="en-US" sz="1350" i="1"/>
              <a:t>Guinee pig D</a:t>
            </a:r>
            <a:r>
              <a:rPr lang="en-US" sz="1350" i="1" baseline="30000"/>
              <a:t>+ </a:t>
            </a:r>
            <a:r>
              <a:rPr lang="en-US" sz="1350" i="1"/>
              <a:t>@5 MeV/u (1⋅10</a:t>
            </a:r>
            <a:r>
              <a:rPr lang="en-US" sz="1350" i="1" baseline="30000"/>
              <a:t>7</a:t>
            </a:r>
            <a:r>
              <a:rPr lang="en-US" sz="1350" i="1"/>
              <a:t> particles = charges / </a:t>
            </a:r>
            <a:r>
              <a:rPr lang="en-US" sz="1350" i="1">
                <a:latin typeface="Symbol" pitchFamily="2" charset="2"/>
              </a:rPr>
              <a:t>m</a:t>
            </a:r>
            <a:r>
              <a:rPr lang="en-US" sz="1350" i="1"/>
              <a:t>A)</a:t>
            </a:r>
          </a:p>
        </p:txBody>
      </p:sp>
    </p:spTree>
    <p:extLst>
      <p:ext uri="{BB962C8B-B14F-4D97-AF65-F5344CB8AC3E}">
        <p14:creationId xmlns:p14="http://schemas.microsoft.com/office/powerpoint/2010/main" val="3407573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13202" y="4920458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75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Operational Experience CRYRING@ESR, Frank Herfurth</a:t>
            </a:r>
            <a:endParaRPr lang="de-DE"/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 rotWithShape="1">
          <a:blip r:embed="rId3"/>
          <a:srcRect r="52185"/>
          <a:stretch/>
        </p:blipFill>
        <p:spPr>
          <a:xfrm>
            <a:off x="520733" y="2008021"/>
            <a:ext cx="1929742" cy="2042874"/>
          </a:xfrm>
          <a:prstGeom prst="rect">
            <a:avLst/>
          </a:prstGeom>
        </p:spPr>
      </p:pic>
      <p:pic>
        <p:nvPicPr>
          <p:cNvPr id="86" name="Grafik 8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258" y="2134480"/>
            <a:ext cx="4939512" cy="2209687"/>
          </a:xfrm>
          <a:prstGeom prst="rect">
            <a:avLst/>
          </a:prstGeom>
        </p:spPr>
      </p:pic>
      <p:sp>
        <p:nvSpPr>
          <p:cNvPr id="87" name="Abgerundetes Rechteck 86"/>
          <p:cNvSpPr/>
          <p:nvPr/>
        </p:nvSpPr>
        <p:spPr>
          <a:xfrm>
            <a:off x="825955" y="1157591"/>
            <a:ext cx="1624520" cy="914400"/>
          </a:xfrm>
          <a:prstGeom prst="round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/>
              <a:t>present</a:t>
            </a:r>
            <a:r>
              <a:rPr lang="de-DE" dirty="0"/>
              <a:t> IPM</a:t>
            </a:r>
            <a:endParaRPr lang="en-US" dirty="0"/>
          </a:p>
        </p:txBody>
      </p:sp>
      <p:sp>
        <p:nvSpPr>
          <p:cNvPr id="88" name="Pfeil nach rechts 87"/>
          <p:cNvSpPr/>
          <p:nvPr/>
        </p:nvSpPr>
        <p:spPr>
          <a:xfrm>
            <a:off x="2738336" y="1398350"/>
            <a:ext cx="1021404" cy="432881"/>
          </a:xfrm>
          <a:prstGeom prst="rightArrow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Abgerundetes Rechteck 88"/>
          <p:cNvSpPr/>
          <p:nvPr/>
        </p:nvSpPr>
        <p:spPr>
          <a:xfrm>
            <a:off x="4047601" y="1157590"/>
            <a:ext cx="2299697" cy="914400"/>
          </a:xfrm>
          <a:prstGeom prst="round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IPM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9EB6FE-1368-9D98-38EE-E1B6B92DD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de-DE" sz="1800" kern="12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Low Energy IPM</a:t>
            </a:r>
            <a:endParaRPr lang="de-DE" sz="1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05022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Content Placeholder 3"/>
          <p:cNvPicPr/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326715" y="1491479"/>
            <a:ext cx="2268676" cy="1735171"/>
          </a:xfrm>
          <a:prstGeom prst="rect">
            <a:avLst/>
          </a:prstGeom>
        </p:spPr>
      </p:pic>
      <p:pic>
        <p:nvPicPr>
          <p:cNvPr id="10" name="Picture 4"/>
          <p:cNvPicPr/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357794" y="3019819"/>
            <a:ext cx="2257803" cy="1726855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 bwMode="auto">
          <a:xfrm>
            <a:off x="6805833" y="1489760"/>
            <a:ext cx="2286000" cy="59024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de-DE" sz="1050"/>
              <a:t>central beam:</a:t>
            </a:r>
            <a:endParaRPr/>
          </a:p>
          <a:p>
            <a:pPr marL="285750" indent="-285750">
              <a:buFontTx/>
              <a:buChar char="-"/>
              <a:defRPr/>
            </a:pPr>
            <a:r>
              <a:rPr lang="de-DE" sz="1050"/>
              <a:t>amplification due to focussing</a:t>
            </a:r>
          </a:p>
          <a:p>
            <a:pPr marL="285750" indent="-285750">
              <a:buFontTx/>
              <a:buChar char="-"/>
              <a:defRPr/>
            </a:pPr>
            <a:r>
              <a:rPr lang="de-DE" sz="1050"/>
              <a:t>very small increase of FWHM</a:t>
            </a:r>
            <a:endParaRPr lang="en-US" sz="1050"/>
          </a:p>
        </p:txBody>
      </p:sp>
      <p:sp>
        <p:nvSpPr>
          <p:cNvPr id="12" name="Rechteck 11"/>
          <p:cNvSpPr/>
          <p:nvPr/>
        </p:nvSpPr>
        <p:spPr bwMode="auto">
          <a:xfrm>
            <a:off x="6805833" y="3075661"/>
            <a:ext cx="2286000" cy="59024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de-DE" sz="1050"/>
              <a:t>off axis beam:</a:t>
            </a:r>
            <a:endParaRPr/>
          </a:p>
          <a:p>
            <a:pPr marL="285750" indent="-285750">
              <a:buFontTx/>
              <a:buChar char="-"/>
              <a:defRPr/>
            </a:pPr>
            <a:r>
              <a:rPr lang="de-DE" sz="1050"/>
              <a:t>about 10% error in position </a:t>
            </a:r>
            <a:endParaRPr/>
          </a:p>
          <a:p>
            <a:pPr marL="285750" indent="-285750">
              <a:buFontTx/>
              <a:buChar char="-"/>
              <a:defRPr/>
            </a:pPr>
            <a:r>
              <a:rPr lang="de-DE" sz="1050"/>
              <a:t>FWHM increased up to 150%</a:t>
            </a:r>
            <a:endParaRPr lang="en-US" sz="1050"/>
          </a:p>
        </p:txBody>
      </p:sp>
      <p:sp>
        <p:nvSpPr>
          <p:cNvPr id="13" name="Textfeld 12"/>
          <p:cNvSpPr txBox="1"/>
          <p:nvPr/>
        </p:nvSpPr>
        <p:spPr bwMode="auto">
          <a:xfrm>
            <a:off x="0" y="4653241"/>
            <a:ext cx="5973879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>
              <a:defRPr/>
            </a:pPr>
            <a:r>
              <a:rPr lang="de-DE" sz="1200" i="1" dirty="0"/>
              <a:t>Bowen Zhou, Zoran Andelkovic, Rudi Hettinger, Nikita </a:t>
            </a:r>
            <a:r>
              <a:rPr lang="de-DE" sz="1200" i="1" dirty="0" err="1"/>
              <a:t>Kotovsky</a:t>
            </a:r>
            <a:r>
              <a:rPr lang="de-DE" sz="1200" i="1" dirty="0"/>
              <a:t>, Andreas Reiter et al.</a:t>
            </a:r>
            <a:endParaRPr lang="en-US" sz="1200" i="1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09172" y="2188405"/>
            <a:ext cx="2514600" cy="2378785"/>
            <a:chOff x="2812115" y="2188405"/>
            <a:chExt cx="2514600" cy="2378785"/>
          </a:xfrm>
        </p:grpSpPr>
        <p:pic>
          <p:nvPicPr>
            <p:cNvPr id="8" name="Content Placeholder 3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812115" y="2188405"/>
              <a:ext cx="2514600" cy="2378785"/>
            </a:xfrm>
            <a:prstGeom prst="rect">
              <a:avLst/>
            </a:prstGeom>
          </p:spPr>
        </p:pic>
        <p:sp>
          <p:nvSpPr>
            <p:cNvPr id="14" name="Plus 13"/>
            <p:cNvSpPr/>
            <p:nvPr/>
          </p:nvSpPr>
          <p:spPr bwMode="auto">
            <a:xfrm>
              <a:off x="4235580" y="3377797"/>
              <a:ext cx="165370" cy="165370"/>
            </a:xfrm>
            <a:prstGeom prst="mathPlus">
              <a:avLst>
                <a:gd name="adj1" fmla="val 23520"/>
              </a:avLst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Plus 14"/>
            <p:cNvSpPr/>
            <p:nvPr/>
          </p:nvSpPr>
          <p:spPr bwMode="auto">
            <a:xfrm>
              <a:off x="3187910" y="4087548"/>
              <a:ext cx="165370" cy="165370"/>
            </a:xfrm>
            <a:prstGeom prst="mathPlus">
              <a:avLst>
                <a:gd name="adj1" fmla="val 23520"/>
              </a:avLst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Plus 15"/>
            <p:cNvSpPr/>
            <p:nvPr/>
          </p:nvSpPr>
          <p:spPr bwMode="auto">
            <a:xfrm>
              <a:off x="3512256" y="2926861"/>
              <a:ext cx="165370" cy="165370"/>
            </a:xfrm>
            <a:prstGeom prst="mathPlus">
              <a:avLst>
                <a:gd name="adj1" fmla="val 23520"/>
              </a:avLst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Minus 16"/>
            <p:cNvSpPr/>
            <p:nvPr/>
          </p:nvSpPr>
          <p:spPr bwMode="auto">
            <a:xfrm>
              <a:off x="3181427" y="3089088"/>
              <a:ext cx="171853" cy="148800"/>
            </a:xfrm>
            <a:prstGeom prst="mathMinus">
              <a:avLst>
                <a:gd name="adj1" fmla="val 23520"/>
              </a:avLst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Minus 17"/>
            <p:cNvSpPr/>
            <p:nvPr/>
          </p:nvSpPr>
          <p:spPr bwMode="auto">
            <a:xfrm>
              <a:off x="3491937" y="3883246"/>
              <a:ext cx="171853" cy="148800"/>
            </a:xfrm>
            <a:prstGeom prst="mathMinus">
              <a:avLst>
                <a:gd name="adj1" fmla="val 23520"/>
              </a:avLst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Minus 18"/>
            <p:cNvSpPr/>
            <p:nvPr/>
          </p:nvSpPr>
          <p:spPr bwMode="auto">
            <a:xfrm>
              <a:off x="4235580" y="2396535"/>
              <a:ext cx="171853" cy="148800"/>
            </a:xfrm>
            <a:prstGeom prst="mathMinus">
              <a:avLst>
                <a:gd name="adj1" fmla="val 23520"/>
              </a:avLst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0" name="Titel 1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800" dirty="0">
                <a:solidFill>
                  <a:srgbClr val="333333"/>
                </a:solidFill>
                <a:latin typeface="Arial"/>
                <a:ea typeface="Arial"/>
                <a:cs typeface="Arial"/>
              </a:rPr>
              <a:t>Low </a:t>
            </a:r>
            <a:r>
              <a:rPr lang="de-DE" sz="1800" dirty="0" err="1">
                <a:solidFill>
                  <a:srgbClr val="333333"/>
                </a:solidFill>
                <a:latin typeface="Arial"/>
                <a:ea typeface="Arial"/>
                <a:cs typeface="Arial"/>
              </a:rPr>
              <a:t>Energy</a:t>
            </a:r>
            <a:r>
              <a:rPr lang="de-DE" sz="1800" dirty="0">
                <a:solidFill>
                  <a:srgbClr val="333333"/>
                </a:solidFill>
                <a:latin typeface="Arial"/>
                <a:ea typeface="Arial"/>
                <a:cs typeface="Arial"/>
              </a:rPr>
              <a:t> IPM</a:t>
            </a:r>
            <a:endParaRPr lang="de-DE" sz="1800" dirty="0"/>
          </a:p>
        </p:txBody>
      </p:sp>
      <p:sp>
        <p:nvSpPr>
          <p:cNvPr id="3" name="Textfeld 2"/>
          <p:cNvSpPr txBox="1"/>
          <p:nvPr/>
        </p:nvSpPr>
        <p:spPr bwMode="auto">
          <a:xfrm>
            <a:off x="7394221" y="4163029"/>
            <a:ext cx="1287532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0D0DFF"/>
                </a:solidFill>
              </a:rPr>
              <a:t>main electr. field only</a:t>
            </a:r>
          </a:p>
          <a:p>
            <a:pPr algn="l">
              <a:defRPr/>
            </a:pPr>
            <a:r>
              <a:rPr lang="de-DE" sz="900">
                <a:solidFill>
                  <a:srgbClr val="FF0F0F"/>
                </a:solidFill>
              </a:rPr>
              <a:t>correction field added</a:t>
            </a:r>
            <a:endParaRPr lang="en-US" sz="900">
              <a:solidFill>
                <a:srgbClr val="FF0F0F"/>
              </a:solidFill>
            </a:endParaRPr>
          </a:p>
        </p:txBody>
      </p:sp>
      <p:pic>
        <p:nvPicPr>
          <p:cNvPr id="21" name="Picture 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2385" y="2139350"/>
            <a:ext cx="2398852" cy="2427839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/>
              <a:t>drop</a:t>
            </a:r>
            <a:r>
              <a:rPr lang="de-DE" dirty="0"/>
              <a:t>-in </a:t>
            </a:r>
            <a:r>
              <a:rPr lang="de-DE" dirty="0" err="1"/>
              <a:t>replacement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old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(250 mm)!</a:t>
            </a:r>
            <a:endParaRPr dirty="0"/>
          </a:p>
          <a:p>
            <a:pPr>
              <a:defRPr/>
            </a:pP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distortion</a:t>
            </a:r>
            <a:r>
              <a:rPr lang="de-DE" dirty="0"/>
              <a:t> </a:t>
            </a:r>
            <a:r>
              <a:rPr lang="de-DE" dirty="0" err="1"/>
              <a:t>causes</a:t>
            </a:r>
            <a:r>
              <a:rPr lang="de-DE" dirty="0"/>
              <a:t> </a:t>
            </a:r>
            <a:r>
              <a:rPr lang="de-DE" dirty="0" err="1"/>
              <a:t>managable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distortion</a:t>
            </a:r>
            <a:endParaRPr lang="en-US" dirty="0"/>
          </a:p>
        </p:txBody>
      </p:sp>
      <p:sp>
        <p:nvSpPr>
          <p:cNvPr id="22" name="Rechteck 3"/>
          <p:cNvSpPr txBox="1"/>
          <p:nvPr/>
        </p:nvSpPr>
        <p:spPr>
          <a:xfrm>
            <a:off x="5129840" y="668614"/>
            <a:ext cx="208879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400" b="1">
                <a:solidFill>
                  <a:srgbClr val="E46C0A"/>
                </a:solidFill>
              </a:defRPr>
            </a:lvl1pPr>
          </a:lstStyle>
          <a:p>
            <a:r>
              <a:rPr sz="1600" dirty="0"/>
              <a:t>CRYRING@ESR</a:t>
            </a:r>
          </a:p>
        </p:txBody>
      </p:sp>
    </p:spTree>
    <p:extLst>
      <p:ext uri="{BB962C8B-B14F-4D97-AF65-F5344CB8AC3E}">
        <p14:creationId xmlns:p14="http://schemas.microsoft.com/office/powerpoint/2010/main" val="2483843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F154FE68-23DC-54C8-23FD-D3E469A3BC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31" b="8558"/>
          <a:stretch/>
        </p:blipFill>
        <p:spPr bwMode="auto">
          <a:xfrm>
            <a:off x="0" y="902125"/>
            <a:ext cx="9144000" cy="42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ECAE0E27-D43F-1270-59A0-B336E3FF9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87" y="196097"/>
            <a:ext cx="6700979" cy="590668"/>
          </a:xfrm>
        </p:spPr>
        <p:txBody>
          <a:bodyPr/>
          <a:lstStyle/>
          <a:p>
            <a:pPr rtl="0" eaLnBrk="1" latinLnBrk="0" hangingPunct="1"/>
            <a:r>
              <a:rPr lang="en-US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Deceleration and Cooling : CRYRING@ESR and HITRAP</a:t>
            </a:r>
            <a:endParaRPr lang="de-DE" sz="1800" dirty="0">
              <a:effectLst/>
            </a:endParaRPr>
          </a:p>
        </p:txBody>
      </p:sp>
      <p:sp>
        <p:nvSpPr>
          <p:cNvPr id="6" name="Inhaltsplatzhalter 1"/>
          <p:cNvSpPr txBox="1">
            <a:spLocks/>
          </p:cNvSpPr>
          <p:nvPr/>
        </p:nvSpPr>
        <p:spPr>
          <a:xfrm>
            <a:off x="1925054" y="1017483"/>
            <a:ext cx="6071291" cy="3223892"/>
          </a:xfrm>
          <a:prstGeom prst="rect">
            <a:avLst/>
          </a:prstGeom>
          <a:solidFill>
            <a:srgbClr val="FFFFFF">
              <a:alpha val="81176"/>
            </a:srgb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err="1">
                <a:solidFill>
                  <a:srgbClr val="0070C0"/>
                </a:solidFill>
              </a:rPr>
              <a:t>Overview</a:t>
            </a:r>
            <a:endParaRPr lang="de-DE" sz="1600" dirty="0">
              <a:solidFill>
                <a:srgbClr val="0070C0"/>
              </a:solidFill>
            </a:endParaRPr>
          </a:p>
          <a:p>
            <a:r>
              <a:rPr lang="de-DE" sz="1600" dirty="0">
                <a:solidFill>
                  <a:srgbClr val="0070C0"/>
                </a:solidFill>
              </a:rPr>
              <a:t>CRYRING@ESR</a:t>
            </a:r>
          </a:p>
          <a:p>
            <a:pPr lvl="1"/>
            <a:r>
              <a:rPr lang="de-DE" sz="1600" dirty="0" err="1">
                <a:solidFill>
                  <a:srgbClr val="0070C0"/>
                </a:solidFill>
              </a:rPr>
              <a:t>move</a:t>
            </a:r>
            <a:r>
              <a:rPr lang="de-DE" sz="1600" dirty="0">
                <a:solidFill>
                  <a:srgbClr val="0070C0"/>
                </a:solidFill>
              </a:rPr>
              <a:t> and </a:t>
            </a:r>
            <a:r>
              <a:rPr lang="de-DE" sz="1600" dirty="0" err="1">
                <a:solidFill>
                  <a:srgbClr val="0070C0"/>
                </a:solidFill>
              </a:rPr>
              <a:t>reinstallation</a:t>
            </a:r>
            <a:r>
              <a:rPr lang="de-DE" sz="1600" dirty="0">
                <a:solidFill>
                  <a:srgbClr val="0070C0"/>
                </a:solidFill>
              </a:rPr>
              <a:t>, </a:t>
            </a:r>
            <a:r>
              <a:rPr lang="de-DE" sz="1600" dirty="0" err="1">
                <a:solidFill>
                  <a:srgbClr val="0070C0"/>
                </a:solidFill>
              </a:rPr>
              <a:t>electron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cooling</a:t>
            </a:r>
            <a:endParaRPr lang="de-DE" sz="1600" dirty="0">
              <a:solidFill>
                <a:srgbClr val="0070C0"/>
              </a:solidFill>
            </a:endParaRPr>
          </a:p>
          <a:p>
            <a:pPr lvl="1"/>
            <a:r>
              <a:rPr lang="de-DE" sz="1600" dirty="0" err="1">
                <a:solidFill>
                  <a:srgbClr val="0070C0"/>
                </a:solidFill>
              </a:rPr>
              <a:t>vacuum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conditions</a:t>
            </a:r>
            <a:endParaRPr lang="de-DE" sz="1600" dirty="0">
              <a:solidFill>
                <a:srgbClr val="0070C0"/>
              </a:solidFill>
            </a:endParaRPr>
          </a:p>
          <a:p>
            <a:pPr lvl="1"/>
            <a:r>
              <a:rPr lang="de-DE" sz="1600" dirty="0" err="1">
                <a:solidFill>
                  <a:srgbClr val="0070C0"/>
                </a:solidFill>
              </a:rPr>
              <a:t>detection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challenges</a:t>
            </a:r>
            <a:endParaRPr lang="de-DE" sz="1600" dirty="0">
              <a:solidFill>
                <a:srgbClr val="0070C0"/>
              </a:solidFill>
            </a:endParaRPr>
          </a:p>
          <a:p>
            <a:r>
              <a:rPr lang="de-DE" b="1" dirty="0">
                <a:solidFill>
                  <a:schemeClr val="accent3">
                    <a:lumMod val="75000"/>
                  </a:schemeClr>
                </a:solidFill>
              </a:rPr>
              <a:t>HITRAP</a:t>
            </a:r>
          </a:p>
          <a:p>
            <a:pPr lvl="1"/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facility</a:t>
            </a:r>
            <a:r>
              <a:rPr lang="de-DE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overview</a:t>
            </a:r>
            <a:r>
              <a:rPr lang="de-DE" sz="1800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working</a:t>
            </a:r>
            <a:r>
              <a:rPr lang="de-DE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principles</a:t>
            </a:r>
            <a:r>
              <a:rPr lang="de-DE" sz="1800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some</a:t>
            </a:r>
            <a:r>
              <a:rPr lang="de-DE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challenges</a:t>
            </a:r>
            <a:endParaRPr lang="de-DE" sz="1800" b="1" dirty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electron</a:t>
            </a:r>
            <a:r>
              <a:rPr lang="de-DE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cooling</a:t>
            </a:r>
            <a:r>
              <a:rPr lang="de-DE" sz="1800" b="1" dirty="0">
                <a:solidFill>
                  <a:schemeClr val="accent3">
                    <a:lumMod val="75000"/>
                  </a:schemeClr>
                </a:solidFill>
              </a:rPr>
              <a:t> in an </a:t>
            </a:r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ion</a:t>
            </a:r>
            <a:r>
              <a:rPr lang="de-DE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accent3">
                    <a:lumMod val="75000"/>
                  </a:schemeClr>
                </a:solidFill>
              </a:rPr>
              <a:t>trap</a:t>
            </a:r>
            <a:endParaRPr lang="de-DE" sz="1800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de-DE" sz="1900" dirty="0">
                <a:solidFill>
                  <a:srgbClr val="0070C0"/>
                </a:solidFill>
              </a:rPr>
              <a:t>Summary</a:t>
            </a:r>
            <a:endParaRPr lang="en-US" sz="1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3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HITRAP </a:t>
            </a:r>
            <a:r>
              <a:rPr lang="de-DE" dirty="0" err="1"/>
              <a:t>facility</a:t>
            </a:r>
            <a:r>
              <a:rPr lang="de-DE" dirty="0"/>
              <a:t> - </a:t>
            </a:r>
            <a:r>
              <a:rPr lang="de-DE" dirty="0" err="1"/>
              <a:t>overview</a:t>
            </a:r>
            <a:endParaRPr lang="de-DE" dirty="0"/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9BD34FFD-2F4C-6503-38FA-A3743BDFA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006" y="2181316"/>
            <a:ext cx="1620143" cy="625964"/>
          </a:xfrm>
          <a:prstGeom prst="rect">
            <a:avLst/>
          </a:prstGeom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0BD0F807-6B8B-D3BB-04A1-B5B215906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705" y="2172929"/>
            <a:ext cx="2312120" cy="658065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E2D0053F-13A8-929C-62A7-C5282B4F1C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633" y="2184760"/>
            <a:ext cx="517119" cy="634404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>
          <a:xfrm>
            <a:off x="421264" y="2501962"/>
            <a:ext cx="385458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212020" y="2181316"/>
            <a:ext cx="851515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dirty="0" err="1"/>
              <a:t>from</a:t>
            </a:r>
            <a:r>
              <a:rPr lang="de-DE" sz="1200" dirty="0"/>
              <a:t> ESR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292619" y="2717739"/>
            <a:ext cx="770916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de-DE" sz="1200" dirty="0"/>
              <a:t>4MeV/u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1008734" y="1931402"/>
            <a:ext cx="770916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de-DE" sz="1200" dirty="0" err="1"/>
              <a:t>Buncher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1777143" y="2511260"/>
            <a:ext cx="278026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2823494" y="1931403"/>
            <a:ext cx="770916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de-DE" sz="1200" dirty="0"/>
              <a:t>IH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V="1">
            <a:off x="3895503" y="2488060"/>
            <a:ext cx="266848" cy="197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5112127" y="1947964"/>
            <a:ext cx="770916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de-DE" sz="1200" dirty="0"/>
              <a:t>RFQ</a:t>
            </a: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636" y="2340312"/>
            <a:ext cx="1187946" cy="323300"/>
          </a:xfrm>
          <a:prstGeom prst="rect">
            <a:avLst/>
          </a:prstGeom>
        </p:spPr>
      </p:pic>
      <p:sp>
        <p:nvSpPr>
          <p:cNvPr id="38" name="Textfeld 37"/>
          <p:cNvSpPr txBox="1"/>
          <p:nvPr/>
        </p:nvSpPr>
        <p:spPr>
          <a:xfrm>
            <a:off x="7097495" y="2078901"/>
            <a:ext cx="1053304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de-DE" sz="1200" dirty="0" err="1"/>
              <a:t>Cooling</a:t>
            </a:r>
            <a:r>
              <a:rPr lang="de-DE" sz="1200" dirty="0"/>
              <a:t> </a:t>
            </a:r>
            <a:r>
              <a:rPr lang="de-DE" sz="1200" dirty="0" err="1"/>
              <a:t>trap</a:t>
            </a:r>
            <a:endParaRPr lang="de-DE" sz="1200" dirty="0"/>
          </a:p>
        </p:txBody>
      </p:sp>
      <p:cxnSp>
        <p:nvCxnSpPr>
          <p:cNvPr id="39" name="Gerade Verbindung mit Pfeil 38"/>
          <p:cNvCxnSpPr/>
          <p:nvPr/>
        </p:nvCxnSpPr>
        <p:spPr>
          <a:xfrm flipV="1">
            <a:off x="6638008" y="2475836"/>
            <a:ext cx="266848" cy="197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9" name="Nach oben gebogener Pfeil 48"/>
          <p:cNvSpPr/>
          <p:nvPr/>
        </p:nvSpPr>
        <p:spPr>
          <a:xfrm rot="16200000">
            <a:off x="7964575" y="874020"/>
            <a:ext cx="372449" cy="945133"/>
          </a:xfrm>
          <a:prstGeom prst="bentUpArrow">
            <a:avLst>
              <a:gd name="adj1" fmla="val 5552"/>
              <a:gd name="adj2" fmla="val 23721"/>
              <a:gd name="adj3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0" name="Abgerundetes Rechteck 49"/>
          <p:cNvSpPr/>
          <p:nvPr/>
        </p:nvSpPr>
        <p:spPr>
          <a:xfrm>
            <a:off x="5873408" y="1076207"/>
            <a:ext cx="1668387" cy="308498"/>
          </a:xfrm>
          <a:prstGeom prst="roundRect">
            <a:avLst>
              <a:gd name="adj" fmla="val 7292"/>
            </a:avLst>
          </a:prstGeom>
          <a:noFill/>
          <a:ln>
            <a:solidFill>
              <a:srgbClr val="3333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2" name="Textfeld 51"/>
          <p:cNvSpPr txBox="1"/>
          <p:nvPr/>
        </p:nvSpPr>
        <p:spPr>
          <a:xfrm>
            <a:off x="5883043" y="1091957"/>
            <a:ext cx="1971890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de-DE" sz="1200" dirty="0"/>
              <a:t>Experimental </a:t>
            </a:r>
            <a:r>
              <a:rPr lang="de-DE" sz="1200" dirty="0" err="1"/>
              <a:t>stations</a:t>
            </a:r>
            <a:endParaRPr lang="de-DE" sz="1200" dirty="0"/>
          </a:p>
        </p:txBody>
      </p:sp>
      <p:sp>
        <p:nvSpPr>
          <p:cNvPr id="53" name="Abgerundetes Rechteck 52"/>
          <p:cNvSpPr/>
          <p:nvPr/>
        </p:nvSpPr>
        <p:spPr>
          <a:xfrm>
            <a:off x="8520021" y="842405"/>
            <a:ext cx="537913" cy="308498"/>
          </a:xfrm>
          <a:prstGeom prst="roundRect">
            <a:avLst>
              <a:gd name="adj" fmla="val 7292"/>
            </a:avLst>
          </a:prstGeom>
          <a:noFill/>
          <a:ln>
            <a:solidFill>
              <a:srgbClr val="3333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cxnSp>
        <p:nvCxnSpPr>
          <p:cNvPr id="56" name="Gerade Verbindung mit Pfeil 55"/>
          <p:cNvCxnSpPr/>
          <p:nvPr/>
        </p:nvCxnSpPr>
        <p:spPr>
          <a:xfrm flipV="1">
            <a:off x="1009300" y="3034940"/>
            <a:ext cx="7614066" cy="762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4530036" y="2992319"/>
            <a:ext cx="572593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dirty="0"/>
              <a:t>~10m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3612788" y="2729744"/>
            <a:ext cx="832279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dirty="0"/>
              <a:t>500keV/u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6446482" y="2712221"/>
            <a:ext cx="662361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dirty="0"/>
              <a:t>6keV/u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8258140" y="2712221"/>
            <a:ext cx="590226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dirty="0"/>
              <a:t>~eV/q</a:t>
            </a:r>
          </a:p>
        </p:txBody>
      </p:sp>
      <p:cxnSp>
        <p:nvCxnSpPr>
          <p:cNvPr id="61" name="Gerade Verbindung mit Pfeil 60"/>
          <p:cNvCxnSpPr/>
          <p:nvPr/>
        </p:nvCxnSpPr>
        <p:spPr>
          <a:xfrm>
            <a:off x="8465187" y="1064299"/>
            <a:ext cx="0" cy="173207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4" name="Abgerundetes Rechteck 63"/>
          <p:cNvSpPr/>
          <p:nvPr/>
        </p:nvSpPr>
        <p:spPr>
          <a:xfrm>
            <a:off x="609360" y="1829336"/>
            <a:ext cx="8385248" cy="8568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8" name="Nach oben gebogener Pfeil 47"/>
          <p:cNvSpPr/>
          <p:nvPr/>
        </p:nvSpPr>
        <p:spPr>
          <a:xfrm>
            <a:off x="8325248" y="1576200"/>
            <a:ext cx="372449" cy="945133"/>
          </a:xfrm>
          <a:prstGeom prst="bentUpArrow">
            <a:avLst>
              <a:gd name="adj1" fmla="val 5552"/>
              <a:gd name="adj2" fmla="val 23721"/>
              <a:gd name="adj3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65" name="Textfeld 64"/>
          <p:cNvSpPr txBox="1"/>
          <p:nvPr/>
        </p:nvSpPr>
        <p:spPr>
          <a:xfrm>
            <a:off x="7808751" y="1608898"/>
            <a:ext cx="756938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dirty="0" err="1"/>
              <a:t>Platform</a:t>
            </a:r>
            <a:endParaRPr lang="de-DE" sz="1200" dirty="0"/>
          </a:p>
        </p:txBody>
      </p:sp>
      <p:cxnSp>
        <p:nvCxnSpPr>
          <p:cNvPr id="67" name="Gerade Verbindung mit Pfeil 66"/>
          <p:cNvCxnSpPr/>
          <p:nvPr/>
        </p:nvCxnSpPr>
        <p:spPr>
          <a:xfrm flipV="1">
            <a:off x="8745182" y="2505845"/>
            <a:ext cx="266848" cy="1974"/>
          </a:xfrm>
          <a:prstGeom prst="straightConnector1">
            <a:avLst/>
          </a:prstGeom>
          <a:ln w="19050">
            <a:solidFill>
              <a:schemeClr val="accent6"/>
            </a:solidFill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8" name="Abgerundetes Rechteck 67"/>
          <p:cNvSpPr/>
          <p:nvPr/>
        </p:nvSpPr>
        <p:spPr>
          <a:xfrm>
            <a:off x="609360" y="3216147"/>
            <a:ext cx="8385248" cy="8568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69" name="Textfeld 68"/>
          <p:cNvSpPr txBox="1"/>
          <p:nvPr/>
        </p:nvSpPr>
        <p:spPr>
          <a:xfrm>
            <a:off x="7923051" y="3003358"/>
            <a:ext cx="542136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dirty="0"/>
              <a:t>Cave</a:t>
            </a:r>
          </a:p>
        </p:txBody>
      </p:sp>
      <p:pic>
        <p:nvPicPr>
          <p:cNvPr id="9" name="Picture 35">
            <a:extLst>
              <a:ext uri="{FF2B5EF4-FFF2-40B4-BE49-F238E27FC236}">
                <a16:creationId xmlns:a16="http://schemas.microsoft.com/office/drawing/2014/main" id="{77D50FC1-2257-6570-8049-5E00183030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691" y="3704750"/>
            <a:ext cx="1653027" cy="941307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5210808C-7B3F-0382-B051-B54DCE4B9DCD}"/>
              </a:ext>
            </a:extLst>
          </p:cNvPr>
          <p:cNvSpPr/>
          <p:nvPr/>
        </p:nvSpPr>
        <p:spPr>
          <a:xfrm>
            <a:off x="1890263" y="3624326"/>
            <a:ext cx="1303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200" i="1" dirty="0">
                <a:latin typeface="Arial" panose="020B0604020202020204" pitchFamily="34" charset="0"/>
              </a:rPr>
              <a:t>Optical Clocks with HCI, e.g. Micke, Leopold, King et al., Nature 578 (2020)</a:t>
            </a:r>
            <a:endParaRPr lang="de-DE" sz="1200" i="1" dirty="0"/>
          </a:p>
        </p:txBody>
      </p:sp>
      <p:pic>
        <p:nvPicPr>
          <p:cNvPr id="11" name="Picture 40">
            <a:extLst>
              <a:ext uri="{FF2B5EF4-FFF2-40B4-BE49-F238E27FC236}">
                <a16:creationId xmlns:a16="http://schemas.microsoft.com/office/drawing/2014/main" id="{728AAB65-B3CF-4337-B807-8DEC172971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2630" y="3558994"/>
            <a:ext cx="1229942" cy="1248300"/>
          </a:xfrm>
          <a:prstGeom prst="rect">
            <a:avLst/>
          </a:prstGeom>
        </p:spPr>
      </p:pic>
      <p:sp>
        <p:nvSpPr>
          <p:cNvPr id="12" name="Rectangle 39">
            <a:extLst>
              <a:ext uri="{FF2B5EF4-FFF2-40B4-BE49-F238E27FC236}">
                <a16:creationId xmlns:a16="http://schemas.microsoft.com/office/drawing/2014/main" id="{C5317CE5-116B-9F26-5DA6-DBE20AC3BFFE}"/>
              </a:ext>
            </a:extLst>
          </p:cNvPr>
          <p:cNvSpPr/>
          <p:nvPr/>
        </p:nvSpPr>
        <p:spPr>
          <a:xfrm>
            <a:off x="7413117" y="3783528"/>
            <a:ext cx="164481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a-DK" sz="1200" i="1" dirty="0">
                <a:latin typeface="Arial" panose="020B0604020202020204" pitchFamily="34" charset="0"/>
              </a:rPr>
              <a:t>HCI interaction with surfaces, e.g. Wilhelm et al., PRL 119 (2017)</a:t>
            </a:r>
            <a:endParaRPr lang="de-DE" sz="1200" i="1" dirty="0"/>
          </a:p>
        </p:txBody>
      </p:sp>
      <p:pic>
        <p:nvPicPr>
          <p:cNvPr id="13" name="Picture 37">
            <a:extLst>
              <a:ext uri="{FF2B5EF4-FFF2-40B4-BE49-F238E27FC236}">
                <a16:creationId xmlns:a16="http://schemas.microsoft.com/office/drawing/2014/main" id="{19F327DA-3A05-0C25-A421-5FA63ADA9D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74138" y="3339323"/>
            <a:ext cx="1042730" cy="1837401"/>
          </a:xfrm>
          <a:prstGeom prst="rect">
            <a:avLst/>
          </a:prstGeom>
        </p:spPr>
      </p:pic>
      <p:sp>
        <p:nvSpPr>
          <p:cNvPr id="15" name="Rectangle 36">
            <a:extLst>
              <a:ext uri="{FF2B5EF4-FFF2-40B4-BE49-F238E27FC236}">
                <a16:creationId xmlns:a16="http://schemas.microsoft.com/office/drawing/2014/main" id="{C743F407-FB32-1C36-B60F-4158FCCB476A}"/>
              </a:ext>
            </a:extLst>
          </p:cNvPr>
          <p:cNvSpPr/>
          <p:nvPr/>
        </p:nvSpPr>
        <p:spPr>
          <a:xfrm>
            <a:off x="4447395" y="3750758"/>
            <a:ext cx="15546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200" i="1" dirty="0">
                <a:latin typeface="Arial" panose="020B0604020202020204" pitchFamily="34" charset="0"/>
              </a:rPr>
              <a:t>g-Factor of Ar</a:t>
            </a:r>
            <a:r>
              <a:rPr lang="da-DK" sz="1200" i="1" baseline="30000" dirty="0">
                <a:latin typeface="Arial" panose="020B0604020202020204" pitchFamily="34" charset="0"/>
              </a:rPr>
              <a:t>13+</a:t>
            </a:r>
            <a:r>
              <a:rPr lang="da-DK" sz="1200" i="1" dirty="0">
                <a:latin typeface="Arial" panose="020B0604020202020204" pitchFamily="34" charset="0"/>
              </a:rPr>
              <a:t>, e.g. I. Arapoglou, A. Egl, M. Höcker et al., PRL 122 (2019)</a:t>
            </a:r>
            <a:endParaRPr lang="de-DE" sz="1200" i="1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E3E63CB-1412-6256-04A8-B127D77519B2}"/>
              </a:ext>
            </a:extLst>
          </p:cNvPr>
          <p:cNvSpPr txBox="1"/>
          <p:nvPr/>
        </p:nvSpPr>
        <p:spPr>
          <a:xfrm>
            <a:off x="8520021" y="857985"/>
            <a:ext cx="602092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de-DE" sz="1200" dirty="0"/>
              <a:t>EBIT</a:t>
            </a:r>
          </a:p>
        </p:txBody>
      </p:sp>
    </p:spTree>
    <p:extLst>
      <p:ext uri="{BB962C8B-B14F-4D97-AF65-F5344CB8AC3E}">
        <p14:creationId xmlns:p14="http://schemas.microsoft.com/office/powerpoint/2010/main" val="2560170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Footer Placeholder 2"/>
          <p:cNvSpPr txBox="1"/>
          <p:nvPr/>
        </p:nvSpPr>
        <p:spPr>
          <a:xfrm>
            <a:off x="2847975" y="4950519"/>
            <a:ext cx="3619276" cy="207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rIns="34289" anchor="ctr">
            <a:spAutoFit/>
          </a:bodyPr>
          <a:lstStyle>
            <a:lvl1pPr>
              <a:defRPr sz="1000"/>
            </a:lvl1pPr>
          </a:lstStyle>
          <a:p>
            <a:r>
              <a:rPr sz="750"/>
              <a:t>F. Herfurth "HITRAP and CRYRING@ESR"</a:t>
            </a:r>
          </a:p>
        </p:txBody>
      </p:sp>
      <p:sp>
        <p:nvSpPr>
          <p:cNvPr id="274" name="Footer Placeholder 3"/>
          <p:cNvSpPr txBox="1"/>
          <p:nvPr/>
        </p:nvSpPr>
        <p:spPr>
          <a:xfrm>
            <a:off x="2356246" y="4936638"/>
            <a:ext cx="4398170" cy="207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rIns="34289" anchor="ctr">
            <a:spAutoFit/>
          </a:bodyPr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r>
              <a:rPr sz="750"/>
              <a:t>F. Herfurth "The linear decelerator HITRAP"</a:t>
            </a:r>
          </a:p>
        </p:txBody>
      </p:sp>
      <p:sp>
        <p:nvSpPr>
          <p:cNvPr id="275" name="Footer Placeholder 3"/>
          <p:cNvSpPr txBox="1"/>
          <p:nvPr/>
        </p:nvSpPr>
        <p:spPr>
          <a:xfrm>
            <a:off x="2356246" y="4937522"/>
            <a:ext cx="4398170" cy="253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rIns="34289">
            <a:spAutoFit/>
          </a:bodyPr>
          <a:lstStyle>
            <a:lvl1pPr algn="ctr">
              <a:defRPr sz="14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rPr sz="1050"/>
              <a:t>F. Herfurth "HITRAP Decelerator and Beam Instrumentation"</a:t>
            </a:r>
          </a:p>
        </p:txBody>
      </p:sp>
      <p:sp>
        <p:nvSpPr>
          <p:cNvPr id="276" name="Footer Placeholder 3"/>
          <p:cNvSpPr txBox="1"/>
          <p:nvPr/>
        </p:nvSpPr>
        <p:spPr>
          <a:xfrm>
            <a:off x="2356246" y="4937522"/>
            <a:ext cx="4398170" cy="253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rIns="34289">
            <a:spAutoFit/>
          </a:bodyPr>
          <a:lstStyle>
            <a:lvl1pPr algn="ctr">
              <a:defRPr sz="14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rPr sz="1050"/>
              <a:t>F. Herfurth "HITRAP Project Status"</a:t>
            </a:r>
          </a:p>
        </p:txBody>
      </p:sp>
      <p:pic>
        <p:nvPicPr>
          <p:cNvPr id="277" name="Picture 6" descr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3000" y="2663428"/>
            <a:ext cx="6858000" cy="2480072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Text Box 7"/>
          <p:cNvSpPr txBox="1"/>
          <p:nvPr/>
        </p:nvSpPr>
        <p:spPr>
          <a:xfrm>
            <a:off x="1159782" y="4891088"/>
            <a:ext cx="641520" cy="276999"/>
          </a:xfrm>
          <a:prstGeom prst="rect">
            <a:avLst/>
          </a:prstGeom>
          <a:solidFill>
            <a:srgbClr val="B0EAF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>
            <a:lvl1pPr algn="ctr">
              <a:defRPr sz="1600"/>
            </a:lvl1pPr>
          </a:lstStyle>
          <a:p>
            <a:r>
              <a:rPr sz="1200"/>
              <a:t>4 MeV/u</a:t>
            </a:r>
          </a:p>
        </p:txBody>
      </p:sp>
      <p:sp>
        <p:nvSpPr>
          <p:cNvPr id="279" name="Text Box 8"/>
          <p:cNvSpPr txBox="1"/>
          <p:nvPr/>
        </p:nvSpPr>
        <p:spPr>
          <a:xfrm>
            <a:off x="4864586" y="4888707"/>
            <a:ext cx="769760" cy="276999"/>
          </a:xfrm>
          <a:prstGeom prst="rect">
            <a:avLst/>
          </a:prstGeom>
          <a:solidFill>
            <a:srgbClr val="B0EAF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>
            <a:lvl1pPr algn="ctr">
              <a:defRPr sz="1600"/>
            </a:lvl1pPr>
          </a:lstStyle>
          <a:p>
            <a:r>
              <a:rPr sz="1200"/>
              <a:t>0.5 MeV/u</a:t>
            </a:r>
          </a:p>
        </p:txBody>
      </p:sp>
      <p:sp>
        <p:nvSpPr>
          <p:cNvPr id="280" name="Text Box 9"/>
          <p:cNvSpPr txBox="1"/>
          <p:nvPr/>
        </p:nvSpPr>
        <p:spPr>
          <a:xfrm>
            <a:off x="6233085" y="4889898"/>
            <a:ext cx="590224" cy="276999"/>
          </a:xfrm>
          <a:prstGeom prst="rect">
            <a:avLst/>
          </a:prstGeom>
          <a:solidFill>
            <a:srgbClr val="B0EAF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>
            <a:lvl1pPr algn="ctr">
              <a:defRPr sz="1600"/>
            </a:lvl1pPr>
          </a:lstStyle>
          <a:p>
            <a:r>
              <a:rPr sz="1200"/>
              <a:t>6 keV/u</a:t>
            </a:r>
          </a:p>
        </p:txBody>
      </p:sp>
      <p:sp>
        <p:nvSpPr>
          <p:cNvPr id="281" name="Rectangle 10"/>
          <p:cNvSpPr/>
          <p:nvPr/>
        </p:nvSpPr>
        <p:spPr>
          <a:xfrm>
            <a:off x="7235429" y="3867150"/>
            <a:ext cx="765572" cy="1276350"/>
          </a:xfrm>
          <a:prstGeom prst="rect">
            <a:avLst/>
          </a:prstGeom>
          <a:solidFill>
            <a:srgbClr val="DDDDDD">
              <a:alpha val="56000"/>
            </a:srgbClr>
          </a:solidFill>
          <a:ln w="12700">
            <a:miter lim="400000"/>
          </a:ln>
        </p:spPr>
        <p:txBody>
          <a:bodyPr lIns="34289" rIns="34289" anchor="ctr"/>
          <a:lstStyle/>
          <a:p>
            <a:pPr algn="ctr"/>
            <a:endParaRPr sz="1350"/>
          </a:p>
        </p:txBody>
      </p:sp>
      <p:sp>
        <p:nvSpPr>
          <p:cNvPr id="282" name="Rectangle 11"/>
          <p:cNvSpPr/>
          <p:nvPr/>
        </p:nvSpPr>
        <p:spPr>
          <a:xfrm>
            <a:off x="5029200" y="4157663"/>
            <a:ext cx="1247775" cy="992981"/>
          </a:xfrm>
          <a:prstGeom prst="rect">
            <a:avLst/>
          </a:prstGeom>
          <a:ln w="28575">
            <a:solidFill>
              <a:srgbClr val="EF1F1D"/>
            </a:solidFill>
            <a:miter/>
          </a:ln>
        </p:spPr>
        <p:txBody>
          <a:bodyPr lIns="34289" rIns="34289" anchor="ctr"/>
          <a:lstStyle/>
          <a:p>
            <a:pPr algn="ctr"/>
            <a:endParaRPr sz="1350"/>
          </a:p>
        </p:txBody>
      </p:sp>
      <p:sp>
        <p:nvSpPr>
          <p:cNvPr id="283" name="Rectangle 12"/>
          <p:cNvSpPr/>
          <p:nvPr/>
        </p:nvSpPr>
        <p:spPr>
          <a:xfrm>
            <a:off x="1143000" y="4150519"/>
            <a:ext cx="3886200" cy="992981"/>
          </a:xfrm>
          <a:prstGeom prst="rect">
            <a:avLst/>
          </a:prstGeom>
          <a:solidFill>
            <a:srgbClr val="DDDDDD">
              <a:alpha val="56000"/>
            </a:srgbClr>
          </a:solidFill>
          <a:ln w="12700">
            <a:miter lim="400000"/>
          </a:ln>
        </p:spPr>
        <p:txBody>
          <a:bodyPr lIns="34289" rIns="34289" anchor="ctr"/>
          <a:lstStyle/>
          <a:p>
            <a:pPr algn="ctr"/>
            <a:endParaRPr sz="1350"/>
          </a:p>
        </p:txBody>
      </p:sp>
      <p:sp>
        <p:nvSpPr>
          <p:cNvPr id="284" name="Rectangle 13"/>
          <p:cNvSpPr/>
          <p:nvPr/>
        </p:nvSpPr>
        <p:spPr>
          <a:xfrm>
            <a:off x="7216379" y="2589609"/>
            <a:ext cx="784622" cy="1276351"/>
          </a:xfrm>
          <a:prstGeom prst="rect">
            <a:avLst/>
          </a:prstGeom>
          <a:solidFill>
            <a:srgbClr val="DDDDDD">
              <a:alpha val="56000"/>
            </a:srgbClr>
          </a:solidFill>
          <a:ln w="12700">
            <a:miter lim="400000"/>
          </a:ln>
        </p:spPr>
        <p:txBody>
          <a:bodyPr lIns="34289" rIns="34289" anchor="ctr"/>
          <a:lstStyle/>
          <a:p>
            <a:pPr algn="ctr"/>
            <a:endParaRPr sz="1350"/>
          </a:p>
        </p:txBody>
      </p:sp>
      <p:sp>
        <p:nvSpPr>
          <p:cNvPr id="285" name="Rectangle 14"/>
          <p:cNvSpPr/>
          <p:nvPr/>
        </p:nvSpPr>
        <p:spPr>
          <a:xfrm>
            <a:off x="6276975" y="4150519"/>
            <a:ext cx="958454" cy="992981"/>
          </a:xfrm>
          <a:prstGeom prst="rect">
            <a:avLst/>
          </a:prstGeom>
          <a:solidFill>
            <a:srgbClr val="DDDDDD">
              <a:alpha val="56000"/>
            </a:srgbClr>
          </a:solidFill>
          <a:ln w="12700">
            <a:miter lim="400000"/>
          </a:ln>
        </p:spPr>
        <p:txBody>
          <a:bodyPr lIns="34289" rIns="34289" anchor="ctr"/>
          <a:lstStyle/>
          <a:p>
            <a:pPr algn="ctr"/>
            <a:endParaRPr sz="1350"/>
          </a:p>
        </p:txBody>
      </p:sp>
      <p:sp>
        <p:nvSpPr>
          <p:cNvPr id="286" name="Down Arrow 91"/>
          <p:cNvSpPr/>
          <p:nvPr/>
        </p:nvSpPr>
        <p:spPr>
          <a:xfrm>
            <a:off x="6130703" y="3691368"/>
            <a:ext cx="292544" cy="459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719"/>
                </a:moveTo>
                <a:lnTo>
                  <a:pt x="5400" y="14719"/>
                </a:lnTo>
                <a:lnTo>
                  <a:pt x="5400" y="0"/>
                </a:lnTo>
                <a:lnTo>
                  <a:pt x="16200" y="0"/>
                </a:lnTo>
                <a:lnTo>
                  <a:pt x="16200" y="14719"/>
                </a:lnTo>
                <a:lnTo>
                  <a:pt x="21600" y="14719"/>
                </a:lnTo>
                <a:lnTo>
                  <a:pt x="10800" y="21600"/>
                </a:lnTo>
                <a:close/>
              </a:path>
            </a:pathLst>
          </a:custGeom>
          <a:gradFill>
            <a:gsLst>
              <a:gs pos="0">
                <a:srgbClr val="3082E8"/>
              </a:gs>
              <a:gs pos="100000">
                <a:schemeClr val="accent2">
                  <a:hueOff val="434830"/>
                  <a:satOff val="38260"/>
                  <a:lumOff val="28435"/>
                </a:schemeClr>
              </a:gs>
            </a:gsLst>
            <a:lin ang="16200000"/>
          </a:gra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34289" rIns="34289" anchor="ctr"/>
          <a:lstStyle/>
          <a:p>
            <a:pPr algn="ctr"/>
            <a:endParaRPr sz="1350"/>
          </a:p>
        </p:txBody>
      </p:sp>
      <p:sp>
        <p:nvSpPr>
          <p:cNvPr id="287" name="Title 1"/>
          <p:cNvSpPr txBox="1">
            <a:spLocks noGrp="1"/>
          </p:cNvSpPr>
          <p:nvPr>
            <p:ph type="title"/>
          </p:nvPr>
        </p:nvSpPr>
        <p:spPr>
          <a:xfrm>
            <a:off x="1543050" y="114300"/>
            <a:ext cx="6205352" cy="619125"/>
          </a:xfrm>
          <a:prstGeom prst="rect">
            <a:avLst/>
          </a:prstGeom>
        </p:spPr>
        <p:txBody>
          <a:bodyPr/>
          <a:lstStyle/>
          <a:p>
            <a:r>
              <a:t>Deceleration from 4 MeV/u to 6 keV/u</a:t>
            </a:r>
          </a:p>
        </p:txBody>
      </p:sp>
      <p:pic>
        <p:nvPicPr>
          <p:cNvPr id="28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444" y="1266560"/>
            <a:ext cx="3367457" cy="12172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Picture 11" descr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4718618" y="1304219"/>
            <a:ext cx="2789283" cy="199930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92" name="Pfeil nach rechts 11"/>
          <p:cNvGrpSpPr/>
          <p:nvPr/>
        </p:nvGrpSpPr>
        <p:grpSpPr>
          <a:xfrm>
            <a:off x="6884417" y="2490151"/>
            <a:ext cx="944543" cy="360486"/>
            <a:chOff x="0" y="0"/>
            <a:chExt cx="1259390" cy="480647"/>
          </a:xfrm>
        </p:grpSpPr>
        <p:sp>
          <p:nvSpPr>
            <p:cNvPr id="290" name="Pfeil"/>
            <p:cNvSpPr/>
            <p:nvPr/>
          </p:nvSpPr>
          <p:spPr>
            <a:xfrm flipH="1">
              <a:off x="0" y="0"/>
              <a:ext cx="1259390" cy="480647"/>
            </a:xfrm>
            <a:prstGeom prst="rightArrow">
              <a:avLst>
                <a:gd name="adj1" fmla="val 50000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hueOff val="434830"/>
                    <a:satOff val="38260"/>
                    <a:lumOff val="28435"/>
                  </a:schemeClr>
                </a:gs>
                <a:gs pos="35000">
                  <a:srgbClr val="C3D6FF"/>
                </a:gs>
                <a:gs pos="100000">
                  <a:schemeClr val="accent2">
                    <a:hueOff val="510413"/>
                    <a:satOff val="38260"/>
                    <a:lumOff val="40568"/>
                  </a:schemeClr>
                </a:gs>
              </a:gsLst>
              <a:lin ang="16200000" scaled="0"/>
            </a:gradFill>
            <a:ln w="9525" cap="flat">
              <a:solidFill>
                <a:srgbClr val="4081D2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>
                <a:defRPr sz="1600"/>
              </a:pPr>
              <a:endParaRPr sz="1200"/>
            </a:p>
          </p:txBody>
        </p:sp>
        <p:sp>
          <p:nvSpPr>
            <p:cNvPr id="291" name="~ 6 keV/u"/>
            <p:cNvSpPr txBox="1"/>
            <p:nvPr/>
          </p:nvSpPr>
          <p:spPr>
            <a:xfrm>
              <a:off x="207593" y="71048"/>
              <a:ext cx="964365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4289" tIns="34289" rIns="34289" bIns="34289" numCol="1" anchor="ctr">
              <a:spAutoFit/>
            </a:bodyPr>
            <a:lstStyle>
              <a:lvl1pPr algn="ctr" defTabSz="914400">
                <a:defRPr sz="1600"/>
              </a:lvl1pPr>
            </a:lstStyle>
            <a:p>
              <a:r>
                <a:rPr sz="1200"/>
                <a:t>~ 6 keV/u</a:t>
              </a:r>
            </a:p>
          </p:txBody>
        </p:sp>
      </p:grpSp>
      <p:grpSp>
        <p:nvGrpSpPr>
          <p:cNvPr id="295" name="Pfeil nach rechts 13"/>
          <p:cNvGrpSpPr/>
          <p:nvPr/>
        </p:nvGrpSpPr>
        <p:grpSpPr>
          <a:xfrm>
            <a:off x="6498387" y="1617429"/>
            <a:ext cx="1330574" cy="360486"/>
            <a:chOff x="0" y="0"/>
            <a:chExt cx="1774096" cy="480647"/>
          </a:xfrm>
        </p:grpSpPr>
        <p:sp>
          <p:nvSpPr>
            <p:cNvPr id="293" name="Pfeil"/>
            <p:cNvSpPr/>
            <p:nvPr/>
          </p:nvSpPr>
          <p:spPr>
            <a:xfrm flipH="1">
              <a:off x="0" y="0"/>
              <a:ext cx="1774096" cy="480647"/>
            </a:xfrm>
            <a:prstGeom prst="rightArrow">
              <a:avLst>
                <a:gd name="adj1" fmla="val 50000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hueOff val="434830"/>
                    <a:satOff val="38260"/>
                    <a:lumOff val="28435"/>
                  </a:schemeClr>
                </a:gs>
                <a:gs pos="35000">
                  <a:srgbClr val="C3D6FF"/>
                </a:gs>
                <a:gs pos="100000">
                  <a:schemeClr val="accent2">
                    <a:hueOff val="510413"/>
                    <a:satOff val="38260"/>
                    <a:lumOff val="40568"/>
                  </a:schemeClr>
                </a:gs>
              </a:gsLst>
              <a:lin ang="16200000" scaled="0"/>
            </a:gradFill>
            <a:ln w="9525" cap="flat">
              <a:solidFill>
                <a:srgbClr val="4081D2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>
                <a:defRPr sz="1600"/>
              </a:pPr>
              <a:endParaRPr sz="1200"/>
            </a:p>
          </p:txBody>
        </p:sp>
        <p:sp>
          <p:nvSpPr>
            <p:cNvPr id="294" name="primary beam"/>
            <p:cNvSpPr txBox="1"/>
            <p:nvPr/>
          </p:nvSpPr>
          <p:spPr>
            <a:xfrm>
              <a:off x="275793" y="71048"/>
              <a:ext cx="1342671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4289" tIns="34289" rIns="34289" bIns="34289" numCol="1" anchor="ctr">
              <a:spAutoFit/>
            </a:bodyPr>
            <a:lstStyle>
              <a:lvl1pPr algn="ctr" defTabSz="914400">
                <a:defRPr sz="1600"/>
              </a:lvl1pPr>
            </a:lstStyle>
            <a:p>
              <a:r>
                <a:rPr sz="1200"/>
                <a:t>primary beam</a:t>
              </a:r>
            </a:p>
          </p:txBody>
        </p:sp>
      </p:grpSp>
      <p:sp>
        <p:nvSpPr>
          <p:cNvPr id="296" name="TextBox 3"/>
          <p:cNvSpPr txBox="1"/>
          <p:nvPr/>
        </p:nvSpPr>
        <p:spPr>
          <a:xfrm>
            <a:off x="1087633" y="1163799"/>
            <a:ext cx="790599" cy="3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sz="1350"/>
              <a:t>Ion beam</a:t>
            </a:r>
          </a:p>
        </p:txBody>
      </p:sp>
      <p:sp>
        <p:nvSpPr>
          <p:cNvPr id="297" name="Straight Arrow Connector 5"/>
          <p:cNvSpPr/>
          <p:nvPr/>
        </p:nvSpPr>
        <p:spPr>
          <a:xfrm>
            <a:off x="1185560" y="1661943"/>
            <a:ext cx="357491" cy="1"/>
          </a:xfrm>
          <a:prstGeom prst="line">
            <a:avLst/>
          </a:prstGeom>
          <a:ln w="19050">
            <a:solidFill>
              <a:srgbClr val="FF0000"/>
            </a:solidFill>
            <a:tailEnd type="triangle"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298" name="TextBox 6"/>
          <p:cNvSpPr txBox="1"/>
          <p:nvPr/>
        </p:nvSpPr>
        <p:spPr>
          <a:xfrm rot="16200000">
            <a:off x="1454677" y="2269422"/>
            <a:ext cx="377024" cy="3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/>
          <a:p>
            <a:r>
              <a:rPr sz="1350"/>
              <a:t>slit1</a:t>
            </a:r>
          </a:p>
        </p:txBody>
      </p:sp>
      <p:sp>
        <p:nvSpPr>
          <p:cNvPr id="299" name="TextBox 18"/>
          <p:cNvSpPr txBox="1"/>
          <p:nvPr/>
        </p:nvSpPr>
        <p:spPr>
          <a:xfrm rot="16200000">
            <a:off x="2299233" y="2269422"/>
            <a:ext cx="377024" cy="3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/>
          <a:p>
            <a:r>
              <a:rPr sz="1350"/>
              <a:t>slit2</a:t>
            </a:r>
          </a:p>
        </p:txBody>
      </p:sp>
      <p:sp>
        <p:nvSpPr>
          <p:cNvPr id="300" name="TextBox 19"/>
          <p:cNvSpPr txBox="1"/>
          <p:nvPr/>
        </p:nvSpPr>
        <p:spPr>
          <a:xfrm rot="16200000">
            <a:off x="2348982" y="2895401"/>
            <a:ext cx="1040667" cy="3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/>
          <a:p>
            <a:r>
              <a:rPr sz="1350"/>
              <a:t>Magnet 0.5T</a:t>
            </a:r>
          </a:p>
        </p:txBody>
      </p:sp>
      <p:sp>
        <p:nvSpPr>
          <p:cNvPr id="301" name="TextBox 20"/>
          <p:cNvSpPr txBox="1"/>
          <p:nvPr/>
        </p:nvSpPr>
        <p:spPr>
          <a:xfrm rot="16200000">
            <a:off x="4345011" y="2944974"/>
            <a:ext cx="588621" cy="3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/>
          <a:p>
            <a:r>
              <a:rPr sz="1350"/>
              <a:t>screen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7635" y="1088015"/>
            <a:ext cx="8420176" cy="565525"/>
          </a:xfrm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cxnSp>
        <p:nvCxnSpPr>
          <p:cNvPr id="153" name="Straight Connector 64"/>
          <p:cNvCxnSpPr/>
          <p:nvPr>
            <p:custDataLst>
              <p:tags r:id="rId1"/>
            </p:custDataLst>
          </p:nvPr>
        </p:nvCxnSpPr>
        <p:spPr>
          <a:xfrm>
            <a:off x="7752503" y="1232143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54" name="Flowchart: Merge 65"/>
          <p:cNvSpPr/>
          <p:nvPr>
            <p:custDataLst>
              <p:tags r:id="rId2"/>
            </p:custDataLst>
          </p:nvPr>
        </p:nvSpPr>
        <p:spPr>
          <a:xfrm rot="16200000">
            <a:off x="7772217" y="1231557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Straight Connector 64"/>
          <p:cNvCxnSpPr/>
          <p:nvPr>
            <p:custDataLst>
              <p:tags r:id="rId3"/>
            </p:custDataLst>
          </p:nvPr>
        </p:nvCxnSpPr>
        <p:spPr>
          <a:xfrm>
            <a:off x="8217102" y="1190972"/>
            <a:ext cx="0" cy="45438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56" name="Flowchart: Merge 65"/>
          <p:cNvSpPr/>
          <p:nvPr>
            <p:custDataLst>
              <p:tags r:id="rId4"/>
            </p:custDataLst>
          </p:nvPr>
        </p:nvSpPr>
        <p:spPr>
          <a:xfrm rot="16200000">
            <a:off x="8236816" y="1190386"/>
            <a:ext cx="123152" cy="124324"/>
          </a:xfrm>
          <a:prstGeom prst="flowChartMerge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7" name="Straight Connector 64"/>
          <p:cNvCxnSpPr/>
          <p:nvPr>
            <p:custDataLst>
              <p:tags r:id="rId5"/>
            </p:custDataLst>
          </p:nvPr>
        </p:nvCxnSpPr>
        <p:spPr>
          <a:xfrm>
            <a:off x="8849334" y="1223340"/>
            <a:ext cx="0" cy="45438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58" name="Flowchart: Merge 65"/>
          <p:cNvSpPr/>
          <p:nvPr>
            <p:custDataLst>
              <p:tags r:id="rId6"/>
            </p:custDataLst>
          </p:nvPr>
        </p:nvSpPr>
        <p:spPr>
          <a:xfrm rot="16200000">
            <a:off x="8869048" y="1222754"/>
            <a:ext cx="123152" cy="124324"/>
          </a:xfrm>
          <a:prstGeom prst="flowChartMerge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0" name="Gerade Verbindung mit Pfeil 159"/>
          <p:cNvCxnSpPr/>
          <p:nvPr/>
        </p:nvCxnSpPr>
        <p:spPr>
          <a:xfrm>
            <a:off x="8360554" y="1459335"/>
            <a:ext cx="38925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Textfeld 160"/>
          <p:cNvSpPr txBox="1"/>
          <p:nvPr/>
        </p:nvSpPr>
        <p:spPr>
          <a:xfrm>
            <a:off x="1277911" y="1952890"/>
            <a:ext cx="787395" cy="43088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100" dirty="0"/>
              <a:t>HCI @</a:t>
            </a:r>
          </a:p>
          <a:p>
            <a:pPr algn="ctr"/>
            <a:r>
              <a:rPr lang="de-DE" sz="1100" dirty="0"/>
              <a:t>0.5MeV/u</a:t>
            </a:r>
          </a:p>
        </p:txBody>
      </p:sp>
      <p:sp>
        <p:nvSpPr>
          <p:cNvPr id="162" name="Textfeld 161"/>
          <p:cNvSpPr txBox="1"/>
          <p:nvPr/>
        </p:nvSpPr>
        <p:spPr>
          <a:xfrm>
            <a:off x="4438565" y="1997456"/>
            <a:ext cx="623890" cy="43088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100" dirty="0"/>
              <a:t>HCI @</a:t>
            </a:r>
          </a:p>
          <a:p>
            <a:pPr algn="ctr"/>
            <a:r>
              <a:rPr lang="de-DE" sz="1100" dirty="0"/>
              <a:t>6keV/u</a:t>
            </a:r>
          </a:p>
        </p:txBody>
      </p:sp>
      <p:sp>
        <p:nvSpPr>
          <p:cNvPr id="164" name="Textfeld 163"/>
          <p:cNvSpPr txBox="1"/>
          <p:nvPr/>
        </p:nvSpPr>
        <p:spPr>
          <a:xfrm>
            <a:off x="5421074" y="1975116"/>
            <a:ext cx="607859" cy="43088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100" dirty="0" err="1"/>
              <a:t>trap</a:t>
            </a:r>
            <a:r>
              <a:rPr lang="de-DE" sz="1100" dirty="0"/>
              <a:t> </a:t>
            </a:r>
          </a:p>
          <a:p>
            <a:pPr algn="ctr"/>
            <a:r>
              <a:rPr lang="de-DE" sz="1100" dirty="0" err="1"/>
              <a:t>rework</a:t>
            </a:r>
            <a:endParaRPr lang="de-DE" sz="1100" dirty="0"/>
          </a:p>
        </p:txBody>
      </p:sp>
      <p:sp>
        <p:nvSpPr>
          <p:cNvPr id="165" name="Textfeld 164"/>
          <p:cNvSpPr txBox="1"/>
          <p:nvPr/>
        </p:nvSpPr>
        <p:spPr>
          <a:xfrm>
            <a:off x="5892446" y="1977096"/>
            <a:ext cx="1175322" cy="43088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100" dirty="0" err="1"/>
              <a:t>storage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</a:p>
          <a:p>
            <a:pPr algn="ctr"/>
            <a:r>
              <a:rPr lang="de-DE" sz="1100" dirty="0" err="1"/>
              <a:t>ions</a:t>
            </a:r>
            <a:r>
              <a:rPr lang="de-DE" sz="1100" dirty="0"/>
              <a:t> + </a:t>
            </a:r>
            <a:r>
              <a:rPr lang="de-DE" sz="1100" dirty="0" err="1"/>
              <a:t>electrons</a:t>
            </a:r>
            <a:endParaRPr lang="de-DE" sz="1100" dirty="0"/>
          </a:p>
        </p:txBody>
      </p:sp>
      <p:sp>
        <p:nvSpPr>
          <p:cNvPr id="166" name="Textfeld 165"/>
          <p:cNvSpPr txBox="1"/>
          <p:nvPr/>
        </p:nvSpPr>
        <p:spPr>
          <a:xfrm>
            <a:off x="7187770" y="2004994"/>
            <a:ext cx="1144864" cy="43088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100" dirty="0" err="1"/>
              <a:t>first</a:t>
            </a:r>
            <a:r>
              <a:rPr lang="de-DE" sz="1100" dirty="0"/>
              <a:t> beam time </a:t>
            </a:r>
          </a:p>
          <a:p>
            <a:pPr algn="ctr"/>
            <a:r>
              <a:rPr lang="de-DE" sz="1100" dirty="0"/>
              <a:t>after 8 </a:t>
            </a:r>
            <a:r>
              <a:rPr lang="de-DE" sz="1100" dirty="0" err="1"/>
              <a:t>years</a:t>
            </a:r>
            <a:endParaRPr lang="de-DE" sz="1100" dirty="0"/>
          </a:p>
        </p:txBody>
      </p:sp>
      <p:sp>
        <p:nvSpPr>
          <p:cNvPr id="167" name="Textfeld 166"/>
          <p:cNvSpPr txBox="1"/>
          <p:nvPr/>
        </p:nvSpPr>
        <p:spPr>
          <a:xfrm>
            <a:off x="3650933" y="1990157"/>
            <a:ext cx="607859" cy="43088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100" dirty="0"/>
              <a:t>RFQ </a:t>
            </a:r>
          </a:p>
          <a:p>
            <a:pPr algn="ctr"/>
            <a:r>
              <a:rPr lang="de-DE" sz="1100" dirty="0" err="1"/>
              <a:t>rework</a:t>
            </a:r>
            <a:endParaRPr lang="de-DE" sz="1100" dirty="0"/>
          </a:p>
        </p:txBody>
      </p:sp>
      <p:sp>
        <p:nvSpPr>
          <p:cNvPr id="169" name="Textfeld 168"/>
          <p:cNvSpPr txBox="1"/>
          <p:nvPr/>
        </p:nvSpPr>
        <p:spPr>
          <a:xfrm>
            <a:off x="8275577" y="1995650"/>
            <a:ext cx="976549" cy="43088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100" dirty="0" err="1"/>
              <a:t>to</a:t>
            </a:r>
            <a:r>
              <a:rPr lang="de-DE" sz="1100" dirty="0"/>
              <a:t> </a:t>
            </a:r>
            <a:r>
              <a:rPr lang="de-DE" sz="1100" dirty="0" err="1"/>
              <a:t>be</a:t>
            </a:r>
            <a:r>
              <a:rPr lang="de-DE" sz="1100" dirty="0"/>
              <a:t> </a:t>
            </a:r>
          </a:p>
          <a:p>
            <a:pPr algn="ctr"/>
            <a:r>
              <a:rPr lang="de-DE" sz="1100" dirty="0" err="1"/>
              <a:t>continued</a:t>
            </a:r>
            <a:r>
              <a:rPr lang="de-DE" sz="1100" dirty="0"/>
              <a:t>….</a:t>
            </a:r>
          </a:p>
        </p:txBody>
      </p:sp>
      <p:cxnSp>
        <p:nvCxnSpPr>
          <p:cNvPr id="171" name="Gerader Verbinder 170"/>
          <p:cNvCxnSpPr/>
          <p:nvPr/>
        </p:nvCxnSpPr>
        <p:spPr>
          <a:xfrm>
            <a:off x="1690737" y="1840453"/>
            <a:ext cx="0" cy="11243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Gerader Verbinder 173"/>
          <p:cNvCxnSpPr/>
          <p:nvPr/>
        </p:nvCxnSpPr>
        <p:spPr>
          <a:xfrm>
            <a:off x="3625533" y="1880050"/>
            <a:ext cx="142324" cy="19372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Gerader Verbinder 175"/>
          <p:cNvCxnSpPr/>
          <p:nvPr/>
        </p:nvCxnSpPr>
        <p:spPr>
          <a:xfrm flipH="1">
            <a:off x="4136249" y="1880050"/>
            <a:ext cx="279517" cy="23306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Gerader Verbinder 177"/>
          <p:cNvCxnSpPr/>
          <p:nvPr/>
        </p:nvCxnSpPr>
        <p:spPr>
          <a:xfrm flipH="1">
            <a:off x="6579689" y="1872382"/>
            <a:ext cx="8092" cy="1195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Gerader Verbinder 178"/>
          <p:cNvCxnSpPr/>
          <p:nvPr/>
        </p:nvCxnSpPr>
        <p:spPr>
          <a:xfrm flipH="1">
            <a:off x="7768997" y="1890604"/>
            <a:ext cx="8092" cy="1195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Gerader Verbinder 179"/>
          <p:cNvCxnSpPr/>
          <p:nvPr/>
        </p:nvCxnSpPr>
        <p:spPr>
          <a:xfrm flipH="1">
            <a:off x="5752361" y="1864844"/>
            <a:ext cx="8092" cy="1195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Gerader Verbinder 180"/>
          <p:cNvCxnSpPr/>
          <p:nvPr/>
        </p:nvCxnSpPr>
        <p:spPr>
          <a:xfrm flipH="1">
            <a:off x="4745061" y="1890180"/>
            <a:ext cx="8092" cy="1195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Inhaltsplatzhalter 2"/>
          <p:cNvSpPr txBox="1">
            <a:spLocks/>
          </p:cNvSpPr>
          <p:nvPr/>
        </p:nvSpPr>
        <p:spPr>
          <a:xfrm>
            <a:off x="317635" y="2622734"/>
            <a:ext cx="8420176" cy="2142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64" name="Picture 4"/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4" y="2729931"/>
            <a:ext cx="2723848" cy="1543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7" name="Group 3">
            <a:extLst>
              <a:ext uri="{FF2B5EF4-FFF2-40B4-BE49-F238E27FC236}">
                <a16:creationId xmlns:a16="http://schemas.microsoft.com/office/drawing/2014/main" id="{CB4784B5-ECFD-D1C1-0B6F-FD583FF22D73}"/>
              </a:ext>
            </a:extLst>
          </p:cNvPr>
          <p:cNvGrpSpPr/>
          <p:nvPr/>
        </p:nvGrpSpPr>
        <p:grpSpPr>
          <a:xfrm>
            <a:off x="2702516" y="2719790"/>
            <a:ext cx="2293880" cy="1599304"/>
            <a:chOff x="4661948" y="1235376"/>
            <a:chExt cx="4153248" cy="3123073"/>
          </a:xfrm>
        </p:grpSpPr>
        <p:pic>
          <p:nvPicPr>
            <p:cNvPr id="68" name="Picture 50"/>
            <p:cNvPicPr/>
            <p:nvPr/>
          </p:nvPicPr>
          <p:blipFill rotWithShape="1">
            <a:blip r:embed="rId4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176"/>
            <a:stretch/>
          </p:blipFill>
          <p:spPr bwMode="auto">
            <a:xfrm>
              <a:off x="4661948" y="1235376"/>
              <a:ext cx="4153248" cy="312307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9" name="TextBox 2">
              <a:extLst>
                <a:ext uri="{FF2B5EF4-FFF2-40B4-BE49-F238E27FC236}">
                  <a16:creationId xmlns:a16="http://schemas.microsoft.com/office/drawing/2014/main" id="{C80F7ED1-BB9E-712F-830D-080DA6433455}"/>
                </a:ext>
              </a:extLst>
            </p:cNvPr>
            <p:cNvSpPr txBox="1"/>
            <p:nvPr/>
          </p:nvSpPr>
          <p:spPr>
            <a:xfrm>
              <a:off x="5582781" y="2569327"/>
              <a:ext cx="1148069" cy="46166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en-DE" sz="1200" dirty="0">
                  <a:solidFill>
                    <a:srgbClr val="44F42E"/>
                  </a:solidFill>
                </a:rPr>
                <a:t>reconstruction</a:t>
              </a:r>
            </a:p>
            <a:p>
              <a:pPr algn="ctr"/>
              <a:r>
                <a:rPr lang="en-DE" sz="1200" dirty="0">
                  <a:solidFill>
                    <a:srgbClr val="44F42E"/>
                  </a:solidFill>
                </a:rPr>
                <a:t>(2013-14)</a:t>
              </a:r>
            </a:p>
          </p:txBody>
        </p:sp>
      </p:grpSp>
      <p:grpSp>
        <p:nvGrpSpPr>
          <p:cNvPr id="70" name="Gruppieren 69"/>
          <p:cNvGrpSpPr/>
          <p:nvPr/>
        </p:nvGrpSpPr>
        <p:grpSpPr>
          <a:xfrm>
            <a:off x="493591" y="1619846"/>
            <a:ext cx="543512" cy="217405"/>
            <a:chOff x="862" y="252089"/>
            <a:chExt cx="543512" cy="217405"/>
          </a:xfrm>
        </p:grpSpPr>
        <p:sp>
          <p:nvSpPr>
            <p:cNvPr id="71" name="Richtungspfeil 70"/>
            <p:cNvSpPr/>
            <p:nvPr/>
          </p:nvSpPr>
          <p:spPr>
            <a:xfrm>
              <a:off x="862" y="252089"/>
              <a:ext cx="543512" cy="217405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2" name="Richtungspfeil 4"/>
            <p:cNvSpPr txBox="1"/>
            <p:nvPr/>
          </p:nvSpPr>
          <p:spPr>
            <a:xfrm>
              <a:off x="862" y="252089"/>
              <a:ext cx="489161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006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2004</a:t>
              </a:r>
            </a:p>
          </p:txBody>
        </p:sp>
      </p:grpSp>
      <p:cxnSp>
        <p:nvCxnSpPr>
          <p:cNvPr id="74" name="Straight Connector 64"/>
          <p:cNvCxnSpPr/>
          <p:nvPr>
            <p:custDataLst>
              <p:tags r:id="rId7"/>
            </p:custDataLst>
          </p:nvPr>
        </p:nvCxnSpPr>
        <p:spPr>
          <a:xfrm>
            <a:off x="1473530" y="1196411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5" name="Flowchart: Merge 65"/>
          <p:cNvSpPr/>
          <p:nvPr>
            <p:custDataLst>
              <p:tags r:id="rId8"/>
            </p:custDataLst>
          </p:nvPr>
        </p:nvSpPr>
        <p:spPr>
          <a:xfrm rot="16200000">
            <a:off x="1493244" y="1195825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64"/>
          <p:cNvCxnSpPr/>
          <p:nvPr>
            <p:custDataLst>
              <p:tags r:id="rId9"/>
            </p:custDataLst>
          </p:nvPr>
        </p:nvCxnSpPr>
        <p:spPr>
          <a:xfrm>
            <a:off x="1708356" y="1241885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7" name="Flowchart: Merge 65"/>
          <p:cNvSpPr/>
          <p:nvPr>
            <p:custDataLst>
              <p:tags r:id="rId10"/>
            </p:custDataLst>
          </p:nvPr>
        </p:nvSpPr>
        <p:spPr>
          <a:xfrm rot="16200000">
            <a:off x="1728070" y="1241299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64"/>
          <p:cNvCxnSpPr/>
          <p:nvPr>
            <p:custDataLst>
              <p:tags r:id="rId11"/>
            </p:custDataLst>
          </p:nvPr>
        </p:nvCxnSpPr>
        <p:spPr>
          <a:xfrm>
            <a:off x="1985080" y="1218586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9" name="Flowchart: Merge 65"/>
          <p:cNvSpPr/>
          <p:nvPr>
            <p:custDataLst>
              <p:tags r:id="rId12"/>
            </p:custDataLst>
          </p:nvPr>
        </p:nvSpPr>
        <p:spPr>
          <a:xfrm rot="16200000">
            <a:off x="2004794" y="1218000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Connector 64"/>
          <p:cNvCxnSpPr/>
          <p:nvPr>
            <p:custDataLst>
              <p:tags r:id="rId13"/>
            </p:custDataLst>
          </p:nvPr>
        </p:nvCxnSpPr>
        <p:spPr>
          <a:xfrm>
            <a:off x="2155306" y="1275433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1" name="Flowchart: Merge 65"/>
          <p:cNvSpPr/>
          <p:nvPr>
            <p:custDataLst>
              <p:tags r:id="rId14"/>
            </p:custDataLst>
          </p:nvPr>
        </p:nvSpPr>
        <p:spPr>
          <a:xfrm rot="16200000">
            <a:off x="2175020" y="1274847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64"/>
          <p:cNvCxnSpPr/>
          <p:nvPr>
            <p:custDataLst>
              <p:tags r:id="rId15"/>
            </p:custDataLst>
          </p:nvPr>
        </p:nvCxnSpPr>
        <p:spPr>
          <a:xfrm>
            <a:off x="2399696" y="1211123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3" name="Flowchart: Merge 65"/>
          <p:cNvSpPr/>
          <p:nvPr>
            <p:custDataLst>
              <p:tags r:id="rId16"/>
            </p:custDataLst>
          </p:nvPr>
        </p:nvSpPr>
        <p:spPr>
          <a:xfrm rot="16200000">
            <a:off x="2419410" y="1210537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64"/>
          <p:cNvCxnSpPr/>
          <p:nvPr>
            <p:custDataLst>
              <p:tags r:id="rId17"/>
            </p:custDataLst>
          </p:nvPr>
        </p:nvCxnSpPr>
        <p:spPr>
          <a:xfrm>
            <a:off x="2677610" y="1252548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5" name="Flowchart: Merge 65"/>
          <p:cNvSpPr/>
          <p:nvPr>
            <p:custDataLst>
              <p:tags r:id="rId18"/>
            </p:custDataLst>
          </p:nvPr>
        </p:nvSpPr>
        <p:spPr>
          <a:xfrm rot="16200000">
            <a:off x="2697324" y="1251962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Straight Connector 64"/>
          <p:cNvCxnSpPr/>
          <p:nvPr>
            <p:custDataLst>
              <p:tags r:id="rId19"/>
            </p:custDataLst>
          </p:nvPr>
        </p:nvCxnSpPr>
        <p:spPr>
          <a:xfrm>
            <a:off x="2807251" y="1185211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7" name="Flowchart: Merge 65"/>
          <p:cNvSpPr/>
          <p:nvPr>
            <p:custDataLst>
              <p:tags r:id="rId20"/>
            </p:custDataLst>
          </p:nvPr>
        </p:nvSpPr>
        <p:spPr>
          <a:xfrm rot="16200000">
            <a:off x="2826965" y="1184625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64"/>
          <p:cNvCxnSpPr/>
          <p:nvPr>
            <p:custDataLst>
              <p:tags r:id="rId21"/>
            </p:custDataLst>
          </p:nvPr>
        </p:nvCxnSpPr>
        <p:spPr>
          <a:xfrm>
            <a:off x="3094059" y="1236434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9" name="Flowchart: Merge 65"/>
          <p:cNvSpPr/>
          <p:nvPr>
            <p:custDataLst>
              <p:tags r:id="rId22"/>
            </p:custDataLst>
          </p:nvPr>
        </p:nvSpPr>
        <p:spPr>
          <a:xfrm rot="16200000">
            <a:off x="3113773" y="1235848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64"/>
          <p:cNvCxnSpPr/>
          <p:nvPr>
            <p:custDataLst>
              <p:tags r:id="rId23"/>
            </p:custDataLst>
          </p:nvPr>
        </p:nvCxnSpPr>
        <p:spPr>
          <a:xfrm>
            <a:off x="3254373" y="1261591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95" name="Flowchart: Merge 65"/>
          <p:cNvSpPr/>
          <p:nvPr>
            <p:custDataLst>
              <p:tags r:id="rId24"/>
            </p:custDataLst>
          </p:nvPr>
        </p:nvSpPr>
        <p:spPr>
          <a:xfrm rot="16200000">
            <a:off x="3274087" y="1261005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64"/>
          <p:cNvCxnSpPr/>
          <p:nvPr>
            <p:custDataLst>
              <p:tags r:id="rId25"/>
            </p:custDataLst>
          </p:nvPr>
        </p:nvCxnSpPr>
        <p:spPr>
          <a:xfrm>
            <a:off x="3318800" y="1180309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97" name="Flowchart: Merge 65"/>
          <p:cNvSpPr/>
          <p:nvPr>
            <p:custDataLst>
              <p:tags r:id="rId26"/>
            </p:custDataLst>
          </p:nvPr>
        </p:nvSpPr>
        <p:spPr>
          <a:xfrm rot="16200000">
            <a:off x="3338514" y="1179723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64"/>
          <p:cNvCxnSpPr/>
          <p:nvPr>
            <p:custDataLst>
              <p:tags r:id="rId27"/>
            </p:custDataLst>
          </p:nvPr>
        </p:nvCxnSpPr>
        <p:spPr>
          <a:xfrm>
            <a:off x="3404154" y="1207005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99" name="Flowchart: Merge 65"/>
          <p:cNvSpPr/>
          <p:nvPr>
            <p:custDataLst>
              <p:tags r:id="rId28"/>
            </p:custDataLst>
          </p:nvPr>
        </p:nvSpPr>
        <p:spPr>
          <a:xfrm rot="16200000">
            <a:off x="3423868" y="1206419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64"/>
          <p:cNvCxnSpPr/>
          <p:nvPr>
            <p:custDataLst>
              <p:tags r:id="rId29"/>
            </p:custDataLst>
          </p:nvPr>
        </p:nvCxnSpPr>
        <p:spPr>
          <a:xfrm>
            <a:off x="3528478" y="1220665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01" name="Flowchart: Merge 65"/>
          <p:cNvSpPr/>
          <p:nvPr>
            <p:custDataLst>
              <p:tags r:id="rId30"/>
            </p:custDataLst>
          </p:nvPr>
        </p:nvSpPr>
        <p:spPr>
          <a:xfrm rot="16200000">
            <a:off x="3548192" y="1220079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64"/>
          <p:cNvCxnSpPr/>
          <p:nvPr>
            <p:custDataLst>
              <p:tags r:id="rId31"/>
            </p:custDataLst>
          </p:nvPr>
        </p:nvCxnSpPr>
        <p:spPr>
          <a:xfrm>
            <a:off x="3756541" y="1189244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03" name="Flowchart: Merge 65"/>
          <p:cNvSpPr/>
          <p:nvPr>
            <p:custDataLst>
              <p:tags r:id="rId32"/>
            </p:custDataLst>
          </p:nvPr>
        </p:nvSpPr>
        <p:spPr>
          <a:xfrm rot="16200000">
            <a:off x="3776255" y="1188658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64"/>
          <p:cNvCxnSpPr/>
          <p:nvPr>
            <p:custDataLst>
              <p:tags r:id="rId33"/>
            </p:custDataLst>
          </p:nvPr>
        </p:nvCxnSpPr>
        <p:spPr>
          <a:xfrm>
            <a:off x="3946349" y="1213857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05" name="Flowchart: Merge 65"/>
          <p:cNvSpPr/>
          <p:nvPr>
            <p:custDataLst>
              <p:tags r:id="rId34"/>
            </p:custDataLst>
          </p:nvPr>
        </p:nvSpPr>
        <p:spPr>
          <a:xfrm rot="16200000">
            <a:off x="3966063" y="1213271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Connector 64"/>
          <p:cNvCxnSpPr/>
          <p:nvPr>
            <p:custDataLst>
              <p:tags r:id="rId35"/>
            </p:custDataLst>
          </p:nvPr>
        </p:nvCxnSpPr>
        <p:spPr>
          <a:xfrm>
            <a:off x="4538554" y="1220664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07" name="Flowchart: Merge 65"/>
          <p:cNvSpPr/>
          <p:nvPr>
            <p:custDataLst>
              <p:tags r:id="rId36"/>
            </p:custDataLst>
          </p:nvPr>
        </p:nvSpPr>
        <p:spPr>
          <a:xfrm rot="16200000">
            <a:off x="4558268" y="1220078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64"/>
          <p:cNvCxnSpPr/>
          <p:nvPr>
            <p:custDataLst>
              <p:tags r:id="rId37"/>
            </p:custDataLst>
          </p:nvPr>
        </p:nvCxnSpPr>
        <p:spPr>
          <a:xfrm>
            <a:off x="4860847" y="1207056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09" name="Flowchart: Merge 65"/>
          <p:cNvSpPr/>
          <p:nvPr>
            <p:custDataLst>
              <p:tags r:id="rId38"/>
            </p:custDataLst>
          </p:nvPr>
        </p:nvSpPr>
        <p:spPr>
          <a:xfrm rot="16200000">
            <a:off x="4880561" y="1206470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0" name="Straight Connector 64"/>
          <p:cNvCxnSpPr/>
          <p:nvPr>
            <p:custDataLst>
              <p:tags r:id="rId39"/>
            </p:custDataLst>
          </p:nvPr>
        </p:nvCxnSpPr>
        <p:spPr>
          <a:xfrm>
            <a:off x="4736980" y="1187138"/>
            <a:ext cx="0" cy="45438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11" name="Flowchart: Merge 65"/>
          <p:cNvSpPr/>
          <p:nvPr>
            <p:custDataLst>
              <p:tags r:id="rId40"/>
            </p:custDataLst>
          </p:nvPr>
        </p:nvSpPr>
        <p:spPr>
          <a:xfrm rot="16200000">
            <a:off x="4756694" y="1186552"/>
            <a:ext cx="123152" cy="124324"/>
          </a:xfrm>
          <a:prstGeom prst="flowChartMerg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4926275" y="2428343"/>
            <a:ext cx="362301" cy="2625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3" name="Gruppieren 172"/>
          <p:cNvGrpSpPr/>
          <p:nvPr/>
        </p:nvGrpSpPr>
        <p:grpSpPr>
          <a:xfrm>
            <a:off x="1386603" y="1621114"/>
            <a:ext cx="543512" cy="217405"/>
            <a:chOff x="862" y="252089"/>
            <a:chExt cx="543512" cy="217405"/>
          </a:xfrm>
        </p:grpSpPr>
        <p:sp>
          <p:nvSpPr>
            <p:cNvPr id="203" name="Richtungspfeil 202"/>
            <p:cNvSpPr/>
            <p:nvPr/>
          </p:nvSpPr>
          <p:spPr>
            <a:xfrm>
              <a:off x="862" y="252089"/>
              <a:ext cx="543512" cy="217405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4" name="Richtungspfeil 4"/>
            <p:cNvSpPr txBox="1"/>
            <p:nvPr/>
          </p:nvSpPr>
          <p:spPr>
            <a:xfrm>
              <a:off x="862" y="252089"/>
              <a:ext cx="489161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006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2007</a:t>
              </a:r>
            </a:p>
          </p:txBody>
        </p:sp>
      </p:grpSp>
      <p:grpSp>
        <p:nvGrpSpPr>
          <p:cNvPr id="175" name="Gruppieren 174"/>
          <p:cNvGrpSpPr/>
          <p:nvPr/>
        </p:nvGrpSpPr>
        <p:grpSpPr>
          <a:xfrm>
            <a:off x="1821413" y="1621114"/>
            <a:ext cx="543512" cy="217405"/>
            <a:chOff x="435672" y="252089"/>
            <a:chExt cx="543512" cy="217405"/>
          </a:xfrm>
        </p:grpSpPr>
        <p:sp>
          <p:nvSpPr>
            <p:cNvPr id="201" name="Chevron 200"/>
            <p:cNvSpPr/>
            <p:nvPr/>
          </p:nvSpPr>
          <p:spPr>
            <a:xfrm>
              <a:off x="43567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2" name="Chevron 6"/>
            <p:cNvSpPr txBox="1"/>
            <p:nvPr/>
          </p:nvSpPr>
          <p:spPr>
            <a:xfrm>
              <a:off x="54437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2008</a:t>
              </a:r>
            </a:p>
          </p:txBody>
        </p:sp>
      </p:grpSp>
      <p:grpSp>
        <p:nvGrpSpPr>
          <p:cNvPr id="177" name="Gruppieren 176"/>
          <p:cNvGrpSpPr/>
          <p:nvPr/>
        </p:nvGrpSpPr>
        <p:grpSpPr>
          <a:xfrm>
            <a:off x="2256223" y="1621114"/>
            <a:ext cx="543512" cy="217405"/>
            <a:chOff x="870482" y="252089"/>
            <a:chExt cx="543512" cy="217405"/>
          </a:xfrm>
        </p:grpSpPr>
        <p:sp>
          <p:nvSpPr>
            <p:cNvPr id="199" name="Chevron 198"/>
            <p:cNvSpPr/>
            <p:nvPr/>
          </p:nvSpPr>
          <p:spPr>
            <a:xfrm>
              <a:off x="87048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0" name="Chevron 8"/>
            <p:cNvSpPr txBox="1"/>
            <p:nvPr/>
          </p:nvSpPr>
          <p:spPr>
            <a:xfrm>
              <a:off x="97918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2009</a:t>
              </a:r>
            </a:p>
          </p:txBody>
        </p:sp>
      </p:grpSp>
      <p:grpSp>
        <p:nvGrpSpPr>
          <p:cNvPr id="182" name="Gruppieren 181"/>
          <p:cNvGrpSpPr/>
          <p:nvPr/>
        </p:nvGrpSpPr>
        <p:grpSpPr>
          <a:xfrm>
            <a:off x="2691033" y="1621114"/>
            <a:ext cx="543512" cy="217405"/>
            <a:chOff x="1305292" y="252089"/>
            <a:chExt cx="543512" cy="217405"/>
          </a:xfrm>
        </p:grpSpPr>
        <p:sp>
          <p:nvSpPr>
            <p:cNvPr id="197" name="Chevron 196"/>
            <p:cNvSpPr/>
            <p:nvPr/>
          </p:nvSpPr>
          <p:spPr>
            <a:xfrm>
              <a:off x="130529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8" name="Chevron 10"/>
            <p:cNvSpPr txBox="1"/>
            <p:nvPr/>
          </p:nvSpPr>
          <p:spPr>
            <a:xfrm>
              <a:off x="141399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2010</a:t>
              </a:r>
            </a:p>
          </p:txBody>
        </p:sp>
      </p:grpSp>
      <p:grpSp>
        <p:nvGrpSpPr>
          <p:cNvPr id="183" name="Gruppieren 182"/>
          <p:cNvGrpSpPr/>
          <p:nvPr/>
        </p:nvGrpSpPr>
        <p:grpSpPr>
          <a:xfrm>
            <a:off x="3125843" y="1621114"/>
            <a:ext cx="543512" cy="217405"/>
            <a:chOff x="1740102" y="252089"/>
            <a:chExt cx="543512" cy="217405"/>
          </a:xfrm>
        </p:grpSpPr>
        <p:sp>
          <p:nvSpPr>
            <p:cNvPr id="195" name="Chevron 194"/>
            <p:cNvSpPr/>
            <p:nvPr/>
          </p:nvSpPr>
          <p:spPr>
            <a:xfrm>
              <a:off x="174010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6" name="Chevron 12"/>
            <p:cNvSpPr txBox="1"/>
            <p:nvPr/>
          </p:nvSpPr>
          <p:spPr>
            <a:xfrm>
              <a:off x="184880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2011</a:t>
              </a:r>
            </a:p>
          </p:txBody>
        </p:sp>
      </p:grpSp>
      <p:grpSp>
        <p:nvGrpSpPr>
          <p:cNvPr id="184" name="Gruppieren 183"/>
          <p:cNvGrpSpPr/>
          <p:nvPr/>
        </p:nvGrpSpPr>
        <p:grpSpPr>
          <a:xfrm>
            <a:off x="3560653" y="1621114"/>
            <a:ext cx="543512" cy="217405"/>
            <a:chOff x="2174912" y="252089"/>
            <a:chExt cx="543512" cy="217405"/>
          </a:xfrm>
        </p:grpSpPr>
        <p:sp>
          <p:nvSpPr>
            <p:cNvPr id="193" name="Chevron 192"/>
            <p:cNvSpPr/>
            <p:nvPr/>
          </p:nvSpPr>
          <p:spPr>
            <a:xfrm>
              <a:off x="217491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4" name="Chevron 14"/>
            <p:cNvSpPr txBox="1"/>
            <p:nvPr/>
          </p:nvSpPr>
          <p:spPr>
            <a:xfrm>
              <a:off x="228361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2012</a:t>
              </a:r>
            </a:p>
          </p:txBody>
        </p:sp>
      </p:grpSp>
      <p:grpSp>
        <p:nvGrpSpPr>
          <p:cNvPr id="186" name="Gruppieren 185"/>
          <p:cNvGrpSpPr/>
          <p:nvPr/>
        </p:nvGrpSpPr>
        <p:grpSpPr>
          <a:xfrm>
            <a:off x="3995463" y="1621114"/>
            <a:ext cx="543512" cy="217405"/>
            <a:chOff x="2609722" y="252089"/>
            <a:chExt cx="543512" cy="217405"/>
          </a:xfrm>
        </p:grpSpPr>
        <p:sp>
          <p:nvSpPr>
            <p:cNvPr id="191" name="Chevron 190"/>
            <p:cNvSpPr/>
            <p:nvPr/>
          </p:nvSpPr>
          <p:spPr>
            <a:xfrm>
              <a:off x="260972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2" name="Chevron 16"/>
            <p:cNvSpPr txBox="1"/>
            <p:nvPr/>
          </p:nvSpPr>
          <p:spPr>
            <a:xfrm>
              <a:off x="271842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2013</a:t>
              </a:r>
            </a:p>
          </p:txBody>
        </p:sp>
      </p:grpSp>
      <p:grpSp>
        <p:nvGrpSpPr>
          <p:cNvPr id="188" name="Gruppieren 187"/>
          <p:cNvGrpSpPr/>
          <p:nvPr/>
        </p:nvGrpSpPr>
        <p:grpSpPr>
          <a:xfrm>
            <a:off x="4430273" y="1621114"/>
            <a:ext cx="543512" cy="217405"/>
            <a:chOff x="3044532" y="252089"/>
            <a:chExt cx="543512" cy="217405"/>
          </a:xfrm>
        </p:grpSpPr>
        <p:sp>
          <p:nvSpPr>
            <p:cNvPr id="189" name="Chevron 188"/>
            <p:cNvSpPr/>
            <p:nvPr/>
          </p:nvSpPr>
          <p:spPr>
            <a:xfrm>
              <a:off x="304453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0" name="Chevron 18"/>
            <p:cNvSpPr txBox="1"/>
            <p:nvPr/>
          </p:nvSpPr>
          <p:spPr>
            <a:xfrm>
              <a:off x="315323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2014</a:t>
              </a:r>
            </a:p>
          </p:txBody>
        </p:sp>
      </p:grpSp>
      <p:sp>
        <p:nvSpPr>
          <p:cNvPr id="20" name="Textfeld 19"/>
          <p:cNvSpPr txBox="1"/>
          <p:nvPr/>
        </p:nvSpPr>
        <p:spPr>
          <a:xfrm>
            <a:off x="1768549" y="900724"/>
            <a:ext cx="2816797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 dirty="0"/>
              <a:t>16 online beam </a:t>
            </a:r>
            <a:r>
              <a:rPr lang="de-DE" sz="1100" dirty="0" err="1"/>
              <a:t>times</a:t>
            </a:r>
            <a:r>
              <a:rPr lang="de-DE" sz="1100" dirty="0"/>
              <a:t> (</a:t>
            </a:r>
            <a:r>
              <a:rPr lang="de-DE" sz="1100" dirty="0" err="1"/>
              <a:t>typically</a:t>
            </a:r>
            <a:r>
              <a:rPr lang="de-DE" sz="1100" dirty="0"/>
              <a:t> 7-10 </a:t>
            </a:r>
            <a:r>
              <a:rPr lang="de-DE" sz="1100" dirty="0" err="1"/>
              <a:t>days</a:t>
            </a:r>
            <a:r>
              <a:rPr lang="de-DE" sz="1100" dirty="0"/>
              <a:t>)</a:t>
            </a:r>
          </a:p>
        </p:txBody>
      </p:sp>
      <p:cxnSp>
        <p:nvCxnSpPr>
          <p:cNvPr id="22" name="Gerade Verbindung mit Pfeil 21"/>
          <p:cNvCxnSpPr>
            <a:stCxn id="167" idx="2"/>
          </p:cNvCxnSpPr>
          <p:nvPr/>
        </p:nvCxnSpPr>
        <p:spPr>
          <a:xfrm>
            <a:off x="3954863" y="2421044"/>
            <a:ext cx="0" cy="2698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666" y="2719790"/>
            <a:ext cx="2503176" cy="1552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" name="Textfeld 204"/>
          <p:cNvSpPr txBox="1"/>
          <p:nvPr/>
        </p:nvSpPr>
        <p:spPr>
          <a:xfrm>
            <a:off x="5253399" y="901599"/>
            <a:ext cx="1778051" cy="60016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100" dirty="0"/>
              <a:t>‚Standby‘</a:t>
            </a:r>
          </a:p>
          <a:p>
            <a:pPr algn="ctr"/>
            <a:r>
              <a:rPr lang="de-DE" sz="1100" dirty="0"/>
              <a:t>(</a:t>
            </a:r>
            <a:r>
              <a:rPr lang="de-DE" sz="1100" dirty="0" err="1"/>
              <a:t>loc</a:t>
            </a:r>
            <a:r>
              <a:rPr lang="de-DE" sz="1100" dirty="0"/>
              <a:t>. </a:t>
            </a:r>
            <a:r>
              <a:rPr lang="de-DE" sz="1100" dirty="0" err="1"/>
              <a:t>operation</a:t>
            </a:r>
            <a:r>
              <a:rPr lang="de-DE" sz="1100" dirty="0"/>
              <a:t>, </a:t>
            </a:r>
            <a:r>
              <a:rPr lang="de-DE" sz="1100" dirty="0" err="1"/>
              <a:t>trap</a:t>
            </a:r>
            <a:r>
              <a:rPr lang="de-DE" sz="1100" dirty="0"/>
              <a:t> </a:t>
            </a:r>
            <a:r>
              <a:rPr lang="de-DE" sz="1100" dirty="0" err="1"/>
              <a:t>dev</a:t>
            </a:r>
            <a:r>
              <a:rPr lang="de-DE" sz="1100" dirty="0"/>
              <a:t>., </a:t>
            </a:r>
          </a:p>
          <a:p>
            <a:pPr algn="ctr"/>
            <a:r>
              <a:rPr lang="de-DE" sz="1100" dirty="0" err="1"/>
              <a:t>control</a:t>
            </a:r>
            <a:r>
              <a:rPr lang="de-DE" sz="1100" dirty="0"/>
              <a:t> </a:t>
            </a:r>
            <a:r>
              <a:rPr lang="de-DE" sz="1100" dirty="0" err="1"/>
              <a:t>sys</a:t>
            </a:r>
            <a:r>
              <a:rPr lang="de-DE" sz="1100" dirty="0"/>
              <a:t>. upgrade)</a:t>
            </a:r>
          </a:p>
        </p:txBody>
      </p:sp>
      <p:grpSp>
        <p:nvGrpSpPr>
          <p:cNvPr id="236" name="Gruppieren 235"/>
          <p:cNvGrpSpPr/>
          <p:nvPr/>
        </p:nvGrpSpPr>
        <p:grpSpPr>
          <a:xfrm>
            <a:off x="5045242" y="1617733"/>
            <a:ext cx="543512" cy="217405"/>
            <a:chOff x="1305292" y="252089"/>
            <a:chExt cx="543512" cy="217405"/>
          </a:xfrm>
        </p:grpSpPr>
        <p:sp>
          <p:nvSpPr>
            <p:cNvPr id="237" name="Chevron 236"/>
            <p:cNvSpPr/>
            <p:nvPr/>
          </p:nvSpPr>
          <p:spPr>
            <a:xfrm>
              <a:off x="130529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8" name="Chevron 10"/>
            <p:cNvSpPr txBox="1"/>
            <p:nvPr/>
          </p:nvSpPr>
          <p:spPr>
            <a:xfrm>
              <a:off x="141399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…</a:t>
              </a:r>
            </a:p>
          </p:txBody>
        </p:sp>
      </p:grpSp>
      <p:grpSp>
        <p:nvGrpSpPr>
          <p:cNvPr id="239" name="Gruppieren 238"/>
          <p:cNvGrpSpPr/>
          <p:nvPr/>
        </p:nvGrpSpPr>
        <p:grpSpPr>
          <a:xfrm>
            <a:off x="5480052" y="1617733"/>
            <a:ext cx="543512" cy="217405"/>
            <a:chOff x="1740102" y="252089"/>
            <a:chExt cx="543512" cy="217405"/>
          </a:xfrm>
        </p:grpSpPr>
        <p:sp>
          <p:nvSpPr>
            <p:cNvPr id="240" name="Chevron 239"/>
            <p:cNvSpPr/>
            <p:nvPr/>
          </p:nvSpPr>
          <p:spPr>
            <a:xfrm>
              <a:off x="174010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41" name="Chevron 12"/>
            <p:cNvSpPr txBox="1"/>
            <p:nvPr/>
          </p:nvSpPr>
          <p:spPr>
            <a:xfrm>
              <a:off x="184880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2018</a:t>
              </a:r>
            </a:p>
          </p:txBody>
        </p:sp>
      </p:grpSp>
      <p:grpSp>
        <p:nvGrpSpPr>
          <p:cNvPr id="242" name="Gruppieren 241"/>
          <p:cNvGrpSpPr/>
          <p:nvPr/>
        </p:nvGrpSpPr>
        <p:grpSpPr>
          <a:xfrm>
            <a:off x="5914862" y="1617733"/>
            <a:ext cx="543512" cy="217405"/>
            <a:chOff x="2174912" y="252089"/>
            <a:chExt cx="543512" cy="217405"/>
          </a:xfrm>
        </p:grpSpPr>
        <p:sp>
          <p:nvSpPr>
            <p:cNvPr id="243" name="Chevron 242"/>
            <p:cNvSpPr/>
            <p:nvPr/>
          </p:nvSpPr>
          <p:spPr>
            <a:xfrm>
              <a:off x="217491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44" name="Chevron 14"/>
            <p:cNvSpPr txBox="1"/>
            <p:nvPr/>
          </p:nvSpPr>
          <p:spPr>
            <a:xfrm>
              <a:off x="228361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…</a:t>
              </a:r>
            </a:p>
          </p:txBody>
        </p:sp>
      </p:grpSp>
      <p:grpSp>
        <p:nvGrpSpPr>
          <p:cNvPr id="245" name="Gruppieren 244"/>
          <p:cNvGrpSpPr/>
          <p:nvPr/>
        </p:nvGrpSpPr>
        <p:grpSpPr>
          <a:xfrm>
            <a:off x="6349672" y="1617733"/>
            <a:ext cx="543512" cy="217405"/>
            <a:chOff x="2609722" y="252089"/>
            <a:chExt cx="543512" cy="217405"/>
          </a:xfrm>
        </p:grpSpPr>
        <p:sp>
          <p:nvSpPr>
            <p:cNvPr id="246" name="Chevron 245"/>
            <p:cNvSpPr/>
            <p:nvPr/>
          </p:nvSpPr>
          <p:spPr>
            <a:xfrm>
              <a:off x="260972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47" name="Chevron 16"/>
            <p:cNvSpPr txBox="1"/>
            <p:nvPr/>
          </p:nvSpPr>
          <p:spPr>
            <a:xfrm>
              <a:off x="271842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2020</a:t>
              </a:r>
            </a:p>
          </p:txBody>
        </p:sp>
      </p:grpSp>
      <p:grpSp>
        <p:nvGrpSpPr>
          <p:cNvPr id="248" name="Gruppieren 247"/>
          <p:cNvGrpSpPr/>
          <p:nvPr/>
        </p:nvGrpSpPr>
        <p:grpSpPr>
          <a:xfrm>
            <a:off x="6784482" y="1617733"/>
            <a:ext cx="543512" cy="217405"/>
            <a:chOff x="3044532" y="252089"/>
            <a:chExt cx="543512" cy="217405"/>
          </a:xfrm>
        </p:grpSpPr>
        <p:sp>
          <p:nvSpPr>
            <p:cNvPr id="249" name="Chevron 248"/>
            <p:cNvSpPr/>
            <p:nvPr/>
          </p:nvSpPr>
          <p:spPr>
            <a:xfrm>
              <a:off x="304453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0" name="Chevron 18"/>
            <p:cNvSpPr txBox="1"/>
            <p:nvPr/>
          </p:nvSpPr>
          <p:spPr>
            <a:xfrm>
              <a:off x="315323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…</a:t>
              </a:r>
            </a:p>
          </p:txBody>
        </p:sp>
      </p:grpSp>
      <p:grpSp>
        <p:nvGrpSpPr>
          <p:cNvPr id="251" name="Gruppieren 250"/>
          <p:cNvGrpSpPr/>
          <p:nvPr/>
        </p:nvGrpSpPr>
        <p:grpSpPr>
          <a:xfrm>
            <a:off x="7598612" y="1617443"/>
            <a:ext cx="543512" cy="217405"/>
            <a:chOff x="2174912" y="252089"/>
            <a:chExt cx="543512" cy="217405"/>
          </a:xfrm>
        </p:grpSpPr>
        <p:sp>
          <p:nvSpPr>
            <p:cNvPr id="252" name="Chevron 251"/>
            <p:cNvSpPr/>
            <p:nvPr/>
          </p:nvSpPr>
          <p:spPr>
            <a:xfrm>
              <a:off x="217491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3" name="Chevron 14"/>
            <p:cNvSpPr txBox="1"/>
            <p:nvPr/>
          </p:nvSpPr>
          <p:spPr>
            <a:xfrm>
              <a:off x="228361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2022</a:t>
              </a:r>
            </a:p>
          </p:txBody>
        </p:sp>
      </p:grpSp>
      <p:grpSp>
        <p:nvGrpSpPr>
          <p:cNvPr id="254" name="Gruppieren 253"/>
          <p:cNvGrpSpPr/>
          <p:nvPr/>
        </p:nvGrpSpPr>
        <p:grpSpPr>
          <a:xfrm>
            <a:off x="8033422" y="1617443"/>
            <a:ext cx="543512" cy="217405"/>
            <a:chOff x="2609722" y="252089"/>
            <a:chExt cx="543512" cy="217405"/>
          </a:xfrm>
        </p:grpSpPr>
        <p:sp>
          <p:nvSpPr>
            <p:cNvPr id="255" name="Chevron 254"/>
            <p:cNvSpPr/>
            <p:nvPr/>
          </p:nvSpPr>
          <p:spPr>
            <a:xfrm>
              <a:off x="260972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6" name="Chevron 16"/>
            <p:cNvSpPr txBox="1"/>
            <p:nvPr/>
          </p:nvSpPr>
          <p:spPr>
            <a:xfrm>
              <a:off x="271842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kern="1200" dirty="0">
                  <a:solidFill>
                    <a:srgbClr val="FFFF00"/>
                  </a:solidFill>
                </a:rPr>
                <a:t>2023</a:t>
              </a:r>
            </a:p>
          </p:txBody>
        </p:sp>
      </p:grpSp>
      <p:grpSp>
        <p:nvGrpSpPr>
          <p:cNvPr id="257" name="Gruppieren 256"/>
          <p:cNvGrpSpPr/>
          <p:nvPr/>
        </p:nvGrpSpPr>
        <p:grpSpPr>
          <a:xfrm>
            <a:off x="8468232" y="1617443"/>
            <a:ext cx="543512" cy="217405"/>
            <a:chOff x="3044532" y="252089"/>
            <a:chExt cx="543512" cy="217405"/>
          </a:xfrm>
        </p:grpSpPr>
        <p:sp>
          <p:nvSpPr>
            <p:cNvPr id="258" name="Chevron 257"/>
            <p:cNvSpPr/>
            <p:nvPr/>
          </p:nvSpPr>
          <p:spPr>
            <a:xfrm>
              <a:off x="3044532" y="252089"/>
              <a:ext cx="543512" cy="217405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9" name="Chevron 18"/>
            <p:cNvSpPr txBox="1"/>
            <p:nvPr/>
          </p:nvSpPr>
          <p:spPr>
            <a:xfrm>
              <a:off x="3153235" y="252089"/>
              <a:ext cx="326107" cy="2174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005" tIns="24003" rIns="12002" bIns="24003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dirty="0">
                  <a:solidFill>
                    <a:srgbClr val="FFFF00"/>
                  </a:solidFill>
                </a:rPr>
                <a:t>…</a:t>
              </a:r>
              <a:endParaRPr lang="de-DE" sz="900" kern="1200" dirty="0">
                <a:solidFill>
                  <a:srgbClr val="FFFF00"/>
                </a:solidFill>
              </a:endParaRPr>
            </a:p>
          </p:txBody>
        </p:sp>
      </p:grpSp>
      <p:sp>
        <p:nvSpPr>
          <p:cNvPr id="262" name="Textfeld 261"/>
          <p:cNvSpPr txBox="1"/>
          <p:nvPr/>
        </p:nvSpPr>
        <p:spPr>
          <a:xfrm>
            <a:off x="7961517" y="903845"/>
            <a:ext cx="697627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100" dirty="0"/>
              <a:t>‚</a:t>
            </a:r>
            <a:r>
              <a:rPr lang="de-DE" sz="1100" dirty="0" err="1"/>
              <a:t>Restart</a:t>
            </a:r>
            <a:r>
              <a:rPr lang="de-DE" sz="1100" dirty="0"/>
              <a:t>‘</a:t>
            </a:r>
          </a:p>
        </p:txBody>
      </p:sp>
      <p:pic>
        <p:nvPicPr>
          <p:cNvPr id="128" name="Picture 32"/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 rot="5400000" flipV="1">
            <a:off x="7621924" y="3652355"/>
            <a:ext cx="1232643" cy="1206555"/>
          </a:xfrm>
          <a:prstGeom prst="rect">
            <a:avLst/>
          </a:prstGeom>
        </p:spPr>
      </p:pic>
      <p:pic>
        <p:nvPicPr>
          <p:cNvPr id="129" name="Picture 2"/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 rot="16200000" flipH="1">
            <a:off x="7638663" y="2154502"/>
            <a:ext cx="1093037" cy="1831222"/>
          </a:xfrm>
          <a:prstGeom prst="rect">
            <a:avLst/>
          </a:prstGeom>
        </p:spPr>
      </p:pic>
      <p:pic>
        <p:nvPicPr>
          <p:cNvPr id="131" name="Grafik 42"/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939" y="2579819"/>
            <a:ext cx="2574444" cy="2027069"/>
          </a:xfrm>
          <a:prstGeom prst="rect">
            <a:avLst/>
          </a:prstGeom>
        </p:spPr>
      </p:pic>
      <p:cxnSp>
        <p:nvCxnSpPr>
          <p:cNvPr id="132" name="Gerade Verbindung mit Pfeil 131"/>
          <p:cNvCxnSpPr/>
          <p:nvPr/>
        </p:nvCxnSpPr>
        <p:spPr>
          <a:xfrm flipH="1">
            <a:off x="1433008" y="2383777"/>
            <a:ext cx="238601" cy="3461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Nils Stallkamp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98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animBg="1"/>
      <p:bldP spid="156" grpId="0" animBg="1"/>
      <p:bldP spid="158" grpId="0" animBg="1"/>
      <p:bldP spid="166" grpId="0"/>
      <p:bldP spid="169" grpId="0"/>
      <p:bldP spid="2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17634" y="1088015"/>
            <a:ext cx="8826365" cy="3677689"/>
          </a:xfrm>
        </p:spPr>
        <p:txBody>
          <a:bodyPr/>
          <a:lstStyle/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4290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pPr lvl="1"/>
            <a:r>
              <a:rPr lang="de-DE" dirty="0"/>
              <a:t>Ion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elements</a:t>
            </a:r>
            <a:r>
              <a:rPr lang="de-DE" dirty="0"/>
              <a:t> + pump </a:t>
            </a:r>
            <a:r>
              <a:rPr lang="de-DE" dirty="0" err="1"/>
              <a:t>barriers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lvl="1"/>
            <a:r>
              <a:rPr lang="de-DE" dirty="0" err="1"/>
              <a:t>Cooling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trap</a:t>
            </a:r>
            <a:r>
              <a:rPr lang="de-DE" dirty="0"/>
              <a:t> (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cooling</a:t>
            </a:r>
            <a:r>
              <a:rPr lang="de-DE" dirty="0"/>
              <a:t>)        </a:t>
            </a:r>
            <a:r>
              <a:rPr lang="de-DE" dirty="0" err="1"/>
              <a:t>transport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Transfer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decelerated</a:t>
            </a:r>
            <a:r>
              <a:rPr lang="de-DE" dirty="0"/>
              <a:t> </a:t>
            </a:r>
            <a:r>
              <a:rPr lang="de-DE" dirty="0" err="1"/>
              <a:t>ions</a:t>
            </a:r>
            <a:endParaRPr lang="de-DE" dirty="0"/>
          </a:p>
        </p:txBody>
      </p:sp>
      <p:cxnSp>
        <p:nvCxnSpPr>
          <p:cNvPr id="27" name="Gerade Verbindung mit Pfeil 26"/>
          <p:cNvCxnSpPr/>
          <p:nvPr/>
        </p:nvCxnSpPr>
        <p:spPr>
          <a:xfrm>
            <a:off x="4095795" y="4543314"/>
            <a:ext cx="29290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40"/>
          <p:cNvGrpSpPr/>
          <p:nvPr/>
        </p:nvGrpSpPr>
        <p:grpSpPr>
          <a:xfrm>
            <a:off x="616628" y="1542006"/>
            <a:ext cx="7988465" cy="2011416"/>
            <a:chOff x="512380" y="4795005"/>
            <a:chExt cx="7988465" cy="2011416"/>
          </a:xfrm>
        </p:grpSpPr>
        <p:pic>
          <p:nvPicPr>
            <p:cNvPr id="19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6" t="39551" r="2579" b="27344"/>
            <a:stretch>
              <a:fillRect/>
            </a:stretch>
          </p:blipFill>
          <p:spPr bwMode="auto">
            <a:xfrm>
              <a:off x="2043582" y="4795005"/>
              <a:ext cx="4992998" cy="1463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000000" mc:Ignorable="a14" a14:legacySpreadsheetColorIndex="64"/>
                  </a:solidFill>
                </a14:hiddenFill>
              </a:ext>
              <a:ext uri="{91240B29-F687-4F45-9708-019B960494DF}">
                <a14:hiddenLine xmlns:a14="http://schemas.microsoft.com/office/drawing/2010/main" w="1">
                  <a:solidFill>
                    <a:srgbClr xmlns:mc="http://schemas.openxmlformats.org/markup-compatibility/2006" val="FFFFFF" mc:Ignorable="a14" a14:legacySpreadsheetColorIndex="6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20" name="Group 12"/>
            <p:cNvGrpSpPr/>
            <p:nvPr/>
          </p:nvGrpSpPr>
          <p:grpSpPr>
            <a:xfrm>
              <a:off x="512380" y="5052095"/>
              <a:ext cx="1478290" cy="1754326"/>
              <a:chOff x="2066626" y="3485944"/>
              <a:chExt cx="1478290" cy="1754326"/>
            </a:xfrm>
          </p:grpSpPr>
          <p:cxnSp>
            <p:nvCxnSpPr>
              <p:cNvPr id="24" name="Straight Arrow Connector 2"/>
              <p:cNvCxnSpPr/>
              <p:nvPr/>
            </p:nvCxnSpPr>
            <p:spPr>
              <a:xfrm>
                <a:off x="2179752" y="3944073"/>
                <a:ext cx="1337456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3"/>
              <p:cNvSpPr txBox="1"/>
              <p:nvPr/>
            </p:nvSpPr>
            <p:spPr>
              <a:xfrm>
                <a:off x="2066626" y="3485944"/>
                <a:ext cx="1478290" cy="1754326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/>
                  <a:t>18 </a:t>
                </a:r>
                <a:r>
                  <a:rPr lang="en-150" b="1" dirty="0">
                    <a:solidFill>
                      <a:srgbClr val="FF0000"/>
                    </a:solidFill>
                  </a:rPr>
                  <a:t>±</a:t>
                </a:r>
                <a:r>
                  <a:rPr lang="en-US" b="1" dirty="0">
                    <a:solidFill>
                      <a:srgbClr val="FF0000"/>
                    </a:solidFill>
                  </a:rPr>
                  <a:t> 3</a:t>
                </a:r>
                <a:r>
                  <a:rPr lang="en-US" dirty="0"/>
                  <a:t> </a:t>
                </a:r>
                <a:r>
                  <a:rPr lang="en-US" dirty="0" err="1"/>
                  <a:t>keV</a:t>
                </a:r>
                <a:r>
                  <a:rPr lang="en-US" dirty="0"/>
                  <a:t>/q</a:t>
                </a:r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10</a:t>
                </a:r>
                <a:r>
                  <a:rPr lang="en-US" baseline="30000" dirty="0"/>
                  <a:t>-7</a:t>
                </a:r>
                <a:r>
                  <a:rPr lang="en-US" dirty="0"/>
                  <a:t> mbar</a:t>
                </a:r>
              </a:p>
              <a:p>
                <a:pPr algn="ctr"/>
                <a:endParaRPr lang="en-US" dirty="0"/>
              </a:p>
              <a:p>
                <a:r>
                  <a:rPr lang="en-US" dirty="0"/>
                  <a:t>linear</a:t>
                </a:r>
              </a:p>
              <a:p>
                <a:r>
                  <a:rPr lang="en-US" dirty="0"/>
                  <a:t>Decelerator</a:t>
                </a:r>
                <a:endParaRPr lang="de-DE" dirty="0"/>
              </a:p>
            </p:txBody>
          </p:sp>
        </p:grpSp>
        <p:grpSp>
          <p:nvGrpSpPr>
            <p:cNvPr id="21" name="Group 14"/>
            <p:cNvGrpSpPr/>
            <p:nvPr/>
          </p:nvGrpSpPr>
          <p:grpSpPr>
            <a:xfrm>
              <a:off x="7050263" y="5052095"/>
              <a:ext cx="1450582" cy="1477328"/>
              <a:chOff x="2066626" y="3485944"/>
              <a:chExt cx="1450582" cy="1477328"/>
            </a:xfrm>
          </p:grpSpPr>
          <p:cxnSp>
            <p:nvCxnSpPr>
              <p:cNvPr id="22" name="Straight Arrow Connector 15"/>
              <p:cNvCxnSpPr/>
              <p:nvPr/>
            </p:nvCxnSpPr>
            <p:spPr>
              <a:xfrm>
                <a:off x="2179752" y="3944073"/>
                <a:ext cx="1337456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16"/>
              <p:cNvSpPr txBox="1"/>
              <p:nvPr/>
            </p:nvSpPr>
            <p:spPr>
              <a:xfrm>
                <a:off x="2066626" y="3485944"/>
                <a:ext cx="1350050" cy="1477328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/>
                  <a:t>3 </a:t>
                </a:r>
                <a:r>
                  <a:rPr lang="en-150" b="1" dirty="0">
                    <a:solidFill>
                      <a:srgbClr val="FF0000"/>
                    </a:solidFill>
                  </a:rPr>
                  <a:t>±</a:t>
                </a:r>
                <a:r>
                  <a:rPr lang="en-US" b="1" dirty="0">
                    <a:solidFill>
                      <a:srgbClr val="FF0000"/>
                    </a:solidFill>
                  </a:rPr>
                  <a:t> 3</a:t>
                </a:r>
                <a:r>
                  <a:rPr lang="en-US" dirty="0"/>
                  <a:t> </a:t>
                </a:r>
                <a:r>
                  <a:rPr lang="en-US" dirty="0" err="1"/>
                  <a:t>keV</a:t>
                </a:r>
                <a:r>
                  <a:rPr lang="en-US" dirty="0"/>
                  <a:t>/q</a:t>
                </a:r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10</a:t>
                </a:r>
                <a:r>
                  <a:rPr lang="en-US" baseline="30000" dirty="0"/>
                  <a:t>-13</a:t>
                </a:r>
                <a:r>
                  <a:rPr lang="en-US" dirty="0"/>
                  <a:t> mbar</a:t>
                </a:r>
              </a:p>
              <a:p>
                <a:pPr algn="l"/>
                <a:endParaRPr lang="en-US" dirty="0"/>
              </a:p>
              <a:p>
                <a:pPr algn="ctr"/>
                <a:r>
                  <a:rPr lang="en-US" dirty="0"/>
                  <a:t>Trap</a:t>
                </a:r>
                <a:endParaRPr lang="de-DE" dirty="0"/>
              </a:p>
            </p:txBody>
          </p:sp>
        </p:grpSp>
      </p:grp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9554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 descr="\\WinFileSvL\APTR$Root\zandjelk\Downloads\newtr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321" y="1124811"/>
            <a:ext cx="4526349" cy="195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Cooling</a:t>
            </a:r>
            <a:r>
              <a:rPr lang="de-DE" dirty="0"/>
              <a:t> </a:t>
            </a:r>
            <a:r>
              <a:rPr lang="de-DE" dirty="0" err="1"/>
              <a:t>trap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7635" y="1088016"/>
            <a:ext cx="8420176" cy="459934"/>
          </a:xfrm>
        </p:spPr>
        <p:txBody>
          <a:bodyPr/>
          <a:lstStyle/>
          <a:p>
            <a:r>
              <a:rPr lang="de-DE" dirty="0" err="1"/>
              <a:t>Penning-Malmberg</a:t>
            </a:r>
            <a:r>
              <a:rPr lang="de-DE" dirty="0"/>
              <a:t> </a:t>
            </a:r>
            <a:r>
              <a:rPr lang="de-DE" dirty="0" err="1"/>
              <a:t>trap</a:t>
            </a:r>
            <a:endParaRPr lang="de-DE" dirty="0"/>
          </a:p>
          <a:p>
            <a:pPr lvl="1"/>
            <a:endParaRPr lang="de-DE" dirty="0"/>
          </a:p>
        </p:txBody>
      </p:sp>
      <p:grpSp>
        <p:nvGrpSpPr>
          <p:cNvPr id="10" name="Gruppieren 110"/>
          <p:cNvGrpSpPr/>
          <p:nvPr/>
        </p:nvGrpSpPr>
        <p:grpSpPr>
          <a:xfrm>
            <a:off x="5530700" y="3163815"/>
            <a:ext cx="3780004" cy="1755876"/>
            <a:chOff x="3009273" y="3168606"/>
            <a:chExt cx="3125586" cy="1410483"/>
          </a:xfrm>
        </p:grpSpPr>
        <p:grpSp>
          <p:nvGrpSpPr>
            <p:cNvPr id="11" name="Gruppieren 111"/>
            <p:cNvGrpSpPr/>
            <p:nvPr/>
          </p:nvGrpSpPr>
          <p:grpSpPr>
            <a:xfrm>
              <a:off x="3009273" y="3168606"/>
              <a:ext cx="2657169" cy="1316677"/>
              <a:chOff x="3009273" y="3168606"/>
              <a:chExt cx="2657169" cy="1316677"/>
            </a:xfrm>
          </p:grpSpPr>
          <p:grpSp>
            <p:nvGrpSpPr>
              <p:cNvPr id="19" name="Gruppieren 119"/>
              <p:cNvGrpSpPr/>
              <p:nvPr/>
            </p:nvGrpSpPr>
            <p:grpSpPr>
              <a:xfrm rot="4209662">
                <a:off x="4103656" y="3805727"/>
                <a:ext cx="564764" cy="425384"/>
                <a:chOff x="3123816" y="4921155"/>
                <a:chExt cx="564764" cy="425384"/>
              </a:xfrm>
            </p:grpSpPr>
            <p:sp>
              <p:nvSpPr>
                <p:cNvPr id="64" name="Pfeil nach oben und unten 164"/>
                <p:cNvSpPr/>
                <p:nvPr/>
              </p:nvSpPr>
              <p:spPr>
                <a:xfrm rot="16200000">
                  <a:off x="3193506" y="4851465"/>
                  <a:ext cx="425384" cy="564764"/>
                </a:xfrm>
                <a:prstGeom prst="upDownArrow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5" name="Rechteck 165"/>
                <p:cNvSpPr/>
                <p:nvPr/>
              </p:nvSpPr>
              <p:spPr>
                <a:xfrm>
                  <a:off x="3181310" y="5025964"/>
                  <a:ext cx="449758" cy="215764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rightRoom" dir="t">
                    <a:rot lat="0" lon="0" rev="600000"/>
                  </a:lightRig>
                </a:scene3d>
                <a:sp3d prstMaterial="metal">
                  <a:bevelT w="38100" h="57150" prst="angle"/>
                </a:sp3d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600" b="1" dirty="0"/>
                    <a:t>Coulomb</a:t>
                  </a:r>
                </a:p>
                <a:p>
                  <a:pPr algn="ctr"/>
                  <a:r>
                    <a:rPr lang="en-US" sz="600" b="1" dirty="0"/>
                    <a:t>interaction</a:t>
                  </a:r>
                </a:p>
              </p:txBody>
            </p:sp>
          </p:grpSp>
          <p:grpSp>
            <p:nvGrpSpPr>
              <p:cNvPr id="20" name="Gruppieren 120"/>
              <p:cNvGrpSpPr/>
              <p:nvPr/>
            </p:nvGrpSpPr>
            <p:grpSpPr>
              <a:xfrm>
                <a:off x="3384550" y="3250530"/>
                <a:ext cx="2254250" cy="1122848"/>
                <a:chOff x="3384550" y="3250530"/>
                <a:chExt cx="2254250" cy="1122848"/>
              </a:xfrm>
            </p:grpSpPr>
            <p:sp>
              <p:nvSpPr>
                <p:cNvPr id="61" name="Freihandform 161"/>
                <p:cNvSpPr/>
                <p:nvPr/>
              </p:nvSpPr>
              <p:spPr>
                <a:xfrm>
                  <a:off x="3536950" y="3250530"/>
                  <a:ext cx="1022350" cy="1122848"/>
                </a:xfrm>
                <a:custGeom>
                  <a:avLst/>
                  <a:gdLst>
                    <a:gd name="connsiteX0" fmla="*/ 0 w 1022350"/>
                    <a:gd name="connsiteY0" fmla="*/ 946820 h 1122848"/>
                    <a:gd name="connsiteX1" fmla="*/ 184150 w 1022350"/>
                    <a:gd name="connsiteY1" fmla="*/ 670 h 1122848"/>
                    <a:gd name="connsiteX2" fmla="*/ 508000 w 1022350"/>
                    <a:gd name="connsiteY2" fmla="*/ 1073820 h 1122848"/>
                    <a:gd name="connsiteX3" fmla="*/ 889000 w 1022350"/>
                    <a:gd name="connsiteY3" fmla="*/ 940470 h 1122848"/>
                    <a:gd name="connsiteX4" fmla="*/ 1022350 w 1022350"/>
                    <a:gd name="connsiteY4" fmla="*/ 934120 h 112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2350" h="1122848">
                      <a:moveTo>
                        <a:pt x="0" y="946820"/>
                      </a:moveTo>
                      <a:cubicBezTo>
                        <a:pt x="49741" y="463161"/>
                        <a:pt x="99483" y="-20497"/>
                        <a:pt x="184150" y="670"/>
                      </a:cubicBezTo>
                      <a:cubicBezTo>
                        <a:pt x="268817" y="21837"/>
                        <a:pt x="390525" y="917187"/>
                        <a:pt x="508000" y="1073820"/>
                      </a:cubicBezTo>
                      <a:cubicBezTo>
                        <a:pt x="625475" y="1230453"/>
                        <a:pt x="803275" y="963753"/>
                        <a:pt x="889000" y="940470"/>
                      </a:cubicBezTo>
                      <a:cubicBezTo>
                        <a:pt x="974725" y="917187"/>
                        <a:pt x="998537" y="925653"/>
                        <a:pt x="1022350" y="93412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2" name="Freihandform 162"/>
                <p:cNvSpPr/>
                <p:nvPr/>
              </p:nvSpPr>
              <p:spPr>
                <a:xfrm flipH="1">
                  <a:off x="4445000" y="3250530"/>
                  <a:ext cx="1022350" cy="1122848"/>
                </a:xfrm>
                <a:custGeom>
                  <a:avLst/>
                  <a:gdLst>
                    <a:gd name="connsiteX0" fmla="*/ 0 w 1022350"/>
                    <a:gd name="connsiteY0" fmla="*/ 946820 h 1122848"/>
                    <a:gd name="connsiteX1" fmla="*/ 184150 w 1022350"/>
                    <a:gd name="connsiteY1" fmla="*/ 670 h 1122848"/>
                    <a:gd name="connsiteX2" fmla="*/ 508000 w 1022350"/>
                    <a:gd name="connsiteY2" fmla="*/ 1073820 h 1122848"/>
                    <a:gd name="connsiteX3" fmla="*/ 889000 w 1022350"/>
                    <a:gd name="connsiteY3" fmla="*/ 940470 h 1122848"/>
                    <a:gd name="connsiteX4" fmla="*/ 1022350 w 1022350"/>
                    <a:gd name="connsiteY4" fmla="*/ 934120 h 112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2350" h="1122848">
                      <a:moveTo>
                        <a:pt x="0" y="946820"/>
                      </a:moveTo>
                      <a:cubicBezTo>
                        <a:pt x="49741" y="463161"/>
                        <a:pt x="99483" y="-20497"/>
                        <a:pt x="184150" y="670"/>
                      </a:cubicBezTo>
                      <a:cubicBezTo>
                        <a:pt x="268817" y="21837"/>
                        <a:pt x="390525" y="917187"/>
                        <a:pt x="508000" y="1073820"/>
                      </a:cubicBezTo>
                      <a:cubicBezTo>
                        <a:pt x="625475" y="1230453"/>
                        <a:pt x="803275" y="963753"/>
                        <a:pt x="889000" y="940470"/>
                      </a:cubicBezTo>
                      <a:cubicBezTo>
                        <a:pt x="974725" y="917187"/>
                        <a:pt x="998537" y="925653"/>
                        <a:pt x="1022350" y="93412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63" name="Gerader Verbinder 163"/>
                <p:cNvCxnSpPr/>
                <p:nvPr/>
              </p:nvCxnSpPr>
              <p:spPr>
                <a:xfrm flipV="1">
                  <a:off x="3384550" y="4171950"/>
                  <a:ext cx="2254250" cy="6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Rechteck 121"/>
              <p:cNvSpPr/>
              <p:nvPr/>
            </p:nvSpPr>
            <p:spPr>
              <a:xfrm>
                <a:off x="3091738" y="4041144"/>
                <a:ext cx="333746" cy="230832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900" dirty="0"/>
                  <a:t>0 V</a:t>
                </a:r>
              </a:p>
            </p:txBody>
          </p:sp>
          <p:sp>
            <p:nvSpPr>
              <p:cNvPr id="22" name="Ellipse 122"/>
              <p:cNvSpPr/>
              <p:nvPr/>
            </p:nvSpPr>
            <p:spPr>
              <a:xfrm>
                <a:off x="4374377" y="423213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Ellipse 123"/>
              <p:cNvSpPr/>
              <p:nvPr/>
            </p:nvSpPr>
            <p:spPr>
              <a:xfrm>
                <a:off x="4389244" y="4287754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Ellipse 124"/>
              <p:cNvSpPr/>
              <p:nvPr/>
            </p:nvSpPr>
            <p:spPr>
              <a:xfrm>
                <a:off x="4424790" y="425244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Ellipse 125"/>
              <p:cNvSpPr/>
              <p:nvPr/>
            </p:nvSpPr>
            <p:spPr>
              <a:xfrm>
                <a:off x="4478572" y="4270231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Ellipse 126"/>
              <p:cNvSpPr/>
              <p:nvPr/>
            </p:nvSpPr>
            <p:spPr>
              <a:xfrm>
                <a:off x="4333488" y="430833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Ellipse 127"/>
              <p:cNvSpPr/>
              <p:nvPr/>
            </p:nvSpPr>
            <p:spPr>
              <a:xfrm>
                <a:off x="4440085" y="425244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Ellipse 128"/>
              <p:cNvSpPr/>
              <p:nvPr/>
            </p:nvSpPr>
            <p:spPr>
              <a:xfrm>
                <a:off x="4463041" y="4296648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Ellipse 129"/>
              <p:cNvSpPr/>
              <p:nvPr/>
            </p:nvSpPr>
            <p:spPr>
              <a:xfrm>
                <a:off x="4530724" y="4239629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Ellipse 130"/>
              <p:cNvSpPr/>
              <p:nvPr/>
            </p:nvSpPr>
            <p:spPr>
              <a:xfrm>
                <a:off x="4249984" y="4318547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Ellipse 131"/>
              <p:cNvSpPr/>
              <p:nvPr/>
            </p:nvSpPr>
            <p:spPr>
              <a:xfrm>
                <a:off x="4460336" y="4185666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Ellipse 132"/>
              <p:cNvSpPr/>
              <p:nvPr/>
            </p:nvSpPr>
            <p:spPr>
              <a:xfrm>
                <a:off x="4290239" y="429703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Ellipse 133"/>
              <p:cNvSpPr/>
              <p:nvPr/>
            </p:nvSpPr>
            <p:spPr>
              <a:xfrm>
                <a:off x="4332329" y="4263584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Ellipse 134"/>
              <p:cNvSpPr/>
              <p:nvPr/>
            </p:nvSpPr>
            <p:spPr>
              <a:xfrm>
                <a:off x="4594989" y="4251920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Ellipse 135"/>
              <p:cNvSpPr/>
              <p:nvPr/>
            </p:nvSpPr>
            <p:spPr>
              <a:xfrm>
                <a:off x="4671969" y="4296789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Ellipse 136"/>
              <p:cNvSpPr/>
              <p:nvPr/>
            </p:nvSpPr>
            <p:spPr>
              <a:xfrm>
                <a:off x="4566035" y="4322807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Ellipse 137"/>
              <p:cNvSpPr/>
              <p:nvPr/>
            </p:nvSpPr>
            <p:spPr>
              <a:xfrm>
                <a:off x="3959821" y="358294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hteck 138"/>
              <p:cNvSpPr/>
              <p:nvPr/>
            </p:nvSpPr>
            <p:spPr>
              <a:xfrm>
                <a:off x="3061771" y="3168606"/>
                <a:ext cx="323645" cy="179803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900" dirty="0"/>
                  <a:t>6 kV</a:t>
                </a:r>
              </a:p>
            </p:txBody>
          </p:sp>
          <p:sp>
            <p:nvSpPr>
              <p:cNvPr id="39" name="Rechteck 139"/>
              <p:cNvSpPr/>
              <p:nvPr/>
            </p:nvSpPr>
            <p:spPr>
              <a:xfrm>
                <a:off x="3009273" y="4305480"/>
                <a:ext cx="408553" cy="179803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900" dirty="0"/>
                  <a:t>-400 V</a:t>
                </a:r>
              </a:p>
            </p:txBody>
          </p:sp>
          <p:cxnSp>
            <p:nvCxnSpPr>
              <p:cNvPr id="40" name="Gerader Verbinder 140"/>
              <p:cNvCxnSpPr/>
              <p:nvPr/>
            </p:nvCxnSpPr>
            <p:spPr>
              <a:xfrm flipV="1">
                <a:off x="3412192" y="3241615"/>
                <a:ext cx="2254250" cy="635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Gerader Verbinder 141"/>
              <p:cNvCxnSpPr/>
              <p:nvPr/>
            </p:nvCxnSpPr>
            <p:spPr>
              <a:xfrm flipV="1">
                <a:off x="3412192" y="4376757"/>
                <a:ext cx="2254250" cy="635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Ellipse 142"/>
              <p:cNvSpPr/>
              <p:nvPr/>
            </p:nvSpPr>
            <p:spPr>
              <a:xfrm>
                <a:off x="3989601" y="376802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Ellipse 143"/>
              <p:cNvSpPr/>
              <p:nvPr/>
            </p:nvSpPr>
            <p:spPr>
              <a:xfrm>
                <a:off x="4062245" y="399913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Ellipse 144"/>
              <p:cNvSpPr/>
              <p:nvPr/>
            </p:nvSpPr>
            <p:spPr>
              <a:xfrm>
                <a:off x="4210279" y="4039399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Ellipse 145"/>
              <p:cNvSpPr/>
              <p:nvPr/>
            </p:nvSpPr>
            <p:spPr>
              <a:xfrm>
                <a:off x="4501306" y="403819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Ellipse 146"/>
              <p:cNvSpPr/>
              <p:nvPr/>
            </p:nvSpPr>
            <p:spPr>
              <a:xfrm>
                <a:off x="4546449" y="366624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Ellipse 147"/>
              <p:cNvSpPr/>
              <p:nvPr/>
            </p:nvSpPr>
            <p:spPr>
              <a:xfrm>
                <a:off x="4274931" y="3737463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Ellipse 148"/>
              <p:cNvSpPr/>
              <p:nvPr/>
            </p:nvSpPr>
            <p:spPr>
              <a:xfrm>
                <a:off x="4048931" y="3909049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Ellipse 149"/>
              <p:cNvSpPr/>
              <p:nvPr/>
            </p:nvSpPr>
            <p:spPr>
              <a:xfrm>
                <a:off x="4101899" y="416978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Ellipse 150"/>
              <p:cNvSpPr/>
              <p:nvPr/>
            </p:nvSpPr>
            <p:spPr>
              <a:xfrm>
                <a:off x="4663547" y="404982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Ellipse 151"/>
              <p:cNvSpPr/>
              <p:nvPr/>
            </p:nvSpPr>
            <p:spPr>
              <a:xfrm>
                <a:off x="4688401" y="3624102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Ellipse 152"/>
              <p:cNvSpPr/>
              <p:nvPr/>
            </p:nvSpPr>
            <p:spPr>
              <a:xfrm>
                <a:off x="4120852" y="366624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Ellipse 153"/>
              <p:cNvSpPr/>
              <p:nvPr/>
            </p:nvSpPr>
            <p:spPr>
              <a:xfrm>
                <a:off x="4500108" y="374441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Ellipse 154"/>
              <p:cNvSpPr/>
              <p:nvPr/>
            </p:nvSpPr>
            <p:spPr>
              <a:xfrm>
                <a:off x="4716533" y="384647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Ellipse 155"/>
              <p:cNvSpPr/>
              <p:nvPr/>
            </p:nvSpPr>
            <p:spPr>
              <a:xfrm>
                <a:off x="4876347" y="3994434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Ellipse 156"/>
              <p:cNvSpPr/>
              <p:nvPr/>
            </p:nvSpPr>
            <p:spPr>
              <a:xfrm>
                <a:off x="4364381" y="363847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Ellipse 157"/>
              <p:cNvSpPr/>
              <p:nvPr/>
            </p:nvSpPr>
            <p:spPr>
              <a:xfrm>
                <a:off x="4879391" y="350617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Ellipse 158"/>
              <p:cNvSpPr/>
              <p:nvPr/>
            </p:nvSpPr>
            <p:spPr>
              <a:xfrm>
                <a:off x="4939101" y="378503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Ellipse 159"/>
              <p:cNvSpPr/>
              <p:nvPr/>
            </p:nvSpPr>
            <p:spPr>
              <a:xfrm>
                <a:off x="4545339" y="385572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Ellipse 160"/>
              <p:cNvSpPr/>
              <p:nvPr/>
            </p:nvSpPr>
            <p:spPr>
              <a:xfrm>
                <a:off x="4790107" y="4199598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2" name="Rechteck 112"/>
            <p:cNvSpPr/>
            <p:nvPr/>
          </p:nvSpPr>
          <p:spPr>
            <a:xfrm>
              <a:off x="4228965" y="3310798"/>
              <a:ext cx="548548" cy="230832"/>
            </a:xfrm>
            <a:prstGeom prst="rect">
              <a:avLst/>
            </a:prstGeom>
            <a:noFill/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chemeClr val="accent2">
                      <a:lumMod val="75000"/>
                    </a:schemeClr>
                  </a:solidFill>
                  <a:latin typeface="Bernard MT Condensed" panose="02050806060905020404" pitchFamily="18" charset="0"/>
                </a:rPr>
                <a:t>4 keV/q</a:t>
              </a:r>
            </a:p>
          </p:txBody>
        </p:sp>
        <p:sp>
          <p:nvSpPr>
            <p:cNvPr id="13" name="Rechteck 113"/>
            <p:cNvSpPr/>
            <p:nvPr/>
          </p:nvSpPr>
          <p:spPr>
            <a:xfrm>
              <a:off x="4263246" y="4348257"/>
              <a:ext cx="396262" cy="230832"/>
            </a:xfrm>
            <a:prstGeom prst="rect">
              <a:avLst/>
            </a:prstGeom>
            <a:noFill/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chemeClr val="accent1">
                      <a:lumMod val="75000"/>
                    </a:schemeClr>
                  </a:solidFill>
                  <a:latin typeface="Bernard MT Condensed" panose="02050806060905020404" pitchFamily="18" charset="0"/>
                </a:rPr>
                <a:t>&lt; eV</a:t>
              </a:r>
            </a:p>
          </p:txBody>
        </p:sp>
        <p:grpSp>
          <p:nvGrpSpPr>
            <p:cNvPr id="14" name="Gruppieren 114"/>
            <p:cNvGrpSpPr/>
            <p:nvPr/>
          </p:nvGrpSpPr>
          <p:grpSpPr>
            <a:xfrm>
              <a:off x="5464164" y="3298956"/>
              <a:ext cx="670695" cy="504920"/>
              <a:chOff x="5657285" y="3280115"/>
              <a:chExt cx="670695" cy="504920"/>
            </a:xfrm>
          </p:grpSpPr>
          <p:sp>
            <p:nvSpPr>
              <p:cNvPr id="15" name="Ellipse 115"/>
              <p:cNvSpPr/>
              <p:nvPr/>
            </p:nvSpPr>
            <p:spPr>
              <a:xfrm>
                <a:off x="5657285" y="3353784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Ellipse 116"/>
              <p:cNvSpPr/>
              <p:nvPr/>
            </p:nvSpPr>
            <p:spPr>
              <a:xfrm>
                <a:off x="5674940" y="3647196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Rechteck 117"/>
              <p:cNvSpPr/>
              <p:nvPr/>
            </p:nvSpPr>
            <p:spPr>
              <a:xfrm>
                <a:off x="5720121" y="3280115"/>
                <a:ext cx="532518" cy="230832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900" dirty="0"/>
                  <a:t>: Ar-ion</a:t>
                </a:r>
              </a:p>
            </p:txBody>
          </p:sp>
          <p:sp>
            <p:nvSpPr>
              <p:cNvPr id="18" name="Rechteck 118"/>
              <p:cNvSpPr/>
              <p:nvPr/>
            </p:nvSpPr>
            <p:spPr>
              <a:xfrm>
                <a:off x="5696076" y="3554203"/>
                <a:ext cx="631904" cy="230832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900" dirty="0"/>
                  <a:t>: electron</a:t>
                </a:r>
              </a:p>
            </p:txBody>
          </p:sp>
        </p:grpSp>
      </p:grpSp>
      <p:cxnSp>
        <p:nvCxnSpPr>
          <p:cNvPr id="66" name="Gerade Verbindung mit Pfeil 65"/>
          <p:cNvCxnSpPr/>
          <p:nvPr/>
        </p:nvCxnSpPr>
        <p:spPr>
          <a:xfrm flipV="1">
            <a:off x="6042660" y="1433748"/>
            <a:ext cx="2621280" cy="157564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7" name="Textfeld 66"/>
          <p:cNvSpPr txBox="1"/>
          <p:nvPr/>
        </p:nvSpPr>
        <p:spPr>
          <a:xfrm>
            <a:off x="6973191" y="1257111"/>
            <a:ext cx="529312" cy="2616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100" dirty="0"/>
              <a:t>40cm</a:t>
            </a:r>
          </a:p>
        </p:txBody>
      </p:sp>
      <p:pic>
        <p:nvPicPr>
          <p:cNvPr id="70" name="Grafik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58" y="1616426"/>
            <a:ext cx="490888" cy="396950"/>
          </a:xfrm>
          <a:prstGeom prst="rect">
            <a:avLst/>
          </a:prstGeom>
        </p:spPr>
      </p:pic>
      <p:pic>
        <p:nvPicPr>
          <p:cNvPr id="73" name="Grafik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7886" y="1578447"/>
            <a:ext cx="524786" cy="433744"/>
          </a:xfrm>
          <a:prstGeom prst="rect">
            <a:avLst/>
          </a:prstGeom>
        </p:spPr>
      </p:pic>
      <p:pic>
        <p:nvPicPr>
          <p:cNvPr id="76" name="Grafik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3222" y="1555735"/>
            <a:ext cx="554212" cy="45291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952773" y="1642859"/>
            <a:ext cx="58862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~kV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437858" y="1647624"/>
            <a:ext cx="460382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~T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839325" y="1639746"/>
            <a:ext cx="601447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~4K</a:t>
            </a:r>
          </a:p>
        </p:txBody>
      </p:sp>
      <p:cxnSp>
        <p:nvCxnSpPr>
          <p:cNvPr id="71" name="Gerader Verbinder 70"/>
          <p:cNvCxnSpPr/>
          <p:nvPr/>
        </p:nvCxnSpPr>
        <p:spPr>
          <a:xfrm>
            <a:off x="6376035" y="2369820"/>
            <a:ext cx="0" cy="685219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5" name="Gerader Verbinder 74"/>
          <p:cNvCxnSpPr/>
          <p:nvPr/>
        </p:nvCxnSpPr>
        <p:spPr>
          <a:xfrm flipH="1">
            <a:off x="8317238" y="2032609"/>
            <a:ext cx="252126" cy="1053075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2" name="Foliennummernplatzhalter 7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18</a:t>
            </a:fld>
            <a:endParaRPr lang="de-DE"/>
          </a:p>
        </p:txBody>
      </p:sp>
      <p:pic>
        <p:nvPicPr>
          <p:cNvPr id="79" name="Grafik 7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25" y="2111134"/>
            <a:ext cx="3413234" cy="2697171"/>
          </a:xfrm>
          <a:prstGeom prst="rect">
            <a:avLst/>
          </a:prstGeom>
        </p:spPr>
      </p:pic>
      <p:sp>
        <p:nvSpPr>
          <p:cNvPr id="80" name="Textfeld 79"/>
          <p:cNvSpPr txBox="1"/>
          <p:nvPr/>
        </p:nvSpPr>
        <p:spPr>
          <a:xfrm>
            <a:off x="3812824" y="3614975"/>
            <a:ext cx="1896153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 algn="l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 err="1"/>
              <a:t>Nested</a:t>
            </a:r>
            <a:r>
              <a:rPr lang="de-DE" dirty="0"/>
              <a:t>-trap </a:t>
            </a:r>
            <a:r>
              <a:rPr lang="de-DE" dirty="0" err="1"/>
              <a:t>configuration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8327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>
            <a:extLst>
              <a:ext uri="{FF2B5EF4-FFF2-40B4-BE49-F238E27FC236}">
                <a16:creationId xmlns:a16="http://schemas.microsoft.com/office/drawing/2014/main" id="{7CB99147-C177-4A40-9D34-F412595A51B8}"/>
              </a:ext>
            </a:extLst>
          </p:cNvPr>
          <p:cNvSpPr txBox="1"/>
          <p:nvPr/>
        </p:nvSpPr>
        <p:spPr>
          <a:xfrm>
            <a:off x="16675" y="1420189"/>
            <a:ext cx="843501" cy="30777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UNILAC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B3665169-709C-43C2-B7C4-FB592433B6C0}"/>
              </a:ext>
            </a:extLst>
          </p:cNvPr>
          <p:cNvSpPr/>
          <p:nvPr/>
        </p:nvSpPr>
        <p:spPr>
          <a:xfrm>
            <a:off x="899273" y="1536398"/>
            <a:ext cx="216200" cy="107157"/>
          </a:xfrm>
          <a:prstGeom prst="rightArrow">
            <a:avLst>
              <a:gd name="adj1" fmla="val 50000"/>
              <a:gd name="adj2" fmla="val 134114"/>
            </a:avLst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7">
            <a:extLst>
              <a:ext uri="{FF2B5EF4-FFF2-40B4-BE49-F238E27FC236}">
                <a16:creationId xmlns:a16="http://schemas.microsoft.com/office/drawing/2014/main" id="{536C8334-BC0F-4BA6-A80A-C0F5C5154316}"/>
              </a:ext>
            </a:extLst>
          </p:cNvPr>
          <p:cNvSpPr/>
          <p:nvPr/>
        </p:nvSpPr>
        <p:spPr>
          <a:xfrm>
            <a:off x="1167398" y="1281214"/>
            <a:ext cx="669380" cy="617525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SIS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0F021E2E-AA55-4D4F-8098-1BE852916C3C}"/>
              </a:ext>
            </a:extLst>
          </p:cNvPr>
          <p:cNvSpPr txBox="1"/>
          <p:nvPr/>
        </p:nvSpPr>
        <p:spPr>
          <a:xfrm>
            <a:off x="2125542" y="1420189"/>
            <a:ext cx="780983" cy="30777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sr-Latn-RS" sz="1400" dirty="0"/>
              <a:t>stripper</a:t>
            </a:r>
          </a:p>
        </p:txBody>
      </p:sp>
      <p:sp>
        <p:nvSpPr>
          <p:cNvPr id="9" name="Rounded Rectangle 10">
            <a:extLst>
              <a:ext uri="{FF2B5EF4-FFF2-40B4-BE49-F238E27FC236}">
                <a16:creationId xmlns:a16="http://schemas.microsoft.com/office/drawing/2014/main" id="{4232690D-14BD-45BF-BCE9-4D13FD3C2911}"/>
              </a:ext>
            </a:extLst>
          </p:cNvPr>
          <p:cNvSpPr/>
          <p:nvPr/>
        </p:nvSpPr>
        <p:spPr>
          <a:xfrm>
            <a:off x="3223038" y="1100056"/>
            <a:ext cx="755621" cy="979838"/>
          </a:xfrm>
          <a:prstGeom prst="roundRect">
            <a:avLst>
              <a:gd name="adj" fmla="val 44095"/>
            </a:avLst>
          </a:prstGeom>
          <a:ln w="635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ESR</a:t>
            </a:r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A07D20AE-23BA-4B12-B4C4-22F364DFF1B5}"/>
              </a:ext>
            </a:extLst>
          </p:cNvPr>
          <p:cNvGrpSpPr/>
          <p:nvPr/>
        </p:nvGrpSpPr>
        <p:grpSpPr>
          <a:xfrm>
            <a:off x="7284634" y="788430"/>
            <a:ext cx="1859366" cy="1306291"/>
            <a:chOff x="181903" y="4697808"/>
            <a:chExt cx="2314893" cy="1579572"/>
          </a:xfrm>
        </p:grpSpPr>
        <p:pic>
          <p:nvPicPr>
            <p:cNvPr id="13" name="Picture 5" descr="Dresden EBIT setup">
              <a:extLst>
                <a:ext uri="{FF2B5EF4-FFF2-40B4-BE49-F238E27FC236}">
                  <a16:creationId xmlns:a16="http://schemas.microsoft.com/office/drawing/2014/main" id="{6351598D-F640-4281-BAAC-6FC7F11537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1903" y="5110594"/>
              <a:ext cx="2243817" cy="1166786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</p:pic>
        <p:sp>
          <p:nvSpPr>
            <p:cNvPr id="14" name="TextBox 14">
              <a:extLst>
                <a:ext uri="{FF2B5EF4-FFF2-40B4-BE49-F238E27FC236}">
                  <a16:creationId xmlns:a16="http://schemas.microsoft.com/office/drawing/2014/main" id="{1980BE5E-12FA-4A80-8111-E4AE6D1D241F}"/>
                </a:ext>
              </a:extLst>
            </p:cNvPr>
            <p:cNvSpPr txBox="1"/>
            <p:nvPr/>
          </p:nvSpPr>
          <p:spPr>
            <a:xfrm>
              <a:off x="1751592" y="4697808"/>
              <a:ext cx="745204" cy="376817"/>
            </a:xfrm>
            <a:prstGeom prst="rect">
              <a:avLst/>
            </a:prstGeom>
          </p:spPr>
          <p:txBody>
            <a:bodyPr vert="horz" wrap="none" lIns="68580" tIns="34290" rIns="68580" bIns="34290" rtlCol="0" anchor="t">
              <a:spAutoFit/>
            </a:bodyPr>
            <a:lstStyle/>
            <a:p>
              <a:pPr algn="l"/>
              <a:r>
                <a:rPr lang="en-US" sz="1575" b="1" dirty="0">
                  <a:solidFill>
                    <a:srgbClr val="FF0000"/>
                  </a:solidFill>
                </a:rPr>
                <a:t>EBIT</a:t>
              </a:r>
              <a:endParaRPr lang="de-DE" sz="1575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Right Arrow 19">
            <a:extLst>
              <a:ext uri="{FF2B5EF4-FFF2-40B4-BE49-F238E27FC236}">
                <a16:creationId xmlns:a16="http://schemas.microsoft.com/office/drawing/2014/main" id="{4D1BA79E-3BAF-4A8F-9AA4-6D9044CE1DF7}"/>
              </a:ext>
            </a:extLst>
          </p:cNvPr>
          <p:cNvSpPr/>
          <p:nvPr/>
        </p:nvSpPr>
        <p:spPr>
          <a:xfrm rot="10800000">
            <a:off x="6806751" y="1536397"/>
            <a:ext cx="404083" cy="107157"/>
          </a:xfrm>
          <a:prstGeom prst="rightArrow">
            <a:avLst>
              <a:gd name="adj1" fmla="val 50000"/>
              <a:gd name="adj2" fmla="val 134114"/>
            </a:avLst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33">
            <a:extLst>
              <a:ext uri="{FF2B5EF4-FFF2-40B4-BE49-F238E27FC236}">
                <a16:creationId xmlns:a16="http://schemas.microsoft.com/office/drawing/2014/main" id="{BB70C2EF-5EBA-4DD7-83A9-84B6EC959CE8}"/>
              </a:ext>
            </a:extLst>
          </p:cNvPr>
          <p:cNvSpPr txBox="1"/>
          <p:nvPr/>
        </p:nvSpPr>
        <p:spPr>
          <a:xfrm>
            <a:off x="4280383" y="1312977"/>
            <a:ext cx="1154687" cy="52322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linear decelerator</a:t>
            </a:r>
          </a:p>
        </p:txBody>
      </p:sp>
      <p:pic>
        <p:nvPicPr>
          <p:cNvPr id="33" name="Picture 3" descr="D:\posao\Solid Edge Files\NewTrap\justtrap.jpg">
            <a:extLst>
              <a:ext uri="{FF2B5EF4-FFF2-40B4-BE49-F238E27FC236}">
                <a16:creationId xmlns:a16="http://schemas.microsoft.com/office/drawing/2014/main" id="{0820B50E-63BF-4FB4-9A84-ED020AC95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654486">
            <a:off x="5867970" y="1099986"/>
            <a:ext cx="563774" cy="1387471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41">
                <a:extLst>
                  <a:ext uri="{FF2B5EF4-FFF2-40B4-BE49-F238E27FC236}">
                    <a16:creationId xmlns:a16="http://schemas.microsoft.com/office/drawing/2014/main" id="{91D60721-FEB6-45B1-BEB3-EC8636C81620}"/>
                  </a:ext>
                </a:extLst>
              </p:cNvPr>
              <p:cNvSpPr txBox="1"/>
              <p:nvPr/>
            </p:nvSpPr>
            <p:spPr>
              <a:xfrm>
                <a:off x="4280384" y="1898739"/>
                <a:ext cx="1043876" cy="6910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75" dirty="0"/>
                  <a:t>~ 6</a:t>
                </a:r>
                <a:r>
                  <a:rPr lang="sr-Latn-RS" sz="1575" dirty="0"/>
                  <a:t> </a:t>
                </a:r>
                <a:r>
                  <a:rPr lang="en-US" sz="1575" dirty="0"/>
                  <a:t>k</a:t>
                </a:r>
                <a:r>
                  <a:rPr lang="sr-Latn-RS" sz="1575" dirty="0"/>
                  <a:t>eV/u</a:t>
                </a:r>
                <a:endParaRPr lang="de-DE" sz="1575" dirty="0"/>
              </a:p>
              <a:p>
                <a:r>
                  <a:rPr lang="de-DE" sz="1575" dirty="0"/>
                  <a:t>@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de-DE" sz="2100" i="1" dirty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sz="21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1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sz="2100" i="1" dirty="0">
                                <a:latin typeface="Cambria Math" panose="02040503050406030204" pitchFamily="18" charset="0"/>
                              </a:rPr>
                              <m:t>45</m:t>
                            </m:r>
                            <m:r>
                              <a:rPr lang="de-DE" sz="2100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e>
                    </m:box>
                  </m:oMath>
                </a14:m>
                <a:endParaRPr lang="en-US" sz="1575" dirty="0"/>
              </a:p>
            </p:txBody>
          </p:sp>
        </mc:Choice>
        <mc:Fallback xmlns="">
          <p:sp>
            <p:nvSpPr>
              <p:cNvPr id="34" name="TextBox 41">
                <a:extLst>
                  <a:ext uri="{FF2B5EF4-FFF2-40B4-BE49-F238E27FC236}">
                    <a16:creationId xmlns:a16="http://schemas.microsoft.com/office/drawing/2014/main" id="{91D60721-FEB6-45B1-BEB3-EC8636C816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0384" y="1898739"/>
                <a:ext cx="1043876" cy="691087"/>
              </a:xfrm>
              <a:prstGeom prst="rect">
                <a:avLst/>
              </a:prstGeom>
              <a:blipFill>
                <a:blip r:embed="rId5"/>
                <a:stretch>
                  <a:fillRect l="-2381" t="-1786" r="-1190"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itel 1"/>
          <p:cNvSpPr txBox="1">
            <a:spLocks/>
          </p:cNvSpPr>
          <p:nvPr/>
        </p:nvSpPr>
        <p:spPr>
          <a:xfrm>
            <a:off x="422566" y="203502"/>
            <a:ext cx="5584535" cy="590668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1800" dirty="0"/>
              <a:t>Offline commissioning</a:t>
            </a:r>
          </a:p>
        </p:txBody>
      </p:sp>
      <p:sp>
        <p:nvSpPr>
          <p:cNvPr id="38" name="Right Arrow 5">
            <a:extLst>
              <a:ext uri="{FF2B5EF4-FFF2-40B4-BE49-F238E27FC236}">
                <a16:creationId xmlns:a16="http://schemas.microsoft.com/office/drawing/2014/main" id="{B3665169-709C-43C2-B7C4-FB592433B6C0}"/>
              </a:ext>
            </a:extLst>
          </p:cNvPr>
          <p:cNvSpPr/>
          <p:nvPr/>
        </p:nvSpPr>
        <p:spPr>
          <a:xfrm>
            <a:off x="1875619" y="1539655"/>
            <a:ext cx="216200" cy="107157"/>
          </a:xfrm>
          <a:prstGeom prst="rightArrow">
            <a:avLst>
              <a:gd name="adj1" fmla="val 50000"/>
              <a:gd name="adj2" fmla="val 134114"/>
            </a:avLst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ight Arrow 5">
            <a:extLst>
              <a:ext uri="{FF2B5EF4-FFF2-40B4-BE49-F238E27FC236}">
                <a16:creationId xmlns:a16="http://schemas.microsoft.com/office/drawing/2014/main" id="{B3665169-709C-43C2-B7C4-FB592433B6C0}"/>
              </a:ext>
            </a:extLst>
          </p:cNvPr>
          <p:cNvSpPr/>
          <p:nvPr/>
        </p:nvSpPr>
        <p:spPr>
          <a:xfrm>
            <a:off x="2949431" y="1536398"/>
            <a:ext cx="216200" cy="107157"/>
          </a:xfrm>
          <a:prstGeom prst="rightArrow">
            <a:avLst>
              <a:gd name="adj1" fmla="val 50000"/>
              <a:gd name="adj2" fmla="val 134114"/>
            </a:avLst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ight Arrow 5">
            <a:extLst>
              <a:ext uri="{FF2B5EF4-FFF2-40B4-BE49-F238E27FC236}">
                <a16:creationId xmlns:a16="http://schemas.microsoft.com/office/drawing/2014/main" id="{B3665169-709C-43C2-B7C4-FB592433B6C0}"/>
              </a:ext>
            </a:extLst>
          </p:cNvPr>
          <p:cNvSpPr/>
          <p:nvPr/>
        </p:nvSpPr>
        <p:spPr>
          <a:xfrm>
            <a:off x="4035351" y="1536398"/>
            <a:ext cx="216200" cy="107157"/>
          </a:xfrm>
          <a:prstGeom prst="rightArrow">
            <a:avLst>
              <a:gd name="adj1" fmla="val 50000"/>
              <a:gd name="adj2" fmla="val 134114"/>
            </a:avLst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ight Arrow 5">
            <a:extLst>
              <a:ext uri="{FF2B5EF4-FFF2-40B4-BE49-F238E27FC236}">
                <a16:creationId xmlns:a16="http://schemas.microsoft.com/office/drawing/2014/main" id="{B3665169-709C-43C2-B7C4-FB592433B6C0}"/>
              </a:ext>
            </a:extLst>
          </p:cNvPr>
          <p:cNvSpPr/>
          <p:nvPr/>
        </p:nvSpPr>
        <p:spPr>
          <a:xfrm>
            <a:off x="5463903" y="1536397"/>
            <a:ext cx="506074" cy="107157"/>
          </a:xfrm>
          <a:prstGeom prst="rightArrow">
            <a:avLst>
              <a:gd name="adj1" fmla="val 50000"/>
              <a:gd name="adj2" fmla="val 134114"/>
            </a:avLst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8" name="Gruppieren 57"/>
          <p:cNvGrpSpPr/>
          <p:nvPr/>
        </p:nvGrpSpPr>
        <p:grpSpPr>
          <a:xfrm>
            <a:off x="332587" y="2598701"/>
            <a:ext cx="5246769" cy="2149513"/>
            <a:chOff x="6912709" y="3005063"/>
            <a:chExt cx="8077887" cy="3341255"/>
          </a:xfrm>
        </p:grpSpPr>
        <p:cxnSp>
          <p:nvCxnSpPr>
            <p:cNvPr id="42" name="Gerade Verbindung mit Pfeil 41"/>
            <p:cNvCxnSpPr/>
            <p:nvPr/>
          </p:nvCxnSpPr>
          <p:spPr>
            <a:xfrm flipH="1">
              <a:off x="6912709" y="4343137"/>
              <a:ext cx="8057748" cy="68580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uppieren 42"/>
            <p:cNvGrpSpPr/>
            <p:nvPr/>
          </p:nvGrpSpPr>
          <p:grpSpPr>
            <a:xfrm>
              <a:off x="7441739" y="3005063"/>
              <a:ext cx="6724158" cy="3341255"/>
              <a:chOff x="964057" y="30198093"/>
              <a:chExt cx="9507008" cy="5347691"/>
            </a:xfrm>
          </p:grpSpPr>
          <p:pic>
            <p:nvPicPr>
              <p:cNvPr id="44" name="Grafik 43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4057" y="30198093"/>
                <a:ext cx="9507008" cy="5347691"/>
              </a:xfrm>
              <a:prstGeom prst="rect">
                <a:avLst/>
              </a:prstGeom>
            </p:spPr>
          </p:pic>
          <p:cxnSp>
            <p:nvCxnSpPr>
              <p:cNvPr id="45" name="Gerade Verbindung mit Pfeil 44"/>
              <p:cNvCxnSpPr/>
              <p:nvPr/>
            </p:nvCxnSpPr>
            <p:spPr bwMode="auto">
              <a:xfrm flipV="1">
                <a:off x="7628243" y="32642859"/>
                <a:ext cx="1433460" cy="1635155"/>
              </a:xfrm>
              <a:prstGeom prst="straightConnector1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46" name="Textfeld 45"/>
              <p:cNvSpPr txBox="1"/>
              <p:nvPr/>
            </p:nvSpPr>
            <p:spPr>
              <a:xfrm>
                <a:off x="5834422" y="34053254"/>
                <a:ext cx="2256125" cy="1148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capture electrodes</a:t>
                </a:r>
              </a:p>
            </p:txBody>
          </p:sp>
          <p:cxnSp>
            <p:nvCxnSpPr>
              <p:cNvPr id="47" name="Gerade Verbindung mit Pfeil 46"/>
              <p:cNvCxnSpPr/>
              <p:nvPr/>
            </p:nvCxnSpPr>
            <p:spPr bwMode="auto">
              <a:xfrm flipH="1" flipV="1">
                <a:off x="3552907" y="33155405"/>
                <a:ext cx="2736153" cy="1088309"/>
              </a:xfrm>
              <a:prstGeom prst="straightConnector1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cxnSp>
          <p:nvCxnSpPr>
            <p:cNvPr id="48" name="Gerade Verbindung mit Pfeil 47"/>
            <p:cNvCxnSpPr/>
            <p:nvPr/>
          </p:nvCxnSpPr>
          <p:spPr>
            <a:xfrm flipV="1">
              <a:off x="8934662" y="3889462"/>
              <a:ext cx="4165948" cy="32766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feld 48"/>
            <p:cNvSpPr txBox="1"/>
            <p:nvPr/>
          </p:nvSpPr>
          <p:spPr>
            <a:xfrm rot="21291665">
              <a:off x="10463486" y="3660912"/>
              <a:ext cx="1231516" cy="430574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l"/>
              <a:r>
                <a:rPr lang="de-DE" sz="1350" dirty="0"/>
                <a:t>~40cm</a:t>
              </a: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13704385" y="4020557"/>
              <a:ext cx="579119" cy="430574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l"/>
              <a:r>
                <a:rPr lang="de-DE" sz="1350" dirty="0"/>
                <a:t>4K</a:t>
              </a:r>
            </a:p>
          </p:txBody>
        </p:sp>
        <p:pic>
          <p:nvPicPr>
            <p:cNvPr id="51" name="Grafik 5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476770" y="5460513"/>
              <a:ext cx="480316" cy="420155"/>
            </a:xfrm>
            <a:prstGeom prst="rect">
              <a:avLst/>
            </a:prstGeom>
          </p:spPr>
        </p:pic>
        <p:sp>
          <p:nvSpPr>
            <p:cNvPr id="52" name="Textfeld 51"/>
            <p:cNvSpPr txBox="1"/>
            <p:nvPr/>
          </p:nvSpPr>
          <p:spPr>
            <a:xfrm>
              <a:off x="12821711" y="5461663"/>
              <a:ext cx="1703829" cy="430574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r>
                <a:rPr lang="en-US" sz="1350" dirty="0"/>
                <a:t>up to 20 kV</a:t>
              </a:r>
            </a:p>
          </p:txBody>
        </p:sp>
        <p:pic>
          <p:nvPicPr>
            <p:cNvPr id="53" name="Grafik 5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35205" y="3413359"/>
              <a:ext cx="848374" cy="758521"/>
            </a:xfrm>
            <a:prstGeom prst="rect">
              <a:avLst/>
            </a:prstGeom>
          </p:spPr>
        </p:pic>
        <p:sp>
          <p:nvSpPr>
            <p:cNvPr id="54" name="Textfeld 53"/>
            <p:cNvSpPr txBox="1"/>
            <p:nvPr/>
          </p:nvSpPr>
          <p:spPr>
            <a:xfrm>
              <a:off x="7875826" y="3618806"/>
              <a:ext cx="1362637" cy="430574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r>
                <a:rPr lang="en-US" sz="1350" dirty="0"/>
                <a:t>up to 6 T</a:t>
              </a:r>
            </a:p>
          </p:txBody>
        </p:sp>
        <p:pic>
          <p:nvPicPr>
            <p:cNvPr id="55" name="Grafik 5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487250" y="3321267"/>
              <a:ext cx="848374" cy="749993"/>
            </a:xfrm>
            <a:prstGeom prst="rect">
              <a:avLst/>
            </a:prstGeom>
          </p:spPr>
        </p:pic>
        <p:cxnSp>
          <p:nvCxnSpPr>
            <p:cNvPr id="56" name="Gerade Verbindung mit Pfeil 55"/>
            <p:cNvCxnSpPr/>
            <p:nvPr/>
          </p:nvCxnSpPr>
          <p:spPr>
            <a:xfrm flipH="1">
              <a:off x="6912710" y="4956093"/>
              <a:ext cx="860423" cy="7280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feld 56"/>
                <p:cNvSpPr txBox="1"/>
                <p:nvPr/>
              </p:nvSpPr>
              <p:spPr>
                <a:xfrm>
                  <a:off x="14620401" y="3829687"/>
                  <a:ext cx="370195" cy="563235"/>
                </a:xfrm>
                <a:prstGeom prst="rect">
                  <a:avLst/>
                </a:prstGeom>
              </p:spPr>
              <p:txBody>
                <a:bodyPr vert="horz" wrap="none" lIns="0" tIns="0" rIns="0" bIns="0" rtlCol="0" anchor="t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de-DE" sz="21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de-DE" sz="210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oMath>
                    </m:oMathPara>
                  </a14:m>
                  <a:endParaRPr lang="de-DE" sz="21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feld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20401" y="3829687"/>
                  <a:ext cx="370195" cy="563235"/>
                </a:xfrm>
                <a:prstGeom prst="rect">
                  <a:avLst/>
                </a:prstGeom>
                <a:blipFill>
                  <a:blip r:embed="rId10"/>
                  <a:stretch>
                    <a:fillRect l="-20000" r="-20000" b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0">
                <a:extLst>
                  <a:ext uri="{FF2B5EF4-FFF2-40B4-BE49-F238E27FC236}">
                    <a16:creationId xmlns:a16="http://schemas.microsoft.com/office/drawing/2014/main" id="{A5580F7F-F6AC-477F-9145-183C052F05CB}"/>
                  </a:ext>
                </a:extLst>
              </p:cNvPr>
              <p:cNvSpPr txBox="1"/>
              <p:nvPr/>
            </p:nvSpPr>
            <p:spPr>
              <a:xfrm>
                <a:off x="6181181" y="1902060"/>
                <a:ext cx="1043876" cy="727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75" dirty="0"/>
                  <a:t>~ 2</a:t>
                </a:r>
                <a:r>
                  <a:rPr lang="sr-Latn-RS" sz="1575" dirty="0"/>
                  <a:t> </a:t>
                </a:r>
                <a:r>
                  <a:rPr lang="en-US" sz="1575" dirty="0"/>
                  <a:t>k</a:t>
                </a:r>
                <a:r>
                  <a:rPr lang="sr-Latn-RS" sz="1575" dirty="0"/>
                  <a:t>eV/u</a:t>
                </a:r>
                <a:endParaRPr lang="de-DE" sz="1575" dirty="0"/>
              </a:p>
              <a:p>
                <a:r>
                  <a:rPr lang="de-DE" sz="1575" dirty="0"/>
                  <a:t>@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sz="1575" dirty="0"/>
              </a:p>
            </p:txBody>
          </p:sp>
        </mc:Choice>
        <mc:Fallback xmlns="">
          <p:sp>
            <p:nvSpPr>
              <p:cNvPr id="27" name="TextBox 20">
                <a:extLst>
                  <a:ext uri="{FF2B5EF4-FFF2-40B4-BE49-F238E27FC236}">
                    <a16:creationId xmlns:a16="http://schemas.microsoft.com/office/drawing/2014/main" id="{A5580F7F-F6AC-477F-9145-183C052F0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1181" y="1902060"/>
                <a:ext cx="1043876" cy="727315"/>
              </a:xfrm>
              <a:prstGeom prst="rect">
                <a:avLst/>
              </a:prstGeom>
              <a:blipFill>
                <a:blip r:embed="rId11"/>
                <a:stretch>
                  <a:fillRect l="-2410" t="-1724" r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9" name="Grafik 5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255" y="2666237"/>
            <a:ext cx="2858243" cy="208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7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4669721" y="1974429"/>
            <a:ext cx="753005" cy="1630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charset="0"/>
              </a:rPr>
              <a:t>SHIPTRAP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426207" y="5452680"/>
            <a:ext cx="1532513" cy="694134"/>
          </a:xfrm>
          <a:prstGeom prst="rect">
            <a:avLst/>
          </a:prstGeom>
          <a:solidFill>
            <a:srgbClr val="0070C0">
              <a:alpha val="27000"/>
            </a:srgbClr>
          </a:solidFill>
          <a:ln>
            <a:noFill/>
          </a:ln>
          <a:effectLst/>
        </p:spPr>
      </p:pic>
      <p:sp>
        <p:nvSpPr>
          <p:cNvPr id="22" name="Textfeld 21"/>
          <p:cNvSpPr txBox="1"/>
          <p:nvPr/>
        </p:nvSpPr>
        <p:spPr>
          <a:xfrm>
            <a:off x="2511386" y="1291389"/>
            <a:ext cx="580608" cy="3231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ESR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188202" y="1958685"/>
            <a:ext cx="1649106" cy="3231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CRYRING@ESR</a:t>
            </a:r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 rot="5400000">
            <a:off x="1747473" y="1970831"/>
            <a:ext cx="742430" cy="289409"/>
          </a:xfrm>
          <a:prstGeom prst="leftRightArrow">
            <a:avLst>
              <a:gd name="adj1" fmla="val 50000"/>
              <a:gd name="adj2" fmla="val 78978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0000"/>
              </a:gs>
            </a:gsLst>
            <a:lin ang="10800000" scaled="0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18440" name="AutoShape 15"/>
          <p:cNvSpPr>
            <a:spLocks noChangeArrowheads="1"/>
          </p:cNvSpPr>
          <p:nvPr/>
        </p:nvSpPr>
        <p:spPr bwMode="auto">
          <a:xfrm rot="5400000">
            <a:off x="1574818" y="3951810"/>
            <a:ext cx="1138187" cy="318952"/>
          </a:xfrm>
          <a:prstGeom prst="leftRightArrow">
            <a:avLst>
              <a:gd name="adj1" fmla="val 50000"/>
              <a:gd name="adj2" fmla="val 78978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0000"/>
              </a:gs>
            </a:gsLst>
            <a:lin ang="10800000" scaled="0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F0431B9-135E-9E4D-A285-1DADCDFEB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</a:t>
            </a:r>
            <a:r>
              <a:rPr lang="en-US" baseline="0" dirty="0"/>
              <a:t> Storage at GSI/FAIR</a:t>
            </a:r>
            <a:endParaRPr lang="en-US" dirty="0"/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0607" y="1027649"/>
            <a:ext cx="528638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AutoShape 15"/>
          <p:cNvSpPr>
            <a:spLocks noChangeArrowheads="1"/>
          </p:cNvSpPr>
          <p:nvPr/>
        </p:nvSpPr>
        <p:spPr bwMode="auto">
          <a:xfrm rot="16200000">
            <a:off x="2019539" y="1297926"/>
            <a:ext cx="837570" cy="297016"/>
          </a:xfrm>
          <a:prstGeom prst="leftRightArrow">
            <a:avLst>
              <a:gd name="adj1" fmla="val 50000"/>
              <a:gd name="adj2" fmla="val 78978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0000"/>
              </a:gs>
            </a:gsLst>
            <a:lin ang="0" scaled="0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003316" y="3980173"/>
            <a:ext cx="901209" cy="3231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HITRAP</a:t>
            </a:r>
          </a:p>
        </p:txBody>
      </p:sp>
      <p:sp>
        <p:nvSpPr>
          <p:cNvPr id="54" name="Rechteck 15"/>
          <p:cNvSpPr/>
          <p:nvPr/>
        </p:nvSpPr>
        <p:spPr bwMode="auto">
          <a:xfrm>
            <a:off x="1734814" y="971550"/>
            <a:ext cx="183590" cy="378158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32000"/>
                </a:schemeClr>
              </a:gs>
              <a:gs pos="35000">
                <a:schemeClr val="accent2">
                  <a:tint val="37000"/>
                  <a:satMod val="300000"/>
                  <a:alpha val="32000"/>
                </a:schemeClr>
              </a:gs>
              <a:gs pos="100000">
                <a:schemeClr val="accent2">
                  <a:tint val="15000"/>
                  <a:satMod val="350000"/>
                  <a:alpha val="32000"/>
                </a:schemeClr>
              </a:gs>
            </a:gsLst>
            <a:lin ang="16200000" scaled="1"/>
            <a:tileRect/>
          </a:gradFill>
          <a:ln w="19050" cmpd="sng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en-US" sz="135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4288545" y="1315467"/>
            <a:ext cx="4251661" cy="2987871"/>
            <a:chOff x="1758439" y="701151"/>
            <a:chExt cx="7274763" cy="5112377"/>
          </a:xfrm>
        </p:grpSpPr>
        <p:sp>
          <p:nvSpPr>
            <p:cNvPr id="56" name="Donut 55"/>
            <p:cNvSpPr/>
            <p:nvPr/>
          </p:nvSpPr>
          <p:spPr bwMode="auto">
            <a:xfrm>
              <a:off x="3197242" y="1621447"/>
              <a:ext cx="1520853" cy="1520853"/>
            </a:xfrm>
            <a:prstGeom prst="donut">
              <a:avLst>
                <a:gd name="adj" fmla="val 7308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chemeClr val="accent2">
                      <a:lumMod val="75000"/>
                    </a:schemeClr>
                  </a:solidFill>
                  <a:latin typeface="Arial" charset="0"/>
                  <a:ea typeface="ＭＳ Ｐゴシック" charset="0"/>
                </a:rPr>
                <a:t>SIS</a:t>
              </a: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2982580" y="1591362"/>
              <a:ext cx="509443" cy="155487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58" name="Right Arrow 57"/>
            <p:cNvSpPr/>
            <p:nvPr/>
          </p:nvSpPr>
          <p:spPr bwMode="auto">
            <a:xfrm>
              <a:off x="4409021" y="1591362"/>
              <a:ext cx="611332" cy="155487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16200000">
              <a:off x="4190167" y="1483894"/>
              <a:ext cx="2039442" cy="4739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Stripper/Target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288128" y="1218139"/>
              <a:ext cx="1585890" cy="4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400 MeV/u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758439" y="1447834"/>
              <a:ext cx="1278695" cy="4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UNILAC</a:t>
              </a:r>
            </a:p>
          </p:txBody>
        </p:sp>
        <p:sp>
          <p:nvSpPr>
            <p:cNvPr id="62" name="Diagonal Stripe 61"/>
            <p:cNvSpPr/>
            <p:nvPr/>
          </p:nvSpPr>
          <p:spPr bwMode="auto">
            <a:xfrm>
              <a:off x="6838674" y="1664373"/>
              <a:ext cx="441379" cy="490043"/>
            </a:xfrm>
            <a:prstGeom prst="diagStripe">
              <a:avLst>
                <a:gd name="adj" fmla="val 85606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5908862" y="2082600"/>
              <a:ext cx="929812" cy="6643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64" name="Diagonal Stripe 63"/>
            <p:cNvSpPr/>
            <p:nvPr/>
          </p:nvSpPr>
          <p:spPr bwMode="auto">
            <a:xfrm rot="5400000">
              <a:off x="5443151" y="1683328"/>
              <a:ext cx="441378" cy="490043"/>
            </a:xfrm>
            <a:prstGeom prst="diagStripe">
              <a:avLst>
                <a:gd name="adj" fmla="val 85606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65" name="Right Arrow 64"/>
            <p:cNvSpPr/>
            <p:nvPr/>
          </p:nvSpPr>
          <p:spPr bwMode="auto">
            <a:xfrm>
              <a:off x="5418819" y="1591362"/>
              <a:ext cx="2046863" cy="155487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023564" y="1731173"/>
              <a:ext cx="842590" cy="4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FRS</a:t>
              </a:r>
            </a:p>
          </p:txBody>
        </p:sp>
        <p:sp>
          <p:nvSpPr>
            <p:cNvPr id="67" name="Diagonal Stripe 66"/>
            <p:cNvSpPr/>
            <p:nvPr/>
          </p:nvSpPr>
          <p:spPr bwMode="auto">
            <a:xfrm>
              <a:off x="8591821" y="3913762"/>
              <a:ext cx="441379" cy="490043"/>
            </a:xfrm>
            <a:prstGeom prst="diagStripe">
              <a:avLst>
                <a:gd name="adj" fmla="val 85606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 rot="16200000">
              <a:off x="8535074" y="3415635"/>
              <a:ext cx="929812" cy="6643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69" name="Rounded Rectangle 68"/>
            <p:cNvSpPr/>
            <p:nvPr/>
          </p:nvSpPr>
          <p:spPr bwMode="auto">
            <a:xfrm>
              <a:off x="7465682" y="1584942"/>
              <a:ext cx="1567518" cy="2012994"/>
            </a:xfrm>
            <a:prstGeom prst="roundRect">
              <a:avLst>
                <a:gd name="adj" fmla="val 36167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70" name="Rounded Rectangle 69"/>
            <p:cNvSpPr/>
            <p:nvPr/>
          </p:nvSpPr>
          <p:spPr bwMode="auto">
            <a:xfrm>
              <a:off x="7567570" y="1707660"/>
              <a:ext cx="1363741" cy="1767558"/>
            </a:xfrm>
            <a:prstGeom prst="roundRect">
              <a:avLst>
                <a:gd name="adj" fmla="val 36167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chemeClr val="accent2">
                      <a:lumMod val="75000"/>
                    </a:schemeClr>
                  </a:solidFill>
                  <a:latin typeface="Arial" charset="0"/>
                  <a:ea typeface="ＭＳ Ｐゴシック" charset="0"/>
                </a:rPr>
                <a:t>ESR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489580" y="3952949"/>
              <a:ext cx="1295151" cy="4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 MeV/u</a:t>
              </a:r>
            </a:p>
          </p:txBody>
        </p:sp>
        <p:sp>
          <p:nvSpPr>
            <p:cNvPr id="72" name="Right Arrow 71"/>
            <p:cNvSpPr/>
            <p:nvPr/>
          </p:nvSpPr>
          <p:spPr bwMode="auto">
            <a:xfrm flipH="1">
              <a:off x="7465682" y="4293927"/>
              <a:ext cx="1126140" cy="125553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5000953" y="4117539"/>
              <a:ext cx="2279101" cy="46653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350" b="1" dirty="0">
                  <a:solidFill>
                    <a:srgbClr val="FF0000"/>
                  </a:solidFill>
                  <a:latin typeface="Arial" charset="0"/>
                  <a:ea typeface="ＭＳ Ｐゴシック" charset="0"/>
                </a:rPr>
                <a:t>HITRAP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865122" y="3699672"/>
              <a:ext cx="710934" cy="4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 K</a:t>
              </a:r>
            </a:p>
          </p:txBody>
        </p:sp>
        <p:sp>
          <p:nvSpPr>
            <p:cNvPr id="75" name="Diagonal Stripe 74"/>
            <p:cNvSpPr/>
            <p:nvPr/>
          </p:nvSpPr>
          <p:spPr bwMode="auto">
            <a:xfrm>
              <a:off x="8591821" y="5143220"/>
              <a:ext cx="441379" cy="490043"/>
            </a:xfrm>
            <a:prstGeom prst="diagStripe">
              <a:avLst>
                <a:gd name="adj" fmla="val 85606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411206" y="5182408"/>
              <a:ext cx="1440520" cy="4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10 MeV/u</a:t>
              </a:r>
            </a:p>
          </p:txBody>
        </p:sp>
        <p:sp>
          <p:nvSpPr>
            <p:cNvPr id="77" name="Right Arrow 76"/>
            <p:cNvSpPr/>
            <p:nvPr/>
          </p:nvSpPr>
          <p:spPr bwMode="auto">
            <a:xfrm flipH="1">
              <a:off x="7465682" y="5523385"/>
              <a:ext cx="1126140" cy="125553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4718097" y="5346999"/>
              <a:ext cx="2561958" cy="46652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350" b="1" dirty="0">
                  <a:solidFill>
                    <a:srgbClr val="FF0000"/>
                  </a:solidFill>
                  <a:latin typeface="Arial" charset="0"/>
                  <a:ea typeface="ＭＳ Ｐゴシック" charset="0"/>
                </a:rPr>
                <a:t>CRYRING@ESR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600860" y="4944267"/>
              <a:ext cx="2888720" cy="4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 MeV/u … 100 </a:t>
              </a:r>
              <a:r>
                <a:rPr lang="en-US" sz="1200" i="1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keV</a:t>
              </a:r>
              <a:r>
                <a:rPr lang="en-US" sz="12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/u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 rot="16200000">
              <a:off x="8390081" y="4500099"/>
              <a:ext cx="1219803" cy="6643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810971" y="1242769"/>
              <a:ext cx="1585890" cy="4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400 MeV/u</a:t>
              </a:r>
            </a:p>
          </p:txBody>
        </p:sp>
      </p:grpSp>
      <p:sp>
        <p:nvSpPr>
          <p:cNvPr id="40" name="AutoShape 15"/>
          <p:cNvSpPr>
            <a:spLocks noChangeArrowheads="1"/>
          </p:cNvSpPr>
          <p:nvPr/>
        </p:nvSpPr>
        <p:spPr bwMode="auto">
          <a:xfrm rot="5400000">
            <a:off x="2870604" y="3836574"/>
            <a:ext cx="380592" cy="318952"/>
          </a:xfrm>
          <a:prstGeom prst="leftRightArrow">
            <a:avLst>
              <a:gd name="adj1" fmla="val 50000"/>
              <a:gd name="adj2" fmla="val 78978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0000"/>
              </a:gs>
            </a:gsLst>
            <a:lin ang="10800000" scaled="0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41" name="Textfeld 3"/>
          <p:cNvSpPr txBox="1"/>
          <p:nvPr/>
        </p:nvSpPr>
        <p:spPr>
          <a:xfrm>
            <a:off x="3296015" y="3846009"/>
            <a:ext cx="1157689" cy="3231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SHIPTRAP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801F2958-AD82-3C43-A208-AC3537D18C32}"/>
              </a:ext>
            </a:extLst>
          </p:cNvPr>
          <p:cNvSpPr txBox="1"/>
          <p:nvPr/>
        </p:nvSpPr>
        <p:spPr>
          <a:xfrm>
            <a:off x="4762468" y="702988"/>
            <a:ext cx="720069" cy="3231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HESR</a:t>
            </a:r>
          </a:p>
        </p:txBody>
      </p:sp>
      <p:sp>
        <p:nvSpPr>
          <p:cNvPr id="44" name="AutoShape 15">
            <a:extLst>
              <a:ext uri="{FF2B5EF4-FFF2-40B4-BE49-F238E27FC236}">
                <a16:creationId xmlns:a16="http://schemas.microsoft.com/office/drawing/2014/main" id="{58221347-AEB6-CC45-AF9C-703358D9D6E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270621" y="709524"/>
            <a:ext cx="837570" cy="297016"/>
          </a:xfrm>
          <a:prstGeom prst="leftRightArrow">
            <a:avLst>
              <a:gd name="adj1" fmla="val 50000"/>
              <a:gd name="adj2" fmla="val 78978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0000"/>
              </a:gs>
            </a:gsLst>
            <a:lin ang="0" scaled="0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BE5B3DB-D85F-8A49-ADA3-B442FABDE959}"/>
              </a:ext>
            </a:extLst>
          </p:cNvPr>
          <p:cNvSpPr/>
          <p:nvPr/>
        </p:nvSpPr>
        <p:spPr>
          <a:xfrm>
            <a:off x="4094922" y="325085"/>
            <a:ext cx="1470991" cy="1047631"/>
          </a:xfrm>
          <a:prstGeom prst="ellipse">
            <a:avLst/>
          </a:prstGeom>
          <a:solidFill>
            <a:srgbClr val="FFFFFF">
              <a:alpha val="63922"/>
            </a:srgb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ctr">
            <a:spAutoFit/>
          </a:bodyPr>
          <a:lstStyle/>
          <a:p>
            <a:pPr defTabSz="342900" hangingPunct="0"/>
            <a:endParaRPr lang="en-US" sz="135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FFC86FA-95A3-C946-9ECC-DB23D83387A8}"/>
              </a:ext>
            </a:extLst>
          </p:cNvPr>
          <p:cNvSpPr/>
          <p:nvPr/>
        </p:nvSpPr>
        <p:spPr>
          <a:xfrm>
            <a:off x="2002819" y="971550"/>
            <a:ext cx="1293196" cy="913990"/>
          </a:xfrm>
          <a:prstGeom prst="ellipse">
            <a:avLst/>
          </a:prstGeom>
          <a:solidFill>
            <a:srgbClr val="FFFFFF">
              <a:alpha val="63922"/>
            </a:srgb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ctr">
            <a:spAutoFit/>
          </a:bodyPr>
          <a:lstStyle/>
          <a:p>
            <a:pPr defTabSz="342900" hangingPunct="0"/>
            <a:endParaRPr lang="en-US" sz="135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683FF2C-FCAE-4246-3B3F-17EF585F3265}"/>
              </a:ext>
            </a:extLst>
          </p:cNvPr>
          <p:cNvSpPr/>
          <p:nvPr/>
        </p:nvSpPr>
        <p:spPr>
          <a:xfrm>
            <a:off x="2910934" y="3491972"/>
            <a:ext cx="1729863" cy="1047631"/>
          </a:xfrm>
          <a:prstGeom prst="ellipse">
            <a:avLst/>
          </a:prstGeom>
          <a:solidFill>
            <a:srgbClr val="FFFFFF">
              <a:alpha val="63922"/>
            </a:srgb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ctr">
            <a:spAutoFit/>
          </a:bodyPr>
          <a:lstStyle/>
          <a:p>
            <a:pPr defTabSz="342900" hangingPunct="0"/>
            <a:endParaRPr lang="en-US" sz="135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8FB378F-8960-B4BB-237A-0589D3ED2D00}"/>
              </a:ext>
            </a:extLst>
          </p:cNvPr>
          <p:cNvSpPr txBox="1"/>
          <p:nvPr/>
        </p:nvSpPr>
        <p:spPr>
          <a:xfrm rot="16200000">
            <a:off x="7644921" y="2188314"/>
            <a:ext cx="2175596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i="1" dirty="0"/>
              <a:t>see talk by Markus </a:t>
            </a:r>
            <a:r>
              <a:rPr lang="en-US" sz="1400" i="1" dirty="0" err="1"/>
              <a:t>Steck</a:t>
            </a:r>
            <a:endParaRPr lang="en-US" sz="1400" i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55D63E8-0AD0-D092-B082-C8141F2D46FE}"/>
              </a:ext>
            </a:extLst>
          </p:cNvPr>
          <p:cNvSpPr txBox="1"/>
          <p:nvPr/>
        </p:nvSpPr>
        <p:spPr>
          <a:xfrm>
            <a:off x="6144991" y="4321373"/>
            <a:ext cx="2603598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i="1" dirty="0"/>
              <a:t>see also talk by Claude Krantz</a:t>
            </a:r>
          </a:p>
        </p:txBody>
      </p:sp>
    </p:spTree>
    <p:extLst>
      <p:ext uri="{BB962C8B-B14F-4D97-AF65-F5344CB8AC3E}">
        <p14:creationId xmlns:p14="http://schemas.microsoft.com/office/powerpoint/2010/main" val="1547871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7">
            <a:extLst>
              <a:ext uri="{FF2B5EF4-FFF2-40B4-BE49-F238E27FC236}">
                <a16:creationId xmlns:a16="http://schemas.microsoft.com/office/drawing/2014/main" id="{C0C0BCE7-BCA7-9217-A68D-8D33EFB7BE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07" y="2191644"/>
            <a:ext cx="4239729" cy="2961275"/>
          </a:xfrm>
        </p:spPr>
      </p:pic>
      <p:sp>
        <p:nvSpPr>
          <p:cNvPr id="100" name="Titel 1"/>
          <p:cNvSpPr>
            <a:spLocks noGrp="1"/>
          </p:cNvSpPr>
          <p:nvPr>
            <p:ph type="title"/>
          </p:nvPr>
        </p:nvSpPr>
        <p:spPr>
          <a:xfrm>
            <a:off x="422566" y="203502"/>
            <a:ext cx="5584535" cy="590668"/>
          </a:xfrm>
        </p:spPr>
        <p:txBody>
          <a:bodyPr/>
          <a:lstStyle/>
          <a:p>
            <a:r>
              <a:rPr lang="en-US" noProof="0" dirty="0"/>
              <a:t>Electron Production</a:t>
            </a:r>
          </a:p>
        </p:txBody>
      </p:sp>
      <p:sp>
        <p:nvSpPr>
          <p:cNvPr id="101" name="Rechteck 100"/>
          <p:cNvSpPr/>
          <p:nvPr/>
        </p:nvSpPr>
        <p:spPr>
          <a:xfrm>
            <a:off x="1820400" y="990558"/>
            <a:ext cx="187236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dirty="0"/>
              <a:t>Claude Krantz. „Intense electron beams from GaAs photocathodes as a tool for molecular and atomic physics“. Diss. </a:t>
            </a:r>
            <a:r>
              <a:rPr lang="en-US" sz="675" dirty="0" err="1"/>
              <a:t>Okt</a:t>
            </a:r>
            <a:r>
              <a:rPr lang="en-US" sz="675" dirty="0"/>
              <a:t>. 2009</a:t>
            </a:r>
            <a:endParaRPr lang="de-DE" sz="675" dirty="0"/>
          </a:p>
        </p:txBody>
      </p:sp>
      <p:grpSp>
        <p:nvGrpSpPr>
          <p:cNvPr id="102" name="Gruppieren 101"/>
          <p:cNvGrpSpPr/>
          <p:nvPr/>
        </p:nvGrpSpPr>
        <p:grpSpPr>
          <a:xfrm>
            <a:off x="458744" y="1593188"/>
            <a:ext cx="2980339" cy="595822"/>
            <a:chOff x="2187955" y="4149294"/>
            <a:chExt cx="3973785" cy="794429"/>
          </a:xfrm>
        </p:grpSpPr>
        <p:sp>
          <p:nvSpPr>
            <p:cNvPr id="103" name="Rechteck 102"/>
            <p:cNvSpPr/>
            <p:nvPr/>
          </p:nvSpPr>
          <p:spPr>
            <a:xfrm>
              <a:off x="2228193" y="4308170"/>
              <a:ext cx="189185" cy="4635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04" name="Textfeld 103"/>
            <p:cNvSpPr txBox="1"/>
            <p:nvPr/>
          </p:nvSpPr>
          <p:spPr>
            <a:xfrm rot="16200000">
              <a:off x="1922183" y="4415066"/>
              <a:ext cx="777765" cy="246221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ctr"/>
              <a:r>
                <a:rPr lang="en-US" sz="750" dirty="0"/>
                <a:t>capture</a:t>
              </a:r>
            </a:p>
          </p:txBody>
        </p:sp>
        <p:sp>
          <p:nvSpPr>
            <p:cNvPr id="105" name="Rechteck 104"/>
            <p:cNvSpPr/>
            <p:nvPr/>
          </p:nvSpPr>
          <p:spPr>
            <a:xfrm>
              <a:off x="5945247" y="4324834"/>
              <a:ext cx="189185" cy="4635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06" name="Textfeld 105"/>
            <p:cNvSpPr txBox="1"/>
            <p:nvPr/>
          </p:nvSpPr>
          <p:spPr>
            <a:xfrm rot="16200000">
              <a:off x="5649747" y="4431730"/>
              <a:ext cx="777765" cy="246221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ctr"/>
              <a:r>
                <a:rPr lang="en-US" sz="750" dirty="0"/>
                <a:t>capture</a:t>
              </a:r>
            </a:p>
          </p:txBody>
        </p:sp>
        <p:sp>
          <p:nvSpPr>
            <p:cNvPr id="107" name="Rechteck 106"/>
            <p:cNvSpPr/>
            <p:nvPr/>
          </p:nvSpPr>
          <p:spPr>
            <a:xfrm>
              <a:off x="2509551" y="4315748"/>
              <a:ext cx="1190090" cy="4635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08" name="Textfeld 107"/>
            <p:cNvSpPr txBox="1"/>
            <p:nvPr/>
          </p:nvSpPr>
          <p:spPr>
            <a:xfrm>
              <a:off x="2726223" y="4361183"/>
              <a:ext cx="777765" cy="400109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ctr"/>
              <a:r>
                <a:rPr lang="en-US" sz="750" dirty="0"/>
                <a:t>long endcap</a:t>
              </a:r>
            </a:p>
          </p:txBody>
        </p:sp>
        <p:sp>
          <p:nvSpPr>
            <p:cNvPr id="109" name="Rechteck 108"/>
            <p:cNvSpPr/>
            <p:nvPr/>
          </p:nvSpPr>
          <p:spPr>
            <a:xfrm>
              <a:off x="4660564" y="4315748"/>
              <a:ext cx="1190090" cy="4635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10" name="Textfeld 109"/>
            <p:cNvSpPr txBox="1"/>
            <p:nvPr/>
          </p:nvSpPr>
          <p:spPr>
            <a:xfrm>
              <a:off x="4877236" y="4361183"/>
              <a:ext cx="777765" cy="400109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ctr"/>
              <a:r>
                <a:rPr lang="en-US" sz="750" dirty="0"/>
                <a:t>long endcap</a:t>
              </a:r>
            </a:p>
          </p:txBody>
        </p:sp>
        <p:sp>
          <p:nvSpPr>
            <p:cNvPr id="111" name="Rechteck 110"/>
            <p:cNvSpPr/>
            <p:nvPr/>
          </p:nvSpPr>
          <p:spPr>
            <a:xfrm>
              <a:off x="4411358" y="4324834"/>
              <a:ext cx="189185" cy="463527"/>
            </a:xfrm>
            <a:prstGeom prst="rect">
              <a:avLst/>
            </a:prstGeom>
            <a:solidFill>
              <a:srgbClr val="EE3D4B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12" name="Textfeld 111"/>
            <p:cNvSpPr txBox="1"/>
            <p:nvPr/>
          </p:nvSpPr>
          <p:spPr>
            <a:xfrm rot="16200000">
              <a:off x="4115858" y="4431730"/>
              <a:ext cx="777765" cy="246221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ctr"/>
              <a:r>
                <a:rPr lang="en-US" sz="750" dirty="0"/>
                <a:t>endcap</a:t>
              </a:r>
            </a:p>
          </p:txBody>
        </p:sp>
        <p:sp>
          <p:nvSpPr>
            <p:cNvPr id="113" name="Rechteck 112"/>
            <p:cNvSpPr/>
            <p:nvPr/>
          </p:nvSpPr>
          <p:spPr>
            <a:xfrm>
              <a:off x="3772592" y="4324833"/>
              <a:ext cx="189185" cy="463527"/>
            </a:xfrm>
            <a:prstGeom prst="rect">
              <a:avLst/>
            </a:prstGeom>
            <a:solidFill>
              <a:srgbClr val="EE3D4B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14" name="Textfeld 113"/>
            <p:cNvSpPr txBox="1"/>
            <p:nvPr/>
          </p:nvSpPr>
          <p:spPr>
            <a:xfrm rot="16200000">
              <a:off x="3477092" y="4431729"/>
              <a:ext cx="777765" cy="246221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ctr"/>
              <a:r>
                <a:rPr lang="en-US" sz="750" dirty="0"/>
                <a:t>endcap</a:t>
              </a:r>
            </a:p>
          </p:txBody>
        </p:sp>
        <p:sp>
          <p:nvSpPr>
            <p:cNvPr id="115" name="Rechteck 114"/>
            <p:cNvSpPr/>
            <p:nvPr/>
          </p:nvSpPr>
          <p:spPr>
            <a:xfrm>
              <a:off x="4015100" y="4323075"/>
              <a:ext cx="341903" cy="463527"/>
            </a:xfrm>
            <a:prstGeom prst="rect">
              <a:avLst/>
            </a:prstGeom>
            <a:solidFill>
              <a:srgbClr val="EE3D4B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16" name="Textfeld 115"/>
            <p:cNvSpPr txBox="1"/>
            <p:nvPr/>
          </p:nvSpPr>
          <p:spPr>
            <a:xfrm>
              <a:off x="3799330" y="4424401"/>
              <a:ext cx="777765" cy="246221"/>
            </a:xfrm>
            <a:prstGeom prst="rect">
              <a:avLst/>
            </a:prstGeom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ctr"/>
              <a:r>
                <a:rPr lang="en-US" sz="750" dirty="0"/>
                <a:t>ring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feld 116"/>
              <p:cNvSpPr txBox="1"/>
              <p:nvPr/>
            </p:nvSpPr>
            <p:spPr>
              <a:xfrm>
                <a:off x="6738496" y="1110981"/>
                <a:ext cx="3552723" cy="427681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1350" i="1">
                        <a:latin typeface="Cambria Math" panose="02040503050406030204" pitchFamily="18" charset="0"/>
                      </a:rPr>
                      <m:t>𝛷</m:t>
                    </m:r>
                    <m:r>
                      <a:rPr lang="de-DE" sz="1350" i="1" baseline="-25000">
                        <a:latin typeface="Cambria Math" panose="02040503050406030204" pitchFamily="18" charset="0"/>
                      </a:rPr>
                      <m:t>𝑚𝑎𝑥</m:t>
                    </m:r>
                  </m:oMath>
                </a14:m>
                <a:r>
                  <a:rPr lang="en-US" sz="135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de-DE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de-DE" sz="1350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1350" i="1" dirty="0">
                        <a:latin typeface="Cambria Math" panose="02040503050406030204" pitchFamily="18" charset="0"/>
                      </a:rPr>
                      <m:t>2</m:t>
                    </m:r>
                    <m:func>
                      <m:funcPr>
                        <m:ctrlPr>
                          <a:rPr lang="de-DE" sz="135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1350" dirty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de-DE" sz="135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350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DE" sz="135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350" i="1" dirty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de-DE" sz="1350" i="1" dirty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de-DE" sz="135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350" i="1" dirty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de-DE" sz="1350" i="1" dirty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  <m:r>
                      <a:rPr lang="de-DE" sz="1350" i="1" dirty="0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endParaRPr lang="en-US" sz="1350" dirty="0"/>
              </a:p>
            </p:txBody>
          </p:sp>
        </mc:Choice>
        <mc:Fallback xmlns="">
          <p:sp>
            <p:nvSpPr>
              <p:cNvPr id="117" name="Textfeld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496" y="1110981"/>
                <a:ext cx="3552723" cy="427681"/>
              </a:xfrm>
              <a:prstGeom prst="rect">
                <a:avLst/>
              </a:prstGeom>
              <a:blipFill>
                <a:blip r:embed="rId5"/>
                <a:stretch>
                  <a:fillRect l="-1423" t="-5882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9" name="Grafik 1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462" y="1083662"/>
            <a:ext cx="2603032" cy="1508094"/>
          </a:xfrm>
          <a:prstGeom prst="rect">
            <a:avLst/>
          </a:prstGeom>
        </p:spPr>
      </p:pic>
      <p:cxnSp>
        <p:nvCxnSpPr>
          <p:cNvPr id="120" name="Gerade Verbindung mit Pfeil 119"/>
          <p:cNvCxnSpPr/>
          <p:nvPr/>
        </p:nvCxnSpPr>
        <p:spPr>
          <a:xfrm>
            <a:off x="4563337" y="1038972"/>
            <a:ext cx="254706" cy="2606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feld 120"/>
          <p:cNvSpPr txBox="1"/>
          <p:nvPr/>
        </p:nvSpPr>
        <p:spPr>
          <a:xfrm>
            <a:off x="4144446" y="864491"/>
            <a:ext cx="899361" cy="253916"/>
          </a:xfrm>
          <a:prstGeom prst="rect">
            <a:avLst/>
          </a:prstGeom>
        </p:spPr>
        <p:txBody>
          <a:bodyPr vert="horz" wrap="square" lIns="68580" tIns="34290" rIns="68580" bIns="34290" rtlCol="0" anchor="t">
            <a:spAutoFit/>
          </a:bodyPr>
          <a:lstStyle/>
          <a:p>
            <a:r>
              <a:rPr lang="en-US" sz="1200" dirty="0"/>
              <a:t>coils</a:t>
            </a:r>
          </a:p>
        </p:txBody>
      </p:sp>
      <p:sp>
        <p:nvSpPr>
          <p:cNvPr id="122" name="Textfeld 121"/>
          <p:cNvSpPr txBox="1"/>
          <p:nvPr/>
        </p:nvSpPr>
        <p:spPr>
          <a:xfrm rot="19489166">
            <a:off x="4056026" y="2388923"/>
            <a:ext cx="779250" cy="253916"/>
          </a:xfrm>
          <a:prstGeom prst="rect">
            <a:avLst/>
          </a:prstGeom>
          <a:ln>
            <a:solidFill>
              <a:srgbClr val="DC92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68580" tIns="34290" rIns="68580" bIns="34290" rtlCol="0" anchor="t">
            <a:spAutoFit/>
          </a:bodyPr>
          <a:lstStyle/>
          <a:p>
            <a:r>
              <a:rPr lang="en-US" sz="1200" b="1" dirty="0"/>
              <a:t>UV light</a:t>
            </a:r>
          </a:p>
        </p:txBody>
      </p:sp>
      <p:cxnSp>
        <p:nvCxnSpPr>
          <p:cNvPr id="123" name="Gerade Verbindung mit Pfeil 122"/>
          <p:cNvCxnSpPr/>
          <p:nvPr/>
        </p:nvCxnSpPr>
        <p:spPr>
          <a:xfrm flipV="1">
            <a:off x="4075120" y="2262784"/>
            <a:ext cx="407528" cy="289922"/>
          </a:xfrm>
          <a:prstGeom prst="straightConnector1">
            <a:avLst/>
          </a:prstGeom>
          <a:ln>
            <a:solidFill>
              <a:srgbClr val="DC92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mit Pfeil 123"/>
          <p:cNvCxnSpPr/>
          <p:nvPr/>
        </p:nvCxnSpPr>
        <p:spPr>
          <a:xfrm flipH="1">
            <a:off x="5563791" y="1083663"/>
            <a:ext cx="501313" cy="4457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Textfeld 124"/>
          <p:cNvSpPr txBox="1"/>
          <p:nvPr/>
        </p:nvSpPr>
        <p:spPr>
          <a:xfrm>
            <a:off x="6079033" y="869345"/>
            <a:ext cx="765521" cy="438582"/>
          </a:xfrm>
          <a:prstGeom prst="rect">
            <a:avLst/>
          </a:prstGeom>
        </p:spPr>
        <p:txBody>
          <a:bodyPr vert="horz" wrap="square" lIns="68580" tIns="34290" rIns="68580" bIns="34290" rtlCol="0" anchor="t">
            <a:spAutoFit/>
          </a:bodyPr>
          <a:lstStyle/>
          <a:p>
            <a:r>
              <a:rPr lang="en-US" sz="1200" dirty="0"/>
              <a:t>Photo cathode</a:t>
            </a:r>
          </a:p>
        </p:txBody>
      </p:sp>
      <p:pic>
        <p:nvPicPr>
          <p:cNvPr id="2" name="Picture 8" descr="coolingtime.png">
            <a:extLst>
              <a:ext uri="{FF2B5EF4-FFF2-40B4-BE49-F238E27FC236}">
                <a16:creationId xmlns:a16="http://schemas.microsoft.com/office/drawing/2014/main" id="{748895D5-6CF1-56D0-A88A-AD89B66C40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4818043" y="2484434"/>
            <a:ext cx="4124362" cy="2570752"/>
          </a:xfrm>
          <a:prstGeom prst="rect">
            <a:avLst/>
          </a:prstGeom>
        </p:spPr>
      </p:pic>
      <p:sp>
        <p:nvSpPr>
          <p:cNvPr id="118" name="Textfeld 117"/>
          <p:cNvSpPr txBox="1"/>
          <p:nvPr/>
        </p:nvSpPr>
        <p:spPr>
          <a:xfrm>
            <a:off x="6648954" y="1723760"/>
            <a:ext cx="2256922" cy="900246"/>
          </a:xfrm>
          <a:prstGeom prst="rect">
            <a:avLst/>
          </a:prstGeom>
          <a:ln w="31750">
            <a:solidFill>
              <a:srgbClr val="FFC000"/>
            </a:solidFill>
          </a:ln>
        </p:spPr>
        <p:txBody>
          <a:bodyPr vert="horz" wrap="square" lIns="68580" tIns="34290" rIns="68580" bIns="34290" rtlCol="0" anchor="t">
            <a:spAutoFit/>
          </a:bodyPr>
          <a:lstStyle/>
          <a:p>
            <a:r>
              <a:rPr lang="en-US" sz="1350" dirty="0"/>
              <a:t>~3*10</a:t>
            </a:r>
            <a:r>
              <a:rPr lang="en-US" sz="1350" baseline="30000" dirty="0"/>
              <a:t>9</a:t>
            </a:r>
            <a:r>
              <a:rPr lang="en-US" sz="1350" dirty="0"/>
              <a:t> stored electrons </a:t>
            </a:r>
          </a:p>
          <a:p>
            <a:r>
              <a:rPr lang="en-US" sz="1350" dirty="0">
                <a:sym typeface="Wingdings" panose="05000000000000000000" pitchFamily="2" charset="2"/>
              </a:rPr>
              <a:t>stacking  </a:t>
            </a:r>
            <a:r>
              <a:rPr lang="en-US" sz="1350" dirty="0"/>
              <a:t>&gt;10</a:t>
            </a:r>
            <a:r>
              <a:rPr lang="en-US" sz="1350" baseline="30000" dirty="0"/>
              <a:t>11</a:t>
            </a:r>
            <a:r>
              <a:rPr lang="en-US" sz="1350" dirty="0"/>
              <a:t> electrons</a:t>
            </a:r>
          </a:p>
          <a:p>
            <a:r>
              <a:rPr lang="en-US" sz="1350" dirty="0">
                <a:sym typeface="Wingdings" panose="05000000000000000000" pitchFamily="2" charset="2"/>
              </a:rPr>
              <a:t> sufficient amount for electron cooling</a:t>
            </a:r>
            <a:endParaRPr lang="en-US" sz="135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B91D3DE-A829-1580-7F00-6CEEF351CF19}"/>
              </a:ext>
            </a:extLst>
          </p:cNvPr>
          <p:cNvSpPr txBox="1"/>
          <p:nvPr/>
        </p:nvSpPr>
        <p:spPr>
          <a:xfrm rot="16200000">
            <a:off x="8120630" y="3319950"/>
            <a:ext cx="938077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i="1" dirty="0"/>
              <a:t>B. Maas</a:t>
            </a:r>
          </a:p>
        </p:txBody>
      </p:sp>
    </p:spTree>
    <p:extLst>
      <p:ext uri="{BB962C8B-B14F-4D97-AF65-F5344CB8AC3E}">
        <p14:creationId xmlns:p14="http://schemas.microsoft.com/office/powerpoint/2010/main" val="3753650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Cooling</a:t>
            </a:r>
            <a:r>
              <a:rPr lang="de-DE" dirty="0"/>
              <a:t>(?)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290121" y="1084582"/>
            <a:ext cx="4714646" cy="2492640"/>
            <a:chOff x="2860020" y="3136395"/>
            <a:chExt cx="3160416" cy="1349311"/>
          </a:xfrm>
        </p:grpSpPr>
        <p:grpSp>
          <p:nvGrpSpPr>
            <p:cNvPr id="6" name="Gruppieren 5"/>
            <p:cNvGrpSpPr/>
            <p:nvPr/>
          </p:nvGrpSpPr>
          <p:grpSpPr>
            <a:xfrm>
              <a:off x="2860020" y="3136395"/>
              <a:ext cx="2806422" cy="1263573"/>
              <a:chOff x="2860020" y="3136395"/>
              <a:chExt cx="2806422" cy="1263573"/>
            </a:xfrm>
          </p:grpSpPr>
          <p:grpSp>
            <p:nvGrpSpPr>
              <p:cNvPr id="14" name="Gruppieren 13"/>
              <p:cNvGrpSpPr/>
              <p:nvPr/>
            </p:nvGrpSpPr>
            <p:grpSpPr>
              <a:xfrm rot="4209662">
                <a:off x="4103656" y="3805727"/>
                <a:ext cx="564764" cy="425384"/>
                <a:chOff x="3123816" y="4921155"/>
                <a:chExt cx="564764" cy="425384"/>
              </a:xfrm>
            </p:grpSpPr>
            <p:sp>
              <p:nvSpPr>
                <p:cNvPr id="59" name="Pfeil nach oben und unten 58"/>
                <p:cNvSpPr/>
                <p:nvPr/>
              </p:nvSpPr>
              <p:spPr>
                <a:xfrm rot="16200000">
                  <a:off x="3193506" y="4851465"/>
                  <a:ext cx="425384" cy="564764"/>
                </a:xfrm>
                <a:prstGeom prst="upDownArrow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sp>
              <p:nvSpPr>
                <p:cNvPr id="60" name="Rechteck 59"/>
                <p:cNvSpPr/>
                <p:nvPr/>
              </p:nvSpPr>
              <p:spPr>
                <a:xfrm>
                  <a:off x="3248245" y="5047248"/>
                  <a:ext cx="286526" cy="17021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rightRoom" dir="t">
                    <a:rot lat="0" lon="0" rev="600000"/>
                  </a:lightRig>
                </a:scene3d>
                <a:sp3d prstMaterial="metal">
                  <a:bevelT w="38100" h="57150" prst="angle"/>
                </a:sp3d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525" b="1" dirty="0"/>
                    <a:t>Coulomb</a:t>
                  </a:r>
                </a:p>
                <a:p>
                  <a:pPr algn="ctr"/>
                  <a:r>
                    <a:rPr lang="en-US" sz="525" b="1" dirty="0"/>
                    <a:t>interaction</a:t>
                  </a:r>
                </a:p>
              </p:txBody>
            </p:sp>
          </p:grpSp>
          <p:grpSp>
            <p:nvGrpSpPr>
              <p:cNvPr id="15" name="Gruppieren 14"/>
              <p:cNvGrpSpPr/>
              <p:nvPr/>
            </p:nvGrpSpPr>
            <p:grpSpPr>
              <a:xfrm>
                <a:off x="3384550" y="3250530"/>
                <a:ext cx="2254250" cy="1122848"/>
                <a:chOff x="3384550" y="3250530"/>
                <a:chExt cx="2254250" cy="1122848"/>
              </a:xfrm>
            </p:grpSpPr>
            <p:sp>
              <p:nvSpPr>
                <p:cNvPr id="56" name="Freihandform 55"/>
                <p:cNvSpPr/>
                <p:nvPr/>
              </p:nvSpPr>
              <p:spPr>
                <a:xfrm>
                  <a:off x="3536950" y="3250530"/>
                  <a:ext cx="1022350" cy="1122848"/>
                </a:xfrm>
                <a:custGeom>
                  <a:avLst/>
                  <a:gdLst>
                    <a:gd name="connsiteX0" fmla="*/ 0 w 1022350"/>
                    <a:gd name="connsiteY0" fmla="*/ 946820 h 1122848"/>
                    <a:gd name="connsiteX1" fmla="*/ 184150 w 1022350"/>
                    <a:gd name="connsiteY1" fmla="*/ 670 h 1122848"/>
                    <a:gd name="connsiteX2" fmla="*/ 508000 w 1022350"/>
                    <a:gd name="connsiteY2" fmla="*/ 1073820 h 1122848"/>
                    <a:gd name="connsiteX3" fmla="*/ 889000 w 1022350"/>
                    <a:gd name="connsiteY3" fmla="*/ 940470 h 1122848"/>
                    <a:gd name="connsiteX4" fmla="*/ 1022350 w 1022350"/>
                    <a:gd name="connsiteY4" fmla="*/ 934120 h 112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2350" h="1122848">
                      <a:moveTo>
                        <a:pt x="0" y="946820"/>
                      </a:moveTo>
                      <a:cubicBezTo>
                        <a:pt x="49741" y="463161"/>
                        <a:pt x="99483" y="-20497"/>
                        <a:pt x="184150" y="670"/>
                      </a:cubicBezTo>
                      <a:cubicBezTo>
                        <a:pt x="268817" y="21837"/>
                        <a:pt x="390525" y="917187"/>
                        <a:pt x="508000" y="1073820"/>
                      </a:cubicBezTo>
                      <a:cubicBezTo>
                        <a:pt x="625475" y="1230453"/>
                        <a:pt x="803275" y="963753"/>
                        <a:pt x="889000" y="940470"/>
                      </a:cubicBezTo>
                      <a:cubicBezTo>
                        <a:pt x="974725" y="917187"/>
                        <a:pt x="998537" y="925653"/>
                        <a:pt x="1022350" y="93412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sp>
              <p:nvSpPr>
                <p:cNvPr id="57" name="Freihandform 56"/>
                <p:cNvSpPr/>
                <p:nvPr/>
              </p:nvSpPr>
              <p:spPr>
                <a:xfrm flipH="1">
                  <a:off x="4445000" y="3250530"/>
                  <a:ext cx="1022350" cy="1122848"/>
                </a:xfrm>
                <a:custGeom>
                  <a:avLst/>
                  <a:gdLst>
                    <a:gd name="connsiteX0" fmla="*/ 0 w 1022350"/>
                    <a:gd name="connsiteY0" fmla="*/ 946820 h 1122848"/>
                    <a:gd name="connsiteX1" fmla="*/ 184150 w 1022350"/>
                    <a:gd name="connsiteY1" fmla="*/ 670 h 1122848"/>
                    <a:gd name="connsiteX2" fmla="*/ 508000 w 1022350"/>
                    <a:gd name="connsiteY2" fmla="*/ 1073820 h 1122848"/>
                    <a:gd name="connsiteX3" fmla="*/ 889000 w 1022350"/>
                    <a:gd name="connsiteY3" fmla="*/ 940470 h 1122848"/>
                    <a:gd name="connsiteX4" fmla="*/ 1022350 w 1022350"/>
                    <a:gd name="connsiteY4" fmla="*/ 934120 h 112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2350" h="1122848">
                      <a:moveTo>
                        <a:pt x="0" y="946820"/>
                      </a:moveTo>
                      <a:cubicBezTo>
                        <a:pt x="49741" y="463161"/>
                        <a:pt x="99483" y="-20497"/>
                        <a:pt x="184150" y="670"/>
                      </a:cubicBezTo>
                      <a:cubicBezTo>
                        <a:pt x="268817" y="21837"/>
                        <a:pt x="390525" y="917187"/>
                        <a:pt x="508000" y="1073820"/>
                      </a:cubicBezTo>
                      <a:cubicBezTo>
                        <a:pt x="625475" y="1230453"/>
                        <a:pt x="803275" y="963753"/>
                        <a:pt x="889000" y="940470"/>
                      </a:cubicBezTo>
                      <a:cubicBezTo>
                        <a:pt x="974725" y="917187"/>
                        <a:pt x="998537" y="925653"/>
                        <a:pt x="1022350" y="93412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cxnSp>
              <p:nvCxnSpPr>
                <p:cNvPr id="58" name="Gerader Verbinder 57"/>
                <p:cNvCxnSpPr/>
                <p:nvPr/>
              </p:nvCxnSpPr>
              <p:spPr>
                <a:xfrm flipV="1">
                  <a:off x="3384550" y="4171950"/>
                  <a:ext cx="2254250" cy="6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Rechteck 15"/>
              <p:cNvSpPr/>
              <p:nvPr/>
            </p:nvSpPr>
            <p:spPr>
              <a:xfrm>
                <a:off x="3088159" y="4055460"/>
                <a:ext cx="259183" cy="137449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0 V</a:t>
                </a:r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4374377" y="423213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4389244" y="4287754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19" name="Ellipse 18"/>
              <p:cNvSpPr/>
              <p:nvPr/>
            </p:nvSpPr>
            <p:spPr>
              <a:xfrm>
                <a:off x="4424790" y="425244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4478572" y="4270231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4333488" y="430833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4440085" y="425244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3" name="Ellipse 22"/>
              <p:cNvSpPr/>
              <p:nvPr/>
            </p:nvSpPr>
            <p:spPr>
              <a:xfrm>
                <a:off x="4463041" y="4296648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4" name="Ellipse 23"/>
              <p:cNvSpPr/>
              <p:nvPr/>
            </p:nvSpPr>
            <p:spPr>
              <a:xfrm>
                <a:off x="4530724" y="4239629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5" name="Ellipse 24"/>
              <p:cNvSpPr/>
              <p:nvPr/>
            </p:nvSpPr>
            <p:spPr>
              <a:xfrm>
                <a:off x="4249984" y="4318547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6" name="Ellipse 25"/>
              <p:cNvSpPr/>
              <p:nvPr/>
            </p:nvSpPr>
            <p:spPr>
              <a:xfrm>
                <a:off x="4460336" y="4185666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7" name="Ellipse 26"/>
              <p:cNvSpPr/>
              <p:nvPr/>
            </p:nvSpPr>
            <p:spPr>
              <a:xfrm>
                <a:off x="4290239" y="429703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8" name="Ellipse 27"/>
              <p:cNvSpPr/>
              <p:nvPr/>
            </p:nvSpPr>
            <p:spPr>
              <a:xfrm>
                <a:off x="4332329" y="4263584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9" name="Ellipse 28"/>
              <p:cNvSpPr/>
              <p:nvPr/>
            </p:nvSpPr>
            <p:spPr>
              <a:xfrm>
                <a:off x="4594989" y="4251920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0" name="Ellipse 29"/>
              <p:cNvSpPr/>
              <p:nvPr/>
            </p:nvSpPr>
            <p:spPr>
              <a:xfrm>
                <a:off x="4671969" y="4296789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1" name="Ellipse 30"/>
              <p:cNvSpPr/>
              <p:nvPr/>
            </p:nvSpPr>
            <p:spPr>
              <a:xfrm>
                <a:off x="4566035" y="4322807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2" name="Ellipse 31"/>
              <p:cNvSpPr/>
              <p:nvPr/>
            </p:nvSpPr>
            <p:spPr>
              <a:xfrm>
                <a:off x="3959821" y="358294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3" name="Rechteck 32"/>
              <p:cNvSpPr/>
              <p:nvPr/>
            </p:nvSpPr>
            <p:spPr>
              <a:xfrm>
                <a:off x="3029560" y="3136395"/>
                <a:ext cx="304314" cy="137449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6 kV</a:t>
                </a:r>
              </a:p>
            </p:txBody>
          </p:sp>
          <p:sp>
            <p:nvSpPr>
              <p:cNvPr id="34" name="Rechteck 33"/>
              <p:cNvSpPr/>
              <p:nvPr/>
            </p:nvSpPr>
            <p:spPr>
              <a:xfrm>
                <a:off x="2860020" y="4262519"/>
                <a:ext cx="414994" cy="137449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- 600 V</a:t>
                </a:r>
              </a:p>
            </p:txBody>
          </p:sp>
          <p:cxnSp>
            <p:nvCxnSpPr>
              <p:cNvPr id="35" name="Gerader Verbinder 34"/>
              <p:cNvCxnSpPr/>
              <p:nvPr/>
            </p:nvCxnSpPr>
            <p:spPr>
              <a:xfrm flipV="1">
                <a:off x="3412192" y="3241615"/>
                <a:ext cx="2254250" cy="635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r Verbinder 35"/>
              <p:cNvCxnSpPr/>
              <p:nvPr/>
            </p:nvCxnSpPr>
            <p:spPr>
              <a:xfrm flipV="1">
                <a:off x="3412192" y="4376757"/>
                <a:ext cx="2254250" cy="635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Ellipse 36"/>
              <p:cNvSpPr/>
              <p:nvPr/>
            </p:nvSpPr>
            <p:spPr>
              <a:xfrm>
                <a:off x="3989601" y="376802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8" name="Ellipse 37"/>
              <p:cNvSpPr/>
              <p:nvPr/>
            </p:nvSpPr>
            <p:spPr>
              <a:xfrm>
                <a:off x="4062245" y="399913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9" name="Ellipse 38"/>
              <p:cNvSpPr/>
              <p:nvPr/>
            </p:nvSpPr>
            <p:spPr>
              <a:xfrm>
                <a:off x="4210279" y="4039399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0" name="Ellipse 39"/>
              <p:cNvSpPr/>
              <p:nvPr/>
            </p:nvSpPr>
            <p:spPr>
              <a:xfrm>
                <a:off x="4501306" y="403819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1" name="Ellipse 40"/>
              <p:cNvSpPr/>
              <p:nvPr/>
            </p:nvSpPr>
            <p:spPr>
              <a:xfrm>
                <a:off x="4546449" y="366624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2" name="Ellipse 41"/>
              <p:cNvSpPr/>
              <p:nvPr/>
            </p:nvSpPr>
            <p:spPr>
              <a:xfrm>
                <a:off x="4274931" y="3737463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3" name="Ellipse 42"/>
              <p:cNvSpPr/>
              <p:nvPr/>
            </p:nvSpPr>
            <p:spPr>
              <a:xfrm>
                <a:off x="4048931" y="3909049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4" name="Ellipse 43"/>
              <p:cNvSpPr/>
              <p:nvPr/>
            </p:nvSpPr>
            <p:spPr>
              <a:xfrm>
                <a:off x="4101899" y="416978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5" name="Ellipse 44"/>
              <p:cNvSpPr/>
              <p:nvPr/>
            </p:nvSpPr>
            <p:spPr>
              <a:xfrm>
                <a:off x="4663547" y="404982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6" name="Ellipse 45"/>
              <p:cNvSpPr/>
              <p:nvPr/>
            </p:nvSpPr>
            <p:spPr>
              <a:xfrm>
                <a:off x="4688401" y="3624102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7" name="Ellipse 46"/>
              <p:cNvSpPr/>
              <p:nvPr/>
            </p:nvSpPr>
            <p:spPr>
              <a:xfrm>
                <a:off x="4120852" y="366624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8" name="Ellipse 47"/>
              <p:cNvSpPr/>
              <p:nvPr/>
            </p:nvSpPr>
            <p:spPr>
              <a:xfrm>
                <a:off x="4500108" y="374441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9" name="Ellipse 48"/>
              <p:cNvSpPr/>
              <p:nvPr/>
            </p:nvSpPr>
            <p:spPr>
              <a:xfrm>
                <a:off x="4716533" y="384647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0" name="Ellipse 49"/>
              <p:cNvSpPr/>
              <p:nvPr/>
            </p:nvSpPr>
            <p:spPr>
              <a:xfrm>
                <a:off x="4876347" y="3994434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1" name="Ellipse 50"/>
              <p:cNvSpPr/>
              <p:nvPr/>
            </p:nvSpPr>
            <p:spPr>
              <a:xfrm>
                <a:off x="4364381" y="363847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4879391" y="350617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3" name="Ellipse 52"/>
              <p:cNvSpPr/>
              <p:nvPr/>
            </p:nvSpPr>
            <p:spPr>
              <a:xfrm>
                <a:off x="4939101" y="378503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4" name="Ellipse 53"/>
              <p:cNvSpPr/>
              <p:nvPr/>
            </p:nvSpPr>
            <p:spPr>
              <a:xfrm>
                <a:off x="4545339" y="385572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4790107" y="4199598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4124219" y="3288898"/>
              <a:ext cx="409621" cy="137449"/>
            </a:xfrm>
            <a:prstGeom prst="rect">
              <a:avLst/>
            </a:prstGeom>
            <a:noFill/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accent2">
                      <a:lumMod val="75000"/>
                    </a:schemeClr>
                  </a:solidFill>
                  <a:latin typeface="Bernard MT Condensed" panose="02050806060905020404" pitchFamily="18" charset="0"/>
                </a:rPr>
                <a:t>4 keV/q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4263246" y="4348257"/>
              <a:ext cx="290346" cy="137449"/>
            </a:xfrm>
            <a:prstGeom prst="rect">
              <a:avLst/>
            </a:prstGeom>
            <a:noFill/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accent1">
                      <a:lumMod val="75000"/>
                    </a:schemeClr>
                  </a:solidFill>
                  <a:latin typeface="Bernard MT Condensed" panose="02050806060905020404" pitchFamily="18" charset="0"/>
                </a:rPr>
                <a:t>&lt; eV</a:t>
              </a:r>
            </a:p>
          </p:txBody>
        </p:sp>
        <p:grpSp>
          <p:nvGrpSpPr>
            <p:cNvPr id="9" name="Gruppieren 8"/>
            <p:cNvGrpSpPr/>
            <p:nvPr/>
          </p:nvGrpSpPr>
          <p:grpSpPr>
            <a:xfrm>
              <a:off x="5464164" y="3288400"/>
              <a:ext cx="556272" cy="448260"/>
              <a:chOff x="5657285" y="3269559"/>
              <a:chExt cx="556272" cy="448260"/>
            </a:xfrm>
          </p:grpSpPr>
          <p:sp>
            <p:nvSpPr>
              <p:cNvPr id="10" name="Ellipse 9"/>
              <p:cNvSpPr/>
              <p:nvPr/>
            </p:nvSpPr>
            <p:spPr>
              <a:xfrm>
                <a:off x="5657285" y="3353784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5674940" y="3647196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5763220" y="3269559"/>
                <a:ext cx="329030" cy="137449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: HCI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5717971" y="3539466"/>
                <a:ext cx="495586" cy="137449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: electron</a:t>
                </a:r>
              </a:p>
            </p:txBody>
          </p:sp>
        </p:grpSp>
      </p:grp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255" y="987853"/>
            <a:ext cx="3334199" cy="2680968"/>
          </a:xfrm>
          <a:prstGeom prst="rect">
            <a:avLst/>
          </a:prstGeom>
        </p:spPr>
      </p:pic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D98DC977-151C-61D0-E97C-31BCE5CEB17B}"/>
              </a:ext>
            </a:extLst>
          </p:cNvPr>
          <p:cNvSpPr txBox="1">
            <a:spLocks/>
          </p:cNvSpPr>
          <p:nvPr/>
        </p:nvSpPr>
        <p:spPr>
          <a:xfrm>
            <a:off x="2916300" y="3934452"/>
            <a:ext cx="4574168" cy="12942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Ions effect stored electrons</a:t>
            </a:r>
          </a:p>
          <a:p>
            <a:r>
              <a:rPr lang="en-US" sz="1500" dirty="0"/>
              <a:t>.. but no detectable effect of electrons on 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/>
              <a:t>insufficient overlap between electrons and ions?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908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5" t="8259" r="5879" b="14400"/>
          <a:stretch/>
        </p:blipFill>
        <p:spPr>
          <a:xfrm>
            <a:off x="3791552" y="910164"/>
            <a:ext cx="5343525" cy="1443038"/>
          </a:xfrm>
          <a:prstGeom prst="rect">
            <a:avLst/>
          </a:prstGeom>
        </p:spPr>
      </p:pic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422566" y="203502"/>
            <a:ext cx="5584535" cy="590668"/>
          </a:xfrm>
        </p:spPr>
        <p:txBody>
          <a:bodyPr/>
          <a:lstStyle/>
          <a:p>
            <a:r>
              <a:rPr lang="de-DE" dirty="0" err="1"/>
              <a:t>Advanced</a:t>
            </a:r>
            <a:r>
              <a:rPr lang="de-DE" dirty="0"/>
              <a:t> alignment</a:t>
            </a:r>
          </a:p>
        </p:txBody>
      </p:sp>
      <p:pic>
        <p:nvPicPr>
          <p:cNvPr id="18" name="Inhaltsplatzhalter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842" y="2849201"/>
            <a:ext cx="5008946" cy="2021793"/>
          </a:xfrm>
        </p:spPr>
      </p:pic>
      <p:sp>
        <p:nvSpPr>
          <p:cNvPr id="19" name="Textfeld 18"/>
          <p:cNvSpPr txBox="1"/>
          <p:nvPr/>
        </p:nvSpPr>
        <p:spPr>
          <a:xfrm>
            <a:off x="4572000" y="2361987"/>
            <a:ext cx="4395788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de-DE" sz="900" dirty="0"/>
              <a:t>M. Singer et al</a:t>
            </a:r>
            <a:r>
              <a:rPr lang="de-DE" sz="900" i="1" dirty="0"/>
              <a:t>, </a:t>
            </a:r>
            <a:r>
              <a:rPr lang="de-DE" sz="900" dirty="0"/>
              <a:t>"Non-neutral </a:t>
            </a:r>
            <a:r>
              <a:rPr lang="de-DE" sz="900" dirty="0" err="1"/>
              <a:t>plasma</a:t>
            </a:r>
            <a:r>
              <a:rPr lang="de-DE" sz="900" dirty="0"/>
              <a:t> </a:t>
            </a:r>
            <a:r>
              <a:rPr lang="de-DE" sz="900" dirty="0" err="1"/>
              <a:t>manipulation</a:t>
            </a:r>
            <a:r>
              <a:rPr lang="de-DE" sz="900" dirty="0"/>
              <a:t> </a:t>
            </a:r>
            <a:r>
              <a:rPr lang="de-DE" sz="900" dirty="0" err="1"/>
              <a:t>techniques</a:t>
            </a:r>
            <a:r>
              <a:rPr lang="de-DE" sz="900" dirty="0"/>
              <a:t> in </a:t>
            </a:r>
            <a:r>
              <a:rPr lang="de-DE" sz="900" dirty="0" err="1"/>
              <a:t>development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a high-</a:t>
            </a:r>
            <a:r>
              <a:rPr lang="de-DE" sz="900" dirty="0" err="1"/>
              <a:t>capacity</a:t>
            </a:r>
            <a:r>
              <a:rPr lang="de-DE" sz="900" dirty="0"/>
              <a:t> </a:t>
            </a:r>
            <a:r>
              <a:rPr lang="de-DE" sz="900" dirty="0" err="1"/>
              <a:t>positron</a:t>
            </a:r>
            <a:r>
              <a:rPr lang="de-DE" sz="900" dirty="0"/>
              <a:t> </a:t>
            </a:r>
            <a:r>
              <a:rPr lang="de-DE" sz="900" dirty="0" err="1"/>
              <a:t>trap</a:t>
            </a:r>
            <a:r>
              <a:rPr lang="de-DE" sz="900" dirty="0"/>
              <a:t>", Review </a:t>
            </a:r>
            <a:r>
              <a:rPr lang="de-DE" sz="900" dirty="0" err="1"/>
              <a:t>of</a:t>
            </a:r>
            <a:r>
              <a:rPr lang="de-DE" sz="900" dirty="0"/>
              <a:t> Scientific Instruments 92, 123504 (2021)</a:t>
            </a:r>
          </a:p>
        </p:txBody>
      </p:sp>
      <p:grpSp>
        <p:nvGrpSpPr>
          <p:cNvPr id="20" name="Gruppieren 19"/>
          <p:cNvGrpSpPr/>
          <p:nvPr/>
        </p:nvGrpSpPr>
        <p:grpSpPr>
          <a:xfrm rot="16200000">
            <a:off x="892859" y="2326592"/>
            <a:ext cx="1978326" cy="3268743"/>
            <a:chOff x="10283971" y="1877091"/>
            <a:chExt cx="2225041" cy="3351104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70" r="33984" b="16168"/>
            <a:stretch/>
          </p:blipFill>
          <p:spPr>
            <a:xfrm>
              <a:off x="10283971" y="1877091"/>
              <a:ext cx="2225041" cy="3351104"/>
            </a:xfrm>
            <a:prstGeom prst="rect">
              <a:avLst/>
            </a:prstGeom>
          </p:spPr>
        </p:pic>
        <p:cxnSp>
          <p:nvCxnSpPr>
            <p:cNvPr id="22" name="Gerade Verbindung mit Pfeil 21"/>
            <p:cNvCxnSpPr/>
            <p:nvPr/>
          </p:nvCxnSpPr>
          <p:spPr>
            <a:xfrm rot="5400000">
              <a:off x="11103014" y="3786529"/>
              <a:ext cx="584340" cy="261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 rot="5400000">
              <a:off x="11103262" y="3723589"/>
              <a:ext cx="741428" cy="28558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050" dirty="0">
                  <a:solidFill>
                    <a:srgbClr val="FF0000"/>
                  </a:solidFill>
                </a:rPr>
                <a:t>42mm</a:t>
              </a:r>
            </a:p>
          </p:txBody>
        </p:sp>
      </p:grpSp>
      <p:sp>
        <p:nvSpPr>
          <p:cNvPr id="24" name="Foliennummernplatzhalter 12"/>
          <p:cNvSpPr txBox="1">
            <a:spLocks/>
          </p:cNvSpPr>
          <p:nvPr/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5CBDDA-5CCF-8748-8988-9DC6C8981774}" type="slidenum">
              <a:rPr lang="de-DE" sz="1350"/>
              <a:pPr/>
              <a:t>22</a:t>
            </a:fld>
            <a:endParaRPr lang="de-DE" sz="1350"/>
          </a:p>
        </p:txBody>
      </p:sp>
      <p:cxnSp>
        <p:nvCxnSpPr>
          <p:cNvPr id="25" name="Gerade Verbindung mit Pfeil 24"/>
          <p:cNvCxnSpPr/>
          <p:nvPr/>
        </p:nvCxnSpPr>
        <p:spPr>
          <a:xfrm>
            <a:off x="4724455" y="4086186"/>
            <a:ext cx="1771595" cy="4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4843738" y="4105128"/>
            <a:ext cx="1266757" cy="30008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350" dirty="0"/>
              <a:t>~x5 due </a:t>
            </a:r>
            <a:r>
              <a:rPr lang="de-DE" sz="1350" dirty="0" err="1"/>
              <a:t>to</a:t>
            </a:r>
            <a:r>
              <a:rPr lang="de-DE" sz="1350" dirty="0"/>
              <a:t> </a:t>
            </a:r>
            <a:r>
              <a:rPr lang="el-GR" sz="1350" dirty="0"/>
              <a:t>Δ</a:t>
            </a:r>
            <a:r>
              <a:rPr lang="de-DE" sz="1350" dirty="0"/>
              <a:t>B</a:t>
            </a:r>
          </a:p>
        </p:txBody>
      </p:sp>
      <p:sp>
        <p:nvSpPr>
          <p:cNvPr id="27" name="Inhaltsplatzhalter 9"/>
          <p:cNvSpPr txBox="1">
            <a:spLocks/>
          </p:cNvSpPr>
          <p:nvPr/>
        </p:nvSpPr>
        <p:spPr>
          <a:xfrm>
            <a:off x="26103" y="1056914"/>
            <a:ext cx="3569585" cy="1865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Circles (Magnetron motion) due to </a:t>
            </a:r>
            <a:r>
              <a:rPr lang="en-US" sz="1500" dirty="0" err="1"/>
              <a:t>ExB</a:t>
            </a:r>
            <a:endParaRPr lang="en-US" sz="1500" dirty="0"/>
          </a:p>
          <a:p>
            <a:r>
              <a:rPr lang="en-US" sz="1500" dirty="0"/>
              <a:t>Different circles @ different trapping locations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350" dirty="0"/>
              <a:t>Misalignment between E/B field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500" dirty="0"/>
              <a:t>New phosphorus screen detector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350" dirty="0"/>
              <a:t>2D-map of the spatial distribution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937753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>
            <a:spLocks noGrp="1"/>
          </p:cNvSpPr>
          <p:nvPr>
            <p:ph type="title"/>
          </p:nvPr>
        </p:nvSpPr>
        <p:spPr>
          <a:xfrm>
            <a:off x="422566" y="203502"/>
            <a:ext cx="5584535" cy="590668"/>
          </a:xfrm>
        </p:spPr>
        <p:txBody>
          <a:bodyPr/>
          <a:lstStyle/>
          <a:p>
            <a:r>
              <a:rPr lang="de-DE" dirty="0"/>
              <a:t>Setup alignment</a:t>
            </a:r>
          </a:p>
        </p:txBody>
      </p:sp>
      <p:pic>
        <p:nvPicPr>
          <p:cNvPr id="17" name="Picture 2" descr="\\WinFileSvL\APTR$Root\zandjelk\Downloads\newtrap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1" t="19522" b="10497"/>
          <a:stretch/>
        </p:blipFill>
        <p:spPr bwMode="auto">
          <a:xfrm>
            <a:off x="5776913" y="1833562"/>
            <a:ext cx="3321963" cy="108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Inhaltsplatzhalter 9"/>
          <p:cNvSpPr>
            <a:spLocks noGrp="1"/>
          </p:cNvSpPr>
          <p:nvPr>
            <p:ph idx="1"/>
          </p:nvPr>
        </p:nvSpPr>
        <p:spPr>
          <a:xfrm>
            <a:off x="1" y="1035973"/>
            <a:ext cx="5276850" cy="134976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Electrons stored at different locations in the trap</a:t>
            </a:r>
          </a:p>
          <a:p>
            <a:pPr lvl="1"/>
            <a:r>
              <a:rPr lang="en-US" dirty="0"/>
              <a:t>Different circles indicated misalignment between E/B-field</a:t>
            </a:r>
          </a:p>
          <a:p>
            <a:pPr lvl="1"/>
            <a:r>
              <a:rPr lang="en-US" dirty="0"/>
              <a:t>Mechanical adjustment of the trap compensates for that</a:t>
            </a:r>
          </a:p>
          <a:p>
            <a:endParaRPr lang="de-DE" dirty="0"/>
          </a:p>
        </p:txBody>
      </p:sp>
      <p:sp>
        <p:nvSpPr>
          <p:cNvPr id="19" name="Foliennummernplatzhalter 4"/>
          <p:cNvSpPr txBox="1">
            <a:spLocks/>
          </p:cNvSpPr>
          <p:nvPr/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5CBDDA-5CCF-8748-8988-9DC6C8981774}" type="slidenum">
              <a:rPr lang="de-DE" sz="1350"/>
              <a:pPr/>
              <a:t>23</a:t>
            </a:fld>
            <a:endParaRPr lang="de-DE" sz="1350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60" r="38159"/>
          <a:stretch/>
        </p:blipFill>
        <p:spPr>
          <a:xfrm>
            <a:off x="277522" y="3035818"/>
            <a:ext cx="1893681" cy="1824737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5" t="8259" r="5879" b="14400"/>
          <a:stretch/>
        </p:blipFill>
        <p:spPr>
          <a:xfrm>
            <a:off x="5608633" y="925596"/>
            <a:ext cx="3362176" cy="907967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53"/>
          <a:stretch/>
        </p:blipFill>
        <p:spPr>
          <a:xfrm>
            <a:off x="2590494" y="3035818"/>
            <a:ext cx="1846615" cy="1848055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82"/>
          <a:stretch/>
        </p:blipFill>
        <p:spPr>
          <a:xfrm>
            <a:off x="7167563" y="3104258"/>
            <a:ext cx="1782874" cy="177961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1" r="38537"/>
          <a:stretch/>
        </p:blipFill>
        <p:spPr>
          <a:xfrm>
            <a:off x="4928997" y="3080940"/>
            <a:ext cx="1819275" cy="1779615"/>
          </a:xfrm>
          <a:prstGeom prst="rect">
            <a:avLst/>
          </a:prstGeom>
        </p:spPr>
      </p:pic>
      <p:grpSp>
        <p:nvGrpSpPr>
          <p:cNvPr id="25" name="Gruppieren 24"/>
          <p:cNvGrpSpPr/>
          <p:nvPr/>
        </p:nvGrpSpPr>
        <p:grpSpPr>
          <a:xfrm>
            <a:off x="3532852" y="2321628"/>
            <a:ext cx="1893681" cy="2194070"/>
            <a:chOff x="370029" y="3555314"/>
            <a:chExt cx="2524908" cy="2925426"/>
          </a:xfrm>
        </p:grpSpPr>
        <p:pic>
          <p:nvPicPr>
            <p:cNvPr id="26" name="Grafik 2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60" r="38159"/>
            <a:stretch/>
          </p:blipFill>
          <p:spPr>
            <a:xfrm>
              <a:off x="370029" y="4047757"/>
              <a:ext cx="2524908" cy="2432983"/>
            </a:xfrm>
            <a:prstGeom prst="rect">
              <a:avLst/>
            </a:prstGeom>
          </p:spPr>
        </p:pic>
        <p:cxnSp>
          <p:nvCxnSpPr>
            <p:cNvPr id="27" name="Gerade Verbindung mit Pfeil 26"/>
            <p:cNvCxnSpPr/>
            <p:nvPr/>
          </p:nvCxnSpPr>
          <p:spPr>
            <a:xfrm>
              <a:off x="438099" y="3981609"/>
              <a:ext cx="2359900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8" name="Textfeld 27"/>
            <p:cNvSpPr txBox="1"/>
            <p:nvPr/>
          </p:nvSpPr>
          <p:spPr>
            <a:xfrm>
              <a:off x="1081372" y="3555314"/>
              <a:ext cx="1101156" cy="492443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>
                  <a:solidFill>
                    <a:schemeClr val="accent6"/>
                  </a:solidFill>
                </a:rPr>
                <a:t>42mm</a:t>
              </a:r>
            </a:p>
          </p:txBody>
        </p:sp>
      </p:grpSp>
      <p:sp>
        <p:nvSpPr>
          <p:cNvPr id="29" name="Ellipse 28"/>
          <p:cNvSpPr/>
          <p:nvPr/>
        </p:nvSpPr>
        <p:spPr>
          <a:xfrm>
            <a:off x="1257148" y="1731592"/>
            <a:ext cx="3179960" cy="3128963"/>
          </a:xfrm>
          <a:prstGeom prst="ellipse">
            <a:avLst/>
          </a:prstGeom>
          <a:noFill/>
          <a:ln w="22225">
            <a:solidFill>
              <a:schemeClr val="accent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/>
          </a:p>
        </p:txBody>
      </p:sp>
      <p:cxnSp>
        <p:nvCxnSpPr>
          <p:cNvPr id="30" name="Gerade Verbindung mit Pfeil 29"/>
          <p:cNvCxnSpPr/>
          <p:nvPr/>
        </p:nvCxnSpPr>
        <p:spPr>
          <a:xfrm>
            <a:off x="1261507" y="3266292"/>
            <a:ext cx="3149060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feld 30"/>
              <p:cNvSpPr txBox="1"/>
              <p:nvPr/>
            </p:nvSpPr>
            <p:spPr>
              <a:xfrm>
                <a:off x="2149190" y="2946571"/>
                <a:ext cx="1717459" cy="947119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algn="ctr"/>
                <a:r>
                  <a:rPr lang="de-DE" dirty="0">
                    <a:solidFill>
                      <a:schemeClr val="accent6"/>
                    </a:solidFill>
                  </a:rPr>
                  <a:t>71mm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sSub>
                          <m:sSubPr>
                            <m:ctrlPr>
                              <a:rPr lang="de-DE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sub>
                    </m:sSub>
                    <m:r>
                      <a:rPr lang="de-DE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≈14</m:t>
                    </m:r>
                    <m:r>
                      <a:rPr lang="de-DE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de-DE" dirty="0">
                    <a:solidFill>
                      <a:schemeClr val="accent6"/>
                    </a:solidFill>
                  </a:rPr>
                  <a:t> </a:t>
                </a:r>
              </a:p>
              <a:p>
                <a:pPr algn="ctr"/>
                <a:endParaRPr lang="de-DE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1" name="Textfeld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9190" y="2946571"/>
                <a:ext cx="1717459" cy="947119"/>
              </a:xfrm>
              <a:prstGeom prst="rect">
                <a:avLst/>
              </a:prstGeom>
              <a:blipFill>
                <a:blip r:embed="rId8"/>
                <a:stretch>
                  <a:fillRect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hteck 31"/>
              <p:cNvSpPr/>
              <p:nvPr/>
            </p:nvSpPr>
            <p:spPr>
              <a:xfrm>
                <a:off x="7518972" y="3690885"/>
                <a:ext cx="1306383" cy="3179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350" b="1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350" b="1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sSub>
                            <m:sSubPr>
                              <m:ctrlPr>
                                <a:rPr lang="de-DE" sz="1350" b="1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350" b="1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de-DE" sz="1350" b="1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sub>
                      </m:sSub>
                      <m:r>
                        <a:rPr lang="de-DE" sz="1350" b="1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de-DE" sz="1350" b="1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𝟏𝟎𝟎</m:t>
                      </m:r>
                      <m:r>
                        <a:rPr lang="de-DE" sz="1350" b="1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µ</m:t>
                      </m:r>
                      <m:r>
                        <a:rPr lang="de-DE" sz="1350" b="1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de-DE" sz="135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32" name="Rechtec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8972" y="3690885"/>
                <a:ext cx="1306383" cy="317908"/>
              </a:xfrm>
              <a:prstGeom prst="rect">
                <a:avLst/>
              </a:prstGeom>
              <a:blipFill>
                <a:blip r:embed="rId9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uppieren 32"/>
          <p:cNvGrpSpPr/>
          <p:nvPr/>
        </p:nvGrpSpPr>
        <p:grpSpPr>
          <a:xfrm>
            <a:off x="7289721" y="2062234"/>
            <a:ext cx="524732" cy="330488"/>
            <a:chOff x="5660653" y="2844399"/>
            <a:chExt cx="699643" cy="440650"/>
          </a:xfrm>
        </p:grpSpPr>
        <p:grpSp>
          <p:nvGrpSpPr>
            <p:cNvPr id="34" name="Gruppieren 33"/>
            <p:cNvGrpSpPr/>
            <p:nvPr/>
          </p:nvGrpSpPr>
          <p:grpSpPr>
            <a:xfrm>
              <a:off x="5735463" y="2844399"/>
              <a:ext cx="624833" cy="386703"/>
              <a:chOff x="1045003" y="2834982"/>
              <a:chExt cx="624833" cy="386703"/>
            </a:xfrm>
          </p:grpSpPr>
          <p:sp>
            <p:nvSpPr>
              <p:cNvPr id="42" name="Oval 11"/>
              <p:cNvSpPr>
                <a:spLocks noChangeArrowheads="1"/>
              </p:cNvSpPr>
              <p:nvPr/>
            </p:nvSpPr>
            <p:spPr bwMode="auto">
              <a:xfrm rot="10800000">
                <a:off x="1478794" y="2834982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43" name="Oval 11"/>
              <p:cNvSpPr>
                <a:spLocks noChangeArrowheads="1"/>
              </p:cNvSpPr>
              <p:nvPr/>
            </p:nvSpPr>
            <p:spPr bwMode="auto">
              <a:xfrm rot="10800000">
                <a:off x="1216356" y="2855097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45" name="Oval 11"/>
              <p:cNvSpPr>
                <a:spLocks noChangeArrowheads="1"/>
              </p:cNvSpPr>
              <p:nvPr/>
            </p:nvSpPr>
            <p:spPr bwMode="auto">
              <a:xfrm rot="10800000">
                <a:off x="1045003" y="2897922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46" name="Oval 11"/>
              <p:cNvSpPr>
                <a:spLocks noChangeArrowheads="1"/>
              </p:cNvSpPr>
              <p:nvPr/>
            </p:nvSpPr>
            <p:spPr bwMode="auto">
              <a:xfrm rot="10800000">
                <a:off x="1355363" y="2990720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47" name="Oval 11"/>
              <p:cNvSpPr>
                <a:spLocks noChangeArrowheads="1"/>
              </p:cNvSpPr>
              <p:nvPr/>
            </p:nvSpPr>
            <p:spPr bwMode="auto">
              <a:xfrm rot="10800000">
                <a:off x="1520216" y="3059804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</p:grpSp>
        <p:sp>
          <p:nvSpPr>
            <p:cNvPr id="35" name="Oval 11"/>
            <p:cNvSpPr>
              <a:spLocks noChangeArrowheads="1"/>
            </p:cNvSpPr>
            <p:nvPr/>
          </p:nvSpPr>
          <p:spPr bwMode="auto">
            <a:xfrm rot="10800000">
              <a:off x="5660653" y="3101192"/>
              <a:ext cx="149620" cy="161881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glow rad="63500">
                <a:schemeClr val="accent4">
                  <a:lumMod val="60000"/>
                  <a:lumOff val="40000"/>
                  <a:alpha val="40000"/>
                </a:schemeClr>
              </a:glow>
              <a:prstShdw prst="shdw18" dist="17961" dir="13500000">
                <a:schemeClr val="tx2"/>
              </a:prst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 rot="10800000">
              <a:off x="5890931" y="3123168"/>
              <a:ext cx="149620" cy="161881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glow rad="63500">
                <a:schemeClr val="accent4">
                  <a:lumMod val="60000"/>
                  <a:lumOff val="40000"/>
                  <a:alpha val="40000"/>
                </a:schemeClr>
              </a:glow>
              <a:prstShdw prst="shdw18" dist="17961" dir="13500000">
                <a:schemeClr val="tx2"/>
              </a:prst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49" name="Gruppieren 48"/>
          <p:cNvGrpSpPr/>
          <p:nvPr/>
        </p:nvGrpSpPr>
        <p:grpSpPr>
          <a:xfrm>
            <a:off x="8312332" y="2023140"/>
            <a:ext cx="470333" cy="248171"/>
            <a:chOff x="5660653" y="2843198"/>
            <a:chExt cx="699643" cy="419875"/>
          </a:xfrm>
        </p:grpSpPr>
        <p:grpSp>
          <p:nvGrpSpPr>
            <p:cNvPr id="50" name="Gruppieren 49"/>
            <p:cNvGrpSpPr/>
            <p:nvPr/>
          </p:nvGrpSpPr>
          <p:grpSpPr>
            <a:xfrm>
              <a:off x="5735463" y="2843198"/>
              <a:ext cx="624833" cy="387904"/>
              <a:chOff x="1045003" y="2833781"/>
              <a:chExt cx="624833" cy="387904"/>
            </a:xfrm>
          </p:grpSpPr>
          <p:sp>
            <p:nvSpPr>
              <p:cNvPr id="53" name="Oval 11"/>
              <p:cNvSpPr>
                <a:spLocks noChangeArrowheads="1"/>
              </p:cNvSpPr>
              <p:nvPr/>
            </p:nvSpPr>
            <p:spPr bwMode="auto">
              <a:xfrm rot="10800000">
                <a:off x="1430173" y="2833781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54" name="Oval 11"/>
              <p:cNvSpPr>
                <a:spLocks noChangeArrowheads="1"/>
              </p:cNvSpPr>
              <p:nvPr/>
            </p:nvSpPr>
            <p:spPr bwMode="auto">
              <a:xfrm rot="10800000">
                <a:off x="1216356" y="2855097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55" name="Oval 11"/>
              <p:cNvSpPr>
                <a:spLocks noChangeArrowheads="1"/>
              </p:cNvSpPr>
              <p:nvPr/>
            </p:nvSpPr>
            <p:spPr bwMode="auto">
              <a:xfrm rot="10800000">
                <a:off x="1045003" y="2897922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56" name="Oval 11"/>
              <p:cNvSpPr>
                <a:spLocks noChangeArrowheads="1"/>
              </p:cNvSpPr>
              <p:nvPr/>
            </p:nvSpPr>
            <p:spPr bwMode="auto">
              <a:xfrm rot="10800000">
                <a:off x="1355363" y="2990720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57" name="Oval 11"/>
              <p:cNvSpPr>
                <a:spLocks noChangeArrowheads="1"/>
              </p:cNvSpPr>
              <p:nvPr/>
            </p:nvSpPr>
            <p:spPr bwMode="auto">
              <a:xfrm rot="10800000">
                <a:off x="1520216" y="3059804"/>
                <a:ext cx="149620" cy="161881"/>
              </a:xfrm>
              <a:prstGeom prst="ellipse">
                <a:avLst/>
              </a:prstGeom>
              <a:gradFill rotWithShape="0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glow rad="63500">
                  <a:schemeClr val="accent4">
                    <a:lumMod val="60000"/>
                    <a:lumOff val="40000"/>
                    <a:alpha val="40000"/>
                  </a:schemeClr>
                </a:glow>
                <a:prstShdw prst="shdw18" dist="17961" dir="13500000">
                  <a:schemeClr val="tx2"/>
                </a:prst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</p:grpSp>
        <p:sp>
          <p:nvSpPr>
            <p:cNvPr id="51" name="Oval 11"/>
            <p:cNvSpPr>
              <a:spLocks noChangeArrowheads="1"/>
            </p:cNvSpPr>
            <p:nvPr/>
          </p:nvSpPr>
          <p:spPr bwMode="auto">
            <a:xfrm rot="10800000">
              <a:off x="5660653" y="3101192"/>
              <a:ext cx="149620" cy="161881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glow rad="63500">
                <a:schemeClr val="accent4">
                  <a:lumMod val="60000"/>
                  <a:lumOff val="40000"/>
                  <a:alpha val="40000"/>
                </a:schemeClr>
              </a:glow>
              <a:prstShdw prst="shdw18" dist="17961" dir="13500000">
                <a:schemeClr val="tx2"/>
              </a:prst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" name="Oval 11"/>
            <p:cNvSpPr>
              <a:spLocks noChangeArrowheads="1"/>
            </p:cNvSpPr>
            <p:nvPr/>
          </p:nvSpPr>
          <p:spPr bwMode="auto">
            <a:xfrm rot="10800000">
              <a:off x="5874060" y="3069220"/>
              <a:ext cx="149620" cy="161881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glow rad="63500">
                <a:schemeClr val="accent4">
                  <a:lumMod val="60000"/>
                  <a:lumOff val="40000"/>
                  <a:alpha val="40000"/>
                </a:schemeClr>
              </a:glow>
              <a:prstShdw prst="shdw18" dist="17961" dir="13500000">
                <a:schemeClr val="tx2"/>
              </a:prst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342887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1" grpId="0"/>
      <p:bldP spid="31" grpId="1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rafik 10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6" t="8294" r="7319" b="1396"/>
          <a:stretch/>
        </p:blipFill>
        <p:spPr>
          <a:xfrm>
            <a:off x="3981131" y="896073"/>
            <a:ext cx="5156312" cy="4066829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22566" y="203502"/>
            <a:ext cx="5584535" cy="590668"/>
          </a:xfrm>
        </p:spPr>
        <p:txBody>
          <a:bodyPr/>
          <a:lstStyle/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cooling</a:t>
            </a:r>
            <a:r>
              <a:rPr lang="de-DE" dirty="0"/>
              <a:t>!</a:t>
            </a:r>
          </a:p>
        </p:txBody>
      </p:sp>
      <p:sp>
        <p:nvSpPr>
          <p:cNvPr id="5" name="Inhaltsplatzhalter 9"/>
          <p:cNvSpPr txBox="1">
            <a:spLocks/>
          </p:cNvSpPr>
          <p:nvPr/>
        </p:nvSpPr>
        <p:spPr>
          <a:xfrm>
            <a:off x="554993" y="4090821"/>
            <a:ext cx="8096115" cy="13497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892" lvl="1" indent="0">
              <a:buNone/>
            </a:pPr>
            <a:endParaRPr lang="de-DE" dirty="0"/>
          </a:p>
          <a:p>
            <a:pPr lvl="1"/>
            <a:endParaRPr lang="de-DE" dirty="0"/>
          </a:p>
        </p:txBody>
      </p:sp>
      <p:sp>
        <p:nvSpPr>
          <p:cNvPr id="6" name="Fußzeilenplatzhalter 2"/>
          <p:cNvSpPr txBox="1">
            <a:spLocks/>
          </p:cNvSpPr>
          <p:nvPr/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350"/>
              <a:t>Nils Stallkamp</a:t>
            </a:r>
            <a:endParaRPr lang="de-DE" sz="1350" dirty="0"/>
          </a:p>
        </p:txBody>
      </p:sp>
      <p:sp>
        <p:nvSpPr>
          <p:cNvPr id="7" name="Foliennummernplatzhalter 4"/>
          <p:cNvSpPr txBox="1">
            <a:spLocks/>
          </p:cNvSpPr>
          <p:nvPr/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5CBDDA-5CCF-8748-8988-9DC6C8981774}" type="slidenum">
              <a:rPr lang="de-DE" sz="1350"/>
              <a:pPr/>
              <a:t>24</a:t>
            </a:fld>
            <a:endParaRPr lang="de-DE" sz="135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3" t="8241" r="5311" b="1262"/>
          <a:stretch/>
        </p:blipFill>
        <p:spPr>
          <a:xfrm>
            <a:off x="3979761" y="896383"/>
            <a:ext cx="5157682" cy="405506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17" t="8119" r="5182" b="1384"/>
          <a:stretch/>
        </p:blipFill>
        <p:spPr>
          <a:xfrm>
            <a:off x="3981131" y="891727"/>
            <a:ext cx="5157681" cy="4055062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 rot="19343509">
            <a:off x="5256372" y="2495533"/>
            <a:ext cx="2820515" cy="60016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3300" i="1" dirty="0" err="1">
                <a:solidFill>
                  <a:schemeClr val="bg1">
                    <a:lumMod val="65000"/>
                    <a:alpha val="50000"/>
                  </a:schemeClr>
                </a:solidFill>
              </a:rPr>
              <a:t>Preliminary</a:t>
            </a:r>
            <a:endParaRPr lang="de-DE" sz="2700" i="1" dirty="0">
              <a:solidFill>
                <a:schemeClr val="bg1">
                  <a:lumMod val="65000"/>
                  <a:alpha val="50000"/>
                </a:schemeClr>
              </a:solidFill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0" y="1652360"/>
            <a:ext cx="3960190" cy="2162800"/>
            <a:chOff x="2860020" y="3136395"/>
            <a:chExt cx="3276500" cy="1373061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2860020" y="3136395"/>
              <a:ext cx="2806422" cy="1287324"/>
              <a:chOff x="2860020" y="3136395"/>
              <a:chExt cx="2806422" cy="1287324"/>
            </a:xfrm>
          </p:grpSpPr>
          <p:grpSp>
            <p:nvGrpSpPr>
              <p:cNvPr id="21" name="Gruppieren 20"/>
              <p:cNvGrpSpPr/>
              <p:nvPr/>
            </p:nvGrpSpPr>
            <p:grpSpPr>
              <a:xfrm rot="4209662">
                <a:off x="4103656" y="3805727"/>
                <a:ext cx="564764" cy="425384"/>
                <a:chOff x="3123816" y="4921155"/>
                <a:chExt cx="564764" cy="425384"/>
              </a:xfrm>
            </p:grpSpPr>
            <p:sp>
              <p:nvSpPr>
                <p:cNvPr id="66" name="Pfeil nach oben und unten 65"/>
                <p:cNvSpPr/>
                <p:nvPr/>
              </p:nvSpPr>
              <p:spPr>
                <a:xfrm rot="16200000">
                  <a:off x="3193506" y="4851465"/>
                  <a:ext cx="425384" cy="564764"/>
                </a:xfrm>
                <a:prstGeom prst="upDownArrow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sp>
              <p:nvSpPr>
                <p:cNvPr id="67" name="Rechteck 66"/>
                <p:cNvSpPr/>
                <p:nvPr/>
              </p:nvSpPr>
              <p:spPr>
                <a:xfrm>
                  <a:off x="3223489" y="5027312"/>
                  <a:ext cx="336036" cy="21008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7785" dist="33020" dir="318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rightRoom" dir="t">
                    <a:rot lat="0" lon="0" rev="600000"/>
                  </a:lightRig>
                </a:scene3d>
                <a:sp3d prstMaterial="metal">
                  <a:bevelT w="38100" h="57150" prst="angle"/>
                </a:sp3d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525" b="1" dirty="0"/>
                    <a:t>Coulomb</a:t>
                  </a:r>
                </a:p>
                <a:p>
                  <a:pPr algn="ctr"/>
                  <a:r>
                    <a:rPr lang="en-US" sz="525" b="1" dirty="0"/>
                    <a:t>interaction</a:t>
                  </a:r>
                </a:p>
              </p:txBody>
            </p:sp>
          </p:grpSp>
          <p:grpSp>
            <p:nvGrpSpPr>
              <p:cNvPr id="22" name="Gruppieren 21"/>
              <p:cNvGrpSpPr/>
              <p:nvPr/>
            </p:nvGrpSpPr>
            <p:grpSpPr>
              <a:xfrm>
                <a:off x="3384550" y="3250530"/>
                <a:ext cx="2254250" cy="1122848"/>
                <a:chOff x="3384550" y="3250530"/>
                <a:chExt cx="2254250" cy="1122848"/>
              </a:xfrm>
            </p:grpSpPr>
            <p:sp>
              <p:nvSpPr>
                <p:cNvPr id="63" name="Freihandform 62"/>
                <p:cNvSpPr/>
                <p:nvPr/>
              </p:nvSpPr>
              <p:spPr>
                <a:xfrm>
                  <a:off x="3536950" y="3250530"/>
                  <a:ext cx="1022350" cy="1122848"/>
                </a:xfrm>
                <a:custGeom>
                  <a:avLst/>
                  <a:gdLst>
                    <a:gd name="connsiteX0" fmla="*/ 0 w 1022350"/>
                    <a:gd name="connsiteY0" fmla="*/ 946820 h 1122848"/>
                    <a:gd name="connsiteX1" fmla="*/ 184150 w 1022350"/>
                    <a:gd name="connsiteY1" fmla="*/ 670 h 1122848"/>
                    <a:gd name="connsiteX2" fmla="*/ 508000 w 1022350"/>
                    <a:gd name="connsiteY2" fmla="*/ 1073820 h 1122848"/>
                    <a:gd name="connsiteX3" fmla="*/ 889000 w 1022350"/>
                    <a:gd name="connsiteY3" fmla="*/ 940470 h 1122848"/>
                    <a:gd name="connsiteX4" fmla="*/ 1022350 w 1022350"/>
                    <a:gd name="connsiteY4" fmla="*/ 934120 h 112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2350" h="1122848">
                      <a:moveTo>
                        <a:pt x="0" y="946820"/>
                      </a:moveTo>
                      <a:cubicBezTo>
                        <a:pt x="49741" y="463161"/>
                        <a:pt x="99483" y="-20497"/>
                        <a:pt x="184150" y="670"/>
                      </a:cubicBezTo>
                      <a:cubicBezTo>
                        <a:pt x="268817" y="21837"/>
                        <a:pt x="390525" y="917187"/>
                        <a:pt x="508000" y="1073820"/>
                      </a:cubicBezTo>
                      <a:cubicBezTo>
                        <a:pt x="625475" y="1230453"/>
                        <a:pt x="803275" y="963753"/>
                        <a:pt x="889000" y="940470"/>
                      </a:cubicBezTo>
                      <a:cubicBezTo>
                        <a:pt x="974725" y="917187"/>
                        <a:pt x="998537" y="925653"/>
                        <a:pt x="1022350" y="93412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sp>
              <p:nvSpPr>
                <p:cNvPr id="64" name="Freihandform 63"/>
                <p:cNvSpPr/>
                <p:nvPr/>
              </p:nvSpPr>
              <p:spPr>
                <a:xfrm flipH="1">
                  <a:off x="4445000" y="3250530"/>
                  <a:ext cx="1022350" cy="1122848"/>
                </a:xfrm>
                <a:custGeom>
                  <a:avLst/>
                  <a:gdLst>
                    <a:gd name="connsiteX0" fmla="*/ 0 w 1022350"/>
                    <a:gd name="connsiteY0" fmla="*/ 946820 h 1122848"/>
                    <a:gd name="connsiteX1" fmla="*/ 184150 w 1022350"/>
                    <a:gd name="connsiteY1" fmla="*/ 670 h 1122848"/>
                    <a:gd name="connsiteX2" fmla="*/ 508000 w 1022350"/>
                    <a:gd name="connsiteY2" fmla="*/ 1073820 h 1122848"/>
                    <a:gd name="connsiteX3" fmla="*/ 889000 w 1022350"/>
                    <a:gd name="connsiteY3" fmla="*/ 940470 h 1122848"/>
                    <a:gd name="connsiteX4" fmla="*/ 1022350 w 1022350"/>
                    <a:gd name="connsiteY4" fmla="*/ 934120 h 112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2350" h="1122848">
                      <a:moveTo>
                        <a:pt x="0" y="946820"/>
                      </a:moveTo>
                      <a:cubicBezTo>
                        <a:pt x="49741" y="463161"/>
                        <a:pt x="99483" y="-20497"/>
                        <a:pt x="184150" y="670"/>
                      </a:cubicBezTo>
                      <a:cubicBezTo>
                        <a:pt x="268817" y="21837"/>
                        <a:pt x="390525" y="917187"/>
                        <a:pt x="508000" y="1073820"/>
                      </a:cubicBezTo>
                      <a:cubicBezTo>
                        <a:pt x="625475" y="1230453"/>
                        <a:pt x="803275" y="963753"/>
                        <a:pt x="889000" y="940470"/>
                      </a:cubicBezTo>
                      <a:cubicBezTo>
                        <a:pt x="974725" y="917187"/>
                        <a:pt x="998537" y="925653"/>
                        <a:pt x="1022350" y="93412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cxnSp>
              <p:nvCxnSpPr>
                <p:cNvPr id="65" name="Gerader Verbinder 64"/>
                <p:cNvCxnSpPr/>
                <p:nvPr/>
              </p:nvCxnSpPr>
              <p:spPr>
                <a:xfrm flipV="1">
                  <a:off x="3384550" y="4171950"/>
                  <a:ext cx="2254250" cy="6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Rechteck 22"/>
              <p:cNvSpPr/>
              <p:nvPr/>
            </p:nvSpPr>
            <p:spPr>
              <a:xfrm>
                <a:off x="3088159" y="4055460"/>
                <a:ext cx="319893" cy="161200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0 V</a:t>
                </a:r>
              </a:p>
            </p:txBody>
          </p:sp>
          <p:sp>
            <p:nvSpPr>
              <p:cNvPr id="24" name="Ellipse 23"/>
              <p:cNvSpPr/>
              <p:nvPr/>
            </p:nvSpPr>
            <p:spPr>
              <a:xfrm>
                <a:off x="4374377" y="423213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5" name="Ellipse 24"/>
              <p:cNvSpPr/>
              <p:nvPr/>
            </p:nvSpPr>
            <p:spPr>
              <a:xfrm>
                <a:off x="4389244" y="4287754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6" name="Ellipse 25"/>
              <p:cNvSpPr/>
              <p:nvPr/>
            </p:nvSpPr>
            <p:spPr>
              <a:xfrm>
                <a:off x="4424790" y="425244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7" name="Ellipse 26"/>
              <p:cNvSpPr/>
              <p:nvPr/>
            </p:nvSpPr>
            <p:spPr>
              <a:xfrm>
                <a:off x="4478572" y="4270231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8" name="Ellipse 27"/>
              <p:cNvSpPr/>
              <p:nvPr/>
            </p:nvSpPr>
            <p:spPr>
              <a:xfrm>
                <a:off x="4333488" y="430833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9" name="Ellipse 28"/>
              <p:cNvSpPr/>
              <p:nvPr/>
            </p:nvSpPr>
            <p:spPr>
              <a:xfrm>
                <a:off x="4440085" y="425244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0" name="Ellipse 29"/>
              <p:cNvSpPr/>
              <p:nvPr/>
            </p:nvSpPr>
            <p:spPr>
              <a:xfrm>
                <a:off x="4463041" y="4296648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1" name="Ellipse 30"/>
              <p:cNvSpPr/>
              <p:nvPr/>
            </p:nvSpPr>
            <p:spPr>
              <a:xfrm>
                <a:off x="4530724" y="4239629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2" name="Ellipse 31"/>
              <p:cNvSpPr/>
              <p:nvPr/>
            </p:nvSpPr>
            <p:spPr>
              <a:xfrm>
                <a:off x="4249984" y="4318547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3" name="Ellipse 32"/>
              <p:cNvSpPr/>
              <p:nvPr/>
            </p:nvSpPr>
            <p:spPr>
              <a:xfrm>
                <a:off x="4460336" y="4185666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4" name="Ellipse 33"/>
              <p:cNvSpPr/>
              <p:nvPr/>
            </p:nvSpPr>
            <p:spPr>
              <a:xfrm>
                <a:off x="4290239" y="4297032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4332329" y="4263584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6" name="Ellipse 35"/>
              <p:cNvSpPr/>
              <p:nvPr/>
            </p:nvSpPr>
            <p:spPr>
              <a:xfrm>
                <a:off x="4594989" y="4251920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4671969" y="4296789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8" name="Ellipse 37"/>
              <p:cNvSpPr/>
              <p:nvPr/>
            </p:nvSpPr>
            <p:spPr>
              <a:xfrm>
                <a:off x="4566035" y="4322807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39" name="Ellipse 38"/>
              <p:cNvSpPr/>
              <p:nvPr/>
            </p:nvSpPr>
            <p:spPr>
              <a:xfrm>
                <a:off x="3959821" y="358294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0" name="Rechteck 39"/>
              <p:cNvSpPr/>
              <p:nvPr/>
            </p:nvSpPr>
            <p:spPr>
              <a:xfrm>
                <a:off x="3029560" y="3136395"/>
                <a:ext cx="375596" cy="161200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6 kV</a:t>
                </a:r>
              </a:p>
            </p:txBody>
          </p:sp>
          <p:sp>
            <p:nvSpPr>
              <p:cNvPr id="41" name="Rechteck 40"/>
              <p:cNvSpPr/>
              <p:nvPr/>
            </p:nvSpPr>
            <p:spPr>
              <a:xfrm>
                <a:off x="2860020" y="4262519"/>
                <a:ext cx="512201" cy="161200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- 600 V</a:t>
                </a:r>
              </a:p>
            </p:txBody>
          </p:sp>
          <p:cxnSp>
            <p:nvCxnSpPr>
              <p:cNvPr id="42" name="Gerader Verbinder 41"/>
              <p:cNvCxnSpPr/>
              <p:nvPr/>
            </p:nvCxnSpPr>
            <p:spPr>
              <a:xfrm flipV="1">
                <a:off x="3412192" y="3241615"/>
                <a:ext cx="2254250" cy="635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r Verbinder 42"/>
              <p:cNvCxnSpPr/>
              <p:nvPr/>
            </p:nvCxnSpPr>
            <p:spPr>
              <a:xfrm flipV="1">
                <a:off x="3412192" y="4376757"/>
                <a:ext cx="2254250" cy="635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Ellipse 43"/>
              <p:cNvSpPr/>
              <p:nvPr/>
            </p:nvSpPr>
            <p:spPr>
              <a:xfrm>
                <a:off x="3989601" y="376802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5" name="Ellipse 44"/>
              <p:cNvSpPr/>
              <p:nvPr/>
            </p:nvSpPr>
            <p:spPr>
              <a:xfrm>
                <a:off x="4062245" y="399913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6" name="Ellipse 45"/>
              <p:cNvSpPr/>
              <p:nvPr/>
            </p:nvSpPr>
            <p:spPr>
              <a:xfrm>
                <a:off x="4210279" y="4039399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7" name="Ellipse 46"/>
              <p:cNvSpPr/>
              <p:nvPr/>
            </p:nvSpPr>
            <p:spPr>
              <a:xfrm>
                <a:off x="4501306" y="403819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8" name="Ellipse 47"/>
              <p:cNvSpPr/>
              <p:nvPr/>
            </p:nvSpPr>
            <p:spPr>
              <a:xfrm>
                <a:off x="4546449" y="366624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9" name="Ellipse 48"/>
              <p:cNvSpPr/>
              <p:nvPr/>
            </p:nvSpPr>
            <p:spPr>
              <a:xfrm>
                <a:off x="4274931" y="3737463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0" name="Ellipse 49"/>
              <p:cNvSpPr/>
              <p:nvPr/>
            </p:nvSpPr>
            <p:spPr>
              <a:xfrm>
                <a:off x="4048931" y="3909049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1" name="Ellipse 50"/>
              <p:cNvSpPr/>
              <p:nvPr/>
            </p:nvSpPr>
            <p:spPr>
              <a:xfrm>
                <a:off x="4101899" y="416978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4663547" y="404982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3" name="Ellipse 52"/>
              <p:cNvSpPr/>
              <p:nvPr/>
            </p:nvSpPr>
            <p:spPr>
              <a:xfrm>
                <a:off x="4688401" y="3624102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4" name="Ellipse 53"/>
              <p:cNvSpPr/>
              <p:nvPr/>
            </p:nvSpPr>
            <p:spPr>
              <a:xfrm>
                <a:off x="4120852" y="366624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4500108" y="374441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4716533" y="384647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4876347" y="3994434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4364381" y="363847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4879391" y="350617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4939101" y="378503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4545339" y="385572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4790107" y="4199598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  <p:sp>
          <p:nvSpPr>
            <p:cNvPr id="14" name="Rechteck 13"/>
            <p:cNvSpPr/>
            <p:nvPr/>
          </p:nvSpPr>
          <p:spPr>
            <a:xfrm>
              <a:off x="4124219" y="3288898"/>
              <a:ext cx="505570" cy="161199"/>
            </a:xfrm>
            <a:prstGeom prst="rect">
              <a:avLst/>
            </a:prstGeom>
            <a:noFill/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accent2">
                      <a:lumMod val="75000"/>
                    </a:schemeClr>
                  </a:solidFill>
                  <a:latin typeface="Bernard MT Condensed" panose="02050806060905020404" pitchFamily="18" charset="0"/>
                </a:rPr>
                <a:t>4 keV/q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4263246" y="4348257"/>
              <a:ext cx="358356" cy="161199"/>
            </a:xfrm>
            <a:prstGeom prst="rect">
              <a:avLst/>
            </a:prstGeom>
            <a:noFill/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accent1">
                      <a:lumMod val="75000"/>
                    </a:schemeClr>
                  </a:solidFill>
                  <a:latin typeface="Bernard MT Condensed" panose="02050806060905020404" pitchFamily="18" charset="0"/>
                </a:rPr>
                <a:t>&lt; eV</a:t>
              </a:r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5464164" y="3288400"/>
              <a:ext cx="672356" cy="448260"/>
              <a:chOff x="5657285" y="3269559"/>
              <a:chExt cx="672356" cy="448260"/>
            </a:xfrm>
          </p:grpSpPr>
          <p:sp>
            <p:nvSpPr>
              <p:cNvPr id="17" name="Ellipse 16"/>
              <p:cNvSpPr/>
              <p:nvPr/>
            </p:nvSpPr>
            <p:spPr>
              <a:xfrm>
                <a:off x="5657285" y="3353784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5674940" y="3647196"/>
                <a:ext cx="70623" cy="7062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83000"/>
                      <a:lumOff val="17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508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19" name="Rechteck 18"/>
              <p:cNvSpPr/>
              <p:nvPr/>
            </p:nvSpPr>
            <p:spPr>
              <a:xfrm>
                <a:off x="5763220" y="3269559"/>
                <a:ext cx="406101" cy="161199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: HCI</a:t>
                </a:r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5717971" y="3539466"/>
                <a:ext cx="611670" cy="161199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: electron</a:t>
                </a:r>
              </a:p>
            </p:txBody>
          </p:sp>
        </p:grpSp>
      </p:grpSp>
      <p:grpSp>
        <p:nvGrpSpPr>
          <p:cNvPr id="68" name="Gruppieren 67"/>
          <p:cNvGrpSpPr/>
          <p:nvPr/>
        </p:nvGrpSpPr>
        <p:grpSpPr>
          <a:xfrm>
            <a:off x="1425" y="1654265"/>
            <a:ext cx="3766418" cy="2027749"/>
            <a:chOff x="2860020" y="3136395"/>
            <a:chExt cx="3116180" cy="1287324"/>
          </a:xfrm>
        </p:grpSpPr>
        <p:grpSp>
          <p:nvGrpSpPr>
            <p:cNvPr id="69" name="Gruppieren 68"/>
            <p:cNvGrpSpPr/>
            <p:nvPr/>
          </p:nvGrpSpPr>
          <p:grpSpPr>
            <a:xfrm>
              <a:off x="2860020" y="3136395"/>
              <a:ext cx="2806422" cy="1287324"/>
              <a:chOff x="2860020" y="3136395"/>
              <a:chExt cx="2806422" cy="1287324"/>
            </a:xfrm>
          </p:grpSpPr>
          <p:grpSp>
            <p:nvGrpSpPr>
              <p:cNvPr id="74" name="Gruppieren 73"/>
              <p:cNvGrpSpPr/>
              <p:nvPr/>
            </p:nvGrpSpPr>
            <p:grpSpPr>
              <a:xfrm>
                <a:off x="3384550" y="3250530"/>
                <a:ext cx="2254250" cy="1122848"/>
                <a:chOff x="3384550" y="3250530"/>
                <a:chExt cx="2254250" cy="1122848"/>
              </a:xfrm>
            </p:grpSpPr>
            <p:sp>
              <p:nvSpPr>
                <p:cNvPr id="100" name="Freihandform 99"/>
                <p:cNvSpPr/>
                <p:nvPr/>
              </p:nvSpPr>
              <p:spPr>
                <a:xfrm>
                  <a:off x="3536950" y="3250530"/>
                  <a:ext cx="1022350" cy="1122848"/>
                </a:xfrm>
                <a:custGeom>
                  <a:avLst/>
                  <a:gdLst>
                    <a:gd name="connsiteX0" fmla="*/ 0 w 1022350"/>
                    <a:gd name="connsiteY0" fmla="*/ 946820 h 1122848"/>
                    <a:gd name="connsiteX1" fmla="*/ 184150 w 1022350"/>
                    <a:gd name="connsiteY1" fmla="*/ 670 h 1122848"/>
                    <a:gd name="connsiteX2" fmla="*/ 508000 w 1022350"/>
                    <a:gd name="connsiteY2" fmla="*/ 1073820 h 1122848"/>
                    <a:gd name="connsiteX3" fmla="*/ 889000 w 1022350"/>
                    <a:gd name="connsiteY3" fmla="*/ 940470 h 1122848"/>
                    <a:gd name="connsiteX4" fmla="*/ 1022350 w 1022350"/>
                    <a:gd name="connsiteY4" fmla="*/ 934120 h 112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2350" h="1122848">
                      <a:moveTo>
                        <a:pt x="0" y="946820"/>
                      </a:moveTo>
                      <a:cubicBezTo>
                        <a:pt x="49741" y="463161"/>
                        <a:pt x="99483" y="-20497"/>
                        <a:pt x="184150" y="670"/>
                      </a:cubicBezTo>
                      <a:cubicBezTo>
                        <a:pt x="268817" y="21837"/>
                        <a:pt x="390525" y="917187"/>
                        <a:pt x="508000" y="1073820"/>
                      </a:cubicBezTo>
                      <a:cubicBezTo>
                        <a:pt x="625475" y="1230453"/>
                        <a:pt x="803275" y="963753"/>
                        <a:pt x="889000" y="940470"/>
                      </a:cubicBezTo>
                      <a:cubicBezTo>
                        <a:pt x="974725" y="917187"/>
                        <a:pt x="998537" y="925653"/>
                        <a:pt x="1022350" y="93412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sp>
              <p:nvSpPr>
                <p:cNvPr id="101" name="Freihandform 100"/>
                <p:cNvSpPr/>
                <p:nvPr/>
              </p:nvSpPr>
              <p:spPr>
                <a:xfrm flipH="1">
                  <a:off x="4445000" y="3250530"/>
                  <a:ext cx="1022350" cy="1122848"/>
                </a:xfrm>
                <a:custGeom>
                  <a:avLst/>
                  <a:gdLst>
                    <a:gd name="connsiteX0" fmla="*/ 0 w 1022350"/>
                    <a:gd name="connsiteY0" fmla="*/ 946820 h 1122848"/>
                    <a:gd name="connsiteX1" fmla="*/ 184150 w 1022350"/>
                    <a:gd name="connsiteY1" fmla="*/ 670 h 1122848"/>
                    <a:gd name="connsiteX2" fmla="*/ 508000 w 1022350"/>
                    <a:gd name="connsiteY2" fmla="*/ 1073820 h 1122848"/>
                    <a:gd name="connsiteX3" fmla="*/ 889000 w 1022350"/>
                    <a:gd name="connsiteY3" fmla="*/ 940470 h 1122848"/>
                    <a:gd name="connsiteX4" fmla="*/ 1022350 w 1022350"/>
                    <a:gd name="connsiteY4" fmla="*/ 934120 h 112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2350" h="1122848">
                      <a:moveTo>
                        <a:pt x="0" y="946820"/>
                      </a:moveTo>
                      <a:cubicBezTo>
                        <a:pt x="49741" y="463161"/>
                        <a:pt x="99483" y="-20497"/>
                        <a:pt x="184150" y="670"/>
                      </a:cubicBezTo>
                      <a:cubicBezTo>
                        <a:pt x="268817" y="21837"/>
                        <a:pt x="390525" y="917187"/>
                        <a:pt x="508000" y="1073820"/>
                      </a:cubicBezTo>
                      <a:cubicBezTo>
                        <a:pt x="625475" y="1230453"/>
                        <a:pt x="803275" y="963753"/>
                        <a:pt x="889000" y="940470"/>
                      </a:cubicBezTo>
                      <a:cubicBezTo>
                        <a:pt x="974725" y="917187"/>
                        <a:pt x="998537" y="925653"/>
                        <a:pt x="1022350" y="93412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cxnSp>
              <p:nvCxnSpPr>
                <p:cNvPr id="102" name="Gerader Verbinder 101"/>
                <p:cNvCxnSpPr/>
                <p:nvPr/>
              </p:nvCxnSpPr>
              <p:spPr>
                <a:xfrm flipV="1">
                  <a:off x="3384550" y="4171950"/>
                  <a:ext cx="2254250" cy="6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5" name="Rechteck 74"/>
              <p:cNvSpPr/>
              <p:nvPr/>
            </p:nvSpPr>
            <p:spPr>
              <a:xfrm>
                <a:off x="3088159" y="4055460"/>
                <a:ext cx="319893" cy="161200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0 V</a:t>
                </a:r>
              </a:p>
            </p:txBody>
          </p:sp>
          <p:sp>
            <p:nvSpPr>
              <p:cNvPr id="76" name="Ellipse 75"/>
              <p:cNvSpPr/>
              <p:nvPr/>
            </p:nvSpPr>
            <p:spPr>
              <a:xfrm>
                <a:off x="3959821" y="358294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77" name="Rechteck 76"/>
              <p:cNvSpPr/>
              <p:nvPr/>
            </p:nvSpPr>
            <p:spPr>
              <a:xfrm>
                <a:off x="3029560" y="3136395"/>
                <a:ext cx="375596" cy="161200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6 kV</a:t>
                </a:r>
              </a:p>
            </p:txBody>
          </p:sp>
          <p:sp>
            <p:nvSpPr>
              <p:cNvPr id="78" name="Rechteck 77"/>
              <p:cNvSpPr/>
              <p:nvPr/>
            </p:nvSpPr>
            <p:spPr>
              <a:xfrm>
                <a:off x="2860020" y="4262519"/>
                <a:ext cx="512201" cy="161200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- 600 V</a:t>
                </a:r>
              </a:p>
            </p:txBody>
          </p:sp>
          <p:cxnSp>
            <p:nvCxnSpPr>
              <p:cNvPr id="79" name="Gerader Verbinder 78"/>
              <p:cNvCxnSpPr/>
              <p:nvPr/>
            </p:nvCxnSpPr>
            <p:spPr>
              <a:xfrm flipV="1">
                <a:off x="3412192" y="3241615"/>
                <a:ext cx="2254250" cy="635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Gerader Verbinder 79"/>
              <p:cNvCxnSpPr/>
              <p:nvPr/>
            </p:nvCxnSpPr>
            <p:spPr>
              <a:xfrm flipV="1">
                <a:off x="3412192" y="4376757"/>
                <a:ext cx="2254250" cy="635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lipse 80"/>
              <p:cNvSpPr/>
              <p:nvPr/>
            </p:nvSpPr>
            <p:spPr>
              <a:xfrm>
                <a:off x="3989601" y="376802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82" name="Ellipse 81"/>
              <p:cNvSpPr/>
              <p:nvPr/>
            </p:nvSpPr>
            <p:spPr>
              <a:xfrm>
                <a:off x="4062245" y="399913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83" name="Ellipse 82"/>
              <p:cNvSpPr/>
              <p:nvPr/>
            </p:nvSpPr>
            <p:spPr>
              <a:xfrm>
                <a:off x="4210279" y="4039399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84" name="Ellipse 83"/>
              <p:cNvSpPr/>
              <p:nvPr/>
            </p:nvSpPr>
            <p:spPr>
              <a:xfrm>
                <a:off x="4501306" y="403819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85" name="Ellipse 84"/>
              <p:cNvSpPr/>
              <p:nvPr/>
            </p:nvSpPr>
            <p:spPr>
              <a:xfrm>
                <a:off x="4546449" y="366624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86" name="Ellipse 85"/>
              <p:cNvSpPr/>
              <p:nvPr/>
            </p:nvSpPr>
            <p:spPr>
              <a:xfrm>
                <a:off x="4274931" y="3737463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87" name="Ellipse 86"/>
              <p:cNvSpPr/>
              <p:nvPr/>
            </p:nvSpPr>
            <p:spPr>
              <a:xfrm>
                <a:off x="4048931" y="3909049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88" name="Ellipse 87"/>
              <p:cNvSpPr/>
              <p:nvPr/>
            </p:nvSpPr>
            <p:spPr>
              <a:xfrm>
                <a:off x="4101899" y="416978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89" name="Ellipse 88"/>
              <p:cNvSpPr/>
              <p:nvPr/>
            </p:nvSpPr>
            <p:spPr>
              <a:xfrm>
                <a:off x="4663547" y="404982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0" name="Ellipse 89"/>
              <p:cNvSpPr/>
              <p:nvPr/>
            </p:nvSpPr>
            <p:spPr>
              <a:xfrm>
                <a:off x="4688401" y="3624102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1" name="Ellipse 90"/>
              <p:cNvSpPr/>
              <p:nvPr/>
            </p:nvSpPr>
            <p:spPr>
              <a:xfrm>
                <a:off x="4120852" y="366624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2" name="Ellipse 91"/>
              <p:cNvSpPr/>
              <p:nvPr/>
            </p:nvSpPr>
            <p:spPr>
              <a:xfrm>
                <a:off x="4500108" y="374441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3" name="Ellipse 92"/>
              <p:cNvSpPr/>
              <p:nvPr/>
            </p:nvSpPr>
            <p:spPr>
              <a:xfrm>
                <a:off x="4716533" y="384647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4" name="Ellipse 93"/>
              <p:cNvSpPr/>
              <p:nvPr/>
            </p:nvSpPr>
            <p:spPr>
              <a:xfrm>
                <a:off x="4876347" y="3994434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5" name="Ellipse 94"/>
              <p:cNvSpPr/>
              <p:nvPr/>
            </p:nvSpPr>
            <p:spPr>
              <a:xfrm>
                <a:off x="4364381" y="3638476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6" name="Ellipse 95"/>
              <p:cNvSpPr/>
              <p:nvPr/>
            </p:nvSpPr>
            <p:spPr>
              <a:xfrm>
                <a:off x="4879391" y="3506171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7" name="Ellipse 96"/>
              <p:cNvSpPr/>
              <p:nvPr/>
            </p:nvSpPr>
            <p:spPr>
              <a:xfrm>
                <a:off x="4939101" y="3785035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8" name="Ellipse 97"/>
              <p:cNvSpPr/>
              <p:nvPr/>
            </p:nvSpPr>
            <p:spPr>
              <a:xfrm>
                <a:off x="4545339" y="3855720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99" name="Ellipse 98"/>
              <p:cNvSpPr/>
              <p:nvPr/>
            </p:nvSpPr>
            <p:spPr>
              <a:xfrm>
                <a:off x="4790107" y="4199598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  <p:sp>
          <p:nvSpPr>
            <p:cNvPr id="70" name="Rechteck 69"/>
            <p:cNvSpPr/>
            <p:nvPr/>
          </p:nvSpPr>
          <p:spPr>
            <a:xfrm>
              <a:off x="4124219" y="3288898"/>
              <a:ext cx="505570" cy="161200"/>
            </a:xfrm>
            <a:prstGeom prst="rect">
              <a:avLst/>
            </a:prstGeom>
            <a:noFill/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accent2">
                      <a:lumMod val="75000"/>
                    </a:schemeClr>
                  </a:solidFill>
                  <a:latin typeface="Bernard MT Condensed" panose="02050806060905020404" pitchFamily="18" charset="0"/>
                </a:rPr>
                <a:t>4 keV/q</a:t>
              </a:r>
            </a:p>
          </p:txBody>
        </p:sp>
        <p:grpSp>
          <p:nvGrpSpPr>
            <p:cNvPr id="71" name="Gruppieren 70"/>
            <p:cNvGrpSpPr/>
            <p:nvPr/>
          </p:nvGrpSpPr>
          <p:grpSpPr>
            <a:xfrm>
              <a:off x="5464164" y="3288400"/>
              <a:ext cx="512036" cy="190160"/>
              <a:chOff x="5657285" y="3269559"/>
              <a:chExt cx="512036" cy="190160"/>
            </a:xfrm>
          </p:grpSpPr>
          <p:sp>
            <p:nvSpPr>
              <p:cNvPr id="72" name="Ellipse 71"/>
              <p:cNvSpPr/>
              <p:nvPr/>
            </p:nvSpPr>
            <p:spPr>
              <a:xfrm>
                <a:off x="5657285" y="3353784"/>
                <a:ext cx="105935" cy="10593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0000">
                    <a:schemeClr val="accent2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>
                <a:glow rad="889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73" name="Rechteck 72"/>
              <p:cNvSpPr/>
              <p:nvPr/>
            </p:nvSpPr>
            <p:spPr>
              <a:xfrm>
                <a:off x="5763220" y="3269559"/>
                <a:ext cx="406101" cy="161199"/>
              </a:xfrm>
              <a:prstGeom prst="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none">
                <a:spAutoFit/>
              </a:bodyPr>
              <a:lstStyle/>
              <a:p>
                <a:r>
                  <a:rPr lang="en-US" sz="1050" dirty="0"/>
                  <a:t>: HCI</a:t>
                </a:r>
              </a:p>
            </p:txBody>
          </p:sp>
        </p:grpSp>
      </p:grpSp>
      <p:sp>
        <p:nvSpPr>
          <p:cNvPr id="104" name="Textfeld 103"/>
          <p:cNvSpPr txBox="1"/>
          <p:nvPr/>
        </p:nvSpPr>
        <p:spPr>
          <a:xfrm>
            <a:off x="5732585" y="1072646"/>
            <a:ext cx="3411415" cy="692497"/>
          </a:xfrm>
          <a:prstGeom prst="rect">
            <a:avLst/>
          </a:prstGeom>
        </p:spPr>
        <p:txBody>
          <a:bodyPr vert="horz" wrap="square" lIns="68580" tIns="34290" rIns="68580" bIns="34290" rtlCol="0" anchor="t">
            <a:spAutoFit/>
          </a:bodyPr>
          <a:lstStyle/>
          <a:p>
            <a:pPr marL="214313" indent="-214313">
              <a:buFont typeface="Wingdings" panose="05000000000000000000" pitchFamily="2" charset="2"/>
              <a:buChar char="§"/>
            </a:pPr>
            <a:r>
              <a:rPr lang="de-DE" sz="1350" dirty="0" err="1">
                <a:solidFill>
                  <a:srgbClr val="FF0000"/>
                </a:solidFill>
              </a:rPr>
              <a:t>ion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signal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no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cooling</a:t>
            </a:r>
            <a:endParaRPr lang="de-DE" sz="1350" dirty="0">
              <a:solidFill>
                <a:srgbClr val="FF0000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de-DE" sz="1350" dirty="0" err="1">
                <a:solidFill>
                  <a:srgbClr val="00B050"/>
                </a:solidFill>
              </a:rPr>
              <a:t>ion</a:t>
            </a:r>
            <a:r>
              <a:rPr lang="de-DE" sz="1350" dirty="0">
                <a:solidFill>
                  <a:srgbClr val="00B050"/>
                </a:solidFill>
              </a:rPr>
              <a:t> </a:t>
            </a:r>
            <a:r>
              <a:rPr lang="de-DE" sz="1350" dirty="0" err="1">
                <a:solidFill>
                  <a:srgbClr val="00B050"/>
                </a:solidFill>
              </a:rPr>
              <a:t>signal</a:t>
            </a:r>
            <a:r>
              <a:rPr lang="de-DE" sz="1350" dirty="0">
                <a:solidFill>
                  <a:srgbClr val="00B050"/>
                </a:solidFill>
              </a:rPr>
              <a:t> + </a:t>
            </a:r>
            <a:r>
              <a:rPr lang="de-DE" sz="1350" dirty="0" err="1">
                <a:solidFill>
                  <a:srgbClr val="00B050"/>
                </a:solidFill>
              </a:rPr>
              <a:t>electron</a:t>
            </a:r>
            <a:r>
              <a:rPr lang="de-DE" sz="1350" dirty="0">
                <a:solidFill>
                  <a:srgbClr val="00B050"/>
                </a:solidFill>
              </a:rPr>
              <a:t> </a:t>
            </a:r>
            <a:r>
              <a:rPr lang="de-DE" sz="1350" dirty="0" err="1">
                <a:solidFill>
                  <a:srgbClr val="00B050"/>
                </a:solidFill>
              </a:rPr>
              <a:t>cooling</a:t>
            </a:r>
            <a:endParaRPr lang="de-DE" sz="1350" dirty="0">
              <a:solidFill>
                <a:srgbClr val="00B050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de-DE" sz="1350" dirty="0" err="1">
                <a:solidFill>
                  <a:srgbClr val="0070C0"/>
                </a:solidFill>
              </a:rPr>
              <a:t>ion</a:t>
            </a:r>
            <a:r>
              <a:rPr lang="de-DE" sz="1350" dirty="0">
                <a:solidFill>
                  <a:srgbClr val="0070C0"/>
                </a:solidFill>
              </a:rPr>
              <a:t> </a:t>
            </a:r>
            <a:r>
              <a:rPr lang="de-DE" sz="1350" dirty="0" err="1">
                <a:solidFill>
                  <a:srgbClr val="0070C0"/>
                </a:solidFill>
              </a:rPr>
              <a:t>signal</a:t>
            </a:r>
            <a:r>
              <a:rPr lang="de-DE" sz="1350" dirty="0">
                <a:solidFill>
                  <a:srgbClr val="0070C0"/>
                </a:solidFill>
              </a:rPr>
              <a:t> + </a:t>
            </a:r>
            <a:r>
              <a:rPr lang="de-DE" sz="1350" dirty="0" err="1">
                <a:solidFill>
                  <a:srgbClr val="0070C0"/>
                </a:solidFill>
              </a:rPr>
              <a:t>electron</a:t>
            </a:r>
            <a:r>
              <a:rPr lang="de-DE" sz="1350" dirty="0">
                <a:solidFill>
                  <a:srgbClr val="0070C0"/>
                </a:solidFill>
              </a:rPr>
              <a:t> </a:t>
            </a:r>
            <a:r>
              <a:rPr lang="de-DE" sz="1350" dirty="0" err="1">
                <a:solidFill>
                  <a:srgbClr val="0070C0"/>
                </a:solidFill>
              </a:rPr>
              <a:t>cooling</a:t>
            </a:r>
            <a:r>
              <a:rPr lang="de-DE" sz="1350" dirty="0">
                <a:solidFill>
                  <a:srgbClr val="0070C0"/>
                </a:solidFill>
              </a:rPr>
              <a:t> + </a:t>
            </a:r>
            <a:r>
              <a:rPr lang="de-DE" sz="1350" dirty="0" err="1">
                <a:solidFill>
                  <a:srgbClr val="0070C0"/>
                </a:solidFill>
              </a:rPr>
              <a:t>stacking</a:t>
            </a:r>
            <a:endParaRPr lang="de-DE" sz="1350" dirty="0">
              <a:solidFill>
                <a:srgbClr val="0070C0"/>
              </a:solidFill>
            </a:endParaRPr>
          </a:p>
        </p:txBody>
      </p:sp>
      <p:cxnSp>
        <p:nvCxnSpPr>
          <p:cNvPr id="107" name="Gerade Verbindung mit Pfeil 106"/>
          <p:cNvCxnSpPr/>
          <p:nvPr/>
        </p:nvCxnSpPr>
        <p:spPr>
          <a:xfrm flipV="1">
            <a:off x="3979761" y="945473"/>
            <a:ext cx="0" cy="40174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mit Pfeil 107"/>
          <p:cNvCxnSpPr/>
          <p:nvPr/>
        </p:nvCxnSpPr>
        <p:spPr>
          <a:xfrm>
            <a:off x="3979761" y="4946789"/>
            <a:ext cx="5082121" cy="16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feld 112"/>
          <p:cNvSpPr txBox="1"/>
          <p:nvPr/>
        </p:nvSpPr>
        <p:spPr>
          <a:xfrm>
            <a:off x="8795170" y="4691631"/>
            <a:ext cx="330875" cy="276999"/>
          </a:xfrm>
          <a:prstGeom prst="rect">
            <a:avLst/>
          </a:prstGeom>
        </p:spPr>
        <p:txBody>
          <a:bodyPr vert="horz" wrap="square" lIns="68580" tIns="34290" rIns="68580" bIns="34290" rtlCol="0" anchor="t">
            <a:spAutoFit/>
          </a:bodyPr>
          <a:lstStyle/>
          <a:p>
            <a:pPr algn="l"/>
            <a:r>
              <a:rPr lang="de-DE" sz="1350" dirty="0"/>
              <a:t>t</a:t>
            </a:r>
          </a:p>
        </p:txBody>
      </p:sp>
      <p:sp>
        <p:nvSpPr>
          <p:cNvPr id="114" name="Textfeld 113"/>
          <p:cNvSpPr txBox="1"/>
          <p:nvPr/>
        </p:nvSpPr>
        <p:spPr>
          <a:xfrm>
            <a:off x="528894" y="4069598"/>
            <a:ext cx="2938434" cy="623248"/>
          </a:xfrm>
          <a:prstGeom prst="rect">
            <a:avLst/>
          </a:prstGeom>
        </p:spPr>
        <p:txBody>
          <a:bodyPr vert="horz" wrap="square" lIns="68580" tIns="34290" rIns="68580" bIns="34290" rtlCol="0" anchor="t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First electron cooling of highly charged ions!!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358614" y="908436"/>
            <a:ext cx="723623" cy="276999"/>
          </a:xfrm>
          <a:prstGeom prst="rect">
            <a:avLst/>
          </a:prstGeom>
        </p:spPr>
        <p:txBody>
          <a:bodyPr vert="horz" wrap="square" lIns="68580" tIns="34290" rIns="68580" bIns="34290" rtlCol="0" anchor="t">
            <a:spAutoFit/>
          </a:bodyPr>
          <a:lstStyle/>
          <a:p>
            <a:pPr algn="l"/>
            <a:r>
              <a:rPr lang="de-DE" sz="1350" dirty="0" err="1"/>
              <a:t>signal</a:t>
            </a:r>
            <a:endParaRPr lang="de-DE" sz="135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E11BCF2-2164-95C4-78FF-A77B9D402C03}"/>
              </a:ext>
            </a:extLst>
          </p:cNvPr>
          <p:cNvSpPr txBox="1"/>
          <p:nvPr/>
        </p:nvSpPr>
        <p:spPr>
          <a:xfrm>
            <a:off x="5906014" y="4352721"/>
            <a:ext cx="3113353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200" i="1" dirty="0"/>
              <a:t>Simon Rausch, Max Horst, Nils </a:t>
            </a:r>
            <a:r>
              <a:rPr lang="en-US" sz="1200" i="1" dirty="0" err="1"/>
              <a:t>Stallkamp</a:t>
            </a:r>
            <a:r>
              <a:rPr lang="en-US" sz="1200" i="1" dirty="0"/>
              <a:t>, </a:t>
            </a:r>
            <a:br>
              <a:rPr lang="en-US" sz="1200" i="1" dirty="0"/>
            </a:br>
            <a:r>
              <a:rPr lang="en-US" sz="1200" i="1" dirty="0"/>
              <a:t>Zoran </a:t>
            </a:r>
            <a:r>
              <a:rPr lang="en-US" sz="1200" i="1" dirty="0" err="1"/>
              <a:t>Andelkovic</a:t>
            </a:r>
            <a:r>
              <a:rPr lang="en-US" sz="1200" i="1" dirty="0"/>
              <a:t>, </a:t>
            </a:r>
            <a:r>
              <a:rPr lang="en-US" sz="1200" i="1" dirty="0" err="1"/>
              <a:t>Sergiy</a:t>
            </a:r>
            <a:r>
              <a:rPr lang="en-US" sz="1200" i="1" dirty="0"/>
              <a:t> </a:t>
            </a:r>
            <a:r>
              <a:rPr lang="en-US" sz="1200" i="1" dirty="0" err="1"/>
              <a:t>Trotsenko</a:t>
            </a:r>
            <a:r>
              <a:rPr lang="en-US" sz="1200" i="1" dirty="0"/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60908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3" grpId="0"/>
      <p:bldP spid="114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F154FE68-23DC-54C8-23FD-D3E469A3BC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31" b="8558"/>
          <a:stretch/>
        </p:blipFill>
        <p:spPr bwMode="auto">
          <a:xfrm>
            <a:off x="0" y="902125"/>
            <a:ext cx="9144000" cy="42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ECAE0E27-D43F-1270-59A0-B336E3FF9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87" y="196097"/>
            <a:ext cx="6700979" cy="590668"/>
          </a:xfrm>
        </p:spPr>
        <p:txBody>
          <a:bodyPr/>
          <a:lstStyle/>
          <a:p>
            <a:pPr rtl="0" eaLnBrk="1" latinLnBrk="0" hangingPunct="1"/>
            <a:r>
              <a:rPr lang="en-US" dirty="0"/>
              <a:t>Deceleration and cooling of heavy, highly-charged ions </a:t>
            </a:r>
            <a:r>
              <a:rPr lang="en-US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CRYRING@ESR and HITRAP</a:t>
            </a:r>
            <a:endParaRPr lang="de-DE" sz="1800" dirty="0">
              <a:effectLst/>
            </a:endParaRPr>
          </a:p>
        </p:txBody>
      </p:sp>
      <p:sp>
        <p:nvSpPr>
          <p:cNvPr id="6" name="Inhaltsplatzhalter 1"/>
          <p:cNvSpPr txBox="1">
            <a:spLocks/>
          </p:cNvSpPr>
          <p:nvPr/>
        </p:nvSpPr>
        <p:spPr>
          <a:xfrm>
            <a:off x="1222744" y="1017483"/>
            <a:ext cx="6773601" cy="3929920"/>
          </a:xfrm>
          <a:prstGeom prst="rect">
            <a:avLst/>
          </a:prstGeom>
          <a:solidFill>
            <a:srgbClr val="FFFFFF">
              <a:alpha val="81176"/>
            </a:srgb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>
                <a:solidFill>
                  <a:srgbClr val="0070C0"/>
                </a:solidFill>
              </a:rPr>
              <a:t>CRYRING@ESR </a:t>
            </a:r>
          </a:p>
          <a:p>
            <a:pPr lvl="1"/>
            <a:r>
              <a:rPr lang="de-DE" sz="1600" dirty="0">
                <a:solidFill>
                  <a:srgbClr val="0070C0"/>
                </a:solidFill>
              </a:rPr>
              <a:t>in </a:t>
            </a:r>
            <a:r>
              <a:rPr lang="de-DE" sz="1600" dirty="0" err="1">
                <a:solidFill>
                  <a:srgbClr val="0070C0"/>
                </a:solidFill>
              </a:rPr>
              <a:t>operation</a:t>
            </a:r>
            <a:r>
              <a:rPr lang="de-DE" sz="1600" dirty="0">
                <a:solidFill>
                  <a:srgbClr val="0070C0"/>
                </a:solidFill>
              </a:rPr>
              <a:t> = </a:t>
            </a:r>
            <a:r>
              <a:rPr lang="de-DE" sz="1600" dirty="0" err="1">
                <a:solidFill>
                  <a:srgbClr val="0070C0"/>
                </a:solidFill>
              </a:rPr>
              <a:t>delivers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cooled</a:t>
            </a:r>
            <a:r>
              <a:rPr lang="de-DE" sz="1600" dirty="0">
                <a:solidFill>
                  <a:srgbClr val="0070C0"/>
                </a:solidFill>
              </a:rPr>
              <a:t> beam </a:t>
            </a:r>
            <a:r>
              <a:rPr lang="de-DE" sz="1600" dirty="0" err="1">
                <a:solidFill>
                  <a:srgbClr val="0070C0"/>
                </a:solidFill>
              </a:rPr>
              <a:t>to</a:t>
            </a:r>
            <a:r>
              <a:rPr lang="de-DE" sz="1600" dirty="0">
                <a:solidFill>
                  <a:srgbClr val="0070C0"/>
                </a:solidFill>
              </a:rPr>
              <a:t> Experiments</a:t>
            </a:r>
          </a:p>
          <a:p>
            <a:pPr lvl="1"/>
            <a:r>
              <a:rPr lang="de-DE" sz="1400" dirty="0">
                <a:solidFill>
                  <a:srgbClr val="0070C0"/>
                </a:solidFill>
              </a:rPr>
              <a:t>Upgrading </a:t>
            </a:r>
            <a:r>
              <a:rPr lang="de-DE" sz="1400" dirty="0" err="1">
                <a:solidFill>
                  <a:srgbClr val="0070C0"/>
                </a:solidFill>
              </a:rPr>
              <a:t>the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electron</a:t>
            </a:r>
            <a:r>
              <a:rPr lang="de-DE" sz="1400" dirty="0">
                <a:solidFill>
                  <a:srgbClr val="0070C0"/>
                </a:solidFill>
              </a:rPr>
              <a:t> cooler</a:t>
            </a:r>
          </a:p>
          <a:p>
            <a:pPr lvl="2"/>
            <a:r>
              <a:rPr lang="de-DE" sz="1200" dirty="0" err="1">
                <a:solidFill>
                  <a:srgbClr val="0070C0"/>
                </a:solidFill>
              </a:rPr>
              <a:t>details</a:t>
            </a:r>
            <a:r>
              <a:rPr lang="de-DE" sz="1200" dirty="0">
                <a:solidFill>
                  <a:srgbClr val="0070C0"/>
                </a:solidFill>
              </a:rPr>
              <a:t> and </a:t>
            </a:r>
            <a:r>
              <a:rPr lang="de-DE" sz="1200" dirty="0" err="1">
                <a:solidFill>
                  <a:srgbClr val="0070C0"/>
                </a:solidFill>
              </a:rPr>
              <a:t>much</a:t>
            </a:r>
            <a:r>
              <a:rPr lang="de-DE" sz="1200" dirty="0">
                <a:solidFill>
                  <a:srgbClr val="0070C0"/>
                </a:solidFill>
              </a:rPr>
              <a:t> </a:t>
            </a:r>
            <a:r>
              <a:rPr lang="de-DE" sz="1200" dirty="0" err="1">
                <a:solidFill>
                  <a:srgbClr val="0070C0"/>
                </a:solidFill>
              </a:rPr>
              <a:t>more</a:t>
            </a:r>
            <a:r>
              <a:rPr lang="de-DE" sz="1200" dirty="0">
                <a:solidFill>
                  <a:srgbClr val="0070C0"/>
                </a:solidFill>
              </a:rPr>
              <a:t> </a:t>
            </a:r>
            <a:r>
              <a:rPr lang="de-DE" sz="1200" dirty="0" err="1">
                <a:solidFill>
                  <a:srgbClr val="0070C0"/>
                </a:solidFill>
              </a:rPr>
              <a:t>info</a:t>
            </a:r>
            <a:r>
              <a:rPr lang="de-DE" sz="1200" dirty="0">
                <a:solidFill>
                  <a:srgbClr val="0070C0"/>
                </a:solidFill>
              </a:rPr>
              <a:t> : Claude Krantz</a:t>
            </a:r>
          </a:p>
          <a:p>
            <a:pPr lvl="1"/>
            <a:r>
              <a:rPr lang="de-DE" sz="1400" dirty="0" err="1">
                <a:solidFill>
                  <a:srgbClr val="0070C0"/>
                </a:solidFill>
              </a:rPr>
              <a:t>Improving</a:t>
            </a:r>
            <a:r>
              <a:rPr lang="de-DE" sz="1400" dirty="0">
                <a:solidFill>
                  <a:srgbClr val="0070C0"/>
                </a:solidFill>
              </a:rPr>
              <a:t> also </a:t>
            </a:r>
            <a:r>
              <a:rPr lang="de-DE" sz="1400" dirty="0" err="1">
                <a:solidFill>
                  <a:srgbClr val="0070C0"/>
                </a:solidFill>
              </a:rPr>
              <a:t>low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intensity</a:t>
            </a:r>
            <a:r>
              <a:rPr lang="de-DE" sz="1400" dirty="0">
                <a:solidFill>
                  <a:srgbClr val="0070C0"/>
                </a:solidFill>
              </a:rPr>
              <a:t> and slow beam </a:t>
            </a:r>
            <a:r>
              <a:rPr lang="de-DE" sz="1400" dirty="0" err="1">
                <a:solidFill>
                  <a:srgbClr val="0070C0"/>
                </a:solidFill>
              </a:rPr>
              <a:t>detection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capabilites</a:t>
            </a:r>
            <a:endParaRPr lang="de-DE" sz="1400" dirty="0">
              <a:solidFill>
                <a:srgbClr val="0070C0"/>
              </a:solidFill>
            </a:endParaRPr>
          </a:p>
          <a:p>
            <a:pPr lvl="1"/>
            <a:r>
              <a:rPr lang="de-DE" sz="1400" dirty="0">
                <a:solidFill>
                  <a:srgbClr val="0070C0"/>
                </a:solidFill>
              </a:rPr>
              <a:t>Soon </a:t>
            </a:r>
            <a:r>
              <a:rPr lang="de-DE" sz="1400" dirty="0" err="1">
                <a:solidFill>
                  <a:srgbClr val="0070C0"/>
                </a:solidFill>
              </a:rPr>
              <a:t>ready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for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next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science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run</a:t>
            </a:r>
            <a:r>
              <a:rPr lang="de-DE" sz="1400" dirty="0">
                <a:solidFill>
                  <a:srgbClr val="0070C0"/>
                </a:solidFill>
              </a:rPr>
              <a:t> Q4/2023 and Q1 and Q2/2024</a:t>
            </a:r>
          </a:p>
          <a:p>
            <a:endParaRPr lang="de-DE" sz="1600" dirty="0">
              <a:solidFill>
                <a:srgbClr val="0070C0"/>
              </a:solidFill>
            </a:endParaRPr>
          </a:p>
          <a:p>
            <a:r>
              <a:rPr lang="de-DE" b="1" dirty="0">
                <a:solidFill>
                  <a:srgbClr val="0070C0"/>
                </a:solidFill>
              </a:rPr>
              <a:t>HITRAP </a:t>
            </a:r>
          </a:p>
          <a:p>
            <a:pPr lvl="1"/>
            <a:r>
              <a:rPr lang="de-DE" sz="1600" dirty="0" err="1">
                <a:solidFill>
                  <a:srgbClr val="0070C0"/>
                </a:solidFill>
              </a:rPr>
              <a:t>commissioning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resumed</a:t>
            </a:r>
            <a:r>
              <a:rPr lang="de-DE" sz="1600" dirty="0">
                <a:solidFill>
                  <a:srgbClr val="0070C0"/>
                </a:solidFill>
              </a:rPr>
              <a:t> in 2022</a:t>
            </a:r>
          </a:p>
          <a:p>
            <a:pPr lvl="1"/>
            <a:r>
              <a:rPr lang="de-DE" sz="1600" dirty="0" err="1">
                <a:solidFill>
                  <a:srgbClr val="0070C0"/>
                </a:solidFill>
              </a:rPr>
              <a:t>meanwhile</a:t>
            </a:r>
            <a:r>
              <a:rPr lang="de-DE" sz="1600" dirty="0">
                <a:solidFill>
                  <a:srgbClr val="0070C0"/>
                </a:solidFill>
              </a:rPr>
              <a:t> intensive offline </a:t>
            </a:r>
            <a:r>
              <a:rPr lang="de-DE" sz="1600" dirty="0" err="1">
                <a:solidFill>
                  <a:srgbClr val="0070C0"/>
                </a:solidFill>
              </a:rPr>
              <a:t>work</a:t>
            </a:r>
            <a:r>
              <a:rPr lang="de-DE" sz="1600" dirty="0">
                <a:solidFill>
                  <a:srgbClr val="0070C0"/>
                </a:solidFill>
              </a:rPr>
              <a:t> on </a:t>
            </a:r>
            <a:r>
              <a:rPr lang="de-DE" sz="1600" dirty="0" err="1">
                <a:solidFill>
                  <a:srgbClr val="0070C0"/>
                </a:solidFill>
              </a:rPr>
              <a:t>cooling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trap</a:t>
            </a:r>
            <a:endParaRPr lang="de-DE" sz="1600" dirty="0">
              <a:solidFill>
                <a:srgbClr val="0070C0"/>
              </a:solidFill>
            </a:endParaRPr>
          </a:p>
          <a:p>
            <a:pPr lvl="1"/>
            <a:r>
              <a:rPr lang="de-DE" sz="1600" b="1" dirty="0" err="1">
                <a:solidFill>
                  <a:srgbClr val="00B050"/>
                </a:solidFill>
              </a:rPr>
              <a:t>electron</a:t>
            </a:r>
            <a:r>
              <a:rPr lang="de-DE" sz="1600" b="1" dirty="0">
                <a:solidFill>
                  <a:srgbClr val="00B050"/>
                </a:solidFill>
              </a:rPr>
              <a:t> </a:t>
            </a:r>
            <a:r>
              <a:rPr lang="de-DE" sz="1600" b="1" dirty="0" err="1">
                <a:solidFill>
                  <a:srgbClr val="00B050"/>
                </a:solidFill>
              </a:rPr>
              <a:t>cooling</a:t>
            </a:r>
            <a:r>
              <a:rPr lang="de-DE" sz="1600" b="1" dirty="0">
                <a:solidFill>
                  <a:srgbClr val="00B050"/>
                </a:solidFill>
              </a:rPr>
              <a:t> </a:t>
            </a:r>
            <a:r>
              <a:rPr lang="de-DE" sz="1600" b="1" dirty="0" err="1">
                <a:solidFill>
                  <a:srgbClr val="00B050"/>
                </a:solidFill>
              </a:rPr>
              <a:t>of</a:t>
            </a:r>
            <a:r>
              <a:rPr lang="de-DE" sz="1600" b="1" dirty="0">
                <a:solidFill>
                  <a:srgbClr val="00B050"/>
                </a:solidFill>
              </a:rPr>
              <a:t> </a:t>
            </a:r>
            <a:r>
              <a:rPr lang="de-DE" sz="1600" b="1" dirty="0" err="1">
                <a:solidFill>
                  <a:srgbClr val="00B050"/>
                </a:solidFill>
              </a:rPr>
              <a:t>highly-charged</a:t>
            </a:r>
            <a:r>
              <a:rPr lang="de-DE" sz="1600" b="1" dirty="0">
                <a:solidFill>
                  <a:srgbClr val="00B050"/>
                </a:solidFill>
              </a:rPr>
              <a:t> </a:t>
            </a:r>
            <a:r>
              <a:rPr lang="de-DE" sz="1600" b="1" dirty="0" err="1">
                <a:solidFill>
                  <a:srgbClr val="00B050"/>
                </a:solidFill>
              </a:rPr>
              <a:t>ions</a:t>
            </a:r>
            <a:r>
              <a:rPr lang="de-DE" sz="1600" b="1" dirty="0">
                <a:solidFill>
                  <a:srgbClr val="00B050"/>
                </a:solidFill>
              </a:rPr>
              <a:t> </a:t>
            </a:r>
            <a:r>
              <a:rPr lang="de-DE" sz="1600" b="1" dirty="0" err="1">
                <a:solidFill>
                  <a:srgbClr val="00B050"/>
                </a:solidFill>
              </a:rPr>
              <a:t>demonstrated</a:t>
            </a:r>
            <a:r>
              <a:rPr lang="de-DE" sz="1600" b="1" dirty="0">
                <a:solidFill>
                  <a:srgbClr val="00B050"/>
                </a:solidFill>
              </a:rPr>
              <a:t> (offline)</a:t>
            </a:r>
          </a:p>
          <a:p>
            <a:pPr lvl="1"/>
            <a:r>
              <a:rPr lang="de-DE" sz="1600" dirty="0">
                <a:solidFill>
                  <a:srgbClr val="0070C0"/>
                </a:solidFill>
              </a:rPr>
              <a:t>will </a:t>
            </a:r>
            <a:r>
              <a:rPr lang="de-DE" sz="1600" dirty="0" err="1">
                <a:solidFill>
                  <a:srgbClr val="0070C0"/>
                </a:solidFill>
              </a:rPr>
              <a:t>go</a:t>
            </a:r>
            <a:r>
              <a:rPr lang="de-DE" sz="1600" dirty="0">
                <a:solidFill>
                  <a:srgbClr val="0070C0"/>
                </a:solidFill>
              </a:rPr>
              <a:t> on-line </a:t>
            </a:r>
            <a:r>
              <a:rPr lang="de-DE" sz="1600" dirty="0" err="1">
                <a:solidFill>
                  <a:srgbClr val="0070C0"/>
                </a:solidFill>
              </a:rPr>
              <a:t>again</a:t>
            </a:r>
            <a:r>
              <a:rPr lang="de-DE" sz="1600" dirty="0">
                <a:solidFill>
                  <a:srgbClr val="0070C0"/>
                </a:solidFill>
              </a:rPr>
              <a:t> in 2024 </a:t>
            </a:r>
            <a:r>
              <a:rPr lang="de-DE" sz="1600" dirty="0" err="1">
                <a:solidFill>
                  <a:srgbClr val="0070C0"/>
                </a:solidFill>
              </a:rPr>
              <a:t>to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get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finally</a:t>
            </a:r>
            <a:r>
              <a:rPr lang="de-DE" sz="1600" dirty="0">
                <a:solidFill>
                  <a:srgbClr val="0070C0"/>
                </a:solidFill>
              </a:rPr>
              <a:t> heavy, </a:t>
            </a:r>
            <a:r>
              <a:rPr lang="de-DE" sz="1600" dirty="0" err="1">
                <a:solidFill>
                  <a:srgbClr val="0070C0"/>
                </a:solidFill>
              </a:rPr>
              <a:t>highly-charged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ions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into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the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err="1">
                <a:solidFill>
                  <a:srgbClr val="0070C0"/>
                </a:solidFill>
              </a:rPr>
              <a:t>trap</a:t>
            </a:r>
            <a:endParaRPr lang="de-DE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1486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29">
            <a:extLst>
              <a:ext uri="{FF2B5EF4-FFF2-40B4-BE49-F238E27FC236}">
                <a16:creationId xmlns:a16="http://schemas.microsoft.com/office/drawing/2014/main" id="{0256B082-D1EA-F682-1242-BCDF6631E586}"/>
              </a:ext>
            </a:extLst>
          </p:cNvPr>
          <p:cNvSpPr/>
          <p:nvPr/>
        </p:nvSpPr>
        <p:spPr bwMode="auto">
          <a:xfrm>
            <a:off x="6812098" y="2076685"/>
            <a:ext cx="1325901" cy="403481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 err="1">
                <a:solidFill>
                  <a:schemeClr val="tx1"/>
                </a:solidFill>
                <a:latin typeface="Arial" charset="0"/>
                <a:ea typeface="ＭＳ Ｐゴシック" charset="0"/>
              </a:rPr>
              <a:t>Accelerator</a:t>
            </a: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 Physics</a:t>
            </a:r>
          </a:p>
        </p:txBody>
      </p:sp>
      <p:sp>
        <p:nvSpPr>
          <p:cNvPr id="3" name="Ellipse 29">
            <a:extLst>
              <a:ext uri="{FF2B5EF4-FFF2-40B4-BE49-F238E27FC236}">
                <a16:creationId xmlns:a16="http://schemas.microsoft.com/office/drawing/2014/main" id="{8166F4B9-A54E-0EAC-0246-060B334C719B}"/>
              </a:ext>
            </a:extLst>
          </p:cNvPr>
          <p:cNvSpPr/>
          <p:nvPr/>
        </p:nvSpPr>
        <p:spPr bwMode="auto">
          <a:xfrm>
            <a:off x="6642169" y="1762153"/>
            <a:ext cx="1169774" cy="345620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System Design</a:t>
            </a:r>
          </a:p>
        </p:txBody>
      </p:sp>
      <p:sp>
        <p:nvSpPr>
          <p:cNvPr id="18" name="Ellipse 17"/>
          <p:cNvSpPr/>
          <p:nvPr/>
        </p:nvSpPr>
        <p:spPr bwMode="auto">
          <a:xfrm>
            <a:off x="1213407" y="1483959"/>
            <a:ext cx="3940151" cy="3339116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35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common effort!</a:t>
            </a:r>
          </a:p>
        </p:txBody>
      </p:sp>
      <p:sp>
        <p:nvSpPr>
          <p:cNvPr id="6" name="Ellipse 5"/>
          <p:cNvSpPr/>
          <p:nvPr/>
        </p:nvSpPr>
        <p:spPr bwMode="auto">
          <a:xfrm>
            <a:off x="2651760" y="1223468"/>
            <a:ext cx="3396082" cy="339608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" name="Ellipse 6"/>
          <p:cNvSpPr/>
          <p:nvPr/>
        </p:nvSpPr>
        <p:spPr bwMode="auto">
          <a:xfrm>
            <a:off x="5333013" y="651108"/>
            <a:ext cx="1327709" cy="1327709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350" b="1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GSI/FAIR</a:t>
            </a:r>
            <a:br>
              <a:rPr lang="de-DE" sz="1350" b="1" dirty="0">
                <a:solidFill>
                  <a:schemeClr val="tx1"/>
                </a:solidFill>
                <a:latin typeface="Arial" charset="0"/>
                <a:ea typeface="ＭＳ Ｐゴシック" charset="0"/>
              </a:rPr>
            </a:br>
            <a:r>
              <a:rPr lang="de-DE" sz="1350" b="1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Expert Groups</a:t>
            </a:r>
            <a:endParaRPr lang="en-US" sz="12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839773" y="875397"/>
            <a:ext cx="2419445" cy="1500954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350" b="1" dirty="0"/>
              <a:t>External Partners</a:t>
            </a:r>
            <a:br>
              <a:rPr lang="de-DE" sz="1350" b="1" dirty="0"/>
            </a:br>
            <a:r>
              <a:rPr lang="de-DE" sz="1350" dirty="0"/>
              <a:t>TU Darmstadt</a:t>
            </a:r>
          </a:p>
          <a:p>
            <a:pPr algn="ctr"/>
            <a:r>
              <a:rPr lang="de-DE" sz="1050" dirty="0"/>
              <a:t>HIJ Jena</a:t>
            </a:r>
            <a:br>
              <a:rPr lang="de-DE" sz="1050" dirty="0"/>
            </a:br>
            <a:r>
              <a:rPr lang="de-DE" sz="1050" dirty="0"/>
              <a:t>Stockholm University</a:t>
            </a:r>
            <a:br>
              <a:rPr lang="de-DE" sz="1050" dirty="0"/>
            </a:br>
            <a:r>
              <a:rPr lang="de-DE" sz="1050" dirty="0"/>
              <a:t>Krakow University</a:t>
            </a:r>
          </a:p>
          <a:p>
            <a:pPr algn="ctr"/>
            <a:r>
              <a:rPr lang="de-DE" sz="1050" dirty="0"/>
              <a:t>KVI Groningen</a:t>
            </a:r>
          </a:p>
          <a:p>
            <a:pPr algn="ctr"/>
            <a:r>
              <a:rPr lang="de-DE" sz="1050" dirty="0"/>
              <a:t>IKF Frankfurt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2766292" y="2425447"/>
            <a:ext cx="1630376" cy="1630376"/>
            <a:chOff x="2164079" y="1631290"/>
            <a:chExt cx="2173835" cy="2173835"/>
          </a:xfrm>
        </p:grpSpPr>
        <p:sp>
          <p:nvSpPr>
            <p:cNvPr id="15" name="Ellipse 14"/>
            <p:cNvSpPr/>
            <p:nvPr/>
          </p:nvSpPr>
          <p:spPr bwMode="auto">
            <a:xfrm>
              <a:off x="2164079" y="1631290"/>
              <a:ext cx="2173835" cy="2173835"/>
            </a:xfrm>
            <a:prstGeom prst="ellipse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sz="1350" dirty="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6" name="Ellipse 15"/>
            <p:cNvSpPr/>
            <p:nvPr/>
          </p:nvSpPr>
          <p:spPr bwMode="auto">
            <a:xfrm>
              <a:off x="2384446" y="2516562"/>
              <a:ext cx="1710846" cy="1288563"/>
            </a:xfrm>
            <a:prstGeom prst="ellipse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214313" indent="-214313" algn="ctr" defTabSz="6858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de-DE" sz="1200" dirty="0" err="1">
                  <a:solidFill>
                    <a:schemeClr val="tx1"/>
                  </a:solidFill>
                  <a:latin typeface="Arial" charset="0"/>
                  <a:ea typeface="ＭＳ Ｐゴシック" charset="0"/>
                </a:rPr>
                <a:t>Decelerator</a:t>
              </a:r>
              <a:br>
                <a:rPr lang="de-DE" sz="1200" dirty="0">
                  <a:solidFill>
                    <a:schemeClr val="tx1"/>
                  </a:solidFill>
                  <a:latin typeface="Arial" charset="0"/>
                  <a:ea typeface="ＭＳ Ｐゴシック" charset="0"/>
                </a:rPr>
              </a:br>
              <a:r>
                <a:rPr lang="de-DE" sz="1200" dirty="0">
                  <a:solidFill>
                    <a:schemeClr val="tx1"/>
                  </a:solidFill>
                  <a:latin typeface="Arial" charset="0"/>
                  <a:ea typeface="ＭＳ Ｐゴシック" charset="0"/>
                </a:rPr>
                <a:t>Experiments</a:t>
              </a:r>
            </a:p>
            <a:p>
              <a:pPr marL="214313" indent="-214313" algn="ctr" defTabSz="6858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  <a:latin typeface="Arial" charset="0"/>
                  <a:ea typeface="ＭＳ Ｐゴシック" charset="0"/>
                </a:rPr>
                <a:t>SPARC </a:t>
              </a:r>
              <a:r>
                <a:rPr lang="de-DE" sz="1200" dirty="0" err="1">
                  <a:solidFill>
                    <a:schemeClr val="tx1"/>
                  </a:solidFill>
                  <a:latin typeface="Arial" charset="0"/>
                  <a:ea typeface="ＭＳ Ｐゴシック" charset="0"/>
                </a:rPr>
                <a:t>Det</a:t>
              </a:r>
              <a:r>
                <a:rPr lang="de-DE" sz="1200" dirty="0">
                  <a:solidFill>
                    <a:schemeClr val="tx1"/>
                  </a:solidFill>
                  <a:latin typeface="Arial" charset="0"/>
                  <a:ea typeface="ＭＳ Ｐゴシック" charset="0"/>
                </a:rPr>
                <a:t>.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2673752" y="1808675"/>
              <a:ext cx="12165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b="1" dirty="0" err="1"/>
                <a:t>Atomic</a:t>
              </a:r>
              <a:r>
                <a:rPr lang="de-DE" sz="1500" b="1" dirty="0"/>
                <a:t> </a:t>
              </a:r>
              <a:br>
                <a:rPr lang="de-DE" sz="1500" b="1" dirty="0"/>
              </a:br>
              <a:r>
                <a:rPr lang="de-DE" sz="1500" b="1" dirty="0" err="1"/>
                <a:t>Physics</a:t>
              </a:r>
              <a:endParaRPr lang="en-US" sz="1500" b="1" dirty="0"/>
            </a:p>
          </p:txBody>
        </p:sp>
      </p:grpSp>
      <p:sp>
        <p:nvSpPr>
          <p:cNvPr id="33" name="Ellipse 32"/>
          <p:cNvSpPr/>
          <p:nvPr/>
        </p:nvSpPr>
        <p:spPr bwMode="auto">
          <a:xfrm>
            <a:off x="5570398" y="1617905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Ion </a:t>
            </a:r>
            <a:r>
              <a:rPr lang="de-DE" sz="1050" dirty="0" err="1">
                <a:solidFill>
                  <a:schemeClr val="tx1"/>
                </a:solidFill>
                <a:latin typeface="Arial" charset="0"/>
                <a:ea typeface="ＭＳ Ｐゴシック" charset="0"/>
              </a:rPr>
              <a:t>Sources</a:t>
            </a:r>
            <a:endParaRPr lang="de-DE" sz="105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5773465" y="1903778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UNILAC RF</a:t>
            </a:r>
          </a:p>
        </p:txBody>
      </p:sp>
      <p:sp>
        <p:nvSpPr>
          <p:cNvPr id="20" name="Ellipse 19"/>
          <p:cNvSpPr/>
          <p:nvPr/>
        </p:nvSpPr>
        <p:spPr bwMode="auto">
          <a:xfrm>
            <a:off x="5905426" y="2156403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Ring RF</a:t>
            </a:r>
          </a:p>
        </p:txBody>
      </p:sp>
      <p:sp>
        <p:nvSpPr>
          <p:cNvPr id="21" name="Ellipse 20"/>
          <p:cNvSpPr/>
          <p:nvPr/>
        </p:nvSpPr>
        <p:spPr bwMode="auto">
          <a:xfrm>
            <a:off x="5959378" y="2510629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Magnets</a:t>
            </a:r>
          </a:p>
        </p:txBody>
      </p:sp>
      <p:sp>
        <p:nvSpPr>
          <p:cNvPr id="22" name="Ellipse 21"/>
          <p:cNvSpPr/>
          <p:nvPr/>
        </p:nvSpPr>
        <p:spPr bwMode="auto">
          <a:xfrm>
            <a:off x="5996868" y="2869496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 err="1">
                <a:solidFill>
                  <a:schemeClr val="tx1"/>
                </a:solidFill>
                <a:latin typeface="Arial" charset="0"/>
                <a:ea typeface="ＭＳ Ｐゴシック" charset="0"/>
              </a:rPr>
              <a:t>Vacuum</a:t>
            </a:r>
            <a:endParaRPr lang="de-DE" sz="105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3" name="Ellipse 22"/>
          <p:cNvSpPr/>
          <p:nvPr/>
        </p:nvSpPr>
        <p:spPr bwMode="auto">
          <a:xfrm>
            <a:off x="5948405" y="3232457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Power </a:t>
            </a:r>
            <a:r>
              <a:rPr lang="de-DE" sz="1050" dirty="0" err="1">
                <a:solidFill>
                  <a:schemeClr val="tx1"/>
                </a:solidFill>
                <a:latin typeface="Arial" charset="0"/>
                <a:ea typeface="ＭＳ Ｐゴシック" charset="0"/>
              </a:rPr>
              <a:t>Suppl</a:t>
            </a: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.</a:t>
            </a:r>
          </a:p>
        </p:txBody>
      </p:sp>
      <p:sp>
        <p:nvSpPr>
          <p:cNvPr id="24" name="Ellipse 23"/>
          <p:cNvSpPr/>
          <p:nvPr/>
        </p:nvSpPr>
        <p:spPr bwMode="auto">
          <a:xfrm>
            <a:off x="5789600" y="3600904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Beam </a:t>
            </a:r>
            <a:r>
              <a:rPr lang="de-DE" sz="1050" dirty="0" err="1">
                <a:solidFill>
                  <a:schemeClr val="tx1"/>
                </a:solidFill>
                <a:latin typeface="Arial" charset="0"/>
                <a:ea typeface="ＭＳ Ｐゴシック" charset="0"/>
              </a:rPr>
              <a:t>Diagns</a:t>
            </a: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.</a:t>
            </a:r>
          </a:p>
        </p:txBody>
      </p:sp>
      <p:sp>
        <p:nvSpPr>
          <p:cNvPr id="25" name="Ellipse 24"/>
          <p:cNvSpPr/>
          <p:nvPr/>
        </p:nvSpPr>
        <p:spPr bwMode="auto">
          <a:xfrm>
            <a:off x="5527192" y="3961092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Controls</a:t>
            </a:r>
          </a:p>
        </p:txBody>
      </p:sp>
      <p:sp>
        <p:nvSpPr>
          <p:cNvPr id="26" name="Ellipse 25"/>
          <p:cNvSpPr/>
          <p:nvPr/>
        </p:nvSpPr>
        <p:spPr bwMode="auto">
          <a:xfrm>
            <a:off x="4895242" y="4285844"/>
            <a:ext cx="160032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 err="1">
                <a:solidFill>
                  <a:schemeClr val="tx1"/>
                </a:solidFill>
                <a:latin typeface="Arial" charset="0"/>
                <a:ea typeface="ＭＳ Ｐゴシック" charset="0"/>
              </a:rPr>
              <a:t>Transport&amp;Installation</a:t>
            </a:r>
            <a:endParaRPr lang="de-DE" sz="105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8" name="Ellipse 27"/>
          <p:cNvSpPr/>
          <p:nvPr/>
        </p:nvSpPr>
        <p:spPr bwMode="auto">
          <a:xfrm>
            <a:off x="6325525" y="562008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 err="1">
                <a:solidFill>
                  <a:schemeClr val="tx1"/>
                </a:solidFill>
                <a:latin typeface="Arial" charset="0"/>
                <a:ea typeface="ＭＳ Ｐゴシック" charset="0"/>
              </a:rPr>
              <a:t>Construction</a:t>
            </a:r>
            <a:endParaRPr lang="de-DE" sz="105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7" name="Ellipse 26"/>
          <p:cNvSpPr/>
          <p:nvPr/>
        </p:nvSpPr>
        <p:spPr bwMode="auto">
          <a:xfrm>
            <a:off x="6495571" y="905420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Facility </a:t>
            </a: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Engineering</a:t>
            </a:r>
          </a:p>
        </p:txBody>
      </p:sp>
      <p:sp>
        <p:nvSpPr>
          <p:cNvPr id="29" name="Ellipse 28"/>
          <p:cNvSpPr/>
          <p:nvPr/>
        </p:nvSpPr>
        <p:spPr bwMode="auto">
          <a:xfrm>
            <a:off x="4424110" y="4515301"/>
            <a:ext cx="997409" cy="409542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Beam </a:t>
            </a:r>
            <a:r>
              <a:rPr lang="de-DE" sz="1050" dirty="0" err="1">
                <a:solidFill>
                  <a:schemeClr val="tx1"/>
                </a:solidFill>
                <a:latin typeface="Arial" charset="0"/>
                <a:ea typeface="ＭＳ Ｐゴシック" charset="0"/>
              </a:rPr>
              <a:t>Cooling</a:t>
            </a:r>
            <a:endParaRPr lang="de-DE" sz="105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0" name="Ellipse 29"/>
          <p:cNvSpPr/>
          <p:nvPr/>
        </p:nvSpPr>
        <p:spPr bwMode="auto">
          <a:xfrm>
            <a:off x="6578851" y="1284683"/>
            <a:ext cx="1169774" cy="538530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050" dirty="0" err="1">
                <a:solidFill>
                  <a:schemeClr val="tx1"/>
                </a:solidFill>
                <a:latin typeface="Arial" charset="0"/>
                <a:ea typeface="ＭＳ Ｐゴシック" charset="0"/>
              </a:rPr>
              <a:t>Mechanical</a:t>
            </a: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 </a:t>
            </a:r>
            <a:b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</a:br>
            <a:r>
              <a:rPr lang="de-DE" sz="105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Design/Integration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4254674" y="2510629"/>
            <a:ext cx="1630376" cy="1630376"/>
            <a:chOff x="2164079" y="1631290"/>
            <a:chExt cx="2173835" cy="2173835"/>
          </a:xfrm>
        </p:grpSpPr>
        <p:sp>
          <p:nvSpPr>
            <p:cNvPr id="9" name="Ellipse 8"/>
            <p:cNvSpPr/>
            <p:nvPr/>
          </p:nvSpPr>
          <p:spPr bwMode="auto">
            <a:xfrm>
              <a:off x="2164079" y="1631290"/>
              <a:ext cx="2173835" cy="2173835"/>
            </a:xfrm>
            <a:prstGeom prst="ellipse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sz="1350" dirty="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0" name="Ellipse 9"/>
            <p:cNvSpPr/>
            <p:nvPr/>
          </p:nvSpPr>
          <p:spPr bwMode="auto">
            <a:xfrm>
              <a:off x="2406701" y="2668828"/>
              <a:ext cx="1692776" cy="1054608"/>
            </a:xfrm>
            <a:prstGeom prst="ellipse">
              <a:avLst/>
            </a:prstGeom>
            <a:ln w="28575">
              <a:solidFill>
                <a:schemeClr val="bg2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350" dirty="0" err="1">
                  <a:solidFill>
                    <a:schemeClr val="tx1"/>
                  </a:solidFill>
                  <a:latin typeface="Arial" charset="0"/>
                  <a:ea typeface="ＭＳ Ｐゴシック" charset="0"/>
                </a:rPr>
                <a:t>Decelerators</a:t>
              </a:r>
              <a:endParaRPr lang="de-DE" sz="1350" dirty="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350" dirty="0">
                  <a:solidFill>
                    <a:schemeClr val="tx1"/>
                  </a:solidFill>
                  <a:latin typeface="Arial" charset="0"/>
                  <a:ea typeface="ＭＳ Ｐゴシック" charset="0"/>
                </a:rPr>
                <a:t>(DEC)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443290" y="1885841"/>
              <a:ext cx="166113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b="1" dirty="0" err="1"/>
                <a:t>Accelerator</a:t>
              </a:r>
              <a:br>
                <a:rPr lang="de-DE" sz="1500" b="1" dirty="0"/>
              </a:br>
              <a:r>
                <a:rPr lang="de-DE" sz="1500" b="1" dirty="0" err="1"/>
                <a:t>Operations</a:t>
              </a:r>
              <a:endParaRPr lang="en-US" sz="1500" b="1" dirty="0"/>
            </a:p>
          </p:txBody>
        </p:sp>
      </p:grpSp>
      <p:sp>
        <p:nvSpPr>
          <p:cNvPr id="31" name="Rechteck 30"/>
          <p:cNvSpPr/>
          <p:nvPr/>
        </p:nvSpPr>
        <p:spPr>
          <a:xfrm>
            <a:off x="1282256" y="2679906"/>
            <a:ext cx="122621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000" b="1" dirty="0"/>
              <a:t>SPARC</a:t>
            </a:r>
          </a:p>
          <a:p>
            <a:pPr algn="ctr"/>
            <a:r>
              <a:rPr lang="de-DE" sz="1400" b="1" dirty="0"/>
              <a:t>APPA</a:t>
            </a:r>
            <a:endParaRPr lang="de-DE" sz="1100" b="1" i="1" dirty="0"/>
          </a:p>
          <a:p>
            <a:pPr algn="ctr"/>
            <a:r>
              <a:rPr lang="de-DE" sz="1100" b="1" i="1" dirty="0" err="1"/>
              <a:t>collaboration</a:t>
            </a:r>
            <a:endParaRPr lang="de-DE" sz="1600" i="1" dirty="0"/>
          </a:p>
        </p:txBody>
      </p:sp>
      <p:pic>
        <p:nvPicPr>
          <p:cNvPr id="32" name="image3.png" descr="\\WinFileSvI\APST$Root\lestinsk\Eigene Dateien\My Pictures\CRYRING\Logo\CRYRING@ESR_Logo-10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230" y="1332474"/>
            <a:ext cx="1960874" cy="1092972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Ellipse 34"/>
          <p:cNvSpPr/>
          <p:nvPr/>
        </p:nvSpPr>
        <p:spPr bwMode="auto">
          <a:xfrm>
            <a:off x="1170724" y="4212931"/>
            <a:ext cx="1760843" cy="689140"/>
          </a:xfrm>
          <a:prstGeom prst="ellips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350" b="1" dirty="0"/>
              <a:t>BMBF (</a:t>
            </a:r>
            <a:r>
              <a:rPr lang="de-DE" sz="1350" b="1" dirty="0" err="1"/>
              <a:t>Ministry</a:t>
            </a:r>
            <a:r>
              <a:rPr lang="de-DE" sz="1350" b="1" dirty="0"/>
              <a:t>)</a:t>
            </a:r>
          </a:p>
          <a:p>
            <a:pPr algn="ctr"/>
            <a:r>
              <a:rPr lang="de-DE" sz="1350" dirty="0"/>
              <a:t>„Verbundforschung“</a:t>
            </a:r>
            <a:endParaRPr lang="de-DE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3300" y="6560611"/>
            <a:ext cx="48256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/>
              <a:t>F. Herfurth ”Commissioning of CRYRING@ESR"</a:t>
            </a:r>
            <a:endParaRPr lang="de-DE" dirty="0"/>
          </a:p>
        </p:txBody>
      </p:sp>
      <p:sp>
        <p:nvSpPr>
          <p:cNvPr id="13" name="Shape 418">
            <a:extLst>
              <a:ext uri="{FF2B5EF4-FFF2-40B4-BE49-F238E27FC236}">
                <a16:creationId xmlns:a16="http://schemas.microsoft.com/office/drawing/2014/main" id="{EE597D81-574B-068D-C437-A6DC24D29448}"/>
              </a:ext>
            </a:extLst>
          </p:cNvPr>
          <p:cNvSpPr/>
          <p:nvPr/>
        </p:nvSpPr>
        <p:spPr>
          <a:xfrm>
            <a:off x="6937419" y="4165863"/>
            <a:ext cx="2101260" cy="923330"/>
          </a:xfrm>
          <a:prstGeom prst="rect">
            <a:avLst/>
          </a:prstGeom>
          <a:solidFill>
            <a:srgbClr val="B0EAFD">
              <a:alpha val="30196"/>
            </a:srgb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anchor="ctr">
            <a:spAutoFit/>
          </a:bodyPr>
          <a:lstStyle/>
          <a:p>
            <a:r>
              <a:rPr lang="de-DE" sz="900" dirty="0"/>
              <a:t>DEC @ GSI</a:t>
            </a:r>
            <a:endParaRPr lang="de-DE" sz="900" dirty="0">
              <a:cs typeface="Times New Roman" charset="0"/>
            </a:endParaRPr>
          </a:p>
          <a:p>
            <a:endParaRPr lang="de-DE" sz="900" dirty="0">
              <a:cs typeface="Times New Roman" charset="0"/>
            </a:endParaRPr>
          </a:p>
          <a:p>
            <a:r>
              <a:rPr lang="de-DE" sz="900" i="1" dirty="0"/>
              <a:t>Z. </a:t>
            </a:r>
            <a:r>
              <a:rPr lang="de-DE" sz="900" i="1" dirty="0" err="1"/>
              <a:t>Andelkovic</a:t>
            </a:r>
            <a:r>
              <a:rPr lang="de-DE" sz="900" i="1" dirty="0"/>
              <a:t>, S. </a:t>
            </a:r>
            <a:r>
              <a:rPr lang="de-DE" sz="900" i="1" dirty="0" err="1"/>
              <a:t>Fedotova</a:t>
            </a:r>
            <a:r>
              <a:rPr lang="de-DE" sz="900" i="1" dirty="0"/>
              <a:t>, W. </a:t>
            </a:r>
            <a:r>
              <a:rPr lang="de-DE" sz="900" i="1" dirty="0" err="1"/>
              <a:t>Geithner</a:t>
            </a:r>
            <a:r>
              <a:rPr lang="de-DE" sz="900" i="1" dirty="0"/>
              <a:t>, FH, M. Horst, N. </a:t>
            </a:r>
            <a:r>
              <a:rPr lang="de-DE" sz="900" i="1" dirty="0" err="1"/>
              <a:t>Kotovskiy</a:t>
            </a:r>
            <a:r>
              <a:rPr lang="de-DE" sz="900" i="1" dirty="0"/>
              <a:t>, D. </a:t>
            </a:r>
            <a:r>
              <a:rPr lang="de-DE" sz="900" i="1" dirty="0" err="1"/>
              <a:t>Racano</a:t>
            </a:r>
            <a:r>
              <a:rPr lang="de-DE" sz="900" i="1" dirty="0"/>
              <a:t>, S. Rausch, N. Stallkamp, S. </a:t>
            </a:r>
            <a:r>
              <a:rPr lang="de-DE" sz="900" i="1" dirty="0" err="1"/>
              <a:t>Trotsenko</a:t>
            </a:r>
            <a:r>
              <a:rPr lang="de-DE" sz="900" i="1" dirty="0"/>
              <a:t>, G. </a:t>
            </a:r>
            <a:r>
              <a:rPr lang="de-DE" sz="900" i="1" dirty="0" err="1"/>
              <a:t>Vorobjev</a:t>
            </a:r>
            <a:r>
              <a:rPr lang="de-DE" sz="900" i="1" dirty="0"/>
              <a:t>, B. Zhou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63AF7DD-3135-DF4D-26EE-B54F65F78106}"/>
              </a:ext>
            </a:extLst>
          </p:cNvPr>
          <p:cNvSpPr txBox="1"/>
          <p:nvPr/>
        </p:nvSpPr>
        <p:spPr>
          <a:xfrm>
            <a:off x="3630431" y="2004753"/>
            <a:ext cx="1313180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2400" dirty="0"/>
              <a:t>HITRAP</a:t>
            </a:r>
          </a:p>
        </p:txBody>
      </p:sp>
    </p:spTree>
    <p:extLst>
      <p:ext uri="{BB962C8B-B14F-4D97-AF65-F5344CB8AC3E}">
        <p14:creationId xmlns:p14="http://schemas.microsoft.com/office/powerpoint/2010/main" val="916351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GSI/FAIR Site</a:t>
            </a:r>
          </a:p>
        </p:txBody>
      </p:sp>
      <p:pic>
        <p:nvPicPr>
          <p:cNvPr id="5" name="Grafi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900113"/>
            <a:ext cx="6858000" cy="3857625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/>
        </p:nvCxnSpPr>
        <p:spPr>
          <a:xfrm flipV="1">
            <a:off x="2271713" y="2386012"/>
            <a:ext cx="192881" cy="1071563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7"/>
          <p:cNvCxnSpPr/>
          <p:nvPr/>
        </p:nvCxnSpPr>
        <p:spPr>
          <a:xfrm>
            <a:off x="1438276" y="1276350"/>
            <a:ext cx="192881" cy="1052513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9"/>
          <p:cNvCxnSpPr/>
          <p:nvPr/>
        </p:nvCxnSpPr>
        <p:spPr>
          <a:xfrm flipV="1">
            <a:off x="3771900" y="2657475"/>
            <a:ext cx="464344" cy="937617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11"/>
          <p:cNvCxnSpPr/>
          <p:nvPr/>
        </p:nvCxnSpPr>
        <p:spPr>
          <a:xfrm>
            <a:off x="4095750" y="1357313"/>
            <a:ext cx="320278" cy="495300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13"/>
          <p:cNvCxnSpPr/>
          <p:nvPr/>
        </p:nvCxnSpPr>
        <p:spPr>
          <a:xfrm flipV="1">
            <a:off x="2986088" y="2478882"/>
            <a:ext cx="383381" cy="1540669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6"/>
          <p:cNvCxnSpPr/>
          <p:nvPr/>
        </p:nvCxnSpPr>
        <p:spPr>
          <a:xfrm flipV="1">
            <a:off x="4332684" y="3270647"/>
            <a:ext cx="0" cy="648891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9"/>
          <p:cNvCxnSpPr/>
          <p:nvPr/>
        </p:nvCxnSpPr>
        <p:spPr>
          <a:xfrm flipH="1">
            <a:off x="4611291" y="1400175"/>
            <a:ext cx="551260" cy="892969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21"/>
          <p:cNvCxnSpPr>
            <a:cxnSpLocks/>
          </p:cNvCxnSpPr>
          <p:nvPr/>
        </p:nvCxnSpPr>
        <p:spPr>
          <a:xfrm>
            <a:off x="3002405" y="1490663"/>
            <a:ext cx="1100489" cy="802481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fair-center.de/fileadmin/fair/pr/logo_for_press/color/72dpi/FAIR_Logo_rgb_72dpi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0712" y="2873750"/>
            <a:ext cx="356398" cy="29699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Picture 2" descr="http://www.fair-center.de/fileadmin/fair/pr/logo_for_press/color/72dpi/FAIR_Logo_rgb_72dpi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7062" y="1178300"/>
            <a:ext cx="356398" cy="29699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2" descr="http://www.fair-center.de/fileadmin/fair/pr/logo_for_press/color/72dpi/FAIR_Logo_rgb_72dpi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9337" y="4121525"/>
            <a:ext cx="356398" cy="29699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7" name="Picture 2" descr="http://www.fair-center.de/fileadmin/fair/pr/logo_for_press/color/72dpi/FAIR_Logo_rgb_72dpi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7150" y="3047581"/>
            <a:ext cx="356398" cy="2969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feld 29"/>
          <p:cNvSpPr txBox="1"/>
          <p:nvPr/>
        </p:nvSpPr>
        <p:spPr>
          <a:xfrm>
            <a:off x="1200150" y="999351"/>
            <a:ext cx="1081065" cy="300082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 err="1">
                <a:solidFill>
                  <a:schemeClr val="bg1"/>
                </a:solidFill>
              </a:rPr>
              <a:t>Ionsources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19" name="Textfeld 30"/>
          <p:cNvSpPr txBox="1"/>
          <p:nvPr/>
        </p:nvSpPr>
        <p:spPr>
          <a:xfrm>
            <a:off x="1891903" y="3419475"/>
            <a:ext cx="845424" cy="300082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UNILAC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0" name="Textfeld 31"/>
          <p:cNvSpPr txBox="1"/>
          <p:nvPr/>
        </p:nvSpPr>
        <p:spPr>
          <a:xfrm>
            <a:off x="2558653" y="3983058"/>
            <a:ext cx="1100301" cy="30008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SHIPTRAP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1" name="Textfeld 32"/>
          <p:cNvSpPr txBox="1"/>
          <p:nvPr/>
        </p:nvSpPr>
        <p:spPr>
          <a:xfrm>
            <a:off x="2599443" y="1175564"/>
            <a:ext cx="910262" cy="300082"/>
          </a:xfrm>
          <a:prstGeom prst="rect">
            <a:avLst/>
          </a:prstGeom>
          <a:ln w="34925">
            <a:solidFill>
              <a:srgbClr val="FF0000"/>
            </a:solidFill>
          </a:ln>
        </p:spPr>
        <p:txBody>
          <a:bodyPr vert="horz" wrap="squar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HITRAP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2" name="Textfeld 33"/>
          <p:cNvSpPr txBox="1"/>
          <p:nvPr/>
        </p:nvSpPr>
        <p:spPr>
          <a:xfrm>
            <a:off x="3709106" y="1123176"/>
            <a:ext cx="662682" cy="300082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SIS18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3" name="Textfeld 34"/>
          <p:cNvSpPr txBox="1"/>
          <p:nvPr/>
        </p:nvSpPr>
        <p:spPr>
          <a:xfrm>
            <a:off x="4775905" y="971289"/>
            <a:ext cx="1020151" cy="530915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Fragment</a:t>
            </a:r>
            <a:r>
              <a:rPr lang="de-DE" sz="1350" dirty="0">
                <a:solidFill>
                  <a:schemeClr val="bg1"/>
                </a:solidFill>
              </a:rPr>
              <a:t>-</a:t>
            </a:r>
          </a:p>
          <a:p>
            <a:pPr algn="l"/>
            <a:r>
              <a:rPr lang="de-DE" sz="1500" dirty="0" err="1">
                <a:solidFill>
                  <a:schemeClr val="bg1"/>
                </a:solidFill>
              </a:rPr>
              <a:t>separator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4" name="Textfeld 35"/>
          <p:cNvSpPr txBox="1"/>
          <p:nvPr/>
        </p:nvSpPr>
        <p:spPr>
          <a:xfrm>
            <a:off x="3509705" y="3553599"/>
            <a:ext cx="534442" cy="300082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ESR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5" name="Textfeld 36"/>
          <p:cNvSpPr txBox="1"/>
          <p:nvPr/>
        </p:nvSpPr>
        <p:spPr>
          <a:xfrm>
            <a:off x="3985421" y="3919538"/>
            <a:ext cx="1614609" cy="300082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vert="horz" wrap="none" lIns="68580" tIns="34290" rIns="68580" bIns="34290" rtlCol="0" anchor="t">
            <a:spAutoFit/>
          </a:bodyPr>
          <a:lstStyle>
            <a:defPPr>
              <a:defRPr lang="de-DE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z="1500" dirty="0"/>
              <a:t>CRYRING@ESR</a:t>
            </a:r>
            <a:endParaRPr lang="en-US" sz="1350" dirty="0"/>
          </a:p>
        </p:txBody>
      </p:sp>
      <p:sp>
        <p:nvSpPr>
          <p:cNvPr id="26" name="Textfeld 37"/>
          <p:cNvSpPr txBox="1"/>
          <p:nvPr/>
        </p:nvSpPr>
        <p:spPr>
          <a:xfrm>
            <a:off x="4947129" y="3253978"/>
            <a:ext cx="721993" cy="484748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350" dirty="0">
                <a:solidFill>
                  <a:schemeClr val="bg1"/>
                </a:solidFill>
              </a:rPr>
              <a:t>HESR,</a:t>
            </a:r>
          </a:p>
          <a:p>
            <a:pPr algn="l"/>
            <a:r>
              <a:rPr lang="de-DE" sz="1350" dirty="0">
                <a:solidFill>
                  <a:schemeClr val="bg1"/>
                </a:solidFill>
              </a:rPr>
              <a:t>PANDA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7" name="Textfeld 38"/>
          <p:cNvSpPr txBox="1"/>
          <p:nvPr/>
        </p:nvSpPr>
        <p:spPr>
          <a:xfrm>
            <a:off x="6514218" y="1490663"/>
            <a:ext cx="770083" cy="300082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SIS100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8" name="Textfeld 39"/>
          <p:cNvSpPr txBox="1"/>
          <p:nvPr/>
        </p:nvSpPr>
        <p:spPr>
          <a:xfrm>
            <a:off x="6046566" y="4429125"/>
            <a:ext cx="1361591" cy="300082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Collector-Ring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9" name="Textfeld 40"/>
          <p:cNvSpPr txBox="1"/>
          <p:nvPr/>
        </p:nvSpPr>
        <p:spPr>
          <a:xfrm>
            <a:off x="6818321" y="3399442"/>
            <a:ext cx="1154803" cy="761747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Super-FRS,</a:t>
            </a:r>
          </a:p>
          <a:p>
            <a:pPr algn="l"/>
            <a:r>
              <a:rPr lang="de-DE" sz="1500" dirty="0">
                <a:solidFill>
                  <a:schemeClr val="bg1"/>
                </a:solidFill>
              </a:rPr>
              <a:t>Antiproton</a:t>
            </a:r>
          </a:p>
          <a:p>
            <a:pPr algn="l"/>
            <a:r>
              <a:rPr lang="de-DE" sz="1500" dirty="0">
                <a:solidFill>
                  <a:schemeClr val="bg1"/>
                </a:solidFill>
              </a:rPr>
              <a:t>target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30" name="Picture 2" descr="http://www.fair-center.de/fileadmin/fair/pr/logo_for_press/color/72dpi/FAIR_Logo_rgb_72dpi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1766" y="2373687"/>
            <a:ext cx="356398" cy="2969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1" name="Textfeld 43"/>
          <p:cNvSpPr txBox="1"/>
          <p:nvPr/>
        </p:nvSpPr>
        <p:spPr>
          <a:xfrm>
            <a:off x="7477780" y="2690813"/>
            <a:ext cx="566502" cy="300082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500" dirty="0">
                <a:solidFill>
                  <a:schemeClr val="bg1"/>
                </a:solidFill>
              </a:rPr>
              <a:t>CBM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D2A13BB-00E5-FC07-503C-8E490869984E}"/>
              </a:ext>
            </a:extLst>
          </p:cNvPr>
          <p:cNvSpPr txBox="1"/>
          <p:nvPr/>
        </p:nvSpPr>
        <p:spPr>
          <a:xfrm>
            <a:off x="3789620" y="4764028"/>
            <a:ext cx="55122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>
                <a:hlinkClick r:id="rId5"/>
              </a:rPr>
              <a:t>https://</a:t>
            </a:r>
            <a:r>
              <a:rPr lang="en-US" u="sng" dirty="0" err="1">
                <a:hlinkClick r:id="rId5"/>
              </a:rPr>
              <a:t>www.youtube.com</a:t>
            </a:r>
            <a:r>
              <a:rPr lang="en-US" u="sng" dirty="0">
                <a:hlinkClick r:id="rId5"/>
              </a:rPr>
              <a:t>/</a:t>
            </a:r>
            <a:r>
              <a:rPr lang="en-US" u="sng" dirty="0" err="1">
                <a:hlinkClick r:id="rId5"/>
              </a:rPr>
              <a:t>watch?v</a:t>
            </a:r>
            <a:r>
              <a:rPr lang="en-US" u="sng" dirty="0">
                <a:hlinkClick r:id="rId5"/>
              </a:rPr>
              <a:t>=</a:t>
            </a:r>
            <a:r>
              <a:rPr lang="en-US" u="sng" dirty="0" err="1">
                <a:hlinkClick r:id="rId5"/>
              </a:rPr>
              <a:t>pnvZfVNyUSQ</a:t>
            </a:r>
            <a:endParaRPr lang="en-US" u="sng" dirty="0"/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8C1A44AA-0438-6976-6886-A94D2C2887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6551" y="4610053"/>
            <a:ext cx="542555" cy="538938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51421702-9A36-DF46-C735-9326805F14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71713" y="4708308"/>
            <a:ext cx="845424" cy="284598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8387E469-4DAC-4662-743F-6FAF1798F039}"/>
              </a:ext>
            </a:extLst>
          </p:cNvPr>
          <p:cNvSpPr txBox="1"/>
          <p:nvPr/>
        </p:nvSpPr>
        <p:spPr>
          <a:xfrm rot="16200000">
            <a:off x="7014905" y="1818361"/>
            <a:ext cx="2219582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200" i="1" dirty="0"/>
              <a:t>image created by W. Geithner</a:t>
            </a:r>
          </a:p>
        </p:txBody>
      </p:sp>
    </p:spTree>
    <p:extLst>
      <p:ext uri="{BB962C8B-B14F-4D97-AF65-F5344CB8AC3E}">
        <p14:creationId xmlns:p14="http://schemas.microsoft.com/office/powerpoint/2010/main" val="4261083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F154FE68-23DC-54C8-23FD-D3E469A3BC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31" b="8558"/>
          <a:stretch/>
        </p:blipFill>
        <p:spPr bwMode="auto">
          <a:xfrm>
            <a:off x="0" y="902125"/>
            <a:ext cx="9144000" cy="42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ECAE0E27-D43F-1270-59A0-B336E3FF9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87" y="196097"/>
            <a:ext cx="6700979" cy="590668"/>
          </a:xfrm>
        </p:spPr>
        <p:txBody>
          <a:bodyPr/>
          <a:lstStyle/>
          <a:p>
            <a:pPr rtl="0" eaLnBrk="1" latinLnBrk="0" hangingPunct="1"/>
            <a:r>
              <a:rPr lang="en-US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Deceleration and Cooling : CRYRING@ESR and HITRAP</a:t>
            </a:r>
            <a:endParaRPr lang="de-DE" sz="1800" dirty="0">
              <a:effectLst/>
            </a:endParaRPr>
          </a:p>
        </p:txBody>
      </p:sp>
      <p:sp>
        <p:nvSpPr>
          <p:cNvPr id="6" name="Inhaltsplatzhalter 1"/>
          <p:cNvSpPr txBox="1">
            <a:spLocks/>
          </p:cNvSpPr>
          <p:nvPr/>
        </p:nvSpPr>
        <p:spPr>
          <a:xfrm>
            <a:off x="1925054" y="1017483"/>
            <a:ext cx="6071291" cy="2693279"/>
          </a:xfrm>
          <a:prstGeom prst="rect">
            <a:avLst/>
          </a:prstGeom>
          <a:solidFill>
            <a:srgbClr val="FFFFFF">
              <a:alpha val="81176"/>
            </a:srgb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err="1">
                <a:solidFill>
                  <a:srgbClr val="0070C0"/>
                </a:solidFill>
              </a:rPr>
              <a:t>Overview</a:t>
            </a:r>
            <a:endParaRPr lang="de-DE" sz="1600" dirty="0">
              <a:solidFill>
                <a:srgbClr val="0070C0"/>
              </a:solidFill>
            </a:endParaRPr>
          </a:p>
          <a:p>
            <a:r>
              <a:rPr lang="de-DE" b="1" dirty="0">
                <a:solidFill>
                  <a:schemeClr val="accent3">
                    <a:lumMod val="75000"/>
                  </a:schemeClr>
                </a:solidFill>
              </a:rPr>
              <a:t>CRYRING@ESR</a:t>
            </a:r>
          </a:p>
          <a:p>
            <a:pPr lvl="1"/>
            <a:r>
              <a:rPr lang="de-DE" sz="1400" b="1" dirty="0" err="1">
                <a:solidFill>
                  <a:schemeClr val="accent3">
                    <a:lumMod val="75000"/>
                  </a:schemeClr>
                </a:solidFill>
              </a:rPr>
              <a:t>move</a:t>
            </a:r>
            <a:r>
              <a:rPr lang="de-DE" sz="1400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de-DE" sz="1400" b="1" dirty="0" err="1">
                <a:solidFill>
                  <a:schemeClr val="accent3">
                    <a:lumMod val="75000"/>
                  </a:schemeClr>
                </a:solidFill>
              </a:rPr>
              <a:t>reinstallation</a:t>
            </a:r>
            <a:r>
              <a:rPr lang="de-DE" sz="1400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de-DE" sz="1400" b="1" dirty="0" err="1">
                <a:solidFill>
                  <a:schemeClr val="accent3">
                    <a:lumMod val="75000"/>
                  </a:schemeClr>
                </a:solidFill>
              </a:rPr>
              <a:t>parameters</a:t>
            </a:r>
            <a:endParaRPr lang="de-DE" sz="1400" b="1" dirty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de-DE" sz="1600" b="1" dirty="0" err="1">
                <a:solidFill>
                  <a:schemeClr val="accent3">
                    <a:lumMod val="75000"/>
                  </a:schemeClr>
                </a:solidFill>
              </a:rPr>
              <a:t>vacuum</a:t>
            </a:r>
            <a:r>
              <a:rPr lang="de-DE" sz="16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accent3">
                    <a:lumMod val="75000"/>
                  </a:schemeClr>
                </a:solidFill>
              </a:rPr>
              <a:t>conditions</a:t>
            </a:r>
            <a:endParaRPr lang="de-DE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de-DE" sz="1600" b="1" dirty="0" err="1">
                <a:solidFill>
                  <a:schemeClr val="accent3">
                    <a:lumMod val="75000"/>
                  </a:schemeClr>
                </a:solidFill>
              </a:rPr>
              <a:t>detection</a:t>
            </a:r>
            <a:r>
              <a:rPr lang="de-DE" sz="16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accent3">
                    <a:lumMod val="75000"/>
                  </a:schemeClr>
                </a:solidFill>
              </a:rPr>
              <a:t>challenges</a:t>
            </a:r>
            <a:endParaRPr lang="de-DE" sz="1600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de-DE" sz="1700" dirty="0">
                <a:solidFill>
                  <a:srgbClr val="0070C0"/>
                </a:solidFill>
              </a:rPr>
              <a:t>HITRAP</a:t>
            </a:r>
          </a:p>
          <a:p>
            <a:pPr lvl="1"/>
            <a:r>
              <a:rPr lang="de-DE" sz="1400" dirty="0" err="1">
                <a:solidFill>
                  <a:srgbClr val="0070C0"/>
                </a:solidFill>
              </a:rPr>
              <a:t>facility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overview</a:t>
            </a:r>
            <a:r>
              <a:rPr lang="de-DE" sz="1400" dirty="0">
                <a:solidFill>
                  <a:srgbClr val="0070C0"/>
                </a:solidFill>
              </a:rPr>
              <a:t>, </a:t>
            </a:r>
            <a:r>
              <a:rPr lang="de-DE" sz="1400" dirty="0" err="1">
                <a:solidFill>
                  <a:srgbClr val="0070C0"/>
                </a:solidFill>
              </a:rPr>
              <a:t>working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principles</a:t>
            </a:r>
            <a:r>
              <a:rPr lang="de-DE" sz="1400" dirty="0">
                <a:solidFill>
                  <a:srgbClr val="0070C0"/>
                </a:solidFill>
              </a:rPr>
              <a:t>, </a:t>
            </a:r>
            <a:r>
              <a:rPr lang="de-DE" sz="1400" dirty="0" err="1">
                <a:solidFill>
                  <a:srgbClr val="0070C0"/>
                </a:solidFill>
              </a:rPr>
              <a:t>challenges</a:t>
            </a:r>
            <a:endParaRPr lang="de-DE" sz="1400" dirty="0">
              <a:solidFill>
                <a:srgbClr val="0070C0"/>
              </a:solidFill>
            </a:endParaRPr>
          </a:p>
          <a:p>
            <a:pPr lvl="1"/>
            <a:r>
              <a:rPr lang="de-DE" sz="1400" dirty="0" err="1">
                <a:solidFill>
                  <a:srgbClr val="0070C0"/>
                </a:solidFill>
              </a:rPr>
              <a:t>electron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cooling</a:t>
            </a:r>
            <a:r>
              <a:rPr lang="de-DE" sz="1400" dirty="0">
                <a:solidFill>
                  <a:srgbClr val="0070C0"/>
                </a:solidFill>
              </a:rPr>
              <a:t> in an </a:t>
            </a:r>
            <a:r>
              <a:rPr lang="de-DE" sz="1400" dirty="0" err="1">
                <a:solidFill>
                  <a:srgbClr val="0070C0"/>
                </a:solidFill>
              </a:rPr>
              <a:t>ion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trap</a:t>
            </a:r>
            <a:endParaRPr lang="de-DE" sz="1400" dirty="0">
              <a:solidFill>
                <a:srgbClr val="0070C0"/>
              </a:solidFill>
            </a:endParaRPr>
          </a:p>
          <a:p>
            <a:r>
              <a:rPr lang="de-DE" sz="1900" dirty="0">
                <a:solidFill>
                  <a:srgbClr val="0070C0"/>
                </a:solidFill>
              </a:rPr>
              <a:t>Summary</a:t>
            </a:r>
            <a:endParaRPr lang="en-US" sz="1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445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CRYRING@ESR</a:t>
            </a:r>
          </a:p>
        </p:txBody>
      </p:sp>
      <p:pic>
        <p:nvPicPr>
          <p:cNvPr id="7" name="Picture 6" descr="Prinzipskizze_OhneHilfslinien_PlusExtrakti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8442" y="971551"/>
            <a:ext cx="4332344" cy="368171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416520" y="1113494"/>
            <a:ext cx="2255585" cy="1963697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57175" indent="-257175" algn="l">
              <a:buFont typeface="Arial"/>
              <a:buChar char="•"/>
              <a:defRPr/>
            </a:pPr>
            <a:r>
              <a:rPr lang="en-US" sz="1350" dirty="0"/>
              <a:t>Max. rigidity 1.44 Tm</a:t>
            </a:r>
          </a:p>
          <a:p>
            <a:pPr marL="814388" lvl="1" indent="-257175">
              <a:buFont typeface="Courier New"/>
              <a:buChar char="o"/>
              <a:defRPr/>
            </a:pPr>
            <a:r>
              <a:rPr lang="en-US" sz="1350" dirty="0"/>
              <a:t>15 MeV/u U</a:t>
            </a:r>
            <a:r>
              <a:rPr lang="en-US" sz="1350" baseline="30000" dirty="0"/>
              <a:t>92+</a:t>
            </a:r>
          </a:p>
          <a:p>
            <a:pPr marL="814388" lvl="1" indent="-257175">
              <a:buFont typeface="Courier New"/>
              <a:buChar char="o"/>
              <a:defRPr/>
            </a:pPr>
            <a:r>
              <a:rPr lang="en-US" sz="1350" dirty="0"/>
              <a:t>96 MeV/u protons</a:t>
            </a:r>
            <a:endParaRPr lang="en-US" sz="1500" dirty="0"/>
          </a:p>
          <a:p>
            <a:pPr marL="257175" indent="-257175" algn="l">
              <a:buFont typeface="Arial"/>
              <a:buChar char="•"/>
              <a:defRPr/>
            </a:pPr>
            <a:r>
              <a:rPr lang="en-US" sz="1350" dirty="0"/>
              <a:t>Min. rigidity ~ 0.054 Tm</a:t>
            </a:r>
          </a:p>
          <a:p>
            <a:pPr marL="814388" lvl="1" indent="-257175">
              <a:buFont typeface="Arial"/>
              <a:buChar char="•"/>
              <a:defRPr/>
            </a:pPr>
            <a:r>
              <a:rPr lang="en-US" sz="1200" dirty="0"/>
              <a:t>Actual limit given by beam life time</a:t>
            </a:r>
          </a:p>
          <a:p>
            <a:pPr marL="257175" indent="-257175" algn="l">
              <a:buFont typeface="Arial"/>
              <a:buChar char="•"/>
              <a:defRPr/>
            </a:pPr>
            <a:r>
              <a:rPr lang="en-US" sz="1350" dirty="0"/>
              <a:t>UHV </a:t>
            </a:r>
            <a:r>
              <a:rPr lang="is-IS" sz="1350" dirty="0"/>
              <a:t>… 10</a:t>
            </a:r>
            <a:r>
              <a:rPr lang="is-IS" sz="1350" baseline="30000" dirty="0"/>
              <a:t>-11</a:t>
            </a:r>
            <a:r>
              <a:rPr lang="is-IS" sz="1350" dirty="0"/>
              <a:t> mbar</a:t>
            </a:r>
            <a:endParaRPr lang="en-US" sz="1650" dirty="0"/>
          </a:p>
          <a:p>
            <a:pPr marL="814388" lvl="1" indent="-257175">
              <a:buFont typeface="Courier New"/>
              <a:buChar char="o"/>
              <a:defRPr/>
            </a:pP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291422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Electron Cooling ESR - CRYRING</a:t>
            </a:r>
          </a:p>
        </p:txBody>
      </p:sp>
      <p:pic>
        <p:nvPicPr>
          <p:cNvPr id="2050" name="Picture 2487" descr="ecollision-tempplo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994297" y="289322"/>
            <a:ext cx="2905125" cy="426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7756" y="1632347"/>
            <a:ext cx="273367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492"/>
          <p:cNvGraphicFramePr>
            <a:graphicFrameLocks noChangeAspect="1"/>
          </p:cNvGraphicFramePr>
          <p:nvPr/>
        </p:nvGraphicFramePr>
        <p:xfrm>
          <a:off x="3242073" y="2131219"/>
          <a:ext cx="4130278" cy="2584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8712200" imgH="5435600" progId="AcroExch.Document.7">
                  <p:embed/>
                </p:oleObj>
              </mc:Choice>
              <mc:Fallback>
                <p:oleObj name="Acrobat Document" r:id="rId4" imgW="8712200" imgH="5435600" progId="AcroExch.Document.7">
                  <p:embed/>
                  <p:pic>
                    <p:nvPicPr>
                      <p:cNvPr id="7" name="Object 24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2073" y="2131219"/>
                        <a:ext cx="4130278" cy="2584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12069" y="441960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C. </a:t>
            </a:r>
            <a:r>
              <a:rPr lang="en-US" sz="1050" i="1" dirty="0" err="1"/>
              <a:t>Brandau</a:t>
            </a:r>
            <a:r>
              <a:rPr lang="en-US" sz="1050" i="1" dirty="0"/>
              <a:t> priv. comm.</a:t>
            </a:r>
          </a:p>
        </p:txBody>
      </p:sp>
    </p:spTree>
    <p:extLst>
      <p:ext uri="{BB962C8B-B14F-4D97-AF65-F5344CB8AC3E}">
        <p14:creationId xmlns:p14="http://schemas.microsoft.com/office/powerpoint/2010/main" val="98027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A0A8442B-BA62-42EF-93CE-28969D6E0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9923" y="202499"/>
            <a:ext cx="4506793" cy="590671"/>
          </a:xfrm>
        </p:spPr>
        <p:txBody>
          <a:bodyPr>
            <a:normAutofit fontScale="90000"/>
          </a:bodyPr>
          <a:lstStyle/>
          <a:p>
            <a:r>
              <a:rPr lang="en-GB" sz="2025" dirty="0"/>
              <a:t>Electron Cooling ESR – CRYRING@ESR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D1C8E03-72A5-41D4-88C8-3EFBE55522B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r" defTabSz="342900" rtl="0" eaLnBrk="1" latinLnBrk="0" hangingPunct="1">
              <a:defRPr sz="563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3429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25CBDDA-5CCF-8748-8988-9DC6C8981774}" type="slidenum">
              <a:rPr lang="de-DE" smtClean="0"/>
              <a:pPr>
                <a:defRPr/>
              </a:pPr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6">
                <a:extLst>
                  <a:ext uri="{FF2B5EF4-FFF2-40B4-BE49-F238E27FC236}">
                    <a16:creationId xmlns:a16="http://schemas.microsoft.com/office/drawing/2014/main" id="{59112460-7AC4-4D8E-AFD7-2FF278662E0B}"/>
                  </a:ext>
                </a:extLst>
              </p:cNvPr>
              <p:cNvSpPr txBox="1"/>
              <p:nvPr/>
            </p:nvSpPr>
            <p:spPr>
              <a:xfrm>
                <a:off x="5123413" y="1218658"/>
                <a:ext cx="2073379" cy="276999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vert="horz" wrap="square" lIns="68580" tIns="34290" rIns="68580" bIns="34290" rtlCol="0" anchor="t">
                <a:spAutoFit/>
              </a:bodyPr>
              <a:lstStyle/>
              <a:p>
                <a:pPr algn="ctr" defTabSz="342892"/>
                <a14:m>
                  <m:oMath xmlns:m="http://schemas.openxmlformats.org/officeDocument/2006/math">
                    <m:sSup>
                      <m:sSupPr>
                        <m:ctrlPr>
                          <a:rPr lang="de-DE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35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Pb</m:t>
                        </m:r>
                      </m:e>
                      <m:sup>
                        <m:r>
                          <a:rPr lang="de-DE" sz="135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82+</m:t>
                        </m:r>
                      </m:sup>
                    </m:sSup>
                  </m:oMath>
                </a14:m>
                <a:r>
                  <a:rPr lang="de-DE" sz="1350" dirty="0">
                    <a:solidFill>
                      <a:prstClr val="black"/>
                    </a:solidFill>
                    <a:latin typeface="Arial"/>
                  </a:rPr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35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35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DE" sz="135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sz="135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35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35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Pb</m:t>
                        </m:r>
                      </m:e>
                      <m:sup>
                        <m:r>
                          <a:rPr lang="de-DE" sz="135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81+</m:t>
                        </m:r>
                      </m:sup>
                    </m:sSup>
                    <m:r>
                      <a:rPr lang="de-DE" sz="135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135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r>
                      <m:rPr>
                        <m:sty m:val="p"/>
                      </m:rPr>
                      <a:rPr lang="de-DE" sz="135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de-DE" sz="1350" dirty="0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5" name="Textfeld 6">
                <a:extLst>
                  <a:ext uri="{FF2B5EF4-FFF2-40B4-BE49-F238E27FC236}">
                    <a16:creationId xmlns:a16="http://schemas.microsoft.com/office/drawing/2014/main" id="{59112460-7AC4-4D8E-AFD7-2FF278662E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3413" y="1218658"/>
                <a:ext cx="2073379" cy="276999"/>
              </a:xfrm>
              <a:prstGeom prst="rect">
                <a:avLst/>
              </a:prstGeom>
              <a:blipFill>
                <a:blip r:embed="rId2"/>
                <a:stretch>
                  <a:fillRect t="-9091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fik 2">
            <a:extLst>
              <a:ext uri="{FF2B5EF4-FFF2-40B4-BE49-F238E27FC236}">
                <a16:creationId xmlns:a16="http://schemas.microsoft.com/office/drawing/2014/main" id="{624241EA-75CC-4450-A940-FF61500E6D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4028" y="1538965"/>
            <a:ext cx="2991390" cy="25654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6">
                <a:extLst>
                  <a:ext uri="{FF2B5EF4-FFF2-40B4-BE49-F238E27FC236}">
                    <a16:creationId xmlns:a16="http://schemas.microsoft.com/office/drawing/2014/main" id="{7F559CF5-3B4C-44EA-8E61-448227C43E80}"/>
                  </a:ext>
                </a:extLst>
              </p:cNvPr>
              <p:cNvSpPr txBox="1"/>
              <p:nvPr/>
            </p:nvSpPr>
            <p:spPr>
              <a:xfrm>
                <a:off x="2187980" y="1218658"/>
                <a:ext cx="2073379" cy="276999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vert="horz" wrap="square" lIns="68580" tIns="34290" rIns="68580" bIns="34290" rtlCol="0" anchor="t">
                <a:spAutoFit/>
              </a:bodyPr>
              <a:lstStyle/>
              <a:p>
                <a:pPr algn="ctr" defTabSz="342892"/>
                <a14:m>
                  <m:oMath xmlns:m="http://schemas.openxmlformats.org/officeDocument/2006/math">
                    <m:sSup>
                      <m:sSupPr>
                        <m:ctrlPr>
                          <a:rPr lang="de-DE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35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de-DE" sz="135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92+</m:t>
                        </m:r>
                      </m:sup>
                    </m:sSup>
                  </m:oMath>
                </a14:m>
                <a:r>
                  <a:rPr lang="de-DE" sz="1350" dirty="0">
                    <a:solidFill>
                      <a:prstClr val="black"/>
                    </a:solidFill>
                    <a:latin typeface="Arial"/>
                  </a:rPr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35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35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DE" sz="135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sz="135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35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35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de-DE" sz="135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91+</m:t>
                        </m:r>
                      </m:sup>
                    </m:sSup>
                    <m:r>
                      <a:rPr lang="de-DE" sz="135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135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r>
                      <m:rPr>
                        <m:sty m:val="p"/>
                      </m:rPr>
                      <a:rPr lang="de-DE" sz="135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de-DE" sz="1350" dirty="0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7" name="Textfeld 6">
                <a:extLst>
                  <a:ext uri="{FF2B5EF4-FFF2-40B4-BE49-F238E27FC236}">
                    <a16:creationId xmlns:a16="http://schemas.microsoft.com/office/drawing/2014/main" id="{7F559CF5-3B4C-44EA-8E61-448227C43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980" y="1218658"/>
                <a:ext cx="2073379" cy="276999"/>
              </a:xfrm>
              <a:prstGeom prst="rect">
                <a:avLst/>
              </a:prstGeom>
              <a:blipFill>
                <a:blip r:embed="rId4"/>
                <a:stretch>
                  <a:fillRect t="-9091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Grafik 12">
            <a:extLst>
              <a:ext uri="{FF2B5EF4-FFF2-40B4-BE49-F238E27FC236}">
                <a16:creationId xmlns:a16="http://schemas.microsoft.com/office/drawing/2014/main" id="{4B7A9157-0C25-4792-B8A6-B0F2FFA1DE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4385" y="1495658"/>
            <a:ext cx="2606525" cy="2606525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58D14C1-2157-F04E-8418-B357ECE52E5B}"/>
              </a:ext>
            </a:extLst>
          </p:cNvPr>
          <p:cNvSpPr txBox="1"/>
          <p:nvPr/>
        </p:nvSpPr>
        <p:spPr>
          <a:xfrm>
            <a:off x="1201288" y="4664005"/>
            <a:ext cx="739817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r>
              <a:rPr lang="en-US" sz="1350" i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comparison plot: M. </a:t>
            </a:r>
            <a:r>
              <a:rPr lang="en-US" sz="1350" i="1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Lestinsky</a:t>
            </a:r>
            <a:r>
              <a:rPr lang="en-US" sz="1350" i="1" dirty="0"/>
              <a:t>; Publication: B. Zhu et al., submitted to PRA, </a:t>
            </a:r>
            <a:r>
              <a:rPr lang="de-DE" sz="1350" i="1" dirty="0"/>
              <a:t>arXiv:2201.06977v1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B6D8BF55-2BBD-4BD7-BDA7-A0397ECD179C}"/>
                  </a:ext>
                </a:extLst>
              </p:cNvPr>
              <p:cNvSpPr txBox="1"/>
              <p:nvPr/>
            </p:nvSpPr>
            <p:spPr>
              <a:xfrm>
                <a:off x="1256674" y="1775702"/>
                <a:ext cx="1967995" cy="37247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900" dirty="0"/>
                  <a:t>X-ray spectrum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9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900" b="1">
                            <a:latin typeface="Cambria Math" panose="02040503050406030204" pitchFamily="18" charset="0"/>
                          </a:rPr>
                          <m:t>𝐔</m:t>
                        </m:r>
                      </m:e>
                      <m:sup>
                        <m:r>
                          <a:rPr lang="de-DE" sz="900" b="1">
                            <a:latin typeface="Cambria Math" panose="02040503050406030204" pitchFamily="18" charset="0"/>
                          </a:rPr>
                          <m:t>𝟗𝟏</m:t>
                        </m:r>
                        <m:r>
                          <a:rPr lang="de-DE" sz="900" b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900" dirty="0"/>
                  <a:t>-Ions </a:t>
                </a:r>
                <a:r>
                  <a:rPr lang="en-GB" sz="900" b="1" dirty="0"/>
                  <a:t>close to 0°</a:t>
                </a:r>
                <a:r>
                  <a:rPr lang="en-GB" sz="900" dirty="0"/>
                  <a:t> at the ESR.</a:t>
                </a: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B6D8BF55-2BBD-4BD7-BDA7-A0397ECD17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6674" y="1775702"/>
                <a:ext cx="1967995" cy="372474"/>
              </a:xfrm>
              <a:prstGeom prst="rect">
                <a:avLst/>
              </a:prstGeom>
              <a:blipFill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250BA86B-924B-4A76-ACE5-23975BAC4E26}"/>
                  </a:ext>
                </a:extLst>
              </p:cNvPr>
              <p:cNvSpPr txBox="1"/>
              <p:nvPr/>
            </p:nvSpPr>
            <p:spPr>
              <a:xfrm>
                <a:off x="4592157" y="1775701"/>
                <a:ext cx="2009197" cy="37247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900" dirty="0"/>
                  <a:t>X-ray spectrum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9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900" b="1">
                            <a:latin typeface="Cambria Math" panose="02040503050406030204" pitchFamily="18" charset="0"/>
                          </a:rPr>
                          <m:t>𝐏𝐛</m:t>
                        </m:r>
                      </m:e>
                      <m:sup>
                        <m:r>
                          <a:rPr lang="de-DE" sz="900" b="1">
                            <a:latin typeface="Cambria Math" panose="02040503050406030204" pitchFamily="18" charset="0"/>
                          </a:rPr>
                          <m:t>𝟖𝟏</m:t>
                        </m:r>
                        <m:r>
                          <a:rPr lang="de-DE" sz="900" b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900" dirty="0"/>
                  <a:t>-Ions at</a:t>
                </a:r>
                <a:r>
                  <a:rPr lang="en-GB" sz="900" b="1" dirty="0"/>
                  <a:t> 0°</a:t>
                </a:r>
                <a:r>
                  <a:rPr lang="en-GB" sz="900" dirty="0"/>
                  <a:t> at CRYRING@ESR.</a:t>
                </a:r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250BA86B-924B-4A76-ACE5-23975BAC4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2157" y="1775701"/>
                <a:ext cx="2009197" cy="372474"/>
              </a:xfrm>
              <a:prstGeom prst="rect">
                <a:avLst/>
              </a:prstGeom>
              <a:blipFill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9231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Ultra High Vacuum &amp; Beam Life Time</a:t>
            </a:r>
          </a:p>
        </p:txBody>
      </p:sp>
      <p:pic>
        <p:nvPicPr>
          <p:cNvPr id="25602" name="Picture 19" descr="Lifetime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127522"/>
            <a:ext cx="4610100" cy="362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4125516" y="3574256"/>
            <a:ext cx="1428750" cy="36933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/>
              <a:t>V. </a:t>
            </a:r>
            <a:r>
              <a:rPr lang="en-US" sz="900" dirty="0" err="1"/>
              <a:t>Shevelko</a:t>
            </a:r>
            <a:r>
              <a:rPr lang="en-US" sz="900" dirty="0"/>
              <a:t>, priv. comm.</a:t>
            </a:r>
          </a:p>
        </p:txBody>
      </p:sp>
      <p:sp>
        <p:nvSpPr>
          <p:cNvPr id="25604" name="TextBox 30"/>
          <p:cNvSpPr txBox="1">
            <a:spLocks noChangeArrowheads="1"/>
          </p:cNvSpPr>
          <p:nvPr/>
        </p:nvSpPr>
        <p:spPr bwMode="auto">
          <a:xfrm>
            <a:off x="5811579" y="1300400"/>
            <a:ext cx="321113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/>
              <a:t>Ion pumps</a:t>
            </a:r>
          </a:p>
          <a:p>
            <a:pPr lvl="1" eaLnBrk="1" hangingPunct="1"/>
            <a:r>
              <a:rPr lang="en-US" sz="1800" dirty="0"/>
              <a:t>~ 10 and increasing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 dirty="0"/>
              <a:t>Cryopumps .. soon history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 dirty="0"/>
              <a:t>NEG pumps</a:t>
            </a:r>
          </a:p>
          <a:p>
            <a:pPr lvl="1" eaLnBrk="1" hangingPunct="1"/>
            <a:r>
              <a:rPr lang="en-US" sz="1800" dirty="0"/>
              <a:t>~ 50+</a:t>
            </a:r>
          </a:p>
        </p:txBody>
      </p:sp>
      <p:pic>
        <p:nvPicPr>
          <p:cNvPr id="25605" name="Picture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460" y="2777728"/>
            <a:ext cx="1293019" cy="1279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3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3675" y="3519488"/>
            <a:ext cx="1514475" cy="1477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181100" y="2344330"/>
            <a:ext cx="4267683" cy="2275461"/>
            <a:chOff x="50800" y="3125774"/>
            <a:chExt cx="5690244" cy="3033949"/>
          </a:xfrm>
        </p:grpSpPr>
        <p:grpSp>
          <p:nvGrpSpPr>
            <p:cNvPr id="38" name="Group 37"/>
            <p:cNvGrpSpPr>
              <a:grpSpLocks/>
            </p:cNvGrpSpPr>
            <p:nvPr/>
          </p:nvGrpSpPr>
          <p:grpSpPr bwMode="auto">
            <a:xfrm>
              <a:off x="50800" y="3492130"/>
              <a:ext cx="4311184" cy="2667593"/>
              <a:chOff x="50800" y="3480523"/>
              <a:chExt cx="4310912" cy="2667401"/>
            </a:xfrm>
          </p:grpSpPr>
          <p:sp>
            <p:nvSpPr>
              <p:cNvPr id="25609" name="TextBox 33"/>
              <p:cNvSpPr txBox="1">
                <a:spLocks noChangeArrowheads="1"/>
              </p:cNvSpPr>
              <p:nvPr/>
            </p:nvSpPr>
            <p:spPr bwMode="auto">
              <a:xfrm>
                <a:off x="1445772" y="5778618"/>
                <a:ext cx="530454" cy="36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>
                    <a:solidFill>
                      <a:srgbClr val="FF0000"/>
                    </a:solidFill>
                  </a:rPr>
                  <a:t>0.3</a:t>
                </a:r>
              </a:p>
            </p:txBody>
          </p:sp>
          <p:sp>
            <p:nvSpPr>
              <p:cNvPr id="25610" name="TextBox 34"/>
              <p:cNvSpPr txBox="1">
                <a:spLocks noChangeArrowheads="1"/>
              </p:cNvSpPr>
              <p:nvPr/>
            </p:nvSpPr>
            <p:spPr bwMode="auto">
              <a:xfrm>
                <a:off x="3888963" y="5778618"/>
                <a:ext cx="472749" cy="36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>
                    <a:solidFill>
                      <a:srgbClr val="FF0000"/>
                    </a:solidFill>
                  </a:rPr>
                  <a:t>15</a:t>
                </a:r>
              </a:p>
            </p:txBody>
          </p:sp>
          <p:sp>
            <p:nvSpPr>
              <p:cNvPr id="25611" name="TextBox 35"/>
              <p:cNvSpPr txBox="1">
                <a:spLocks noChangeArrowheads="1"/>
              </p:cNvSpPr>
              <p:nvPr/>
            </p:nvSpPr>
            <p:spPr bwMode="auto">
              <a:xfrm>
                <a:off x="266700" y="5164928"/>
                <a:ext cx="519767" cy="36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 dirty="0">
                    <a:solidFill>
                      <a:srgbClr val="FF0000"/>
                    </a:solidFill>
                  </a:rPr>
                  <a:t>3 s</a:t>
                </a:r>
              </a:p>
            </p:txBody>
          </p:sp>
          <p:sp>
            <p:nvSpPr>
              <p:cNvPr id="25612" name="TextBox 36"/>
              <p:cNvSpPr txBox="1">
                <a:spLocks noChangeArrowheads="1"/>
              </p:cNvSpPr>
              <p:nvPr/>
            </p:nvSpPr>
            <p:spPr bwMode="auto">
              <a:xfrm>
                <a:off x="50800" y="3958427"/>
                <a:ext cx="859583" cy="3693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 dirty="0">
                    <a:solidFill>
                      <a:srgbClr val="FF0000"/>
                    </a:solidFill>
                  </a:rPr>
                  <a:t>15 min</a:t>
                </a:r>
              </a:p>
            </p:txBody>
          </p:sp>
          <p:grpSp>
            <p:nvGrpSpPr>
              <p:cNvPr id="25613" name="Group 29"/>
              <p:cNvGrpSpPr>
                <a:grpSpLocks/>
              </p:cNvGrpSpPr>
              <p:nvPr/>
            </p:nvGrpSpPr>
            <p:grpSpPr bwMode="auto">
              <a:xfrm>
                <a:off x="862557" y="3480523"/>
                <a:ext cx="3224820" cy="2249533"/>
                <a:chOff x="965200" y="3272547"/>
                <a:chExt cx="3224820" cy="2249533"/>
              </a:xfrm>
            </p:grpSpPr>
            <p:sp>
              <p:nvSpPr>
                <p:cNvPr id="8" name="Rectangle 7"/>
                <p:cNvSpPr/>
                <p:nvPr/>
              </p:nvSpPr>
              <p:spPr bwMode="auto">
                <a:xfrm>
                  <a:off x="1917340" y="3272547"/>
                  <a:ext cx="1318934" cy="36632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glow rad="101600">
                    <a:srgbClr val="FFFF00">
                      <a:alpha val="75000"/>
                    </a:srgbClr>
                  </a:glow>
                  <a:outerShdw blurRad="63500" dist="35921" dir="2700000" algn="ctr" rotWithShape="0">
                    <a:schemeClr val="bg2"/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25617" name="Rectangle 9"/>
                <p:cNvSpPr>
                  <a:spLocks noChangeArrowheads="1"/>
                </p:cNvSpPr>
                <p:nvPr/>
              </p:nvSpPr>
              <p:spPr bwMode="auto">
                <a:xfrm>
                  <a:off x="1770791" y="5153040"/>
                  <a:ext cx="2418046" cy="219798"/>
                </a:xfrm>
                <a:prstGeom prst="rect">
                  <a:avLst/>
                </a:prstGeom>
                <a:solidFill>
                  <a:srgbClr val="FFFF00">
                    <a:alpha val="50195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25618" name="Rectangle 10"/>
                <p:cNvSpPr>
                  <a:spLocks noChangeArrowheads="1"/>
                </p:cNvSpPr>
                <p:nvPr/>
              </p:nvSpPr>
              <p:spPr bwMode="auto">
                <a:xfrm>
                  <a:off x="1080539" y="3919729"/>
                  <a:ext cx="3108298" cy="1233311"/>
                </a:xfrm>
                <a:prstGeom prst="rect">
                  <a:avLst/>
                </a:prstGeom>
                <a:solidFill>
                  <a:srgbClr val="FFFF00">
                    <a:alpha val="50195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350"/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 bwMode="auto">
                <a:xfrm>
                  <a:off x="965200" y="3922706"/>
                  <a:ext cx="115339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glow rad="101600">
                    <a:srgbClr val="FFFF00">
                      <a:alpha val="75000"/>
                    </a:srgbClr>
                  </a:glow>
                  <a:outerShdw blurRad="63500" dist="35921" dir="2700000" algn="ctr" rotWithShape="0">
                    <a:schemeClr val="bg2"/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cxnSp>
            <p:cxnSp>
              <p:nvCxnSpPr>
                <p:cNvPr id="26" name="Straight Connector 25"/>
                <p:cNvCxnSpPr/>
                <p:nvPr/>
              </p:nvCxnSpPr>
              <p:spPr bwMode="auto">
                <a:xfrm>
                  <a:off x="965200" y="5178803"/>
                  <a:ext cx="115339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glow rad="101600">
                    <a:srgbClr val="FFFF00">
                      <a:alpha val="75000"/>
                    </a:srgbClr>
                  </a:glow>
                  <a:outerShdw blurRad="63500" dist="35921" dir="2700000" algn="ctr" rotWithShape="0">
                    <a:schemeClr val="bg2"/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cxnSp>
            <p:cxnSp>
              <p:nvCxnSpPr>
                <p:cNvPr id="27" name="Straight Connector 26"/>
                <p:cNvCxnSpPr/>
                <p:nvPr/>
              </p:nvCxnSpPr>
              <p:spPr bwMode="auto">
                <a:xfrm>
                  <a:off x="1794720" y="5369680"/>
                  <a:ext cx="0" cy="13792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glow rad="101600">
                    <a:srgbClr val="FFFF00">
                      <a:alpha val="75000"/>
                    </a:srgbClr>
                  </a:glow>
                  <a:outerShdw blurRad="63500" dist="35921" dir="2700000" algn="ctr" rotWithShape="0">
                    <a:schemeClr val="bg2"/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cxnSp>
            <p:cxnSp>
              <p:nvCxnSpPr>
                <p:cNvPr id="29" name="Straight Connector 28"/>
                <p:cNvCxnSpPr/>
                <p:nvPr/>
              </p:nvCxnSpPr>
              <p:spPr bwMode="auto">
                <a:xfrm>
                  <a:off x="4190020" y="5384159"/>
                  <a:ext cx="0" cy="13792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glow rad="101600">
                    <a:srgbClr val="FFFF00">
                      <a:alpha val="75000"/>
                    </a:srgbClr>
                  </a:glow>
                  <a:outerShdw blurRad="63500" dist="35921" dir="2700000" algn="ctr" rotWithShape="0">
                    <a:schemeClr val="bg2"/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cxnSp>
          </p:grpSp>
        </p:grpSp>
        <p:sp>
          <p:nvSpPr>
            <p:cNvPr id="22" name="Rectangle 21"/>
            <p:cNvSpPr/>
            <p:nvPr/>
          </p:nvSpPr>
          <p:spPr bwMode="auto">
            <a:xfrm>
              <a:off x="5487292" y="3125774"/>
              <a:ext cx="253752" cy="366355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rgbClr val="FFFF00">
                  <a:alpha val="75000"/>
                </a:srgbClr>
              </a:glow>
              <a:outerShdw blurRad="63500"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 sz="135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190625" y="3006127"/>
            <a:ext cx="559769" cy="1154424"/>
            <a:chOff x="63500" y="4008168"/>
            <a:chExt cx="746358" cy="1539231"/>
          </a:xfrm>
        </p:grpSpPr>
        <p:sp>
          <p:nvSpPr>
            <p:cNvPr id="25" name="TextBox 36"/>
            <p:cNvSpPr txBox="1">
              <a:spLocks noChangeArrowheads="1"/>
            </p:cNvSpPr>
            <p:nvPr/>
          </p:nvSpPr>
          <p:spPr bwMode="auto">
            <a:xfrm>
              <a:off x="63500" y="4008168"/>
              <a:ext cx="746358" cy="369332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dirty="0">
                  <a:solidFill>
                    <a:srgbClr val="FF0000"/>
                  </a:solidFill>
                </a:rPr>
                <a:t>2 min</a:t>
              </a:r>
            </a:p>
          </p:txBody>
        </p:sp>
        <p:sp>
          <p:nvSpPr>
            <p:cNvPr id="28" name="TextBox 35"/>
            <p:cNvSpPr txBox="1">
              <a:spLocks noChangeArrowheads="1"/>
            </p:cNvSpPr>
            <p:nvPr/>
          </p:nvSpPr>
          <p:spPr bwMode="auto">
            <a:xfrm>
              <a:off x="88311" y="5178067"/>
              <a:ext cx="690787" cy="369332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dirty="0">
                  <a:solidFill>
                    <a:srgbClr val="FF0000"/>
                  </a:solidFill>
                </a:rPr>
                <a:t>0.4 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238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F4731D-2FE0-C343-8AD2-5016A5B1F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Vacuum Conditions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305553-4B7C-3F4F-A732-715C605C1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0815" y="1032821"/>
            <a:ext cx="3953047" cy="11620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" dirty="0"/>
              <a:t>Main effort in 2020 went into sections 05 – 08:</a:t>
            </a:r>
          </a:p>
          <a:p>
            <a:r>
              <a:rPr lang="en-US" sz="1350" dirty="0"/>
              <a:t>addition of new ion getter pumps</a:t>
            </a:r>
          </a:p>
          <a:p>
            <a:r>
              <a:rPr lang="en-US" sz="1350" dirty="0"/>
              <a:t>NEG coating of some easily accessible parts</a:t>
            </a:r>
          </a:p>
          <a:p>
            <a:pPr marL="342900" lvl="1" indent="0">
              <a:buNone/>
            </a:pPr>
            <a:endParaRPr lang="en-US" sz="1350" dirty="0"/>
          </a:p>
        </p:txBody>
      </p:sp>
      <p:sp>
        <p:nvSpPr>
          <p:cNvPr id="4" name="Rechteck 88">
            <a:extLst>
              <a:ext uri="{FF2B5EF4-FFF2-40B4-BE49-F238E27FC236}">
                <a16:creationId xmlns:a16="http://schemas.microsoft.com/office/drawing/2014/main" id="{6366507F-0269-2D45-9AEC-D0957F20F61F}"/>
              </a:ext>
            </a:extLst>
          </p:cNvPr>
          <p:cNvSpPr txBox="1"/>
          <p:nvPr/>
        </p:nvSpPr>
        <p:spPr>
          <a:xfrm>
            <a:off x="1250815" y="111531"/>
            <a:ext cx="1888079" cy="346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4289" tIns="34289" rIns="34289" bIns="34289">
            <a:spAutoFit/>
          </a:bodyPr>
          <a:lstStyle>
            <a:lvl1pPr>
              <a:defRPr sz="2400" b="1">
                <a:solidFill>
                  <a:srgbClr val="E46C0A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800"/>
              <a:t>CRYRING@ESR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C4AFDC5-1989-D24D-8BDA-192DC573B9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2539" y="2067032"/>
            <a:ext cx="2903920" cy="257367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001399B-E518-8641-BEA9-B67C9E6E62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4168" y="2197328"/>
            <a:ext cx="658229" cy="199800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6A8576D1-B973-B044-8D10-067C7D43126F}"/>
              </a:ext>
            </a:extLst>
          </p:cNvPr>
          <p:cNvSpPr txBox="1"/>
          <p:nvPr/>
        </p:nvSpPr>
        <p:spPr>
          <a:xfrm>
            <a:off x="2437585" y="2788338"/>
            <a:ext cx="1473478" cy="276997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defTabSz="342900" hangingPunct="0"/>
            <a:r>
              <a:rPr lang="en-US" sz="13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life time about 10s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E090CF5-8D8C-3542-91FC-685356563A84}"/>
              </a:ext>
            </a:extLst>
          </p:cNvPr>
          <p:cNvSpPr txBox="1"/>
          <p:nvPr/>
        </p:nvSpPr>
        <p:spPr>
          <a:xfrm>
            <a:off x="2190928" y="2406247"/>
            <a:ext cx="1338826" cy="276997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defTabSz="342900" hangingPunct="0"/>
            <a:r>
              <a:rPr lang="en-US" sz="135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U</a:t>
            </a:r>
            <a:r>
              <a:rPr lang="en-US" sz="1350" baseline="3000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91+ </a:t>
            </a:r>
            <a:r>
              <a:rPr lang="en-US" sz="135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@10 MeV/u</a:t>
            </a:r>
            <a:endParaRPr lang="en-US" sz="1350" baseline="30000" dirty="0">
              <a:solidFill>
                <a:schemeClr val="bg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DE845A02-7A2C-C74E-B433-F8C94275FA61}"/>
              </a:ext>
            </a:extLst>
          </p:cNvPr>
          <p:cNvSpPr txBox="1"/>
          <p:nvPr/>
        </p:nvSpPr>
        <p:spPr>
          <a:xfrm>
            <a:off x="5299044" y="4482785"/>
            <a:ext cx="2098973" cy="323165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en-US" sz="825" dirty="0"/>
              <a:t>calculations (M. </a:t>
            </a:r>
            <a:r>
              <a:rPr lang="en-US" sz="825" dirty="0" err="1"/>
              <a:t>Lestinsky</a:t>
            </a:r>
            <a:r>
              <a:rPr lang="en-US" sz="825" dirty="0"/>
              <a:t> et al.): </a:t>
            </a:r>
            <a:br>
              <a:rPr lang="en-US" sz="825" dirty="0"/>
            </a:br>
            <a:r>
              <a:rPr lang="en-US" sz="825" dirty="0"/>
              <a:t>http://web-docs.gsi.de/~lestinsk/beamcalc</a:t>
            </a:r>
            <a:endParaRPr lang="de-DE" sz="825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84597F6-161D-0940-ABC8-FBA99FBCB3D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990" y="2544745"/>
            <a:ext cx="2754919" cy="191130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4A8C057C-4058-2143-B002-6B3DE2CD7D6A}"/>
              </a:ext>
            </a:extLst>
          </p:cNvPr>
          <p:cNvSpPr txBox="1"/>
          <p:nvPr/>
        </p:nvSpPr>
        <p:spPr>
          <a:xfrm rot="20327788">
            <a:off x="4531982" y="1380541"/>
            <a:ext cx="3260556" cy="692495"/>
          </a:xfrm>
          <a:prstGeom prst="rect">
            <a:avLst/>
          </a:prstGeom>
          <a:gradFill>
            <a:gsLst>
              <a:gs pos="1000">
                <a:schemeClr val="accent5">
                  <a:lumMod val="75000"/>
                  <a:alpha val="51324"/>
                </a:schemeClr>
              </a:gs>
              <a:gs pos="1000">
                <a:srgbClr val="90FFDA"/>
              </a:gs>
              <a:gs pos="1015">
                <a:srgbClr val="90FFDA"/>
              </a:gs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5">
                  <a:lumMod val="75000"/>
                  <a:alpha val="53102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 hangingPunct="0"/>
            <a:r>
              <a:rPr lang="en-US" sz="135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pretty good for first experiments </a:t>
            </a:r>
            <a:br>
              <a:rPr lang="en-US" sz="135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</a:br>
            <a:r>
              <a:rPr lang="en-US" sz="1350" b="1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needs improvements for later experiments</a:t>
            </a:r>
            <a:endParaRPr lang="en-US" sz="1350" b="1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30363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fair-gsi-folienmaster_2017_onering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8" id="{88F67082-FAA7-774F-81ED-C94DAF9F09F3}" vid="{76C6051D-27C6-564A-8764-CCBC0645D37F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1608</Words>
  <Application>Microsoft Macintosh PowerPoint</Application>
  <PresentationFormat>Bildschirmpräsentation (16:9)</PresentationFormat>
  <Paragraphs>407</Paragraphs>
  <Slides>26</Slides>
  <Notes>14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6" baseType="lpstr">
      <vt:lpstr>Arial</vt:lpstr>
      <vt:lpstr>Bernard MT Condensed</vt:lpstr>
      <vt:lpstr>Calibri</vt:lpstr>
      <vt:lpstr>Cambria Math</vt:lpstr>
      <vt:lpstr>Courier New</vt:lpstr>
      <vt:lpstr>Symbol</vt:lpstr>
      <vt:lpstr>Times</vt:lpstr>
      <vt:lpstr>Wingdings</vt:lpstr>
      <vt:lpstr>fair-gsi-folienmaster_2017_onering</vt:lpstr>
      <vt:lpstr>Acrobat Document</vt:lpstr>
      <vt:lpstr>Heavy, Highly-Charged Ions at GSI/FAIR : Deceleration and Cooling  CRYRING@ESR and HITRAP</vt:lpstr>
      <vt:lpstr>Ion Storage at GSI/FAIR</vt:lpstr>
      <vt:lpstr>The GSI/FAIR Site</vt:lpstr>
      <vt:lpstr>Deceleration and Cooling : CRYRING@ESR and HITRAP</vt:lpstr>
      <vt:lpstr>CRYRING@ESR</vt:lpstr>
      <vt:lpstr>Electron Cooling ESR - CRYRING</vt:lpstr>
      <vt:lpstr>Electron Cooling ESR – CRYRING@ESR</vt:lpstr>
      <vt:lpstr>Ultra High Vacuum &amp; Beam Life Time</vt:lpstr>
      <vt:lpstr>Vacuum Conditions</vt:lpstr>
      <vt:lpstr>Detection limits</vt:lpstr>
      <vt:lpstr>Low Energy IPM</vt:lpstr>
      <vt:lpstr>Low Energy IPM</vt:lpstr>
      <vt:lpstr>Deceleration and Cooling : CRYRING@ESR and HITRAP</vt:lpstr>
      <vt:lpstr>HITRAP facility - overview</vt:lpstr>
      <vt:lpstr>Deceleration from 4 MeV/u to 6 keV/u</vt:lpstr>
      <vt:lpstr>Timeline</vt:lpstr>
      <vt:lpstr>Transfer of decelerated ions</vt:lpstr>
      <vt:lpstr>Cooling trap</vt:lpstr>
      <vt:lpstr>PowerPoint-Präsentation</vt:lpstr>
      <vt:lpstr>Electron Production</vt:lpstr>
      <vt:lpstr>Electron Cooling(?)</vt:lpstr>
      <vt:lpstr>Advanced alignment</vt:lpstr>
      <vt:lpstr>Setup alignment</vt:lpstr>
      <vt:lpstr>Electron cooling!</vt:lpstr>
      <vt:lpstr>Deceleration and cooling of heavy, highly-charged ions CRYRING@ESR and HITRAP</vt:lpstr>
      <vt:lpstr>A common effort!</vt:lpstr>
    </vt:vector>
  </TitlesOfParts>
  <Manager/>
  <Company>GSI Helmholtzzentrum für Schwerionenforschung GmbH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Deceleration and Cooling of heavy, highly-charged ions at GSI/FAIR</dc:title>
  <dc:subject/>
  <dc:creator>Herfurth, Frank</dc:creator>
  <cp:keywords/>
  <dc:description/>
  <cp:lastModifiedBy>F H</cp:lastModifiedBy>
  <cp:revision>79</cp:revision>
  <dcterms:created xsi:type="dcterms:W3CDTF">2023-05-03T10:55:06Z</dcterms:created>
  <dcterms:modified xsi:type="dcterms:W3CDTF">2023-10-10T11:44:18Z</dcterms:modified>
  <cp:category/>
</cp:coreProperties>
</file>