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8"/>
  </p:notesMasterIdLst>
  <p:sldIdLst>
    <p:sldId id="256" r:id="rId2"/>
    <p:sldId id="257" r:id="rId3"/>
    <p:sldId id="947" r:id="rId4"/>
    <p:sldId id="322" r:id="rId5"/>
    <p:sldId id="2288" r:id="rId6"/>
    <p:sldId id="266" r:id="rId7"/>
    <p:sldId id="2300" r:id="rId8"/>
    <p:sldId id="259" r:id="rId9"/>
    <p:sldId id="260" r:id="rId10"/>
    <p:sldId id="263" r:id="rId11"/>
    <p:sldId id="262" r:id="rId12"/>
    <p:sldId id="2301" r:id="rId13"/>
    <p:sldId id="265" r:id="rId14"/>
    <p:sldId id="2304" r:id="rId15"/>
    <p:sldId id="273" r:id="rId16"/>
    <p:sldId id="272" r:id="rId17"/>
    <p:sldId id="267" r:id="rId18"/>
    <p:sldId id="268" r:id="rId19"/>
    <p:sldId id="269" r:id="rId20"/>
    <p:sldId id="270" r:id="rId21"/>
    <p:sldId id="275" r:id="rId22"/>
    <p:sldId id="2302" r:id="rId23"/>
    <p:sldId id="271" r:id="rId24"/>
    <p:sldId id="276" r:id="rId25"/>
    <p:sldId id="2303" r:id="rId26"/>
    <p:sldId id="230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7"/>
    <p:restoredTop sz="94659"/>
  </p:normalViewPr>
  <p:slideViewPr>
    <p:cSldViewPr snapToGrid="0">
      <p:cViewPr varScale="1">
        <p:scale>
          <a:sx n="105" d="100"/>
          <a:sy n="105" d="100"/>
        </p:scale>
        <p:origin x="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9.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Slice 45</c:v>
          </c:tx>
          <c:spPr>
            <a:ln w="19050" cap="rnd">
              <a:solidFill>
                <a:srgbClr val="00B050"/>
              </a:solidFill>
              <a:prstDash val="solid"/>
              <a:round/>
            </a:ln>
            <a:effectLst/>
          </c:spPr>
          <c:marker>
            <c:symbol val="circle"/>
            <c:size val="5"/>
            <c:spPr>
              <a:solidFill>
                <a:schemeClr val="accent1"/>
              </a:solidFill>
              <a:ln w="9525">
                <a:solidFill>
                  <a:schemeClr val="accent1"/>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[radial_dependance.xlsx]Sheet1!$O$2:$O$12</c:f>
              <c:numCache>
                <c:formatCode>0.00E+00</c:formatCode>
                <c:ptCount val="11"/>
                <c:pt idx="0">
                  <c:v>1</c:v>
                </c:pt>
                <c:pt idx="1">
                  <c:v>1.0196078431372551</c:v>
                </c:pt>
                <c:pt idx="2">
                  <c:v>1.0599769319492502</c:v>
                </c:pt>
                <c:pt idx="3">
                  <c:v>1.0207612456747406</c:v>
                </c:pt>
                <c:pt idx="4">
                  <c:v>0.94694348327566313</c:v>
                </c:pt>
                <c:pt idx="5">
                  <c:v>0.92041522491349481</c:v>
                </c:pt>
                <c:pt idx="6">
                  <c:v>0.87312572087658591</c:v>
                </c:pt>
                <c:pt idx="7">
                  <c:v>0.84429065743944631</c:v>
                </c:pt>
                <c:pt idx="8">
                  <c:v>0.76239907727796996</c:v>
                </c:pt>
                <c:pt idx="9">
                  <c:v>0.67358708189158023</c:v>
                </c:pt>
                <c:pt idx="10">
                  <c:v>0.45674740484429061</c:v>
                </c:pt>
              </c:numCache>
            </c:numRef>
          </c:yVal>
          <c:smooth val="1"/>
          <c:extLst>
            <c:ext xmlns:c16="http://schemas.microsoft.com/office/drawing/2014/chart" uri="{C3380CC4-5D6E-409C-BE32-E72D297353CC}">
              <c16:uniqueId val="{00000000-ADA5-4D47-96A5-6D6707732835}"/>
            </c:ext>
          </c:extLst>
        </c:ser>
        <c:ser>
          <c:idx val="1"/>
          <c:order val="1"/>
          <c:tx>
            <c:v>Slice 44</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[radial_dependance.xlsx]Sheet1!$P$2:$P$12</c:f>
              <c:numCache>
                <c:formatCode>0.00E+00</c:formatCode>
                <c:ptCount val="11"/>
                <c:pt idx="0">
                  <c:v>1</c:v>
                </c:pt>
                <c:pt idx="1">
                  <c:v>1.0377358490566035</c:v>
                </c:pt>
                <c:pt idx="2">
                  <c:v>1.0849056603773584</c:v>
                </c:pt>
                <c:pt idx="3">
                  <c:v>1.1698113207547169</c:v>
                </c:pt>
                <c:pt idx="4">
                  <c:v>1.141509433962264</c:v>
                </c:pt>
                <c:pt idx="5">
                  <c:v>0.97169811320754707</c:v>
                </c:pt>
                <c:pt idx="6">
                  <c:v>0.65283018867924525</c:v>
                </c:pt>
                <c:pt idx="7">
                  <c:v>0.46226415094339618</c:v>
                </c:pt>
                <c:pt idx="8">
                  <c:v>0.29056603773584905</c:v>
                </c:pt>
                <c:pt idx="9">
                  <c:v>0.22735849056603771</c:v>
                </c:pt>
                <c:pt idx="10">
                  <c:v>0.15754716981132075</c:v>
                </c:pt>
              </c:numCache>
            </c:numRef>
          </c:yVal>
          <c:smooth val="1"/>
          <c:extLst>
            <c:ext xmlns:c16="http://schemas.microsoft.com/office/drawing/2014/chart" uri="{C3380CC4-5D6E-409C-BE32-E72D297353CC}">
              <c16:uniqueId val="{00000001-ADA5-4D47-96A5-6D6707732835}"/>
            </c:ext>
          </c:extLst>
        </c:ser>
        <c:ser>
          <c:idx val="2"/>
          <c:order val="2"/>
          <c:tx>
            <c:v>Slice 43</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[radial_dependance.xlsx]Sheet1!$Q$2:$Q$12</c:f>
              <c:numCache>
                <c:formatCode>0.00E+00</c:formatCode>
                <c:ptCount val="11"/>
                <c:pt idx="0">
                  <c:v>1</c:v>
                </c:pt>
                <c:pt idx="1">
                  <c:v>1.006711409395973</c:v>
                </c:pt>
                <c:pt idx="2">
                  <c:v>0.78523489932885915</c:v>
                </c:pt>
                <c:pt idx="3">
                  <c:v>0.41543624161073828</c:v>
                </c:pt>
                <c:pt idx="4">
                  <c:v>0.25906040268456376</c:v>
                </c:pt>
                <c:pt idx="5">
                  <c:v>0.1919463087248322</c:v>
                </c:pt>
                <c:pt idx="6">
                  <c:v>0.15637583892617452</c:v>
                </c:pt>
                <c:pt idx="7">
                  <c:v>0.12550335570469798</c:v>
                </c:pt>
                <c:pt idx="8">
                  <c:v>9.2617449664429516E-2</c:v>
                </c:pt>
                <c:pt idx="9">
                  <c:v>6.6375838926174491E-2</c:v>
                </c:pt>
                <c:pt idx="10">
                  <c:v>4.9127516778523492E-2</c:v>
                </c:pt>
              </c:numCache>
            </c:numRef>
          </c:yVal>
          <c:smooth val="1"/>
          <c:extLst>
            <c:ext xmlns:c16="http://schemas.microsoft.com/office/drawing/2014/chart" uri="{C3380CC4-5D6E-409C-BE32-E72D297353CC}">
              <c16:uniqueId val="{00000002-ADA5-4D47-96A5-6D6707732835}"/>
            </c:ext>
          </c:extLst>
        </c:ser>
        <c:ser>
          <c:idx val="3"/>
          <c:order val="3"/>
          <c:tx>
            <c:v>Slice 42</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[radial_dependance.xlsx]Sheet1!$R$2:$R$12</c:f>
              <c:numCache>
                <c:formatCode>0.00E+00</c:formatCode>
                <c:ptCount val="11"/>
                <c:pt idx="0">
                  <c:v>1</c:v>
                </c:pt>
                <c:pt idx="1">
                  <c:v>0.94035087719298238</c:v>
                </c:pt>
                <c:pt idx="2">
                  <c:v>0.49239766081871339</c:v>
                </c:pt>
                <c:pt idx="3">
                  <c:v>0.24561403508771928</c:v>
                </c:pt>
                <c:pt idx="4">
                  <c:v>0.15204678362573099</c:v>
                </c:pt>
                <c:pt idx="5">
                  <c:v>0.11520467836257309</c:v>
                </c:pt>
                <c:pt idx="6">
                  <c:v>9.8830409356725143E-2</c:v>
                </c:pt>
                <c:pt idx="7">
                  <c:v>8.959064327485379E-2</c:v>
                </c:pt>
                <c:pt idx="8">
                  <c:v>7.6491228070175443E-2</c:v>
                </c:pt>
                <c:pt idx="9">
                  <c:v>6.8421052631578952E-2</c:v>
                </c:pt>
                <c:pt idx="10">
                  <c:v>5.2748538011695899E-2</c:v>
                </c:pt>
              </c:numCache>
            </c:numRef>
          </c:yVal>
          <c:smooth val="1"/>
          <c:extLst>
            <c:ext xmlns:c16="http://schemas.microsoft.com/office/drawing/2014/chart" uri="{C3380CC4-5D6E-409C-BE32-E72D297353CC}">
              <c16:uniqueId val="{00000003-ADA5-4D47-96A5-6D6707732835}"/>
            </c:ext>
          </c:extLst>
        </c:ser>
        <c:ser>
          <c:idx val="4"/>
          <c:order val="4"/>
          <c:tx>
            <c:v>Slice 41</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[radial_dependance.xlsx]Sheet1!$S$2:$S$12</c:f>
              <c:numCache>
                <c:formatCode>0.00E+00</c:formatCode>
                <c:ptCount val="11"/>
                <c:pt idx="0">
                  <c:v>1</c:v>
                </c:pt>
                <c:pt idx="1">
                  <c:v>0.88888888888888895</c:v>
                </c:pt>
                <c:pt idx="2">
                  <c:v>0.4513888888888889</c:v>
                </c:pt>
                <c:pt idx="3">
                  <c:v>0.23090277777777779</c:v>
                </c:pt>
                <c:pt idx="4">
                  <c:v>0.14201388888888891</c:v>
                </c:pt>
                <c:pt idx="5">
                  <c:v>0.10329861111111112</c:v>
                </c:pt>
                <c:pt idx="6">
                  <c:v>8.8541666666666671E-2</c:v>
                </c:pt>
                <c:pt idx="7">
                  <c:v>7.7083333333333337E-2</c:v>
                </c:pt>
                <c:pt idx="8">
                  <c:v>6.7187499999999997E-2</c:v>
                </c:pt>
                <c:pt idx="9">
                  <c:v>5.8680555555555562E-2</c:v>
                </c:pt>
                <c:pt idx="10">
                  <c:v>5.2951388888888888E-2</c:v>
                </c:pt>
              </c:numCache>
            </c:numRef>
          </c:yVal>
          <c:smooth val="1"/>
          <c:extLst>
            <c:ext xmlns:c16="http://schemas.microsoft.com/office/drawing/2014/chart" uri="{C3380CC4-5D6E-409C-BE32-E72D297353CC}">
              <c16:uniqueId val="{00000004-ADA5-4D47-96A5-6D6707732835}"/>
            </c:ext>
          </c:extLst>
        </c:ser>
        <c:ser>
          <c:idx val="5"/>
          <c:order val="5"/>
          <c:tx>
            <c:v>Slice 40</c:v>
          </c:tx>
          <c:spPr>
            <a:ln w="19050" cap="rnd">
              <a:solidFill>
                <a:srgbClr val="00B0F0"/>
              </a:solidFill>
              <a:prstDash val="solid"/>
              <a:round/>
            </a:ln>
            <a:effectLst/>
          </c:spPr>
          <c:marker>
            <c:symbol val="circle"/>
            <c:size val="5"/>
            <c:spPr>
              <a:solidFill>
                <a:schemeClr val="accent6"/>
              </a:solidFill>
              <a:ln w="9525">
                <a:solidFill>
                  <a:schemeClr val="accent6"/>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[radial_dependance.xlsx]Sheet1!$T$2:$T$12</c:f>
              <c:numCache>
                <c:formatCode>0.00E+00</c:formatCode>
                <c:ptCount val="11"/>
                <c:pt idx="0">
                  <c:v>1</c:v>
                </c:pt>
                <c:pt idx="1">
                  <c:v>0.88809523809523816</c:v>
                </c:pt>
                <c:pt idx="2">
                  <c:v>0.44047619047619052</c:v>
                </c:pt>
                <c:pt idx="3">
                  <c:v>0.22452380952380951</c:v>
                </c:pt>
                <c:pt idx="4">
                  <c:v>0.13380952380952379</c:v>
                </c:pt>
                <c:pt idx="5">
                  <c:v>9.5952380952380956E-2</c:v>
                </c:pt>
                <c:pt idx="6">
                  <c:v>8.2857142857142851E-2</c:v>
                </c:pt>
                <c:pt idx="7">
                  <c:v>7.3095238095238102E-2</c:v>
                </c:pt>
                <c:pt idx="8">
                  <c:v>6.1190476190476191E-2</c:v>
                </c:pt>
                <c:pt idx="9">
                  <c:v>5.8333333333333334E-2</c:v>
                </c:pt>
                <c:pt idx="10">
                  <c:v>4.7857142857142855E-2</c:v>
                </c:pt>
              </c:numCache>
            </c:numRef>
          </c:yVal>
          <c:smooth val="1"/>
          <c:extLst>
            <c:ext xmlns:c16="http://schemas.microsoft.com/office/drawing/2014/chart" uri="{C3380CC4-5D6E-409C-BE32-E72D297353CC}">
              <c16:uniqueId val="{00000005-ADA5-4D47-96A5-6D6707732835}"/>
            </c:ext>
          </c:extLst>
        </c:ser>
        <c:ser>
          <c:idx val="6"/>
          <c:order val="6"/>
          <c:tx>
            <c:v>Slice 46</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[radial_dependance.xlsx]Sheet1!$U$2:$U$12</c:f>
              <c:numCache>
                <c:formatCode>0.00E+00</c:formatCode>
                <c:ptCount val="11"/>
                <c:pt idx="0">
                  <c:v>1</c:v>
                </c:pt>
                <c:pt idx="1">
                  <c:v>1.0729166666666667</c:v>
                </c:pt>
                <c:pt idx="2">
                  <c:v>1.1875</c:v>
                </c:pt>
                <c:pt idx="3">
                  <c:v>1.2708333333333333</c:v>
                </c:pt>
                <c:pt idx="4">
                  <c:v>1.2604166666666667</c:v>
                </c:pt>
                <c:pt idx="5">
                  <c:v>1.125</c:v>
                </c:pt>
                <c:pt idx="6">
                  <c:v>0.81041666666666667</c:v>
                </c:pt>
                <c:pt idx="7">
                  <c:v>0.5854166666666667</c:v>
                </c:pt>
                <c:pt idx="8">
                  <c:v>0.39166666666666666</c:v>
                </c:pt>
                <c:pt idx="9">
                  <c:v>0.28437499999999999</c:v>
                </c:pt>
                <c:pt idx="10">
                  <c:v>0.18437500000000001</c:v>
                </c:pt>
              </c:numCache>
            </c:numRef>
          </c:yVal>
          <c:smooth val="1"/>
          <c:extLst>
            <c:ext xmlns:c16="http://schemas.microsoft.com/office/drawing/2014/chart" uri="{C3380CC4-5D6E-409C-BE32-E72D297353CC}">
              <c16:uniqueId val="{00000006-ADA5-4D47-96A5-6D6707732835}"/>
            </c:ext>
          </c:extLst>
        </c:ser>
        <c:ser>
          <c:idx val="7"/>
          <c:order val="7"/>
          <c:tx>
            <c:v>Slice 47</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[radial_dependance.xlsx]Sheet1!$V$2:$V$12</c:f>
              <c:numCache>
                <c:formatCode>0.00E+00</c:formatCode>
                <c:ptCount val="11"/>
                <c:pt idx="0">
                  <c:v>1</c:v>
                </c:pt>
                <c:pt idx="1">
                  <c:v>1.0138888888888888</c:v>
                </c:pt>
                <c:pt idx="2">
                  <c:v>0.97222222222222221</c:v>
                </c:pt>
                <c:pt idx="3">
                  <c:v>0.5541666666666667</c:v>
                </c:pt>
                <c:pt idx="4">
                  <c:v>0.35138888888888892</c:v>
                </c:pt>
                <c:pt idx="5">
                  <c:v>0.24861111111111112</c:v>
                </c:pt>
                <c:pt idx="6">
                  <c:v>0.18888888888888888</c:v>
                </c:pt>
                <c:pt idx="7">
                  <c:v>0.15486111111111112</c:v>
                </c:pt>
                <c:pt idx="8">
                  <c:v>0.10486111111111111</c:v>
                </c:pt>
                <c:pt idx="9">
                  <c:v>7.7083333333333337E-2</c:v>
                </c:pt>
                <c:pt idx="10">
                  <c:v>5.5763888888888884E-2</c:v>
                </c:pt>
              </c:numCache>
            </c:numRef>
          </c:yVal>
          <c:smooth val="1"/>
          <c:extLst>
            <c:ext xmlns:c16="http://schemas.microsoft.com/office/drawing/2014/chart" uri="{C3380CC4-5D6E-409C-BE32-E72D297353CC}">
              <c16:uniqueId val="{00000007-ADA5-4D47-96A5-6D6707732835}"/>
            </c:ext>
          </c:extLst>
        </c:ser>
        <c:ser>
          <c:idx val="8"/>
          <c:order val="8"/>
          <c:tx>
            <c:v>Slice 48</c:v>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[radial_dependance.xlsx]Sheet1!$W$2:$W$12</c:f>
              <c:numCache>
                <c:formatCode>0.00E+00</c:formatCode>
                <c:ptCount val="11"/>
                <c:pt idx="0">
                  <c:v>1</c:v>
                </c:pt>
                <c:pt idx="1">
                  <c:v>1.0152671755725191</c:v>
                </c:pt>
                <c:pt idx="2">
                  <c:v>0.65725190839694658</c:v>
                </c:pt>
                <c:pt idx="3">
                  <c:v>0.36564885496183208</c:v>
                </c:pt>
                <c:pt idx="4">
                  <c:v>0.22748091603053436</c:v>
                </c:pt>
                <c:pt idx="5">
                  <c:v>0.16564885496183207</c:v>
                </c:pt>
                <c:pt idx="6">
                  <c:v>0.13435114503816795</c:v>
                </c:pt>
                <c:pt idx="7">
                  <c:v>0.11450381679389313</c:v>
                </c:pt>
                <c:pt idx="8">
                  <c:v>8.6259541984732818E-2</c:v>
                </c:pt>
                <c:pt idx="9">
                  <c:v>7.1374045801526717E-2</c:v>
                </c:pt>
                <c:pt idx="10">
                  <c:v>5.7404580152671754E-2</c:v>
                </c:pt>
              </c:numCache>
            </c:numRef>
          </c:yVal>
          <c:smooth val="1"/>
          <c:extLst>
            <c:ext xmlns:c16="http://schemas.microsoft.com/office/drawing/2014/chart" uri="{C3380CC4-5D6E-409C-BE32-E72D297353CC}">
              <c16:uniqueId val="{00000008-ADA5-4D47-96A5-6D6707732835}"/>
            </c:ext>
          </c:extLst>
        </c:ser>
        <c:ser>
          <c:idx val="9"/>
          <c:order val="9"/>
          <c:tx>
            <c:v>Slice 49</c:v>
          </c:tx>
          <c:spPr>
            <a:ln w="19050"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[radial_dependance.xlsx]Sheet1!$X$2:$X$12</c:f>
              <c:numCache>
                <c:formatCode>0.00E+00</c:formatCode>
                <c:ptCount val="11"/>
                <c:pt idx="0">
                  <c:v>1</c:v>
                </c:pt>
                <c:pt idx="1">
                  <c:v>0.85365853658536583</c:v>
                </c:pt>
                <c:pt idx="2">
                  <c:v>0.45993031358885023</c:v>
                </c:pt>
                <c:pt idx="3">
                  <c:v>0.24912891986062718</c:v>
                </c:pt>
                <c:pt idx="4">
                  <c:v>0.15540069686411151</c:v>
                </c:pt>
                <c:pt idx="5">
                  <c:v>0.10104529616724739</c:v>
                </c:pt>
                <c:pt idx="6">
                  <c:v>6.7595818815331013E-2</c:v>
                </c:pt>
                <c:pt idx="7">
                  <c:v>5.8885017421602792E-2</c:v>
                </c:pt>
                <c:pt idx="8">
                  <c:v>5.2264808362369339E-2</c:v>
                </c:pt>
                <c:pt idx="9">
                  <c:v>5.1916376306620216E-2</c:v>
                </c:pt>
                <c:pt idx="10">
                  <c:v>4.5993031358885023E-2</c:v>
                </c:pt>
              </c:numCache>
            </c:numRef>
          </c:yVal>
          <c:smooth val="1"/>
          <c:extLst>
            <c:ext xmlns:c16="http://schemas.microsoft.com/office/drawing/2014/chart" uri="{C3380CC4-5D6E-409C-BE32-E72D297353CC}">
              <c16:uniqueId val="{00000009-ADA5-4D47-96A5-6D6707732835}"/>
            </c:ext>
          </c:extLst>
        </c:ser>
        <c:ser>
          <c:idx val="10"/>
          <c:order val="10"/>
          <c:tx>
            <c:v>Slice 50</c:v>
          </c:tx>
          <c:spPr>
            <a:ln w="19050"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[radial_dependance.xlsx]Sheet1!$Y$2:$Y$12</c:f>
              <c:numCache>
                <c:formatCode>0.00E+00</c:formatCode>
                <c:ptCount val="11"/>
                <c:pt idx="0">
                  <c:v>1</c:v>
                </c:pt>
                <c:pt idx="1">
                  <c:v>0.76397515527950299</c:v>
                </c:pt>
                <c:pt idx="2">
                  <c:v>0.42546583850931669</c:v>
                </c:pt>
                <c:pt idx="3">
                  <c:v>0.22422360248447201</c:v>
                </c:pt>
                <c:pt idx="4">
                  <c:v>0.14596273291925466</c:v>
                </c:pt>
                <c:pt idx="5">
                  <c:v>8.6335403726708074E-2</c:v>
                </c:pt>
                <c:pt idx="6">
                  <c:v>5.981366459627329E-2</c:v>
                </c:pt>
                <c:pt idx="7">
                  <c:v>5.8198757763975158E-2</c:v>
                </c:pt>
                <c:pt idx="8">
                  <c:v>4.1180124223602482E-2</c:v>
                </c:pt>
                <c:pt idx="9">
                  <c:v>4.1490683229813662E-2</c:v>
                </c:pt>
                <c:pt idx="10">
                  <c:v>3.9378881987577635E-2</c:v>
                </c:pt>
              </c:numCache>
            </c:numRef>
          </c:yVal>
          <c:smooth val="1"/>
          <c:extLst>
            <c:ext xmlns:c16="http://schemas.microsoft.com/office/drawing/2014/chart" uri="{C3380CC4-5D6E-409C-BE32-E72D297353CC}">
              <c16:uniqueId val="{0000000A-ADA5-4D47-96A5-6D6707732835}"/>
            </c:ext>
          </c:extLst>
        </c:ser>
        <c:ser>
          <c:idx val="11"/>
          <c:order val="11"/>
          <c:tx>
            <c:v>Gauss.</c:v>
          </c:tx>
          <c:spPr>
            <a:ln w="19050" cap="rnd">
              <a:solidFill>
                <a:srgbClr val="FF0000"/>
              </a:solidFill>
              <a:prstDash val="solid"/>
              <a:round/>
            </a:ln>
            <a:effectLst/>
          </c:spPr>
          <c:marker>
            <c:symbol val="circle"/>
            <c:size val="5"/>
            <c:spPr>
              <a:solidFill>
                <a:schemeClr val="accent6">
                  <a:lumMod val="60000"/>
                </a:schemeClr>
              </a:solidFill>
              <a:ln w="9525">
                <a:solidFill>
                  <a:schemeClr val="accent6">
                    <a:lumMod val="60000"/>
                  </a:schemeClr>
                </a:solidFill>
              </a:ln>
              <a:effectLst/>
            </c:spPr>
          </c:marker>
          <c:xVal>
            <c:numRef>
              <c:f>[radial_dependance.xlsx]Sheet1!$N$2:$N$12</c:f>
              <c:numCache>
                <c:formatCode>General</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[radial_dependance.xlsx]Sheet1!$Z$2:$Z$12</c:f>
              <c:numCache>
                <c:formatCode>General</c:formatCode>
                <c:ptCount val="11"/>
                <c:pt idx="0">
                  <c:v>1</c:v>
                </c:pt>
                <c:pt idx="1">
                  <c:v>0.98019867330675525</c:v>
                </c:pt>
                <c:pt idx="2">
                  <c:v>0.92311634638663576</c:v>
                </c:pt>
                <c:pt idx="3">
                  <c:v>0.835270211411272</c:v>
                </c:pt>
                <c:pt idx="4">
                  <c:v>0.72614903707369083</c:v>
                </c:pt>
                <c:pt idx="5">
                  <c:v>0.60653065971263342</c:v>
                </c:pt>
                <c:pt idx="6">
                  <c:v>0.48675225595997168</c:v>
                </c:pt>
                <c:pt idx="7">
                  <c:v>0.37531109885139957</c:v>
                </c:pt>
                <c:pt idx="8">
                  <c:v>0.27803730045319408</c:v>
                </c:pt>
                <c:pt idx="9">
                  <c:v>0.19789869908361465</c:v>
                </c:pt>
                <c:pt idx="10">
                  <c:v>0.1353352832366127</c:v>
                </c:pt>
              </c:numCache>
            </c:numRef>
          </c:yVal>
          <c:smooth val="1"/>
          <c:extLst>
            <c:ext xmlns:c16="http://schemas.microsoft.com/office/drawing/2014/chart" uri="{C3380CC4-5D6E-409C-BE32-E72D297353CC}">
              <c16:uniqueId val="{0000000B-ADA5-4D47-96A5-6D6707732835}"/>
            </c:ext>
          </c:extLst>
        </c:ser>
        <c:dLbls>
          <c:showLegendKey val="0"/>
          <c:showVal val="0"/>
          <c:showCatName val="0"/>
          <c:showSerName val="0"/>
          <c:showPercent val="0"/>
          <c:showBubbleSize val="0"/>
        </c:dLbls>
        <c:axId val="1408453703"/>
        <c:axId val="322448728"/>
      </c:scatterChart>
      <c:valAx>
        <c:axId val="1408453703"/>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r (mm)</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22448728"/>
        <c:crosses val="autoZero"/>
        <c:crossBetween val="midCat"/>
      </c:valAx>
      <c:valAx>
        <c:axId val="3224487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Normalized amplitude of the energy kick</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08453703"/>
        <c:crosses val="autoZero"/>
        <c:crossBetween val="midCat"/>
      </c:valAx>
      <c:spPr>
        <a:noFill/>
        <a:ln>
          <a:noFill/>
        </a:ln>
        <a:effectLst/>
      </c:spPr>
    </c:plotArea>
    <c:legend>
      <c:legendPos val="t"/>
      <c:layout>
        <c:manualLayout>
          <c:xMode val="edge"/>
          <c:yMode val="edge"/>
          <c:x val="0.17297843879457955"/>
          <c:y val="1.5494071789199289E-2"/>
          <c:w val="0.72546427364670918"/>
          <c:h val="0.10202093936368571"/>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7BC73A-B172-4FFD-ACBC-71F6244CE058}" type="datetimeFigureOut">
              <a:rPr lang="en-US" smtClean="0"/>
              <a:t>10/12/23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380D2-7698-471A-8263-29E1A39527B7}" type="slidenum">
              <a:rPr lang="en-US" smtClean="0"/>
              <a:t>‹#›</a:t>
            </a:fld>
            <a:endParaRPr lang="en-US"/>
          </a:p>
        </p:txBody>
      </p:sp>
    </p:spTree>
    <p:extLst>
      <p:ext uri="{BB962C8B-B14F-4D97-AF65-F5344CB8AC3E}">
        <p14:creationId xmlns:p14="http://schemas.microsoft.com/office/powerpoint/2010/main" val="3681391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4</a:t>
            </a:fld>
            <a:endParaRPr lang="en-US" dirty="0"/>
          </a:p>
        </p:txBody>
      </p:sp>
    </p:spTree>
    <p:extLst>
      <p:ext uri="{BB962C8B-B14F-4D97-AF65-F5344CB8AC3E}">
        <p14:creationId xmlns:p14="http://schemas.microsoft.com/office/powerpoint/2010/main" val="1185285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36C19-8F02-4148-A655-40E1D6AE630C}" type="slidenum">
              <a:rPr lang="en-US" smtClean="0"/>
              <a:t>5</a:t>
            </a:fld>
            <a:endParaRPr lang="en-US"/>
          </a:p>
        </p:txBody>
      </p:sp>
    </p:spTree>
    <p:extLst>
      <p:ext uri="{BB962C8B-B14F-4D97-AF65-F5344CB8AC3E}">
        <p14:creationId xmlns:p14="http://schemas.microsoft.com/office/powerpoint/2010/main" val="1912012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F581-E8BF-B96B-5476-91A2FABEBA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93451F-510A-08C1-E54D-C21B2AD166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0BE669B3-4158-B7AA-CE3F-6CD0AFF4654D}"/>
              </a:ext>
            </a:extLst>
          </p:cNvPr>
          <p:cNvSpPr>
            <a:spLocks noGrp="1"/>
          </p:cNvSpPr>
          <p:nvPr>
            <p:ph type="dt" sz="half" idx="10"/>
          </p:nvPr>
        </p:nvSpPr>
        <p:spPr/>
        <p:txBody>
          <a:bodyPr/>
          <a:lstStyle/>
          <a:p>
            <a:fld id="{FA5E2B3B-B945-614A-8C04-3CCF723183B5}" type="datetime1">
              <a:rPr lang="en-US" smtClean="0"/>
              <a:t>10/12/23</a:t>
            </a:fld>
            <a:endParaRPr lang="en-US"/>
          </a:p>
        </p:txBody>
      </p:sp>
      <p:sp>
        <p:nvSpPr>
          <p:cNvPr id="5" name="Footer Placeholder 4">
            <a:extLst>
              <a:ext uri="{FF2B5EF4-FFF2-40B4-BE49-F238E27FC236}">
                <a16:creationId xmlns:a16="http://schemas.microsoft.com/office/drawing/2014/main" id="{80B52D44-2249-5224-5116-865816D3AB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8DEB0-682C-9068-6EC4-7E46092C519F}"/>
              </a:ext>
            </a:extLst>
          </p:cNvPr>
          <p:cNvSpPr>
            <a:spLocks noGrp="1"/>
          </p:cNvSpPr>
          <p:nvPr>
            <p:ph type="sldNum" sz="quarter" idx="12"/>
          </p:nvPr>
        </p:nvSpPr>
        <p:spPr>
          <a:xfrm>
            <a:off x="9296400" y="212028"/>
            <a:ext cx="2743200" cy="365125"/>
          </a:xfrm>
        </p:spPr>
        <p:txBody>
          <a:bodyPr/>
          <a:lstStyle>
            <a:lvl1pPr>
              <a:defRPr sz="1600"/>
            </a:lvl1pPr>
          </a:lstStyle>
          <a:p>
            <a:fld id="{3BA2A5A8-C6F8-4902-A4E6-D3514CFCEC88}" type="slidenum">
              <a:rPr lang="en-US" smtClean="0"/>
              <a:pPr/>
              <a:t>‹#›</a:t>
            </a:fld>
            <a:endParaRPr lang="en-US" dirty="0"/>
          </a:p>
        </p:txBody>
      </p:sp>
    </p:spTree>
    <p:extLst>
      <p:ext uri="{BB962C8B-B14F-4D97-AF65-F5344CB8AC3E}">
        <p14:creationId xmlns:p14="http://schemas.microsoft.com/office/powerpoint/2010/main" val="3845316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B2295-96E9-691B-6FDE-1299FBAD7C8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67F581-7F63-FA53-9BF1-7D5B70E8B2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8ACCB9-D7BF-821C-60F7-A8E747F80801}"/>
              </a:ext>
            </a:extLst>
          </p:cNvPr>
          <p:cNvSpPr>
            <a:spLocks noGrp="1"/>
          </p:cNvSpPr>
          <p:nvPr>
            <p:ph type="dt" sz="half" idx="10"/>
          </p:nvPr>
        </p:nvSpPr>
        <p:spPr/>
        <p:txBody>
          <a:bodyPr/>
          <a:lstStyle/>
          <a:p>
            <a:fld id="{8E2CBCEA-8718-DA45-88F6-A58A9B1FE178}" type="datetime1">
              <a:rPr lang="en-US" smtClean="0"/>
              <a:t>10/12/23</a:t>
            </a:fld>
            <a:endParaRPr lang="en-US"/>
          </a:p>
        </p:txBody>
      </p:sp>
      <p:sp>
        <p:nvSpPr>
          <p:cNvPr id="5" name="Footer Placeholder 4">
            <a:extLst>
              <a:ext uri="{FF2B5EF4-FFF2-40B4-BE49-F238E27FC236}">
                <a16:creationId xmlns:a16="http://schemas.microsoft.com/office/drawing/2014/main" id="{ABCD2DB2-28CC-7E3D-BE25-09BAE4D350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14DD75-47F5-87E5-1F50-E12EC665F211}"/>
              </a:ext>
            </a:extLst>
          </p:cNvPr>
          <p:cNvSpPr>
            <a:spLocks noGrp="1"/>
          </p:cNvSpPr>
          <p:nvPr>
            <p:ph type="sldNum" sz="quarter" idx="12"/>
          </p:nvPr>
        </p:nvSpPr>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522557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EF4B5-0E09-570A-5B44-3C22553A5C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0E14024-A17C-6FF6-6799-1EAA0245E55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6037E9-8C7F-62A2-80F6-F8A211C0C939}"/>
              </a:ext>
            </a:extLst>
          </p:cNvPr>
          <p:cNvSpPr>
            <a:spLocks noGrp="1"/>
          </p:cNvSpPr>
          <p:nvPr>
            <p:ph type="dt" sz="half" idx="10"/>
          </p:nvPr>
        </p:nvSpPr>
        <p:spPr/>
        <p:txBody>
          <a:bodyPr/>
          <a:lstStyle/>
          <a:p>
            <a:fld id="{D00BB808-03C7-7E4B-A731-DE4A75AB03D6}" type="datetime1">
              <a:rPr lang="en-US" smtClean="0"/>
              <a:t>10/12/23</a:t>
            </a:fld>
            <a:endParaRPr lang="en-US"/>
          </a:p>
        </p:txBody>
      </p:sp>
      <p:sp>
        <p:nvSpPr>
          <p:cNvPr id="5" name="Footer Placeholder 4">
            <a:extLst>
              <a:ext uri="{FF2B5EF4-FFF2-40B4-BE49-F238E27FC236}">
                <a16:creationId xmlns:a16="http://schemas.microsoft.com/office/drawing/2014/main" id="{F121F2ED-E616-FE7C-2D61-CDA067462C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A5BC5F-B3F3-293D-2148-8975E32D1441}"/>
              </a:ext>
            </a:extLst>
          </p:cNvPr>
          <p:cNvSpPr>
            <a:spLocks noGrp="1"/>
          </p:cNvSpPr>
          <p:nvPr>
            <p:ph type="sldNum" sz="quarter" idx="12"/>
          </p:nvPr>
        </p:nvSpPr>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1755294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2B60C-7B6E-BE73-18AE-5205BD5C08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DA05D9-4DC0-A827-6DA7-CF3AA035B5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3793D2-38D3-2F03-1F9F-6B01DB903DD8}"/>
              </a:ext>
            </a:extLst>
          </p:cNvPr>
          <p:cNvSpPr>
            <a:spLocks noGrp="1"/>
          </p:cNvSpPr>
          <p:nvPr>
            <p:ph type="dt" sz="half" idx="10"/>
          </p:nvPr>
        </p:nvSpPr>
        <p:spPr/>
        <p:txBody>
          <a:bodyPr/>
          <a:lstStyle/>
          <a:p>
            <a:fld id="{D7DC9FE0-656E-2C4E-9002-9A4B4A97AA4B}" type="datetime1">
              <a:rPr lang="en-US" smtClean="0"/>
              <a:t>10/12/23</a:t>
            </a:fld>
            <a:endParaRPr lang="en-US"/>
          </a:p>
        </p:txBody>
      </p:sp>
      <p:sp>
        <p:nvSpPr>
          <p:cNvPr id="5" name="Footer Placeholder 4">
            <a:extLst>
              <a:ext uri="{FF2B5EF4-FFF2-40B4-BE49-F238E27FC236}">
                <a16:creationId xmlns:a16="http://schemas.microsoft.com/office/drawing/2014/main" id="{DE8AD233-6696-13E8-3834-337E71ACF5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2FD682-5F0F-F620-BD91-B78DB75A1DB0}"/>
              </a:ext>
            </a:extLst>
          </p:cNvPr>
          <p:cNvSpPr>
            <a:spLocks noGrp="1"/>
          </p:cNvSpPr>
          <p:nvPr>
            <p:ph type="sldNum" sz="quarter" idx="12"/>
          </p:nvPr>
        </p:nvSpPr>
        <p:spPr>
          <a:xfrm>
            <a:off x="9335429" y="126400"/>
            <a:ext cx="2743200" cy="365125"/>
          </a:xfrm>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605856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229C7-9E88-A212-6B69-BE43E38B13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2AC33F-4CC2-6540-3A99-BCA22B5E1D5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25F2DE-62B6-9A02-9D04-632E07BFA879}"/>
              </a:ext>
            </a:extLst>
          </p:cNvPr>
          <p:cNvSpPr>
            <a:spLocks noGrp="1"/>
          </p:cNvSpPr>
          <p:nvPr>
            <p:ph type="dt" sz="half" idx="10"/>
          </p:nvPr>
        </p:nvSpPr>
        <p:spPr/>
        <p:txBody>
          <a:bodyPr/>
          <a:lstStyle/>
          <a:p>
            <a:fld id="{7240073A-AF57-8C4A-A0EA-684B9D2C7395}" type="datetime1">
              <a:rPr lang="en-US" smtClean="0"/>
              <a:t>10/12/23</a:t>
            </a:fld>
            <a:endParaRPr lang="en-US"/>
          </a:p>
        </p:txBody>
      </p:sp>
      <p:sp>
        <p:nvSpPr>
          <p:cNvPr id="5" name="Footer Placeholder 4">
            <a:extLst>
              <a:ext uri="{FF2B5EF4-FFF2-40B4-BE49-F238E27FC236}">
                <a16:creationId xmlns:a16="http://schemas.microsoft.com/office/drawing/2014/main" id="{55F9F15A-A31E-B903-5450-AE9A58CBFA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DC9A78-9530-DC8E-623E-59E0EC010FEC}"/>
              </a:ext>
            </a:extLst>
          </p:cNvPr>
          <p:cNvSpPr>
            <a:spLocks noGrp="1"/>
          </p:cNvSpPr>
          <p:nvPr>
            <p:ph type="sldNum" sz="quarter" idx="12"/>
          </p:nvPr>
        </p:nvSpPr>
        <p:spPr>
          <a:xfrm>
            <a:off x="9324278" y="178575"/>
            <a:ext cx="2743200" cy="365125"/>
          </a:xfrm>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1269297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649BB-65BF-B96A-1F26-B5C42574AC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45E209-0E36-F528-A54A-7F77FEEB1C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9DA6CD-A349-047F-E7F6-19613F04B8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11898A-963F-7D70-9122-2B93031E6696}"/>
              </a:ext>
            </a:extLst>
          </p:cNvPr>
          <p:cNvSpPr>
            <a:spLocks noGrp="1"/>
          </p:cNvSpPr>
          <p:nvPr>
            <p:ph type="dt" sz="half" idx="10"/>
          </p:nvPr>
        </p:nvSpPr>
        <p:spPr/>
        <p:txBody>
          <a:bodyPr/>
          <a:lstStyle/>
          <a:p>
            <a:fld id="{A724375A-BFE8-9B4F-83CC-ED1CE9597CBB}" type="datetime1">
              <a:rPr lang="en-US" smtClean="0"/>
              <a:t>10/12/23</a:t>
            </a:fld>
            <a:endParaRPr lang="en-US"/>
          </a:p>
        </p:txBody>
      </p:sp>
      <p:sp>
        <p:nvSpPr>
          <p:cNvPr id="6" name="Footer Placeholder 5">
            <a:extLst>
              <a:ext uri="{FF2B5EF4-FFF2-40B4-BE49-F238E27FC236}">
                <a16:creationId xmlns:a16="http://schemas.microsoft.com/office/drawing/2014/main" id="{E27AE399-EA19-DF06-6EFD-C5120041AA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F62E8F-929C-D221-B66B-DE6748C64EAD}"/>
              </a:ext>
            </a:extLst>
          </p:cNvPr>
          <p:cNvSpPr>
            <a:spLocks noGrp="1"/>
          </p:cNvSpPr>
          <p:nvPr>
            <p:ph type="sldNum" sz="quarter" idx="12"/>
          </p:nvPr>
        </p:nvSpPr>
        <p:spPr>
          <a:xfrm>
            <a:off x="9324278" y="174742"/>
            <a:ext cx="2743200" cy="365125"/>
          </a:xfrm>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1379940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3AC96-50D4-59D5-4623-F339A278123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E114DA-13D7-6724-E43E-D843944497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0BE859-D8C9-E3ED-B8C7-2D127FCD12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38FE7D-40DE-B947-CA1A-7BE2BED696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8324F2-7350-A80C-2F6C-D3B3412C2C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BEC705-3F32-CB7B-4372-CEA71EBD7C70}"/>
              </a:ext>
            </a:extLst>
          </p:cNvPr>
          <p:cNvSpPr>
            <a:spLocks noGrp="1"/>
          </p:cNvSpPr>
          <p:nvPr>
            <p:ph type="dt" sz="half" idx="10"/>
          </p:nvPr>
        </p:nvSpPr>
        <p:spPr/>
        <p:txBody>
          <a:bodyPr/>
          <a:lstStyle/>
          <a:p>
            <a:fld id="{BECFDED8-A754-4C42-B4E4-947D7D5694BD}" type="datetime1">
              <a:rPr lang="en-US" smtClean="0"/>
              <a:t>10/12/23</a:t>
            </a:fld>
            <a:endParaRPr lang="en-US"/>
          </a:p>
        </p:txBody>
      </p:sp>
      <p:sp>
        <p:nvSpPr>
          <p:cNvPr id="8" name="Footer Placeholder 7">
            <a:extLst>
              <a:ext uri="{FF2B5EF4-FFF2-40B4-BE49-F238E27FC236}">
                <a16:creationId xmlns:a16="http://schemas.microsoft.com/office/drawing/2014/main" id="{311F53A1-4999-8B53-72A1-1E75D9F71C5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BF601C-5074-D1F1-686D-00B62071C9BA}"/>
              </a:ext>
            </a:extLst>
          </p:cNvPr>
          <p:cNvSpPr>
            <a:spLocks noGrp="1"/>
          </p:cNvSpPr>
          <p:nvPr>
            <p:ph type="sldNum" sz="quarter" idx="12"/>
          </p:nvPr>
        </p:nvSpPr>
        <p:spPr>
          <a:xfrm>
            <a:off x="9313126" y="176290"/>
            <a:ext cx="2743200" cy="365125"/>
          </a:xfrm>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2408194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416CC-65C6-A732-56A4-C8761E893B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31D14A-4821-8D68-6199-E663FCBA110A}"/>
              </a:ext>
            </a:extLst>
          </p:cNvPr>
          <p:cNvSpPr>
            <a:spLocks noGrp="1"/>
          </p:cNvSpPr>
          <p:nvPr>
            <p:ph type="dt" sz="half" idx="10"/>
          </p:nvPr>
        </p:nvSpPr>
        <p:spPr/>
        <p:txBody>
          <a:bodyPr/>
          <a:lstStyle/>
          <a:p>
            <a:fld id="{D215FA01-AFD3-F74B-8C1E-49F5A72EC262}" type="datetime1">
              <a:rPr lang="en-US" smtClean="0"/>
              <a:t>10/12/23</a:t>
            </a:fld>
            <a:endParaRPr lang="en-US"/>
          </a:p>
        </p:txBody>
      </p:sp>
      <p:sp>
        <p:nvSpPr>
          <p:cNvPr id="4" name="Footer Placeholder 3">
            <a:extLst>
              <a:ext uri="{FF2B5EF4-FFF2-40B4-BE49-F238E27FC236}">
                <a16:creationId xmlns:a16="http://schemas.microsoft.com/office/drawing/2014/main" id="{D9D74A30-85D1-E9A7-FF9E-D465E64B1D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6162A8-9E61-139C-105D-4673FBBFA650}"/>
              </a:ext>
            </a:extLst>
          </p:cNvPr>
          <p:cNvSpPr>
            <a:spLocks noGrp="1"/>
          </p:cNvSpPr>
          <p:nvPr>
            <p:ph type="sldNum" sz="quarter" idx="12"/>
          </p:nvPr>
        </p:nvSpPr>
        <p:spPr>
          <a:xfrm>
            <a:off x="9282113" y="182562"/>
            <a:ext cx="2743200" cy="365125"/>
          </a:xfrm>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2914191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F482FD-14CD-4258-07DE-759E4F1441D3}"/>
              </a:ext>
            </a:extLst>
          </p:cNvPr>
          <p:cNvSpPr>
            <a:spLocks noGrp="1"/>
          </p:cNvSpPr>
          <p:nvPr>
            <p:ph type="dt" sz="half" idx="10"/>
          </p:nvPr>
        </p:nvSpPr>
        <p:spPr/>
        <p:txBody>
          <a:bodyPr/>
          <a:lstStyle/>
          <a:p>
            <a:fld id="{639BF821-497F-3540-883A-7BB6DA7C4F29}" type="datetime1">
              <a:rPr lang="en-US" smtClean="0"/>
              <a:t>10/12/23</a:t>
            </a:fld>
            <a:endParaRPr lang="en-US"/>
          </a:p>
        </p:txBody>
      </p:sp>
      <p:sp>
        <p:nvSpPr>
          <p:cNvPr id="3" name="Footer Placeholder 2">
            <a:extLst>
              <a:ext uri="{FF2B5EF4-FFF2-40B4-BE49-F238E27FC236}">
                <a16:creationId xmlns:a16="http://schemas.microsoft.com/office/drawing/2014/main" id="{7E67C8A3-2111-D32D-D9D3-4C3DB4F0C3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E50BE-E25F-CE80-B469-82265F2CB84D}"/>
              </a:ext>
            </a:extLst>
          </p:cNvPr>
          <p:cNvSpPr>
            <a:spLocks noGrp="1"/>
          </p:cNvSpPr>
          <p:nvPr>
            <p:ph type="sldNum" sz="quarter" idx="12"/>
          </p:nvPr>
        </p:nvSpPr>
        <p:spPr>
          <a:xfrm>
            <a:off x="9324975" y="141288"/>
            <a:ext cx="2743200" cy="365125"/>
          </a:xfrm>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1506970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CE45D-CCD1-5917-4D98-6877BAF877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C7D318-29F4-752A-E0FA-0B6B9F2690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CFEC1D3-A41A-89BE-7559-EC3C2E70F8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44EE0A-96C4-FECB-AD76-EF60FFD7295B}"/>
              </a:ext>
            </a:extLst>
          </p:cNvPr>
          <p:cNvSpPr>
            <a:spLocks noGrp="1"/>
          </p:cNvSpPr>
          <p:nvPr>
            <p:ph type="dt" sz="half" idx="10"/>
          </p:nvPr>
        </p:nvSpPr>
        <p:spPr/>
        <p:txBody>
          <a:bodyPr/>
          <a:lstStyle/>
          <a:p>
            <a:fld id="{E2343AD7-B12E-184E-9A33-4454307E4F98}" type="datetime1">
              <a:rPr lang="en-US" smtClean="0"/>
              <a:t>10/12/23</a:t>
            </a:fld>
            <a:endParaRPr lang="en-US"/>
          </a:p>
        </p:txBody>
      </p:sp>
      <p:sp>
        <p:nvSpPr>
          <p:cNvPr id="6" name="Footer Placeholder 5">
            <a:extLst>
              <a:ext uri="{FF2B5EF4-FFF2-40B4-BE49-F238E27FC236}">
                <a16:creationId xmlns:a16="http://schemas.microsoft.com/office/drawing/2014/main" id="{CA0918EE-0C4A-9A71-65D2-8388BB78E4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CA494E-CFBF-BF7E-D503-162BBF99D9A1}"/>
              </a:ext>
            </a:extLst>
          </p:cNvPr>
          <p:cNvSpPr>
            <a:spLocks noGrp="1"/>
          </p:cNvSpPr>
          <p:nvPr>
            <p:ph type="sldNum" sz="quarter" idx="12"/>
          </p:nvPr>
        </p:nvSpPr>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3430194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0E36-891C-6FEE-741A-2F754E4D3E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7C18F9-7225-5355-3EAD-43381B1FF1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769507-3AB1-A379-E212-9F94AB68DD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31AF3A-A4B0-D3FD-C2DD-1C12742BFD53}"/>
              </a:ext>
            </a:extLst>
          </p:cNvPr>
          <p:cNvSpPr>
            <a:spLocks noGrp="1"/>
          </p:cNvSpPr>
          <p:nvPr>
            <p:ph type="dt" sz="half" idx="10"/>
          </p:nvPr>
        </p:nvSpPr>
        <p:spPr/>
        <p:txBody>
          <a:bodyPr/>
          <a:lstStyle/>
          <a:p>
            <a:fld id="{6A8AD3CF-CECB-604F-BEB0-7DAEAE30E7D3}" type="datetime1">
              <a:rPr lang="en-US" smtClean="0"/>
              <a:t>10/12/23</a:t>
            </a:fld>
            <a:endParaRPr lang="en-US"/>
          </a:p>
        </p:txBody>
      </p:sp>
      <p:sp>
        <p:nvSpPr>
          <p:cNvPr id="6" name="Footer Placeholder 5">
            <a:extLst>
              <a:ext uri="{FF2B5EF4-FFF2-40B4-BE49-F238E27FC236}">
                <a16:creationId xmlns:a16="http://schemas.microsoft.com/office/drawing/2014/main" id="{85867D9C-4C6B-F697-DB50-F466A63F5F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1CEF7F-A034-1948-0882-542BACBB0C4C}"/>
              </a:ext>
            </a:extLst>
          </p:cNvPr>
          <p:cNvSpPr>
            <a:spLocks noGrp="1"/>
          </p:cNvSpPr>
          <p:nvPr>
            <p:ph type="sldNum" sz="quarter" idx="12"/>
          </p:nvPr>
        </p:nvSpPr>
        <p:spPr/>
        <p:txBody>
          <a:bodyPr/>
          <a:lstStyle/>
          <a:p>
            <a:fld id="{3BA2A5A8-C6F8-4902-A4E6-D3514CFCEC88}" type="slidenum">
              <a:rPr lang="en-US" smtClean="0"/>
              <a:t>‹#›</a:t>
            </a:fld>
            <a:endParaRPr lang="en-US"/>
          </a:p>
        </p:txBody>
      </p:sp>
    </p:spTree>
    <p:extLst>
      <p:ext uri="{BB962C8B-B14F-4D97-AF65-F5344CB8AC3E}">
        <p14:creationId xmlns:p14="http://schemas.microsoft.com/office/powerpoint/2010/main" val="311712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1E05AE-3955-8154-EB06-721499EDCE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ABA6F2-A4EE-9930-F3E2-210E686DC7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FA4CEB-D0D1-1592-56A5-95EAF951C2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B49F18-140A-4144-AB7F-5EE7BC390E3A}" type="datetime1">
              <a:rPr lang="en-US" smtClean="0"/>
              <a:t>10/12/23</a:t>
            </a:fld>
            <a:endParaRPr lang="en-US"/>
          </a:p>
        </p:txBody>
      </p:sp>
      <p:sp>
        <p:nvSpPr>
          <p:cNvPr id="5" name="Footer Placeholder 4">
            <a:extLst>
              <a:ext uri="{FF2B5EF4-FFF2-40B4-BE49-F238E27FC236}">
                <a16:creationId xmlns:a16="http://schemas.microsoft.com/office/drawing/2014/main" id="{16135CB8-64B3-30B2-B22B-7460A21D8B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EC8D33C-0ADB-894E-58C9-672B8EAFE1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A2A5A8-C6F8-4902-A4E6-D3514CFCEC88}" type="slidenum">
              <a:rPr lang="en-US" smtClean="0"/>
              <a:t>‹#›</a:t>
            </a:fld>
            <a:endParaRPr lang="en-US"/>
          </a:p>
        </p:txBody>
      </p:sp>
    </p:spTree>
    <p:extLst>
      <p:ext uri="{BB962C8B-B14F-4D97-AF65-F5344CB8AC3E}">
        <p14:creationId xmlns:p14="http://schemas.microsoft.com/office/powerpoint/2010/main" val="103944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35.wmf"/><Relationship Id="rId7" Type="http://schemas.openxmlformats.org/officeDocument/2006/relationships/image" Target="../media/image37.wmf"/><Relationship Id="rId2" Type="http://schemas.openxmlformats.org/officeDocument/2006/relationships/oleObject" Target="../embeddings/oleObject8.bin"/><Relationship Id="rId1" Type="http://schemas.openxmlformats.org/officeDocument/2006/relationships/slideLayout" Target="../slideLayouts/slideLayout2.xml"/><Relationship Id="rId6" Type="http://schemas.openxmlformats.org/officeDocument/2006/relationships/oleObject" Target="../embeddings/oleObject10.bin"/><Relationship Id="rId5" Type="http://schemas.openxmlformats.org/officeDocument/2006/relationships/image" Target="../media/image36.wmf"/><Relationship Id="rId4" Type="http://schemas.openxmlformats.org/officeDocument/2006/relationships/oleObject" Target="../embeddings/oleObject9.bin"/><Relationship Id="rId9" Type="http://schemas.openxmlformats.org/officeDocument/2006/relationships/image" Target="../media/image38.wmf"/></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2.wmf"/><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oleObject" Target="../embeddings/oleObject13.bin"/><Relationship Id="rId5" Type="http://schemas.openxmlformats.org/officeDocument/2006/relationships/image" Target="../media/image41.wmf"/><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48.png"/><Relationship Id="rId7" Type="http://schemas.openxmlformats.org/officeDocument/2006/relationships/image" Target="../media/image45.jpe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0.emf"/><Relationship Id="rId11" Type="http://schemas.openxmlformats.org/officeDocument/2006/relationships/image" Target="../media/image52.wmf"/><Relationship Id="rId5" Type="http://schemas.openxmlformats.org/officeDocument/2006/relationships/image" Target="../media/image49.wmf"/><Relationship Id="rId10" Type="http://schemas.openxmlformats.org/officeDocument/2006/relationships/oleObject" Target="../embeddings/oleObject16.bin"/><Relationship Id="rId4" Type="http://schemas.openxmlformats.org/officeDocument/2006/relationships/oleObject" Target="../embeddings/oleObject14.bin"/><Relationship Id="rId9" Type="http://schemas.openxmlformats.org/officeDocument/2006/relationships/image" Target="../media/image5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5.wmf"/><Relationship Id="rId5" Type="http://schemas.openxmlformats.org/officeDocument/2006/relationships/oleObject" Target="../embeddings/oleObject18.bin"/><Relationship Id="rId4" Type="http://schemas.openxmlformats.org/officeDocument/2006/relationships/image" Target="../media/image54.wmf"/></Relationships>
</file>

<file path=ppt/slides/_rels/slide19.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2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3.wmf"/><Relationship Id="rId18" Type="http://schemas.openxmlformats.org/officeDocument/2006/relationships/image" Target="../media/image16.emf"/><Relationship Id="rId26" Type="http://schemas.openxmlformats.org/officeDocument/2006/relationships/image" Target="../media/image19.wmf"/><Relationship Id="rId3" Type="http://schemas.openxmlformats.org/officeDocument/2006/relationships/image" Target="../media/image5.gif"/><Relationship Id="rId21" Type="http://schemas.openxmlformats.org/officeDocument/2006/relationships/image" Target="../media/image18.png"/><Relationship Id="rId7" Type="http://schemas.openxmlformats.org/officeDocument/2006/relationships/image" Target="../media/image9.emf"/><Relationship Id="rId12" Type="http://schemas.openxmlformats.org/officeDocument/2006/relationships/oleObject" Target="../embeddings/oleObject2.bin"/><Relationship Id="rId17" Type="http://schemas.openxmlformats.org/officeDocument/2006/relationships/image" Target="../media/image15.wmf"/><Relationship Id="rId25" Type="http://schemas.openxmlformats.org/officeDocument/2006/relationships/oleObject" Target="../embeddings/oleObject7.bin"/><Relationship Id="rId2" Type="http://schemas.openxmlformats.org/officeDocument/2006/relationships/image" Target="../media/image4.png"/><Relationship Id="rId16" Type="http://schemas.openxmlformats.org/officeDocument/2006/relationships/oleObject" Target="../embeddings/oleObject4.bin"/><Relationship Id="rId20" Type="http://schemas.openxmlformats.org/officeDocument/2006/relationships/image" Target="../media/image17.wmf"/><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12.wmf"/><Relationship Id="rId24" Type="http://schemas.openxmlformats.org/officeDocument/2006/relationships/image" Target="../media/image18.wmf"/><Relationship Id="rId5" Type="http://schemas.openxmlformats.org/officeDocument/2006/relationships/image" Target="../media/image7.emf"/><Relationship Id="rId15" Type="http://schemas.openxmlformats.org/officeDocument/2006/relationships/image" Target="../media/image14.wmf"/><Relationship Id="rId23" Type="http://schemas.openxmlformats.org/officeDocument/2006/relationships/oleObject" Target="../embeddings/oleObject6.bin"/><Relationship Id="rId10" Type="http://schemas.openxmlformats.org/officeDocument/2006/relationships/oleObject" Target="../embeddings/oleObject1.bin"/><Relationship Id="rId19" Type="http://schemas.openxmlformats.org/officeDocument/2006/relationships/oleObject" Target="../embeddings/oleObject5.bin"/><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oleObject" Target="../embeddings/oleObject3.bin"/><Relationship Id="rId22"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22.jpg"/><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EA1E1-496A-024B-264A-DDD3862932C9}"/>
              </a:ext>
            </a:extLst>
          </p:cNvPr>
          <p:cNvSpPr>
            <a:spLocks noGrp="1"/>
          </p:cNvSpPr>
          <p:nvPr>
            <p:ph type="ctrTitle"/>
          </p:nvPr>
        </p:nvSpPr>
        <p:spPr>
          <a:xfrm>
            <a:off x="358697" y="955095"/>
            <a:ext cx="11474605" cy="1531627"/>
          </a:xfrm>
        </p:spPr>
        <p:txBody>
          <a:bodyPr>
            <a:normAutofit/>
          </a:bodyPr>
          <a:lstStyle/>
          <a:p>
            <a:r>
              <a:rPr lang="en-US" sz="4400" dirty="0"/>
              <a:t>Towards More Realistic Simulations of the Coherent Electron Cooling Experiment</a:t>
            </a:r>
          </a:p>
        </p:txBody>
      </p:sp>
      <p:sp>
        <p:nvSpPr>
          <p:cNvPr id="3" name="Subtitle 2">
            <a:extLst>
              <a:ext uri="{FF2B5EF4-FFF2-40B4-BE49-F238E27FC236}">
                <a16:creationId xmlns:a16="http://schemas.microsoft.com/office/drawing/2014/main" id="{AD60837C-A316-50E9-99FB-10BA447CD8A8}"/>
              </a:ext>
            </a:extLst>
          </p:cNvPr>
          <p:cNvSpPr>
            <a:spLocks noGrp="1"/>
          </p:cNvSpPr>
          <p:nvPr>
            <p:ph type="subTitle" idx="1"/>
          </p:nvPr>
        </p:nvSpPr>
        <p:spPr>
          <a:xfrm>
            <a:off x="1523999" y="3309848"/>
            <a:ext cx="9144000" cy="1655762"/>
          </a:xfrm>
        </p:spPr>
        <p:txBody>
          <a:bodyPr>
            <a:normAutofit/>
          </a:bodyPr>
          <a:lstStyle/>
          <a:p>
            <a:r>
              <a:rPr lang="en-US" sz="2800" dirty="0"/>
              <a:t>G. Wang, Y. Jing, V.N. Litvinenko and J. Ma</a:t>
            </a:r>
          </a:p>
          <a:p>
            <a:r>
              <a:rPr lang="en-US" sz="2800" dirty="0"/>
              <a:t>Brookhaven National Laboratory</a:t>
            </a:r>
          </a:p>
        </p:txBody>
      </p:sp>
      <p:sp>
        <p:nvSpPr>
          <p:cNvPr id="5" name="TextBox 4">
            <a:extLst>
              <a:ext uri="{FF2B5EF4-FFF2-40B4-BE49-F238E27FC236}">
                <a16:creationId xmlns:a16="http://schemas.microsoft.com/office/drawing/2014/main" id="{F3FF5CDB-8C23-B574-BA20-278AE708A010}"/>
              </a:ext>
            </a:extLst>
          </p:cNvPr>
          <p:cNvSpPr txBox="1"/>
          <p:nvPr/>
        </p:nvSpPr>
        <p:spPr>
          <a:xfrm>
            <a:off x="3075068" y="6171969"/>
            <a:ext cx="8201025" cy="461665"/>
          </a:xfrm>
          <a:prstGeom prst="rect">
            <a:avLst/>
          </a:prstGeom>
          <a:noFill/>
        </p:spPr>
        <p:txBody>
          <a:bodyPr wrap="square" rtlCol="0">
            <a:spAutoFit/>
          </a:bodyPr>
          <a:lstStyle/>
          <a:p>
            <a:r>
              <a:rPr lang="en-US" sz="2400" dirty="0"/>
              <a:t>COOL’23 workshop, Oct. 8</a:t>
            </a:r>
            <a:r>
              <a:rPr lang="en-US" sz="2400" baseline="30000" dirty="0"/>
              <a:t>th</a:t>
            </a:r>
            <a:r>
              <a:rPr lang="en-US" sz="2400" dirty="0"/>
              <a:t> – Oct. 14</a:t>
            </a:r>
            <a:r>
              <a:rPr lang="en-US" sz="2400" baseline="30000" dirty="0"/>
              <a:t>th</a:t>
            </a:r>
            <a:r>
              <a:rPr lang="en-US" sz="2400" dirty="0"/>
              <a:t> , Montreux, Switzerland </a:t>
            </a:r>
          </a:p>
        </p:txBody>
      </p:sp>
      <p:pic>
        <p:nvPicPr>
          <p:cNvPr id="7" name="Graphic 6">
            <a:extLst>
              <a:ext uri="{FF2B5EF4-FFF2-40B4-BE49-F238E27FC236}">
                <a16:creationId xmlns:a16="http://schemas.microsoft.com/office/drawing/2014/main" id="{0B41535F-503B-2315-6584-AEB1FD593A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6889" y="6079338"/>
            <a:ext cx="2654221" cy="646929"/>
          </a:xfrm>
          <a:prstGeom prst="rect">
            <a:avLst/>
          </a:prstGeom>
        </p:spPr>
      </p:pic>
    </p:spTree>
    <p:extLst>
      <p:ext uri="{BB962C8B-B14F-4D97-AF65-F5344CB8AC3E}">
        <p14:creationId xmlns:p14="http://schemas.microsoft.com/office/powerpoint/2010/main" val="1081164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2A59C46-2CE4-EF76-210C-51758B828335}"/>
              </a:ext>
            </a:extLst>
          </p:cNvPr>
          <p:cNvSpPr/>
          <p:nvPr/>
        </p:nvSpPr>
        <p:spPr>
          <a:xfrm>
            <a:off x="7389542" y="1296493"/>
            <a:ext cx="873512" cy="6133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29</a:t>
            </a:r>
          </a:p>
        </p:txBody>
      </p:sp>
      <p:sp>
        <p:nvSpPr>
          <p:cNvPr id="12" name="Rectangle 11">
            <a:extLst>
              <a:ext uri="{FF2B5EF4-FFF2-40B4-BE49-F238E27FC236}">
                <a16:creationId xmlns:a16="http://schemas.microsoft.com/office/drawing/2014/main" id="{2BFEC2AF-C3B9-0D86-BE9A-486AD1EF9219}"/>
              </a:ext>
            </a:extLst>
          </p:cNvPr>
          <p:cNvSpPr/>
          <p:nvPr/>
        </p:nvSpPr>
        <p:spPr>
          <a:xfrm>
            <a:off x="6516030" y="1296493"/>
            <a:ext cx="873512" cy="61331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28</a:t>
            </a:r>
          </a:p>
        </p:txBody>
      </p:sp>
      <p:sp>
        <p:nvSpPr>
          <p:cNvPr id="14" name="Rectangle 13">
            <a:extLst>
              <a:ext uri="{FF2B5EF4-FFF2-40B4-BE49-F238E27FC236}">
                <a16:creationId xmlns:a16="http://schemas.microsoft.com/office/drawing/2014/main" id="{D623B0E8-BAF8-B66D-0786-C02D48ED42A1}"/>
              </a:ext>
            </a:extLst>
          </p:cNvPr>
          <p:cNvSpPr/>
          <p:nvPr/>
        </p:nvSpPr>
        <p:spPr>
          <a:xfrm>
            <a:off x="8263054" y="1296493"/>
            <a:ext cx="873512" cy="61331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30</a:t>
            </a:r>
          </a:p>
        </p:txBody>
      </p:sp>
      <p:cxnSp>
        <p:nvCxnSpPr>
          <p:cNvPr id="16" name="Straight Arrow Connector 15">
            <a:extLst>
              <a:ext uri="{FF2B5EF4-FFF2-40B4-BE49-F238E27FC236}">
                <a16:creationId xmlns:a16="http://schemas.microsoft.com/office/drawing/2014/main" id="{DAC5CE1F-F72E-C819-5A1F-B9F8E7F4CE17}"/>
              </a:ext>
            </a:extLst>
          </p:cNvPr>
          <p:cNvCxnSpPr/>
          <p:nvPr/>
        </p:nvCxnSpPr>
        <p:spPr>
          <a:xfrm flipV="1">
            <a:off x="5636961" y="2102866"/>
            <a:ext cx="6125334" cy="65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5DD3556-8C7B-3F6B-169A-36B1C92EE581}"/>
              </a:ext>
            </a:extLst>
          </p:cNvPr>
          <p:cNvSpPr txBox="1"/>
          <p:nvPr/>
        </p:nvSpPr>
        <p:spPr>
          <a:xfrm>
            <a:off x="8420514" y="2097912"/>
            <a:ext cx="10983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8.4 </a:t>
            </a:r>
            <a:r>
              <a:rPr lang="en-US" dirty="0" err="1"/>
              <a:t>ps</a:t>
            </a:r>
            <a:endParaRPr lang="en-US" dirty="0" err="1">
              <a:cs typeface="Calibri"/>
            </a:endParaRPr>
          </a:p>
        </p:txBody>
      </p:sp>
      <p:sp>
        <p:nvSpPr>
          <p:cNvPr id="19" name="Rectangle 18">
            <a:extLst>
              <a:ext uri="{FF2B5EF4-FFF2-40B4-BE49-F238E27FC236}">
                <a16:creationId xmlns:a16="http://schemas.microsoft.com/office/drawing/2014/main" id="{BB398716-F0C1-5658-2827-A44DC55925D0}"/>
              </a:ext>
            </a:extLst>
          </p:cNvPr>
          <p:cNvSpPr/>
          <p:nvPr/>
        </p:nvSpPr>
        <p:spPr>
          <a:xfrm>
            <a:off x="9136566" y="1296493"/>
            <a:ext cx="873512" cy="61331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31</a:t>
            </a:r>
          </a:p>
        </p:txBody>
      </p:sp>
      <p:sp>
        <p:nvSpPr>
          <p:cNvPr id="20" name="Rectangle 19">
            <a:extLst>
              <a:ext uri="{FF2B5EF4-FFF2-40B4-BE49-F238E27FC236}">
                <a16:creationId xmlns:a16="http://schemas.microsoft.com/office/drawing/2014/main" id="{0D1679C1-0BCD-BDE4-320A-0B5A6B58E646}"/>
              </a:ext>
            </a:extLst>
          </p:cNvPr>
          <p:cNvSpPr/>
          <p:nvPr/>
        </p:nvSpPr>
        <p:spPr>
          <a:xfrm>
            <a:off x="10010078" y="1296492"/>
            <a:ext cx="873512" cy="61331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32</a:t>
            </a:r>
          </a:p>
        </p:txBody>
      </p:sp>
      <p:sp>
        <p:nvSpPr>
          <p:cNvPr id="21" name="Rectangle 20">
            <a:extLst>
              <a:ext uri="{FF2B5EF4-FFF2-40B4-BE49-F238E27FC236}">
                <a16:creationId xmlns:a16="http://schemas.microsoft.com/office/drawing/2014/main" id="{9691BC1D-C8FE-3BE2-8B8F-683EC8BAAB49}"/>
              </a:ext>
            </a:extLst>
          </p:cNvPr>
          <p:cNvSpPr/>
          <p:nvPr/>
        </p:nvSpPr>
        <p:spPr>
          <a:xfrm>
            <a:off x="10883590" y="1296492"/>
            <a:ext cx="873512" cy="613317"/>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33</a:t>
            </a:r>
          </a:p>
        </p:txBody>
      </p:sp>
      <p:sp>
        <p:nvSpPr>
          <p:cNvPr id="4" name="TextBox 3">
            <a:extLst>
              <a:ext uri="{FF2B5EF4-FFF2-40B4-BE49-F238E27FC236}">
                <a16:creationId xmlns:a16="http://schemas.microsoft.com/office/drawing/2014/main" id="{2ED783D4-C2A3-AA7B-F279-6F2F45492AC5}"/>
              </a:ext>
            </a:extLst>
          </p:cNvPr>
          <p:cNvSpPr txBox="1"/>
          <p:nvPr/>
        </p:nvSpPr>
        <p:spPr>
          <a:xfrm>
            <a:off x="2767671" y="1466214"/>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Electron bunch</a:t>
            </a:r>
          </a:p>
        </p:txBody>
      </p:sp>
      <p:sp>
        <p:nvSpPr>
          <p:cNvPr id="9" name="Arrow: Right 8">
            <a:extLst>
              <a:ext uri="{FF2B5EF4-FFF2-40B4-BE49-F238E27FC236}">
                <a16:creationId xmlns:a16="http://schemas.microsoft.com/office/drawing/2014/main" id="{5F6D97EA-5664-590A-3E52-948859450E90}"/>
              </a:ext>
            </a:extLst>
          </p:cNvPr>
          <p:cNvSpPr/>
          <p:nvPr/>
        </p:nvSpPr>
        <p:spPr>
          <a:xfrm>
            <a:off x="4500593" y="1406554"/>
            <a:ext cx="977152" cy="4840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C6867D7-E6E6-9E6F-4205-F7D570DE80F1}"/>
              </a:ext>
            </a:extLst>
          </p:cNvPr>
          <p:cNvSpPr/>
          <p:nvPr/>
        </p:nvSpPr>
        <p:spPr>
          <a:xfrm>
            <a:off x="5640760" y="1296493"/>
            <a:ext cx="873512" cy="61331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26</a:t>
            </a:r>
          </a:p>
        </p:txBody>
      </p:sp>
      <p:sp>
        <p:nvSpPr>
          <p:cNvPr id="17" name="Title 1">
            <a:extLst>
              <a:ext uri="{FF2B5EF4-FFF2-40B4-BE49-F238E27FC236}">
                <a16:creationId xmlns:a16="http://schemas.microsoft.com/office/drawing/2014/main" id="{BC2B521B-1EEC-03E4-713D-A0F5480CF819}"/>
              </a:ext>
            </a:extLst>
          </p:cNvPr>
          <p:cNvSpPr>
            <a:spLocks noGrp="1"/>
          </p:cNvSpPr>
          <p:nvPr/>
        </p:nvSpPr>
        <p:spPr>
          <a:xfrm>
            <a:off x="302741" y="76800"/>
            <a:ext cx="114543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a:ea typeface="+mj-lt"/>
                <a:cs typeface="+mj-lt"/>
              </a:rPr>
              <a:t>Dependance of the cooling force on the longitudinal position of the ion:</a:t>
            </a:r>
            <a:br>
              <a:rPr lang="en-US" sz="2800" dirty="0">
                <a:ea typeface="+mj-lt"/>
                <a:cs typeface="+mj-lt"/>
              </a:rPr>
            </a:br>
            <a:r>
              <a:rPr lang="en-US" sz="2800" dirty="0">
                <a:ea typeface="+mj-lt"/>
                <a:cs typeface="+mj-lt"/>
              </a:rPr>
              <a:t> Impact to the cooling performance</a:t>
            </a:r>
            <a:endParaRPr lang="en-US" sz="2800" dirty="0">
              <a:cs typeface="Calibri Light"/>
            </a:endParaRPr>
          </a:p>
        </p:txBody>
      </p:sp>
      <p:pic>
        <p:nvPicPr>
          <p:cNvPr id="2" name="Picture 2">
            <a:extLst>
              <a:ext uri="{FF2B5EF4-FFF2-40B4-BE49-F238E27FC236}">
                <a16:creationId xmlns:a16="http://schemas.microsoft.com/office/drawing/2014/main" id="{9C3C9152-2F5D-060B-C16F-59A8EFC4F6E8}"/>
              </a:ext>
            </a:extLst>
          </p:cNvPr>
          <p:cNvPicPr>
            <a:picLocks noChangeAspect="1"/>
          </p:cNvPicPr>
          <p:nvPr/>
        </p:nvPicPr>
        <p:blipFill>
          <a:blip r:embed="rId2"/>
          <a:stretch>
            <a:fillRect/>
          </a:stretch>
        </p:blipFill>
        <p:spPr>
          <a:xfrm>
            <a:off x="204062" y="2568843"/>
            <a:ext cx="5119606" cy="4006311"/>
          </a:xfrm>
          <a:prstGeom prst="rect">
            <a:avLst/>
          </a:prstGeom>
        </p:spPr>
      </p:pic>
      <p:sp>
        <p:nvSpPr>
          <p:cNvPr id="8" name="TextBox 7">
            <a:extLst>
              <a:ext uri="{FF2B5EF4-FFF2-40B4-BE49-F238E27FC236}">
                <a16:creationId xmlns:a16="http://schemas.microsoft.com/office/drawing/2014/main" id="{C001C6DD-367B-01AD-48A5-95ACE135630E}"/>
              </a:ext>
            </a:extLst>
          </p:cNvPr>
          <p:cNvSpPr txBox="1"/>
          <p:nvPr/>
        </p:nvSpPr>
        <p:spPr>
          <a:xfrm>
            <a:off x="204062" y="6323305"/>
            <a:ext cx="2933056" cy="369332"/>
          </a:xfrm>
          <a:prstGeom prst="rect">
            <a:avLst/>
          </a:prstGeom>
          <a:noFill/>
        </p:spPr>
        <p:txBody>
          <a:bodyPr wrap="square" rtlCol="0">
            <a:spAutoFit/>
          </a:bodyPr>
          <a:lstStyle/>
          <a:p>
            <a:r>
              <a:rPr lang="en-US" dirty="0"/>
              <a:t>Courtesy to J. Ma</a:t>
            </a:r>
          </a:p>
        </p:txBody>
      </p:sp>
      <p:pic>
        <p:nvPicPr>
          <p:cNvPr id="6" name="Picture 6" descr="Compare_updated.png">
            <a:extLst>
              <a:ext uri="{FF2B5EF4-FFF2-40B4-BE49-F238E27FC236}">
                <a16:creationId xmlns:a16="http://schemas.microsoft.com/office/drawing/2014/main" id="{AD2CF043-5D8B-3E12-5966-85D1A016A74C}"/>
              </a:ext>
            </a:extLst>
          </p:cNvPr>
          <p:cNvPicPr>
            <a:picLocks noChangeAspect="1"/>
          </p:cNvPicPr>
          <p:nvPr/>
        </p:nvPicPr>
        <p:blipFill>
          <a:blip r:embed="rId3"/>
          <a:stretch>
            <a:fillRect/>
          </a:stretch>
        </p:blipFill>
        <p:spPr>
          <a:xfrm>
            <a:off x="5991639" y="2623930"/>
            <a:ext cx="5426765" cy="4078355"/>
          </a:xfrm>
          <a:prstGeom prst="rect">
            <a:avLst/>
          </a:prstGeom>
        </p:spPr>
      </p:pic>
      <p:sp>
        <p:nvSpPr>
          <p:cNvPr id="3" name="Slide Number Placeholder 2">
            <a:extLst>
              <a:ext uri="{FF2B5EF4-FFF2-40B4-BE49-F238E27FC236}">
                <a16:creationId xmlns:a16="http://schemas.microsoft.com/office/drawing/2014/main" id="{02DEC99B-BF0C-0438-64F8-994B9FB5C0E1}"/>
              </a:ext>
            </a:extLst>
          </p:cNvPr>
          <p:cNvSpPr>
            <a:spLocks noGrp="1"/>
          </p:cNvSpPr>
          <p:nvPr>
            <p:ph type="sldNum" sz="quarter" idx="12"/>
          </p:nvPr>
        </p:nvSpPr>
        <p:spPr/>
        <p:txBody>
          <a:bodyPr/>
          <a:lstStyle/>
          <a:p>
            <a:fld id="{3BA2A5A8-C6F8-4902-A4E6-D3514CFCEC88}" type="slidenum">
              <a:rPr lang="en-US" sz="2000" smtClean="0"/>
              <a:t>9</a:t>
            </a:fld>
            <a:endParaRPr lang="en-US" sz="2000" dirty="0"/>
          </a:p>
        </p:txBody>
      </p:sp>
    </p:spTree>
    <p:extLst>
      <p:ext uri="{BB962C8B-B14F-4D97-AF65-F5344CB8AC3E}">
        <p14:creationId xmlns:p14="http://schemas.microsoft.com/office/powerpoint/2010/main" val="3247083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DECCF-9611-C1E6-231C-5418ADFB9898}"/>
              </a:ext>
            </a:extLst>
          </p:cNvPr>
          <p:cNvSpPr>
            <a:spLocks noGrp="1"/>
          </p:cNvSpPr>
          <p:nvPr>
            <p:ph type="title"/>
          </p:nvPr>
        </p:nvSpPr>
        <p:spPr>
          <a:xfrm>
            <a:off x="838200" y="153694"/>
            <a:ext cx="10515600" cy="742706"/>
          </a:xfrm>
        </p:spPr>
        <p:txBody>
          <a:bodyPr vert="horz" lIns="91440" tIns="45720" rIns="91440" bIns="45720" rtlCol="0" anchor="ctr">
            <a:noAutofit/>
          </a:bodyPr>
          <a:lstStyle/>
          <a:p>
            <a:pPr algn="ctr"/>
            <a:r>
              <a:rPr lang="en-US" sz="4000" dirty="0">
                <a:cs typeface="Calibri Light"/>
              </a:rPr>
              <a:t>What have we missed...</a:t>
            </a:r>
          </a:p>
        </p:txBody>
      </p:sp>
      <p:pic>
        <p:nvPicPr>
          <p:cNvPr id="4" name="Picture 4">
            <a:extLst>
              <a:ext uri="{FF2B5EF4-FFF2-40B4-BE49-F238E27FC236}">
                <a16:creationId xmlns:a16="http://schemas.microsoft.com/office/drawing/2014/main" id="{219610CA-A6A9-DAAA-68F4-2085E72E57AB}"/>
              </a:ext>
            </a:extLst>
          </p:cNvPr>
          <p:cNvPicPr>
            <a:picLocks noGrp="1" noChangeAspect="1"/>
          </p:cNvPicPr>
          <p:nvPr>
            <p:ph idx="1"/>
          </p:nvPr>
        </p:nvPicPr>
        <p:blipFill>
          <a:blip r:embed="rId2"/>
          <a:stretch>
            <a:fillRect/>
          </a:stretch>
        </p:blipFill>
        <p:spPr>
          <a:xfrm>
            <a:off x="328375" y="2056461"/>
            <a:ext cx="5427271" cy="4351338"/>
          </a:xfrm>
        </p:spPr>
      </p:pic>
      <p:pic>
        <p:nvPicPr>
          <p:cNvPr id="6" name="Picture 2">
            <a:extLst>
              <a:ext uri="{FF2B5EF4-FFF2-40B4-BE49-F238E27FC236}">
                <a16:creationId xmlns:a16="http://schemas.microsoft.com/office/drawing/2014/main" id="{CBB02A48-93E0-7A7D-1E15-4E500612D68A}"/>
              </a:ext>
            </a:extLst>
          </p:cNvPr>
          <p:cNvPicPr>
            <a:picLocks noChangeAspect="1"/>
          </p:cNvPicPr>
          <p:nvPr/>
        </p:nvPicPr>
        <p:blipFill>
          <a:blip r:embed="rId3"/>
          <a:stretch>
            <a:fillRect/>
          </a:stretch>
        </p:blipFill>
        <p:spPr>
          <a:xfrm>
            <a:off x="6355549" y="2257785"/>
            <a:ext cx="5610385" cy="4393768"/>
          </a:xfrm>
          <a:prstGeom prst="rect">
            <a:avLst/>
          </a:prstGeom>
        </p:spPr>
      </p:pic>
      <p:sp>
        <p:nvSpPr>
          <p:cNvPr id="3" name="TextBox 2">
            <a:extLst>
              <a:ext uri="{FF2B5EF4-FFF2-40B4-BE49-F238E27FC236}">
                <a16:creationId xmlns:a16="http://schemas.microsoft.com/office/drawing/2014/main" id="{406D4853-E656-CBB0-1736-DCEBE31883DC}"/>
              </a:ext>
            </a:extLst>
          </p:cNvPr>
          <p:cNvSpPr txBox="1"/>
          <p:nvPr/>
        </p:nvSpPr>
        <p:spPr>
          <a:xfrm>
            <a:off x="328374" y="893435"/>
            <a:ext cx="11787425" cy="1200329"/>
          </a:xfrm>
          <a:prstGeom prst="rect">
            <a:avLst/>
          </a:prstGeom>
          <a:noFill/>
        </p:spPr>
        <p:txBody>
          <a:bodyPr wrap="square" rtlCol="0">
            <a:spAutoFit/>
          </a:bodyPr>
          <a:lstStyle/>
          <a:p>
            <a:pPr algn="just"/>
            <a:r>
              <a:rPr lang="en-US" sz="2400" dirty="0"/>
              <a:t>Slice with the best cooling force at the bunch center is </a:t>
            </a:r>
            <a:r>
              <a:rPr lang="en-US" sz="2400" dirty="0">
                <a:solidFill>
                  <a:srgbClr val="C65228"/>
                </a:solidFill>
              </a:rPr>
              <a:t>slice #28</a:t>
            </a:r>
            <a:r>
              <a:rPr lang="en-US" sz="2400" dirty="0"/>
              <a:t>, which happens to be the slice with minimal transverse size, indicating that we need to take the </a:t>
            </a:r>
            <a:r>
              <a:rPr lang="en-US" sz="2400" b="1" dirty="0">
                <a:solidFill>
                  <a:srgbClr val="00B0F0"/>
                </a:solidFill>
              </a:rPr>
              <a:t>transverse dependance </a:t>
            </a:r>
            <a:r>
              <a:rPr lang="en-US" sz="2400" dirty="0"/>
              <a:t>of the cooling force into account. </a:t>
            </a:r>
          </a:p>
        </p:txBody>
      </p:sp>
      <p:cxnSp>
        <p:nvCxnSpPr>
          <p:cNvPr id="7" name="Straight Arrow Connector 6">
            <a:extLst>
              <a:ext uri="{FF2B5EF4-FFF2-40B4-BE49-F238E27FC236}">
                <a16:creationId xmlns:a16="http://schemas.microsoft.com/office/drawing/2014/main" id="{5AAB19F6-EC6F-BCFC-304A-B5176EB05CF4}"/>
              </a:ext>
            </a:extLst>
          </p:cNvPr>
          <p:cNvCxnSpPr>
            <a:cxnSpLocks/>
            <a:stCxn id="9" idx="2"/>
          </p:cNvCxnSpPr>
          <p:nvPr/>
        </p:nvCxnSpPr>
        <p:spPr>
          <a:xfrm flipH="1">
            <a:off x="5569527" y="2097806"/>
            <a:ext cx="1763645" cy="2869049"/>
          </a:xfrm>
          <a:prstGeom prst="straightConnector1">
            <a:avLst/>
          </a:prstGeom>
          <a:ln w="22225">
            <a:solidFill>
              <a:schemeClr val="tx1"/>
            </a:solidFill>
            <a:prstDash val="lgDash"/>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7046164-7A35-9247-EDF5-F9CD0FB755D4}"/>
              </a:ext>
            </a:extLst>
          </p:cNvPr>
          <p:cNvSpPr txBox="1"/>
          <p:nvPr/>
        </p:nvSpPr>
        <p:spPr>
          <a:xfrm>
            <a:off x="6436356" y="1636141"/>
            <a:ext cx="1793631" cy="461665"/>
          </a:xfrm>
          <a:prstGeom prst="rect">
            <a:avLst/>
          </a:prstGeom>
          <a:noFill/>
        </p:spPr>
        <p:txBody>
          <a:bodyPr wrap="square" rtlCol="0">
            <a:spAutoFit/>
          </a:bodyPr>
          <a:lstStyle/>
          <a:p>
            <a:r>
              <a:rPr lang="en-US" sz="2400" dirty="0"/>
              <a:t>Slice #28</a:t>
            </a:r>
          </a:p>
        </p:txBody>
      </p:sp>
      <p:cxnSp>
        <p:nvCxnSpPr>
          <p:cNvPr id="14" name="Straight Arrow Connector 13">
            <a:extLst>
              <a:ext uri="{FF2B5EF4-FFF2-40B4-BE49-F238E27FC236}">
                <a16:creationId xmlns:a16="http://schemas.microsoft.com/office/drawing/2014/main" id="{EF06EF24-D28C-1A25-E1E4-732CDBF3AB5E}"/>
              </a:ext>
            </a:extLst>
          </p:cNvPr>
          <p:cNvCxnSpPr>
            <a:cxnSpLocks/>
            <a:stCxn id="9" idx="2"/>
          </p:cNvCxnSpPr>
          <p:nvPr/>
        </p:nvCxnSpPr>
        <p:spPr>
          <a:xfrm>
            <a:off x="7333172" y="2097806"/>
            <a:ext cx="1577525" cy="458358"/>
          </a:xfrm>
          <a:prstGeom prst="straightConnector1">
            <a:avLst/>
          </a:prstGeom>
          <a:ln w="19050">
            <a:solidFill>
              <a:schemeClr val="tx1"/>
            </a:solidFill>
            <a:prstDash val="lgDash"/>
            <a:tailEnd type="triangle"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8C8C81D-24AE-F8A1-2809-A8327DA6778E}"/>
              </a:ext>
            </a:extLst>
          </p:cNvPr>
          <p:cNvSpPr txBox="1"/>
          <p:nvPr/>
        </p:nvSpPr>
        <p:spPr>
          <a:xfrm>
            <a:off x="108954" y="6407799"/>
            <a:ext cx="2933056" cy="369332"/>
          </a:xfrm>
          <a:prstGeom prst="rect">
            <a:avLst/>
          </a:prstGeom>
          <a:noFill/>
        </p:spPr>
        <p:txBody>
          <a:bodyPr wrap="square" rtlCol="0">
            <a:spAutoFit/>
          </a:bodyPr>
          <a:lstStyle/>
          <a:p>
            <a:r>
              <a:rPr lang="en-US" dirty="0"/>
              <a:t>Courtesy to J. Ma</a:t>
            </a:r>
          </a:p>
        </p:txBody>
      </p:sp>
      <p:sp>
        <p:nvSpPr>
          <p:cNvPr id="5" name="Slide Number Placeholder 4">
            <a:extLst>
              <a:ext uri="{FF2B5EF4-FFF2-40B4-BE49-F238E27FC236}">
                <a16:creationId xmlns:a16="http://schemas.microsoft.com/office/drawing/2014/main" id="{BE6B4846-81C4-C47C-C7AF-9384288EB0CB}"/>
              </a:ext>
            </a:extLst>
          </p:cNvPr>
          <p:cNvSpPr>
            <a:spLocks noGrp="1"/>
          </p:cNvSpPr>
          <p:nvPr>
            <p:ph type="sldNum" sz="quarter" idx="12"/>
          </p:nvPr>
        </p:nvSpPr>
        <p:spPr/>
        <p:txBody>
          <a:bodyPr/>
          <a:lstStyle/>
          <a:p>
            <a:fld id="{3BA2A5A8-C6F8-4902-A4E6-D3514CFCEC88}" type="slidenum">
              <a:rPr lang="en-US" sz="2000" smtClean="0"/>
              <a:t>10</a:t>
            </a:fld>
            <a:endParaRPr lang="en-US" sz="2000" dirty="0"/>
          </a:p>
        </p:txBody>
      </p:sp>
    </p:spTree>
    <p:extLst>
      <p:ext uri="{BB962C8B-B14F-4D97-AF65-F5344CB8AC3E}">
        <p14:creationId xmlns:p14="http://schemas.microsoft.com/office/powerpoint/2010/main" val="2471683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51A2E-057B-BFA7-C346-A952B90CFA9B}"/>
              </a:ext>
            </a:extLst>
          </p:cNvPr>
          <p:cNvSpPr>
            <a:spLocks noGrp="1"/>
          </p:cNvSpPr>
          <p:nvPr>
            <p:ph type="title"/>
          </p:nvPr>
        </p:nvSpPr>
        <p:spPr>
          <a:xfrm>
            <a:off x="175491" y="365126"/>
            <a:ext cx="11637818" cy="1039822"/>
          </a:xfrm>
        </p:spPr>
        <p:txBody>
          <a:bodyPr/>
          <a:lstStyle/>
          <a:p>
            <a:r>
              <a:rPr lang="en-US" dirty="0"/>
              <a:t>Latest SPACE simulation results for e beam size</a:t>
            </a:r>
          </a:p>
        </p:txBody>
      </p:sp>
      <p:pic>
        <p:nvPicPr>
          <p:cNvPr id="5" name="Picture 4">
            <a:extLst>
              <a:ext uri="{FF2B5EF4-FFF2-40B4-BE49-F238E27FC236}">
                <a16:creationId xmlns:a16="http://schemas.microsoft.com/office/drawing/2014/main" id="{6326AA89-61B4-1F10-A056-0FE0E12B05E5}"/>
              </a:ext>
            </a:extLst>
          </p:cNvPr>
          <p:cNvPicPr>
            <a:picLocks noChangeAspect="1"/>
          </p:cNvPicPr>
          <p:nvPr/>
        </p:nvPicPr>
        <p:blipFill>
          <a:blip r:embed="rId2"/>
          <a:stretch>
            <a:fillRect/>
          </a:stretch>
        </p:blipFill>
        <p:spPr>
          <a:xfrm>
            <a:off x="6204155" y="1243276"/>
            <a:ext cx="5295148" cy="4105472"/>
          </a:xfrm>
          <a:prstGeom prst="rect">
            <a:avLst/>
          </a:prstGeom>
        </p:spPr>
      </p:pic>
      <p:sp>
        <p:nvSpPr>
          <p:cNvPr id="9" name="TextBox 8">
            <a:extLst>
              <a:ext uri="{FF2B5EF4-FFF2-40B4-BE49-F238E27FC236}">
                <a16:creationId xmlns:a16="http://schemas.microsoft.com/office/drawing/2014/main" id="{5CE85673-D8CE-671A-C9A5-F05E1EF7A3C8}"/>
              </a:ext>
            </a:extLst>
          </p:cNvPr>
          <p:cNvSpPr txBox="1"/>
          <p:nvPr/>
        </p:nvSpPr>
        <p:spPr>
          <a:xfrm>
            <a:off x="175491" y="2060776"/>
            <a:ext cx="6028664"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a:t>Poor spatial overlapping of the electrons with the ions can reduce the cooling effects. </a:t>
            </a:r>
          </a:p>
          <a:p>
            <a:pPr marL="285750" indent="-285750">
              <a:buFont typeface="Arial" panose="020B0604020202020204" pitchFamily="34" charset="0"/>
              <a:buChar char="•"/>
            </a:pPr>
            <a:r>
              <a:rPr lang="en-US" sz="2400" dirty="0"/>
              <a:t>In order to properly study the effects, one need to obtain the dependance of the cooling energy kick on the transverse offset of the ion.</a:t>
            </a:r>
          </a:p>
          <a:p>
            <a:pPr marL="285750" indent="-285750">
              <a:buFont typeface="Arial" panose="020B0604020202020204" pitchFamily="34" charset="0"/>
              <a:buChar char="•"/>
            </a:pPr>
            <a:r>
              <a:rPr lang="en-US" sz="2400" dirty="0"/>
              <a:t>As a start, we adopted two analytical  models of the transverse dependance of the cooling field.</a:t>
            </a:r>
          </a:p>
        </p:txBody>
      </p:sp>
      <p:sp>
        <p:nvSpPr>
          <p:cNvPr id="12" name="TextBox 11">
            <a:extLst>
              <a:ext uri="{FF2B5EF4-FFF2-40B4-BE49-F238E27FC236}">
                <a16:creationId xmlns:a16="http://schemas.microsoft.com/office/drawing/2014/main" id="{B772E55C-DBC9-2DD0-7190-BF490201F151}"/>
              </a:ext>
            </a:extLst>
          </p:cNvPr>
          <p:cNvSpPr txBox="1"/>
          <p:nvPr/>
        </p:nvSpPr>
        <p:spPr>
          <a:xfrm>
            <a:off x="8625840" y="1168400"/>
            <a:ext cx="1971040" cy="369332"/>
          </a:xfrm>
          <a:prstGeom prst="rect">
            <a:avLst/>
          </a:prstGeom>
          <a:noFill/>
        </p:spPr>
        <p:txBody>
          <a:bodyPr wrap="square" rtlCol="0">
            <a:spAutoFit/>
          </a:bodyPr>
          <a:lstStyle/>
          <a:p>
            <a:r>
              <a:rPr lang="en-US" dirty="0"/>
              <a:t>Courtesy to J. Ma</a:t>
            </a:r>
          </a:p>
        </p:txBody>
      </p:sp>
      <p:cxnSp>
        <p:nvCxnSpPr>
          <p:cNvPr id="14" name="Straight Connector 13">
            <a:extLst>
              <a:ext uri="{FF2B5EF4-FFF2-40B4-BE49-F238E27FC236}">
                <a16:creationId xmlns:a16="http://schemas.microsoft.com/office/drawing/2014/main" id="{B8794304-FE51-363F-1A20-E3BAFD2D757D}"/>
              </a:ext>
            </a:extLst>
          </p:cNvPr>
          <p:cNvCxnSpPr>
            <a:cxnSpLocks/>
          </p:cNvCxnSpPr>
          <p:nvPr/>
        </p:nvCxnSpPr>
        <p:spPr>
          <a:xfrm flipV="1">
            <a:off x="10294374" y="1775035"/>
            <a:ext cx="1009482" cy="718928"/>
          </a:xfrm>
          <a:prstGeom prst="line">
            <a:avLst/>
          </a:prstGeom>
          <a:ln w="22225">
            <a:solidFill>
              <a:srgbClr val="FF0000"/>
            </a:solidFill>
            <a:prstDash val="lgDash"/>
            <a:headEnd type="oval"/>
            <a:tailEnd type="ova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CA5B2FA-9A93-AB0F-1610-6ACDE5B2582E}"/>
              </a:ext>
            </a:extLst>
          </p:cNvPr>
          <p:cNvSpPr txBox="1"/>
          <p:nvPr/>
        </p:nvSpPr>
        <p:spPr>
          <a:xfrm>
            <a:off x="10205555" y="1405703"/>
            <a:ext cx="2196601" cy="369332"/>
          </a:xfrm>
          <a:prstGeom prst="rect">
            <a:avLst/>
          </a:prstGeom>
          <a:noFill/>
        </p:spPr>
        <p:txBody>
          <a:bodyPr wrap="square" rtlCol="0">
            <a:spAutoFit/>
          </a:bodyPr>
          <a:lstStyle/>
          <a:p>
            <a:r>
              <a:rPr lang="en-US" dirty="0">
                <a:solidFill>
                  <a:srgbClr val="FF0000"/>
                </a:solidFill>
              </a:rPr>
              <a:t>ion rms beam size</a:t>
            </a:r>
          </a:p>
        </p:txBody>
      </p:sp>
      <p:sp>
        <p:nvSpPr>
          <p:cNvPr id="3" name="Slide Number Placeholder 2">
            <a:extLst>
              <a:ext uri="{FF2B5EF4-FFF2-40B4-BE49-F238E27FC236}">
                <a16:creationId xmlns:a16="http://schemas.microsoft.com/office/drawing/2014/main" id="{26A7FA72-A7BC-312A-EE83-0C2A95548DEA}"/>
              </a:ext>
            </a:extLst>
          </p:cNvPr>
          <p:cNvSpPr>
            <a:spLocks noGrp="1"/>
          </p:cNvSpPr>
          <p:nvPr>
            <p:ph type="sldNum" sz="quarter" idx="12"/>
          </p:nvPr>
        </p:nvSpPr>
        <p:spPr/>
        <p:txBody>
          <a:bodyPr/>
          <a:lstStyle/>
          <a:p>
            <a:fld id="{3BA2A5A8-C6F8-4902-A4E6-D3514CFCEC88}" type="slidenum">
              <a:rPr lang="en-US" sz="2000" smtClean="0"/>
              <a:t>11</a:t>
            </a:fld>
            <a:endParaRPr lang="en-US" sz="2000" dirty="0"/>
          </a:p>
        </p:txBody>
      </p:sp>
    </p:spTree>
    <p:extLst>
      <p:ext uri="{BB962C8B-B14F-4D97-AF65-F5344CB8AC3E}">
        <p14:creationId xmlns:p14="http://schemas.microsoft.com/office/powerpoint/2010/main" val="61048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BC2B521B-1EEC-03E4-713D-A0F5480CF819}"/>
              </a:ext>
            </a:extLst>
          </p:cNvPr>
          <p:cNvSpPr>
            <a:spLocks noGrp="1"/>
          </p:cNvSpPr>
          <p:nvPr/>
        </p:nvSpPr>
        <p:spPr>
          <a:xfrm>
            <a:off x="117608" y="433448"/>
            <a:ext cx="11763825" cy="72043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ea typeface="Calibri Light"/>
                <a:cs typeface="Calibri Light"/>
              </a:rPr>
              <a:t>Dependance of cooling force on the transverse location of the ion: </a:t>
            </a:r>
          </a:p>
          <a:p>
            <a:pPr algn="ctr"/>
            <a:r>
              <a:rPr lang="en-US" sz="3200" b="1" dirty="0">
                <a:ea typeface="Calibri Light"/>
                <a:cs typeface="Calibri Light"/>
              </a:rPr>
              <a:t>Disc models</a:t>
            </a:r>
            <a:endParaRPr lang="en-US" sz="3200" b="1" dirty="0">
              <a:cs typeface="Calibri Light"/>
            </a:endParaRPr>
          </a:p>
        </p:txBody>
      </p:sp>
      <p:graphicFrame>
        <p:nvGraphicFramePr>
          <p:cNvPr id="22" name="Object 21">
            <a:extLst>
              <a:ext uri="{FF2B5EF4-FFF2-40B4-BE49-F238E27FC236}">
                <a16:creationId xmlns:a16="http://schemas.microsoft.com/office/drawing/2014/main" id="{EA737D3B-60B3-0E20-6065-2EEF8F14A7FB}"/>
              </a:ext>
            </a:extLst>
          </p:cNvPr>
          <p:cNvGraphicFramePr>
            <a:graphicFrameLocks noChangeAspect="1"/>
          </p:cNvGraphicFramePr>
          <p:nvPr>
            <p:extLst>
              <p:ext uri="{D42A27DB-BD31-4B8C-83A1-F6EECF244321}">
                <p14:modId xmlns:p14="http://schemas.microsoft.com/office/powerpoint/2010/main" val="1062338221"/>
              </p:ext>
            </p:extLst>
          </p:nvPr>
        </p:nvGraphicFramePr>
        <p:xfrm>
          <a:off x="155708" y="3533059"/>
          <a:ext cx="7790262" cy="881607"/>
        </p:xfrm>
        <a:graphic>
          <a:graphicData uri="http://schemas.openxmlformats.org/presentationml/2006/ole">
            <mc:AlternateContent xmlns:mc="http://schemas.openxmlformats.org/markup-compatibility/2006">
              <mc:Choice xmlns:v="urn:schemas-microsoft-com:vml" Requires="v">
                <p:oleObj name="Equation" r:id="rId2" imgW="5206680" imgH="583920" progId="Equation.DSMT4">
                  <p:embed/>
                </p:oleObj>
              </mc:Choice>
              <mc:Fallback>
                <p:oleObj name="Equation" r:id="rId2" imgW="5206680" imgH="583920" progId="Equation.DSMT4">
                  <p:embed/>
                  <p:pic>
                    <p:nvPicPr>
                      <p:cNvPr id="22" name="Object 21">
                        <a:extLst>
                          <a:ext uri="{FF2B5EF4-FFF2-40B4-BE49-F238E27FC236}">
                            <a16:creationId xmlns:a16="http://schemas.microsoft.com/office/drawing/2014/main" id="{EA737D3B-60B3-0E20-6065-2EEF8F14A7FB}"/>
                          </a:ext>
                        </a:extLst>
                      </p:cNvPr>
                      <p:cNvPicPr>
                        <a:picLocks noChangeAspect="1" noChangeArrowheads="1"/>
                      </p:cNvPicPr>
                      <p:nvPr/>
                    </p:nvPicPr>
                    <p:blipFill>
                      <a:blip r:embed="rId3"/>
                      <a:srcRect/>
                      <a:stretch>
                        <a:fillRect/>
                      </a:stretch>
                    </p:blipFill>
                    <p:spPr bwMode="auto">
                      <a:xfrm>
                        <a:off x="155708" y="3533059"/>
                        <a:ext cx="7790262" cy="881607"/>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6E6B44D6-AF05-6DC1-174F-AC3CF301DA35}"/>
              </a:ext>
            </a:extLst>
          </p:cNvPr>
          <p:cNvGraphicFramePr>
            <a:graphicFrameLocks noChangeAspect="1"/>
          </p:cNvGraphicFramePr>
          <p:nvPr>
            <p:extLst>
              <p:ext uri="{D42A27DB-BD31-4B8C-83A1-F6EECF244321}">
                <p14:modId xmlns:p14="http://schemas.microsoft.com/office/powerpoint/2010/main" val="1986595116"/>
              </p:ext>
            </p:extLst>
          </p:nvPr>
        </p:nvGraphicFramePr>
        <p:xfrm>
          <a:off x="155708" y="5650371"/>
          <a:ext cx="8901712" cy="752410"/>
        </p:xfrm>
        <a:graphic>
          <a:graphicData uri="http://schemas.openxmlformats.org/presentationml/2006/ole">
            <mc:AlternateContent xmlns:mc="http://schemas.openxmlformats.org/markup-compatibility/2006">
              <mc:Choice xmlns:v="urn:schemas-microsoft-com:vml" Requires="v">
                <p:oleObj name="Equation" r:id="rId4" imgW="5994360" imgH="507960" progId="Equation.DSMT4">
                  <p:embed/>
                </p:oleObj>
              </mc:Choice>
              <mc:Fallback>
                <p:oleObj name="Equation" r:id="rId4" imgW="5994360" imgH="507960" progId="Equation.DSMT4">
                  <p:embed/>
                  <p:pic>
                    <p:nvPicPr>
                      <p:cNvPr id="24" name="Object 23">
                        <a:extLst>
                          <a:ext uri="{FF2B5EF4-FFF2-40B4-BE49-F238E27FC236}">
                            <a16:creationId xmlns:a16="http://schemas.microsoft.com/office/drawing/2014/main" id="{6E6B44D6-AF05-6DC1-174F-AC3CF301DA35}"/>
                          </a:ext>
                        </a:extLst>
                      </p:cNvPr>
                      <p:cNvPicPr>
                        <a:picLocks noChangeAspect="1" noChangeArrowheads="1"/>
                      </p:cNvPicPr>
                      <p:nvPr/>
                    </p:nvPicPr>
                    <p:blipFill>
                      <a:blip r:embed="rId5"/>
                      <a:srcRect/>
                      <a:stretch>
                        <a:fillRect/>
                      </a:stretch>
                    </p:blipFill>
                    <p:spPr bwMode="auto">
                      <a:xfrm>
                        <a:off x="155708" y="5650371"/>
                        <a:ext cx="8901712" cy="752410"/>
                      </a:xfrm>
                      <a:prstGeom prst="rect">
                        <a:avLst/>
                      </a:prstGeom>
                      <a:noFill/>
                    </p:spPr>
                  </p:pic>
                </p:oleObj>
              </mc:Fallback>
            </mc:AlternateContent>
          </a:graphicData>
        </a:graphic>
      </p:graphicFrame>
      <p:sp>
        <p:nvSpPr>
          <p:cNvPr id="4" name="Slide Number Placeholder 3">
            <a:extLst>
              <a:ext uri="{FF2B5EF4-FFF2-40B4-BE49-F238E27FC236}">
                <a16:creationId xmlns:a16="http://schemas.microsoft.com/office/drawing/2014/main" id="{0361A622-75FC-217B-D617-9A73E612F21A}"/>
              </a:ext>
            </a:extLst>
          </p:cNvPr>
          <p:cNvSpPr>
            <a:spLocks noGrp="1"/>
          </p:cNvSpPr>
          <p:nvPr>
            <p:ph type="sldNum" sz="quarter" idx="12"/>
          </p:nvPr>
        </p:nvSpPr>
        <p:spPr>
          <a:xfrm>
            <a:off x="9256898" y="6464801"/>
            <a:ext cx="2743200" cy="365125"/>
          </a:xfrm>
        </p:spPr>
        <p:txBody>
          <a:bodyPr/>
          <a:lstStyle/>
          <a:p>
            <a:fld id="{3BA2A5A8-C6F8-4902-A4E6-D3514CFCEC88}" type="slidenum">
              <a:rPr lang="en-US" sz="2000" smtClean="0"/>
              <a:t>12</a:t>
            </a:fld>
            <a:endParaRPr lang="en-US" sz="2000" dirty="0"/>
          </a:p>
        </p:txBody>
      </p:sp>
      <p:sp>
        <p:nvSpPr>
          <p:cNvPr id="8" name="TextBox 7">
            <a:extLst>
              <a:ext uri="{FF2B5EF4-FFF2-40B4-BE49-F238E27FC236}">
                <a16:creationId xmlns:a16="http://schemas.microsoft.com/office/drawing/2014/main" id="{28439202-6CE3-F99F-AE53-72136F4E2463}"/>
              </a:ext>
            </a:extLst>
          </p:cNvPr>
          <p:cNvSpPr txBox="1"/>
          <p:nvPr/>
        </p:nvSpPr>
        <p:spPr>
          <a:xfrm>
            <a:off x="107110" y="2956370"/>
            <a:ext cx="2792559" cy="461665"/>
          </a:xfrm>
          <a:prstGeom prst="rect">
            <a:avLst/>
          </a:prstGeom>
          <a:noFill/>
        </p:spPr>
        <p:txBody>
          <a:bodyPr wrap="square" rtlCol="0">
            <a:spAutoFit/>
          </a:bodyPr>
          <a:lstStyle/>
          <a:p>
            <a:r>
              <a:rPr lang="en-US" sz="2400" dirty="0"/>
              <a:t>Gaussian disc</a:t>
            </a:r>
          </a:p>
        </p:txBody>
      </p:sp>
      <p:sp>
        <p:nvSpPr>
          <p:cNvPr id="9" name="TextBox 8">
            <a:extLst>
              <a:ext uri="{FF2B5EF4-FFF2-40B4-BE49-F238E27FC236}">
                <a16:creationId xmlns:a16="http://schemas.microsoft.com/office/drawing/2014/main" id="{525C6F9E-9AA5-329C-6B03-C041ED2E1571}"/>
              </a:ext>
            </a:extLst>
          </p:cNvPr>
          <p:cNvSpPr txBox="1"/>
          <p:nvPr/>
        </p:nvSpPr>
        <p:spPr>
          <a:xfrm>
            <a:off x="107110" y="4931394"/>
            <a:ext cx="6719978" cy="461665"/>
          </a:xfrm>
          <a:prstGeom prst="rect">
            <a:avLst/>
          </a:prstGeom>
          <a:noFill/>
        </p:spPr>
        <p:txBody>
          <a:bodyPr wrap="square" rtlCol="0">
            <a:spAutoFit/>
          </a:bodyPr>
          <a:lstStyle/>
          <a:p>
            <a:r>
              <a:rPr lang="en-US" sz="2400" dirty="0"/>
              <a:t>Uniform disc (step function for transverse density)</a:t>
            </a:r>
          </a:p>
        </p:txBody>
      </p:sp>
      <p:sp>
        <p:nvSpPr>
          <p:cNvPr id="35" name="Oval 34">
            <a:extLst>
              <a:ext uri="{FF2B5EF4-FFF2-40B4-BE49-F238E27FC236}">
                <a16:creationId xmlns:a16="http://schemas.microsoft.com/office/drawing/2014/main" id="{AF77E2F4-D82E-3955-B250-054EE80C731C}"/>
              </a:ext>
            </a:extLst>
          </p:cNvPr>
          <p:cNvSpPr/>
          <p:nvPr/>
        </p:nvSpPr>
        <p:spPr>
          <a:xfrm>
            <a:off x="9459205" y="3072897"/>
            <a:ext cx="1455563" cy="1455607"/>
          </a:xfrm>
          <a:prstGeom prst="ellipse">
            <a:avLst/>
          </a:prstGeom>
          <a:gradFill>
            <a:gsLst>
              <a:gs pos="0">
                <a:srgbClr val="0070C0"/>
              </a:gs>
              <a:gs pos="100000">
                <a:schemeClr val="accent1">
                  <a:lumMod val="30000"/>
                  <a:lumOff val="7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B2BCF2D8-8A47-76FC-755F-DCDDEB270F36}"/>
              </a:ext>
            </a:extLst>
          </p:cNvPr>
          <p:cNvSpPr/>
          <p:nvPr/>
        </p:nvSpPr>
        <p:spPr>
          <a:xfrm>
            <a:off x="9459205" y="5101727"/>
            <a:ext cx="1455563" cy="1455607"/>
          </a:xfrm>
          <a:prstGeom prst="ellipse">
            <a:avLst/>
          </a:prstGeom>
          <a:solidFill>
            <a:srgbClr val="0070C0">
              <a:alpha val="691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A8B9842A-D3B5-0381-2E0D-CB6D58ACA9C0}"/>
              </a:ext>
            </a:extLst>
          </p:cNvPr>
          <p:cNvCxnSpPr>
            <a:cxnSpLocks/>
          </p:cNvCxnSpPr>
          <p:nvPr/>
        </p:nvCxnSpPr>
        <p:spPr>
          <a:xfrm>
            <a:off x="107110" y="2838853"/>
            <a:ext cx="11774323" cy="39712"/>
          </a:xfrm>
          <a:prstGeom prst="line">
            <a:avLst/>
          </a:prstGeom>
          <a:ln w="34925">
            <a:prstDash val="lg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372D8FE-F439-36EE-5B18-E8D8DBED3ECA}"/>
              </a:ext>
            </a:extLst>
          </p:cNvPr>
          <p:cNvCxnSpPr>
            <a:cxnSpLocks/>
          </p:cNvCxnSpPr>
          <p:nvPr/>
        </p:nvCxnSpPr>
        <p:spPr>
          <a:xfrm>
            <a:off x="208838" y="4687101"/>
            <a:ext cx="11774323" cy="39712"/>
          </a:xfrm>
          <a:prstGeom prst="line">
            <a:avLst/>
          </a:prstGeom>
          <a:ln w="34925">
            <a:prstDash val="lgDash"/>
          </a:ln>
        </p:spPr>
        <p:style>
          <a:lnRef idx="1">
            <a:schemeClr val="accent1"/>
          </a:lnRef>
          <a:fillRef idx="0">
            <a:schemeClr val="accent1"/>
          </a:fillRef>
          <a:effectRef idx="0">
            <a:schemeClr val="accent1"/>
          </a:effectRef>
          <a:fontRef idx="minor">
            <a:schemeClr val="tx1"/>
          </a:fontRef>
        </p:style>
      </p:cxnSp>
      <p:graphicFrame>
        <p:nvGraphicFramePr>
          <p:cNvPr id="44" name="Object 43">
            <a:extLst>
              <a:ext uri="{FF2B5EF4-FFF2-40B4-BE49-F238E27FC236}">
                <a16:creationId xmlns:a16="http://schemas.microsoft.com/office/drawing/2014/main" id="{9046BE2D-542E-7B44-207C-DADF0027D935}"/>
              </a:ext>
            </a:extLst>
          </p:cNvPr>
          <p:cNvGraphicFramePr>
            <a:graphicFrameLocks noChangeAspect="1"/>
          </p:cNvGraphicFramePr>
          <p:nvPr>
            <p:extLst>
              <p:ext uri="{D42A27DB-BD31-4B8C-83A1-F6EECF244321}">
                <p14:modId xmlns:p14="http://schemas.microsoft.com/office/powerpoint/2010/main" val="4030368533"/>
              </p:ext>
            </p:extLst>
          </p:nvPr>
        </p:nvGraphicFramePr>
        <p:xfrm>
          <a:off x="1103338" y="1885307"/>
          <a:ext cx="4561683" cy="647813"/>
        </p:xfrm>
        <a:graphic>
          <a:graphicData uri="http://schemas.openxmlformats.org/presentationml/2006/ole">
            <mc:AlternateContent xmlns:mc="http://schemas.openxmlformats.org/markup-compatibility/2006">
              <mc:Choice xmlns:v="urn:schemas-microsoft-com:vml" Requires="v">
                <p:oleObj name="Equation" r:id="rId6" imgW="3213100" imgH="457200" progId="Equation.DSMT4">
                  <p:embed/>
                </p:oleObj>
              </mc:Choice>
              <mc:Fallback>
                <p:oleObj name="Equation" r:id="rId6" imgW="3213100" imgH="457200" progId="Equation.DSMT4">
                  <p:embed/>
                  <p:pic>
                    <p:nvPicPr>
                      <p:cNvPr id="14" name="Object 13">
                        <a:extLst>
                          <a:ext uri="{FF2B5EF4-FFF2-40B4-BE49-F238E27FC236}">
                            <a16:creationId xmlns:a16="http://schemas.microsoft.com/office/drawing/2014/main" id="{C7FB936E-D651-2338-308A-F1630C3C1C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3338" y="1885307"/>
                        <a:ext cx="4561683" cy="647813"/>
                      </a:xfrm>
                      <a:prstGeom prst="rect">
                        <a:avLst/>
                      </a:prstGeom>
                      <a:noFill/>
                    </p:spPr>
                  </p:pic>
                </p:oleObj>
              </mc:Fallback>
            </mc:AlternateContent>
          </a:graphicData>
        </a:graphic>
      </p:graphicFrame>
      <p:graphicFrame>
        <p:nvGraphicFramePr>
          <p:cNvPr id="45" name="Object 44">
            <a:extLst>
              <a:ext uri="{FF2B5EF4-FFF2-40B4-BE49-F238E27FC236}">
                <a16:creationId xmlns:a16="http://schemas.microsoft.com/office/drawing/2014/main" id="{1CC55006-6564-85EF-0318-D28E7BE911BE}"/>
              </a:ext>
            </a:extLst>
          </p:cNvPr>
          <p:cNvGraphicFramePr>
            <a:graphicFrameLocks noChangeAspect="1"/>
          </p:cNvGraphicFramePr>
          <p:nvPr>
            <p:extLst>
              <p:ext uri="{D42A27DB-BD31-4B8C-83A1-F6EECF244321}">
                <p14:modId xmlns:p14="http://schemas.microsoft.com/office/powerpoint/2010/main" val="1628196405"/>
              </p:ext>
            </p:extLst>
          </p:nvPr>
        </p:nvGraphicFramePr>
        <p:xfrm>
          <a:off x="6379000" y="1947756"/>
          <a:ext cx="3593841" cy="696765"/>
        </p:xfrm>
        <a:graphic>
          <a:graphicData uri="http://schemas.openxmlformats.org/presentationml/2006/ole">
            <mc:AlternateContent xmlns:mc="http://schemas.openxmlformats.org/markup-compatibility/2006">
              <mc:Choice xmlns:v="urn:schemas-microsoft-com:vml" Requires="v">
                <p:oleObj name="Equation" r:id="rId8" imgW="2489040" imgH="482400" progId="Equation.DSMT4">
                  <p:embed/>
                </p:oleObj>
              </mc:Choice>
              <mc:Fallback>
                <p:oleObj name="Equation" r:id="rId8" imgW="2489040" imgH="482400" progId="Equation.DSMT4">
                  <p:embed/>
                  <p:pic>
                    <p:nvPicPr>
                      <p:cNvPr id="7" name="Object 6">
                        <a:extLst>
                          <a:ext uri="{FF2B5EF4-FFF2-40B4-BE49-F238E27FC236}">
                            <a16:creationId xmlns:a16="http://schemas.microsoft.com/office/drawing/2014/main" id="{BE5F84E4-5668-47D9-9BD9-5CC61CF8EF66}"/>
                          </a:ext>
                        </a:extLst>
                      </p:cNvPr>
                      <p:cNvPicPr/>
                      <p:nvPr/>
                    </p:nvPicPr>
                    <p:blipFill>
                      <a:blip r:embed="rId9"/>
                      <a:stretch>
                        <a:fillRect/>
                      </a:stretch>
                    </p:blipFill>
                    <p:spPr>
                      <a:xfrm>
                        <a:off x="6379000" y="1947756"/>
                        <a:ext cx="3593841" cy="696765"/>
                      </a:xfrm>
                      <a:prstGeom prst="rect">
                        <a:avLst/>
                      </a:prstGeom>
                    </p:spPr>
                  </p:pic>
                </p:oleObj>
              </mc:Fallback>
            </mc:AlternateContent>
          </a:graphicData>
        </a:graphic>
      </p:graphicFrame>
      <p:sp>
        <p:nvSpPr>
          <p:cNvPr id="46" name="TextBox 45">
            <a:extLst>
              <a:ext uri="{FF2B5EF4-FFF2-40B4-BE49-F238E27FC236}">
                <a16:creationId xmlns:a16="http://schemas.microsoft.com/office/drawing/2014/main" id="{1332C8E2-48CA-DE5C-A918-C9BA7B7AEAFF}"/>
              </a:ext>
            </a:extLst>
          </p:cNvPr>
          <p:cNvSpPr txBox="1"/>
          <p:nvPr/>
        </p:nvSpPr>
        <p:spPr>
          <a:xfrm>
            <a:off x="265684" y="1288254"/>
            <a:ext cx="11457173" cy="400110"/>
          </a:xfrm>
          <a:prstGeom prst="rect">
            <a:avLst/>
          </a:prstGeom>
          <a:noFill/>
        </p:spPr>
        <p:txBody>
          <a:bodyPr wrap="square" rtlCol="0">
            <a:spAutoFit/>
          </a:bodyPr>
          <a:lstStyle/>
          <a:p>
            <a:r>
              <a:rPr lang="en-US" sz="2000" dirty="0"/>
              <a:t>The longitudinal electric field can be found by solving the Poisson’s equation for given charge distribution </a:t>
            </a:r>
          </a:p>
        </p:txBody>
      </p:sp>
    </p:spTree>
    <p:extLst>
      <p:ext uri="{BB962C8B-B14F-4D97-AF65-F5344CB8AC3E}">
        <p14:creationId xmlns:p14="http://schemas.microsoft.com/office/powerpoint/2010/main" val="3617543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BC2B521B-1EEC-03E4-713D-A0F5480CF819}"/>
              </a:ext>
            </a:extLst>
          </p:cNvPr>
          <p:cNvSpPr>
            <a:spLocks noGrp="1"/>
          </p:cNvSpPr>
          <p:nvPr/>
        </p:nvSpPr>
        <p:spPr>
          <a:xfrm>
            <a:off x="314213" y="129262"/>
            <a:ext cx="11172825" cy="11374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ea typeface="Calibri Light"/>
                <a:cs typeface="Calibri Light"/>
              </a:rPr>
              <a:t>Dependance of cooling force on the transverse location of the ion: Disc models</a:t>
            </a:r>
            <a:endParaRPr lang="en-US" sz="3200" b="1" dirty="0">
              <a:cs typeface="Calibri Light"/>
            </a:endParaRPr>
          </a:p>
        </p:txBody>
      </p:sp>
      <p:pic>
        <p:nvPicPr>
          <p:cNvPr id="2" name="Picture 4" descr="compare.png">
            <a:extLst>
              <a:ext uri="{FF2B5EF4-FFF2-40B4-BE49-F238E27FC236}">
                <a16:creationId xmlns:a16="http://schemas.microsoft.com/office/drawing/2014/main" id="{3CB8583B-7F4F-A011-CD3D-F37F7602C5AB}"/>
              </a:ext>
            </a:extLst>
          </p:cNvPr>
          <p:cNvPicPr>
            <a:picLocks noChangeAspect="1"/>
          </p:cNvPicPr>
          <p:nvPr/>
        </p:nvPicPr>
        <p:blipFill>
          <a:blip r:embed="rId2"/>
          <a:stretch>
            <a:fillRect/>
          </a:stretch>
        </p:blipFill>
        <p:spPr>
          <a:xfrm>
            <a:off x="6096000" y="2399676"/>
            <a:ext cx="5667825" cy="4247688"/>
          </a:xfrm>
          <a:prstGeom prst="rect">
            <a:avLst/>
          </a:prstGeom>
        </p:spPr>
      </p:pic>
      <p:pic>
        <p:nvPicPr>
          <p:cNvPr id="3" name="Picture 6">
            <a:extLst>
              <a:ext uri="{FF2B5EF4-FFF2-40B4-BE49-F238E27FC236}">
                <a16:creationId xmlns:a16="http://schemas.microsoft.com/office/drawing/2014/main" id="{C1F2AC1F-64BC-8BFD-36BD-3BFD5A3EAD18}"/>
              </a:ext>
            </a:extLst>
          </p:cNvPr>
          <p:cNvPicPr>
            <a:picLocks noChangeAspect="1"/>
          </p:cNvPicPr>
          <p:nvPr/>
        </p:nvPicPr>
        <p:blipFill>
          <a:blip r:embed="rId3"/>
          <a:stretch>
            <a:fillRect/>
          </a:stretch>
        </p:blipFill>
        <p:spPr>
          <a:xfrm>
            <a:off x="229892" y="2399676"/>
            <a:ext cx="5416657" cy="4381523"/>
          </a:xfrm>
          <a:prstGeom prst="rect">
            <a:avLst/>
          </a:prstGeom>
        </p:spPr>
      </p:pic>
      <p:graphicFrame>
        <p:nvGraphicFramePr>
          <p:cNvPr id="25" name="Object 24">
            <a:extLst>
              <a:ext uri="{FF2B5EF4-FFF2-40B4-BE49-F238E27FC236}">
                <a16:creationId xmlns:a16="http://schemas.microsoft.com/office/drawing/2014/main" id="{2080E8E8-6F63-74D6-29A9-B2C365A56220}"/>
              </a:ext>
            </a:extLst>
          </p:cNvPr>
          <p:cNvGraphicFramePr>
            <a:graphicFrameLocks noChangeAspect="1"/>
          </p:cNvGraphicFramePr>
          <p:nvPr/>
        </p:nvGraphicFramePr>
        <p:xfrm>
          <a:off x="3500777" y="3691616"/>
          <a:ext cx="1517650" cy="454025"/>
        </p:xfrm>
        <a:graphic>
          <a:graphicData uri="http://schemas.openxmlformats.org/presentationml/2006/ole">
            <mc:AlternateContent xmlns:mc="http://schemas.openxmlformats.org/markup-compatibility/2006">
              <mc:Choice xmlns:v="urn:schemas-microsoft-com:vml" Requires="v">
                <p:oleObj name="Equation" r:id="rId4" imgW="761760" imgH="228600" progId="Equation.DSMT4">
                  <p:embed/>
                </p:oleObj>
              </mc:Choice>
              <mc:Fallback>
                <p:oleObj name="Equation" r:id="rId4" imgW="761760" imgH="228600" progId="Equation.DSMT4">
                  <p:embed/>
                  <p:pic>
                    <p:nvPicPr>
                      <p:cNvPr id="25" name="Object 24">
                        <a:extLst>
                          <a:ext uri="{FF2B5EF4-FFF2-40B4-BE49-F238E27FC236}">
                            <a16:creationId xmlns:a16="http://schemas.microsoft.com/office/drawing/2014/main" id="{2080E8E8-6F63-74D6-29A9-B2C365A56220}"/>
                          </a:ext>
                        </a:extLst>
                      </p:cNvPr>
                      <p:cNvPicPr/>
                      <p:nvPr/>
                    </p:nvPicPr>
                    <p:blipFill>
                      <a:blip r:embed="rId5"/>
                      <a:stretch>
                        <a:fillRect/>
                      </a:stretch>
                    </p:blipFill>
                    <p:spPr>
                      <a:xfrm>
                        <a:off x="3500777" y="3691616"/>
                        <a:ext cx="1517650" cy="45402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B039E0FF-B3A0-C7EB-DE03-E772D19D021A}"/>
              </a:ext>
            </a:extLst>
          </p:cNvPr>
          <p:cNvGraphicFramePr>
            <a:graphicFrameLocks noChangeAspect="1"/>
          </p:cNvGraphicFramePr>
          <p:nvPr/>
        </p:nvGraphicFramePr>
        <p:xfrm>
          <a:off x="3576977" y="4169508"/>
          <a:ext cx="1365250" cy="354012"/>
        </p:xfrm>
        <a:graphic>
          <a:graphicData uri="http://schemas.openxmlformats.org/presentationml/2006/ole">
            <mc:AlternateContent xmlns:mc="http://schemas.openxmlformats.org/markup-compatibility/2006">
              <mc:Choice xmlns:v="urn:schemas-microsoft-com:vml" Requires="v">
                <p:oleObj name="Equation" r:id="rId6" imgW="685800" imgH="177480" progId="Equation.DSMT4">
                  <p:embed/>
                </p:oleObj>
              </mc:Choice>
              <mc:Fallback>
                <p:oleObj name="Equation" r:id="rId6" imgW="685800" imgH="177480" progId="Equation.DSMT4">
                  <p:embed/>
                  <p:pic>
                    <p:nvPicPr>
                      <p:cNvPr id="26" name="Object 25">
                        <a:extLst>
                          <a:ext uri="{FF2B5EF4-FFF2-40B4-BE49-F238E27FC236}">
                            <a16:creationId xmlns:a16="http://schemas.microsoft.com/office/drawing/2014/main" id="{B039E0FF-B3A0-C7EB-DE03-E772D19D021A}"/>
                          </a:ext>
                        </a:extLst>
                      </p:cNvPr>
                      <p:cNvPicPr/>
                      <p:nvPr/>
                    </p:nvPicPr>
                    <p:blipFill>
                      <a:blip r:embed="rId7"/>
                      <a:stretch>
                        <a:fillRect/>
                      </a:stretch>
                    </p:blipFill>
                    <p:spPr>
                      <a:xfrm>
                        <a:off x="3576977" y="4169508"/>
                        <a:ext cx="1365250" cy="354012"/>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0361A622-75FC-217B-D617-9A73E612F21A}"/>
              </a:ext>
            </a:extLst>
          </p:cNvPr>
          <p:cNvSpPr>
            <a:spLocks noGrp="1"/>
          </p:cNvSpPr>
          <p:nvPr>
            <p:ph type="sldNum" sz="quarter" idx="12"/>
          </p:nvPr>
        </p:nvSpPr>
        <p:spPr>
          <a:xfrm>
            <a:off x="9299761" y="122203"/>
            <a:ext cx="2743200" cy="365125"/>
          </a:xfrm>
        </p:spPr>
        <p:txBody>
          <a:bodyPr/>
          <a:lstStyle/>
          <a:p>
            <a:fld id="{3BA2A5A8-C6F8-4902-A4E6-D3514CFCEC88}" type="slidenum">
              <a:rPr lang="en-US" sz="2000" smtClean="0"/>
              <a:t>13</a:t>
            </a:fld>
            <a:endParaRPr lang="en-US" sz="2000" dirty="0"/>
          </a:p>
        </p:txBody>
      </p:sp>
      <p:sp>
        <p:nvSpPr>
          <p:cNvPr id="5" name="TextBox 4">
            <a:extLst>
              <a:ext uri="{FF2B5EF4-FFF2-40B4-BE49-F238E27FC236}">
                <a16:creationId xmlns:a16="http://schemas.microsoft.com/office/drawing/2014/main" id="{6E9394D4-9C25-B673-51AC-AF677017BA48}"/>
              </a:ext>
            </a:extLst>
          </p:cNvPr>
          <p:cNvSpPr txBox="1"/>
          <p:nvPr/>
        </p:nvSpPr>
        <p:spPr>
          <a:xfrm>
            <a:off x="399992" y="1153542"/>
            <a:ext cx="11001265" cy="1200329"/>
          </a:xfrm>
          <a:prstGeom prst="rect">
            <a:avLst/>
          </a:prstGeom>
          <a:noFill/>
        </p:spPr>
        <p:txBody>
          <a:bodyPr wrap="square" rtlCol="0">
            <a:spAutoFit/>
          </a:bodyPr>
          <a:lstStyle/>
          <a:p>
            <a:r>
              <a:rPr lang="en-US" sz="2400" dirty="0"/>
              <a:t>The transverse dependance of the cooling force can significantly reduce the cooling performance since the ion beam has transverse rms size of 0.8-1 mm and most ions don’t see the electrons.</a:t>
            </a:r>
          </a:p>
        </p:txBody>
      </p:sp>
    </p:spTree>
    <p:extLst>
      <p:ext uri="{BB962C8B-B14F-4D97-AF65-F5344CB8AC3E}">
        <p14:creationId xmlns:p14="http://schemas.microsoft.com/office/powerpoint/2010/main" val="3281802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7F7A7-9818-F7DE-81A8-5CC848DD0B0B}"/>
              </a:ext>
            </a:extLst>
          </p:cNvPr>
          <p:cNvSpPr>
            <a:spLocks noGrp="1"/>
          </p:cNvSpPr>
          <p:nvPr>
            <p:ph type="title"/>
          </p:nvPr>
        </p:nvSpPr>
        <p:spPr>
          <a:xfrm>
            <a:off x="127861" y="179957"/>
            <a:ext cx="11936277" cy="675558"/>
          </a:xfrm>
        </p:spPr>
        <p:txBody>
          <a:bodyPr>
            <a:normAutofit/>
          </a:bodyPr>
          <a:lstStyle/>
          <a:p>
            <a:pPr algn="ctr"/>
            <a:r>
              <a:rPr lang="en-US" sz="3600" dirty="0">
                <a:ea typeface="+mj-lt"/>
                <a:cs typeface="+mj-lt"/>
              </a:rPr>
              <a:t>Updated electron distribution</a:t>
            </a:r>
            <a:endParaRPr lang="en-US" sz="2800" dirty="0">
              <a:cs typeface="Calibri Light"/>
            </a:endParaRPr>
          </a:p>
        </p:txBody>
      </p:sp>
      <p:pic>
        <p:nvPicPr>
          <p:cNvPr id="3" name="Picture 2">
            <a:extLst>
              <a:ext uri="{FF2B5EF4-FFF2-40B4-BE49-F238E27FC236}">
                <a16:creationId xmlns:a16="http://schemas.microsoft.com/office/drawing/2014/main" id="{C8A07EBE-F00B-4E6B-3724-CA32C9F9BFE5}"/>
              </a:ext>
            </a:extLst>
          </p:cNvPr>
          <p:cNvPicPr>
            <a:picLocks noChangeAspect="1"/>
          </p:cNvPicPr>
          <p:nvPr/>
        </p:nvPicPr>
        <p:blipFill>
          <a:blip r:embed="rId2"/>
          <a:stretch>
            <a:fillRect/>
          </a:stretch>
        </p:blipFill>
        <p:spPr>
          <a:xfrm>
            <a:off x="6391560" y="2006565"/>
            <a:ext cx="5604440" cy="4486310"/>
          </a:xfrm>
          <a:prstGeom prst="rect">
            <a:avLst/>
          </a:prstGeom>
        </p:spPr>
      </p:pic>
      <p:pic>
        <p:nvPicPr>
          <p:cNvPr id="10" name="Picture 9">
            <a:extLst>
              <a:ext uri="{FF2B5EF4-FFF2-40B4-BE49-F238E27FC236}">
                <a16:creationId xmlns:a16="http://schemas.microsoft.com/office/drawing/2014/main" id="{B667B8B8-7910-3AFE-42F0-F8B2F0C08742}"/>
              </a:ext>
            </a:extLst>
          </p:cNvPr>
          <p:cNvPicPr>
            <a:picLocks noChangeAspect="1"/>
          </p:cNvPicPr>
          <p:nvPr/>
        </p:nvPicPr>
        <p:blipFill>
          <a:blip r:embed="rId3"/>
          <a:stretch>
            <a:fillRect/>
          </a:stretch>
        </p:blipFill>
        <p:spPr>
          <a:xfrm>
            <a:off x="166606" y="2006564"/>
            <a:ext cx="5876189" cy="4486309"/>
          </a:xfrm>
          <a:prstGeom prst="rect">
            <a:avLst/>
          </a:prstGeom>
        </p:spPr>
      </p:pic>
      <p:sp>
        <p:nvSpPr>
          <p:cNvPr id="11" name="TextBox 10">
            <a:extLst>
              <a:ext uri="{FF2B5EF4-FFF2-40B4-BE49-F238E27FC236}">
                <a16:creationId xmlns:a16="http://schemas.microsoft.com/office/drawing/2014/main" id="{796F0D81-1FA9-B5DF-5C21-E9317694AA61}"/>
              </a:ext>
            </a:extLst>
          </p:cNvPr>
          <p:cNvSpPr txBox="1"/>
          <p:nvPr/>
        </p:nvSpPr>
        <p:spPr>
          <a:xfrm>
            <a:off x="7034645" y="2358736"/>
            <a:ext cx="2400301" cy="646331"/>
          </a:xfrm>
          <a:prstGeom prst="rect">
            <a:avLst/>
          </a:prstGeom>
          <a:noFill/>
        </p:spPr>
        <p:txBody>
          <a:bodyPr wrap="square" rtlCol="0">
            <a:spAutoFit/>
          </a:bodyPr>
          <a:lstStyle/>
          <a:p>
            <a:r>
              <a:rPr lang="en-US" dirty="0">
                <a:solidFill>
                  <a:srgbClr val="00B0F0"/>
                </a:solidFill>
              </a:rPr>
              <a:t>Current profile at the cooling section</a:t>
            </a:r>
          </a:p>
        </p:txBody>
      </p:sp>
      <p:sp>
        <p:nvSpPr>
          <p:cNvPr id="12" name="TextBox 11">
            <a:extLst>
              <a:ext uri="{FF2B5EF4-FFF2-40B4-BE49-F238E27FC236}">
                <a16:creationId xmlns:a16="http://schemas.microsoft.com/office/drawing/2014/main" id="{107996C6-9985-88CE-04CE-D0AE3F9EF20D}"/>
              </a:ext>
            </a:extLst>
          </p:cNvPr>
          <p:cNvSpPr txBox="1"/>
          <p:nvPr/>
        </p:nvSpPr>
        <p:spPr>
          <a:xfrm>
            <a:off x="2135953" y="4251490"/>
            <a:ext cx="2989961" cy="923330"/>
          </a:xfrm>
          <a:prstGeom prst="rect">
            <a:avLst/>
          </a:prstGeom>
          <a:noFill/>
        </p:spPr>
        <p:txBody>
          <a:bodyPr wrap="square" rtlCol="0">
            <a:spAutoFit/>
          </a:bodyPr>
          <a:lstStyle/>
          <a:p>
            <a:r>
              <a:rPr lang="en-US" dirty="0">
                <a:solidFill>
                  <a:srgbClr val="00B0F0"/>
                </a:solidFill>
              </a:rPr>
              <a:t>Current profile out of the Gun, formed with 4 individual laser pulses.</a:t>
            </a:r>
          </a:p>
        </p:txBody>
      </p:sp>
      <p:sp>
        <p:nvSpPr>
          <p:cNvPr id="13" name="TextBox 12">
            <a:extLst>
              <a:ext uri="{FF2B5EF4-FFF2-40B4-BE49-F238E27FC236}">
                <a16:creationId xmlns:a16="http://schemas.microsoft.com/office/drawing/2014/main" id="{9E18BC70-FBFC-BCA7-9D2C-9A2BFA3C1476}"/>
              </a:ext>
            </a:extLst>
          </p:cNvPr>
          <p:cNvSpPr txBox="1"/>
          <p:nvPr/>
        </p:nvSpPr>
        <p:spPr>
          <a:xfrm>
            <a:off x="7276955" y="3046419"/>
            <a:ext cx="1512914" cy="523220"/>
          </a:xfrm>
          <a:prstGeom prst="rect">
            <a:avLst/>
          </a:prstGeom>
          <a:noFill/>
        </p:spPr>
        <p:txBody>
          <a:bodyPr wrap="square" rtlCol="0">
            <a:spAutoFit/>
          </a:bodyPr>
          <a:lstStyle/>
          <a:p>
            <a:r>
              <a:rPr lang="en-US" sz="1400" dirty="0">
                <a:solidFill>
                  <a:srgbClr val="FF0000"/>
                </a:solidFill>
              </a:rPr>
              <a:t>~50% variation in the ~13ps range</a:t>
            </a:r>
          </a:p>
        </p:txBody>
      </p:sp>
      <p:sp>
        <p:nvSpPr>
          <p:cNvPr id="14" name="TextBox 13">
            <a:extLst>
              <a:ext uri="{FF2B5EF4-FFF2-40B4-BE49-F238E27FC236}">
                <a16:creationId xmlns:a16="http://schemas.microsoft.com/office/drawing/2014/main" id="{39933C01-0045-0115-8E09-68601C478701}"/>
              </a:ext>
            </a:extLst>
          </p:cNvPr>
          <p:cNvSpPr txBox="1"/>
          <p:nvPr/>
        </p:nvSpPr>
        <p:spPr>
          <a:xfrm>
            <a:off x="439615" y="6492873"/>
            <a:ext cx="2933056" cy="369332"/>
          </a:xfrm>
          <a:prstGeom prst="rect">
            <a:avLst/>
          </a:prstGeom>
          <a:noFill/>
        </p:spPr>
        <p:txBody>
          <a:bodyPr wrap="square" rtlCol="0">
            <a:spAutoFit/>
          </a:bodyPr>
          <a:lstStyle/>
          <a:p>
            <a:r>
              <a:rPr lang="en-US" dirty="0"/>
              <a:t>Courtesy to Y. Jing and J. Ma</a:t>
            </a:r>
          </a:p>
        </p:txBody>
      </p:sp>
      <p:sp>
        <p:nvSpPr>
          <p:cNvPr id="4" name="TextBox 3">
            <a:extLst>
              <a:ext uri="{FF2B5EF4-FFF2-40B4-BE49-F238E27FC236}">
                <a16:creationId xmlns:a16="http://schemas.microsoft.com/office/drawing/2014/main" id="{3704F90B-4261-8E3C-68B0-EFFDA3B71056}"/>
              </a:ext>
            </a:extLst>
          </p:cNvPr>
          <p:cNvSpPr txBox="1"/>
          <p:nvPr/>
        </p:nvSpPr>
        <p:spPr>
          <a:xfrm>
            <a:off x="128098" y="1015541"/>
            <a:ext cx="11829394" cy="830997"/>
          </a:xfrm>
          <a:prstGeom prst="rect">
            <a:avLst/>
          </a:prstGeom>
          <a:noFill/>
        </p:spPr>
        <p:txBody>
          <a:bodyPr wrap="square" rtlCol="0">
            <a:spAutoFit/>
          </a:bodyPr>
          <a:lstStyle/>
          <a:p>
            <a:r>
              <a:rPr lang="en-US" sz="2400" dirty="0"/>
              <a:t>We started to explore the possibilities to make the electron bunch more uniform by adjusting the laser profile at the cathode. It is still work in progresses.</a:t>
            </a:r>
          </a:p>
        </p:txBody>
      </p:sp>
      <p:sp>
        <p:nvSpPr>
          <p:cNvPr id="5" name="Slide Number Placeholder 4">
            <a:extLst>
              <a:ext uri="{FF2B5EF4-FFF2-40B4-BE49-F238E27FC236}">
                <a16:creationId xmlns:a16="http://schemas.microsoft.com/office/drawing/2014/main" id="{186419A4-4CFC-471C-EC94-CF622AAE0D76}"/>
              </a:ext>
            </a:extLst>
          </p:cNvPr>
          <p:cNvSpPr>
            <a:spLocks noGrp="1"/>
          </p:cNvSpPr>
          <p:nvPr>
            <p:ph type="sldNum" sz="quarter" idx="12"/>
          </p:nvPr>
        </p:nvSpPr>
        <p:spPr/>
        <p:txBody>
          <a:bodyPr/>
          <a:lstStyle/>
          <a:p>
            <a:fld id="{3BA2A5A8-C6F8-4902-A4E6-D3514CFCEC88}" type="slidenum">
              <a:rPr lang="en-US" sz="2000" smtClean="0"/>
              <a:t>14</a:t>
            </a:fld>
            <a:endParaRPr lang="en-US" sz="2000" dirty="0"/>
          </a:p>
        </p:txBody>
      </p:sp>
    </p:spTree>
    <p:extLst>
      <p:ext uri="{BB962C8B-B14F-4D97-AF65-F5344CB8AC3E}">
        <p14:creationId xmlns:p14="http://schemas.microsoft.com/office/powerpoint/2010/main" val="2116790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7F7A7-9818-F7DE-81A8-5CC848DD0B0B}"/>
              </a:ext>
            </a:extLst>
          </p:cNvPr>
          <p:cNvSpPr>
            <a:spLocks noGrp="1"/>
          </p:cNvSpPr>
          <p:nvPr>
            <p:ph type="title"/>
          </p:nvPr>
        </p:nvSpPr>
        <p:spPr>
          <a:xfrm>
            <a:off x="127861" y="115627"/>
            <a:ext cx="11936277" cy="989223"/>
          </a:xfrm>
        </p:spPr>
        <p:txBody>
          <a:bodyPr>
            <a:normAutofit/>
          </a:bodyPr>
          <a:lstStyle/>
          <a:p>
            <a:pPr algn="ctr"/>
            <a:r>
              <a:rPr lang="en-US" sz="3600" dirty="0">
                <a:ea typeface="+mj-lt"/>
                <a:cs typeface="+mj-lt"/>
              </a:rPr>
              <a:t>Simulated cooling forces with transverse offsets at the kicker</a:t>
            </a:r>
            <a:endParaRPr lang="en-US" sz="2800" dirty="0">
              <a:cs typeface="Calibri Light"/>
            </a:endParaRPr>
          </a:p>
        </p:txBody>
      </p:sp>
      <p:pic>
        <p:nvPicPr>
          <p:cNvPr id="4" name="Picture 4">
            <a:extLst>
              <a:ext uri="{FF2B5EF4-FFF2-40B4-BE49-F238E27FC236}">
                <a16:creationId xmlns:a16="http://schemas.microsoft.com/office/drawing/2014/main" id="{52DF8E6E-E00E-9093-F71F-A0E7EAE31F5E}"/>
              </a:ext>
            </a:extLst>
          </p:cNvPr>
          <p:cNvPicPr>
            <a:picLocks noGrp="1" noChangeAspect="1"/>
          </p:cNvPicPr>
          <p:nvPr>
            <p:ph idx="1"/>
          </p:nvPr>
        </p:nvPicPr>
        <p:blipFill>
          <a:blip r:embed="rId2"/>
          <a:stretch>
            <a:fillRect/>
          </a:stretch>
        </p:blipFill>
        <p:spPr>
          <a:xfrm>
            <a:off x="6014547" y="2086791"/>
            <a:ext cx="5734050" cy="4286250"/>
          </a:xfrm>
        </p:spPr>
      </p:pic>
      <p:pic>
        <p:nvPicPr>
          <p:cNvPr id="5" name="Picture 4">
            <a:extLst>
              <a:ext uri="{FF2B5EF4-FFF2-40B4-BE49-F238E27FC236}">
                <a16:creationId xmlns:a16="http://schemas.microsoft.com/office/drawing/2014/main" id="{9A224687-35E3-4D08-827E-2AA99444600A}"/>
              </a:ext>
            </a:extLst>
          </p:cNvPr>
          <p:cNvPicPr>
            <a:picLocks noChangeAspect="1"/>
          </p:cNvPicPr>
          <p:nvPr/>
        </p:nvPicPr>
        <p:blipFill>
          <a:blip r:embed="rId3"/>
          <a:stretch>
            <a:fillRect/>
          </a:stretch>
        </p:blipFill>
        <p:spPr>
          <a:xfrm>
            <a:off x="287190" y="2069234"/>
            <a:ext cx="5234002" cy="4172141"/>
          </a:xfrm>
          <a:prstGeom prst="rect">
            <a:avLst/>
          </a:prstGeom>
        </p:spPr>
      </p:pic>
      <p:sp>
        <p:nvSpPr>
          <p:cNvPr id="6" name="TextBox 5">
            <a:extLst>
              <a:ext uri="{FF2B5EF4-FFF2-40B4-BE49-F238E27FC236}">
                <a16:creationId xmlns:a16="http://schemas.microsoft.com/office/drawing/2014/main" id="{B6FDD323-D52C-1667-2015-16128CB20E56}"/>
              </a:ext>
            </a:extLst>
          </p:cNvPr>
          <p:cNvSpPr txBox="1"/>
          <p:nvPr/>
        </p:nvSpPr>
        <p:spPr>
          <a:xfrm>
            <a:off x="287190" y="6373041"/>
            <a:ext cx="2115372" cy="369332"/>
          </a:xfrm>
          <a:prstGeom prst="rect">
            <a:avLst/>
          </a:prstGeom>
          <a:noFill/>
        </p:spPr>
        <p:txBody>
          <a:bodyPr wrap="square" rtlCol="0">
            <a:spAutoFit/>
          </a:bodyPr>
          <a:lstStyle/>
          <a:p>
            <a:r>
              <a:rPr lang="en-US" dirty="0"/>
              <a:t>Courtesy to J. Ma</a:t>
            </a:r>
          </a:p>
        </p:txBody>
      </p:sp>
      <p:sp>
        <p:nvSpPr>
          <p:cNvPr id="3" name="TextBox 2">
            <a:extLst>
              <a:ext uri="{FF2B5EF4-FFF2-40B4-BE49-F238E27FC236}">
                <a16:creationId xmlns:a16="http://schemas.microsoft.com/office/drawing/2014/main" id="{A6DB5713-593F-BD4C-50C7-AD95778675BD}"/>
              </a:ext>
            </a:extLst>
          </p:cNvPr>
          <p:cNvSpPr txBox="1"/>
          <p:nvPr/>
        </p:nvSpPr>
        <p:spPr>
          <a:xfrm>
            <a:off x="287190" y="966354"/>
            <a:ext cx="11461407" cy="830997"/>
          </a:xfrm>
          <a:prstGeom prst="rect">
            <a:avLst/>
          </a:prstGeom>
          <a:noFill/>
        </p:spPr>
        <p:txBody>
          <a:bodyPr wrap="square" rtlCol="0">
            <a:spAutoFit/>
          </a:bodyPr>
          <a:lstStyle/>
          <a:p>
            <a:r>
              <a:rPr lang="en-US" sz="2400" dirty="0"/>
              <a:t>By introducing the transverse offset to the ion in the kicker section, cooling forces are obtained at  11 transverse locations for each slice. </a:t>
            </a:r>
          </a:p>
        </p:txBody>
      </p:sp>
      <p:sp>
        <p:nvSpPr>
          <p:cNvPr id="7" name="Slide Number Placeholder 6">
            <a:extLst>
              <a:ext uri="{FF2B5EF4-FFF2-40B4-BE49-F238E27FC236}">
                <a16:creationId xmlns:a16="http://schemas.microsoft.com/office/drawing/2014/main" id="{5A119B96-4EAE-19B5-D189-FA37BFED2885}"/>
              </a:ext>
            </a:extLst>
          </p:cNvPr>
          <p:cNvSpPr>
            <a:spLocks noGrp="1"/>
          </p:cNvSpPr>
          <p:nvPr>
            <p:ph type="sldNum" sz="quarter" idx="12"/>
          </p:nvPr>
        </p:nvSpPr>
        <p:spPr/>
        <p:txBody>
          <a:bodyPr/>
          <a:lstStyle/>
          <a:p>
            <a:fld id="{3BA2A5A8-C6F8-4902-A4E6-D3514CFCEC88}" type="slidenum">
              <a:rPr lang="en-US" sz="2000" smtClean="0"/>
              <a:t>15</a:t>
            </a:fld>
            <a:endParaRPr lang="en-US" sz="2000" dirty="0"/>
          </a:p>
        </p:txBody>
      </p:sp>
    </p:spTree>
    <p:extLst>
      <p:ext uri="{BB962C8B-B14F-4D97-AF65-F5344CB8AC3E}">
        <p14:creationId xmlns:p14="http://schemas.microsoft.com/office/powerpoint/2010/main" val="28083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574B2-2F38-8F94-3317-3174FEB3AC81}"/>
              </a:ext>
            </a:extLst>
          </p:cNvPr>
          <p:cNvSpPr>
            <a:spLocks noGrp="1"/>
          </p:cNvSpPr>
          <p:nvPr>
            <p:ph type="title"/>
          </p:nvPr>
        </p:nvSpPr>
        <p:spPr>
          <a:xfrm>
            <a:off x="2047624" y="264167"/>
            <a:ext cx="7907711" cy="636236"/>
          </a:xfrm>
        </p:spPr>
        <p:txBody>
          <a:bodyPr>
            <a:noAutofit/>
          </a:bodyPr>
          <a:lstStyle/>
          <a:p>
            <a:pPr algn="ctr"/>
            <a:r>
              <a:rPr lang="en-US" sz="4000" dirty="0">
                <a:ea typeface="+mj-lt"/>
                <a:cs typeface="+mj-lt"/>
              </a:rPr>
              <a:t>Amplitude of the cooling energy kick</a:t>
            </a:r>
            <a:endParaRPr lang="en-US" sz="4000" dirty="0"/>
          </a:p>
        </p:txBody>
      </p:sp>
      <p:pic>
        <p:nvPicPr>
          <p:cNvPr id="5" name="Picture 4" descr="Chart&#10;&#10;Description automatically generated">
            <a:extLst>
              <a:ext uri="{FF2B5EF4-FFF2-40B4-BE49-F238E27FC236}">
                <a16:creationId xmlns:a16="http://schemas.microsoft.com/office/drawing/2014/main" id="{D983E759-35B7-BC2F-B985-0CAA18432C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24" y="3074260"/>
            <a:ext cx="4598362" cy="3711597"/>
          </a:xfrm>
          <a:prstGeom prst="rect">
            <a:avLst/>
          </a:prstGeom>
        </p:spPr>
      </p:pic>
      <p:pic>
        <p:nvPicPr>
          <p:cNvPr id="7" name="Picture 6" descr="Chart&#10;&#10;Description automatically generated">
            <a:extLst>
              <a:ext uri="{FF2B5EF4-FFF2-40B4-BE49-F238E27FC236}">
                <a16:creationId xmlns:a16="http://schemas.microsoft.com/office/drawing/2014/main" id="{8893E92A-9787-77C3-B6A6-E90C66D469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81" b="4458"/>
          <a:stretch/>
        </p:blipFill>
        <p:spPr>
          <a:xfrm>
            <a:off x="8146008" y="3180525"/>
            <a:ext cx="4025980" cy="3642722"/>
          </a:xfrm>
          <a:prstGeom prst="rect">
            <a:avLst/>
          </a:prstGeom>
        </p:spPr>
      </p:pic>
      <p:grpSp>
        <p:nvGrpSpPr>
          <p:cNvPr id="13" name="Group 12">
            <a:extLst>
              <a:ext uri="{FF2B5EF4-FFF2-40B4-BE49-F238E27FC236}">
                <a16:creationId xmlns:a16="http://schemas.microsoft.com/office/drawing/2014/main" id="{953F7516-7B19-6C32-2BBA-ED04E0B2AFE2}"/>
              </a:ext>
            </a:extLst>
          </p:cNvPr>
          <p:cNvGrpSpPr/>
          <p:nvPr/>
        </p:nvGrpSpPr>
        <p:grpSpPr>
          <a:xfrm>
            <a:off x="404491" y="1871200"/>
            <a:ext cx="3467337" cy="1183749"/>
            <a:chOff x="4396155" y="1486606"/>
            <a:chExt cx="3467337" cy="1183749"/>
          </a:xfrm>
        </p:grpSpPr>
        <p:sp>
          <p:nvSpPr>
            <p:cNvPr id="15" name="TextBox 14">
              <a:extLst>
                <a:ext uri="{FF2B5EF4-FFF2-40B4-BE49-F238E27FC236}">
                  <a16:creationId xmlns:a16="http://schemas.microsoft.com/office/drawing/2014/main" id="{3174F252-89CD-C6F4-0149-509E790B1F95}"/>
                </a:ext>
              </a:extLst>
            </p:cNvPr>
            <p:cNvSpPr txBox="1"/>
            <p:nvPr/>
          </p:nvSpPr>
          <p:spPr>
            <a:xfrm>
              <a:off x="4428340" y="1522262"/>
              <a:ext cx="3435152" cy="369332"/>
            </a:xfrm>
            <a:prstGeom prst="rect">
              <a:avLst/>
            </a:prstGeom>
            <a:noFill/>
          </p:spPr>
          <p:txBody>
            <a:bodyPr wrap="square" rtlCol="0">
              <a:spAutoFit/>
            </a:bodyPr>
            <a:lstStyle/>
            <a:p>
              <a:r>
                <a:rPr lang="en-US" dirty="0"/>
                <a:t>Amplitude of the energy kick, i.e. </a:t>
              </a:r>
            </a:p>
          </p:txBody>
        </p:sp>
        <p:graphicFrame>
          <p:nvGraphicFramePr>
            <p:cNvPr id="4" name="Object 3">
              <a:extLst>
                <a:ext uri="{FF2B5EF4-FFF2-40B4-BE49-F238E27FC236}">
                  <a16:creationId xmlns:a16="http://schemas.microsoft.com/office/drawing/2014/main" id="{0F50875F-0BE8-82BB-DC2D-882C08A42C2D}"/>
                </a:ext>
              </a:extLst>
            </p:cNvPr>
            <p:cNvGraphicFramePr>
              <a:graphicFrameLocks noChangeAspect="1"/>
            </p:cNvGraphicFramePr>
            <p:nvPr>
              <p:extLst>
                <p:ext uri="{D42A27DB-BD31-4B8C-83A1-F6EECF244321}">
                  <p14:modId xmlns:p14="http://schemas.microsoft.com/office/powerpoint/2010/main" val="4209756947"/>
                </p:ext>
              </p:extLst>
            </p:nvPr>
          </p:nvGraphicFramePr>
          <p:xfrm>
            <a:off x="4610789" y="1906356"/>
            <a:ext cx="3028950" cy="369887"/>
          </p:xfrm>
          <a:graphic>
            <a:graphicData uri="http://schemas.openxmlformats.org/presentationml/2006/ole">
              <mc:AlternateContent xmlns:mc="http://schemas.openxmlformats.org/markup-compatibility/2006">
                <mc:Choice xmlns:v="urn:schemas-microsoft-com:vml" Requires="v">
                  <p:oleObj name="Equation" r:id="rId4" imgW="2082600" imgH="253800" progId="Equation.DSMT4">
                    <p:embed/>
                  </p:oleObj>
                </mc:Choice>
                <mc:Fallback>
                  <p:oleObj name="Equation" r:id="rId4" imgW="2082600" imgH="253800" progId="Equation.DSMT4">
                    <p:embed/>
                    <p:pic>
                      <p:nvPicPr>
                        <p:cNvPr id="4" name="Object 3">
                          <a:extLst>
                            <a:ext uri="{FF2B5EF4-FFF2-40B4-BE49-F238E27FC236}">
                              <a16:creationId xmlns:a16="http://schemas.microsoft.com/office/drawing/2014/main" id="{0F50875F-0BE8-82BB-DC2D-882C08A42C2D}"/>
                            </a:ext>
                          </a:extLst>
                        </p:cNvPr>
                        <p:cNvPicPr/>
                        <p:nvPr/>
                      </p:nvPicPr>
                      <p:blipFill>
                        <a:blip r:embed="rId5"/>
                        <a:stretch>
                          <a:fillRect/>
                        </a:stretch>
                      </p:blipFill>
                      <p:spPr>
                        <a:xfrm>
                          <a:off x="4610789" y="1906356"/>
                          <a:ext cx="3028950" cy="369887"/>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DD848671-8732-AA00-786C-046F5BE4D06B}"/>
                </a:ext>
              </a:extLst>
            </p:cNvPr>
            <p:cNvSpPr/>
            <p:nvPr/>
          </p:nvSpPr>
          <p:spPr>
            <a:xfrm>
              <a:off x="4396155" y="1486606"/>
              <a:ext cx="3286267" cy="82032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3AEAEB03-F652-D96D-3CB1-DE0B31BA44C9}"/>
                </a:ext>
              </a:extLst>
            </p:cNvPr>
            <p:cNvSpPr/>
            <p:nvPr/>
          </p:nvSpPr>
          <p:spPr>
            <a:xfrm rot="5400000">
              <a:off x="5789190" y="2420257"/>
              <a:ext cx="362138" cy="138057"/>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a:extLst>
              <a:ext uri="{FF2B5EF4-FFF2-40B4-BE49-F238E27FC236}">
                <a16:creationId xmlns:a16="http://schemas.microsoft.com/office/drawing/2014/main" id="{08536651-59C4-E57F-2EDE-729EF84A0946}"/>
              </a:ext>
            </a:extLst>
          </p:cNvPr>
          <p:cNvPicPr>
            <a:picLocks noChangeAspect="1"/>
          </p:cNvPicPr>
          <p:nvPr/>
        </p:nvPicPr>
        <p:blipFill>
          <a:blip r:embed="rId6"/>
          <a:stretch>
            <a:fillRect/>
          </a:stretch>
        </p:blipFill>
        <p:spPr>
          <a:xfrm>
            <a:off x="4690108" y="4031919"/>
            <a:ext cx="3379778" cy="2791328"/>
          </a:xfrm>
          <a:prstGeom prst="rect">
            <a:avLst/>
          </a:prstGeom>
        </p:spPr>
      </p:pic>
      <p:pic>
        <p:nvPicPr>
          <p:cNvPr id="16" name="Picture 4">
            <a:extLst>
              <a:ext uri="{FF2B5EF4-FFF2-40B4-BE49-F238E27FC236}">
                <a16:creationId xmlns:a16="http://schemas.microsoft.com/office/drawing/2014/main" id="{119C4665-D521-2EFE-4933-54ACA69E30DF}"/>
              </a:ext>
            </a:extLst>
          </p:cNvPr>
          <p:cNvPicPr>
            <a:picLocks noGrp="1" noChangeAspect="1"/>
          </p:cNvPicPr>
          <p:nvPr>
            <p:ph idx="1"/>
          </p:nvPr>
        </p:nvPicPr>
        <p:blipFill>
          <a:blip r:embed="rId7"/>
          <a:stretch>
            <a:fillRect/>
          </a:stretch>
        </p:blipFill>
        <p:spPr>
          <a:xfrm>
            <a:off x="4614849" y="1410954"/>
            <a:ext cx="3488044" cy="2607342"/>
          </a:xfrm>
        </p:spPr>
      </p:pic>
      <p:cxnSp>
        <p:nvCxnSpPr>
          <p:cNvPr id="19" name="Straight Connector 18">
            <a:extLst>
              <a:ext uri="{FF2B5EF4-FFF2-40B4-BE49-F238E27FC236}">
                <a16:creationId xmlns:a16="http://schemas.microsoft.com/office/drawing/2014/main" id="{5C14AE65-B5DF-9576-1487-492037B2322F}"/>
              </a:ext>
            </a:extLst>
          </p:cNvPr>
          <p:cNvCxnSpPr/>
          <p:nvPr/>
        </p:nvCxnSpPr>
        <p:spPr>
          <a:xfrm>
            <a:off x="6510046" y="2201934"/>
            <a:ext cx="1454727"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8695BF9-12EF-9614-07EB-800D6D1F2435}"/>
              </a:ext>
            </a:extLst>
          </p:cNvPr>
          <p:cNvCxnSpPr/>
          <p:nvPr/>
        </p:nvCxnSpPr>
        <p:spPr>
          <a:xfrm>
            <a:off x="6610105" y="3053005"/>
            <a:ext cx="1454727"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C9C57E7-4334-3B2E-EDB2-A5BFCD7A0432}"/>
              </a:ext>
            </a:extLst>
          </p:cNvPr>
          <p:cNvCxnSpPr/>
          <p:nvPr/>
        </p:nvCxnSpPr>
        <p:spPr>
          <a:xfrm>
            <a:off x="7964773" y="2201934"/>
            <a:ext cx="0" cy="85107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F6674BED-8E31-E840-2BD2-FD23915DFF1A}"/>
              </a:ext>
            </a:extLst>
          </p:cNvPr>
          <p:cNvGraphicFramePr>
            <a:graphicFrameLocks noChangeAspect="1"/>
          </p:cNvGraphicFramePr>
          <p:nvPr/>
        </p:nvGraphicFramePr>
        <p:xfrm>
          <a:off x="7702882" y="2506819"/>
          <a:ext cx="723900" cy="241300"/>
        </p:xfrm>
        <a:graphic>
          <a:graphicData uri="http://schemas.openxmlformats.org/presentationml/2006/ole">
            <mc:AlternateContent xmlns:mc="http://schemas.openxmlformats.org/markup-compatibility/2006">
              <mc:Choice xmlns:v="urn:schemas-microsoft-com:vml" Requires="v">
                <p:oleObj name="Equation" r:id="rId8" imgW="723600" imgH="241200" progId="Equation.DSMT4">
                  <p:embed/>
                </p:oleObj>
              </mc:Choice>
              <mc:Fallback>
                <p:oleObj name="Equation" r:id="rId8" imgW="723600" imgH="241200" progId="Equation.DSMT4">
                  <p:embed/>
                  <p:pic>
                    <p:nvPicPr>
                      <p:cNvPr id="23" name="Object 22">
                        <a:extLst>
                          <a:ext uri="{FF2B5EF4-FFF2-40B4-BE49-F238E27FC236}">
                            <a16:creationId xmlns:a16="http://schemas.microsoft.com/office/drawing/2014/main" id="{F6674BED-8E31-E840-2BD2-FD23915DFF1A}"/>
                          </a:ext>
                        </a:extLst>
                      </p:cNvPr>
                      <p:cNvPicPr/>
                      <p:nvPr/>
                    </p:nvPicPr>
                    <p:blipFill>
                      <a:blip r:embed="rId9"/>
                      <a:stretch>
                        <a:fillRect/>
                      </a:stretch>
                    </p:blipFill>
                    <p:spPr>
                      <a:xfrm>
                        <a:off x="7702882" y="2506819"/>
                        <a:ext cx="723900" cy="241300"/>
                      </a:xfrm>
                      <a:prstGeom prst="rect">
                        <a:avLst/>
                      </a:prstGeom>
                      <a:solidFill>
                        <a:schemeClr val="bg1"/>
                      </a:solidFill>
                    </p:spPr>
                  </p:pic>
                </p:oleObj>
              </mc:Fallback>
            </mc:AlternateContent>
          </a:graphicData>
        </a:graphic>
      </p:graphicFrame>
      <p:grpSp>
        <p:nvGrpSpPr>
          <p:cNvPr id="24" name="Group 23">
            <a:extLst>
              <a:ext uri="{FF2B5EF4-FFF2-40B4-BE49-F238E27FC236}">
                <a16:creationId xmlns:a16="http://schemas.microsoft.com/office/drawing/2014/main" id="{9F45A134-4FD4-6DC4-069A-6E572B04CDF7}"/>
              </a:ext>
            </a:extLst>
          </p:cNvPr>
          <p:cNvGrpSpPr/>
          <p:nvPr/>
        </p:nvGrpSpPr>
        <p:grpSpPr>
          <a:xfrm>
            <a:off x="8722326" y="1960644"/>
            <a:ext cx="3467337" cy="1183749"/>
            <a:chOff x="4396155" y="1486606"/>
            <a:chExt cx="3467337" cy="1183749"/>
          </a:xfrm>
        </p:grpSpPr>
        <p:sp>
          <p:nvSpPr>
            <p:cNvPr id="25" name="TextBox 24">
              <a:extLst>
                <a:ext uri="{FF2B5EF4-FFF2-40B4-BE49-F238E27FC236}">
                  <a16:creationId xmlns:a16="http://schemas.microsoft.com/office/drawing/2014/main" id="{5B9AF332-E7BF-A859-5267-CF23A06FB5E1}"/>
                </a:ext>
              </a:extLst>
            </p:cNvPr>
            <p:cNvSpPr txBox="1"/>
            <p:nvPr/>
          </p:nvSpPr>
          <p:spPr>
            <a:xfrm>
              <a:off x="4428340" y="1576050"/>
              <a:ext cx="3435152" cy="369332"/>
            </a:xfrm>
            <a:prstGeom prst="rect">
              <a:avLst/>
            </a:prstGeom>
            <a:noFill/>
          </p:spPr>
          <p:txBody>
            <a:bodyPr wrap="square" rtlCol="0">
              <a:spAutoFit/>
            </a:bodyPr>
            <a:lstStyle/>
            <a:p>
              <a:r>
                <a:rPr lang="en-US" dirty="0"/>
                <a:t>Normalized amplitude, i.e. </a:t>
              </a:r>
            </a:p>
          </p:txBody>
        </p:sp>
        <p:graphicFrame>
          <p:nvGraphicFramePr>
            <p:cNvPr id="26" name="Object 25">
              <a:extLst>
                <a:ext uri="{FF2B5EF4-FFF2-40B4-BE49-F238E27FC236}">
                  <a16:creationId xmlns:a16="http://schemas.microsoft.com/office/drawing/2014/main" id="{7EE02A2E-CE50-6769-8E94-0A49DA33F03F}"/>
                </a:ext>
              </a:extLst>
            </p:cNvPr>
            <p:cNvGraphicFramePr>
              <a:graphicFrameLocks noChangeAspect="1"/>
            </p:cNvGraphicFramePr>
            <p:nvPr>
              <p:extLst>
                <p:ext uri="{D42A27DB-BD31-4B8C-83A1-F6EECF244321}">
                  <p14:modId xmlns:p14="http://schemas.microsoft.com/office/powerpoint/2010/main" val="118005103"/>
                </p:ext>
              </p:extLst>
            </p:nvPr>
          </p:nvGraphicFramePr>
          <p:xfrm>
            <a:off x="5221054" y="1919259"/>
            <a:ext cx="1809750" cy="369887"/>
          </p:xfrm>
          <a:graphic>
            <a:graphicData uri="http://schemas.openxmlformats.org/presentationml/2006/ole">
              <mc:AlternateContent xmlns:mc="http://schemas.openxmlformats.org/markup-compatibility/2006">
                <mc:Choice xmlns:v="urn:schemas-microsoft-com:vml" Requires="v">
                  <p:oleObj name="Equation" r:id="rId10" imgW="1244520" imgH="253800" progId="Equation.DSMT4">
                    <p:embed/>
                  </p:oleObj>
                </mc:Choice>
                <mc:Fallback>
                  <p:oleObj name="Equation" r:id="rId10" imgW="1244520" imgH="253800" progId="Equation.DSMT4">
                    <p:embed/>
                    <p:pic>
                      <p:nvPicPr>
                        <p:cNvPr id="26" name="Object 25">
                          <a:extLst>
                            <a:ext uri="{FF2B5EF4-FFF2-40B4-BE49-F238E27FC236}">
                              <a16:creationId xmlns:a16="http://schemas.microsoft.com/office/drawing/2014/main" id="{7EE02A2E-CE50-6769-8E94-0A49DA33F03F}"/>
                            </a:ext>
                          </a:extLst>
                        </p:cNvPr>
                        <p:cNvPicPr/>
                        <p:nvPr/>
                      </p:nvPicPr>
                      <p:blipFill>
                        <a:blip r:embed="rId11"/>
                        <a:stretch>
                          <a:fillRect/>
                        </a:stretch>
                      </p:blipFill>
                      <p:spPr>
                        <a:xfrm>
                          <a:off x="5221054" y="1919259"/>
                          <a:ext cx="1809750" cy="369887"/>
                        </a:xfrm>
                        <a:prstGeom prst="rect">
                          <a:avLst/>
                        </a:prstGeom>
                      </p:spPr>
                    </p:pic>
                  </p:oleObj>
                </mc:Fallback>
              </mc:AlternateContent>
            </a:graphicData>
          </a:graphic>
        </p:graphicFrame>
        <p:sp>
          <p:nvSpPr>
            <p:cNvPr id="27" name="Rectangle 26">
              <a:extLst>
                <a:ext uri="{FF2B5EF4-FFF2-40B4-BE49-F238E27FC236}">
                  <a16:creationId xmlns:a16="http://schemas.microsoft.com/office/drawing/2014/main" id="{F261DCB4-884E-E5A5-AB4B-687964C9E664}"/>
                </a:ext>
              </a:extLst>
            </p:cNvPr>
            <p:cNvSpPr/>
            <p:nvPr/>
          </p:nvSpPr>
          <p:spPr>
            <a:xfrm>
              <a:off x="4396155" y="1486606"/>
              <a:ext cx="3286267" cy="82032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Right 27">
              <a:extLst>
                <a:ext uri="{FF2B5EF4-FFF2-40B4-BE49-F238E27FC236}">
                  <a16:creationId xmlns:a16="http://schemas.microsoft.com/office/drawing/2014/main" id="{E9C80433-543F-C47F-F2C7-8BE4B47CBF03}"/>
                </a:ext>
              </a:extLst>
            </p:cNvPr>
            <p:cNvSpPr/>
            <p:nvPr/>
          </p:nvSpPr>
          <p:spPr>
            <a:xfrm rot="5400000">
              <a:off x="5789190" y="2420257"/>
              <a:ext cx="362138" cy="138057"/>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18ED1FC8-2684-D287-1110-A978EC42F655}"/>
              </a:ext>
            </a:extLst>
          </p:cNvPr>
          <p:cNvSpPr txBox="1"/>
          <p:nvPr/>
        </p:nvSpPr>
        <p:spPr>
          <a:xfrm>
            <a:off x="404491" y="910767"/>
            <a:ext cx="11690527" cy="830997"/>
          </a:xfrm>
          <a:prstGeom prst="rect">
            <a:avLst/>
          </a:prstGeom>
          <a:noFill/>
        </p:spPr>
        <p:txBody>
          <a:bodyPr wrap="square" rtlCol="0">
            <a:spAutoFit/>
          </a:bodyPr>
          <a:lstStyle/>
          <a:p>
            <a:r>
              <a:rPr lang="en-US" sz="2400" dirty="0"/>
              <a:t>For better visibility of the transverse distribution of the cooling force, we plot the amplitude of the energy kick curve.</a:t>
            </a:r>
          </a:p>
        </p:txBody>
      </p:sp>
      <p:sp>
        <p:nvSpPr>
          <p:cNvPr id="3" name="Slide Number Placeholder 2">
            <a:extLst>
              <a:ext uri="{FF2B5EF4-FFF2-40B4-BE49-F238E27FC236}">
                <a16:creationId xmlns:a16="http://schemas.microsoft.com/office/drawing/2014/main" id="{ADAC202B-AA5B-84F1-D974-923D8B6222F6}"/>
              </a:ext>
            </a:extLst>
          </p:cNvPr>
          <p:cNvSpPr>
            <a:spLocks noGrp="1"/>
          </p:cNvSpPr>
          <p:nvPr>
            <p:ph type="sldNum" sz="quarter" idx="12"/>
          </p:nvPr>
        </p:nvSpPr>
        <p:spPr/>
        <p:txBody>
          <a:bodyPr/>
          <a:lstStyle/>
          <a:p>
            <a:fld id="{3BA2A5A8-C6F8-4902-A4E6-D3514CFCEC88}" type="slidenum">
              <a:rPr lang="en-US" sz="2000" smtClean="0"/>
              <a:t>16</a:t>
            </a:fld>
            <a:endParaRPr lang="en-US" sz="2000" dirty="0"/>
          </a:p>
        </p:txBody>
      </p:sp>
    </p:spTree>
    <p:extLst>
      <p:ext uri="{BB962C8B-B14F-4D97-AF65-F5344CB8AC3E}">
        <p14:creationId xmlns:p14="http://schemas.microsoft.com/office/powerpoint/2010/main" val="3936140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1CCC2-AF91-AF24-FBF6-74516FF28602}"/>
              </a:ext>
            </a:extLst>
          </p:cNvPr>
          <p:cNvSpPr>
            <a:spLocks noGrp="1"/>
          </p:cNvSpPr>
          <p:nvPr>
            <p:ph type="title"/>
          </p:nvPr>
        </p:nvSpPr>
        <p:spPr>
          <a:xfrm>
            <a:off x="115454" y="155874"/>
            <a:ext cx="11961091" cy="893930"/>
          </a:xfrm>
        </p:spPr>
        <p:txBody>
          <a:bodyPr>
            <a:normAutofit fontScale="90000"/>
          </a:bodyPr>
          <a:lstStyle/>
          <a:p>
            <a:pPr algn="ctr"/>
            <a:r>
              <a:rPr lang="en-US" sz="3600" dirty="0"/>
              <a:t>Averaged cooling force over the transverse profile of the ion bunch</a:t>
            </a:r>
          </a:p>
        </p:txBody>
      </p:sp>
      <p:pic>
        <p:nvPicPr>
          <p:cNvPr id="5" name="Picture 4" descr="Chart&#10;&#10;Description automatically generated">
            <a:extLst>
              <a:ext uri="{FF2B5EF4-FFF2-40B4-BE49-F238E27FC236}">
                <a16:creationId xmlns:a16="http://schemas.microsoft.com/office/drawing/2014/main" id="{7D136A1C-58D1-77F9-3720-ADC4AEEB43E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188" y="2180185"/>
            <a:ext cx="5703055" cy="4460240"/>
          </a:xfrm>
          <a:prstGeom prst="rect">
            <a:avLst/>
          </a:prstGeom>
        </p:spPr>
      </p:pic>
      <p:graphicFrame>
        <p:nvGraphicFramePr>
          <p:cNvPr id="6" name="Object 5">
            <a:extLst>
              <a:ext uri="{FF2B5EF4-FFF2-40B4-BE49-F238E27FC236}">
                <a16:creationId xmlns:a16="http://schemas.microsoft.com/office/drawing/2014/main" id="{75F34D26-2A64-23A2-0E14-B4AD45BD9039}"/>
              </a:ext>
            </a:extLst>
          </p:cNvPr>
          <p:cNvGraphicFramePr>
            <a:graphicFrameLocks noChangeAspect="1"/>
          </p:cNvGraphicFramePr>
          <p:nvPr/>
        </p:nvGraphicFramePr>
        <p:xfrm>
          <a:off x="285750" y="1009650"/>
          <a:ext cx="8559800" cy="965200"/>
        </p:xfrm>
        <a:graphic>
          <a:graphicData uri="http://schemas.openxmlformats.org/presentationml/2006/ole">
            <mc:AlternateContent xmlns:mc="http://schemas.openxmlformats.org/markup-compatibility/2006">
              <mc:Choice xmlns:v="urn:schemas-microsoft-com:vml" Requires="v">
                <p:oleObj name="Equation" r:id="rId3" imgW="4952880" imgH="558720" progId="Equation.DSMT4">
                  <p:embed/>
                </p:oleObj>
              </mc:Choice>
              <mc:Fallback>
                <p:oleObj name="Equation" r:id="rId3" imgW="4952880" imgH="558720" progId="Equation.DSMT4">
                  <p:embed/>
                  <p:pic>
                    <p:nvPicPr>
                      <p:cNvPr id="6" name="Object 5">
                        <a:extLst>
                          <a:ext uri="{FF2B5EF4-FFF2-40B4-BE49-F238E27FC236}">
                            <a16:creationId xmlns:a16="http://schemas.microsoft.com/office/drawing/2014/main" id="{75F34D26-2A64-23A2-0E14-B4AD45BD9039}"/>
                          </a:ext>
                        </a:extLst>
                      </p:cNvPr>
                      <p:cNvPicPr/>
                      <p:nvPr/>
                    </p:nvPicPr>
                    <p:blipFill>
                      <a:blip r:embed="rId4"/>
                      <a:stretch>
                        <a:fillRect/>
                      </a:stretch>
                    </p:blipFill>
                    <p:spPr>
                      <a:xfrm>
                        <a:off x="285750" y="1009650"/>
                        <a:ext cx="8559800" cy="9652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42997C5C-1BE2-C4C8-A843-BE27729ECE63}"/>
              </a:ext>
            </a:extLst>
          </p:cNvPr>
          <p:cNvGraphicFramePr>
            <a:graphicFrameLocks noChangeAspect="1"/>
          </p:cNvGraphicFramePr>
          <p:nvPr/>
        </p:nvGraphicFramePr>
        <p:xfrm>
          <a:off x="9785926" y="1257372"/>
          <a:ext cx="1532885" cy="469755"/>
        </p:xfrm>
        <a:graphic>
          <a:graphicData uri="http://schemas.openxmlformats.org/presentationml/2006/ole">
            <mc:AlternateContent xmlns:mc="http://schemas.openxmlformats.org/markup-compatibility/2006">
              <mc:Choice xmlns:v="urn:schemas-microsoft-com:vml" Requires="v">
                <p:oleObj name="Equation" r:id="rId5" imgW="787320" imgH="241200" progId="Equation.DSMT4">
                  <p:embed/>
                </p:oleObj>
              </mc:Choice>
              <mc:Fallback>
                <p:oleObj name="Equation" r:id="rId5" imgW="787320" imgH="241200" progId="Equation.DSMT4">
                  <p:embed/>
                  <p:pic>
                    <p:nvPicPr>
                      <p:cNvPr id="7" name="Object 6">
                        <a:extLst>
                          <a:ext uri="{FF2B5EF4-FFF2-40B4-BE49-F238E27FC236}">
                            <a16:creationId xmlns:a16="http://schemas.microsoft.com/office/drawing/2014/main" id="{42997C5C-1BE2-C4C8-A843-BE27729ECE63}"/>
                          </a:ext>
                        </a:extLst>
                      </p:cNvPr>
                      <p:cNvPicPr/>
                      <p:nvPr/>
                    </p:nvPicPr>
                    <p:blipFill>
                      <a:blip r:embed="rId6"/>
                      <a:stretch>
                        <a:fillRect/>
                      </a:stretch>
                    </p:blipFill>
                    <p:spPr>
                      <a:xfrm>
                        <a:off x="9785926" y="1257372"/>
                        <a:ext cx="1532885" cy="469755"/>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75038D6-20C0-5BBD-3A7B-E80158BBD0BF}"/>
              </a:ext>
            </a:extLst>
          </p:cNvPr>
          <p:cNvSpPr txBox="1"/>
          <p:nvPr/>
        </p:nvSpPr>
        <p:spPr>
          <a:xfrm>
            <a:off x="6048067" y="2332813"/>
            <a:ext cx="5954745"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t>The </a:t>
            </a:r>
            <a:r>
              <a:rPr lang="en-US" sz="2400" dirty="0">
                <a:solidFill>
                  <a:srgbClr val="00B0F0"/>
                </a:solidFill>
              </a:rPr>
              <a:t>averaged amplitude of the energy kick </a:t>
            </a:r>
            <a:r>
              <a:rPr lang="en-US" sz="2400" dirty="0"/>
              <a:t>over the transverse profile of the ion bunch could serve as a reasonable quantity for optimizing cooling force.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Judging from this quantity, the matched slice, i.e. </a:t>
            </a:r>
            <a:r>
              <a:rPr lang="en-US" sz="2400" dirty="0">
                <a:solidFill>
                  <a:srgbClr val="00B0F0"/>
                </a:solidFill>
              </a:rPr>
              <a:t>slice #45 </a:t>
            </a:r>
            <a:r>
              <a:rPr lang="en-US" sz="2400" dirty="0"/>
              <a:t>has the maximal contribution for cooling the ion bunch</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For more accurate evaluation of the cooling performance, the ion tracking code is used.</a:t>
            </a:r>
          </a:p>
        </p:txBody>
      </p:sp>
      <p:sp>
        <p:nvSpPr>
          <p:cNvPr id="4" name="Slide Number Placeholder 3">
            <a:extLst>
              <a:ext uri="{FF2B5EF4-FFF2-40B4-BE49-F238E27FC236}">
                <a16:creationId xmlns:a16="http://schemas.microsoft.com/office/drawing/2014/main" id="{8D749B15-5111-E100-08CC-A81A1EDA0146}"/>
              </a:ext>
            </a:extLst>
          </p:cNvPr>
          <p:cNvSpPr>
            <a:spLocks noGrp="1"/>
          </p:cNvSpPr>
          <p:nvPr>
            <p:ph type="sldNum" sz="quarter" idx="12"/>
          </p:nvPr>
        </p:nvSpPr>
        <p:spPr/>
        <p:txBody>
          <a:bodyPr/>
          <a:lstStyle/>
          <a:p>
            <a:fld id="{3BA2A5A8-C6F8-4902-A4E6-D3514CFCEC88}" type="slidenum">
              <a:rPr lang="en-US" sz="2000" smtClean="0"/>
              <a:t>17</a:t>
            </a:fld>
            <a:endParaRPr lang="en-US" sz="2000" dirty="0"/>
          </a:p>
        </p:txBody>
      </p:sp>
    </p:spTree>
    <p:extLst>
      <p:ext uri="{BB962C8B-B14F-4D97-AF65-F5344CB8AC3E}">
        <p14:creationId xmlns:p14="http://schemas.microsoft.com/office/powerpoint/2010/main" val="1513444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22EC9-8D94-6749-34FC-DF9BA9B863B4}"/>
              </a:ext>
            </a:extLst>
          </p:cNvPr>
          <p:cNvSpPr>
            <a:spLocks noGrp="1"/>
          </p:cNvSpPr>
          <p:nvPr>
            <p:ph type="title"/>
          </p:nvPr>
        </p:nvSpPr>
        <p:spPr>
          <a:xfrm>
            <a:off x="90852" y="171417"/>
            <a:ext cx="11927711" cy="754937"/>
          </a:xfrm>
        </p:spPr>
        <p:txBody>
          <a:bodyPr>
            <a:noAutofit/>
          </a:bodyPr>
          <a:lstStyle/>
          <a:p>
            <a:pPr algn="ctr"/>
            <a:r>
              <a:rPr lang="en-US" sz="3200" dirty="0">
                <a:cs typeface="Calibri Light"/>
              </a:rPr>
              <a:t>Implementing the transverse dependance of the cooling force into the ion tracking code</a:t>
            </a:r>
          </a:p>
        </p:txBody>
      </p:sp>
      <p:sp>
        <p:nvSpPr>
          <p:cNvPr id="3" name="Rectangle 2">
            <a:extLst>
              <a:ext uri="{FF2B5EF4-FFF2-40B4-BE49-F238E27FC236}">
                <a16:creationId xmlns:a16="http://schemas.microsoft.com/office/drawing/2014/main" id="{9F9556D7-FF46-0497-DC21-60C563182429}"/>
              </a:ext>
            </a:extLst>
          </p:cNvPr>
          <p:cNvSpPr/>
          <p:nvPr/>
        </p:nvSpPr>
        <p:spPr>
          <a:xfrm>
            <a:off x="4868747" y="1038688"/>
            <a:ext cx="743623" cy="8570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42</a:t>
            </a:r>
          </a:p>
        </p:txBody>
      </p:sp>
      <p:sp>
        <p:nvSpPr>
          <p:cNvPr id="4" name="Rectangle 3">
            <a:extLst>
              <a:ext uri="{FF2B5EF4-FFF2-40B4-BE49-F238E27FC236}">
                <a16:creationId xmlns:a16="http://schemas.microsoft.com/office/drawing/2014/main" id="{875F0BF2-5171-7BEB-18BF-2D8A415D52D7}"/>
              </a:ext>
            </a:extLst>
          </p:cNvPr>
          <p:cNvSpPr/>
          <p:nvPr/>
        </p:nvSpPr>
        <p:spPr>
          <a:xfrm>
            <a:off x="4125124" y="1038688"/>
            <a:ext cx="743623" cy="85701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41</a:t>
            </a:r>
          </a:p>
        </p:txBody>
      </p:sp>
      <p:sp>
        <p:nvSpPr>
          <p:cNvPr id="5" name="Rectangle 4">
            <a:extLst>
              <a:ext uri="{FF2B5EF4-FFF2-40B4-BE49-F238E27FC236}">
                <a16:creationId xmlns:a16="http://schemas.microsoft.com/office/drawing/2014/main" id="{1ADBDE32-2CF8-B0D3-9E93-5DDCA16A03AF}"/>
              </a:ext>
            </a:extLst>
          </p:cNvPr>
          <p:cNvSpPr/>
          <p:nvPr/>
        </p:nvSpPr>
        <p:spPr>
          <a:xfrm>
            <a:off x="5612370" y="1038688"/>
            <a:ext cx="743623" cy="85700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43</a:t>
            </a:r>
          </a:p>
        </p:txBody>
      </p:sp>
      <p:cxnSp>
        <p:nvCxnSpPr>
          <p:cNvPr id="8" name="Straight Arrow Connector 7">
            <a:extLst>
              <a:ext uri="{FF2B5EF4-FFF2-40B4-BE49-F238E27FC236}">
                <a16:creationId xmlns:a16="http://schemas.microsoft.com/office/drawing/2014/main" id="{01AC39A9-2C7B-4946-4E1F-3AD259387F10}"/>
              </a:ext>
            </a:extLst>
          </p:cNvPr>
          <p:cNvCxnSpPr>
            <a:cxnSpLocks/>
          </p:cNvCxnSpPr>
          <p:nvPr/>
        </p:nvCxnSpPr>
        <p:spPr>
          <a:xfrm>
            <a:off x="3392081" y="1997379"/>
            <a:ext cx="817985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06A1983-9029-29A7-BF29-53EB971D2BEE}"/>
              </a:ext>
            </a:extLst>
          </p:cNvPr>
          <p:cNvSpPr txBox="1"/>
          <p:nvPr/>
        </p:nvSpPr>
        <p:spPr>
          <a:xfrm>
            <a:off x="7294041" y="1917815"/>
            <a:ext cx="109839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t>13.2 </a:t>
            </a:r>
            <a:r>
              <a:rPr lang="en-US" sz="2400" dirty="0" err="1"/>
              <a:t>ps</a:t>
            </a:r>
            <a:endParaRPr lang="en-US" sz="2400" dirty="0">
              <a:cs typeface="Calibri"/>
            </a:endParaRPr>
          </a:p>
        </p:txBody>
      </p:sp>
      <p:sp>
        <p:nvSpPr>
          <p:cNvPr id="10" name="Rectangle 9">
            <a:extLst>
              <a:ext uri="{FF2B5EF4-FFF2-40B4-BE49-F238E27FC236}">
                <a16:creationId xmlns:a16="http://schemas.microsoft.com/office/drawing/2014/main" id="{38992780-110C-80F6-D0B1-CF24DAC3FD72}"/>
              </a:ext>
            </a:extLst>
          </p:cNvPr>
          <p:cNvSpPr/>
          <p:nvPr/>
        </p:nvSpPr>
        <p:spPr>
          <a:xfrm>
            <a:off x="6355993" y="1038688"/>
            <a:ext cx="743623" cy="8570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44</a:t>
            </a:r>
          </a:p>
        </p:txBody>
      </p:sp>
      <p:sp>
        <p:nvSpPr>
          <p:cNvPr id="11" name="Rectangle 10">
            <a:extLst>
              <a:ext uri="{FF2B5EF4-FFF2-40B4-BE49-F238E27FC236}">
                <a16:creationId xmlns:a16="http://schemas.microsoft.com/office/drawing/2014/main" id="{5C5D72DF-2ED1-FD51-9155-F757460984C7}"/>
              </a:ext>
            </a:extLst>
          </p:cNvPr>
          <p:cNvSpPr/>
          <p:nvPr/>
        </p:nvSpPr>
        <p:spPr>
          <a:xfrm>
            <a:off x="7099616" y="1038689"/>
            <a:ext cx="743623" cy="857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45</a:t>
            </a:r>
          </a:p>
        </p:txBody>
      </p:sp>
      <p:sp>
        <p:nvSpPr>
          <p:cNvPr id="12" name="Rectangle 11">
            <a:extLst>
              <a:ext uri="{FF2B5EF4-FFF2-40B4-BE49-F238E27FC236}">
                <a16:creationId xmlns:a16="http://schemas.microsoft.com/office/drawing/2014/main" id="{4B130F71-09C4-E22D-ABAF-9A22DF7489AC}"/>
              </a:ext>
            </a:extLst>
          </p:cNvPr>
          <p:cNvSpPr/>
          <p:nvPr/>
        </p:nvSpPr>
        <p:spPr>
          <a:xfrm>
            <a:off x="7843239" y="1038688"/>
            <a:ext cx="743623" cy="85700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46</a:t>
            </a:r>
          </a:p>
        </p:txBody>
      </p:sp>
      <p:sp>
        <p:nvSpPr>
          <p:cNvPr id="13" name="TextBox 12">
            <a:extLst>
              <a:ext uri="{FF2B5EF4-FFF2-40B4-BE49-F238E27FC236}">
                <a16:creationId xmlns:a16="http://schemas.microsoft.com/office/drawing/2014/main" id="{EDFB2990-BA4F-0351-A79A-BC5D36CF0AFF}"/>
              </a:ext>
            </a:extLst>
          </p:cNvPr>
          <p:cNvSpPr txBox="1"/>
          <p:nvPr/>
        </p:nvSpPr>
        <p:spPr>
          <a:xfrm>
            <a:off x="195102" y="114206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t>Electron bunch</a:t>
            </a:r>
          </a:p>
        </p:txBody>
      </p:sp>
      <p:sp>
        <p:nvSpPr>
          <p:cNvPr id="14" name="Arrow: Right 13">
            <a:extLst>
              <a:ext uri="{FF2B5EF4-FFF2-40B4-BE49-F238E27FC236}">
                <a16:creationId xmlns:a16="http://schemas.microsoft.com/office/drawing/2014/main" id="{B7240111-AAB7-967E-C274-793C6A2A8ACC}"/>
              </a:ext>
            </a:extLst>
          </p:cNvPr>
          <p:cNvSpPr/>
          <p:nvPr/>
        </p:nvSpPr>
        <p:spPr>
          <a:xfrm>
            <a:off x="2241334" y="1148750"/>
            <a:ext cx="977152" cy="4840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235DDD7-A15C-A6B2-A330-FB2EC2BA8242}"/>
              </a:ext>
            </a:extLst>
          </p:cNvPr>
          <p:cNvSpPr/>
          <p:nvPr/>
        </p:nvSpPr>
        <p:spPr>
          <a:xfrm>
            <a:off x="3381501" y="1038689"/>
            <a:ext cx="743623" cy="8570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40</a:t>
            </a:r>
          </a:p>
        </p:txBody>
      </p:sp>
      <p:sp>
        <p:nvSpPr>
          <p:cNvPr id="16" name="Rectangle 15">
            <a:extLst>
              <a:ext uri="{FF2B5EF4-FFF2-40B4-BE49-F238E27FC236}">
                <a16:creationId xmlns:a16="http://schemas.microsoft.com/office/drawing/2014/main" id="{9BC158FF-747A-59AD-8927-E8CFE8017C2A}"/>
              </a:ext>
            </a:extLst>
          </p:cNvPr>
          <p:cNvSpPr/>
          <p:nvPr/>
        </p:nvSpPr>
        <p:spPr>
          <a:xfrm>
            <a:off x="8586862" y="1035941"/>
            <a:ext cx="743623" cy="86860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47</a:t>
            </a:r>
          </a:p>
        </p:txBody>
      </p:sp>
      <p:sp>
        <p:nvSpPr>
          <p:cNvPr id="17" name="Rectangle 16">
            <a:extLst>
              <a:ext uri="{FF2B5EF4-FFF2-40B4-BE49-F238E27FC236}">
                <a16:creationId xmlns:a16="http://schemas.microsoft.com/office/drawing/2014/main" id="{E8590EDD-9455-8DC6-90A6-B8B750040D72}"/>
              </a:ext>
            </a:extLst>
          </p:cNvPr>
          <p:cNvSpPr/>
          <p:nvPr/>
        </p:nvSpPr>
        <p:spPr>
          <a:xfrm>
            <a:off x="9330485" y="1033192"/>
            <a:ext cx="743623" cy="881642"/>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48</a:t>
            </a:r>
          </a:p>
        </p:txBody>
      </p:sp>
      <p:sp>
        <p:nvSpPr>
          <p:cNvPr id="18" name="Rectangle 17">
            <a:extLst>
              <a:ext uri="{FF2B5EF4-FFF2-40B4-BE49-F238E27FC236}">
                <a16:creationId xmlns:a16="http://schemas.microsoft.com/office/drawing/2014/main" id="{B7CFF6F3-1D37-97AE-141C-5519013EE679}"/>
              </a:ext>
            </a:extLst>
          </p:cNvPr>
          <p:cNvSpPr/>
          <p:nvPr/>
        </p:nvSpPr>
        <p:spPr>
          <a:xfrm>
            <a:off x="10074108" y="1031758"/>
            <a:ext cx="743623" cy="881642"/>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49</a:t>
            </a:r>
          </a:p>
        </p:txBody>
      </p:sp>
      <p:sp>
        <p:nvSpPr>
          <p:cNvPr id="19" name="Rectangle 18">
            <a:extLst>
              <a:ext uri="{FF2B5EF4-FFF2-40B4-BE49-F238E27FC236}">
                <a16:creationId xmlns:a16="http://schemas.microsoft.com/office/drawing/2014/main" id="{532D30B4-06E1-B0E7-5BE8-F1C881DC4A20}"/>
              </a:ext>
            </a:extLst>
          </p:cNvPr>
          <p:cNvSpPr/>
          <p:nvPr/>
        </p:nvSpPr>
        <p:spPr>
          <a:xfrm>
            <a:off x="10817731" y="1030322"/>
            <a:ext cx="743623" cy="88783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50</a:t>
            </a:r>
          </a:p>
        </p:txBody>
      </p:sp>
      <p:cxnSp>
        <p:nvCxnSpPr>
          <p:cNvPr id="22" name="Straight Connector 21">
            <a:extLst>
              <a:ext uri="{FF2B5EF4-FFF2-40B4-BE49-F238E27FC236}">
                <a16:creationId xmlns:a16="http://schemas.microsoft.com/office/drawing/2014/main" id="{EFED6BA7-32B1-E522-4074-D5A55648BABE}"/>
              </a:ext>
            </a:extLst>
          </p:cNvPr>
          <p:cNvCxnSpPr>
            <a:cxnSpLocks/>
          </p:cNvCxnSpPr>
          <p:nvPr/>
        </p:nvCxnSpPr>
        <p:spPr>
          <a:xfrm flipV="1">
            <a:off x="3381501" y="1093634"/>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FCA8352-5010-9626-22FC-87A2F163D9FB}"/>
              </a:ext>
            </a:extLst>
          </p:cNvPr>
          <p:cNvCxnSpPr>
            <a:cxnSpLocks/>
          </p:cNvCxnSpPr>
          <p:nvPr/>
        </p:nvCxnSpPr>
        <p:spPr>
          <a:xfrm flipV="1">
            <a:off x="3381501" y="1190530"/>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B0528C4-D7DA-5F78-C2A8-DC55EB179B28}"/>
              </a:ext>
            </a:extLst>
          </p:cNvPr>
          <p:cNvCxnSpPr>
            <a:cxnSpLocks/>
          </p:cNvCxnSpPr>
          <p:nvPr/>
        </p:nvCxnSpPr>
        <p:spPr>
          <a:xfrm flipV="1">
            <a:off x="3381501" y="1277119"/>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F324427-CE81-C3E4-FAA2-A9F96B7FFC68}"/>
              </a:ext>
            </a:extLst>
          </p:cNvPr>
          <p:cNvCxnSpPr>
            <a:cxnSpLocks/>
          </p:cNvCxnSpPr>
          <p:nvPr/>
        </p:nvCxnSpPr>
        <p:spPr>
          <a:xfrm flipV="1">
            <a:off x="3392081" y="1363999"/>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584DFB4-E14E-4549-6AB5-716330A8EDF5}"/>
              </a:ext>
            </a:extLst>
          </p:cNvPr>
          <p:cNvSpPr txBox="1"/>
          <p:nvPr/>
        </p:nvSpPr>
        <p:spPr>
          <a:xfrm>
            <a:off x="11523640" y="911553"/>
            <a:ext cx="577508" cy="338554"/>
          </a:xfrm>
          <a:prstGeom prst="rect">
            <a:avLst/>
          </a:prstGeom>
          <a:noFill/>
        </p:spPr>
        <p:txBody>
          <a:bodyPr wrap="square" rtlCol="0">
            <a:spAutoFit/>
          </a:bodyPr>
          <a:lstStyle/>
          <a:p>
            <a:r>
              <a:rPr lang="en-US" sz="1600" dirty="0"/>
              <a:t>r</a:t>
            </a:r>
            <a:r>
              <a:rPr lang="en-US" sz="1600" baseline="-25000" dirty="0"/>
              <a:t>1</a:t>
            </a:r>
            <a:endParaRPr lang="en-US" sz="1600" dirty="0"/>
          </a:p>
        </p:txBody>
      </p:sp>
      <p:sp>
        <p:nvSpPr>
          <p:cNvPr id="29" name="TextBox 28">
            <a:extLst>
              <a:ext uri="{FF2B5EF4-FFF2-40B4-BE49-F238E27FC236}">
                <a16:creationId xmlns:a16="http://schemas.microsoft.com/office/drawing/2014/main" id="{D6EF2EC3-6BCD-EBF7-7376-9EDBE7CF19C4}"/>
              </a:ext>
            </a:extLst>
          </p:cNvPr>
          <p:cNvSpPr txBox="1"/>
          <p:nvPr/>
        </p:nvSpPr>
        <p:spPr>
          <a:xfrm>
            <a:off x="11530011" y="1035068"/>
            <a:ext cx="577508" cy="338554"/>
          </a:xfrm>
          <a:prstGeom prst="rect">
            <a:avLst/>
          </a:prstGeom>
          <a:noFill/>
        </p:spPr>
        <p:txBody>
          <a:bodyPr wrap="square" rtlCol="0">
            <a:spAutoFit/>
          </a:bodyPr>
          <a:lstStyle/>
          <a:p>
            <a:r>
              <a:rPr lang="en-US" sz="1600" dirty="0"/>
              <a:t>r</a:t>
            </a:r>
            <a:r>
              <a:rPr lang="en-US" sz="1600" baseline="-25000" dirty="0"/>
              <a:t>2</a:t>
            </a:r>
            <a:endParaRPr lang="en-US" sz="1600" dirty="0"/>
          </a:p>
        </p:txBody>
      </p:sp>
      <p:sp>
        <p:nvSpPr>
          <p:cNvPr id="30" name="TextBox 29">
            <a:extLst>
              <a:ext uri="{FF2B5EF4-FFF2-40B4-BE49-F238E27FC236}">
                <a16:creationId xmlns:a16="http://schemas.microsoft.com/office/drawing/2014/main" id="{C1F19549-3127-D1BF-FF9C-220FF9C82C09}"/>
              </a:ext>
            </a:extLst>
          </p:cNvPr>
          <p:cNvSpPr txBox="1"/>
          <p:nvPr/>
        </p:nvSpPr>
        <p:spPr>
          <a:xfrm>
            <a:off x="11540393" y="1168411"/>
            <a:ext cx="577508" cy="338554"/>
          </a:xfrm>
          <a:prstGeom prst="rect">
            <a:avLst/>
          </a:prstGeom>
          <a:noFill/>
        </p:spPr>
        <p:txBody>
          <a:bodyPr wrap="square" rtlCol="0">
            <a:spAutoFit/>
          </a:bodyPr>
          <a:lstStyle/>
          <a:p>
            <a:r>
              <a:rPr lang="en-US" sz="1600" dirty="0"/>
              <a:t>r</a:t>
            </a:r>
            <a:r>
              <a:rPr lang="en-US" sz="1600" baseline="-25000" dirty="0"/>
              <a:t>3</a:t>
            </a:r>
            <a:endParaRPr lang="en-US" sz="1600" dirty="0"/>
          </a:p>
        </p:txBody>
      </p:sp>
      <p:sp>
        <p:nvSpPr>
          <p:cNvPr id="31" name="TextBox 30">
            <a:extLst>
              <a:ext uri="{FF2B5EF4-FFF2-40B4-BE49-F238E27FC236}">
                <a16:creationId xmlns:a16="http://schemas.microsoft.com/office/drawing/2014/main" id="{515E140B-ABC1-8483-2207-0C92CBEF56D2}"/>
              </a:ext>
            </a:extLst>
          </p:cNvPr>
          <p:cNvSpPr txBox="1"/>
          <p:nvPr/>
        </p:nvSpPr>
        <p:spPr>
          <a:xfrm>
            <a:off x="11548908" y="1319773"/>
            <a:ext cx="577508" cy="584775"/>
          </a:xfrm>
          <a:prstGeom prst="rect">
            <a:avLst/>
          </a:prstGeom>
          <a:noFill/>
        </p:spPr>
        <p:txBody>
          <a:bodyPr wrap="square" rtlCol="0">
            <a:spAutoFit/>
          </a:bodyPr>
          <a:lstStyle/>
          <a:p>
            <a:r>
              <a:rPr lang="en-US" sz="1600" dirty="0"/>
              <a:t>...</a:t>
            </a:r>
          </a:p>
          <a:p>
            <a:endParaRPr lang="en-US" sz="1600" dirty="0"/>
          </a:p>
        </p:txBody>
      </p:sp>
      <p:cxnSp>
        <p:nvCxnSpPr>
          <p:cNvPr id="32" name="Straight Connector 31">
            <a:extLst>
              <a:ext uri="{FF2B5EF4-FFF2-40B4-BE49-F238E27FC236}">
                <a16:creationId xmlns:a16="http://schemas.microsoft.com/office/drawing/2014/main" id="{C0E70520-DBBA-6815-CBB0-36694E1173D8}"/>
              </a:ext>
            </a:extLst>
          </p:cNvPr>
          <p:cNvCxnSpPr>
            <a:cxnSpLocks/>
          </p:cNvCxnSpPr>
          <p:nvPr/>
        </p:nvCxnSpPr>
        <p:spPr>
          <a:xfrm flipV="1">
            <a:off x="3381501" y="1460670"/>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73C542B-2ED9-BB76-5137-D624073A71DB}"/>
              </a:ext>
            </a:extLst>
          </p:cNvPr>
          <p:cNvCxnSpPr>
            <a:cxnSpLocks/>
          </p:cNvCxnSpPr>
          <p:nvPr/>
        </p:nvCxnSpPr>
        <p:spPr>
          <a:xfrm flipV="1">
            <a:off x="3381501" y="1557566"/>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7101DA0-45B2-7ABB-44E4-4A7B4EB128A3}"/>
              </a:ext>
            </a:extLst>
          </p:cNvPr>
          <p:cNvCxnSpPr>
            <a:cxnSpLocks/>
          </p:cNvCxnSpPr>
          <p:nvPr/>
        </p:nvCxnSpPr>
        <p:spPr>
          <a:xfrm flipV="1">
            <a:off x="3381501" y="1644155"/>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CE922C7-8A31-7D15-42EC-949BF4BCB3E0}"/>
              </a:ext>
            </a:extLst>
          </p:cNvPr>
          <p:cNvCxnSpPr>
            <a:cxnSpLocks/>
          </p:cNvCxnSpPr>
          <p:nvPr/>
        </p:nvCxnSpPr>
        <p:spPr>
          <a:xfrm flipV="1">
            <a:off x="3392081" y="1731035"/>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1CCCE5F-5961-3909-E83A-D2F96DD1B32F}"/>
              </a:ext>
            </a:extLst>
          </p:cNvPr>
          <p:cNvCxnSpPr>
            <a:cxnSpLocks/>
          </p:cNvCxnSpPr>
          <p:nvPr/>
        </p:nvCxnSpPr>
        <p:spPr>
          <a:xfrm flipV="1">
            <a:off x="3392081" y="1732868"/>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4AFAEFF-B0F6-75FA-4CCA-2204CC265D7D}"/>
              </a:ext>
            </a:extLst>
          </p:cNvPr>
          <p:cNvCxnSpPr>
            <a:cxnSpLocks/>
          </p:cNvCxnSpPr>
          <p:nvPr/>
        </p:nvCxnSpPr>
        <p:spPr>
          <a:xfrm flipV="1">
            <a:off x="3402661" y="1819748"/>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38C5F7E-6DF7-5174-3BFC-664C1A19B9A6}"/>
              </a:ext>
            </a:extLst>
          </p:cNvPr>
          <p:cNvSpPr txBox="1"/>
          <p:nvPr/>
        </p:nvSpPr>
        <p:spPr>
          <a:xfrm>
            <a:off x="11571934" y="1640308"/>
            <a:ext cx="577508" cy="338554"/>
          </a:xfrm>
          <a:prstGeom prst="rect">
            <a:avLst/>
          </a:prstGeom>
          <a:noFill/>
        </p:spPr>
        <p:txBody>
          <a:bodyPr wrap="square" rtlCol="0">
            <a:spAutoFit/>
          </a:bodyPr>
          <a:lstStyle/>
          <a:p>
            <a:r>
              <a:rPr lang="en-US" sz="1600" dirty="0"/>
              <a:t>r</a:t>
            </a:r>
            <a:r>
              <a:rPr lang="en-US" sz="1600" baseline="-25000" dirty="0"/>
              <a:t>11</a:t>
            </a:r>
            <a:endParaRPr lang="en-US" sz="1600" dirty="0"/>
          </a:p>
        </p:txBody>
      </p:sp>
      <p:pic>
        <p:nvPicPr>
          <p:cNvPr id="47" name="Picture 46">
            <a:extLst>
              <a:ext uri="{FF2B5EF4-FFF2-40B4-BE49-F238E27FC236}">
                <a16:creationId xmlns:a16="http://schemas.microsoft.com/office/drawing/2014/main" id="{C26F62CE-C1D1-FC66-2054-E10C14BDA2E6}"/>
              </a:ext>
            </a:extLst>
          </p:cNvPr>
          <p:cNvPicPr>
            <a:picLocks noChangeAspect="1"/>
          </p:cNvPicPr>
          <p:nvPr/>
        </p:nvPicPr>
        <p:blipFill>
          <a:blip r:embed="rId2"/>
          <a:stretch>
            <a:fillRect/>
          </a:stretch>
        </p:blipFill>
        <p:spPr>
          <a:xfrm>
            <a:off x="149530" y="2867230"/>
            <a:ext cx="5224936" cy="3990770"/>
          </a:xfrm>
          <a:prstGeom prst="rect">
            <a:avLst/>
          </a:prstGeom>
        </p:spPr>
      </p:pic>
      <p:pic>
        <p:nvPicPr>
          <p:cNvPr id="51" name="Picture 50">
            <a:extLst>
              <a:ext uri="{FF2B5EF4-FFF2-40B4-BE49-F238E27FC236}">
                <a16:creationId xmlns:a16="http://schemas.microsoft.com/office/drawing/2014/main" id="{DEED6823-EEEB-C9EC-BD95-D1EFB52E0081}"/>
              </a:ext>
            </a:extLst>
          </p:cNvPr>
          <p:cNvPicPr>
            <a:picLocks noChangeAspect="1"/>
          </p:cNvPicPr>
          <p:nvPr/>
        </p:nvPicPr>
        <p:blipFill>
          <a:blip r:embed="rId3"/>
          <a:stretch>
            <a:fillRect/>
          </a:stretch>
        </p:blipFill>
        <p:spPr>
          <a:xfrm>
            <a:off x="6586123" y="2611315"/>
            <a:ext cx="5384067" cy="4246685"/>
          </a:xfrm>
          <a:prstGeom prst="rect">
            <a:avLst/>
          </a:prstGeom>
        </p:spPr>
      </p:pic>
      <p:sp>
        <p:nvSpPr>
          <p:cNvPr id="52" name="Arrow: Up 51">
            <a:extLst>
              <a:ext uri="{FF2B5EF4-FFF2-40B4-BE49-F238E27FC236}">
                <a16:creationId xmlns:a16="http://schemas.microsoft.com/office/drawing/2014/main" id="{230915E8-85F2-A77D-0AA8-6F620C74D226}"/>
              </a:ext>
            </a:extLst>
          </p:cNvPr>
          <p:cNvSpPr/>
          <p:nvPr/>
        </p:nvSpPr>
        <p:spPr>
          <a:xfrm rot="14203782">
            <a:off x="5950667" y="1345994"/>
            <a:ext cx="575205" cy="2636321"/>
          </a:xfrm>
          <a:custGeom>
            <a:avLst/>
            <a:gdLst>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129687 w 518746"/>
              <a:gd name="connsiteY5" fmla="*/ 1141851 h 1141851"/>
              <a:gd name="connsiteX6" fmla="*/ 129687 w 518746"/>
              <a:gd name="connsiteY6" fmla="*/ 259373 h 1141851"/>
              <a:gd name="connsiteX7" fmla="*/ 0 w 518746"/>
              <a:gd name="connsiteY7" fmla="*/ 259373 h 1141851"/>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212117 w 518746"/>
              <a:gd name="connsiteY5" fmla="*/ 1132608 h 1141851"/>
              <a:gd name="connsiteX6" fmla="*/ 129687 w 518746"/>
              <a:gd name="connsiteY6" fmla="*/ 259373 h 1141851"/>
              <a:gd name="connsiteX7" fmla="*/ 0 w 518746"/>
              <a:gd name="connsiteY7" fmla="*/ 259373 h 1141851"/>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12117 w 518746"/>
              <a:gd name="connsiteY5" fmla="*/ 1132608 h 1159414"/>
              <a:gd name="connsiteX6" fmla="*/ 129687 w 518746"/>
              <a:gd name="connsiteY6" fmla="*/ 259373 h 1159414"/>
              <a:gd name="connsiteX7" fmla="*/ 0 w 518746"/>
              <a:gd name="connsiteY7" fmla="*/ 259373 h 1159414"/>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29931 w 518746"/>
              <a:gd name="connsiteY5" fmla="*/ 1140924 h 1159414"/>
              <a:gd name="connsiteX6" fmla="*/ 129687 w 518746"/>
              <a:gd name="connsiteY6" fmla="*/ 259373 h 1159414"/>
              <a:gd name="connsiteX7" fmla="*/ 0 w 518746"/>
              <a:gd name="connsiteY7" fmla="*/ 259373 h 1159414"/>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29931 w 518746"/>
              <a:gd name="connsiteY5" fmla="*/ 1140924 h 1149668"/>
              <a:gd name="connsiteX6" fmla="*/ 129687 w 518746"/>
              <a:gd name="connsiteY6" fmla="*/ 259373 h 1149668"/>
              <a:gd name="connsiteX7" fmla="*/ 0 w 518746"/>
              <a:gd name="connsiteY7" fmla="*/ 259373 h 1149668"/>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56063 w 518746"/>
              <a:gd name="connsiteY5" fmla="*/ 1131427 h 1149668"/>
              <a:gd name="connsiteX6" fmla="*/ 129687 w 518746"/>
              <a:gd name="connsiteY6" fmla="*/ 259373 h 1149668"/>
              <a:gd name="connsiteX7" fmla="*/ 0 w 518746"/>
              <a:gd name="connsiteY7" fmla="*/ 259373 h 1149668"/>
              <a:gd name="connsiteX0" fmla="*/ 0 w 518746"/>
              <a:gd name="connsiteY0" fmla="*/ 259373 h 1132419"/>
              <a:gd name="connsiteX1" fmla="*/ 259373 w 518746"/>
              <a:gd name="connsiteY1" fmla="*/ 0 h 1132419"/>
              <a:gd name="connsiteX2" fmla="*/ 518746 w 518746"/>
              <a:gd name="connsiteY2" fmla="*/ 259373 h 1132419"/>
              <a:gd name="connsiteX3" fmla="*/ 389060 w 518746"/>
              <a:gd name="connsiteY3" fmla="*/ 259373 h 1132419"/>
              <a:gd name="connsiteX4" fmla="*/ 262373 w 518746"/>
              <a:gd name="connsiteY4" fmla="*/ 1132419 h 1132419"/>
              <a:gd name="connsiteX5" fmla="*/ 256063 w 518746"/>
              <a:gd name="connsiteY5" fmla="*/ 1131427 h 1132419"/>
              <a:gd name="connsiteX6" fmla="*/ 129687 w 518746"/>
              <a:gd name="connsiteY6" fmla="*/ 259373 h 1132419"/>
              <a:gd name="connsiteX7" fmla="*/ 0 w 518746"/>
              <a:gd name="connsiteY7" fmla="*/ 259373 h 113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8746" h="1132419">
                <a:moveTo>
                  <a:pt x="0" y="259373"/>
                </a:moveTo>
                <a:lnTo>
                  <a:pt x="259373" y="0"/>
                </a:lnTo>
                <a:lnTo>
                  <a:pt x="518746" y="259373"/>
                </a:lnTo>
                <a:lnTo>
                  <a:pt x="389060" y="259373"/>
                </a:lnTo>
                <a:lnTo>
                  <a:pt x="262373" y="1132419"/>
                </a:lnTo>
                <a:lnTo>
                  <a:pt x="256063" y="1131427"/>
                </a:lnTo>
                <a:lnTo>
                  <a:pt x="129687" y="259373"/>
                </a:lnTo>
                <a:lnTo>
                  <a:pt x="0" y="259373"/>
                </a:lnTo>
                <a:close/>
              </a:path>
            </a:pathLst>
          </a:cu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Up 51">
            <a:extLst>
              <a:ext uri="{FF2B5EF4-FFF2-40B4-BE49-F238E27FC236}">
                <a16:creationId xmlns:a16="http://schemas.microsoft.com/office/drawing/2014/main" id="{FD72ABF3-EBB2-5F41-DD4B-A64DBF546A60}"/>
              </a:ext>
            </a:extLst>
          </p:cNvPr>
          <p:cNvSpPr/>
          <p:nvPr/>
        </p:nvSpPr>
        <p:spPr>
          <a:xfrm rot="10800000">
            <a:off x="10286994" y="1957626"/>
            <a:ext cx="421094" cy="909598"/>
          </a:xfrm>
          <a:custGeom>
            <a:avLst/>
            <a:gdLst>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129687 w 518746"/>
              <a:gd name="connsiteY5" fmla="*/ 1141851 h 1141851"/>
              <a:gd name="connsiteX6" fmla="*/ 129687 w 518746"/>
              <a:gd name="connsiteY6" fmla="*/ 259373 h 1141851"/>
              <a:gd name="connsiteX7" fmla="*/ 0 w 518746"/>
              <a:gd name="connsiteY7" fmla="*/ 259373 h 1141851"/>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212117 w 518746"/>
              <a:gd name="connsiteY5" fmla="*/ 1132608 h 1141851"/>
              <a:gd name="connsiteX6" fmla="*/ 129687 w 518746"/>
              <a:gd name="connsiteY6" fmla="*/ 259373 h 1141851"/>
              <a:gd name="connsiteX7" fmla="*/ 0 w 518746"/>
              <a:gd name="connsiteY7" fmla="*/ 259373 h 1141851"/>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12117 w 518746"/>
              <a:gd name="connsiteY5" fmla="*/ 1132608 h 1159414"/>
              <a:gd name="connsiteX6" fmla="*/ 129687 w 518746"/>
              <a:gd name="connsiteY6" fmla="*/ 259373 h 1159414"/>
              <a:gd name="connsiteX7" fmla="*/ 0 w 518746"/>
              <a:gd name="connsiteY7" fmla="*/ 259373 h 1159414"/>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29931 w 518746"/>
              <a:gd name="connsiteY5" fmla="*/ 1140924 h 1159414"/>
              <a:gd name="connsiteX6" fmla="*/ 129687 w 518746"/>
              <a:gd name="connsiteY6" fmla="*/ 259373 h 1159414"/>
              <a:gd name="connsiteX7" fmla="*/ 0 w 518746"/>
              <a:gd name="connsiteY7" fmla="*/ 259373 h 1159414"/>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29931 w 518746"/>
              <a:gd name="connsiteY5" fmla="*/ 1140924 h 1149668"/>
              <a:gd name="connsiteX6" fmla="*/ 129687 w 518746"/>
              <a:gd name="connsiteY6" fmla="*/ 259373 h 1149668"/>
              <a:gd name="connsiteX7" fmla="*/ 0 w 518746"/>
              <a:gd name="connsiteY7" fmla="*/ 259373 h 1149668"/>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56063 w 518746"/>
              <a:gd name="connsiteY5" fmla="*/ 1131427 h 1149668"/>
              <a:gd name="connsiteX6" fmla="*/ 129687 w 518746"/>
              <a:gd name="connsiteY6" fmla="*/ 259373 h 1149668"/>
              <a:gd name="connsiteX7" fmla="*/ 0 w 518746"/>
              <a:gd name="connsiteY7" fmla="*/ 259373 h 1149668"/>
              <a:gd name="connsiteX0" fmla="*/ 0 w 518746"/>
              <a:gd name="connsiteY0" fmla="*/ 259373 h 1132419"/>
              <a:gd name="connsiteX1" fmla="*/ 259373 w 518746"/>
              <a:gd name="connsiteY1" fmla="*/ 0 h 1132419"/>
              <a:gd name="connsiteX2" fmla="*/ 518746 w 518746"/>
              <a:gd name="connsiteY2" fmla="*/ 259373 h 1132419"/>
              <a:gd name="connsiteX3" fmla="*/ 389060 w 518746"/>
              <a:gd name="connsiteY3" fmla="*/ 259373 h 1132419"/>
              <a:gd name="connsiteX4" fmla="*/ 262373 w 518746"/>
              <a:gd name="connsiteY4" fmla="*/ 1132419 h 1132419"/>
              <a:gd name="connsiteX5" fmla="*/ 256063 w 518746"/>
              <a:gd name="connsiteY5" fmla="*/ 1131427 h 1132419"/>
              <a:gd name="connsiteX6" fmla="*/ 129687 w 518746"/>
              <a:gd name="connsiteY6" fmla="*/ 259373 h 1132419"/>
              <a:gd name="connsiteX7" fmla="*/ 0 w 518746"/>
              <a:gd name="connsiteY7" fmla="*/ 259373 h 113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8746" h="1132419">
                <a:moveTo>
                  <a:pt x="0" y="259373"/>
                </a:moveTo>
                <a:lnTo>
                  <a:pt x="259373" y="0"/>
                </a:lnTo>
                <a:lnTo>
                  <a:pt x="518746" y="259373"/>
                </a:lnTo>
                <a:lnTo>
                  <a:pt x="389060" y="259373"/>
                </a:lnTo>
                <a:lnTo>
                  <a:pt x="262373" y="1132419"/>
                </a:lnTo>
                <a:lnTo>
                  <a:pt x="256063" y="1131427"/>
                </a:lnTo>
                <a:lnTo>
                  <a:pt x="129687" y="259373"/>
                </a:lnTo>
                <a:lnTo>
                  <a:pt x="0" y="259373"/>
                </a:lnTo>
                <a:close/>
              </a:path>
            </a:pathLst>
          </a:custGeom>
          <a:solidFill>
            <a:srgbClr val="7F6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B6429013-C724-F95B-2B29-78F32643BEDF}"/>
              </a:ext>
            </a:extLst>
          </p:cNvPr>
          <p:cNvSpPr txBox="1"/>
          <p:nvPr/>
        </p:nvSpPr>
        <p:spPr>
          <a:xfrm>
            <a:off x="5165222" y="6396145"/>
            <a:ext cx="2743200" cy="461665"/>
          </a:xfrm>
          <a:prstGeom prst="rect">
            <a:avLst/>
          </a:prstGeom>
          <a:noFill/>
        </p:spPr>
        <p:txBody>
          <a:bodyPr wrap="square" rtlCol="0">
            <a:spAutoFit/>
          </a:bodyPr>
          <a:lstStyle/>
          <a:p>
            <a:r>
              <a:rPr lang="en-US" sz="2400" dirty="0"/>
              <a:t>Courtesy to J. Ma</a:t>
            </a:r>
          </a:p>
        </p:txBody>
      </p:sp>
      <p:sp>
        <p:nvSpPr>
          <p:cNvPr id="6" name="Slide Number Placeholder 5">
            <a:extLst>
              <a:ext uri="{FF2B5EF4-FFF2-40B4-BE49-F238E27FC236}">
                <a16:creationId xmlns:a16="http://schemas.microsoft.com/office/drawing/2014/main" id="{863F1E5F-E904-32A3-960D-5836571BC233}"/>
              </a:ext>
            </a:extLst>
          </p:cNvPr>
          <p:cNvSpPr>
            <a:spLocks noGrp="1"/>
          </p:cNvSpPr>
          <p:nvPr>
            <p:ph type="sldNum" sz="quarter" idx="12"/>
          </p:nvPr>
        </p:nvSpPr>
        <p:spPr>
          <a:xfrm>
            <a:off x="9383216" y="6334429"/>
            <a:ext cx="2743200" cy="365125"/>
          </a:xfrm>
        </p:spPr>
        <p:txBody>
          <a:bodyPr/>
          <a:lstStyle/>
          <a:p>
            <a:fld id="{3BA2A5A8-C6F8-4902-A4E6-D3514CFCEC88}" type="slidenum">
              <a:rPr lang="en-US" sz="2000" smtClean="0"/>
              <a:t>18</a:t>
            </a:fld>
            <a:endParaRPr lang="en-US" sz="2000" dirty="0"/>
          </a:p>
        </p:txBody>
      </p:sp>
    </p:spTree>
    <p:extLst>
      <p:ext uri="{BB962C8B-B14F-4D97-AF65-F5344CB8AC3E}">
        <p14:creationId xmlns:p14="http://schemas.microsoft.com/office/powerpoint/2010/main" val="2434953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F4062-1263-6A38-C403-8A95D2D44B4C}"/>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D4C8218-D308-09FC-4F87-7FE5649EF02A}"/>
              </a:ext>
            </a:extLst>
          </p:cNvPr>
          <p:cNvSpPr>
            <a:spLocks noGrp="1"/>
          </p:cNvSpPr>
          <p:nvPr>
            <p:ph idx="1"/>
          </p:nvPr>
        </p:nvSpPr>
        <p:spPr>
          <a:xfrm>
            <a:off x="216817" y="1690688"/>
            <a:ext cx="11538408" cy="4537468"/>
          </a:xfrm>
        </p:spPr>
        <p:txBody>
          <a:bodyPr>
            <a:normAutofit fontScale="92500" lnSpcReduction="10000"/>
          </a:bodyPr>
          <a:lstStyle/>
          <a:p>
            <a:r>
              <a:rPr lang="en-US" dirty="0"/>
              <a:t>Introduction</a:t>
            </a:r>
          </a:p>
          <a:p>
            <a:pPr lvl="1">
              <a:buFont typeface="Courier New" panose="02070309020205020404" pitchFamily="49" charset="0"/>
              <a:buChar char="o"/>
            </a:pPr>
            <a:r>
              <a:rPr lang="en-US" dirty="0"/>
              <a:t>Coherent electron cooling (</a:t>
            </a:r>
            <a:r>
              <a:rPr lang="en-US" dirty="0" err="1"/>
              <a:t>CeC</a:t>
            </a:r>
            <a:r>
              <a:rPr lang="en-US" dirty="0"/>
              <a:t>)</a:t>
            </a:r>
          </a:p>
          <a:p>
            <a:pPr lvl="1">
              <a:buFont typeface="Courier New" panose="02070309020205020404" pitchFamily="49" charset="0"/>
              <a:buChar char="o"/>
            </a:pPr>
            <a:r>
              <a:rPr lang="en-US" dirty="0"/>
              <a:t>Plasma cascade amplifier (PCA)</a:t>
            </a:r>
          </a:p>
          <a:p>
            <a:pPr lvl="1">
              <a:buFont typeface="Courier New" panose="02070309020205020404" pitchFamily="49" charset="0"/>
              <a:buChar char="o"/>
            </a:pPr>
            <a:r>
              <a:rPr lang="en-US" dirty="0" err="1"/>
              <a:t>CeC</a:t>
            </a:r>
            <a:r>
              <a:rPr lang="en-US" dirty="0"/>
              <a:t> experiment at RHIC</a:t>
            </a:r>
          </a:p>
          <a:p>
            <a:r>
              <a:rPr lang="en-US" dirty="0"/>
              <a:t>Improvements on the simulation of PCA-based </a:t>
            </a:r>
            <a:r>
              <a:rPr lang="en-US" dirty="0" err="1"/>
              <a:t>CeC</a:t>
            </a:r>
            <a:endParaRPr lang="en-US" dirty="0"/>
          </a:p>
          <a:p>
            <a:pPr lvl="1">
              <a:buFont typeface="Courier New" panose="02070309020205020404" pitchFamily="49" charset="0"/>
              <a:buChar char="o"/>
            </a:pPr>
            <a:r>
              <a:rPr lang="en-US" dirty="0"/>
              <a:t>Limitations of the previous </a:t>
            </a:r>
            <a:r>
              <a:rPr lang="en-US" dirty="0" err="1"/>
              <a:t>CeC</a:t>
            </a:r>
            <a:r>
              <a:rPr lang="en-US" dirty="0"/>
              <a:t> simulations</a:t>
            </a:r>
          </a:p>
          <a:p>
            <a:pPr lvl="1">
              <a:buFont typeface="Courier New" panose="02070309020205020404" pitchFamily="49" charset="0"/>
              <a:buChar char="o"/>
            </a:pPr>
            <a:r>
              <a:rPr lang="en-US" dirty="0"/>
              <a:t>Implementing the dependance of the cooling force on the ion’s longitudinal location</a:t>
            </a:r>
          </a:p>
          <a:p>
            <a:pPr lvl="1">
              <a:buFont typeface="Courier New" panose="02070309020205020404" pitchFamily="49" charset="0"/>
              <a:buChar char="o"/>
            </a:pPr>
            <a:r>
              <a:rPr lang="en-US" dirty="0"/>
              <a:t>Implementing the dependance of the cooling force on the ion’s transverse location</a:t>
            </a:r>
          </a:p>
          <a:p>
            <a:r>
              <a:rPr lang="en-US" dirty="0"/>
              <a:t>Our plan for the </a:t>
            </a:r>
            <a:r>
              <a:rPr lang="en-US" dirty="0" err="1"/>
              <a:t>CeC</a:t>
            </a:r>
            <a:r>
              <a:rPr lang="en-US" dirty="0"/>
              <a:t> experiment at RHIC</a:t>
            </a:r>
          </a:p>
          <a:p>
            <a:pPr lvl="1">
              <a:buFont typeface="Courier New" panose="02070309020205020404" pitchFamily="49" charset="0"/>
              <a:buChar char="o"/>
            </a:pPr>
            <a:r>
              <a:rPr lang="en-US" dirty="0"/>
              <a:t>Required parameters for demonstrating </a:t>
            </a:r>
            <a:r>
              <a:rPr lang="en-US" dirty="0" err="1"/>
              <a:t>CeC</a:t>
            </a:r>
            <a:endParaRPr lang="en-US" dirty="0"/>
          </a:p>
          <a:p>
            <a:pPr lvl="1">
              <a:buFont typeface="Courier New" panose="02070309020205020404" pitchFamily="49" charset="0"/>
              <a:buChar char="o"/>
            </a:pPr>
            <a:r>
              <a:rPr lang="en-US" dirty="0"/>
              <a:t>Approaches to achieve the required parameters</a:t>
            </a:r>
          </a:p>
          <a:p>
            <a:r>
              <a:rPr lang="en-US" dirty="0"/>
              <a:t>Summary</a:t>
            </a:r>
          </a:p>
          <a:p>
            <a:pPr lvl="1">
              <a:buFont typeface="Courier New" panose="02070309020205020404" pitchFamily="49" charset="0"/>
              <a:buChar char="o"/>
            </a:pPr>
            <a:endParaRPr lang="en-US" dirty="0"/>
          </a:p>
        </p:txBody>
      </p:sp>
      <p:sp>
        <p:nvSpPr>
          <p:cNvPr id="4" name="Slide Number Placeholder 3">
            <a:extLst>
              <a:ext uri="{FF2B5EF4-FFF2-40B4-BE49-F238E27FC236}">
                <a16:creationId xmlns:a16="http://schemas.microsoft.com/office/drawing/2014/main" id="{AAA35127-EAD6-E30D-D670-1EFD6815D9D4}"/>
              </a:ext>
            </a:extLst>
          </p:cNvPr>
          <p:cNvSpPr>
            <a:spLocks noGrp="1"/>
          </p:cNvSpPr>
          <p:nvPr>
            <p:ph type="sldNum" sz="quarter" idx="12"/>
          </p:nvPr>
        </p:nvSpPr>
        <p:spPr/>
        <p:txBody>
          <a:bodyPr/>
          <a:lstStyle/>
          <a:p>
            <a:fld id="{3BA2A5A8-C6F8-4902-A4E6-D3514CFCEC88}" type="slidenum">
              <a:rPr lang="en-US" sz="2000" smtClean="0"/>
              <a:t>1</a:t>
            </a:fld>
            <a:endParaRPr lang="en-US" sz="2000" dirty="0"/>
          </a:p>
        </p:txBody>
      </p:sp>
    </p:spTree>
    <p:extLst>
      <p:ext uri="{BB962C8B-B14F-4D97-AF65-F5344CB8AC3E}">
        <p14:creationId xmlns:p14="http://schemas.microsoft.com/office/powerpoint/2010/main" val="672229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22EC9-8D94-6749-34FC-DF9BA9B863B4}"/>
              </a:ext>
            </a:extLst>
          </p:cNvPr>
          <p:cNvSpPr>
            <a:spLocks noGrp="1"/>
          </p:cNvSpPr>
          <p:nvPr>
            <p:ph type="title"/>
          </p:nvPr>
        </p:nvSpPr>
        <p:spPr>
          <a:xfrm>
            <a:off x="264289" y="191828"/>
            <a:ext cx="11663422" cy="458293"/>
          </a:xfrm>
        </p:spPr>
        <p:txBody>
          <a:bodyPr>
            <a:normAutofit fontScale="90000"/>
          </a:bodyPr>
          <a:lstStyle/>
          <a:p>
            <a:pPr algn="ctr"/>
            <a:r>
              <a:rPr lang="en-US" dirty="0">
                <a:cs typeface="Calibri Light"/>
              </a:rPr>
              <a:t>Results from ion tracking with 2D interpolation</a:t>
            </a:r>
          </a:p>
        </p:txBody>
      </p:sp>
      <p:pic>
        <p:nvPicPr>
          <p:cNvPr id="6" name="Picture 6" descr="Compare_2.png">
            <a:extLst>
              <a:ext uri="{FF2B5EF4-FFF2-40B4-BE49-F238E27FC236}">
                <a16:creationId xmlns:a16="http://schemas.microsoft.com/office/drawing/2014/main" id="{BC59E2B7-C04D-D816-14C6-0FD0E34C8325}"/>
              </a:ext>
            </a:extLst>
          </p:cNvPr>
          <p:cNvPicPr>
            <a:picLocks noChangeAspect="1"/>
          </p:cNvPicPr>
          <p:nvPr/>
        </p:nvPicPr>
        <p:blipFill>
          <a:blip r:embed="rId2"/>
          <a:stretch>
            <a:fillRect/>
          </a:stretch>
        </p:blipFill>
        <p:spPr>
          <a:xfrm>
            <a:off x="161980" y="2338587"/>
            <a:ext cx="5737564" cy="4305640"/>
          </a:xfrm>
          <a:prstGeom prst="rect">
            <a:avLst/>
          </a:prstGeom>
        </p:spPr>
      </p:pic>
      <p:sp>
        <p:nvSpPr>
          <p:cNvPr id="20" name="TextBox 19">
            <a:extLst>
              <a:ext uri="{FF2B5EF4-FFF2-40B4-BE49-F238E27FC236}">
                <a16:creationId xmlns:a16="http://schemas.microsoft.com/office/drawing/2014/main" id="{ECF819A9-BF62-62B8-4039-76CDC5E30D70}"/>
              </a:ext>
            </a:extLst>
          </p:cNvPr>
          <p:cNvSpPr txBox="1"/>
          <p:nvPr/>
        </p:nvSpPr>
        <p:spPr>
          <a:xfrm>
            <a:off x="81461" y="981815"/>
            <a:ext cx="11997168"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t>Flattop laser profile results in triangular longitudinal charge distribution, which does not lead to better cooling performance compared with the previous set up. </a:t>
            </a:r>
          </a:p>
          <a:p>
            <a:pPr marL="285750" indent="-285750">
              <a:buFont typeface="Arial" panose="020B0604020202020204" pitchFamily="34" charset="0"/>
              <a:buChar char="•"/>
            </a:pPr>
            <a:r>
              <a:rPr lang="en-US" sz="2000" dirty="0"/>
              <a:t>The cooling performance can be improved by a factor of 2~3 if we can make all 11 slices work like slice #45.</a:t>
            </a:r>
          </a:p>
        </p:txBody>
      </p:sp>
      <p:pic>
        <p:nvPicPr>
          <p:cNvPr id="21" name="Picture 20" descr="Chart&#10;&#10;Description automatically generated">
            <a:extLst>
              <a:ext uri="{FF2B5EF4-FFF2-40B4-BE49-F238E27FC236}">
                <a16:creationId xmlns:a16="http://schemas.microsoft.com/office/drawing/2014/main" id="{8137E465-64AD-4C22-B6CE-5CCC0F14D4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7827" y="2437072"/>
            <a:ext cx="5239506" cy="4229100"/>
          </a:xfrm>
          <a:prstGeom prst="rect">
            <a:avLst/>
          </a:prstGeom>
        </p:spPr>
      </p:pic>
      <p:sp>
        <p:nvSpPr>
          <p:cNvPr id="3" name="Slide Number Placeholder 2">
            <a:extLst>
              <a:ext uri="{FF2B5EF4-FFF2-40B4-BE49-F238E27FC236}">
                <a16:creationId xmlns:a16="http://schemas.microsoft.com/office/drawing/2014/main" id="{9CB9500D-A867-A741-F96B-61ECC32106E6}"/>
              </a:ext>
            </a:extLst>
          </p:cNvPr>
          <p:cNvSpPr>
            <a:spLocks noGrp="1"/>
          </p:cNvSpPr>
          <p:nvPr>
            <p:ph type="sldNum" sz="quarter" idx="12"/>
          </p:nvPr>
        </p:nvSpPr>
        <p:spPr/>
        <p:txBody>
          <a:bodyPr/>
          <a:lstStyle/>
          <a:p>
            <a:fld id="{3BA2A5A8-C6F8-4902-A4E6-D3514CFCEC88}" type="slidenum">
              <a:rPr lang="en-US" sz="2000" smtClean="0"/>
              <a:t>19</a:t>
            </a:fld>
            <a:endParaRPr lang="en-US" sz="2000" dirty="0"/>
          </a:p>
        </p:txBody>
      </p:sp>
    </p:spTree>
    <p:extLst>
      <p:ext uri="{BB962C8B-B14F-4D97-AF65-F5344CB8AC3E}">
        <p14:creationId xmlns:p14="http://schemas.microsoft.com/office/powerpoint/2010/main" val="1366092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2172A-CD92-314B-B50D-53E585961F47}"/>
              </a:ext>
            </a:extLst>
          </p:cNvPr>
          <p:cNvSpPr>
            <a:spLocks noGrp="1"/>
          </p:cNvSpPr>
          <p:nvPr>
            <p:ph type="title"/>
          </p:nvPr>
        </p:nvSpPr>
        <p:spPr>
          <a:xfrm>
            <a:off x="96819" y="118334"/>
            <a:ext cx="11973577" cy="1028635"/>
          </a:xfrm>
        </p:spPr>
        <p:txBody>
          <a:bodyPr>
            <a:noAutofit/>
          </a:bodyPr>
          <a:lstStyle/>
          <a:p>
            <a:pPr algn="ctr"/>
            <a:r>
              <a:rPr lang="en-US" sz="3200" dirty="0"/>
              <a:t>Why the cooling performance with updated electron distribution is even worse than the old one with Gaussian transverse profile?</a:t>
            </a:r>
          </a:p>
        </p:txBody>
      </p:sp>
      <p:graphicFrame>
        <p:nvGraphicFramePr>
          <p:cNvPr id="4" name="Chart 3">
            <a:extLst>
              <a:ext uri="{FF2B5EF4-FFF2-40B4-BE49-F238E27FC236}">
                <a16:creationId xmlns:a16="http://schemas.microsoft.com/office/drawing/2014/main" id="{1BDB1AB7-8146-6023-A465-5648023605EF}"/>
              </a:ext>
              <a:ext uri="{147F2762-F138-4A5C-976F-8EAC2B608ADB}">
                <a16:predDERef xmlns:a16="http://schemas.microsoft.com/office/drawing/2014/main" pred="{015B90CA-BB7F-02B5-E44E-E3F7A6B418F6}"/>
              </a:ext>
            </a:extLst>
          </p:cNvPr>
          <p:cNvGraphicFramePr>
            <a:graphicFrameLocks/>
          </p:cNvGraphicFramePr>
          <p:nvPr>
            <p:extLst>
              <p:ext uri="{D42A27DB-BD31-4B8C-83A1-F6EECF244321}">
                <p14:modId xmlns:p14="http://schemas.microsoft.com/office/powerpoint/2010/main" val="944490473"/>
              </p:ext>
            </p:extLst>
          </p:nvPr>
        </p:nvGraphicFramePr>
        <p:xfrm>
          <a:off x="5795958" y="2239486"/>
          <a:ext cx="5811515" cy="4547074"/>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a:extLst>
              <a:ext uri="{FF2B5EF4-FFF2-40B4-BE49-F238E27FC236}">
                <a16:creationId xmlns:a16="http://schemas.microsoft.com/office/drawing/2014/main" id="{736AA4E8-9634-54C0-6AB5-940DE5DA3910}"/>
              </a:ext>
            </a:extLst>
          </p:cNvPr>
          <p:cNvPicPr>
            <a:picLocks noChangeAspect="1"/>
          </p:cNvPicPr>
          <p:nvPr/>
        </p:nvPicPr>
        <p:blipFill>
          <a:blip r:embed="rId3"/>
          <a:stretch>
            <a:fillRect/>
          </a:stretch>
        </p:blipFill>
        <p:spPr>
          <a:xfrm>
            <a:off x="282559" y="1146969"/>
            <a:ext cx="3721119" cy="2902554"/>
          </a:xfrm>
          <a:prstGeom prst="rect">
            <a:avLst/>
          </a:prstGeom>
        </p:spPr>
      </p:pic>
      <p:pic>
        <p:nvPicPr>
          <p:cNvPr id="6" name="Picture 5">
            <a:extLst>
              <a:ext uri="{FF2B5EF4-FFF2-40B4-BE49-F238E27FC236}">
                <a16:creationId xmlns:a16="http://schemas.microsoft.com/office/drawing/2014/main" id="{A297777A-E623-5DFE-DCF8-0AC24DFC8759}"/>
              </a:ext>
            </a:extLst>
          </p:cNvPr>
          <p:cNvPicPr>
            <a:picLocks noChangeAspect="1"/>
          </p:cNvPicPr>
          <p:nvPr/>
        </p:nvPicPr>
        <p:blipFill>
          <a:blip r:embed="rId4"/>
          <a:stretch>
            <a:fillRect/>
          </a:stretch>
        </p:blipFill>
        <p:spPr>
          <a:xfrm>
            <a:off x="326941" y="4049523"/>
            <a:ext cx="3523269" cy="2808477"/>
          </a:xfrm>
          <a:prstGeom prst="rect">
            <a:avLst/>
          </a:prstGeom>
        </p:spPr>
      </p:pic>
      <p:sp>
        <p:nvSpPr>
          <p:cNvPr id="7" name="TextBox 6">
            <a:extLst>
              <a:ext uri="{FF2B5EF4-FFF2-40B4-BE49-F238E27FC236}">
                <a16:creationId xmlns:a16="http://schemas.microsoft.com/office/drawing/2014/main" id="{2D545D06-D913-0B7A-4ED7-E2B5154C117E}"/>
              </a:ext>
            </a:extLst>
          </p:cNvPr>
          <p:cNvSpPr txBox="1"/>
          <p:nvPr/>
        </p:nvSpPr>
        <p:spPr>
          <a:xfrm>
            <a:off x="3418073" y="1239856"/>
            <a:ext cx="8715374" cy="1292662"/>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cooling force at the bunch center gets smaller for the updated distribution;</a:t>
            </a:r>
          </a:p>
          <a:p>
            <a:pPr marL="285750" indent="-285750">
              <a:buFont typeface="Arial" panose="020B0604020202020204" pitchFamily="34" charset="0"/>
              <a:buChar char="•"/>
            </a:pPr>
            <a:r>
              <a:rPr lang="en-US" sz="2000" dirty="0"/>
              <a:t>The cooling force decrease faster with transverse offsets of the ion for most of the slices (8 slices out of 11 slices).</a:t>
            </a:r>
          </a:p>
          <a:p>
            <a:pPr marL="285750" indent="-28575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id="{4FB228CD-3A67-3435-13FB-7E52A995E46E}"/>
              </a:ext>
            </a:extLst>
          </p:cNvPr>
          <p:cNvSpPr txBox="1"/>
          <p:nvPr/>
        </p:nvSpPr>
        <p:spPr>
          <a:xfrm>
            <a:off x="2479025" y="2910611"/>
            <a:ext cx="2136337" cy="584775"/>
          </a:xfrm>
          <a:prstGeom prst="rect">
            <a:avLst/>
          </a:prstGeom>
          <a:noFill/>
        </p:spPr>
        <p:txBody>
          <a:bodyPr wrap="square" rtlCol="0">
            <a:spAutoFit/>
          </a:bodyPr>
          <a:lstStyle/>
          <a:p>
            <a:pPr algn="ctr"/>
            <a:r>
              <a:rPr lang="en-US" sz="1600" dirty="0"/>
              <a:t>with previous electron distribution</a:t>
            </a:r>
          </a:p>
        </p:txBody>
      </p:sp>
      <p:sp>
        <p:nvSpPr>
          <p:cNvPr id="8" name="TextBox 7">
            <a:extLst>
              <a:ext uri="{FF2B5EF4-FFF2-40B4-BE49-F238E27FC236}">
                <a16:creationId xmlns:a16="http://schemas.microsoft.com/office/drawing/2014/main" id="{761ED3EB-61EA-5240-4784-A5043A298F8A}"/>
              </a:ext>
            </a:extLst>
          </p:cNvPr>
          <p:cNvSpPr txBox="1"/>
          <p:nvPr/>
        </p:nvSpPr>
        <p:spPr>
          <a:xfrm>
            <a:off x="2479026" y="5711031"/>
            <a:ext cx="2136336" cy="584775"/>
          </a:xfrm>
          <a:prstGeom prst="rect">
            <a:avLst/>
          </a:prstGeom>
          <a:noFill/>
        </p:spPr>
        <p:txBody>
          <a:bodyPr wrap="square" rtlCol="0">
            <a:spAutoFit/>
          </a:bodyPr>
          <a:lstStyle/>
          <a:p>
            <a:pPr algn="ctr"/>
            <a:r>
              <a:rPr lang="en-US" sz="1600" dirty="0"/>
              <a:t>with updated electron distribution</a:t>
            </a:r>
          </a:p>
        </p:txBody>
      </p:sp>
      <p:sp>
        <p:nvSpPr>
          <p:cNvPr id="9" name="Slide Number Placeholder 8">
            <a:extLst>
              <a:ext uri="{FF2B5EF4-FFF2-40B4-BE49-F238E27FC236}">
                <a16:creationId xmlns:a16="http://schemas.microsoft.com/office/drawing/2014/main" id="{189C5524-5059-9393-BCFB-9F9876B72F59}"/>
              </a:ext>
            </a:extLst>
          </p:cNvPr>
          <p:cNvSpPr>
            <a:spLocks noGrp="1"/>
          </p:cNvSpPr>
          <p:nvPr>
            <p:ph type="sldNum" sz="quarter" idx="12"/>
          </p:nvPr>
        </p:nvSpPr>
        <p:spPr>
          <a:xfrm>
            <a:off x="9380984" y="6441776"/>
            <a:ext cx="2743200" cy="365125"/>
          </a:xfrm>
        </p:spPr>
        <p:txBody>
          <a:bodyPr/>
          <a:lstStyle/>
          <a:p>
            <a:fld id="{3BA2A5A8-C6F8-4902-A4E6-D3514CFCEC88}" type="slidenum">
              <a:rPr lang="en-US" sz="2000" smtClean="0"/>
              <a:t>20</a:t>
            </a:fld>
            <a:endParaRPr lang="en-US" sz="2000" dirty="0"/>
          </a:p>
        </p:txBody>
      </p:sp>
    </p:spTree>
    <p:extLst>
      <p:ext uri="{BB962C8B-B14F-4D97-AF65-F5344CB8AC3E}">
        <p14:creationId xmlns:p14="http://schemas.microsoft.com/office/powerpoint/2010/main" val="39091512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3E619-CB94-88B5-2C63-A4E57354A194}"/>
              </a:ext>
            </a:extLst>
          </p:cNvPr>
          <p:cNvSpPr>
            <a:spLocks noGrp="1"/>
          </p:cNvSpPr>
          <p:nvPr>
            <p:ph type="title"/>
          </p:nvPr>
        </p:nvSpPr>
        <p:spPr>
          <a:xfrm>
            <a:off x="838200" y="242577"/>
            <a:ext cx="10515600" cy="600386"/>
          </a:xfrm>
        </p:spPr>
        <p:txBody>
          <a:bodyPr>
            <a:normAutofit fontScale="90000"/>
          </a:bodyPr>
          <a:lstStyle/>
          <a:p>
            <a:r>
              <a:rPr lang="en-US" dirty="0"/>
              <a:t>Required parameters for demonstrating </a:t>
            </a:r>
            <a:r>
              <a:rPr lang="en-US" dirty="0" err="1"/>
              <a:t>CeC</a:t>
            </a:r>
            <a:endParaRPr lang="en-US" dirty="0"/>
          </a:p>
        </p:txBody>
      </p:sp>
      <p:sp>
        <p:nvSpPr>
          <p:cNvPr id="3" name="Content Placeholder 2">
            <a:extLst>
              <a:ext uri="{FF2B5EF4-FFF2-40B4-BE49-F238E27FC236}">
                <a16:creationId xmlns:a16="http://schemas.microsoft.com/office/drawing/2014/main" id="{5A23923A-CAAF-1B00-2F9C-AD86A5D56250}"/>
              </a:ext>
            </a:extLst>
          </p:cNvPr>
          <p:cNvSpPr>
            <a:spLocks noGrp="1"/>
          </p:cNvSpPr>
          <p:nvPr>
            <p:ph idx="1"/>
          </p:nvPr>
        </p:nvSpPr>
        <p:spPr>
          <a:xfrm>
            <a:off x="206602" y="842963"/>
            <a:ext cx="11761279" cy="3553905"/>
          </a:xfrm>
        </p:spPr>
        <p:txBody>
          <a:bodyPr/>
          <a:lstStyle/>
          <a:p>
            <a:r>
              <a:rPr lang="en-US" dirty="0"/>
              <a:t>We are currently optimizing the electron accelerator and the cooling section magnets so that the followings can be achieved for the electron bunch:</a:t>
            </a:r>
          </a:p>
          <a:p>
            <a:pPr lvl="2">
              <a:buFont typeface="Courier New" panose="02070309020205020404" pitchFamily="49" charset="0"/>
              <a:buChar char="o"/>
            </a:pPr>
            <a:r>
              <a:rPr lang="en-US" dirty="0">
                <a:solidFill>
                  <a:schemeClr val="accent1"/>
                </a:solidFill>
              </a:rPr>
              <a:t>Peak-to-peak variation of the instantaneous current stay below 10% over a duration of 15 </a:t>
            </a:r>
            <a:r>
              <a:rPr lang="en-US" dirty="0" err="1">
                <a:solidFill>
                  <a:schemeClr val="accent1"/>
                </a:solidFill>
              </a:rPr>
              <a:t>ps</a:t>
            </a:r>
            <a:r>
              <a:rPr lang="en-US" dirty="0">
                <a:solidFill>
                  <a:schemeClr val="accent1"/>
                </a:solidFill>
              </a:rPr>
              <a:t>;</a:t>
            </a:r>
          </a:p>
          <a:p>
            <a:pPr lvl="2">
              <a:buFont typeface="Courier New" panose="02070309020205020404" pitchFamily="49" charset="0"/>
              <a:buChar char="o"/>
            </a:pPr>
            <a:r>
              <a:rPr lang="en-US" dirty="0">
                <a:solidFill>
                  <a:schemeClr val="accent1"/>
                </a:solidFill>
              </a:rPr>
              <a:t>The quality of the electrons with the 15 </a:t>
            </a:r>
            <a:r>
              <a:rPr lang="en-US" dirty="0" err="1">
                <a:solidFill>
                  <a:schemeClr val="accent1"/>
                </a:solidFill>
              </a:rPr>
              <a:t>ps</a:t>
            </a:r>
            <a:r>
              <a:rPr lang="en-US" dirty="0">
                <a:solidFill>
                  <a:schemeClr val="accent1"/>
                </a:solidFill>
              </a:rPr>
              <a:t> duration should be sufficient to generate cooling energy kick with amplitude of 1.5e-9 at the center of the bunch;</a:t>
            </a:r>
          </a:p>
          <a:p>
            <a:pPr lvl="2">
              <a:buFont typeface="Courier New" panose="02070309020205020404" pitchFamily="49" charset="0"/>
              <a:buChar char="o"/>
            </a:pPr>
            <a:r>
              <a:rPr lang="en-US" dirty="0">
                <a:solidFill>
                  <a:schemeClr val="accent1"/>
                </a:solidFill>
              </a:rPr>
              <a:t>The transverse RMS size of the cooling force should not be smaller than the RMS size of the ion.</a:t>
            </a:r>
          </a:p>
          <a:p>
            <a:endParaRPr lang="en-US" dirty="0"/>
          </a:p>
        </p:txBody>
      </p:sp>
      <p:sp>
        <p:nvSpPr>
          <p:cNvPr id="5" name="Slide Number Placeholder 4">
            <a:extLst>
              <a:ext uri="{FF2B5EF4-FFF2-40B4-BE49-F238E27FC236}">
                <a16:creationId xmlns:a16="http://schemas.microsoft.com/office/drawing/2014/main" id="{A256666E-4114-DE2B-2AB7-8A0D82D90B91}"/>
              </a:ext>
            </a:extLst>
          </p:cNvPr>
          <p:cNvSpPr>
            <a:spLocks noGrp="1"/>
          </p:cNvSpPr>
          <p:nvPr>
            <p:ph type="sldNum" sz="quarter" idx="12"/>
          </p:nvPr>
        </p:nvSpPr>
        <p:spPr/>
        <p:txBody>
          <a:bodyPr/>
          <a:lstStyle/>
          <a:p>
            <a:fld id="{3BA2A5A8-C6F8-4902-A4E6-D3514CFCEC88}" type="slidenum">
              <a:rPr lang="en-US" sz="2000" smtClean="0"/>
              <a:t>21</a:t>
            </a:fld>
            <a:endParaRPr lang="en-US" dirty="0"/>
          </a:p>
        </p:txBody>
      </p:sp>
      <mc:AlternateContent xmlns:mc="http://schemas.openxmlformats.org/markup-compatibility/2006" xmlns:a14="http://schemas.microsoft.com/office/drawing/2010/main">
        <mc:Choice Requires="a14">
          <p:graphicFrame>
            <p:nvGraphicFramePr>
              <p:cNvPr id="6" name="Table 6">
                <a:extLst>
                  <a:ext uri="{FF2B5EF4-FFF2-40B4-BE49-F238E27FC236}">
                    <a16:creationId xmlns:a16="http://schemas.microsoft.com/office/drawing/2014/main" id="{0A00304B-84D5-C129-C5D3-9693E4873FFE}"/>
                  </a:ext>
                </a:extLst>
              </p:cNvPr>
              <p:cNvGraphicFramePr>
                <a:graphicFrameLocks noGrp="1"/>
              </p:cNvGraphicFramePr>
              <p:nvPr>
                <p:extLst>
                  <p:ext uri="{D42A27DB-BD31-4B8C-83A1-F6EECF244321}">
                    <p14:modId xmlns:p14="http://schemas.microsoft.com/office/powerpoint/2010/main" val="4074151125"/>
                  </p:ext>
                </p:extLst>
              </p:nvPr>
            </p:nvGraphicFramePr>
            <p:xfrm>
              <a:off x="206602" y="3026344"/>
              <a:ext cx="11509919" cy="3273762"/>
            </p:xfrm>
            <a:graphic>
              <a:graphicData uri="http://schemas.openxmlformats.org/drawingml/2006/table">
                <a:tbl>
                  <a:tblPr firstRow="1" bandRow="1">
                    <a:tableStyleId>{5C22544A-7EE6-4342-B048-85BDC9FD1C3A}</a:tableStyleId>
                  </a:tblPr>
                  <a:tblGrid>
                    <a:gridCol w="4393973">
                      <a:extLst>
                        <a:ext uri="{9D8B030D-6E8A-4147-A177-3AD203B41FA5}">
                          <a16:colId xmlns:a16="http://schemas.microsoft.com/office/drawing/2014/main" val="2993821467"/>
                        </a:ext>
                      </a:extLst>
                    </a:gridCol>
                    <a:gridCol w="1302566">
                      <a:extLst>
                        <a:ext uri="{9D8B030D-6E8A-4147-A177-3AD203B41FA5}">
                          <a16:colId xmlns:a16="http://schemas.microsoft.com/office/drawing/2014/main" val="1349594919"/>
                        </a:ext>
                      </a:extLst>
                    </a:gridCol>
                    <a:gridCol w="4230723">
                      <a:extLst>
                        <a:ext uri="{9D8B030D-6E8A-4147-A177-3AD203B41FA5}">
                          <a16:colId xmlns:a16="http://schemas.microsoft.com/office/drawing/2014/main" val="2609014459"/>
                        </a:ext>
                      </a:extLst>
                    </a:gridCol>
                    <a:gridCol w="1582657">
                      <a:extLst>
                        <a:ext uri="{9D8B030D-6E8A-4147-A177-3AD203B41FA5}">
                          <a16:colId xmlns:a16="http://schemas.microsoft.com/office/drawing/2014/main" val="1974684726"/>
                        </a:ext>
                      </a:extLst>
                    </a:gridCol>
                  </a:tblGrid>
                  <a:tr h="391370">
                    <a:tc gridSpan="2">
                      <a:txBody>
                        <a:bodyPr/>
                        <a:lstStyle/>
                        <a:p>
                          <a:pPr algn="ctr"/>
                          <a:r>
                            <a:rPr lang="en-US" dirty="0"/>
                            <a:t>Required e Beam Parameter</a:t>
                          </a:r>
                        </a:p>
                      </a:txBody>
                      <a:tcPr/>
                    </a:tc>
                    <a:tc hMerge="1">
                      <a:txBody>
                        <a:bodyPr/>
                        <a:lstStyle/>
                        <a:p>
                          <a:endParaRPr lang="en-US" dirty="0"/>
                        </a:p>
                      </a:txBody>
                      <a:tcPr/>
                    </a:tc>
                    <a:tc gridSpan="2">
                      <a:txBody>
                        <a:bodyPr/>
                        <a:lstStyle/>
                        <a:p>
                          <a:r>
                            <a:rPr lang="en-US" dirty="0"/>
                            <a:t>Ion beam parameters</a:t>
                          </a:r>
                        </a:p>
                      </a:txBody>
                      <a:tcPr/>
                    </a:tc>
                    <a:tc hMerge="1">
                      <a:txBody>
                        <a:bodyPr/>
                        <a:lstStyle/>
                        <a:p>
                          <a:endParaRPr lang="en-US" dirty="0"/>
                        </a:p>
                      </a:txBody>
                      <a:tcPr/>
                    </a:tc>
                    <a:extLst>
                      <a:ext uri="{0D108BD9-81ED-4DB2-BD59-A6C34878D82A}">
                        <a16:rowId xmlns:a16="http://schemas.microsoft.com/office/drawing/2014/main" val="1290326897"/>
                      </a:ext>
                    </a:extLst>
                  </a:tr>
                  <a:tr h="370840">
                    <a:tc>
                      <a:txBody>
                        <a:bodyPr/>
                        <a:lstStyle/>
                        <a:p>
                          <a:r>
                            <a:rPr lang="en-US" dirty="0"/>
                            <a:t>Charge per bunch, </a:t>
                          </a:r>
                          <a:r>
                            <a:rPr lang="en-US" dirty="0" err="1"/>
                            <a:t>nC</a:t>
                          </a:r>
                          <a:endParaRPr lang="en-US" dirty="0"/>
                        </a:p>
                      </a:txBody>
                      <a:tcPr/>
                    </a:tc>
                    <a:tc>
                      <a:txBody>
                        <a:bodyPr/>
                        <a:lstStyle/>
                        <a:p>
                          <a:r>
                            <a:rPr lang="en-US" dirty="0"/>
                            <a:t>1.5</a:t>
                          </a:r>
                        </a:p>
                      </a:txBody>
                      <a:tcPr/>
                    </a:tc>
                    <a:tc>
                      <a:txBody>
                        <a:bodyPr/>
                        <a:lstStyle/>
                        <a:p>
                          <a:r>
                            <a:rPr lang="en-US" dirty="0"/>
                            <a:t>Bunch intensity</a:t>
                          </a:r>
                        </a:p>
                      </a:txBody>
                      <a:tcPr/>
                    </a:tc>
                    <a:tc>
                      <a:txBody>
                        <a:bodyPr/>
                        <a:lstStyle/>
                        <a:p>
                          <a:r>
                            <a:rPr lang="en-US" dirty="0"/>
                            <a:t>2E8</a:t>
                          </a:r>
                        </a:p>
                      </a:txBody>
                      <a:tcPr/>
                    </a:tc>
                    <a:extLst>
                      <a:ext uri="{0D108BD9-81ED-4DB2-BD59-A6C34878D82A}">
                        <a16:rowId xmlns:a16="http://schemas.microsoft.com/office/drawing/2014/main" val="3816902232"/>
                      </a:ext>
                    </a:extLst>
                  </a:tr>
                  <a:tr h="370840">
                    <a:tc>
                      <a:txBody>
                        <a:bodyPr/>
                        <a:lstStyle/>
                        <a:p>
                          <a:r>
                            <a:rPr lang="en-US" dirty="0"/>
                            <a:t>Peak current, A</a:t>
                          </a:r>
                        </a:p>
                      </a:txBody>
                      <a:tcPr/>
                    </a:tc>
                    <a:tc>
                      <a:txBody>
                        <a:bodyPr/>
                        <a:lstStyle/>
                        <a:p>
                          <a:r>
                            <a:rPr lang="en-US" dirty="0"/>
                            <a:t>50</a:t>
                          </a:r>
                        </a:p>
                      </a:txBody>
                      <a:tcPr/>
                    </a:tc>
                    <a:tc>
                      <a:txBody>
                        <a:bodyPr/>
                        <a:lstStyle/>
                        <a:p>
                          <a:r>
                            <a:rPr lang="en-US" dirty="0"/>
                            <a:t>Energy spread, RMS</a:t>
                          </a:r>
                        </a:p>
                      </a:txBody>
                      <a:tcPr/>
                    </a:tc>
                    <a:tc>
                      <a:txBody>
                        <a:bodyPr/>
                        <a:lstStyle/>
                        <a:p>
                          <a:r>
                            <a:rPr lang="en-US" dirty="0"/>
                            <a:t>2E-4</a:t>
                          </a:r>
                        </a:p>
                      </a:txBody>
                      <a:tcPr/>
                    </a:tc>
                    <a:extLst>
                      <a:ext uri="{0D108BD9-81ED-4DB2-BD59-A6C34878D82A}">
                        <a16:rowId xmlns:a16="http://schemas.microsoft.com/office/drawing/2014/main" val="2801183181"/>
                      </a:ext>
                    </a:extLst>
                  </a:tr>
                  <a:tr h="370840">
                    <a:tc>
                      <a:txBody>
                        <a:bodyPr/>
                        <a:lstStyle/>
                        <a:p>
                          <a:r>
                            <a:rPr lang="en-US" dirty="0"/>
                            <a:t>Norm. emittance, RMS,</a:t>
                          </a:r>
                          <a:r>
                            <a:rPr lang="el-GR" sz="1800" dirty="0">
                              <a:latin typeface="Times New Roman" panose="02020603050405020304" pitchFamily="18" charset="0"/>
                              <a:cs typeface="Times New Roman" panose="02020603050405020304" pitchFamily="18" charset="0"/>
                            </a:rPr>
                            <a:t> μ</a:t>
                          </a:r>
                          <a:r>
                            <a:rPr lang="en-US" sz="1800" dirty="0">
                              <a:latin typeface="Times New Roman" panose="02020603050405020304" pitchFamily="18" charset="0"/>
                              <a:cs typeface="Times New Roman" panose="02020603050405020304" pitchFamily="18" charset="0"/>
                            </a:rPr>
                            <a:t>m</a:t>
                          </a:r>
                          <a:r>
                            <a:rPr lang="en-US" dirty="0"/>
                            <a:t> </a:t>
                          </a:r>
                        </a:p>
                      </a:txBody>
                      <a:tcPr/>
                    </a:tc>
                    <a:tc>
                      <a:txBody>
                        <a:bodyPr/>
                        <a:lstStyle/>
                        <a:p>
                          <a:r>
                            <a:rPr lang="en-US" dirty="0"/>
                            <a:t>1.5</a:t>
                          </a:r>
                        </a:p>
                      </a:txBody>
                      <a:tcPr/>
                    </a:tc>
                    <a:tc>
                      <a:txBody>
                        <a:bodyPr/>
                        <a:lstStyle/>
                        <a:p>
                          <a:r>
                            <a:rPr lang="en-US" dirty="0"/>
                            <a:t>Bunch length (RMS), ns</a:t>
                          </a:r>
                        </a:p>
                      </a:txBody>
                      <a:tcPr/>
                    </a:tc>
                    <a:tc>
                      <a:txBody>
                        <a:bodyPr/>
                        <a:lstStyle/>
                        <a:p>
                          <a:r>
                            <a:rPr lang="en-US" dirty="0"/>
                            <a:t>3.5</a:t>
                          </a:r>
                        </a:p>
                      </a:txBody>
                      <a:tcPr/>
                    </a:tc>
                    <a:extLst>
                      <a:ext uri="{0D108BD9-81ED-4DB2-BD59-A6C34878D82A}">
                        <a16:rowId xmlns:a16="http://schemas.microsoft.com/office/drawing/2014/main" val="3560602296"/>
                      </a:ext>
                    </a:extLst>
                  </a:tr>
                  <a:tr h="370840">
                    <a:tc>
                      <a:txBody>
                        <a:bodyPr/>
                        <a:lstStyle/>
                        <a:p>
                          <a:r>
                            <a:rPr lang="en-US" dirty="0"/>
                            <a:t>Transverse e beam size at kicker, RMS, mm*</a:t>
                          </a:r>
                        </a:p>
                      </a:txBody>
                      <a:tcPr/>
                    </a:tc>
                    <a:tc>
                      <a:txBody>
                        <a:bodyPr/>
                        <a:lstStyle/>
                        <a:p>
                          <a:r>
                            <a:rPr lang="en-US" dirty="0"/>
                            <a:t>1</a:t>
                          </a:r>
                        </a:p>
                      </a:txBody>
                      <a:tcPr/>
                    </a:tc>
                    <a:tc>
                      <a:txBody>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𝛽</m:t>
                                  </m:r>
                                </m:e>
                                <m:sup>
                                  <m:r>
                                    <a:rPr lang="en-US" b="0" i="1" smtClean="0">
                                      <a:latin typeface="Cambria Math" panose="02040503050406030204" pitchFamily="18" charset="0"/>
                                      <a:ea typeface="Cambria Math" panose="02040503050406030204" pitchFamily="18" charset="0"/>
                                    </a:rPr>
                                    <m:t>∗</m:t>
                                  </m:r>
                                </m:sup>
                              </m:sSup>
                            </m:oMath>
                          </a14:m>
                          <a:r>
                            <a:rPr lang="en-US" dirty="0"/>
                            <a:t> at cooling section, m</a:t>
                          </a:r>
                        </a:p>
                      </a:txBody>
                      <a:tcPr/>
                    </a:tc>
                    <a:tc>
                      <a:txBody>
                        <a:bodyPr/>
                        <a:lstStyle/>
                        <a:p>
                          <a:r>
                            <a:rPr lang="en-US" dirty="0"/>
                            <a:t>5</a:t>
                          </a:r>
                        </a:p>
                      </a:txBody>
                      <a:tcPr/>
                    </a:tc>
                    <a:extLst>
                      <a:ext uri="{0D108BD9-81ED-4DB2-BD59-A6C34878D82A}">
                        <a16:rowId xmlns:a16="http://schemas.microsoft.com/office/drawing/2014/main" val="3134153797"/>
                      </a:ext>
                    </a:extLst>
                  </a:tr>
                  <a:tr h="370840">
                    <a:tc>
                      <a:txBody>
                        <a:bodyPr/>
                        <a:lstStyle/>
                        <a:p>
                          <a:r>
                            <a:rPr lang="en-US" dirty="0"/>
                            <a:t>Beam energy, </a:t>
                          </a:r>
                          <a14:m>
                            <m:oMath xmlns:m="http://schemas.openxmlformats.org/officeDocument/2006/math">
                              <m:r>
                                <a:rPr lang="en-US" i="1" smtClean="0">
                                  <a:latin typeface="Cambria Math" panose="02040503050406030204" pitchFamily="18" charset="0"/>
                                  <a:ea typeface="Cambria Math" panose="02040503050406030204" pitchFamily="18" charset="0"/>
                                </a:rPr>
                                <m:t>𝛾</m:t>
                              </m:r>
                            </m:oMath>
                          </a14:m>
                          <a:endParaRPr lang="en-US" dirty="0"/>
                        </a:p>
                      </a:txBody>
                      <a:tcPr/>
                    </a:tc>
                    <a:tc>
                      <a:txBody>
                        <a:bodyPr/>
                        <a:lstStyle/>
                        <a:p>
                          <a:r>
                            <a:rPr lang="en-US" dirty="0"/>
                            <a:t>28.5</a:t>
                          </a:r>
                        </a:p>
                      </a:txBody>
                      <a:tcPr/>
                    </a:tc>
                    <a:tc>
                      <a:txBody>
                        <a:bodyPr/>
                        <a:lstStyle/>
                        <a:p>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𝑎𝑣𝑔</m:t>
                                  </m:r>
                                </m:sub>
                              </m:sSub>
                            </m:oMath>
                          </a14:m>
                          <a:r>
                            <a:rPr lang="en-US" dirty="0"/>
                            <a:t> at</a:t>
                          </a:r>
                          <a:r>
                            <a:rPr lang="en-US" baseline="0" dirty="0"/>
                            <a:t> modulator/kicker, m</a:t>
                          </a:r>
                          <a:endParaRPr lang="en-US" dirty="0"/>
                        </a:p>
                      </a:txBody>
                      <a:tcPr/>
                    </a:tc>
                    <a:tc>
                      <a:txBody>
                        <a:bodyPr/>
                        <a:lstStyle/>
                        <a:p>
                          <a:r>
                            <a:rPr lang="en-US" dirty="0"/>
                            <a:t>11</a:t>
                          </a:r>
                        </a:p>
                      </a:txBody>
                      <a:tcPr/>
                    </a:tc>
                    <a:extLst>
                      <a:ext uri="{0D108BD9-81ED-4DB2-BD59-A6C34878D82A}">
                        <a16:rowId xmlns:a16="http://schemas.microsoft.com/office/drawing/2014/main" val="1096794140"/>
                      </a:ext>
                    </a:extLst>
                  </a:tr>
                  <a:tr h="370840">
                    <a:tc>
                      <a:txBody>
                        <a:bodyPr/>
                        <a:lstStyle/>
                        <a:p>
                          <a:r>
                            <a:rPr lang="en-US" dirty="0"/>
                            <a:t>Energy spread, RMS</a:t>
                          </a:r>
                        </a:p>
                      </a:txBody>
                      <a:tcPr/>
                    </a:tc>
                    <a:tc>
                      <a:txBody>
                        <a:bodyPr/>
                        <a:lstStyle/>
                        <a:p>
                          <a:r>
                            <a:rPr lang="en-US" dirty="0"/>
                            <a:t>2E-4</a:t>
                          </a:r>
                        </a:p>
                      </a:txBody>
                      <a:tcPr/>
                    </a:tc>
                    <a:tc>
                      <a:txBody>
                        <a:bodyPr/>
                        <a:lstStyle/>
                        <a:p>
                          <a:r>
                            <a:rPr lang="en-US" dirty="0"/>
                            <a:t>Energy spread, RMS</a:t>
                          </a:r>
                        </a:p>
                      </a:txBody>
                      <a:tcPr/>
                    </a:tc>
                    <a:tc>
                      <a:txBody>
                        <a:bodyPr/>
                        <a:lstStyle/>
                        <a:p>
                          <a:r>
                            <a:rPr lang="en-US" dirty="0"/>
                            <a:t>6E-4</a:t>
                          </a:r>
                        </a:p>
                      </a:txBody>
                      <a:tcPr/>
                    </a:tc>
                    <a:extLst>
                      <a:ext uri="{0D108BD9-81ED-4DB2-BD59-A6C34878D82A}">
                        <a16:rowId xmlns:a16="http://schemas.microsoft.com/office/drawing/2014/main" val="2113187946"/>
                      </a:ext>
                    </a:extLst>
                  </a:tr>
                  <a:tr h="370840">
                    <a:tc>
                      <a:txBody>
                        <a:bodyPr/>
                        <a:lstStyle/>
                        <a:p>
                          <a:r>
                            <a:rPr lang="en-US" dirty="0"/>
                            <a:t>Uniform region (&lt;10% variation of peak current and emittance, peak to peak), </a:t>
                          </a:r>
                          <a:r>
                            <a:rPr lang="en-US" dirty="0" err="1"/>
                            <a:t>ps</a:t>
                          </a:r>
                          <a:endParaRPr lang="en-US" dirty="0"/>
                        </a:p>
                      </a:txBody>
                      <a:tcPr/>
                    </a:tc>
                    <a:tc>
                      <a:txBody>
                        <a:bodyPr/>
                        <a:lstStyle/>
                        <a:p>
                          <a:r>
                            <a:rPr lang="en-US" dirty="0"/>
                            <a:t>15</a:t>
                          </a:r>
                        </a:p>
                      </a:txBody>
                      <a:tcPr/>
                    </a:tc>
                    <a:tc>
                      <a:txBody>
                        <a:bodyPr/>
                        <a:lstStyle/>
                        <a:p>
                          <a:r>
                            <a:rPr lang="en-US" dirty="0"/>
                            <a:t>Norm. emittance, RMS, </a:t>
                          </a:r>
                          <a:r>
                            <a:rPr lang="el-GR" sz="1800" dirty="0">
                              <a:latin typeface="Times New Roman" panose="02020603050405020304" pitchFamily="18" charset="0"/>
                              <a:cs typeface="Times New Roman" panose="02020603050405020304" pitchFamily="18" charset="0"/>
                            </a:rPr>
                            <a:t>μ</a:t>
                          </a:r>
                          <a:r>
                            <a:rPr lang="en-US" sz="1800" dirty="0">
                              <a:latin typeface="Times New Roman" panose="02020603050405020304" pitchFamily="18" charset="0"/>
                              <a:cs typeface="Times New Roman" panose="02020603050405020304" pitchFamily="18" charset="0"/>
                            </a:rPr>
                            <a:t>m*</a:t>
                          </a:r>
                          <a:endParaRPr lang="en-US" dirty="0"/>
                        </a:p>
                      </a:txBody>
                      <a:tcPr/>
                    </a:tc>
                    <a:tc>
                      <a:txBody>
                        <a:bodyPr/>
                        <a:lstStyle/>
                        <a:p>
                          <a:r>
                            <a:rPr lang="en-US" dirty="0"/>
                            <a:t>2.5</a:t>
                          </a:r>
                        </a:p>
                      </a:txBody>
                      <a:tcPr/>
                    </a:tc>
                    <a:extLst>
                      <a:ext uri="{0D108BD9-81ED-4DB2-BD59-A6C34878D82A}">
                        <a16:rowId xmlns:a16="http://schemas.microsoft.com/office/drawing/2014/main" val="3288250735"/>
                      </a:ext>
                    </a:extLst>
                  </a:tr>
                </a:tbl>
              </a:graphicData>
            </a:graphic>
          </p:graphicFrame>
        </mc:Choice>
        <mc:Fallback xmlns="">
          <p:graphicFrame>
            <p:nvGraphicFramePr>
              <p:cNvPr id="6" name="Table 6">
                <a:extLst>
                  <a:ext uri="{FF2B5EF4-FFF2-40B4-BE49-F238E27FC236}">
                    <a16:creationId xmlns:a16="http://schemas.microsoft.com/office/drawing/2014/main" id="{0A00304B-84D5-C129-C5D3-9693E4873FFE}"/>
                  </a:ext>
                </a:extLst>
              </p:cNvPr>
              <p:cNvGraphicFramePr>
                <a:graphicFrameLocks noGrp="1"/>
              </p:cNvGraphicFramePr>
              <p:nvPr>
                <p:extLst>
                  <p:ext uri="{D42A27DB-BD31-4B8C-83A1-F6EECF244321}">
                    <p14:modId xmlns:p14="http://schemas.microsoft.com/office/powerpoint/2010/main" val="4074151125"/>
                  </p:ext>
                </p:extLst>
              </p:nvPr>
            </p:nvGraphicFramePr>
            <p:xfrm>
              <a:off x="206602" y="3026344"/>
              <a:ext cx="11509919" cy="3273762"/>
            </p:xfrm>
            <a:graphic>
              <a:graphicData uri="http://schemas.openxmlformats.org/drawingml/2006/table">
                <a:tbl>
                  <a:tblPr firstRow="1" bandRow="1">
                    <a:tableStyleId>{5C22544A-7EE6-4342-B048-85BDC9FD1C3A}</a:tableStyleId>
                  </a:tblPr>
                  <a:tblGrid>
                    <a:gridCol w="4393973">
                      <a:extLst>
                        <a:ext uri="{9D8B030D-6E8A-4147-A177-3AD203B41FA5}">
                          <a16:colId xmlns:a16="http://schemas.microsoft.com/office/drawing/2014/main" val="2993821467"/>
                        </a:ext>
                      </a:extLst>
                    </a:gridCol>
                    <a:gridCol w="1302566">
                      <a:extLst>
                        <a:ext uri="{9D8B030D-6E8A-4147-A177-3AD203B41FA5}">
                          <a16:colId xmlns:a16="http://schemas.microsoft.com/office/drawing/2014/main" val="1349594919"/>
                        </a:ext>
                      </a:extLst>
                    </a:gridCol>
                    <a:gridCol w="4230723">
                      <a:extLst>
                        <a:ext uri="{9D8B030D-6E8A-4147-A177-3AD203B41FA5}">
                          <a16:colId xmlns:a16="http://schemas.microsoft.com/office/drawing/2014/main" val="2609014459"/>
                        </a:ext>
                      </a:extLst>
                    </a:gridCol>
                    <a:gridCol w="1582657">
                      <a:extLst>
                        <a:ext uri="{9D8B030D-6E8A-4147-A177-3AD203B41FA5}">
                          <a16:colId xmlns:a16="http://schemas.microsoft.com/office/drawing/2014/main" val="1974684726"/>
                        </a:ext>
                      </a:extLst>
                    </a:gridCol>
                  </a:tblGrid>
                  <a:tr h="391370">
                    <a:tc gridSpan="2">
                      <a:txBody>
                        <a:bodyPr/>
                        <a:lstStyle/>
                        <a:p>
                          <a:pPr algn="ctr"/>
                          <a:r>
                            <a:rPr lang="en-US" dirty="0"/>
                            <a:t>Required e Beam Parameter</a:t>
                          </a:r>
                        </a:p>
                      </a:txBody>
                      <a:tcPr/>
                    </a:tc>
                    <a:tc hMerge="1">
                      <a:txBody>
                        <a:bodyPr/>
                        <a:lstStyle/>
                        <a:p>
                          <a:endParaRPr lang="en-US" dirty="0"/>
                        </a:p>
                      </a:txBody>
                      <a:tcPr/>
                    </a:tc>
                    <a:tc gridSpan="2">
                      <a:txBody>
                        <a:bodyPr/>
                        <a:lstStyle/>
                        <a:p>
                          <a:r>
                            <a:rPr lang="en-US" dirty="0"/>
                            <a:t>Ion beam parameters</a:t>
                          </a:r>
                        </a:p>
                      </a:txBody>
                      <a:tcPr/>
                    </a:tc>
                    <a:tc hMerge="1">
                      <a:txBody>
                        <a:bodyPr/>
                        <a:lstStyle/>
                        <a:p>
                          <a:endParaRPr lang="en-US" dirty="0"/>
                        </a:p>
                      </a:txBody>
                      <a:tcPr/>
                    </a:tc>
                    <a:extLst>
                      <a:ext uri="{0D108BD9-81ED-4DB2-BD59-A6C34878D82A}">
                        <a16:rowId xmlns:a16="http://schemas.microsoft.com/office/drawing/2014/main" val="1290326897"/>
                      </a:ext>
                    </a:extLst>
                  </a:tr>
                  <a:tr h="370840">
                    <a:tc>
                      <a:txBody>
                        <a:bodyPr/>
                        <a:lstStyle/>
                        <a:p>
                          <a:r>
                            <a:rPr lang="en-US" dirty="0"/>
                            <a:t>Charge per bunch, </a:t>
                          </a:r>
                          <a:r>
                            <a:rPr lang="en-US" dirty="0" err="1"/>
                            <a:t>nC</a:t>
                          </a:r>
                          <a:endParaRPr lang="en-US" dirty="0"/>
                        </a:p>
                      </a:txBody>
                      <a:tcPr/>
                    </a:tc>
                    <a:tc>
                      <a:txBody>
                        <a:bodyPr/>
                        <a:lstStyle/>
                        <a:p>
                          <a:r>
                            <a:rPr lang="en-US" dirty="0"/>
                            <a:t>1.5</a:t>
                          </a:r>
                        </a:p>
                      </a:txBody>
                      <a:tcPr/>
                    </a:tc>
                    <a:tc>
                      <a:txBody>
                        <a:bodyPr/>
                        <a:lstStyle/>
                        <a:p>
                          <a:r>
                            <a:rPr lang="en-US" dirty="0"/>
                            <a:t>Bunch intensity</a:t>
                          </a:r>
                        </a:p>
                      </a:txBody>
                      <a:tcPr/>
                    </a:tc>
                    <a:tc>
                      <a:txBody>
                        <a:bodyPr/>
                        <a:lstStyle/>
                        <a:p>
                          <a:r>
                            <a:rPr lang="en-US" dirty="0"/>
                            <a:t>2E8</a:t>
                          </a:r>
                        </a:p>
                      </a:txBody>
                      <a:tcPr/>
                    </a:tc>
                    <a:extLst>
                      <a:ext uri="{0D108BD9-81ED-4DB2-BD59-A6C34878D82A}">
                        <a16:rowId xmlns:a16="http://schemas.microsoft.com/office/drawing/2014/main" val="3816902232"/>
                      </a:ext>
                    </a:extLst>
                  </a:tr>
                  <a:tr h="370840">
                    <a:tc>
                      <a:txBody>
                        <a:bodyPr/>
                        <a:lstStyle/>
                        <a:p>
                          <a:r>
                            <a:rPr lang="en-US" dirty="0"/>
                            <a:t>Peak current, A</a:t>
                          </a:r>
                        </a:p>
                      </a:txBody>
                      <a:tcPr/>
                    </a:tc>
                    <a:tc>
                      <a:txBody>
                        <a:bodyPr/>
                        <a:lstStyle/>
                        <a:p>
                          <a:r>
                            <a:rPr lang="en-US" dirty="0"/>
                            <a:t>50</a:t>
                          </a:r>
                        </a:p>
                      </a:txBody>
                      <a:tcPr/>
                    </a:tc>
                    <a:tc>
                      <a:txBody>
                        <a:bodyPr/>
                        <a:lstStyle/>
                        <a:p>
                          <a:r>
                            <a:rPr lang="en-US" dirty="0"/>
                            <a:t>Energy spread, RMS</a:t>
                          </a:r>
                        </a:p>
                      </a:txBody>
                      <a:tcPr/>
                    </a:tc>
                    <a:tc>
                      <a:txBody>
                        <a:bodyPr/>
                        <a:lstStyle/>
                        <a:p>
                          <a:r>
                            <a:rPr lang="en-US" dirty="0"/>
                            <a:t>2E-4</a:t>
                          </a:r>
                        </a:p>
                      </a:txBody>
                      <a:tcPr/>
                    </a:tc>
                    <a:extLst>
                      <a:ext uri="{0D108BD9-81ED-4DB2-BD59-A6C34878D82A}">
                        <a16:rowId xmlns:a16="http://schemas.microsoft.com/office/drawing/2014/main" val="2801183181"/>
                      </a:ext>
                    </a:extLst>
                  </a:tr>
                  <a:tr h="370840">
                    <a:tc>
                      <a:txBody>
                        <a:bodyPr/>
                        <a:lstStyle/>
                        <a:p>
                          <a:r>
                            <a:rPr lang="en-US" dirty="0"/>
                            <a:t>Norm. emittance, RMS,</a:t>
                          </a:r>
                          <a:r>
                            <a:rPr lang="el-GR" sz="1800" dirty="0">
                              <a:latin typeface="Times New Roman" panose="02020603050405020304" pitchFamily="18" charset="0"/>
                              <a:cs typeface="Times New Roman" panose="02020603050405020304" pitchFamily="18" charset="0"/>
                            </a:rPr>
                            <a:t> μ</a:t>
                          </a:r>
                          <a:r>
                            <a:rPr lang="en-US" sz="1800" dirty="0">
                              <a:latin typeface="Times New Roman" panose="02020603050405020304" pitchFamily="18" charset="0"/>
                              <a:cs typeface="Times New Roman" panose="02020603050405020304" pitchFamily="18" charset="0"/>
                            </a:rPr>
                            <a:t>m</a:t>
                          </a:r>
                          <a:r>
                            <a:rPr lang="en-US" dirty="0"/>
                            <a:t> </a:t>
                          </a:r>
                        </a:p>
                      </a:txBody>
                      <a:tcPr/>
                    </a:tc>
                    <a:tc>
                      <a:txBody>
                        <a:bodyPr/>
                        <a:lstStyle/>
                        <a:p>
                          <a:r>
                            <a:rPr lang="en-US" dirty="0"/>
                            <a:t>1.5</a:t>
                          </a:r>
                        </a:p>
                      </a:txBody>
                      <a:tcPr/>
                    </a:tc>
                    <a:tc>
                      <a:txBody>
                        <a:bodyPr/>
                        <a:lstStyle/>
                        <a:p>
                          <a:r>
                            <a:rPr lang="en-US" dirty="0"/>
                            <a:t>Bunch length (RMS), ns</a:t>
                          </a:r>
                        </a:p>
                      </a:txBody>
                      <a:tcPr/>
                    </a:tc>
                    <a:tc>
                      <a:txBody>
                        <a:bodyPr/>
                        <a:lstStyle/>
                        <a:p>
                          <a:r>
                            <a:rPr lang="en-US" dirty="0"/>
                            <a:t>3.5</a:t>
                          </a:r>
                        </a:p>
                      </a:txBody>
                      <a:tcPr/>
                    </a:tc>
                    <a:extLst>
                      <a:ext uri="{0D108BD9-81ED-4DB2-BD59-A6C34878D82A}">
                        <a16:rowId xmlns:a16="http://schemas.microsoft.com/office/drawing/2014/main" val="3560602296"/>
                      </a:ext>
                    </a:extLst>
                  </a:tr>
                  <a:tr h="370840">
                    <a:tc>
                      <a:txBody>
                        <a:bodyPr/>
                        <a:lstStyle/>
                        <a:p>
                          <a:r>
                            <a:rPr lang="en-US" dirty="0"/>
                            <a:t>Transverse e beam size at kicker, RMS, mm*</a:t>
                          </a:r>
                        </a:p>
                      </a:txBody>
                      <a:tcPr/>
                    </a:tc>
                    <a:tc>
                      <a:txBody>
                        <a:bodyPr/>
                        <a:lstStyle/>
                        <a:p>
                          <a:r>
                            <a:rPr lang="en-US" dirty="0"/>
                            <a:t>1</a:t>
                          </a:r>
                        </a:p>
                      </a:txBody>
                      <a:tcPr/>
                    </a:tc>
                    <a:tc>
                      <a:txBody>
                        <a:bodyPr/>
                        <a:lstStyle/>
                        <a:p>
                          <a:endParaRPr lang="en-US"/>
                        </a:p>
                      </a:txBody>
                      <a:tcPr>
                        <a:blipFill>
                          <a:blip r:embed="rId2"/>
                          <a:stretch>
                            <a:fillRect l="-135135" t="-417241" r="-38138" b="-406897"/>
                          </a:stretch>
                        </a:blipFill>
                      </a:tcPr>
                    </a:tc>
                    <a:tc>
                      <a:txBody>
                        <a:bodyPr/>
                        <a:lstStyle/>
                        <a:p>
                          <a:r>
                            <a:rPr lang="en-US" dirty="0"/>
                            <a:t>5</a:t>
                          </a:r>
                        </a:p>
                      </a:txBody>
                      <a:tcPr/>
                    </a:tc>
                    <a:extLst>
                      <a:ext uri="{0D108BD9-81ED-4DB2-BD59-A6C34878D82A}">
                        <a16:rowId xmlns:a16="http://schemas.microsoft.com/office/drawing/2014/main" val="3134153797"/>
                      </a:ext>
                    </a:extLst>
                  </a:tr>
                  <a:tr h="388112">
                    <a:tc>
                      <a:txBody>
                        <a:bodyPr/>
                        <a:lstStyle/>
                        <a:p>
                          <a:endParaRPr lang="en-US"/>
                        </a:p>
                      </a:txBody>
                      <a:tcPr>
                        <a:blipFill>
                          <a:blip r:embed="rId2"/>
                          <a:stretch>
                            <a:fillRect l="-289" t="-483871" r="-162717" b="-280645"/>
                          </a:stretch>
                        </a:blipFill>
                      </a:tcPr>
                    </a:tc>
                    <a:tc>
                      <a:txBody>
                        <a:bodyPr/>
                        <a:lstStyle/>
                        <a:p>
                          <a:r>
                            <a:rPr lang="en-US" dirty="0"/>
                            <a:t>28.5</a:t>
                          </a:r>
                        </a:p>
                      </a:txBody>
                      <a:tcPr/>
                    </a:tc>
                    <a:tc>
                      <a:txBody>
                        <a:bodyPr/>
                        <a:lstStyle/>
                        <a:p>
                          <a:endParaRPr lang="en-US"/>
                        </a:p>
                      </a:txBody>
                      <a:tcPr>
                        <a:blipFill>
                          <a:blip r:embed="rId2"/>
                          <a:stretch>
                            <a:fillRect l="-135135" t="-483871" r="-38138" b="-280645"/>
                          </a:stretch>
                        </a:blipFill>
                      </a:tcPr>
                    </a:tc>
                    <a:tc>
                      <a:txBody>
                        <a:bodyPr/>
                        <a:lstStyle/>
                        <a:p>
                          <a:r>
                            <a:rPr lang="en-US" dirty="0"/>
                            <a:t>11</a:t>
                          </a:r>
                        </a:p>
                      </a:txBody>
                      <a:tcPr/>
                    </a:tc>
                    <a:extLst>
                      <a:ext uri="{0D108BD9-81ED-4DB2-BD59-A6C34878D82A}">
                        <a16:rowId xmlns:a16="http://schemas.microsoft.com/office/drawing/2014/main" val="1096794140"/>
                      </a:ext>
                    </a:extLst>
                  </a:tr>
                  <a:tr h="370840">
                    <a:tc>
                      <a:txBody>
                        <a:bodyPr/>
                        <a:lstStyle/>
                        <a:p>
                          <a:r>
                            <a:rPr lang="en-US" dirty="0"/>
                            <a:t>Energy spread, RMS</a:t>
                          </a:r>
                        </a:p>
                      </a:txBody>
                      <a:tcPr/>
                    </a:tc>
                    <a:tc>
                      <a:txBody>
                        <a:bodyPr/>
                        <a:lstStyle/>
                        <a:p>
                          <a:r>
                            <a:rPr lang="en-US" dirty="0"/>
                            <a:t>2E-4</a:t>
                          </a:r>
                        </a:p>
                      </a:txBody>
                      <a:tcPr/>
                    </a:tc>
                    <a:tc>
                      <a:txBody>
                        <a:bodyPr/>
                        <a:lstStyle/>
                        <a:p>
                          <a:r>
                            <a:rPr lang="en-US" dirty="0"/>
                            <a:t>Energy spread, RMS</a:t>
                          </a:r>
                        </a:p>
                      </a:txBody>
                      <a:tcPr/>
                    </a:tc>
                    <a:tc>
                      <a:txBody>
                        <a:bodyPr/>
                        <a:lstStyle/>
                        <a:p>
                          <a:r>
                            <a:rPr lang="en-US" dirty="0"/>
                            <a:t>6E-4</a:t>
                          </a:r>
                        </a:p>
                      </a:txBody>
                      <a:tcPr/>
                    </a:tc>
                    <a:extLst>
                      <a:ext uri="{0D108BD9-81ED-4DB2-BD59-A6C34878D82A}">
                        <a16:rowId xmlns:a16="http://schemas.microsoft.com/office/drawing/2014/main" val="2113187946"/>
                      </a:ext>
                    </a:extLst>
                  </a:tr>
                  <a:tr h="640080">
                    <a:tc>
                      <a:txBody>
                        <a:bodyPr/>
                        <a:lstStyle/>
                        <a:p>
                          <a:r>
                            <a:rPr lang="en-US" dirty="0"/>
                            <a:t>Uniform region (&lt;10% variation of peak current and emittance, peak to peak), </a:t>
                          </a:r>
                          <a:r>
                            <a:rPr lang="en-US" dirty="0" err="1"/>
                            <a:t>ps</a:t>
                          </a:r>
                          <a:endParaRPr lang="en-US" dirty="0"/>
                        </a:p>
                      </a:txBody>
                      <a:tcPr/>
                    </a:tc>
                    <a:tc>
                      <a:txBody>
                        <a:bodyPr/>
                        <a:lstStyle/>
                        <a:p>
                          <a:r>
                            <a:rPr lang="en-US" dirty="0"/>
                            <a:t>15</a:t>
                          </a:r>
                        </a:p>
                      </a:txBody>
                      <a:tcPr/>
                    </a:tc>
                    <a:tc>
                      <a:txBody>
                        <a:bodyPr/>
                        <a:lstStyle/>
                        <a:p>
                          <a:r>
                            <a:rPr lang="en-US" dirty="0"/>
                            <a:t>Norm. emittance, RMS, </a:t>
                          </a:r>
                          <a:r>
                            <a:rPr lang="el-GR" sz="1800" dirty="0">
                              <a:latin typeface="Times New Roman" panose="02020603050405020304" pitchFamily="18" charset="0"/>
                              <a:cs typeface="Times New Roman" panose="02020603050405020304" pitchFamily="18" charset="0"/>
                            </a:rPr>
                            <a:t>μ</a:t>
                          </a:r>
                          <a:r>
                            <a:rPr lang="en-US" sz="1800" dirty="0">
                              <a:latin typeface="Times New Roman" panose="02020603050405020304" pitchFamily="18" charset="0"/>
                              <a:cs typeface="Times New Roman" panose="02020603050405020304" pitchFamily="18" charset="0"/>
                            </a:rPr>
                            <a:t>m*</a:t>
                          </a:r>
                          <a:endParaRPr lang="en-US" dirty="0"/>
                        </a:p>
                      </a:txBody>
                      <a:tcPr/>
                    </a:tc>
                    <a:tc>
                      <a:txBody>
                        <a:bodyPr/>
                        <a:lstStyle/>
                        <a:p>
                          <a:r>
                            <a:rPr lang="en-US" dirty="0"/>
                            <a:t>2.5</a:t>
                          </a:r>
                        </a:p>
                      </a:txBody>
                      <a:tcPr/>
                    </a:tc>
                    <a:extLst>
                      <a:ext uri="{0D108BD9-81ED-4DB2-BD59-A6C34878D82A}">
                        <a16:rowId xmlns:a16="http://schemas.microsoft.com/office/drawing/2014/main" val="3288250735"/>
                      </a:ext>
                    </a:extLst>
                  </a:tr>
                </a:tbl>
              </a:graphicData>
            </a:graphic>
          </p:graphicFrame>
        </mc:Fallback>
      </mc:AlternateContent>
      <p:sp>
        <p:nvSpPr>
          <p:cNvPr id="10" name="TextBox 9">
            <a:extLst>
              <a:ext uri="{FF2B5EF4-FFF2-40B4-BE49-F238E27FC236}">
                <a16:creationId xmlns:a16="http://schemas.microsoft.com/office/drawing/2014/main" id="{E911CF6D-B15B-7924-CE6F-D562AFCA2919}"/>
              </a:ext>
            </a:extLst>
          </p:cNvPr>
          <p:cNvSpPr txBox="1"/>
          <p:nvPr/>
        </p:nvSpPr>
        <p:spPr>
          <a:xfrm>
            <a:off x="271460" y="6400799"/>
            <a:ext cx="10329863" cy="369332"/>
          </a:xfrm>
          <a:prstGeom prst="rect">
            <a:avLst/>
          </a:prstGeom>
          <a:noFill/>
        </p:spPr>
        <p:txBody>
          <a:bodyPr wrap="square" rtlCol="0">
            <a:spAutoFit/>
          </a:bodyPr>
          <a:lstStyle/>
          <a:p>
            <a:r>
              <a:rPr lang="en-US" dirty="0"/>
              <a:t>* In case we can reduce ions’ emittance by scraping, the electron beam size should be reduced accordingly.</a:t>
            </a:r>
          </a:p>
        </p:txBody>
      </p:sp>
      <p:sp>
        <p:nvSpPr>
          <p:cNvPr id="4" name="Oval 3">
            <a:extLst>
              <a:ext uri="{FF2B5EF4-FFF2-40B4-BE49-F238E27FC236}">
                <a16:creationId xmlns:a16="http://schemas.microsoft.com/office/drawing/2014/main" id="{603D1C91-8BD6-035A-C5BA-66256C87D71E}"/>
              </a:ext>
            </a:extLst>
          </p:cNvPr>
          <p:cNvSpPr/>
          <p:nvPr/>
        </p:nvSpPr>
        <p:spPr>
          <a:xfrm>
            <a:off x="4474464" y="5718048"/>
            <a:ext cx="658368" cy="3048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FE93430-9B1B-130A-C4E9-B87D39554BE0}"/>
              </a:ext>
            </a:extLst>
          </p:cNvPr>
          <p:cNvSpPr/>
          <p:nvPr/>
        </p:nvSpPr>
        <p:spPr>
          <a:xfrm>
            <a:off x="4492371" y="4600258"/>
            <a:ext cx="658368" cy="3048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57E7995A-9E78-2208-9B38-3C39D4EEEF09}"/>
              </a:ext>
            </a:extLst>
          </p:cNvPr>
          <p:cNvSpPr/>
          <p:nvPr/>
        </p:nvSpPr>
        <p:spPr>
          <a:xfrm>
            <a:off x="10027325" y="5700805"/>
            <a:ext cx="658368" cy="3048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6490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F63D1-06DC-3CCA-9B64-B5FACD232617}"/>
              </a:ext>
            </a:extLst>
          </p:cNvPr>
          <p:cNvSpPr>
            <a:spLocks noGrp="1"/>
          </p:cNvSpPr>
          <p:nvPr>
            <p:ph type="title"/>
          </p:nvPr>
        </p:nvSpPr>
        <p:spPr>
          <a:xfrm>
            <a:off x="738554" y="233240"/>
            <a:ext cx="10392508" cy="962513"/>
          </a:xfrm>
        </p:spPr>
        <p:txBody>
          <a:bodyPr>
            <a:normAutofit/>
          </a:bodyPr>
          <a:lstStyle/>
          <a:p>
            <a:pPr algn="ctr"/>
            <a:r>
              <a:rPr lang="en-US" dirty="0">
                <a:cs typeface="Calibri Light"/>
              </a:rPr>
              <a:t>Our plan</a:t>
            </a:r>
          </a:p>
        </p:txBody>
      </p:sp>
      <p:sp>
        <p:nvSpPr>
          <p:cNvPr id="3" name="Content Placeholder 2">
            <a:extLst>
              <a:ext uri="{FF2B5EF4-FFF2-40B4-BE49-F238E27FC236}">
                <a16:creationId xmlns:a16="http://schemas.microsoft.com/office/drawing/2014/main" id="{7D9F711B-1CB5-958E-5716-734EDC4EE6F3}"/>
              </a:ext>
            </a:extLst>
          </p:cNvPr>
          <p:cNvSpPr>
            <a:spLocks noGrp="1"/>
          </p:cNvSpPr>
          <p:nvPr>
            <p:ph idx="1"/>
          </p:nvPr>
        </p:nvSpPr>
        <p:spPr>
          <a:xfrm>
            <a:off x="325314" y="1342047"/>
            <a:ext cx="11605847" cy="5199429"/>
          </a:xfrm>
        </p:spPr>
        <p:txBody>
          <a:bodyPr vert="horz" lIns="91440" tIns="45720" rIns="91440" bIns="45720" rtlCol="0" anchor="t">
            <a:normAutofit fontScale="85000" lnSpcReduction="20000"/>
          </a:bodyPr>
          <a:lstStyle/>
          <a:p>
            <a:pPr algn="just"/>
            <a:r>
              <a:rPr lang="en-US" dirty="0">
                <a:cs typeface="Calibri"/>
              </a:rPr>
              <a:t>Continue exploring the possibility of generating electrons with more uniform current distribution by </a:t>
            </a:r>
            <a:r>
              <a:rPr lang="en-US" dirty="0">
                <a:solidFill>
                  <a:srgbClr val="00B0F0"/>
                </a:solidFill>
                <a:cs typeface="Calibri"/>
              </a:rPr>
              <a:t>adjusting the laser profile at the cathode</a:t>
            </a:r>
            <a:r>
              <a:rPr lang="en-US" dirty="0">
                <a:cs typeface="Calibri"/>
              </a:rPr>
              <a:t>;</a:t>
            </a:r>
          </a:p>
          <a:p>
            <a:pPr algn="just"/>
            <a:r>
              <a:rPr lang="en-US" dirty="0">
                <a:cs typeface="Calibri"/>
              </a:rPr>
              <a:t>Exploring the possibility to </a:t>
            </a:r>
            <a:r>
              <a:rPr lang="en-US" dirty="0">
                <a:solidFill>
                  <a:srgbClr val="00B0F0"/>
                </a:solidFill>
                <a:cs typeface="Calibri"/>
              </a:rPr>
              <a:t>improve the transverse matching </a:t>
            </a:r>
            <a:r>
              <a:rPr lang="en-US" dirty="0">
                <a:cs typeface="Calibri"/>
              </a:rPr>
              <a:t>of the electron slices in the kicker section by adjusting the </a:t>
            </a:r>
            <a:r>
              <a:rPr lang="en-US" dirty="0" err="1">
                <a:cs typeface="Calibri"/>
              </a:rPr>
              <a:t>betatron</a:t>
            </a:r>
            <a:r>
              <a:rPr lang="en-US" dirty="0">
                <a:cs typeface="Calibri"/>
              </a:rPr>
              <a:t> phase advances in the electron accelerator and the cooling section (similar to the concept of emittance compensation);</a:t>
            </a:r>
          </a:p>
          <a:p>
            <a:pPr algn="just"/>
            <a:r>
              <a:rPr lang="en-US" dirty="0">
                <a:cs typeface="Calibri"/>
              </a:rPr>
              <a:t>Exploring the possibility of </a:t>
            </a:r>
            <a:r>
              <a:rPr lang="en-US" dirty="0">
                <a:solidFill>
                  <a:srgbClr val="00B0F0"/>
                </a:solidFill>
                <a:cs typeface="Calibri"/>
              </a:rPr>
              <a:t>increasing the beta function of the electron beam </a:t>
            </a:r>
            <a:r>
              <a:rPr lang="en-US" dirty="0">
                <a:cs typeface="Calibri"/>
              </a:rPr>
              <a:t>at the modulator and kicker so that the cooling force does not decrease too fast with the transverse offset of the ion;</a:t>
            </a:r>
          </a:p>
          <a:p>
            <a:pPr algn="just"/>
            <a:r>
              <a:rPr lang="en-US" dirty="0">
                <a:cs typeface="Calibri"/>
              </a:rPr>
              <a:t>Investigating  how the cooling performance changes with the emittance of the ion bunch and exploring the possibilities</a:t>
            </a:r>
            <a:r>
              <a:rPr lang="en-US" dirty="0">
                <a:ea typeface="+mn-lt"/>
                <a:cs typeface="+mn-lt"/>
              </a:rPr>
              <a:t> of </a:t>
            </a:r>
            <a:r>
              <a:rPr lang="en-US" dirty="0">
                <a:solidFill>
                  <a:srgbClr val="00B0F0"/>
                </a:solidFill>
                <a:ea typeface="+mn-lt"/>
                <a:cs typeface="+mn-lt"/>
              </a:rPr>
              <a:t>reduce transverse emittance of the RHIC ion beam by scraping off large amplitude ions </a:t>
            </a:r>
            <a:r>
              <a:rPr lang="en-US" dirty="0">
                <a:ea typeface="+mn-lt"/>
                <a:cs typeface="+mn-lt"/>
              </a:rPr>
              <a:t>(IBS rate will increase.). </a:t>
            </a:r>
          </a:p>
          <a:p>
            <a:pPr algn="just"/>
            <a:r>
              <a:rPr lang="en-US" dirty="0">
                <a:cs typeface="Calibri"/>
              </a:rPr>
              <a:t>Explore possibilities of </a:t>
            </a:r>
            <a:r>
              <a:rPr lang="en-US" dirty="0">
                <a:solidFill>
                  <a:srgbClr val="00B0F0"/>
                </a:solidFill>
                <a:cs typeface="Calibri"/>
              </a:rPr>
              <a:t>asymmetric IR2 </a:t>
            </a:r>
            <a:r>
              <a:rPr lang="en-US" dirty="0">
                <a:cs typeface="Calibri"/>
              </a:rPr>
              <a:t>at the modulator and kicker to optimize cooling performance. </a:t>
            </a:r>
          </a:p>
          <a:p>
            <a:pPr algn="just"/>
            <a:r>
              <a:rPr lang="en-US" dirty="0">
                <a:ea typeface="+mn-lt"/>
                <a:cs typeface="+mn-lt"/>
              </a:rPr>
              <a:t>Continue improving tracking code</a:t>
            </a:r>
          </a:p>
          <a:p>
            <a:pPr lvl="1" algn="just">
              <a:buFont typeface="Courier New" panose="02070309020205020404" pitchFamily="49" charset="0"/>
              <a:buChar char="o"/>
            </a:pPr>
            <a:r>
              <a:rPr lang="en-US" dirty="0">
                <a:cs typeface="Calibri"/>
              </a:rPr>
              <a:t>Introduce </a:t>
            </a:r>
            <a:r>
              <a:rPr lang="en-US" dirty="0">
                <a:solidFill>
                  <a:srgbClr val="00B0F0"/>
                </a:solidFill>
                <a:cs typeface="Calibri"/>
              </a:rPr>
              <a:t>transverse offset</a:t>
            </a:r>
            <a:r>
              <a:rPr lang="en-US" dirty="0">
                <a:cs typeface="Calibri"/>
              </a:rPr>
              <a:t> of the ion at both the </a:t>
            </a:r>
            <a:r>
              <a:rPr lang="en-US" dirty="0">
                <a:solidFill>
                  <a:srgbClr val="00B0F0"/>
                </a:solidFill>
                <a:cs typeface="Calibri"/>
              </a:rPr>
              <a:t>modulator</a:t>
            </a:r>
            <a:r>
              <a:rPr lang="en-US" dirty="0">
                <a:cs typeface="Calibri"/>
              </a:rPr>
              <a:t> and the kicker section. Obtain cooling wakes for ions with various transverse offset through the cooling section. Investigate how the cooling performance is affected by the transverse offset.</a:t>
            </a:r>
          </a:p>
          <a:p>
            <a:endParaRPr lang="en-US" dirty="0">
              <a:cs typeface="Calibri"/>
            </a:endParaRPr>
          </a:p>
        </p:txBody>
      </p:sp>
      <p:sp>
        <p:nvSpPr>
          <p:cNvPr id="4" name="Slide Number Placeholder 3">
            <a:extLst>
              <a:ext uri="{FF2B5EF4-FFF2-40B4-BE49-F238E27FC236}">
                <a16:creationId xmlns:a16="http://schemas.microsoft.com/office/drawing/2014/main" id="{BF5AF127-A6BC-4381-38EC-148EBFDE1086}"/>
              </a:ext>
            </a:extLst>
          </p:cNvPr>
          <p:cNvSpPr>
            <a:spLocks noGrp="1"/>
          </p:cNvSpPr>
          <p:nvPr>
            <p:ph type="sldNum" sz="quarter" idx="12"/>
          </p:nvPr>
        </p:nvSpPr>
        <p:spPr/>
        <p:txBody>
          <a:bodyPr/>
          <a:lstStyle/>
          <a:p>
            <a:fld id="{3BA2A5A8-C6F8-4902-A4E6-D3514CFCEC88}" type="slidenum">
              <a:rPr lang="en-US" sz="2000" smtClean="0"/>
              <a:t>22</a:t>
            </a:fld>
            <a:endParaRPr lang="en-US" sz="2000" dirty="0"/>
          </a:p>
        </p:txBody>
      </p:sp>
    </p:spTree>
    <p:extLst>
      <p:ext uri="{BB962C8B-B14F-4D97-AF65-F5344CB8AC3E}">
        <p14:creationId xmlns:p14="http://schemas.microsoft.com/office/powerpoint/2010/main" val="3833886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F8E2C-E574-E9C6-B903-A2430B8CE777}"/>
              </a:ext>
            </a:extLst>
          </p:cNvPr>
          <p:cNvSpPr>
            <a:spLocks noGrp="1"/>
          </p:cNvSpPr>
          <p:nvPr>
            <p:ph type="title"/>
          </p:nvPr>
        </p:nvSpPr>
        <p:spPr>
          <a:xfrm>
            <a:off x="838200" y="230045"/>
            <a:ext cx="10515600" cy="663574"/>
          </a:xfrm>
        </p:spPr>
        <p:txBody>
          <a:bodyPr>
            <a:normAutofit fontScale="90000"/>
          </a:bodyPr>
          <a:lstStyle/>
          <a:p>
            <a:pPr algn="ctr"/>
            <a:r>
              <a:rPr lang="en-US" dirty="0"/>
              <a:t>Summary</a:t>
            </a:r>
          </a:p>
        </p:txBody>
      </p:sp>
      <p:sp>
        <p:nvSpPr>
          <p:cNvPr id="3" name="Content Placeholder 2">
            <a:extLst>
              <a:ext uri="{FF2B5EF4-FFF2-40B4-BE49-F238E27FC236}">
                <a16:creationId xmlns:a16="http://schemas.microsoft.com/office/drawing/2014/main" id="{1F0BE366-6E1A-0054-F7D9-369CA84FE06B}"/>
              </a:ext>
            </a:extLst>
          </p:cNvPr>
          <p:cNvSpPr>
            <a:spLocks noGrp="1"/>
          </p:cNvSpPr>
          <p:nvPr>
            <p:ph idx="1"/>
          </p:nvPr>
        </p:nvSpPr>
        <p:spPr>
          <a:xfrm>
            <a:off x="197161" y="976767"/>
            <a:ext cx="11797678" cy="5651188"/>
          </a:xfrm>
        </p:spPr>
        <p:txBody>
          <a:bodyPr>
            <a:normAutofit fontScale="85000" lnSpcReduction="20000"/>
          </a:bodyPr>
          <a:lstStyle/>
          <a:p>
            <a:r>
              <a:rPr lang="en-US" dirty="0"/>
              <a:t>The previous simulations of the </a:t>
            </a:r>
            <a:r>
              <a:rPr lang="en-US" dirty="0" err="1"/>
              <a:t>CeC</a:t>
            </a:r>
            <a:r>
              <a:rPr lang="en-US" dirty="0"/>
              <a:t> experiment assumes a uniform electron bunch with no significant change of the beam parameters over a 15 </a:t>
            </a:r>
            <a:r>
              <a:rPr lang="en-US" dirty="0" err="1"/>
              <a:t>ps</a:t>
            </a:r>
            <a:r>
              <a:rPr lang="en-US" dirty="0"/>
              <a:t> longitudinal range;</a:t>
            </a:r>
          </a:p>
          <a:p>
            <a:r>
              <a:rPr lang="en-US" dirty="0"/>
              <a:t>Recently, we improved the simulations of the </a:t>
            </a:r>
            <a:r>
              <a:rPr lang="en-US" dirty="0" err="1"/>
              <a:t>CeC</a:t>
            </a:r>
            <a:r>
              <a:rPr lang="en-US" dirty="0"/>
              <a:t> experiment to include the dependance of the cooling force on the longitudinal and transverse location of the ion in the electron bunch. From the preliminary results of these more accurate simulations, we found that the cooling force strongly depends on the local properties, such as peak current and transverse beam size, of the electrons. The quality of the electron bunch, especially the </a:t>
            </a:r>
            <a:r>
              <a:rPr lang="en-US" dirty="0">
                <a:solidFill>
                  <a:schemeClr val="accent1"/>
                </a:solidFill>
              </a:rPr>
              <a:t>uniformity of the current profile and transverse matching</a:t>
            </a:r>
            <a:r>
              <a:rPr lang="en-US" dirty="0">
                <a:solidFill>
                  <a:srgbClr val="00B0F0"/>
                </a:solidFill>
              </a:rPr>
              <a:t> </a:t>
            </a:r>
            <a:r>
              <a:rPr lang="en-US" dirty="0"/>
              <a:t>at the cooling section, as predicted by the beam dynamics simulation appears to be insufficient for achieving the desired cooling performance;</a:t>
            </a:r>
          </a:p>
          <a:p>
            <a:r>
              <a:rPr lang="en-US" dirty="0"/>
              <a:t>We are currently optimizing the electron accelerator and the cooling section magnets so that the followings can be achieved for the electron bunch:</a:t>
            </a:r>
          </a:p>
          <a:p>
            <a:pPr lvl="2">
              <a:buFont typeface="Courier New" panose="02070309020205020404" pitchFamily="49" charset="0"/>
              <a:buChar char="o"/>
            </a:pPr>
            <a:r>
              <a:rPr lang="en-US" sz="2300" dirty="0">
                <a:solidFill>
                  <a:schemeClr val="accent1"/>
                </a:solidFill>
              </a:rPr>
              <a:t>Peak-to-peak variation of the instantaneous current stay below 10% over a duration of 15 </a:t>
            </a:r>
            <a:r>
              <a:rPr lang="en-US" sz="2300" dirty="0" err="1">
                <a:solidFill>
                  <a:schemeClr val="accent1"/>
                </a:solidFill>
              </a:rPr>
              <a:t>ps</a:t>
            </a:r>
            <a:r>
              <a:rPr lang="en-US" sz="2300" dirty="0">
                <a:solidFill>
                  <a:schemeClr val="accent1"/>
                </a:solidFill>
              </a:rPr>
              <a:t>;</a:t>
            </a:r>
          </a:p>
          <a:p>
            <a:pPr lvl="2">
              <a:buFont typeface="Courier New" panose="02070309020205020404" pitchFamily="49" charset="0"/>
              <a:buChar char="o"/>
            </a:pPr>
            <a:r>
              <a:rPr lang="en-US" sz="2300" dirty="0">
                <a:solidFill>
                  <a:schemeClr val="accent1"/>
                </a:solidFill>
              </a:rPr>
              <a:t>The quality of the electrons with the 15 </a:t>
            </a:r>
            <a:r>
              <a:rPr lang="en-US" sz="2300" dirty="0" err="1">
                <a:solidFill>
                  <a:schemeClr val="accent1"/>
                </a:solidFill>
              </a:rPr>
              <a:t>ps</a:t>
            </a:r>
            <a:r>
              <a:rPr lang="en-US" sz="2300" dirty="0">
                <a:solidFill>
                  <a:schemeClr val="accent1"/>
                </a:solidFill>
              </a:rPr>
              <a:t> duration should be sufficient to generate cooling energy kick with amplitude of 1.5e-9 at the center of the bunch;</a:t>
            </a:r>
          </a:p>
          <a:p>
            <a:pPr lvl="2">
              <a:buFont typeface="Courier New" panose="02070309020205020404" pitchFamily="49" charset="0"/>
              <a:buChar char="o"/>
            </a:pPr>
            <a:r>
              <a:rPr lang="en-US" sz="2300" dirty="0">
                <a:solidFill>
                  <a:schemeClr val="accent1"/>
                </a:solidFill>
              </a:rPr>
              <a:t>The transverse RMS size of the cooling force should not be smaller than the RMS size of the ion.</a:t>
            </a:r>
          </a:p>
          <a:p>
            <a:r>
              <a:rPr lang="en-US" dirty="0"/>
              <a:t>The current simulations only includes 3-D spatial dependance of the cooling force. Dependance on the transverse angle of the ion will be included in the future, which may change the results shown for the cooling performance.</a:t>
            </a:r>
          </a:p>
        </p:txBody>
      </p:sp>
      <p:sp>
        <p:nvSpPr>
          <p:cNvPr id="4" name="Slide Number Placeholder 3">
            <a:extLst>
              <a:ext uri="{FF2B5EF4-FFF2-40B4-BE49-F238E27FC236}">
                <a16:creationId xmlns:a16="http://schemas.microsoft.com/office/drawing/2014/main" id="{61FBC1DA-55D8-39A3-F6E2-314D5E828E7F}"/>
              </a:ext>
            </a:extLst>
          </p:cNvPr>
          <p:cNvSpPr>
            <a:spLocks noGrp="1"/>
          </p:cNvSpPr>
          <p:nvPr>
            <p:ph type="sldNum" sz="quarter" idx="12"/>
          </p:nvPr>
        </p:nvSpPr>
        <p:spPr/>
        <p:txBody>
          <a:bodyPr/>
          <a:lstStyle/>
          <a:p>
            <a:fld id="{3BA2A5A8-C6F8-4902-A4E6-D3514CFCEC88}" type="slidenum">
              <a:rPr lang="en-US" sz="2000" smtClean="0"/>
              <a:t>23</a:t>
            </a:fld>
            <a:endParaRPr lang="en-US" sz="2000" dirty="0"/>
          </a:p>
        </p:txBody>
      </p:sp>
    </p:spTree>
    <p:extLst>
      <p:ext uri="{BB962C8B-B14F-4D97-AF65-F5344CB8AC3E}">
        <p14:creationId xmlns:p14="http://schemas.microsoft.com/office/powerpoint/2010/main" val="1455750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38CC3-74AC-5299-7B61-FDC4541E3B90}"/>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2D2E3FF3-705E-04BB-E8C9-46623BAAC37A}"/>
              </a:ext>
            </a:extLst>
          </p:cNvPr>
          <p:cNvSpPr>
            <a:spLocks noGrp="1"/>
          </p:cNvSpPr>
          <p:nvPr>
            <p:ph idx="1"/>
          </p:nvPr>
        </p:nvSpPr>
        <p:spPr/>
        <p:txBody>
          <a:bodyPr/>
          <a:lstStyle/>
          <a:p>
            <a:r>
              <a:rPr lang="en-US" dirty="0"/>
              <a:t>We would like to thank A. </a:t>
            </a:r>
            <a:r>
              <a:rPr lang="en-US" dirty="0" err="1"/>
              <a:t>Fedotov</a:t>
            </a:r>
            <a:r>
              <a:rPr lang="en-US" dirty="0"/>
              <a:t>, S. </a:t>
            </a:r>
            <a:r>
              <a:rPr lang="en-US" dirty="0" err="1"/>
              <a:t>Seletskiy</a:t>
            </a:r>
            <a:r>
              <a:rPr lang="en-US" dirty="0"/>
              <a:t>, D. </a:t>
            </a:r>
            <a:r>
              <a:rPr lang="en-US" dirty="0" err="1"/>
              <a:t>Kayran</a:t>
            </a:r>
            <a:r>
              <a:rPr lang="en-US" dirty="0"/>
              <a:t>, I. </a:t>
            </a:r>
            <a:r>
              <a:rPr lang="en-US" dirty="0" err="1"/>
              <a:t>Pinayev</a:t>
            </a:r>
            <a:r>
              <a:rPr lang="en-US" dirty="0"/>
              <a:t> and K. </a:t>
            </a:r>
            <a:r>
              <a:rPr lang="en-US" dirty="0" err="1"/>
              <a:t>Shinh</a:t>
            </a:r>
            <a:r>
              <a:rPr lang="en-US" dirty="0"/>
              <a:t> for many helpful discussions on this topic.</a:t>
            </a:r>
          </a:p>
        </p:txBody>
      </p:sp>
    </p:spTree>
    <p:extLst>
      <p:ext uri="{BB962C8B-B14F-4D97-AF65-F5344CB8AC3E}">
        <p14:creationId xmlns:p14="http://schemas.microsoft.com/office/powerpoint/2010/main" val="4349379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FC62A-0122-4E91-BF30-DF7E7EDAD8B4}"/>
              </a:ext>
            </a:extLst>
          </p:cNvPr>
          <p:cNvSpPr>
            <a:spLocks noGrp="1"/>
          </p:cNvSpPr>
          <p:nvPr>
            <p:ph type="title"/>
          </p:nvPr>
        </p:nvSpPr>
        <p:spPr>
          <a:xfrm>
            <a:off x="4252912" y="2522537"/>
            <a:ext cx="3019425" cy="1325563"/>
          </a:xfrm>
        </p:spPr>
        <p:txBody>
          <a:bodyPr/>
          <a:lstStyle/>
          <a:p>
            <a:r>
              <a:rPr lang="en-US" dirty="0"/>
              <a:t>Thank you!</a:t>
            </a:r>
          </a:p>
        </p:txBody>
      </p:sp>
    </p:spTree>
    <p:extLst>
      <p:ext uri="{BB962C8B-B14F-4D97-AF65-F5344CB8AC3E}">
        <p14:creationId xmlns:p14="http://schemas.microsoft.com/office/powerpoint/2010/main" val="2569232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a:extLst>
              <a:ext uri="{FF2B5EF4-FFF2-40B4-BE49-F238E27FC236}">
                <a16:creationId xmlns:a16="http://schemas.microsoft.com/office/drawing/2014/main" id="{93ED5325-D60F-455D-8A91-FD1AF9E92F2F}"/>
              </a:ext>
            </a:extLst>
          </p:cNvPr>
          <p:cNvCxnSpPr>
            <a:cxnSpLocks/>
          </p:cNvCxnSpPr>
          <p:nvPr/>
        </p:nvCxnSpPr>
        <p:spPr>
          <a:xfrm>
            <a:off x="7381188" y="1151143"/>
            <a:ext cx="33276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79C9F14A-1B76-4D49-A18F-3DC3D161B9C6}"/>
              </a:ext>
            </a:extLst>
          </p:cNvPr>
          <p:cNvCxnSpPr>
            <a:cxnSpLocks/>
          </p:cNvCxnSpPr>
          <p:nvPr/>
        </p:nvCxnSpPr>
        <p:spPr>
          <a:xfrm>
            <a:off x="1121790" y="1137392"/>
            <a:ext cx="3929731" cy="1375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68E11F5-C215-5E4C-9BB4-023DD372FDB7}"/>
              </a:ext>
            </a:extLst>
          </p:cNvPr>
          <p:cNvSpPr>
            <a:spLocks noGrp="1"/>
          </p:cNvSpPr>
          <p:nvPr>
            <p:ph type="title"/>
          </p:nvPr>
        </p:nvSpPr>
        <p:spPr>
          <a:xfrm>
            <a:off x="180374" y="256805"/>
            <a:ext cx="11531065" cy="654377"/>
          </a:xfrm>
        </p:spPr>
        <p:txBody>
          <a:bodyPr>
            <a:normAutofit/>
          </a:bodyPr>
          <a:lstStyle/>
          <a:p>
            <a:r>
              <a:rPr lang="en-US" sz="3600" dirty="0"/>
              <a:t>Coherent electron Cooling</a:t>
            </a:r>
          </a:p>
        </p:txBody>
      </p:sp>
      <p:pic>
        <p:nvPicPr>
          <p:cNvPr id="7" name="Picture 6">
            <a:extLst>
              <a:ext uri="{FF2B5EF4-FFF2-40B4-BE49-F238E27FC236}">
                <a16:creationId xmlns:a16="http://schemas.microsoft.com/office/drawing/2014/main" id="{938CCE4A-81D9-284F-935F-F53D04B16758}"/>
              </a:ext>
            </a:extLst>
          </p:cNvPr>
          <p:cNvPicPr>
            <a:picLocks noChangeAspect="1"/>
          </p:cNvPicPr>
          <p:nvPr/>
        </p:nvPicPr>
        <p:blipFill>
          <a:blip r:embed="rId2"/>
          <a:stretch>
            <a:fillRect/>
          </a:stretch>
        </p:blipFill>
        <p:spPr>
          <a:xfrm>
            <a:off x="300187" y="1294752"/>
            <a:ext cx="11543227" cy="4134889"/>
          </a:xfrm>
          <a:prstGeom prst="rect">
            <a:avLst/>
          </a:prstGeom>
        </p:spPr>
      </p:pic>
      <p:sp>
        <p:nvSpPr>
          <p:cNvPr id="4" name="Slide Number Placeholder 3">
            <a:extLst>
              <a:ext uri="{FF2B5EF4-FFF2-40B4-BE49-F238E27FC236}">
                <a16:creationId xmlns:a16="http://schemas.microsoft.com/office/drawing/2014/main" id="{051949CD-99AC-4889-BC1B-7046ADD3E9B9}"/>
              </a:ext>
            </a:extLst>
          </p:cNvPr>
          <p:cNvSpPr>
            <a:spLocks noGrp="1"/>
          </p:cNvSpPr>
          <p:nvPr>
            <p:ph type="sldNum" sz="quarter" idx="12"/>
          </p:nvPr>
        </p:nvSpPr>
        <p:spPr>
          <a:xfrm>
            <a:off x="9057850" y="155322"/>
            <a:ext cx="2926080" cy="826313"/>
          </a:xfrm>
        </p:spPr>
        <p:txBody>
          <a:bodyPr/>
          <a:lstStyle/>
          <a:p>
            <a:fld id="{EF1A5FFD-BE3E-4C66-88C1-4051C8B326E0}" type="slidenum">
              <a:rPr lang="en-US" sz="2000" smtClean="0"/>
              <a:t>2</a:t>
            </a:fld>
            <a:endParaRPr lang="en-US" sz="2000" dirty="0"/>
          </a:p>
        </p:txBody>
      </p:sp>
      <p:sp>
        <p:nvSpPr>
          <p:cNvPr id="8" name="TextBox 7">
            <a:extLst>
              <a:ext uri="{FF2B5EF4-FFF2-40B4-BE49-F238E27FC236}">
                <a16:creationId xmlns:a16="http://schemas.microsoft.com/office/drawing/2014/main" id="{B0AA452D-3601-4B63-ABDD-3C37467CE285}"/>
              </a:ext>
            </a:extLst>
          </p:cNvPr>
          <p:cNvSpPr txBox="1"/>
          <p:nvPr/>
        </p:nvSpPr>
        <p:spPr>
          <a:xfrm>
            <a:off x="1050890" y="5020091"/>
            <a:ext cx="3426226" cy="923330"/>
          </a:xfrm>
          <a:prstGeom prst="rect">
            <a:avLst/>
          </a:prstGeom>
          <a:noFill/>
        </p:spPr>
        <p:txBody>
          <a:bodyPr wrap="square">
            <a:spAutoFit/>
          </a:bodyPr>
          <a:lstStyle/>
          <a:p>
            <a:pPr lvl="1" algn="ctr"/>
            <a:r>
              <a:rPr lang="en-US" sz="1800" b="1" dirty="0">
                <a:solidFill>
                  <a:srgbClr val="3399FF"/>
                </a:solidFill>
              </a:rPr>
              <a:t>Part1. Hadrons create density modulation in co-propagating electron beam</a:t>
            </a:r>
          </a:p>
        </p:txBody>
      </p:sp>
      <p:sp>
        <p:nvSpPr>
          <p:cNvPr id="11" name="TextBox 10">
            <a:extLst>
              <a:ext uri="{FF2B5EF4-FFF2-40B4-BE49-F238E27FC236}">
                <a16:creationId xmlns:a16="http://schemas.microsoft.com/office/drawing/2014/main" id="{2B84C563-5F1C-461D-B0D6-5CA39190525A}"/>
              </a:ext>
            </a:extLst>
          </p:cNvPr>
          <p:cNvSpPr txBox="1"/>
          <p:nvPr/>
        </p:nvSpPr>
        <p:spPr>
          <a:xfrm>
            <a:off x="7271285" y="5210857"/>
            <a:ext cx="4281943" cy="923330"/>
          </a:xfrm>
          <a:prstGeom prst="rect">
            <a:avLst/>
          </a:prstGeom>
          <a:noFill/>
        </p:spPr>
        <p:txBody>
          <a:bodyPr wrap="square">
            <a:spAutoFit/>
          </a:bodyPr>
          <a:lstStyle/>
          <a:p>
            <a:pPr lvl="1" algn="ctr"/>
            <a:r>
              <a:rPr lang="en-US" sz="1800" b="1" dirty="0">
                <a:solidFill>
                  <a:srgbClr val="3399FF"/>
                </a:solidFill>
              </a:rPr>
              <a:t>Part 3. Time-of-flight dependence on the hadron’s energy results in energy correction, i.e. cooling. </a:t>
            </a:r>
            <a:endParaRPr lang="en-US" sz="2000" b="1" dirty="0">
              <a:solidFill>
                <a:srgbClr val="3399FF"/>
              </a:solidFill>
            </a:endParaRPr>
          </a:p>
        </p:txBody>
      </p:sp>
      <p:sp>
        <p:nvSpPr>
          <p:cNvPr id="12" name="Rectangle 11">
            <a:extLst>
              <a:ext uri="{FF2B5EF4-FFF2-40B4-BE49-F238E27FC236}">
                <a16:creationId xmlns:a16="http://schemas.microsoft.com/office/drawing/2014/main" id="{13DE861F-FE07-49BC-B573-B4B71BD44461}"/>
              </a:ext>
            </a:extLst>
          </p:cNvPr>
          <p:cNvSpPr/>
          <p:nvPr/>
        </p:nvSpPr>
        <p:spPr>
          <a:xfrm>
            <a:off x="5051521" y="4358985"/>
            <a:ext cx="2457898" cy="1142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560EF2E-9018-453E-9EC5-824997B6B21B}"/>
              </a:ext>
            </a:extLst>
          </p:cNvPr>
          <p:cNvSpPr txBox="1"/>
          <p:nvPr/>
        </p:nvSpPr>
        <p:spPr>
          <a:xfrm>
            <a:off x="4244558" y="4471749"/>
            <a:ext cx="3702884" cy="646331"/>
          </a:xfrm>
          <a:prstGeom prst="rect">
            <a:avLst/>
          </a:prstGeom>
          <a:noFill/>
        </p:spPr>
        <p:txBody>
          <a:bodyPr wrap="square">
            <a:spAutoFit/>
          </a:bodyPr>
          <a:lstStyle/>
          <a:p>
            <a:pPr lvl="1" algn="ctr"/>
            <a:r>
              <a:rPr lang="en-US" sz="1800" b="1" dirty="0">
                <a:solidFill>
                  <a:srgbClr val="3399FF"/>
                </a:solidFill>
              </a:rPr>
              <a:t>Part 2. Density modulation is amplified using instability</a:t>
            </a:r>
          </a:p>
        </p:txBody>
      </p:sp>
      <p:sp>
        <p:nvSpPr>
          <p:cNvPr id="3" name="TextBox 2">
            <a:extLst>
              <a:ext uri="{FF2B5EF4-FFF2-40B4-BE49-F238E27FC236}">
                <a16:creationId xmlns:a16="http://schemas.microsoft.com/office/drawing/2014/main" id="{72256ECB-AB1C-4A57-8532-B35F491C7C9C}"/>
              </a:ext>
            </a:extLst>
          </p:cNvPr>
          <p:cNvSpPr txBox="1"/>
          <p:nvPr/>
        </p:nvSpPr>
        <p:spPr>
          <a:xfrm>
            <a:off x="2554666" y="959358"/>
            <a:ext cx="1368487" cy="383570"/>
          </a:xfrm>
          <a:prstGeom prst="rect">
            <a:avLst/>
          </a:prstGeom>
          <a:solidFill>
            <a:schemeClr val="bg1"/>
          </a:solidFill>
        </p:spPr>
        <p:txBody>
          <a:bodyPr wrap="square" rtlCol="0">
            <a:spAutoFit/>
          </a:bodyPr>
          <a:lstStyle/>
          <a:p>
            <a:r>
              <a:rPr lang="en-US" b="1" dirty="0"/>
              <a:t>Modulator</a:t>
            </a:r>
          </a:p>
        </p:txBody>
      </p:sp>
      <p:sp>
        <p:nvSpPr>
          <p:cNvPr id="13" name="TextBox 12">
            <a:extLst>
              <a:ext uri="{FF2B5EF4-FFF2-40B4-BE49-F238E27FC236}">
                <a16:creationId xmlns:a16="http://schemas.microsoft.com/office/drawing/2014/main" id="{3A002F2B-0638-4407-8986-C9EF749CBC71}"/>
              </a:ext>
            </a:extLst>
          </p:cNvPr>
          <p:cNvSpPr txBox="1"/>
          <p:nvPr/>
        </p:nvSpPr>
        <p:spPr>
          <a:xfrm>
            <a:off x="8759404" y="945607"/>
            <a:ext cx="760427" cy="383570"/>
          </a:xfrm>
          <a:prstGeom prst="rect">
            <a:avLst/>
          </a:prstGeom>
          <a:solidFill>
            <a:schemeClr val="bg1"/>
          </a:solidFill>
        </p:spPr>
        <p:txBody>
          <a:bodyPr wrap="square" rtlCol="0">
            <a:spAutoFit/>
          </a:bodyPr>
          <a:lstStyle/>
          <a:p>
            <a:r>
              <a:rPr lang="en-US" b="1" dirty="0"/>
              <a:t>Kicker</a:t>
            </a:r>
          </a:p>
        </p:txBody>
      </p:sp>
      <p:cxnSp>
        <p:nvCxnSpPr>
          <p:cNvPr id="15" name="Straight Arrow Connector 14">
            <a:extLst>
              <a:ext uri="{FF2B5EF4-FFF2-40B4-BE49-F238E27FC236}">
                <a16:creationId xmlns:a16="http://schemas.microsoft.com/office/drawing/2014/main" id="{2A5AB7B7-21A1-40BE-8ECD-491B37BEDBF0}"/>
              </a:ext>
            </a:extLst>
          </p:cNvPr>
          <p:cNvCxnSpPr/>
          <p:nvPr/>
        </p:nvCxnSpPr>
        <p:spPr>
          <a:xfrm>
            <a:off x="5112171" y="1151143"/>
            <a:ext cx="219382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6491FF0-A28E-48AB-AB63-23A53BD14C10}"/>
              </a:ext>
            </a:extLst>
          </p:cNvPr>
          <p:cNvSpPr txBox="1"/>
          <p:nvPr/>
        </p:nvSpPr>
        <p:spPr>
          <a:xfrm>
            <a:off x="5610521" y="963567"/>
            <a:ext cx="1150497" cy="383570"/>
          </a:xfrm>
          <a:prstGeom prst="rect">
            <a:avLst/>
          </a:prstGeom>
          <a:solidFill>
            <a:schemeClr val="bg1"/>
          </a:solidFill>
        </p:spPr>
        <p:txBody>
          <a:bodyPr wrap="square" rtlCol="0">
            <a:spAutoFit/>
          </a:bodyPr>
          <a:lstStyle/>
          <a:p>
            <a:r>
              <a:rPr lang="en-US" b="1" dirty="0"/>
              <a:t>Amplifier</a:t>
            </a:r>
          </a:p>
        </p:txBody>
      </p:sp>
    </p:spTree>
    <p:extLst>
      <p:ext uri="{BB962C8B-B14F-4D97-AF65-F5344CB8AC3E}">
        <p14:creationId xmlns:p14="http://schemas.microsoft.com/office/powerpoint/2010/main" val="1147709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8AF98C03-23C1-4ED2-97F4-F4328D1E5C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0156" y="1823549"/>
            <a:ext cx="4720573" cy="2499127"/>
          </a:xfrm>
          <a:prstGeom prst="rect">
            <a:avLst/>
          </a:prstGeom>
        </p:spPr>
      </p:pic>
      <p:pic>
        <p:nvPicPr>
          <p:cNvPr id="26" name="Picture 25" descr="Chart, scatter chart&#10;&#10;Description automatically generated">
            <a:extLst>
              <a:ext uri="{FF2B5EF4-FFF2-40B4-BE49-F238E27FC236}">
                <a16:creationId xmlns:a16="http://schemas.microsoft.com/office/drawing/2014/main" id="{275AF737-4E28-161C-D6BE-AE717E7F16EA}"/>
              </a:ext>
            </a:extLst>
          </p:cNvPr>
          <p:cNvPicPr>
            <a:picLocks noChangeAspect="1"/>
          </p:cNvPicPr>
          <p:nvPr/>
        </p:nvPicPr>
        <p:blipFill rotWithShape="1">
          <a:blip r:embed="rId3">
            <a:extLst>
              <a:ext uri="{28A0092B-C50C-407E-A947-70E740481C1C}">
                <a14:useLocalDpi xmlns:a14="http://schemas.microsoft.com/office/drawing/2010/main" val="0"/>
              </a:ext>
            </a:extLst>
          </a:blip>
          <a:srcRect t="8070" b="7447"/>
          <a:stretch/>
        </p:blipFill>
        <p:spPr>
          <a:xfrm>
            <a:off x="188846" y="600283"/>
            <a:ext cx="2925934" cy="1304619"/>
          </a:xfrm>
          <a:prstGeom prst="rect">
            <a:avLst/>
          </a:prstGeom>
        </p:spPr>
      </p:pic>
      <p:sp>
        <p:nvSpPr>
          <p:cNvPr id="2" name="Title 1">
            <a:extLst>
              <a:ext uri="{FF2B5EF4-FFF2-40B4-BE49-F238E27FC236}">
                <a16:creationId xmlns:a16="http://schemas.microsoft.com/office/drawing/2014/main" id="{B886EFC8-3DDD-4938-A38C-EBD64560BD3E}"/>
              </a:ext>
            </a:extLst>
          </p:cNvPr>
          <p:cNvSpPr>
            <a:spLocks noGrp="1"/>
          </p:cNvSpPr>
          <p:nvPr>
            <p:ph type="title"/>
          </p:nvPr>
        </p:nvSpPr>
        <p:spPr>
          <a:xfrm>
            <a:off x="1970203" y="51182"/>
            <a:ext cx="8229600" cy="558418"/>
          </a:xfrm>
        </p:spPr>
        <p:txBody>
          <a:bodyPr>
            <a:normAutofit fontScale="90000"/>
          </a:bodyPr>
          <a:lstStyle/>
          <a:p>
            <a:pPr algn="ctr"/>
            <a:r>
              <a:rPr lang="en-US" sz="3600" dirty="0"/>
              <a:t>Plasma-Cascade Instability</a:t>
            </a:r>
          </a:p>
        </p:txBody>
      </p:sp>
      <p:pic>
        <p:nvPicPr>
          <p:cNvPr id="7" name="Picture 6">
            <a:extLst>
              <a:ext uri="{FF2B5EF4-FFF2-40B4-BE49-F238E27FC236}">
                <a16:creationId xmlns:a16="http://schemas.microsoft.com/office/drawing/2014/main" id="{FB4973A7-A204-47E0-A61F-195752F23CEE}"/>
              </a:ext>
            </a:extLst>
          </p:cNvPr>
          <p:cNvPicPr>
            <a:picLocks noChangeAspect="1"/>
          </p:cNvPicPr>
          <p:nvPr/>
        </p:nvPicPr>
        <p:blipFill>
          <a:blip r:embed="rId4"/>
          <a:stretch>
            <a:fillRect/>
          </a:stretch>
        </p:blipFill>
        <p:spPr>
          <a:xfrm>
            <a:off x="8307946" y="1208433"/>
            <a:ext cx="2218016" cy="493980"/>
          </a:xfrm>
          <a:prstGeom prst="rect">
            <a:avLst/>
          </a:prstGeom>
        </p:spPr>
      </p:pic>
      <p:sp>
        <p:nvSpPr>
          <p:cNvPr id="8" name="TextBox 7">
            <a:extLst>
              <a:ext uri="{FF2B5EF4-FFF2-40B4-BE49-F238E27FC236}">
                <a16:creationId xmlns:a16="http://schemas.microsoft.com/office/drawing/2014/main" id="{C50F2388-C2F5-41D3-A20E-A0FADDF97271}"/>
              </a:ext>
            </a:extLst>
          </p:cNvPr>
          <p:cNvSpPr txBox="1"/>
          <p:nvPr/>
        </p:nvSpPr>
        <p:spPr>
          <a:xfrm>
            <a:off x="7932834" y="783689"/>
            <a:ext cx="3581399" cy="369332"/>
          </a:xfrm>
          <a:prstGeom prst="rect">
            <a:avLst/>
          </a:prstGeom>
          <a:noFill/>
        </p:spPr>
        <p:txBody>
          <a:bodyPr wrap="square" rtlCol="0">
            <a:spAutoFit/>
          </a:bodyPr>
          <a:lstStyle/>
          <a:p>
            <a:r>
              <a:rPr lang="en-US" dirty="0" err="1"/>
              <a:t>Betatron</a:t>
            </a:r>
            <a:r>
              <a:rPr lang="en-US" dirty="0"/>
              <a:t> motion in a FODO cell</a:t>
            </a:r>
          </a:p>
        </p:txBody>
      </p:sp>
      <p:sp>
        <p:nvSpPr>
          <p:cNvPr id="9" name="TextBox 8">
            <a:extLst>
              <a:ext uri="{FF2B5EF4-FFF2-40B4-BE49-F238E27FC236}">
                <a16:creationId xmlns:a16="http://schemas.microsoft.com/office/drawing/2014/main" id="{DF5DC159-4E82-466E-A549-5412074FA07E}"/>
              </a:ext>
            </a:extLst>
          </p:cNvPr>
          <p:cNvSpPr txBox="1"/>
          <p:nvPr/>
        </p:nvSpPr>
        <p:spPr>
          <a:xfrm>
            <a:off x="3502537" y="585624"/>
            <a:ext cx="4556161" cy="646331"/>
          </a:xfrm>
          <a:prstGeom prst="rect">
            <a:avLst/>
          </a:prstGeom>
          <a:noFill/>
        </p:spPr>
        <p:txBody>
          <a:bodyPr wrap="square" rtlCol="0">
            <a:spAutoFit/>
          </a:bodyPr>
          <a:lstStyle/>
          <a:p>
            <a:r>
              <a:rPr lang="en-US" dirty="0"/>
              <a:t>Longitudinal plasma oscillation with periodically varying plasma frequency</a:t>
            </a:r>
          </a:p>
        </p:txBody>
      </p:sp>
      <p:pic>
        <p:nvPicPr>
          <p:cNvPr id="11" name="Picture 10">
            <a:extLst>
              <a:ext uri="{FF2B5EF4-FFF2-40B4-BE49-F238E27FC236}">
                <a16:creationId xmlns:a16="http://schemas.microsoft.com/office/drawing/2014/main" id="{F3FB4F58-48BF-4B64-A546-58BDCEA5E21B}"/>
              </a:ext>
            </a:extLst>
          </p:cNvPr>
          <p:cNvPicPr>
            <a:picLocks noChangeAspect="1"/>
          </p:cNvPicPr>
          <p:nvPr/>
        </p:nvPicPr>
        <p:blipFill>
          <a:blip r:embed="rId5"/>
          <a:stretch>
            <a:fillRect/>
          </a:stretch>
        </p:blipFill>
        <p:spPr>
          <a:xfrm>
            <a:off x="7435626" y="1638841"/>
            <a:ext cx="4315837" cy="1254206"/>
          </a:xfrm>
          <a:prstGeom prst="rect">
            <a:avLst/>
          </a:prstGeom>
        </p:spPr>
      </p:pic>
      <p:pic>
        <p:nvPicPr>
          <p:cNvPr id="13" name="Picture 12">
            <a:extLst>
              <a:ext uri="{FF2B5EF4-FFF2-40B4-BE49-F238E27FC236}">
                <a16:creationId xmlns:a16="http://schemas.microsoft.com/office/drawing/2014/main" id="{EE3A2979-AF3D-4609-A673-B10076AB89AC}"/>
              </a:ext>
            </a:extLst>
          </p:cNvPr>
          <p:cNvPicPr>
            <a:picLocks noChangeAspect="1"/>
          </p:cNvPicPr>
          <p:nvPr/>
        </p:nvPicPr>
        <p:blipFill>
          <a:blip r:embed="rId6"/>
          <a:stretch>
            <a:fillRect/>
          </a:stretch>
        </p:blipFill>
        <p:spPr>
          <a:xfrm>
            <a:off x="7596241" y="4092794"/>
            <a:ext cx="2454409" cy="2092701"/>
          </a:xfrm>
          <a:prstGeom prst="rect">
            <a:avLst/>
          </a:prstGeom>
        </p:spPr>
      </p:pic>
      <p:pic>
        <p:nvPicPr>
          <p:cNvPr id="14" name="Picture 13">
            <a:extLst>
              <a:ext uri="{FF2B5EF4-FFF2-40B4-BE49-F238E27FC236}">
                <a16:creationId xmlns:a16="http://schemas.microsoft.com/office/drawing/2014/main" id="{7DB5B431-86BB-4582-9AFF-7C81A7CBD521}"/>
              </a:ext>
            </a:extLst>
          </p:cNvPr>
          <p:cNvPicPr>
            <a:picLocks noChangeAspect="1"/>
          </p:cNvPicPr>
          <p:nvPr/>
        </p:nvPicPr>
        <p:blipFill>
          <a:blip r:embed="rId7"/>
          <a:stretch>
            <a:fillRect/>
          </a:stretch>
        </p:blipFill>
        <p:spPr>
          <a:xfrm>
            <a:off x="10279248" y="4494187"/>
            <a:ext cx="1346108" cy="287333"/>
          </a:xfrm>
          <a:prstGeom prst="rect">
            <a:avLst/>
          </a:prstGeom>
        </p:spPr>
      </p:pic>
      <p:pic>
        <p:nvPicPr>
          <p:cNvPr id="15" name="Picture 14">
            <a:extLst>
              <a:ext uri="{FF2B5EF4-FFF2-40B4-BE49-F238E27FC236}">
                <a16:creationId xmlns:a16="http://schemas.microsoft.com/office/drawing/2014/main" id="{5A67862C-A848-4465-A302-7071B6539B9D}"/>
              </a:ext>
            </a:extLst>
          </p:cNvPr>
          <p:cNvPicPr>
            <a:picLocks noChangeAspect="1"/>
          </p:cNvPicPr>
          <p:nvPr/>
        </p:nvPicPr>
        <p:blipFill>
          <a:blip r:embed="rId8"/>
          <a:stretch>
            <a:fillRect/>
          </a:stretch>
        </p:blipFill>
        <p:spPr>
          <a:xfrm>
            <a:off x="10336906" y="5139144"/>
            <a:ext cx="1414557" cy="414037"/>
          </a:xfrm>
          <a:prstGeom prst="rect">
            <a:avLst/>
          </a:prstGeom>
        </p:spPr>
      </p:pic>
      <p:pic>
        <p:nvPicPr>
          <p:cNvPr id="16" name="Picture 15">
            <a:extLst>
              <a:ext uri="{FF2B5EF4-FFF2-40B4-BE49-F238E27FC236}">
                <a16:creationId xmlns:a16="http://schemas.microsoft.com/office/drawing/2014/main" id="{52D45A6D-9B2F-4AF6-B3BE-900D57FC27E1}"/>
              </a:ext>
            </a:extLst>
          </p:cNvPr>
          <p:cNvPicPr>
            <a:picLocks noChangeAspect="1"/>
          </p:cNvPicPr>
          <p:nvPr/>
        </p:nvPicPr>
        <p:blipFill>
          <a:blip r:embed="rId9"/>
          <a:stretch>
            <a:fillRect/>
          </a:stretch>
        </p:blipFill>
        <p:spPr>
          <a:xfrm>
            <a:off x="7818351" y="2960678"/>
            <a:ext cx="3657597" cy="926628"/>
          </a:xfrm>
          <a:prstGeom prst="rect">
            <a:avLst/>
          </a:prstGeom>
        </p:spPr>
      </p:pic>
      <p:sp>
        <p:nvSpPr>
          <p:cNvPr id="18" name="Rectangle 6">
            <a:extLst>
              <a:ext uri="{FF2B5EF4-FFF2-40B4-BE49-F238E27FC236}">
                <a16:creationId xmlns:a16="http://schemas.microsoft.com/office/drawing/2014/main" id="{CDE40ECA-7225-46C1-9C1F-A36E81631850}"/>
              </a:ext>
            </a:extLst>
          </p:cNvPr>
          <p:cNvSpPr>
            <a:spLocks noChangeArrowheads="1"/>
          </p:cNvSpPr>
          <p:nvPr/>
        </p:nvSpPr>
        <p:spPr bwMode="auto">
          <a:xfrm>
            <a:off x="1698289" y="3855582"/>
            <a:ext cx="100873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C9AEC5BE-2460-44D0-BB30-45FEF56EE493}"/>
              </a:ext>
            </a:extLst>
          </p:cNvPr>
          <p:cNvGraphicFramePr>
            <a:graphicFrameLocks noChangeAspect="1"/>
          </p:cNvGraphicFramePr>
          <p:nvPr>
            <p:extLst>
              <p:ext uri="{D42A27DB-BD31-4B8C-83A1-F6EECF244321}">
                <p14:modId xmlns:p14="http://schemas.microsoft.com/office/powerpoint/2010/main" val="1961724586"/>
              </p:ext>
            </p:extLst>
          </p:nvPr>
        </p:nvGraphicFramePr>
        <p:xfrm>
          <a:off x="538274" y="2337540"/>
          <a:ext cx="1716411" cy="395770"/>
        </p:xfrm>
        <a:graphic>
          <a:graphicData uri="http://schemas.openxmlformats.org/presentationml/2006/ole">
            <mc:AlternateContent xmlns:mc="http://schemas.openxmlformats.org/markup-compatibility/2006">
              <mc:Choice xmlns:v="urn:schemas-microsoft-com:vml" Requires="v">
                <p:oleObj name="Equation" r:id="rId10" imgW="1282700" imgH="292100" progId="Equation.DSMT4">
                  <p:embed/>
                </p:oleObj>
              </mc:Choice>
              <mc:Fallback>
                <p:oleObj name="Equation" r:id="rId10" imgW="1282700" imgH="292100" progId="Equation.DSMT4">
                  <p:embed/>
                  <p:pic>
                    <p:nvPicPr>
                      <p:cNvPr id="19" name="Object 18">
                        <a:extLst>
                          <a:ext uri="{FF2B5EF4-FFF2-40B4-BE49-F238E27FC236}">
                            <a16:creationId xmlns:a16="http://schemas.microsoft.com/office/drawing/2014/main" id="{C9AEC5BE-2460-44D0-BB30-45FEF56EE49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8274" y="2337540"/>
                        <a:ext cx="1716411" cy="395770"/>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929FD01A-FCFA-4B5E-8CD1-7A2337B0381B}"/>
              </a:ext>
            </a:extLst>
          </p:cNvPr>
          <p:cNvGraphicFramePr>
            <a:graphicFrameLocks noChangeAspect="1"/>
          </p:cNvGraphicFramePr>
          <p:nvPr>
            <p:extLst>
              <p:ext uri="{D42A27DB-BD31-4B8C-83A1-F6EECF244321}">
                <p14:modId xmlns:p14="http://schemas.microsoft.com/office/powerpoint/2010/main" val="3675436667"/>
              </p:ext>
            </p:extLst>
          </p:nvPr>
        </p:nvGraphicFramePr>
        <p:xfrm>
          <a:off x="554648" y="2897951"/>
          <a:ext cx="1609724" cy="369557"/>
        </p:xfrm>
        <a:graphic>
          <a:graphicData uri="http://schemas.openxmlformats.org/presentationml/2006/ole">
            <mc:AlternateContent xmlns:mc="http://schemas.openxmlformats.org/markup-compatibility/2006">
              <mc:Choice xmlns:v="urn:schemas-microsoft-com:vml" Requires="v">
                <p:oleObj name="Equation" r:id="rId12" imgW="1129810" imgH="253890" progId="Equation.DSMT4">
                  <p:embed/>
                </p:oleObj>
              </mc:Choice>
              <mc:Fallback>
                <p:oleObj name="Equation" r:id="rId12" imgW="1129810" imgH="253890" progId="Equation.DSMT4">
                  <p:embed/>
                  <p:pic>
                    <p:nvPicPr>
                      <p:cNvPr id="21" name="Object 20">
                        <a:extLst>
                          <a:ext uri="{FF2B5EF4-FFF2-40B4-BE49-F238E27FC236}">
                            <a16:creationId xmlns:a16="http://schemas.microsoft.com/office/drawing/2014/main" id="{929FD01A-FCFA-4B5E-8CD1-7A2337B0381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4648" y="2897951"/>
                        <a:ext cx="1609724" cy="369557"/>
                      </a:xfrm>
                      <a:prstGeom prst="rect">
                        <a:avLst/>
                      </a:prstGeom>
                      <a:noFill/>
                    </p:spPr>
                  </p:pic>
                </p:oleObj>
              </mc:Fallback>
            </mc:AlternateContent>
          </a:graphicData>
        </a:graphic>
      </p:graphicFrame>
      <p:sp>
        <p:nvSpPr>
          <p:cNvPr id="39" name="Rectangle 38">
            <a:extLst>
              <a:ext uri="{FF2B5EF4-FFF2-40B4-BE49-F238E27FC236}">
                <a16:creationId xmlns:a16="http://schemas.microsoft.com/office/drawing/2014/main" id="{4184687B-5FA3-4694-A194-09B4C18DE542}"/>
              </a:ext>
            </a:extLst>
          </p:cNvPr>
          <p:cNvSpPr/>
          <p:nvPr/>
        </p:nvSpPr>
        <p:spPr>
          <a:xfrm>
            <a:off x="491414" y="2293243"/>
            <a:ext cx="1892291" cy="97426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1" name="Object 40">
            <a:extLst>
              <a:ext uri="{FF2B5EF4-FFF2-40B4-BE49-F238E27FC236}">
                <a16:creationId xmlns:a16="http://schemas.microsoft.com/office/drawing/2014/main" id="{C1C569DA-8484-4AB7-A8E1-BED835DECFEA}"/>
              </a:ext>
            </a:extLst>
          </p:cNvPr>
          <p:cNvGraphicFramePr>
            <a:graphicFrameLocks noChangeAspect="1"/>
          </p:cNvGraphicFramePr>
          <p:nvPr>
            <p:extLst>
              <p:ext uri="{D42A27DB-BD31-4B8C-83A1-F6EECF244321}">
                <p14:modId xmlns:p14="http://schemas.microsoft.com/office/powerpoint/2010/main" val="3991919894"/>
              </p:ext>
            </p:extLst>
          </p:nvPr>
        </p:nvGraphicFramePr>
        <p:xfrm>
          <a:off x="494946" y="3475782"/>
          <a:ext cx="1797294" cy="593749"/>
        </p:xfrm>
        <a:graphic>
          <a:graphicData uri="http://schemas.openxmlformats.org/presentationml/2006/ole">
            <mc:AlternateContent xmlns:mc="http://schemas.openxmlformats.org/markup-compatibility/2006">
              <mc:Choice xmlns:v="urn:schemas-microsoft-com:vml" Requires="v">
                <p:oleObj name="Equation" r:id="rId14" imgW="1422360" imgH="469800" progId="Equation.DSMT4">
                  <p:embed/>
                </p:oleObj>
              </mc:Choice>
              <mc:Fallback>
                <p:oleObj name="Equation" r:id="rId14" imgW="1422360" imgH="469800" progId="Equation.DSMT4">
                  <p:embed/>
                  <p:pic>
                    <p:nvPicPr>
                      <p:cNvPr id="41" name="Object 40">
                        <a:extLst>
                          <a:ext uri="{FF2B5EF4-FFF2-40B4-BE49-F238E27FC236}">
                            <a16:creationId xmlns:a16="http://schemas.microsoft.com/office/drawing/2014/main" id="{C1C569DA-8484-4AB7-A8E1-BED835DECFEA}"/>
                          </a:ext>
                        </a:extLst>
                      </p:cNvPr>
                      <p:cNvPicPr/>
                      <p:nvPr/>
                    </p:nvPicPr>
                    <p:blipFill>
                      <a:blip r:embed="rId15"/>
                      <a:stretch>
                        <a:fillRect/>
                      </a:stretch>
                    </p:blipFill>
                    <p:spPr>
                      <a:xfrm>
                        <a:off x="494946" y="3475782"/>
                        <a:ext cx="1797294" cy="593749"/>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7DCA0FCA-0D07-4DC2-8E94-FAC9D57D1786}"/>
              </a:ext>
            </a:extLst>
          </p:cNvPr>
          <p:cNvGraphicFramePr>
            <a:graphicFrameLocks noChangeAspect="1"/>
          </p:cNvGraphicFramePr>
          <p:nvPr>
            <p:extLst>
              <p:ext uri="{D42A27DB-BD31-4B8C-83A1-F6EECF244321}">
                <p14:modId xmlns:p14="http://schemas.microsoft.com/office/powerpoint/2010/main" val="3828270859"/>
              </p:ext>
            </p:extLst>
          </p:nvPr>
        </p:nvGraphicFramePr>
        <p:xfrm>
          <a:off x="4248914" y="4358283"/>
          <a:ext cx="2807287" cy="519267"/>
        </p:xfrm>
        <a:graphic>
          <a:graphicData uri="http://schemas.openxmlformats.org/presentationml/2006/ole">
            <mc:AlternateContent xmlns:mc="http://schemas.openxmlformats.org/markup-compatibility/2006">
              <mc:Choice xmlns:v="urn:schemas-microsoft-com:vml" Requires="v">
                <p:oleObj name="Equation" r:id="rId16" imgW="2197080" imgH="406080" progId="Equation.DSMT4">
                  <p:embed/>
                </p:oleObj>
              </mc:Choice>
              <mc:Fallback>
                <p:oleObj name="Equation" r:id="rId16" imgW="2197080" imgH="406080" progId="Equation.DSMT4">
                  <p:embed/>
                  <p:pic>
                    <p:nvPicPr>
                      <p:cNvPr id="42" name="Object 41">
                        <a:extLst>
                          <a:ext uri="{FF2B5EF4-FFF2-40B4-BE49-F238E27FC236}">
                            <a16:creationId xmlns:a16="http://schemas.microsoft.com/office/drawing/2014/main" id="{7DCA0FCA-0D07-4DC2-8E94-FAC9D57D1786}"/>
                          </a:ext>
                        </a:extLst>
                      </p:cNvPr>
                      <p:cNvPicPr/>
                      <p:nvPr/>
                    </p:nvPicPr>
                    <p:blipFill>
                      <a:blip r:embed="rId17"/>
                      <a:stretch>
                        <a:fillRect/>
                      </a:stretch>
                    </p:blipFill>
                    <p:spPr>
                      <a:xfrm>
                        <a:off x="4248914" y="4358283"/>
                        <a:ext cx="2807287" cy="519267"/>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BE78F3BB-DBA6-4171-A262-28DBE5C3F5EE}"/>
              </a:ext>
            </a:extLst>
          </p:cNvPr>
          <p:cNvSpPr txBox="1"/>
          <p:nvPr/>
        </p:nvSpPr>
        <p:spPr>
          <a:xfrm>
            <a:off x="2797149" y="4298619"/>
            <a:ext cx="1610504" cy="707886"/>
          </a:xfrm>
          <a:prstGeom prst="rect">
            <a:avLst/>
          </a:prstGeom>
          <a:noFill/>
        </p:spPr>
        <p:txBody>
          <a:bodyPr wrap="square" rtlCol="0">
            <a:spAutoFit/>
          </a:bodyPr>
          <a:lstStyle/>
          <a:p>
            <a:r>
              <a:rPr lang="en-US" sz="2000" dirty="0"/>
              <a:t>Stability condition</a:t>
            </a:r>
          </a:p>
        </p:txBody>
      </p:sp>
      <p:pic>
        <p:nvPicPr>
          <p:cNvPr id="3" name="Picture 2">
            <a:extLst>
              <a:ext uri="{FF2B5EF4-FFF2-40B4-BE49-F238E27FC236}">
                <a16:creationId xmlns:a16="http://schemas.microsoft.com/office/drawing/2014/main" id="{517EEA1D-B2A0-A60D-6613-76AFD3D91B1C}"/>
              </a:ext>
            </a:extLst>
          </p:cNvPr>
          <p:cNvPicPr>
            <a:picLocks noChangeAspect="1"/>
          </p:cNvPicPr>
          <p:nvPr/>
        </p:nvPicPr>
        <p:blipFill rotWithShape="1">
          <a:blip r:embed="rId18"/>
          <a:srcRect l="9926" b="10380"/>
          <a:stretch/>
        </p:blipFill>
        <p:spPr>
          <a:xfrm>
            <a:off x="362746" y="4146887"/>
            <a:ext cx="2463653" cy="2452468"/>
          </a:xfrm>
          <a:prstGeom prst="rect">
            <a:avLst/>
          </a:prstGeom>
        </p:spPr>
      </p:pic>
      <p:graphicFrame>
        <p:nvGraphicFramePr>
          <p:cNvPr id="17" name="Object 16">
            <a:extLst>
              <a:ext uri="{FF2B5EF4-FFF2-40B4-BE49-F238E27FC236}">
                <a16:creationId xmlns:a16="http://schemas.microsoft.com/office/drawing/2014/main" id="{ED6298A7-E4F7-D239-47F6-D8408428CE3D}"/>
              </a:ext>
            </a:extLst>
          </p:cNvPr>
          <p:cNvGraphicFramePr>
            <a:graphicFrameLocks noChangeAspect="1"/>
          </p:cNvGraphicFramePr>
          <p:nvPr>
            <p:extLst>
              <p:ext uri="{D42A27DB-BD31-4B8C-83A1-F6EECF244321}">
                <p14:modId xmlns:p14="http://schemas.microsoft.com/office/powerpoint/2010/main" val="2361389178"/>
              </p:ext>
            </p:extLst>
          </p:nvPr>
        </p:nvGraphicFramePr>
        <p:xfrm>
          <a:off x="4125214" y="5083966"/>
          <a:ext cx="2047149" cy="1400889"/>
        </p:xfrm>
        <a:graphic>
          <a:graphicData uri="http://schemas.openxmlformats.org/presentationml/2006/ole">
            <mc:AlternateContent xmlns:mc="http://schemas.openxmlformats.org/markup-compatibility/2006">
              <mc:Choice xmlns:v="urn:schemas-microsoft-com:vml" Requires="v">
                <p:oleObj name="Equation" r:id="rId19" imgW="1346040" imgH="939600" progId="Equation.DSMT4">
                  <p:embed/>
                </p:oleObj>
              </mc:Choice>
              <mc:Fallback>
                <p:oleObj name="Equation" r:id="rId19" imgW="1346040" imgH="939600" progId="Equation.DSMT4">
                  <p:embed/>
                  <p:pic>
                    <p:nvPicPr>
                      <p:cNvPr id="34" name="Object 33">
                        <a:extLst>
                          <a:ext uri="{FF2B5EF4-FFF2-40B4-BE49-F238E27FC236}">
                            <a16:creationId xmlns:a16="http://schemas.microsoft.com/office/drawing/2014/main" id="{E99C6895-CFA9-B14A-F56F-A7DC08D4931E}"/>
                          </a:ext>
                        </a:extLst>
                      </p:cNvPr>
                      <p:cNvPicPr>
                        <a:picLocks noChangeAspect="1" noChangeArrowheads="1"/>
                      </p:cNvPicPr>
                      <p:nvPr/>
                    </p:nvPicPr>
                    <p:blipFill>
                      <a:blip r:embed="rId20"/>
                      <a:srcRect/>
                      <a:stretch>
                        <a:fillRect/>
                      </a:stretch>
                    </p:blipFill>
                    <p:spPr bwMode="auto">
                      <a:xfrm>
                        <a:off x="4125214" y="5083966"/>
                        <a:ext cx="2047149" cy="1400889"/>
                      </a:xfrm>
                      <a:prstGeom prst="rect">
                        <a:avLst/>
                      </a:prstGeom>
                      <a:noFill/>
                      <a:ln w="19050">
                        <a:solidFill>
                          <a:srgbClr val="00B050"/>
                        </a:solidFill>
                        <a:prstDash val="dash"/>
                      </a:ln>
                    </p:spPr>
                  </p:pic>
                </p:oleObj>
              </mc:Fallback>
            </mc:AlternateContent>
          </a:graphicData>
        </a:graphic>
      </p:graphicFrame>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6842B0D-745B-E797-C504-58F879B31809}"/>
                  </a:ext>
                </a:extLst>
              </p:cNvPr>
              <p:cNvSpPr txBox="1"/>
              <p:nvPr/>
            </p:nvSpPr>
            <p:spPr>
              <a:xfrm>
                <a:off x="70923" y="5208876"/>
                <a:ext cx="298095" cy="301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𝑘</m:t>
                          </m:r>
                        </m:e>
                        <m:sub>
                          <m:r>
                            <a:rPr lang="en-US" i="1" smtClean="0">
                              <a:latin typeface="Cambria Math" panose="02040503050406030204" pitchFamily="18" charset="0"/>
                              <a:ea typeface="Cambria Math" panose="02040503050406030204" pitchFamily="18" charset="0"/>
                            </a:rPr>
                            <m:t>𝛽</m:t>
                          </m:r>
                        </m:sub>
                      </m:sSub>
                    </m:oMath>
                  </m:oMathPara>
                </a14:m>
                <a:endParaRPr lang="en-US" dirty="0"/>
              </a:p>
            </p:txBody>
          </p:sp>
        </mc:Choice>
        <mc:Fallback xmlns="">
          <p:sp>
            <p:nvSpPr>
              <p:cNvPr id="24" name="TextBox 23">
                <a:extLst>
                  <a:ext uri="{FF2B5EF4-FFF2-40B4-BE49-F238E27FC236}">
                    <a16:creationId xmlns:a16="http://schemas.microsoft.com/office/drawing/2014/main" id="{76842B0D-745B-E797-C504-58F879B31809}"/>
                  </a:ext>
                </a:extLst>
              </p:cNvPr>
              <p:cNvSpPr txBox="1">
                <a:spLocks noRot="1" noChangeAspect="1" noMove="1" noResize="1" noEditPoints="1" noAdjustHandles="1" noChangeArrowheads="1" noChangeShapeType="1" noTextEdit="1"/>
              </p:cNvSpPr>
              <p:nvPr/>
            </p:nvSpPr>
            <p:spPr>
              <a:xfrm>
                <a:off x="70923" y="5208876"/>
                <a:ext cx="298095" cy="301749"/>
              </a:xfrm>
              <a:prstGeom prst="rect">
                <a:avLst/>
              </a:prstGeom>
              <a:blipFill>
                <a:blip r:embed="rId21"/>
                <a:stretch>
                  <a:fillRect l="-20000" r="-12000" b="-2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F74025A7-62D6-E4F3-23D3-9AE996892A5B}"/>
                  </a:ext>
                </a:extLst>
              </p:cNvPr>
              <p:cNvSpPr txBox="1"/>
              <p:nvPr/>
            </p:nvSpPr>
            <p:spPr>
              <a:xfrm>
                <a:off x="1531183" y="6532145"/>
                <a:ext cx="3611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ea typeface="Cambria Math" panose="02040503050406030204" pitchFamily="18" charset="0"/>
                            </a:rPr>
                            <m:t>𝑠𝑐</m:t>
                          </m:r>
                        </m:sub>
                      </m:sSub>
                    </m:oMath>
                  </m:oMathPara>
                </a14:m>
                <a:endParaRPr lang="en-US" dirty="0"/>
              </a:p>
            </p:txBody>
          </p:sp>
        </mc:Choice>
        <mc:Fallback xmlns="">
          <p:sp>
            <p:nvSpPr>
              <p:cNvPr id="25" name="TextBox 24">
                <a:extLst>
                  <a:ext uri="{FF2B5EF4-FFF2-40B4-BE49-F238E27FC236}">
                    <a16:creationId xmlns:a16="http://schemas.microsoft.com/office/drawing/2014/main" id="{F74025A7-62D6-E4F3-23D3-9AE996892A5B}"/>
                  </a:ext>
                </a:extLst>
              </p:cNvPr>
              <p:cNvSpPr txBox="1">
                <a:spLocks noRot="1" noChangeAspect="1" noMove="1" noResize="1" noEditPoints="1" noAdjustHandles="1" noChangeArrowheads="1" noChangeShapeType="1" noTextEdit="1"/>
              </p:cNvSpPr>
              <p:nvPr/>
            </p:nvSpPr>
            <p:spPr>
              <a:xfrm>
                <a:off x="1531183" y="6532145"/>
                <a:ext cx="361125" cy="276999"/>
              </a:xfrm>
              <a:prstGeom prst="rect">
                <a:avLst/>
              </a:prstGeom>
              <a:blipFill>
                <a:blip r:embed="rId22"/>
                <a:stretch>
                  <a:fillRect l="-13793" b="-8696"/>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1CED13DA-8899-1149-C873-98D8F56A29FD}"/>
              </a:ext>
            </a:extLst>
          </p:cNvPr>
          <p:cNvCxnSpPr/>
          <p:nvPr/>
        </p:nvCxnSpPr>
        <p:spPr>
          <a:xfrm>
            <a:off x="3871911" y="4643437"/>
            <a:ext cx="3341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Object 9">
            <a:extLst>
              <a:ext uri="{FF2B5EF4-FFF2-40B4-BE49-F238E27FC236}">
                <a16:creationId xmlns:a16="http://schemas.microsoft.com/office/drawing/2014/main" id="{65E6C553-C24B-4499-A2AE-702F5BDA3EBB}"/>
              </a:ext>
            </a:extLst>
          </p:cNvPr>
          <p:cNvGraphicFramePr>
            <a:graphicFrameLocks noChangeAspect="1"/>
          </p:cNvGraphicFramePr>
          <p:nvPr>
            <p:extLst>
              <p:ext uri="{D42A27DB-BD31-4B8C-83A1-F6EECF244321}">
                <p14:modId xmlns:p14="http://schemas.microsoft.com/office/powerpoint/2010/main" val="1606860287"/>
              </p:ext>
            </p:extLst>
          </p:nvPr>
        </p:nvGraphicFramePr>
        <p:xfrm>
          <a:off x="4407653" y="1204311"/>
          <a:ext cx="1825109" cy="633673"/>
        </p:xfrm>
        <a:graphic>
          <a:graphicData uri="http://schemas.openxmlformats.org/presentationml/2006/ole">
            <mc:AlternateContent xmlns:mc="http://schemas.openxmlformats.org/markup-compatibility/2006">
              <mc:Choice xmlns:v="urn:schemas-microsoft-com:vml" Requires="v">
                <p:oleObj name="Equation" r:id="rId23" imgW="1206360" imgH="419040" progId="Equation.DSMT4">
                  <p:embed/>
                </p:oleObj>
              </mc:Choice>
              <mc:Fallback>
                <p:oleObj name="Equation" r:id="rId23" imgW="1206360" imgH="419040" progId="Equation.DSMT4">
                  <p:embed/>
                  <p:pic>
                    <p:nvPicPr>
                      <p:cNvPr id="10" name="Object 9">
                        <a:extLst>
                          <a:ext uri="{FF2B5EF4-FFF2-40B4-BE49-F238E27FC236}">
                            <a16:creationId xmlns:a16="http://schemas.microsoft.com/office/drawing/2014/main" id="{65E6C553-C24B-4499-A2AE-702F5BDA3EBB}"/>
                          </a:ext>
                        </a:extLst>
                      </p:cNvPr>
                      <p:cNvPicPr/>
                      <p:nvPr/>
                    </p:nvPicPr>
                    <p:blipFill>
                      <a:blip r:embed="rId24"/>
                      <a:stretch>
                        <a:fillRect/>
                      </a:stretch>
                    </p:blipFill>
                    <p:spPr>
                      <a:xfrm>
                        <a:off x="4407653" y="1204311"/>
                        <a:ext cx="1825109" cy="633673"/>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7F5C6A43-6612-D362-FF0F-8C1A555E6CBE}"/>
              </a:ext>
            </a:extLst>
          </p:cNvPr>
          <p:cNvGraphicFramePr>
            <a:graphicFrameLocks noChangeAspect="1"/>
          </p:cNvGraphicFramePr>
          <p:nvPr>
            <p:extLst>
              <p:ext uri="{D42A27DB-BD31-4B8C-83A1-F6EECF244321}">
                <p14:modId xmlns:p14="http://schemas.microsoft.com/office/powerpoint/2010/main" val="3385951595"/>
              </p:ext>
            </p:extLst>
          </p:nvPr>
        </p:nvGraphicFramePr>
        <p:xfrm>
          <a:off x="1651813" y="1362205"/>
          <a:ext cx="1381046" cy="424667"/>
        </p:xfrm>
        <a:graphic>
          <a:graphicData uri="http://schemas.openxmlformats.org/presentationml/2006/ole">
            <mc:AlternateContent xmlns:mc="http://schemas.openxmlformats.org/markup-compatibility/2006">
              <mc:Choice xmlns:v="urn:schemas-microsoft-com:vml" Requires="v">
                <p:oleObj name="Equation" r:id="rId25" imgW="825480" imgH="253800" progId="Equation.DSMT4">
                  <p:embed/>
                </p:oleObj>
              </mc:Choice>
              <mc:Fallback>
                <p:oleObj name="Equation" r:id="rId25" imgW="825480" imgH="253800" progId="Equation.DSMT4">
                  <p:embed/>
                  <p:pic>
                    <p:nvPicPr>
                      <p:cNvPr id="25" name="Object 24">
                        <a:extLst>
                          <a:ext uri="{FF2B5EF4-FFF2-40B4-BE49-F238E27FC236}">
                            <a16:creationId xmlns:a16="http://schemas.microsoft.com/office/drawing/2014/main" id="{48A6C44C-236C-E1F8-B71A-6B7BD32FDCC9}"/>
                          </a:ext>
                        </a:extLst>
                      </p:cNvPr>
                      <p:cNvPicPr/>
                      <p:nvPr/>
                    </p:nvPicPr>
                    <p:blipFill>
                      <a:blip r:embed="rId26"/>
                      <a:stretch>
                        <a:fillRect/>
                      </a:stretch>
                    </p:blipFill>
                    <p:spPr>
                      <a:xfrm>
                        <a:off x="1651813" y="1362205"/>
                        <a:ext cx="1381046" cy="424667"/>
                      </a:xfrm>
                      <a:prstGeom prst="rect">
                        <a:avLst/>
                      </a:prstGeom>
                      <a:solidFill>
                        <a:schemeClr val="bg1"/>
                      </a:solidFill>
                    </p:spPr>
                  </p:pic>
                </p:oleObj>
              </mc:Fallback>
            </mc:AlternateContent>
          </a:graphicData>
        </a:graphic>
      </p:graphicFrame>
      <p:cxnSp>
        <p:nvCxnSpPr>
          <p:cNvPr id="5" name="Straight Connector 4">
            <a:extLst>
              <a:ext uri="{FF2B5EF4-FFF2-40B4-BE49-F238E27FC236}">
                <a16:creationId xmlns:a16="http://schemas.microsoft.com/office/drawing/2014/main" id="{BD4E8029-D6F6-4FA0-8C4E-58729170D480}"/>
              </a:ext>
            </a:extLst>
          </p:cNvPr>
          <p:cNvCxnSpPr>
            <a:cxnSpLocks/>
          </p:cNvCxnSpPr>
          <p:nvPr/>
        </p:nvCxnSpPr>
        <p:spPr>
          <a:xfrm>
            <a:off x="7467657" y="839678"/>
            <a:ext cx="91529" cy="5637322"/>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6685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CF0C544D-DF4B-3CB2-53CB-7C825406EB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051" y="1998264"/>
            <a:ext cx="11573150" cy="1550973"/>
          </a:xfrm>
          <a:prstGeom prst="rect">
            <a:avLst/>
          </a:prstGeom>
        </p:spPr>
      </p:pic>
      <p:sp>
        <p:nvSpPr>
          <p:cNvPr id="2" name="Title 1">
            <a:extLst>
              <a:ext uri="{FF2B5EF4-FFF2-40B4-BE49-F238E27FC236}">
                <a16:creationId xmlns:a16="http://schemas.microsoft.com/office/drawing/2014/main" id="{63D2EBA0-8308-784E-A67D-296694B9E6A4}"/>
              </a:ext>
            </a:extLst>
          </p:cNvPr>
          <p:cNvSpPr>
            <a:spLocks noGrp="1"/>
          </p:cNvSpPr>
          <p:nvPr>
            <p:ph type="title"/>
          </p:nvPr>
        </p:nvSpPr>
        <p:spPr>
          <a:xfrm>
            <a:off x="157425" y="567833"/>
            <a:ext cx="9128368" cy="725608"/>
          </a:xfrm>
        </p:spPr>
        <p:txBody>
          <a:bodyPr>
            <a:noAutofit/>
          </a:bodyPr>
          <a:lstStyle/>
          <a:p>
            <a:r>
              <a:rPr lang="en-US" sz="3600" dirty="0">
                <a:latin typeface="Times New Roman" panose="02020603050405020304" pitchFamily="18" charset="0"/>
                <a:cs typeface="Times New Roman" panose="02020603050405020304" pitchFamily="18" charset="0"/>
              </a:rPr>
              <a:t>CeC experiment at RHIC</a:t>
            </a:r>
          </a:p>
        </p:txBody>
      </p:sp>
      <p:grpSp>
        <p:nvGrpSpPr>
          <p:cNvPr id="4" name="Group 3">
            <a:extLst>
              <a:ext uri="{FF2B5EF4-FFF2-40B4-BE49-F238E27FC236}">
                <a16:creationId xmlns:a16="http://schemas.microsoft.com/office/drawing/2014/main" id="{15271FD7-C9CA-4813-9283-6F3EBF1650DC}"/>
              </a:ext>
            </a:extLst>
          </p:cNvPr>
          <p:cNvGrpSpPr/>
          <p:nvPr/>
        </p:nvGrpSpPr>
        <p:grpSpPr>
          <a:xfrm>
            <a:off x="440840" y="1769401"/>
            <a:ext cx="9999916" cy="725827"/>
            <a:chOff x="934822" y="5243178"/>
            <a:chExt cx="9068322" cy="508312"/>
          </a:xfrm>
        </p:grpSpPr>
        <p:sp>
          <p:nvSpPr>
            <p:cNvPr id="20" name="Rectangle 19">
              <a:extLst>
                <a:ext uri="{FF2B5EF4-FFF2-40B4-BE49-F238E27FC236}">
                  <a16:creationId xmlns:a16="http://schemas.microsoft.com/office/drawing/2014/main" id="{61494248-9FBA-44F8-AD36-10178356417C}"/>
                </a:ext>
              </a:extLst>
            </p:cNvPr>
            <p:cNvSpPr/>
            <p:nvPr/>
          </p:nvSpPr>
          <p:spPr>
            <a:xfrm>
              <a:off x="2738197" y="5243178"/>
              <a:ext cx="1282377" cy="369332"/>
            </a:xfrm>
            <a:prstGeom prst="rect">
              <a:avLst/>
            </a:prstGeom>
          </p:spPr>
          <p:txBody>
            <a:bodyPr wrap="square">
              <a:spAutoFit/>
            </a:bodyPr>
            <a:lstStyle/>
            <a:p>
              <a:r>
                <a:rPr lang="en-US" dirty="0">
                  <a:latin typeface="Times New Roman"/>
                  <a:cs typeface="Times New Roman"/>
                </a:rPr>
                <a:t>4-cell PCA</a:t>
              </a:r>
            </a:p>
          </p:txBody>
        </p:sp>
        <p:sp>
          <p:nvSpPr>
            <p:cNvPr id="21" name="Rectangle 20">
              <a:extLst>
                <a:ext uri="{FF2B5EF4-FFF2-40B4-BE49-F238E27FC236}">
                  <a16:creationId xmlns:a16="http://schemas.microsoft.com/office/drawing/2014/main" id="{6D8CA7AC-9567-4139-84EF-39045CFDE6EA}"/>
                </a:ext>
              </a:extLst>
            </p:cNvPr>
            <p:cNvSpPr/>
            <p:nvPr/>
          </p:nvSpPr>
          <p:spPr>
            <a:xfrm>
              <a:off x="4485660" y="5370667"/>
              <a:ext cx="990998" cy="237097"/>
            </a:xfrm>
            <a:prstGeom prst="rect">
              <a:avLst/>
            </a:prstGeom>
          </p:spPr>
          <p:txBody>
            <a:bodyPr wrap="square">
              <a:spAutoFit/>
            </a:bodyPr>
            <a:lstStyle/>
            <a:p>
              <a:r>
                <a:rPr lang="en-US" sz="1600" dirty="0">
                  <a:latin typeface="Times New Roman"/>
                  <a:cs typeface="Times New Roman"/>
                </a:rPr>
                <a:t>Modulator</a:t>
              </a:r>
            </a:p>
          </p:txBody>
        </p:sp>
        <p:sp>
          <p:nvSpPr>
            <p:cNvPr id="22" name="Rectangle 21">
              <a:extLst>
                <a:ext uri="{FF2B5EF4-FFF2-40B4-BE49-F238E27FC236}">
                  <a16:creationId xmlns:a16="http://schemas.microsoft.com/office/drawing/2014/main" id="{9E990788-E1D4-4C4B-A426-40009B5F4C0F}"/>
                </a:ext>
              </a:extLst>
            </p:cNvPr>
            <p:cNvSpPr/>
            <p:nvPr/>
          </p:nvSpPr>
          <p:spPr>
            <a:xfrm>
              <a:off x="1425936" y="5371635"/>
              <a:ext cx="990998" cy="237097"/>
            </a:xfrm>
            <a:prstGeom prst="rect">
              <a:avLst/>
            </a:prstGeom>
          </p:spPr>
          <p:txBody>
            <a:bodyPr wrap="square">
              <a:spAutoFit/>
            </a:bodyPr>
            <a:lstStyle/>
            <a:p>
              <a:r>
                <a:rPr lang="en-US" sz="1600" dirty="0">
                  <a:latin typeface="Times New Roman"/>
                  <a:cs typeface="Times New Roman"/>
                </a:rPr>
                <a:t>Kicker</a:t>
              </a:r>
            </a:p>
          </p:txBody>
        </p:sp>
        <p:cxnSp>
          <p:nvCxnSpPr>
            <p:cNvPr id="30" name="Straight Arrow Connector 29">
              <a:extLst>
                <a:ext uri="{FF2B5EF4-FFF2-40B4-BE49-F238E27FC236}">
                  <a16:creationId xmlns:a16="http://schemas.microsoft.com/office/drawing/2014/main" id="{6ECBAE52-B237-1A4B-B4C4-7A89EEFDCE06}"/>
                </a:ext>
              </a:extLst>
            </p:cNvPr>
            <p:cNvCxnSpPr>
              <a:cxnSpLocks/>
            </p:cNvCxnSpPr>
            <p:nvPr/>
          </p:nvCxnSpPr>
          <p:spPr>
            <a:xfrm flipH="1">
              <a:off x="934822" y="5708713"/>
              <a:ext cx="9068322" cy="0"/>
            </a:xfrm>
            <a:prstGeom prst="straightConnector1">
              <a:avLst/>
            </a:prstGeom>
            <a:ln w="38100" cmpd="tri">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08DC456E-7F3C-A642-9D70-CEABAAD3616F}"/>
                </a:ext>
              </a:extLst>
            </p:cNvPr>
            <p:cNvSpPr/>
            <p:nvPr/>
          </p:nvSpPr>
          <p:spPr>
            <a:xfrm>
              <a:off x="6193221" y="5443713"/>
              <a:ext cx="2037334" cy="307777"/>
            </a:xfrm>
            <a:prstGeom prst="rect">
              <a:avLst/>
            </a:prstGeom>
          </p:spPr>
          <p:txBody>
            <a:bodyPr wrap="square">
              <a:spAutoFit/>
            </a:bodyPr>
            <a:lstStyle/>
            <a:p>
              <a:r>
                <a:rPr lang="en-US" sz="1400" b="1" dirty="0">
                  <a:solidFill>
                    <a:srgbClr val="C00000"/>
                  </a:solidFill>
                  <a:latin typeface="Times New Roman"/>
                  <a:cs typeface="Times New Roman"/>
                </a:rPr>
                <a:t>RHIC ion beam</a:t>
              </a:r>
            </a:p>
          </p:txBody>
        </p:sp>
      </p:grpSp>
      <p:sp>
        <p:nvSpPr>
          <p:cNvPr id="39" name="Slide Number Placeholder 2">
            <a:extLst>
              <a:ext uri="{FF2B5EF4-FFF2-40B4-BE49-F238E27FC236}">
                <a16:creationId xmlns:a16="http://schemas.microsoft.com/office/drawing/2014/main" id="{0F7A59A4-A389-6547-AC97-CFC68547305E}"/>
              </a:ext>
            </a:extLst>
          </p:cNvPr>
          <p:cNvSpPr txBox="1">
            <a:spLocks/>
          </p:cNvSpPr>
          <p:nvPr/>
        </p:nvSpPr>
        <p:spPr>
          <a:xfrm>
            <a:off x="9861681" y="6574376"/>
            <a:ext cx="93519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mj-lt"/>
              <a:buNone/>
            </a:pPr>
            <a:r>
              <a:rPr lang="en-US" dirty="0">
                <a:solidFill>
                  <a:schemeClr val="tx1"/>
                </a:solidFill>
                <a:latin typeface="Times New Roman" panose="02020603050405020304" pitchFamily="18" charset="0"/>
                <a:cs typeface="Times New Roman" panose="02020603050405020304" pitchFamily="18" charset="0"/>
              </a:rPr>
              <a:t>7</a:t>
            </a:r>
          </a:p>
        </p:txBody>
      </p:sp>
      <p:sp>
        <p:nvSpPr>
          <p:cNvPr id="3" name="Slide Number Placeholder 2">
            <a:extLst>
              <a:ext uri="{FF2B5EF4-FFF2-40B4-BE49-F238E27FC236}">
                <a16:creationId xmlns:a16="http://schemas.microsoft.com/office/drawing/2014/main" id="{D0092296-B04C-422E-9854-6DCE8B8D9AC4}"/>
              </a:ext>
            </a:extLst>
          </p:cNvPr>
          <p:cNvSpPr>
            <a:spLocks noGrp="1"/>
          </p:cNvSpPr>
          <p:nvPr>
            <p:ph type="sldNum" sz="quarter" idx="12"/>
          </p:nvPr>
        </p:nvSpPr>
        <p:spPr>
          <a:xfrm>
            <a:off x="9362120" y="113710"/>
            <a:ext cx="2743200" cy="365125"/>
          </a:xfrm>
        </p:spPr>
        <p:txBody>
          <a:bodyPr/>
          <a:lstStyle/>
          <a:p>
            <a:fld id="{EF1A5FFD-BE3E-4C66-88C1-4051C8B326E0}" type="slidenum">
              <a:rPr lang="en-US" sz="2000" smtClean="0"/>
              <a:t>4</a:t>
            </a:fld>
            <a:endParaRPr lang="en-US" sz="2000" dirty="0"/>
          </a:p>
        </p:txBody>
      </p:sp>
      <p:pic>
        <p:nvPicPr>
          <p:cNvPr id="25" name="Picture 24">
            <a:extLst>
              <a:ext uri="{FF2B5EF4-FFF2-40B4-BE49-F238E27FC236}">
                <a16:creationId xmlns:a16="http://schemas.microsoft.com/office/drawing/2014/main" id="{51768A4D-605F-4F69-9974-CC053AD3C17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10697" y="3818352"/>
            <a:ext cx="8732759" cy="1948409"/>
          </a:xfrm>
          <a:prstGeom prst="rect">
            <a:avLst/>
          </a:prstGeom>
        </p:spPr>
      </p:pic>
      <p:cxnSp>
        <p:nvCxnSpPr>
          <p:cNvPr id="35" name="Straight Arrow Connector 34">
            <a:extLst>
              <a:ext uri="{FF2B5EF4-FFF2-40B4-BE49-F238E27FC236}">
                <a16:creationId xmlns:a16="http://schemas.microsoft.com/office/drawing/2014/main" id="{6A4973B0-DD46-4E03-AC72-C05107D7CF21}"/>
              </a:ext>
            </a:extLst>
          </p:cNvPr>
          <p:cNvCxnSpPr>
            <a:cxnSpLocks/>
            <a:stCxn id="38" idx="0"/>
          </p:cNvCxnSpPr>
          <p:nvPr/>
        </p:nvCxnSpPr>
        <p:spPr>
          <a:xfrm flipH="1" flipV="1">
            <a:off x="3168073" y="4806485"/>
            <a:ext cx="3188836" cy="154565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80F3E3F3-F816-4667-BBE1-012A705B0101}"/>
              </a:ext>
            </a:extLst>
          </p:cNvPr>
          <p:cNvCxnSpPr>
            <a:cxnSpLocks/>
            <a:stCxn id="38" idx="0"/>
          </p:cNvCxnSpPr>
          <p:nvPr/>
        </p:nvCxnSpPr>
        <p:spPr>
          <a:xfrm flipH="1" flipV="1">
            <a:off x="5914895" y="4913489"/>
            <a:ext cx="442014" cy="1438654"/>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EBCB8398-A957-4FCB-9525-D1ED17D6357C}"/>
              </a:ext>
            </a:extLst>
          </p:cNvPr>
          <p:cNvCxnSpPr>
            <a:cxnSpLocks/>
            <a:stCxn id="38" idx="0"/>
          </p:cNvCxnSpPr>
          <p:nvPr/>
        </p:nvCxnSpPr>
        <p:spPr>
          <a:xfrm flipV="1">
            <a:off x="6356909" y="4806485"/>
            <a:ext cx="1558437" cy="154565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62AF981-D13D-4A42-855F-15E658F2A376}"/>
              </a:ext>
            </a:extLst>
          </p:cNvPr>
          <p:cNvSpPr txBox="1"/>
          <p:nvPr/>
        </p:nvSpPr>
        <p:spPr>
          <a:xfrm>
            <a:off x="4356458" y="6352143"/>
            <a:ext cx="4000901" cy="369332"/>
          </a:xfrm>
          <a:prstGeom prst="rect">
            <a:avLst/>
          </a:prstGeom>
          <a:noFill/>
          <a:ln>
            <a:solidFill>
              <a:schemeClr val="accent1"/>
            </a:solidFill>
          </a:ln>
        </p:spPr>
        <p:txBody>
          <a:bodyPr wrap="square" rtlCol="0">
            <a:spAutoFit/>
          </a:bodyPr>
          <a:lstStyle/>
          <a:p>
            <a:r>
              <a:rPr lang="en-US" dirty="0">
                <a:highlight>
                  <a:srgbClr val="FFFF00"/>
                </a:highlight>
              </a:rPr>
              <a:t>Solenoids for Plasma-Cascade Amplifier</a:t>
            </a:r>
          </a:p>
        </p:txBody>
      </p:sp>
      <p:pic>
        <p:nvPicPr>
          <p:cNvPr id="12" name="Picture 11" descr="Map&#10;&#10;Description automatically generated">
            <a:extLst>
              <a:ext uri="{FF2B5EF4-FFF2-40B4-BE49-F238E27FC236}">
                <a16:creationId xmlns:a16="http://schemas.microsoft.com/office/drawing/2014/main" id="{AB67EAEF-847C-43DF-9216-24D6F7A181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7822" y="59634"/>
            <a:ext cx="4732184" cy="1892874"/>
          </a:xfrm>
          <a:prstGeom prst="rect">
            <a:avLst/>
          </a:prstGeom>
        </p:spPr>
      </p:pic>
      <p:sp>
        <p:nvSpPr>
          <p:cNvPr id="13" name="Oval 12">
            <a:extLst>
              <a:ext uri="{FF2B5EF4-FFF2-40B4-BE49-F238E27FC236}">
                <a16:creationId xmlns:a16="http://schemas.microsoft.com/office/drawing/2014/main" id="{68B4A190-8E88-4F0C-BB51-946A76C810D1}"/>
              </a:ext>
            </a:extLst>
          </p:cNvPr>
          <p:cNvSpPr/>
          <p:nvPr/>
        </p:nvSpPr>
        <p:spPr>
          <a:xfrm>
            <a:off x="10485120" y="59634"/>
            <a:ext cx="600891" cy="480297"/>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7AA7CFC9-3306-471C-89C4-6B626EF26D3C}"/>
              </a:ext>
            </a:extLst>
          </p:cNvPr>
          <p:cNvCxnSpPr>
            <a:cxnSpLocks/>
          </p:cNvCxnSpPr>
          <p:nvPr/>
        </p:nvCxnSpPr>
        <p:spPr>
          <a:xfrm flipV="1">
            <a:off x="9420769" y="527129"/>
            <a:ext cx="1186587" cy="1598057"/>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51C8FEA4-A62B-4F92-AFA3-686E7C93449D}"/>
              </a:ext>
            </a:extLst>
          </p:cNvPr>
          <p:cNvCxnSpPr>
            <a:cxnSpLocks/>
          </p:cNvCxnSpPr>
          <p:nvPr/>
        </p:nvCxnSpPr>
        <p:spPr>
          <a:xfrm flipV="1">
            <a:off x="2075210" y="2647846"/>
            <a:ext cx="266045" cy="1081403"/>
          </a:xfrm>
          <a:prstGeom prst="straightConnector1">
            <a:avLst/>
          </a:prstGeom>
          <a:ln w="38100">
            <a:solidFill>
              <a:srgbClr val="388392"/>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131E9F9C-8F2B-452D-A259-643A609A703A}"/>
              </a:ext>
            </a:extLst>
          </p:cNvPr>
          <p:cNvSpPr/>
          <p:nvPr/>
        </p:nvSpPr>
        <p:spPr>
          <a:xfrm>
            <a:off x="1810324" y="2269067"/>
            <a:ext cx="2546134" cy="323013"/>
          </a:xfrm>
          <a:prstGeom prst="rect">
            <a:avLst/>
          </a:prstGeom>
          <a:noFill/>
          <a:ln w="412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EE2B659-74D9-5737-591B-AC2AB88444BE}"/>
              </a:ext>
            </a:extLst>
          </p:cNvPr>
          <p:cNvSpPr txBox="1"/>
          <p:nvPr/>
        </p:nvSpPr>
        <p:spPr>
          <a:xfrm>
            <a:off x="2743245" y="3314320"/>
            <a:ext cx="3232071" cy="338554"/>
          </a:xfrm>
          <a:prstGeom prst="rect">
            <a:avLst/>
          </a:prstGeom>
          <a:noFill/>
        </p:spPr>
        <p:txBody>
          <a:bodyPr wrap="square" rtlCol="0">
            <a:spAutoFit/>
          </a:bodyPr>
          <a:lstStyle/>
          <a:p>
            <a:pPr algn="ctr" defTabSz="1219170"/>
            <a:r>
              <a:rPr lang="en-US" sz="1600" dirty="0">
                <a:solidFill>
                  <a:prstClr val="black"/>
                </a:solidFill>
                <a:latin typeface="Times New Roman" panose="02020603050405020304" pitchFamily="18" charset="0"/>
                <a:cs typeface="Times New Roman" panose="02020603050405020304" pitchFamily="18" charset="0"/>
              </a:rPr>
              <a:t>Time-resolved diagnostics beamline</a:t>
            </a:r>
          </a:p>
        </p:txBody>
      </p:sp>
      <p:sp>
        <p:nvSpPr>
          <p:cNvPr id="27" name="TextBox 26">
            <a:extLst>
              <a:ext uri="{FF2B5EF4-FFF2-40B4-BE49-F238E27FC236}">
                <a16:creationId xmlns:a16="http://schemas.microsoft.com/office/drawing/2014/main" id="{851D148E-0A03-5D6D-FA7C-4FCD6A65F3BB}"/>
              </a:ext>
            </a:extLst>
          </p:cNvPr>
          <p:cNvSpPr txBox="1"/>
          <p:nvPr/>
        </p:nvSpPr>
        <p:spPr>
          <a:xfrm>
            <a:off x="6239437" y="3311181"/>
            <a:ext cx="1065512" cy="523220"/>
          </a:xfrm>
          <a:prstGeom prst="rect">
            <a:avLst/>
          </a:prstGeom>
          <a:noFill/>
        </p:spPr>
        <p:txBody>
          <a:bodyPr wrap="square" rtlCol="0">
            <a:spAutoFit/>
          </a:bodyPr>
          <a:lstStyle/>
          <a:p>
            <a:pPr defTabSz="1219170"/>
            <a:r>
              <a:rPr lang="en-US" sz="1400" dirty="0">
                <a:solidFill>
                  <a:prstClr val="black"/>
                </a:solidFill>
                <a:latin typeface="Times New Roman" panose="02020603050405020304" pitchFamily="18" charset="0"/>
                <a:cs typeface="Times New Roman" panose="02020603050405020304" pitchFamily="18" charset="0"/>
              </a:rPr>
              <a:t>13.1 MV SRF linac</a:t>
            </a:r>
          </a:p>
        </p:txBody>
      </p:sp>
      <p:sp>
        <p:nvSpPr>
          <p:cNvPr id="29" name="TextBox 28">
            <a:extLst>
              <a:ext uri="{FF2B5EF4-FFF2-40B4-BE49-F238E27FC236}">
                <a16:creationId xmlns:a16="http://schemas.microsoft.com/office/drawing/2014/main" id="{7E5C7C93-6D83-1B59-412A-513801E26974}"/>
              </a:ext>
            </a:extLst>
          </p:cNvPr>
          <p:cNvSpPr txBox="1"/>
          <p:nvPr/>
        </p:nvSpPr>
        <p:spPr>
          <a:xfrm>
            <a:off x="7158539" y="3315745"/>
            <a:ext cx="2246631" cy="307777"/>
          </a:xfrm>
          <a:prstGeom prst="rect">
            <a:avLst/>
          </a:prstGeom>
          <a:noFill/>
        </p:spPr>
        <p:txBody>
          <a:bodyPr wrap="square" rtlCol="0">
            <a:spAutoFit/>
          </a:bodyPr>
          <a:lstStyle/>
          <a:p>
            <a:pPr algn="ctr" defTabSz="1219170"/>
            <a:r>
              <a:rPr lang="en-US" sz="1400" dirty="0">
                <a:solidFill>
                  <a:prstClr val="black"/>
                </a:solidFill>
                <a:latin typeface="Times New Roman" panose="02020603050405020304" pitchFamily="18" charset="0"/>
                <a:cs typeface="Times New Roman" panose="02020603050405020304" pitchFamily="18" charset="0"/>
              </a:rPr>
              <a:t>Ballistic bunch compression</a:t>
            </a:r>
          </a:p>
        </p:txBody>
      </p:sp>
      <p:cxnSp>
        <p:nvCxnSpPr>
          <p:cNvPr id="9" name="Straight Arrow Connector 8">
            <a:extLst>
              <a:ext uri="{FF2B5EF4-FFF2-40B4-BE49-F238E27FC236}">
                <a16:creationId xmlns:a16="http://schemas.microsoft.com/office/drawing/2014/main" id="{FA42CF5D-FC42-D285-1E4A-B2C6088E0341}"/>
              </a:ext>
            </a:extLst>
          </p:cNvPr>
          <p:cNvCxnSpPr/>
          <p:nvPr/>
        </p:nvCxnSpPr>
        <p:spPr>
          <a:xfrm>
            <a:off x="7055777" y="3384999"/>
            <a:ext cx="23649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02E964A-F67D-44AB-AABF-BD57143537FF}"/>
              </a:ext>
            </a:extLst>
          </p:cNvPr>
          <p:cNvSpPr txBox="1"/>
          <p:nvPr/>
        </p:nvSpPr>
        <p:spPr>
          <a:xfrm>
            <a:off x="7908561" y="2492220"/>
            <a:ext cx="1367682" cy="307777"/>
          </a:xfrm>
          <a:prstGeom prst="rect">
            <a:avLst/>
          </a:prstGeom>
          <a:noFill/>
        </p:spPr>
        <p:txBody>
          <a:bodyPr wrap="none" rtlCol="0">
            <a:spAutoFit/>
          </a:bodyPr>
          <a:lstStyle/>
          <a:p>
            <a:pPr defTabSz="1219170"/>
            <a:r>
              <a:rPr lang="en-US" sz="1400" dirty="0">
                <a:solidFill>
                  <a:prstClr val="black"/>
                </a:solidFill>
                <a:latin typeface="Times New Roman" panose="02020603050405020304" pitchFamily="18" charset="0"/>
                <a:cs typeface="Times New Roman" panose="02020603050405020304" pitchFamily="18" charset="0"/>
              </a:rPr>
              <a:t>Bunching cavity</a:t>
            </a:r>
          </a:p>
        </p:txBody>
      </p:sp>
      <p:cxnSp>
        <p:nvCxnSpPr>
          <p:cNvPr id="11" name="Straight Arrow Connector 10">
            <a:extLst>
              <a:ext uri="{FF2B5EF4-FFF2-40B4-BE49-F238E27FC236}">
                <a16:creationId xmlns:a16="http://schemas.microsoft.com/office/drawing/2014/main" id="{215ECD89-C2B2-BDCB-626E-7E6D5FEA9861}"/>
              </a:ext>
            </a:extLst>
          </p:cNvPr>
          <p:cNvCxnSpPr>
            <a:cxnSpLocks/>
          </p:cNvCxnSpPr>
          <p:nvPr/>
        </p:nvCxnSpPr>
        <p:spPr>
          <a:xfrm>
            <a:off x="9162473" y="2677080"/>
            <a:ext cx="335768" cy="53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BDB0394-A207-8A97-006E-83E54C3D6F2B}"/>
              </a:ext>
            </a:extLst>
          </p:cNvPr>
          <p:cNvSpPr txBox="1"/>
          <p:nvPr/>
        </p:nvSpPr>
        <p:spPr>
          <a:xfrm>
            <a:off x="9596676" y="3299896"/>
            <a:ext cx="1486305" cy="523220"/>
          </a:xfrm>
          <a:prstGeom prst="rect">
            <a:avLst/>
          </a:prstGeom>
          <a:noFill/>
        </p:spPr>
        <p:txBody>
          <a:bodyPr wrap="none" rtlCol="0">
            <a:spAutoFit/>
          </a:bodyPr>
          <a:lstStyle/>
          <a:p>
            <a:pPr algn="ctr" defTabSz="1219170"/>
            <a:r>
              <a:rPr lang="en-US" sz="1400" dirty="0">
                <a:solidFill>
                  <a:prstClr val="black"/>
                </a:solidFill>
                <a:latin typeface="Times New Roman" panose="02020603050405020304" pitchFamily="18" charset="0"/>
                <a:cs typeface="Times New Roman" panose="02020603050405020304" pitchFamily="18" charset="0"/>
              </a:rPr>
              <a:t>1.25 MV SRF </a:t>
            </a:r>
          </a:p>
          <a:p>
            <a:pPr algn="ctr" defTabSz="1219170"/>
            <a:r>
              <a:rPr lang="en-US" sz="1400" dirty="0">
                <a:solidFill>
                  <a:prstClr val="black"/>
                </a:solidFill>
                <a:latin typeface="Times New Roman" panose="02020603050405020304" pitchFamily="18" charset="0"/>
                <a:cs typeface="Times New Roman" panose="02020603050405020304" pitchFamily="18" charset="0"/>
              </a:rPr>
              <a:t>photoelectron gun</a:t>
            </a:r>
          </a:p>
        </p:txBody>
      </p:sp>
      <p:graphicFrame>
        <p:nvGraphicFramePr>
          <p:cNvPr id="44" name="Table 14">
            <a:extLst>
              <a:ext uri="{FF2B5EF4-FFF2-40B4-BE49-F238E27FC236}">
                <a16:creationId xmlns:a16="http://schemas.microsoft.com/office/drawing/2014/main" id="{84D6D2D1-B49C-0D71-94C7-D12F9AD15F94}"/>
              </a:ext>
            </a:extLst>
          </p:cNvPr>
          <p:cNvGraphicFramePr>
            <a:graphicFrameLocks noGrp="1"/>
          </p:cNvGraphicFramePr>
          <p:nvPr/>
        </p:nvGraphicFramePr>
        <p:xfrm>
          <a:off x="9167101" y="3792170"/>
          <a:ext cx="2986669" cy="2987380"/>
        </p:xfrm>
        <a:graphic>
          <a:graphicData uri="http://schemas.openxmlformats.org/drawingml/2006/table">
            <a:tbl>
              <a:tblPr firstRow="1" bandRow="1">
                <a:tableStyleId>{5C22544A-7EE6-4342-B048-85BDC9FD1C3A}</a:tableStyleId>
              </a:tblPr>
              <a:tblGrid>
                <a:gridCol w="2127688">
                  <a:extLst>
                    <a:ext uri="{9D8B030D-6E8A-4147-A177-3AD203B41FA5}">
                      <a16:colId xmlns:a16="http://schemas.microsoft.com/office/drawing/2014/main" val="1218730158"/>
                    </a:ext>
                  </a:extLst>
                </a:gridCol>
                <a:gridCol w="858981">
                  <a:extLst>
                    <a:ext uri="{9D8B030D-6E8A-4147-A177-3AD203B41FA5}">
                      <a16:colId xmlns:a16="http://schemas.microsoft.com/office/drawing/2014/main" val="1332489415"/>
                    </a:ext>
                  </a:extLst>
                </a:gridCol>
              </a:tblGrid>
              <a:tr h="0">
                <a:tc>
                  <a:txBody>
                    <a:bodyPr/>
                    <a:lstStyle/>
                    <a:p>
                      <a:pPr>
                        <a:lnSpc>
                          <a:spcPct val="100000"/>
                        </a:lnSpc>
                      </a:pPr>
                      <a:r>
                        <a:rPr lang="en-US" sz="1600" dirty="0">
                          <a:latin typeface="Times New Roman" panose="02020603050405020304" pitchFamily="18" charset="0"/>
                          <a:cs typeface="Times New Roman" panose="02020603050405020304" pitchFamily="18" charset="0"/>
                        </a:rPr>
                        <a:t>Parameter</a:t>
                      </a:r>
                    </a:p>
                  </a:txBody>
                  <a:tcPr marL="121920" marR="121920" marT="60960" marB="60960"/>
                </a:tc>
                <a:tc>
                  <a:txBody>
                    <a:bodyPr/>
                    <a:lstStyle/>
                    <a:p>
                      <a:pPr>
                        <a:lnSpc>
                          <a:spcPct val="100000"/>
                        </a:lnSpc>
                      </a:pPr>
                      <a:endParaRPr lang="en-US" sz="1600" dirty="0">
                        <a:latin typeface="Times New Roman" panose="02020603050405020304" pitchFamily="18" charset="0"/>
                        <a:cs typeface="Times New Roman" panose="02020603050405020304" pitchFamily="18" charset="0"/>
                      </a:endParaRPr>
                    </a:p>
                  </a:txBody>
                  <a:tcPr marL="121920" marR="121920" marT="60960" marB="60960"/>
                </a:tc>
                <a:extLst>
                  <a:ext uri="{0D108BD9-81ED-4DB2-BD59-A6C34878D82A}">
                    <a16:rowId xmlns:a16="http://schemas.microsoft.com/office/drawing/2014/main" val="908525734"/>
                  </a:ext>
                </a:extLst>
              </a:tr>
              <a:tr h="304484">
                <a:tc>
                  <a:txBody>
                    <a:bodyPr/>
                    <a:lstStyle/>
                    <a:p>
                      <a:pPr>
                        <a:lnSpc>
                          <a:spcPct val="100000"/>
                        </a:lnSpc>
                      </a:pPr>
                      <a:r>
                        <a:rPr lang="en-US" sz="1400" dirty="0">
                          <a:latin typeface="Times New Roman" panose="02020603050405020304" pitchFamily="18" charset="0"/>
                          <a:cs typeface="Times New Roman" panose="02020603050405020304" pitchFamily="18" charset="0"/>
                        </a:rPr>
                        <a:t>Charge per bunch, nC</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1.5</a:t>
                      </a:r>
                    </a:p>
                  </a:txBody>
                  <a:tcPr marL="121920" marR="121920" marT="60960" marB="60960"/>
                </a:tc>
                <a:extLst>
                  <a:ext uri="{0D108BD9-81ED-4DB2-BD59-A6C34878D82A}">
                    <a16:rowId xmlns:a16="http://schemas.microsoft.com/office/drawing/2014/main" val="4278203580"/>
                  </a:ext>
                </a:extLst>
              </a:tr>
              <a:tr h="304484">
                <a:tc>
                  <a:txBody>
                    <a:bodyPr/>
                    <a:lstStyle/>
                    <a:p>
                      <a:pPr>
                        <a:lnSpc>
                          <a:spcPct val="100000"/>
                        </a:lnSpc>
                      </a:pPr>
                      <a:r>
                        <a:rPr lang="en-US" sz="1400" dirty="0">
                          <a:latin typeface="Times New Roman" panose="02020603050405020304" pitchFamily="18" charset="0"/>
                          <a:cs typeface="Times New Roman" panose="02020603050405020304" pitchFamily="18" charset="0"/>
                        </a:rPr>
                        <a:t>Peak current, A</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50</a:t>
                      </a:r>
                    </a:p>
                  </a:txBody>
                  <a:tcPr marL="121920" marR="121920" marT="60960" marB="60960"/>
                </a:tc>
                <a:extLst>
                  <a:ext uri="{0D108BD9-81ED-4DB2-BD59-A6C34878D82A}">
                    <a16:rowId xmlns:a16="http://schemas.microsoft.com/office/drawing/2014/main" val="1161380717"/>
                  </a:ext>
                </a:extLst>
              </a:tr>
              <a:tr h="494019">
                <a:tc>
                  <a:txBody>
                    <a:bodyPr/>
                    <a:lstStyle/>
                    <a:p>
                      <a:pPr>
                        <a:lnSpc>
                          <a:spcPct val="100000"/>
                        </a:lnSpc>
                      </a:pPr>
                      <a:r>
                        <a:rPr lang="en-US" sz="1400" dirty="0">
                          <a:latin typeface="Times New Roman" panose="02020603050405020304" pitchFamily="18" charset="0"/>
                          <a:cs typeface="Times New Roman" panose="02020603050405020304" pitchFamily="18" charset="0"/>
                        </a:rPr>
                        <a:t>Normalized emittance, RMS, </a:t>
                      </a:r>
                      <a:r>
                        <a:rPr lang="el-GR" sz="1400" dirty="0">
                          <a:latin typeface="Times New Roman" panose="02020603050405020304" pitchFamily="18" charset="0"/>
                          <a:cs typeface="Times New Roman" panose="02020603050405020304" pitchFamily="18" charset="0"/>
                        </a:rPr>
                        <a:t>μ</a:t>
                      </a:r>
                      <a:r>
                        <a:rPr lang="en-US" sz="1400" dirty="0">
                          <a:latin typeface="Times New Roman" panose="02020603050405020304" pitchFamily="18" charset="0"/>
                          <a:cs typeface="Times New Roman" panose="02020603050405020304" pitchFamily="18" charset="0"/>
                        </a:rPr>
                        <a:t>m</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1.5 </a:t>
                      </a:r>
                    </a:p>
                  </a:txBody>
                  <a:tcPr marL="121920" marR="121920" marT="60960" marB="60960"/>
                </a:tc>
                <a:extLst>
                  <a:ext uri="{0D108BD9-81ED-4DB2-BD59-A6C34878D82A}">
                    <a16:rowId xmlns:a16="http://schemas.microsoft.com/office/drawing/2014/main" val="3493467639"/>
                  </a:ext>
                </a:extLst>
              </a:tr>
              <a:tr h="304484">
                <a:tc>
                  <a:txBody>
                    <a:bodyPr/>
                    <a:lstStyle/>
                    <a:p>
                      <a:pPr>
                        <a:lnSpc>
                          <a:spcPct val="100000"/>
                        </a:lnSpc>
                      </a:pPr>
                      <a:r>
                        <a:rPr lang="en-US" sz="1400" dirty="0">
                          <a:latin typeface="Times New Roman" panose="02020603050405020304" pitchFamily="18" charset="0"/>
                          <a:cs typeface="Times New Roman" panose="02020603050405020304" pitchFamily="18" charset="0"/>
                        </a:rPr>
                        <a:t>Beam energy (</a:t>
                      </a:r>
                      <a:r>
                        <a:rPr lang="en-US" sz="1400" dirty="0" err="1">
                          <a:latin typeface="Times New Roman" panose="02020603050405020304" pitchFamily="18" charset="0"/>
                          <a:cs typeface="Times New Roman" panose="02020603050405020304" pitchFamily="18" charset="0"/>
                        </a:rPr>
                        <a:t>inj</a:t>
                      </a:r>
                      <a:r>
                        <a:rPr lang="en-US" sz="1400" dirty="0">
                          <a:latin typeface="Times New Roman" panose="02020603050405020304" pitchFamily="18" charset="0"/>
                          <a:cs typeface="Times New Roman" panose="02020603050405020304" pitchFamily="18" charset="0"/>
                        </a:rPr>
                        <a:t>), MeV</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1.75</a:t>
                      </a:r>
                    </a:p>
                  </a:txBody>
                  <a:tcPr marL="121920" marR="121920" marT="60960" marB="60960"/>
                </a:tc>
                <a:extLst>
                  <a:ext uri="{0D108BD9-81ED-4DB2-BD59-A6C34878D82A}">
                    <a16:rowId xmlns:a16="http://schemas.microsoft.com/office/drawing/2014/main" val="2775772858"/>
                  </a:ext>
                </a:extLst>
              </a:tr>
              <a:tr h="304484">
                <a:tc>
                  <a:txBody>
                    <a:bodyPr/>
                    <a:lstStyle/>
                    <a:p>
                      <a:pPr>
                        <a:lnSpc>
                          <a:spcPct val="100000"/>
                        </a:lnSpc>
                      </a:pPr>
                      <a:r>
                        <a:rPr lang="en-US" sz="1400" dirty="0">
                          <a:latin typeface="Times New Roman" panose="02020603050405020304" pitchFamily="18" charset="0"/>
                          <a:cs typeface="Times New Roman" panose="02020603050405020304" pitchFamily="18" charset="0"/>
                        </a:rPr>
                        <a:t>Final beam energy, MeV</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14.56</a:t>
                      </a:r>
                    </a:p>
                  </a:txBody>
                  <a:tcPr marL="121920" marR="121920" marT="60960" marB="60960"/>
                </a:tc>
                <a:extLst>
                  <a:ext uri="{0D108BD9-81ED-4DB2-BD59-A6C34878D82A}">
                    <a16:rowId xmlns:a16="http://schemas.microsoft.com/office/drawing/2014/main" val="3273825750"/>
                  </a:ext>
                </a:extLst>
              </a:tr>
              <a:tr h="396580">
                <a:tc>
                  <a:txBody>
                    <a:bodyPr/>
                    <a:lstStyle/>
                    <a:p>
                      <a:pPr>
                        <a:lnSpc>
                          <a:spcPct val="100000"/>
                        </a:lnSpc>
                      </a:pPr>
                      <a:r>
                        <a:rPr lang="en-US" sz="1400" dirty="0">
                          <a:latin typeface="Times New Roman" panose="02020603050405020304" pitchFamily="18" charset="0"/>
                          <a:cs typeface="Times New Roman" panose="02020603050405020304" pitchFamily="18" charset="0"/>
                        </a:rPr>
                        <a:t>Energy spread, RMS</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&lt; 2x10</a:t>
                      </a:r>
                      <a:r>
                        <a:rPr lang="en-US" sz="1400" baseline="30000" dirty="0">
                          <a:latin typeface="Times New Roman" panose="02020603050405020304" pitchFamily="18" charset="0"/>
                          <a:cs typeface="Times New Roman" panose="02020603050405020304" pitchFamily="18" charset="0"/>
                        </a:rPr>
                        <a:t>-4</a:t>
                      </a:r>
                    </a:p>
                  </a:txBody>
                  <a:tcPr marL="121920" marR="121920" marT="60960" marB="60960"/>
                </a:tc>
                <a:extLst>
                  <a:ext uri="{0D108BD9-81ED-4DB2-BD59-A6C34878D82A}">
                    <a16:rowId xmlns:a16="http://schemas.microsoft.com/office/drawing/2014/main" val="1901870609"/>
                  </a:ext>
                </a:extLst>
              </a:tr>
              <a:tr h="304484">
                <a:tc>
                  <a:txBody>
                    <a:bodyPr/>
                    <a:lstStyle/>
                    <a:p>
                      <a:pPr>
                        <a:lnSpc>
                          <a:spcPct val="100000"/>
                        </a:lnSpc>
                      </a:pPr>
                      <a:r>
                        <a:rPr lang="en-US" sz="1400" dirty="0">
                          <a:latin typeface="Times New Roman" panose="02020603050405020304" pitchFamily="18" charset="0"/>
                          <a:cs typeface="Times New Roman" panose="02020603050405020304" pitchFamily="18" charset="0"/>
                        </a:rPr>
                        <a:t>Bunch rep-rate, kHz</a:t>
                      </a:r>
                    </a:p>
                  </a:txBody>
                  <a:tcPr marL="121920" marR="121920" marT="60960" marB="60960"/>
                </a:tc>
                <a:tc>
                  <a:txBody>
                    <a:bodyPr/>
                    <a:lstStyle/>
                    <a:p>
                      <a:pPr>
                        <a:lnSpc>
                          <a:spcPct val="100000"/>
                        </a:lnSpc>
                      </a:pPr>
                      <a:r>
                        <a:rPr lang="en-US" sz="1400" dirty="0">
                          <a:latin typeface="Times New Roman" panose="02020603050405020304" pitchFamily="18" charset="0"/>
                          <a:cs typeface="Times New Roman" panose="02020603050405020304" pitchFamily="18" charset="0"/>
                        </a:rPr>
                        <a:t>78</a:t>
                      </a:r>
                    </a:p>
                  </a:txBody>
                  <a:tcPr marL="121920" marR="121920" marT="60960" marB="60960"/>
                </a:tc>
                <a:extLst>
                  <a:ext uri="{0D108BD9-81ED-4DB2-BD59-A6C34878D82A}">
                    <a16:rowId xmlns:a16="http://schemas.microsoft.com/office/drawing/2014/main" val="1652416483"/>
                  </a:ext>
                </a:extLst>
              </a:tr>
            </a:tbl>
          </a:graphicData>
        </a:graphic>
      </p:graphicFrame>
    </p:spTree>
    <p:extLst>
      <p:ext uri="{BB962C8B-B14F-4D97-AF65-F5344CB8AC3E}">
        <p14:creationId xmlns:p14="http://schemas.microsoft.com/office/powerpoint/2010/main" val="1708232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rot="212926">
            <a:off x="4762501" y="4572000"/>
            <a:ext cx="3671987" cy="185942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6172200" y="6166542"/>
            <a:ext cx="1219200" cy="462858"/>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Title 1"/>
          <p:cNvSpPr>
            <a:spLocks noGrp="1"/>
          </p:cNvSpPr>
          <p:nvPr>
            <p:ph type="title"/>
          </p:nvPr>
        </p:nvSpPr>
        <p:spPr>
          <a:xfrm>
            <a:off x="1600200" y="304800"/>
            <a:ext cx="8991600" cy="792162"/>
          </a:xfrm>
        </p:spPr>
        <p:txBody>
          <a:bodyPr/>
          <a:lstStyle/>
          <a:p>
            <a:r>
              <a:rPr lang="en-US" sz="4000" dirty="0"/>
              <a:t>Overall Structure of </a:t>
            </a:r>
            <a:r>
              <a:rPr lang="en-US" sz="4000" dirty="0" err="1"/>
              <a:t>CeC</a:t>
            </a:r>
            <a:r>
              <a:rPr lang="en-US" sz="4000" dirty="0"/>
              <a:t> Prediction</a:t>
            </a:r>
          </a:p>
        </p:txBody>
      </p:sp>
      <p:sp>
        <p:nvSpPr>
          <p:cNvPr id="5" name="TextBox 4"/>
          <p:cNvSpPr txBox="1"/>
          <p:nvPr/>
        </p:nvSpPr>
        <p:spPr>
          <a:xfrm>
            <a:off x="1600200" y="2119996"/>
            <a:ext cx="1828800" cy="1323439"/>
          </a:xfrm>
          <a:prstGeom prst="rect">
            <a:avLst/>
          </a:prstGeom>
          <a:noFill/>
          <a:ln>
            <a:solidFill>
              <a:schemeClr val="accent1">
                <a:shade val="50000"/>
              </a:schemeClr>
            </a:solidFill>
          </a:ln>
        </p:spPr>
        <p:txBody>
          <a:bodyPr wrap="square" rtlCol="0">
            <a:spAutoFit/>
          </a:bodyPr>
          <a:lstStyle/>
          <a:p>
            <a:r>
              <a:rPr lang="en-US" sz="1600" b="1" dirty="0"/>
              <a:t>A. Prediction of the single pass kicks received by an ion in the cooling section</a:t>
            </a:r>
          </a:p>
        </p:txBody>
      </p:sp>
      <p:cxnSp>
        <p:nvCxnSpPr>
          <p:cNvPr id="7" name="Straight Arrow Connector 6"/>
          <p:cNvCxnSpPr>
            <a:stCxn id="5" idx="3"/>
          </p:cNvCxnSpPr>
          <p:nvPr/>
        </p:nvCxnSpPr>
        <p:spPr>
          <a:xfrm flipV="1">
            <a:off x="3429000" y="2412387"/>
            <a:ext cx="304800" cy="3693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0" y="1335165"/>
            <a:ext cx="2895601" cy="2308324"/>
          </a:xfrm>
          <a:prstGeom prst="rect">
            <a:avLst/>
          </a:prstGeom>
          <a:noFill/>
          <a:ln>
            <a:solidFill>
              <a:schemeClr val="accent1">
                <a:shade val="50000"/>
              </a:schemeClr>
            </a:solidFill>
          </a:ln>
        </p:spPr>
        <p:txBody>
          <a:bodyPr wrap="square" rtlCol="0">
            <a:spAutoFit/>
          </a:bodyPr>
          <a:lstStyle/>
          <a:p>
            <a:r>
              <a:rPr lang="en-US" dirty="0"/>
              <a:t>Ion’s initial condition</a:t>
            </a:r>
          </a:p>
          <a:p>
            <a:r>
              <a:rPr lang="en-US" dirty="0"/>
              <a:t> x,   x’,    y,   y’,   t,    E</a:t>
            </a:r>
          </a:p>
          <a:p>
            <a:r>
              <a:rPr lang="en-US" dirty="0"/>
              <a:t> …   …     …   …   …    …</a:t>
            </a:r>
          </a:p>
          <a:p>
            <a:r>
              <a:rPr lang="en-US" dirty="0"/>
              <a:t> …    …     …   …   …   … </a:t>
            </a:r>
          </a:p>
          <a:p>
            <a:endParaRPr lang="en-US" dirty="0"/>
          </a:p>
          <a:p>
            <a:endParaRPr lang="en-US" dirty="0"/>
          </a:p>
          <a:p>
            <a:endParaRPr lang="en-US" dirty="0"/>
          </a:p>
          <a:p>
            <a:endParaRPr lang="en-US" dirty="0"/>
          </a:p>
        </p:txBody>
      </p:sp>
      <p:sp>
        <p:nvSpPr>
          <p:cNvPr id="9" name="TextBox 8"/>
          <p:cNvSpPr txBox="1"/>
          <p:nvPr/>
        </p:nvSpPr>
        <p:spPr>
          <a:xfrm>
            <a:off x="6705601" y="1335165"/>
            <a:ext cx="2002367" cy="2308324"/>
          </a:xfrm>
          <a:prstGeom prst="rect">
            <a:avLst/>
          </a:prstGeom>
          <a:noFill/>
          <a:ln>
            <a:solidFill>
              <a:schemeClr val="accent1">
                <a:shade val="50000"/>
              </a:schemeClr>
            </a:solidFill>
          </a:ln>
        </p:spPr>
        <p:txBody>
          <a:bodyPr wrap="square" rtlCol="0">
            <a:spAutoFit/>
          </a:bodyPr>
          <a:lstStyle/>
          <a:p>
            <a:r>
              <a:rPr lang="en-US" dirty="0"/>
              <a:t>Kicks due to </a:t>
            </a:r>
            <a:r>
              <a:rPr lang="en-US" dirty="0" err="1"/>
              <a:t>CeC</a:t>
            </a:r>
            <a:endParaRPr lang="en-US" dirty="0"/>
          </a:p>
          <a:p>
            <a:r>
              <a:rPr lang="en-US" dirty="0"/>
              <a:t> dx’,   </a:t>
            </a:r>
            <a:r>
              <a:rPr lang="en-US" dirty="0" err="1"/>
              <a:t>dy</a:t>
            </a:r>
            <a:r>
              <a:rPr lang="en-US" dirty="0"/>
              <a:t>’,    </a:t>
            </a:r>
            <a:r>
              <a:rPr lang="en-US" dirty="0" err="1"/>
              <a:t>dE</a:t>
            </a:r>
            <a:endParaRPr lang="en-US" dirty="0"/>
          </a:p>
          <a:p>
            <a:r>
              <a:rPr lang="en-US" dirty="0"/>
              <a:t> …   …     …   …  </a:t>
            </a:r>
          </a:p>
          <a:p>
            <a:r>
              <a:rPr lang="en-US" dirty="0"/>
              <a:t> …   …     …   … </a:t>
            </a:r>
          </a:p>
          <a:p>
            <a:endParaRPr lang="en-US" dirty="0"/>
          </a:p>
          <a:p>
            <a:endParaRPr lang="en-US" dirty="0"/>
          </a:p>
          <a:p>
            <a:endParaRPr lang="en-US" dirty="0"/>
          </a:p>
          <a:p>
            <a:endParaRPr lang="en-US" dirty="0"/>
          </a:p>
        </p:txBody>
      </p:sp>
      <p:sp>
        <p:nvSpPr>
          <p:cNvPr id="11" name="TextBox 10"/>
          <p:cNvSpPr txBox="1"/>
          <p:nvPr/>
        </p:nvSpPr>
        <p:spPr>
          <a:xfrm>
            <a:off x="1600200" y="5221070"/>
            <a:ext cx="2781300" cy="584775"/>
          </a:xfrm>
          <a:prstGeom prst="rect">
            <a:avLst/>
          </a:prstGeom>
          <a:noFill/>
          <a:ln>
            <a:solidFill>
              <a:schemeClr val="accent1">
                <a:shade val="95000"/>
                <a:satMod val="105000"/>
              </a:schemeClr>
            </a:solidFill>
          </a:ln>
        </p:spPr>
        <p:txBody>
          <a:bodyPr wrap="square" rtlCol="0">
            <a:spAutoFit/>
          </a:bodyPr>
          <a:lstStyle/>
          <a:p>
            <a:pPr algn="ctr"/>
            <a:r>
              <a:rPr lang="en-US" sz="1600" b="1" dirty="0"/>
              <a:t>B. Long term prediction for circulating ions</a:t>
            </a:r>
          </a:p>
        </p:txBody>
      </p:sp>
      <p:sp>
        <p:nvSpPr>
          <p:cNvPr id="12" name="Rectangle 11"/>
          <p:cNvSpPr/>
          <p:nvPr/>
        </p:nvSpPr>
        <p:spPr>
          <a:xfrm rot="19326140">
            <a:off x="8190247" y="5047197"/>
            <a:ext cx="304800" cy="4832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rot="3143402">
            <a:off x="7958506" y="5269814"/>
            <a:ext cx="966401" cy="338554"/>
          </a:xfrm>
          <a:prstGeom prst="rect">
            <a:avLst/>
          </a:prstGeom>
          <a:noFill/>
        </p:spPr>
        <p:txBody>
          <a:bodyPr wrap="square" rtlCol="0">
            <a:spAutoFit/>
          </a:bodyPr>
          <a:lstStyle/>
          <a:p>
            <a:r>
              <a:rPr lang="en-US" sz="1600" dirty="0" err="1"/>
              <a:t>CeC</a:t>
            </a:r>
            <a:endParaRPr lang="en-US" sz="1600" dirty="0"/>
          </a:p>
        </p:txBody>
      </p:sp>
      <p:cxnSp>
        <p:nvCxnSpPr>
          <p:cNvPr id="16" name="Straight Arrow Connector 15"/>
          <p:cNvCxnSpPr/>
          <p:nvPr/>
        </p:nvCxnSpPr>
        <p:spPr>
          <a:xfrm flipV="1">
            <a:off x="7727790" y="6172200"/>
            <a:ext cx="273210" cy="109196"/>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8" name="Curved Left Arrow 17"/>
          <p:cNvSpPr/>
          <p:nvPr/>
        </p:nvSpPr>
        <p:spPr>
          <a:xfrm>
            <a:off x="8707967" y="2624553"/>
            <a:ext cx="1302522" cy="302066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Straight Arrow Connector 20"/>
          <p:cNvCxnSpPr>
            <a:stCxn id="11" idx="3"/>
          </p:cNvCxnSpPr>
          <p:nvPr/>
        </p:nvCxnSpPr>
        <p:spPr>
          <a:xfrm>
            <a:off x="4381501" y="5513457"/>
            <a:ext cx="32697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5400000">
            <a:off x="8739904" y="3834884"/>
            <a:ext cx="1485900" cy="369332"/>
          </a:xfrm>
          <a:prstGeom prst="rect">
            <a:avLst/>
          </a:prstGeom>
          <a:noFill/>
        </p:spPr>
        <p:txBody>
          <a:bodyPr wrap="square" rtlCol="0">
            <a:spAutoFit/>
          </a:bodyPr>
          <a:lstStyle/>
          <a:p>
            <a:r>
              <a:rPr lang="en-US" dirty="0"/>
              <a:t>Interpolation</a:t>
            </a:r>
          </a:p>
        </p:txBody>
      </p:sp>
      <p:sp>
        <p:nvSpPr>
          <p:cNvPr id="4" name="Oval 3"/>
          <p:cNvSpPr/>
          <p:nvPr/>
        </p:nvSpPr>
        <p:spPr>
          <a:xfrm>
            <a:off x="6781800" y="62546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934200" y="6277486"/>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010400" y="63246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162800" y="62902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010400" y="64832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934200" y="64426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6781800" y="63664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324600" y="64832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77000" y="62484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6781800" y="64770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629400" y="6283982"/>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477000" y="63308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629400" y="64008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485553" y="64770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324600" y="6360182"/>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162800" y="62902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858000" y="6207782"/>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6705600" y="64832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7162800" y="64070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209134" y="5838449"/>
            <a:ext cx="1221533" cy="369332"/>
          </a:xfrm>
          <a:prstGeom prst="rect">
            <a:avLst/>
          </a:prstGeom>
          <a:noFill/>
        </p:spPr>
        <p:txBody>
          <a:bodyPr wrap="square" rtlCol="0">
            <a:spAutoFit/>
          </a:bodyPr>
          <a:lstStyle/>
          <a:p>
            <a:r>
              <a:rPr lang="en-US" dirty="0"/>
              <a:t>Ion bunch</a:t>
            </a:r>
          </a:p>
        </p:txBody>
      </p:sp>
      <p:sp>
        <p:nvSpPr>
          <p:cNvPr id="6" name="Slide Number Placeholder 5">
            <a:extLst>
              <a:ext uri="{FF2B5EF4-FFF2-40B4-BE49-F238E27FC236}">
                <a16:creationId xmlns:a16="http://schemas.microsoft.com/office/drawing/2014/main" id="{A0B6CACA-8594-A5B5-E430-63B91CE1F808}"/>
              </a:ext>
            </a:extLst>
          </p:cNvPr>
          <p:cNvSpPr>
            <a:spLocks noGrp="1"/>
          </p:cNvSpPr>
          <p:nvPr>
            <p:ph type="sldNum" sz="quarter" idx="12"/>
          </p:nvPr>
        </p:nvSpPr>
        <p:spPr/>
        <p:txBody>
          <a:bodyPr/>
          <a:lstStyle/>
          <a:p>
            <a:fld id="{3BA2A5A8-C6F8-4902-A4E6-D3514CFCEC88}" type="slidenum">
              <a:rPr lang="en-US" sz="2000" smtClean="0"/>
              <a:t>5</a:t>
            </a:fld>
            <a:endParaRPr lang="en-US" sz="2000" dirty="0"/>
          </a:p>
        </p:txBody>
      </p:sp>
    </p:spTree>
    <p:extLst>
      <p:ext uri="{BB962C8B-B14F-4D97-AF65-F5344CB8AC3E}">
        <p14:creationId xmlns:p14="http://schemas.microsoft.com/office/powerpoint/2010/main" val="2329599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Comparison_update.png">
            <a:extLst>
              <a:ext uri="{FF2B5EF4-FFF2-40B4-BE49-F238E27FC236}">
                <a16:creationId xmlns:a16="http://schemas.microsoft.com/office/drawing/2014/main" id="{8D560F9A-5F5B-21AA-F109-E6E3664ED13F}"/>
              </a:ext>
            </a:extLst>
          </p:cNvPr>
          <p:cNvPicPr>
            <a:picLocks noChangeAspect="1"/>
          </p:cNvPicPr>
          <p:nvPr/>
        </p:nvPicPr>
        <p:blipFill>
          <a:blip r:embed="rId2"/>
          <a:stretch>
            <a:fillRect/>
          </a:stretch>
        </p:blipFill>
        <p:spPr>
          <a:xfrm>
            <a:off x="8201286" y="3853197"/>
            <a:ext cx="3936635" cy="2939662"/>
          </a:xfrm>
          <a:prstGeom prst="rect">
            <a:avLst/>
          </a:prstGeom>
        </p:spPr>
      </p:pic>
      <p:sp>
        <p:nvSpPr>
          <p:cNvPr id="2" name="Title 1">
            <a:extLst>
              <a:ext uri="{FF2B5EF4-FFF2-40B4-BE49-F238E27FC236}">
                <a16:creationId xmlns:a16="http://schemas.microsoft.com/office/drawing/2014/main" id="{FFB90DF0-8D92-0614-9273-3673B8C45A58}"/>
              </a:ext>
            </a:extLst>
          </p:cNvPr>
          <p:cNvSpPr>
            <a:spLocks noGrp="1"/>
          </p:cNvSpPr>
          <p:nvPr>
            <p:ph type="title"/>
          </p:nvPr>
        </p:nvSpPr>
        <p:spPr>
          <a:xfrm>
            <a:off x="183761" y="141495"/>
            <a:ext cx="8389988" cy="820324"/>
          </a:xfrm>
        </p:spPr>
        <p:txBody>
          <a:bodyPr/>
          <a:lstStyle/>
          <a:p>
            <a:pPr algn="ctr"/>
            <a:r>
              <a:rPr lang="en-US" dirty="0">
                <a:cs typeface="Calibri Light"/>
              </a:rPr>
              <a:t>What has been done in the past...</a:t>
            </a:r>
            <a:endParaRPr lang="en-US" dirty="0"/>
          </a:p>
        </p:txBody>
      </p:sp>
      <p:sp>
        <p:nvSpPr>
          <p:cNvPr id="3" name="Content Placeholder 2">
            <a:extLst>
              <a:ext uri="{FF2B5EF4-FFF2-40B4-BE49-F238E27FC236}">
                <a16:creationId xmlns:a16="http://schemas.microsoft.com/office/drawing/2014/main" id="{133A399E-3005-A930-EFBB-D4E5756E9705}"/>
              </a:ext>
            </a:extLst>
          </p:cNvPr>
          <p:cNvSpPr>
            <a:spLocks noGrp="1"/>
          </p:cNvSpPr>
          <p:nvPr>
            <p:ph idx="1"/>
          </p:nvPr>
        </p:nvSpPr>
        <p:spPr>
          <a:xfrm>
            <a:off x="124494" y="1031822"/>
            <a:ext cx="7964864" cy="4351338"/>
          </a:xfrm>
        </p:spPr>
        <p:txBody>
          <a:bodyPr vert="horz" lIns="91440" tIns="45720" rIns="91440" bIns="45720" rtlCol="0" anchor="t">
            <a:normAutofit/>
          </a:bodyPr>
          <a:lstStyle/>
          <a:p>
            <a:r>
              <a:rPr lang="en-US" sz="2400" dirty="0">
                <a:cs typeface="Calibri"/>
              </a:rPr>
              <a:t>In the past, our preliminary approach for predicting the cooling performance is the following:</a:t>
            </a:r>
          </a:p>
          <a:p>
            <a:pPr marL="0" indent="0">
              <a:buNone/>
            </a:pPr>
            <a:r>
              <a:rPr lang="en-US" dirty="0">
                <a:cs typeface="Calibri"/>
              </a:rPr>
              <a:t>   </a:t>
            </a:r>
          </a:p>
        </p:txBody>
      </p:sp>
      <p:sp>
        <p:nvSpPr>
          <p:cNvPr id="5" name="Rectangle 4">
            <a:extLst>
              <a:ext uri="{FF2B5EF4-FFF2-40B4-BE49-F238E27FC236}">
                <a16:creationId xmlns:a16="http://schemas.microsoft.com/office/drawing/2014/main" id="{BF29E977-BA78-0547-4D6A-E0C0D4ABC8A4}"/>
              </a:ext>
            </a:extLst>
          </p:cNvPr>
          <p:cNvSpPr/>
          <p:nvPr/>
        </p:nvSpPr>
        <p:spPr>
          <a:xfrm>
            <a:off x="124494" y="1860207"/>
            <a:ext cx="7810497" cy="13169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Calibri"/>
              </a:rPr>
              <a:t>Find a set of peak current, emittance and energy spread of the electrons (via 3D SPACE simulation) required to achieve the desired results for cooling (Modulation signal, PCA gain, cooling force)</a:t>
            </a:r>
          </a:p>
        </p:txBody>
      </p:sp>
      <p:sp>
        <p:nvSpPr>
          <p:cNvPr id="7" name="Rectangle 6">
            <a:extLst>
              <a:ext uri="{FF2B5EF4-FFF2-40B4-BE49-F238E27FC236}">
                <a16:creationId xmlns:a16="http://schemas.microsoft.com/office/drawing/2014/main" id="{107AD5FD-00BF-10E2-524E-3A85EA5962E6}"/>
              </a:ext>
            </a:extLst>
          </p:cNvPr>
          <p:cNvSpPr/>
          <p:nvPr/>
        </p:nvSpPr>
        <p:spPr>
          <a:xfrm>
            <a:off x="124494" y="3516729"/>
            <a:ext cx="7843628" cy="1416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cs typeface="Calibri"/>
              </a:rPr>
              <a:t>Find the proper settings for the electron accelerator (via beam dynamic simulations, IMPACT-T) so that the desired parameters can be achieved (or succeed) over a sufficient range (10ps~15ps) around the bunch center.</a:t>
            </a:r>
          </a:p>
        </p:txBody>
      </p:sp>
      <p:sp>
        <p:nvSpPr>
          <p:cNvPr id="8" name="Rectangle 7">
            <a:extLst>
              <a:ext uri="{FF2B5EF4-FFF2-40B4-BE49-F238E27FC236}">
                <a16:creationId xmlns:a16="http://schemas.microsoft.com/office/drawing/2014/main" id="{E9CC3364-0F59-00CD-58B5-B1562593E975}"/>
              </a:ext>
            </a:extLst>
          </p:cNvPr>
          <p:cNvSpPr/>
          <p:nvPr/>
        </p:nvSpPr>
        <p:spPr>
          <a:xfrm>
            <a:off x="124494" y="5300180"/>
            <a:ext cx="7843628" cy="1416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cs typeface="Calibri"/>
              </a:rPr>
              <a:t>Applying the same cooling force from step 1 to all ions within the 10ps~15ps range where the electron beam parameters are equal to or better than the required parameters</a:t>
            </a:r>
          </a:p>
        </p:txBody>
      </p:sp>
      <p:sp>
        <p:nvSpPr>
          <p:cNvPr id="4" name="Arrow: Down 3">
            <a:extLst>
              <a:ext uri="{FF2B5EF4-FFF2-40B4-BE49-F238E27FC236}">
                <a16:creationId xmlns:a16="http://schemas.microsoft.com/office/drawing/2014/main" id="{F2A34CF9-FFFE-B53C-1721-DEEF41B27DAF}"/>
              </a:ext>
            </a:extLst>
          </p:cNvPr>
          <p:cNvSpPr/>
          <p:nvPr/>
        </p:nvSpPr>
        <p:spPr>
          <a:xfrm>
            <a:off x="3739147" y="3177140"/>
            <a:ext cx="341832" cy="3391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Down 5">
            <a:extLst>
              <a:ext uri="{FF2B5EF4-FFF2-40B4-BE49-F238E27FC236}">
                <a16:creationId xmlns:a16="http://schemas.microsoft.com/office/drawing/2014/main" id="{E500433A-07DD-3242-D42E-98900F319A0D}"/>
              </a:ext>
            </a:extLst>
          </p:cNvPr>
          <p:cNvSpPr/>
          <p:nvPr/>
        </p:nvSpPr>
        <p:spPr>
          <a:xfrm>
            <a:off x="3739147" y="4933469"/>
            <a:ext cx="341832" cy="3391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hart, line chart&#10;&#10;Description automatically generated">
            <a:extLst>
              <a:ext uri="{FF2B5EF4-FFF2-40B4-BE49-F238E27FC236}">
                <a16:creationId xmlns:a16="http://schemas.microsoft.com/office/drawing/2014/main" id="{0608ADD8-3786-4B8C-6CAD-32A1EE218D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2729" y="414104"/>
            <a:ext cx="3989271" cy="3166484"/>
          </a:xfrm>
          <a:prstGeom prst="rect">
            <a:avLst/>
          </a:prstGeom>
        </p:spPr>
      </p:pic>
      <p:sp>
        <p:nvSpPr>
          <p:cNvPr id="13" name="TextBox 12">
            <a:extLst>
              <a:ext uri="{FF2B5EF4-FFF2-40B4-BE49-F238E27FC236}">
                <a16:creationId xmlns:a16="http://schemas.microsoft.com/office/drawing/2014/main" id="{CFEB2E73-2802-3C41-25FE-7EF9EBE048F2}"/>
              </a:ext>
            </a:extLst>
          </p:cNvPr>
          <p:cNvSpPr txBox="1"/>
          <p:nvPr/>
        </p:nvSpPr>
        <p:spPr>
          <a:xfrm>
            <a:off x="8734629" y="2365810"/>
            <a:ext cx="1903724" cy="738664"/>
          </a:xfrm>
          <a:prstGeom prst="rect">
            <a:avLst/>
          </a:prstGeom>
          <a:noFill/>
        </p:spPr>
        <p:txBody>
          <a:bodyPr wrap="square" rtlCol="0">
            <a:spAutoFit/>
          </a:bodyPr>
          <a:lstStyle/>
          <a:p>
            <a:r>
              <a:rPr lang="en-US" sz="1400" dirty="0"/>
              <a:t>Peak current: 50A</a:t>
            </a:r>
          </a:p>
          <a:p>
            <a:r>
              <a:rPr lang="en-US" sz="1400" dirty="0"/>
              <a:t>Norm. emit.:  1.5 </a:t>
            </a:r>
            <a:r>
              <a:rPr lang="el-GR" sz="1400" dirty="0"/>
              <a:t>μ</a:t>
            </a:r>
            <a:r>
              <a:rPr lang="en-US" sz="1400" dirty="0"/>
              <a:t>m </a:t>
            </a:r>
          </a:p>
          <a:p>
            <a:r>
              <a:rPr lang="en-US" sz="1400" dirty="0"/>
              <a:t>RMS </a:t>
            </a:r>
            <a:r>
              <a:rPr lang="en-US" sz="1400" dirty="0" err="1"/>
              <a:t>ener</a:t>
            </a:r>
            <a:r>
              <a:rPr lang="en-US" sz="1400" dirty="0"/>
              <a:t>. spread:  2e-4</a:t>
            </a:r>
          </a:p>
        </p:txBody>
      </p:sp>
      <p:sp>
        <p:nvSpPr>
          <p:cNvPr id="14" name="TextBox 13">
            <a:extLst>
              <a:ext uri="{FF2B5EF4-FFF2-40B4-BE49-F238E27FC236}">
                <a16:creationId xmlns:a16="http://schemas.microsoft.com/office/drawing/2014/main" id="{D11F40FC-267B-57B2-9E6D-AF70A65E370A}"/>
              </a:ext>
            </a:extLst>
          </p:cNvPr>
          <p:cNvSpPr txBox="1"/>
          <p:nvPr/>
        </p:nvSpPr>
        <p:spPr>
          <a:xfrm>
            <a:off x="8734629" y="4131434"/>
            <a:ext cx="1605464" cy="1323439"/>
          </a:xfrm>
          <a:prstGeom prst="rect">
            <a:avLst/>
          </a:prstGeom>
          <a:noFill/>
        </p:spPr>
        <p:txBody>
          <a:bodyPr wrap="square" rtlCol="0">
            <a:spAutoFit/>
          </a:bodyPr>
          <a:lstStyle/>
          <a:p>
            <a:r>
              <a:rPr lang="en-US" sz="1600" dirty="0"/>
              <a:t>Ion bunch profile after 40 minutes of cooling with 15 </a:t>
            </a:r>
            <a:r>
              <a:rPr lang="en-US" sz="1600" dirty="0" err="1"/>
              <a:t>ps</a:t>
            </a:r>
            <a:r>
              <a:rPr lang="en-US" sz="1600" dirty="0"/>
              <a:t> of effective cooling range</a:t>
            </a:r>
          </a:p>
        </p:txBody>
      </p:sp>
      <p:sp>
        <p:nvSpPr>
          <p:cNvPr id="10" name="Slide Number Placeholder 9">
            <a:extLst>
              <a:ext uri="{FF2B5EF4-FFF2-40B4-BE49-F238E27FC236}">
                <a16:creationId xmlns:a16="http://schemas.microsoft.com/office/drawing/2014/main" id="{640BDB96-4DFB-F0F9-51C6-AA95CF61EFFF}"/>
              </a:ext>
            </a:extLst>
          </p:cNvPr>
          <p:cNvSpPr>
            <a:spLocks noGrp="1"/>
          </p:cNvSpPr>
          <p:nvPr>
            <p:ph type="sldNum" sz="quarter" idx="12"/>
          </p:nvPr>
        </p:nvSpPr>
        <p:spPr/>
        <p:txBody>
          <a:bodyPr/>
          <a:lstStyle/>
          <a:p>
            <a:fld id="{3BA2A5A8-C6F8-4902-A4E6-D3514CFCEC88}" type="slidenum">
              <a:rPr lang="en-US" sz="2000" smtClean="0"/>
              <a:t>6</a:t>
            </a:fld>
            <a:endParaRPr lang="en-US" sz="2000" dirty="0"/>
          </a:p>
        </p:txBody>
      </p:sp>
    </p:spTree>
    <p:extLst>
      <p:ext uri="{BB962C8B-B14F-4D97-AF65-F5344CB8AC3E}">
        <p14:creationId xmlns:p14="http://schemas.microsoft.com/office/powerpoint/2010/main" val="1467829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EA5D2-E36D-466E-FB8A-763EE35DBB33}"/>
              </a:ext>
            </a:extLst>
          </p:cNvPr>
          <p:cNvSpPr>
            <a:spLocks noGrp="1"/>
          </p:cNvSpPr>
          <p:nvPr>
            <p:ph type="title"/>
          </p:nvPr>
        </p:nvSpPr>
        <p:spPr>
          <a:xfrm>
            <a:off x="838200" y="224321"/>
            <a:ext cx="10515600" cy="894868"/>
          </a:xfrm>
        </p:spPr>
        <p:txBody>
          <a:bodyPr/>
          <a:lstStyle/>
          <a:p>
            <a:r>
              <a:rPr lang="en-US" dirty="0"/>
              <a:t>Limitations of the previous approach</a:t>
            </a:r>
          </a:p>
        </p:txBody>
      </p:sp>
      <p:sp>
        <p:nvSpPr>
          <p:cNvPr id="3" name="Content Placeholder 2">
            <a:extLst>
              <a:ext uri="{FF2B5EF4-FFF2-40B4-BE49-F238E27FC236}">
                <a16:creationId xmlns:a16="http://schemas.microsoft.com/office/drawing/2014/main" id="{874543C8-1FFC-F127-12E0-62972BDEA5D1}"/>
              </a:ext>
            </a:extLst>
          </p:cNvPr>
          <p:cNvSpPr>
            <a:spLocks noGrp="1"/>
          </p:cNvSpPr>
          <p:nvPr>
            <p:ph idx="1"/>
          </p:nvPr>
        </p:nvSpPr>
        <p:spPr>
          <a:xfrm>
            <a:off x="490331" y="1287256"/>
            <a:ext cx="10863469" cy="5179598"/>
          </a:xfrm>
        </p:spPr>
        <p:txBody>
          <a:bodyPr vert="horz" lIns="91440" tIns="45720" rIns="91440" bIns="45720" rtlCol="0" anchor="t">
            <a:normAutofit/>
          </a:bodyPr>
          <a:lstStyle/>
          <a:p>
            <a:pPr algn="just"/>
            <a:r>
              <a:rPr lang="en-US" dirty="0">
                <a:cs typeface="Calibri"/>
              </a:rPr>
              <a:t>The previous approach is valid when the electrons' properties, </a:t>
            </a:r>
            <a:r>
              <a:rPr lang="en-US" dirty="0">
                <a:ea typeface="+mn-lt"/>
                <a:cs typeface="+mn-lt"/>
              </a:rPr>
              <a:t>i.e. </a:t>
            </a:r>
            <a:r>
              <a:rPr lang="en-US" dirty="0">
                <a:solidFill>
                  <a:srgbClr val="00B0F0"/>
                </a:solidFill>
                <a:ea typeface="+mn-lt"/>
                <a:cs typeface="+mn-lt"/>
              </a:rPr>
              <a:t>peak current, emittance, energy spread and TWISS functions</a:t>
            </a:r>
            <a:r>
              <a:rPr lang="en-US" dirty="0">
                <a:cs typeface="Calibri"/>
              </a:rPr>
              <a:t>, are relatively uniform within the 10ps~15ps range so that the cooling force at the kicker section does not vary significantly within that range.</a:t>
            </a:r>
          </a:p>
          <a:p>
            <a:pPr algn="just"/>
            <a:r>
              <a:rPr lang="en-US" dirty="0">
                <a:cs typeface="Calibri"/>
              </a:rPr>
              <a:t>In addition, the previous simulation for the ions does not include the dependance of the cooling force on the </a:t>
            </a:r>
            <a:r>
              <a:rPr lang="en-US" dirty="0">
                <a:solidFill>
                  <a:srgbClr val="00B0F0"/>
                </a:solidFill>
                <a:cs typeface="Calibri"/>
              </a:rPr>
              <a:t>transverse location </a:t>
            </a:r>
            <a:r>
              <a:rPr lang="en-US" dirty="0">
                <a:cs typeface="Calibri"/>
              </a:rPr>
              <a:t>of the ion. When the electron beam size is </a:t>
            </a:r>
            <a:r>
              <a:rPr lang="en-US" dirty="0">
                <a:solidFill>
                  <a:srgbClr val="00B0F0"/>
                </a:solidFill>
                <a:cs typeface="Calibri"/>
              </a:rPr>
              <a:t>equal to or larger than that of the ion beam</a:t>
            </a:r>
            <a:r>
              <a:rPr lang="en-US" dirty="0">
                <a:cs typeface="Calibri"/>
              </a:rPr>
              <a:t>, this effects should be moderate (~ a factor of 2 from 1-D theoretical estimate).</a:t>
            </a:r>
          </a:p>
          <a:p>
            <a:pPr algn="just"/>
            <a:r>
              <a:rPr lang="en-US" dirty="0">
                <a:cs typeface="Calibri"/>
              </a:rPr>
              <a:t>When the above assumptions are not satisfied, more accurate simulations are needed.</a:t>
            </a:r>
          </a:p>
        </p:txBody>
      </p:sp>
      <p:sp>
        <p:nvSpPr>
          <p:cNvPr id="4" name="Slide Number Placeholder 3">
            <a:extLst>
              <a:ext uri="{FF2B5EF4-FFF2-40B4-BE49-F238E27FC236}">
                <a16:creationId xmlns:a16="http://schemas.microsoft.com/office/drawing/2014/main" id="{9E8FEA5A-E668-47BA-04A8-62D453ED90E9}"/>
              </a:ext>
            </a:extLst>
          </p:cNvPr>
          <p:cNvSpPr>
            <a:spLocks noGrp="1"/>
          </p:cNvSpPr>
          <p:nvPr>
            <p:ph type="sldNum" sz="quarter" idx="12"/>
          </p:nvPr>
        </p:nvSpPr>
        <p:spPr/>
        <p:txBody>
          <a:bodyPr/>
          <a:lstStyle/>
          <a:p>
            <a:fld id="{3BA2A5A8-C6F8-4902-A4E6-D3514CFCEC88}" type="slidenum">
              <a:rPr lang="en-US" sz="2000" smtClean="0"/>
              <a:t>7</a:t>
            </a:fld>
            <a:endParaRPr lang="en-US" sz="2000" dirty="0"/>
          </a:p>
        </p:txBody>
      </p:sp>
    </p:spTree>
    <p:extLst>
      <p:ext uri="{BB962C8B-B14F-4D97-AF65-F5344CB8AC3E}">
        <p14:creationId xmlns:p14="http://schemas.microsoft.com/office/powerpoint/2010/main" val="3911106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95EEC-B903-1AA7-5AE8-6A41A9523305}"/>
              </a:ext>
            </a:extLst>
          </p:cNvPr>
          <p:cNvSpPr>
            <a:spLocks noGrp="1"/>
          </p:cNvSpPr>
          <p:nvPr>
            <p:ph type="title"/>
          </p:nvPr>
        </p:nvSpPr>
        <p:spPr>
          <a:xfrm>
            <a:off x="615176" y="157250"/>
            <a:ext cx="10961648" cy="1021232"/>
          </a:xfrm>
        </p:spPr>
        <p:txBody>
          <a:bodyPr>
            <a:normAutofit fontScale="90000"/>
          </a:bodyPr>
          <a:lstStyle/>
          <a:p>
            <a:pPr algn="ctr"/>
            <a:r>
              <a:rPr lang="en-US" sz="2700" dirty="0">
                <a:cs typeface="Calibri Light"/>
              </a:rPr>
              <a:t>Dependance of the cooling force on the longitudinal position of the ion:</a:t>
            </a:r>
            <a:br>
              <a:rPr lang="en-US" sz="2700" dirty="0">
                <a:cs typeface="Calibri Light"/>
              </a:rPr>
            </a:br>
            <a:r>
              <a:rPr lang="en-US" dirty="0">
                <a:cs typeface="Calibri Light"/>
              </a:rPr>
              <a:t> </a:t>
            </a:r>
            <a:r>
              <a:rPr lang="en-US" sz="4000" dirty="0">
                <a:cs typeface="Calibri Light"/>
              </a:rPr>
              <a:t>Variation of the electrons' parameters</a:t>
            </a:r>
            <a:endParaRPr lang="en-US" dirty="0">
              <a:cs typeface="Calibri Light"/>
            </a:endParaRPr>
          </a:p>
        </p:txBody>
      </p:sp>
      <p:pic>
        <p:nvPicPr>
          <p:cNvPr id="4" name="Picture 4">
            <a:extLst>
              <a:ext uri="{FF2B5EF4-FFF2-40B4-BE49-F238E27FC236}">
                <a16:creationId xmlns:a16="http://schemas.microsoft.com/office/drawing/2014/main" id="{000FF1B9-F154-2479-D693-5A055C8AD260}"/>
              </a:ext>
            </a:extLst>
          </p:cNvPr>
          <p:cNvPicPr>
            <a:picLocks noChangeAspect="1"/>
          </p:cNvPicPr>
          <p:nvPr/>
        </p:nvPicPr>
        <p:blipFill>
          <a:blip r:embed="rId2"/>
          <a:stretch>
            <a:fillRect/>
          </a:stretch>
        </p:blipFill>
        <p:spPr>
          <a:xfrm>
            <a:off x="220049" y="1225078"/>
            <a:ext cx="3584581" cy="2908299"/>
          </a:xfrm>
          <a:prstGeom prst="rect">
            <a:avLst/>
          </a:prstGeom>
        </p:spPr>
      </p:pic>
      <p:pic>
        <p:nvPicPr>
          <p:cNvPr id="5" name="Picture 5">
            <a:extLst>
              <a:ext uri="{FF2B5EF4-FFF2-40B4-BE49-F238E27FC236}">
                <a16:creationId xmlns:a16="http://schemas.microsoft.com/office/drawing/2014/main" id="{D2D94E69-C63A-F264-D2B4-225F11BDDE53}"/>
              </a:ext>
            </a:extLst>
          </p:cNvPr>
          <p:cNvPicPr>
            <a:picLocks noChangeAspect="1"/>
          </p:cNvPicPr>
          <p:nvPr/>
        </p:nvPicPr>
        <p:blipFill>
          <a:blip r:embed="rId3"/>
          <a:stretch>
            <a:fillRect/>
          </a:stretch>
        </p:blipFill>
        <p:spPr>
          <a:xfrm>
            <a:off x="4285282" y="1321227"/>
            <a:ext cx="3543946" cy="2898189"/>
          </a:xfrm>
          <a:prstGeom prst="rect">
            <a:avLst/>
          </a:prstGeom>
        </p:spPr>
      </p:pic>
      <p:pic>
        <p:nvPicPr>
          <p:cNvPr id="6" name="Picture 6">
            <a:extLst>
              <a:ext uri="{FF2B5EF4-FFF2-40B4-BE49-F238E27FC236}">
                <a16:creationId xmlns:a16="http://schemas.microsoft.com/office/drawing/2014/main" id="{E73BB48C-0773-0C3B-FD77-2C5144DC8C8E}"/>
              </a:ext>
            </a:extLst>
          </p:cNvPr>
          <p:cNvPicPr>
            <a:picLocks noChangeAspect="1"/>
          </p:cNvPicPr>
          <p:nvPr/>
        </p:nvPicPr>
        <p:blipFill>
          <a:blip r:embed="rId4"/>
          <a:stretch>
            <a:fillRect/>
          </a:stretch>
        </p:blipFill>
        <p:spPr>
          <a:xfrm>
            <a:off x="8534400" y="1284699"/>
            <a:ext cx="3401877" cy="2893754"/>
          </a:xfrm>
          <a:prstGeom prst="rect">
            <a:avLst/>
          </a:prstGeom>
        </p:spPr>
      </p:pic>
      <p:pic>
        <p:nvPicPr>
          <p:cNvPr id="7" name="Picture 7">
            <a:extLst>
              <a:ext uri="{FF2B5EF4-FFF2-40B4-BE49-F238E27FC236}">
                <a16:creationId xmlns:a16="http://schemas.microsoft.com/office/drawing/2014/main" id="{8C617928-116C-7458-AB9A-17ACF08D7F42}"/>
              </a:ext>
            </a:extLst>
          </p:cNvPr>
          <p:cNvPicPr>
            <a:picLocks noChangeAspect="1"/>
          </p:cNvPicPr>
          <p:nvPr/>
        </p:nvPicPr>
        <p:blipFill>
          <a:blip r:embed="rId5"/>
          <a:stretch>
            <a:fillRect/>
          </a:stretch>
        </p:blipFill>
        <p:spPr>
          <a:xfrm>
            <a:off x="268637" y="4137292"/>
            <a:ext cx="3427708" cy="2716297"/>
          </a:xfrm>
          <a:prstGeom prst="rect">
            <a:avLst/>
          </a:prstGeom>
        </p:spPr>
      </p:pic>
      <p:pic>
        <p:nvPicPr>
          <p:cNvPr id="8" name="Picture 8">
            <a:extLst>
              <a:ext uri="{FF2B5EF4-FFF2-40B4-BE49-F238E27FC236}">
                <a16:creationId xmlns:a16="http://schemas.microsoft.com/office/drawing/2014/main" id="{25EFD223-52D9-19FE-97E3-44D9AB9BCC8A}"/>
              </a:ext>
            </a:extLst>
          </p:cNvPr>
          <p:cNvPicPr>
            <a:picLocks noChangeAspect="1"/>
          </p:cNvPicPr>
          <p:nvPr/>
        </p:nvPicPr>
        <p:blipFill>
          <a:blip r:embed="rId6"/>
          <a:stretch>
            <a:fillRect/>
          </a:stretch>
        </p:blipFill>
        <p:spPr>
          <a:xfrm>
            <a:off x="4479010" y="4224388"/>
            <a:ext cx="3350216" cy="2606681"/>
          </a:xfrm>
          <a:prstGeom prst="rect">
            <a:avLst/>
          </a:prstGeom>
        </p:spPr>
      </p:pic>
      <p:pic>
        <p:nvPicPr>
          <p:cNvPr id="9" name="Picture 9">
            <a:extLst>
              <a:ext uri="{FF2B5EF4-FFF2-40B4-BE49-F238E27FC236}">
                <a16:creationId xmlns:a16="http://schemas.microsoft.com/office/drawing/2014/main" id="{70076396-E936-0D76-2400-E97F10E6B3DD}"/>
              </a:ext>
            </a:extLst>
          </p:cNvPr>
          <p:cNvPicPr>
            <a:picLocks noChangeAspect="1"/>
          </p:cNvPicPr>
          <p:nvPr/>
        </p:nvPicPr>
        <p:blipFill>
          <a:blip r:embed="rId7"/>
          <a:stretch>
            <a:fillRect/>
          </a:stretch>
        </p:blipFill>
        <p:spPr>
          <a:xfrm>
            <a:off x="8443993" y="4189594"/>
            <a:ext cx="3350216" cy="2598777"/>
          </a:xfrm>
          <a:prstGeom prst="rect">
            <a:avLst/>
          </a:prstGeom>
        </p:spPr>
      </p:pic>
      <p:sp>
        <p:nvSpPr>
          <p:cNvPr id="3" name="TextBox 2">
            <a:extLst>
              <a:ext uri="{FF2B5EF4-FFF2-40B4-BE49-F238E27FC236}">
                <a16:creationId xmlns:a16="http://schemas.microsoft.com/office/drawing/2014/main" id="{FD362A31-E162-984D-13D1-F7A6510DA3EB}"/>
              </a:ext>
            </a:extLst>
          </p:cNvPr>
          <p:cNvSpPr txBox="1"/>
          <p:nvPr/>
        </p:nvSpPr>
        <p:spPr>
          <a:xfrm>
            <a:off x="2291716" y="1409574"/>
            <a:ext cx="1512914" cy="523220"/>
          </a:xfrm>
          <a:prstGeom prst="rect">
            <a:avLst/>
          </a:prstGeom>
          <a:noFill/>
        </p:spPr>
        <p:txBody>
          <a:bodyPr wrap="square" rtlCol="0">
            <a:spAutoFit/>
          </a:bodyPr>
          <a:lstStyle/>
          <a:p>
            <a:r>
              <a:rPr lang="en-US" sz="1400" dirty="0">
                <a:solidFill>
                  <a:srgbClr val="FF0000"/>
                </a:solidFill>
              </a:rPr>
              <a:t>~35% variation in the ~10ps range</a:t>
            </a:r>
          </a:p>
        </p:txBody>
      </p:sp>
      <p:sp>
        <p:nvSpPr>
          <p:cNvPr id="10" name="TextBox 9">
            <a:extLst>
              <a:ext uri="{FF2B5EF4-FFF2-40B4-BE49-F238E27FC236}">
                <a16:creationId xmlns:a16="http://schemas.microsoft.com/office/drawing/2014/main" id="{4B6AA25E-BA22-647F-95D9-2168E403BD0B}"/>
              </a:ext>
            </a:extLst>
          </p:cNvPr>
          <p:cNvSpPr txBox="1"/>
          <p:nvPr/>
        </p:nvSpPr>
        <p:spPr>
          <a:xfrm>
            <a:off x="5912443" y="1465502"/>
            <a:ext cx="1512914" cy="523220"/>
          </a:xfrm>
          <a:prstGeom prst="rect">
            <a:avLst/>
          </a:prstGeom>
          <a:noFill/>
        </p:spPr>
        <p:txBody>
          <a:bodyPr wrap="square" rtlCol="0">
            <a:spAutoFit/>
          </a:bodyPr>
          <a:lstStyle/>
          <a:p>
            <a:r>
              <a:rPr lang="en-US" sz="1400" dirty="0">
                <a:solidFill>
                  <a:srgbClr val="0070C0"/>
                </a:solidFill>
              </a:rPr>
              <a:t>~10% variation in the ~10ps range</a:t>
            </a:r>
          </a:p>
        </p:txBody>
      </p:sp>
      <p:sp>
        <p:nvSpPr>
          <p:cNvPr id="11" name="TextBox 10">
            <a:extLst>
              <a:ext uri="{FF2B5EF4-FFF2-40B4-BE49-F238E27FC236}">
                <a16:creationId xmlns:a16="http://schemas.microsoft.com/office/drawing/2014/main" id="{1863E335-091D-F8E1-0451-C58CFE12A3F8}"/>
              </a:ext>
            </a:extLst>
          </p:cNvPr>
          <p:cNvSpPr txBox="1"/>
          <p:nvPr/>
        </p:nvSpPr>
        <p:spPr>
          <a:xfrm>
            <a:off x="9756625" y="1712226"/>
            <a:ext cx="2037583" cy="523220"/>
          </a:xfrm>
          <a:prstGeom prst="rect">
            <a:avLst/>
          </a:prstGeom>
          <a:noFill/>
        </p:spPr>
        <p:txBody>
          <a:bodyPr wrap="square" rtlCol="0">
            <a:spAutoFit/>
          </a:bodyPr>
          <a:lstStyle/>
          <a:p>
            <a:r>
              <a:rPr lang="en-US" sz="1400" dirty="0">
                <a:solidFill>
                  <a:srgbClr val="FF0000"/>
                </a:solidFill>
              </a:rPr>
              <a:t>~a factor of 3 variation in the ~10ps range</a:t>
            </a:r>
          </a:p>
        </p:txBody>
      </p:sp>
      <p:sp>
        <p:nvSpPr>
          <p:cNvPr id="12" name="TextBox 11">
            <a:extLst>
              <a:ext uri="{FF2B5EF4-FFF2-40B4-BE49-F238E27FC236}">
                <a16:creationId xmlns:a16="http://schemas.microsoft.com/office/drawing/2014/main" id="{F80BC448-9D3B-A16C-F2F4-452066D3D3F5}"/>
              </a:ext>
            </a:extLst>
          </p:cNvPr>
          <p:cNvSpPr txBox="1"/>
          <p:nvPr/>
        </p:nvSpPr>
        <p:spPr>
          <a:xfrm>
            <a:off x="1902256" y="4443039"/>
            <a:ext cx="1512914" cy="523220"/>
          </a:xfrm>
          <a:prstGeom prst="rect">
            <a:avLst/>
          </a:prstGeom>
          <a:noFill/>
        </p:spPr>
        <p:txBody>
          <a:bodyPr wrap="square" rtlCol="0">
            <a:spAutoFit/>
          </a:bodyPr>
          <a:lstStyle/>
          <a:p>
            <a:r>
              <a:rPr lang="en-US" sz="1400" dirty="0">
                <a:solidFill>
                  <a:srgbClr val="0070C0"/>
                </a:solidFill>
              </a:rPr>
              <a:t>~3% variation in the ~10ps range</a:t>
            </a:r>
          </a:p>
        </p:txBody>
      </p:sp>
      <p:sp>
        <p:nvSpPr>
          <p:cNvPr id="13" name="TextBox 12">
            <a:extLst>
              <a:ext uri="{FF2B5EF4-FFF2-40B4-BE49-F238E27FC236}">
                <a16:creationId xmlns:a16="http://schemas.microsoft.com/office/drawing/2014/main" id="{D861F45E-0EE5-AD17-AC04-7E655A3EA76D}"/>
              </a:ext>
            </a:extLst>
          </p:cNvPr>
          <p:cNvSpPr txBox="1"/>
          <p:nvPr/>
        </p:nvSpPr>
        <p:spPr>
          <a:xfrm>
            <a:off x="5692665" y="5013553"/>
            <a:ext cx="1512914" cy="523220"/>
          </a:xfrm>
          <a:prstGeom prst="rect">
            <a:avLst/>
          </a:prstGeom>
          <a:noFill/>
        </p:spPr>
        <p:txBody>
          <a:bodyPr wrap="square" rtlCol="0">
            <a:spAutoFit/>
          </a:bodyPr>
          <a:lstStyle/>
          <a:p>
            <a:r>
              <a:rPr lang="en-US" sz="1400" dirty="0">
                <a:solidFill>
                  <a:srgbClr val="0070C0"/>
                </a:solidFill>
              </a:rPr>
              <a:t>~5% variation in the ~10ps range</a:t>
            </a:r>
          </a:p>
        </p:txBody>
      </p:sp>
      <p:sp>
        <p:nvSpPr>
          <p:cNvPr id="14" name="TextBox 13">
            <a:extLst>
              <a:ext uri="{FF2B5EF4-FFF2-40B4-BE49-F238E27FC236}">
                <a16:creationId xmlns:a16="http://schemas.microsoft.com/office/drawing/2014/main" id="{D5C345E4-1023-BB63-0AED-B3CE63F08EE9}"/>
              </a:ext>
            </a:extLst>
          </p:cNvPr>
          <p:cNvSpPr txBox="1"/>
          <p:nvPr/>
        </p:nvSpPr>
        <p:spPr>
          <a:xfrm>
            <a:off x="9319028" y="5145774"/>
            <a:ext cx="1832620" cy="523220"/>
          </a:xfrm>
          <a:prstGeom prst="rect">
            <a:avLst/>
          </a:prstGeom>
          <a:noFill/>
        </p:spPr>
        <p:txBody>
          <a:bodyPr wrap="square" rtlCol="0">
            <a:spAutoFit/>
          </a:bodyPr>
          <a:lstStyle/>
          <a:p>
            <a:r>
              <a:rPr lang="en-US" sz="1400" dirty="0">
                <a:solidFill>
                  <a:srgbClr val="FF0000"/>
                </a:solidFill>
              </a:rPr>
              <a:t>~0.035% variation in the ~10ps range</a:t>
            </a:r>
          </a:p>
        </p:txBody>
      </p:sp>
      <p:sp>
        <p:nvSpPr>
          <p:cNvPr id="15" name="TextBox 14">
            <a:extLst>
              <a:ext uri="{FF2B5EF4-FFF2-40B4-BE49-F238E27FC236}">
                <a16:creationId xmlns:a16="http://schemas.microsoft.com/office/drawing/2014/main" id="{87F242B6-3BD2-B077-5BDB-D6873246DB03}"/>
              </a:ext>
            </a:extLst>
          </p:cNvPr>
          <p:cNvSpPr txBox="1"/>
          <p:nvPr/>
        </p:nvSpPr>
        <p:spPr>
          <a:xfrm>
            <a:off x="9193583" y="1004340"/>
            <a:ext cx="2933056" cy="369332"/>
          </a:xfrm>
          <a:prstGeom prst="rect">
            <a:avLst/>
          </a:prstGeom>
          <a:noFill/>
        </p:spPr>
        <p:txBody>
          <a:bodyPr wrap="square" rtlCol="0">
            <a:spAutoFit/>
          </a:bodyPr>
          <a:lstStyle/>
          <a:p>
            <a:r>
              <a:rPr lang="en-US" dirty="0"/>
              <a:t>Courtesy to Y. Jing and J. Ma</a:t>
            </a:r>
          </a:p>
        </p:txBody>
      </p:sp>
      <p:sp>
        <p:nvSpPr>
          <p:cNvPr id="16" name="Slide Number Placeholder 15">
            <a:extLst>
              <a:ext uri="{FF2B5EF4-FFF2-40B4-BE49-F238E27FC236}">
                <a16:creationId xmlns:a16="http://schemas.microsoft.com/office/drawing/2014/main" id="{E49A61CF-758C-110B-14EA-4ECBC3830204}"/>
              </a:ext>
            </a:extLst>
          </p:cNvPr>
          <p:cNvSpPr>
            <a:spLocks noGrp="1"/>
          </p:cNvSpPr>
          <p:nvPr>
            <p:ph type="sldNum" sz="quarter" idx="12"/>
          </p:nvPr>
        </p:nvSpPr>
        <p:spPr/>
        <p:txBody>
          <a:bodyPr/>
          <a:lstStyle/>
          <a:p>
            <a:fld id="{3BA2A5A8-C6F8-4902-A4E6-D3514CFCEC88}" type="slidenum">
              <a:rPr lang="en-US" sz="2000" smtClean="0"/>
              <a:t>8</a:t>
            </a:fld>
            <a:endParaRPr lang="en-US" sz="2000" dirty="0"/>
          </a:p>
        </p:txBody>
      </p:sp>
    </p:spTree>
    <p:extLst>
      <p:ext uri="{BB962C8B-B14F-4D97-AF65-F5344CB8AC3E}">
        <p14:creationId xmlns:p14="http://schemas.microsoft.com/office/powerpoint/2010/main" val="36471805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15625</TotalTime>
  <Words>2149</Words>
  <Application>Microsoft Macintosh PowerPoint</Application>
  <PresentationFormat>Widescreen</PresentationFormat>
  <Paragraphs>254</Paragraphs>
  <Slides>26</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4" baseType="lpstr">
      <vt:lpstr>Arial</vt:lpstr>
      <vt:lpstr>Calibri</vt:lpstr>
      <vt:lpstr>Calibri Light</vt:lpstr>
      <vt:lpstr>Cambria Math</vt:lpstr>
      <vt:lpstr>Courier New</vt:lpstr>
      <vt:lpstr>Times New Roman</vt:lpstr>
      <vt:lpstr>Office Theme</vt:lpstr>
      <vt:lpstr>Equation</vt:lpstr>
      <vt:lpstr>Towards More Realistic Simulations of the Coherent Electron Cooling Experiment</vt:lpstr>
      <vt:lpstr>Outline</vt:lpstr>
      <vt:lpstr>Coherent electron Cooling</vt:lpstr>
      <vt:lpstr>Plasma-Cascade Instability</vt:lpstr>
      <vt:lpstr>CeC experiment at RHIC</vt:lpstr>
      <vt:lpstr>Overall Structure of CeC Prediction</vt:lpstr>
      <vt:lpstr>What has been done in the past...</vt:lpstr>
      <vt:lpstr>Limitations of the previous approach</vt:lpstr>
      <vt:lpstr>Dependance of the cooling force on the longitudinal position of the ion:  Variation of the electrons' parameters</vt:lpstr>
      <vt:lpstr>PowerPoint Presentation</vt:lpstr>
      <vt:lpstr>What have we missed...</vt:lpstr>
      <vt:lpstr>Latest SPACE simulation results for e beam size</vt:lpstr>
      <vt:lpstr>PowerPoint Presentation</vt:lpstr>
      <vt:lpstr>PowerPoint Presentation</vt:lpstr>
      <vt:lpstr>Updated electron distribution</vt:lpstr>
      <vt:lpstr>Simulated cooling forces with transverse offsets at the kicker</vt:lpstr>
      <vt:lpstr>Amplitude of the cooling energy kick</vt:lpstr>
      <vt:lpstr>Averaged cooling force over the transverse profile of the ion bunch</vt:lpstr>
      <vt:lpstr>Implementing the transverse dependance of the cooling force into the ion tracking code</vt:lpstr>
      <vt:lpstr>Results from ion tracking with 2D interpolation</vt:lpstr>
      <vt:lpstr>Why the cooling performance with updated electron distribution is even worse than the old one with Gaussian transverse profile?</vt:lpstr>
      <vt:lpstr>Required parameters for demonstrating CeC</vt:lpstr>
      <vt:lpstr>Our plan</vt:lpstr>
      <vt:lpstr>Summary</vt:lpstr>
      <vt:lpstr>Acknowledgements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More Realistic Simulations of the Coherent Electron Cooling Experiment</dc:title>
  <dc:creator>Wang, Gang</dc:creator>
  <cp:lastModifiedBy>Wang, Gang</cp:lastModifiedBy>
  <cp:revision>11</cp:revision>
  <dcterms:created xsi:type="dcterms:W3CDTF">2023-09-28T15:53:22Z</dcterms:created>
  <dcterms:modified xsi:type="dcterms:W3CDTF">2023-10-12T08:23:32Z</dcterms:modified>
</cp:coreProperties>
</file>