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7" r:id="rId2"/>
    <p:sldId id="258" r:id="rId3"/>
    <p:sldId id="270" r:id="rId4"/>
    <p:sldId id="286" r:id="rId5"/>
    <p:sldId id="384" r:id="rId6"/>
    <p:sldId id="334" r:id="rId7"/>
    <p:sldId id="404" r:id="rId8"/>
    <p:sldId id="390" r:id="rId9"/>
    <p:sldId id="2328" r:id="rId10"/>
    <p:sldId id="2329" r:id="rId11"/>
    <p:sldId id="2323" r:id="rId12"/>
    <p:sldId id="2324" r:id="rId13"/>
    <p:sldId id="2325" r:id="rId14"/>
    <p:sldId id="2326" r:id="rId15"/>
    <p:sldId id="2330" r:id="rId16"/>
    <p:sldId id="2331" r:id="rId17"/>
    <p:sldId id="2332" r:id="rId18"/>
    <p:sldId id="2320" r:id="rId19"/>
    <p:sldId id="2333" r:id="rId20"/>
    <p:sldId id="233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5952"/>
  </p:normalViewPr>
  <p:slideViewPr>
    <p:cSldViewPr snapToGrid="0">
      <p:cViewPr varScale="1">
        <p:scale>
          <a:sx n="111" d="100"/>
          <a:sy n="111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41FA9-A957-E74C-A3A9-003DD8478539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74005-76F7-064C-889E-5D0AF1754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271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EEE3E-C141-4687-94AF-A013CCD689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535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22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47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29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93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350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75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38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696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285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095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558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02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9459E-E865-4F02-A386-95FCE0D563D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48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05F14-8459-F306-A107-96F07FC86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42A4E6-7ABE-308D-5695-A03576CADA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209B0-08E9-1FC2-9126-8F4881CAB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8D499-53F4-0915-F866-03B76B45F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112BA-FB8A-E1CC-E073-427CACB6D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35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C490D-3366-AB81-3C59-1E7E4EC4A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EA332B-FDCD-9493-F678-DC16CAC02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D2A48-6C35-D00F-3571-893E2E2A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4BC9D-3385-86EC-B35A-9D65EBB0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31FD4-7EB6-A6D0-B33E-89504CF4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6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B98256-C63C-9EFB-62AC-A11E0E2C8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D363E3-F3C1-1FFB-2A50-6A08790BAE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2C92E-9860-71B6-9EC4-AB5446B43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D74E3-67DD-7559-CD0D-D0FF7B424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D2F06-035B-9504-1D4F-95E9A0739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99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2541806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5773229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4501444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CCAF04-6C30-614D-8071-3CC683E976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083" y="5755088"/>
            <a:ext cx="32385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3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>
          <p15:clr>
            <a:srgbClr val="FBAE40"/>
          </p15:clr>
        </p15:guide>
        <p15:guide id="8" pos="3840">
          <p15:clr>
            <a:srgbClr val="FBAE40"/>
          </p15:clr>
        </p15:guide>
        <p15:guide id="9" orient="horz" pos="3888">
          <p15:clr>
            <a:srgbClr val="FBAE40"/>
          </p15:clr>
        </p15:guide>
        <p15:guide id="10" pos="360">
          <p15:clr>
            <a:srgbClr val="FBAE40"/>
          </p15:clr>
        </p15:guide>
        <p15:guide id="11" pos="7320">
          <p15:clr>
            <a:srgbClr val="FBAE40"/>
          </p15:clr>
        </p15:guide>
        <p15:guide id="12" orient="horz" pos="398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3C838-8F97-1784-4307-E4EA232C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B4B43-6B21-DFFE-B082-2B50E0689B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62E1A-BAB5-D9D6-682B-38892F9EB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8A875-BABC-024A-3CF1-2DE4AC527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8AA97-DA25-53CC-1322-EF110CEF9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517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96E12-0554-55BF-EDBB-66BA9A6E7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36E43B-A1BB-51A0-2496-00302276D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87647-0459-9116-D151-77C5EF14B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83A35-BDDC-2BCB-0FB7-1DDD339A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5D3C2-D948-10F4-2F21-377F0040D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61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9B4F3-E753-9A58-20CD-484748593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68B9A-BF0C-D8D1-058A-A8EFFB666E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D06411-757B-4AB0-2668-525A5E8582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1BF03-A61A-E0BC-5031-453EE6E75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A35BC-D5FD-B2D2-27F9-8FF4EDD27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601EC-09FE-8109-A6E3-6AB9794D4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9ACA-6FA8-8691-91A7-ACEB8F28C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6CB09D-2A87-47C8-A214-444FDE7AB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39F93-AD70-55A7-B32C-F9D93485C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970A2E-20D0-C415-2FF1-9473AE9B4E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A3B69E-431F-91C7-FF67-2E519D8E5E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04F396-E40C-1426-500A-DD6681FE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3A35C4-A10B-77FE-A80F-84E2DEA4E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12D00D-1795-13C5-195B-BB69BEE5C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7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ED125-3ECE-0D6F-C389-FA3B81A1C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A7E2BC-110E-2EB5-C89E-957698A8E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0FCCF1-E73B-0FF9-59B8-54D70D75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387BC1-7A18-E570-C78C-7D0FE5FDF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4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99DE4A-EB5E-A0EA-A94B-15A5E116E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32B123-8889-BA49-2541-435D9743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C5793-C9EC-1661-DDA5-78023F119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56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8686-8F3A-CA91-C753-C8467919E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2BEB7-A1B6-D266-3EDE-D471DA5A80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7EF37B-6AB3-63C9-A87E-0F08796ED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D2EA9-0E9F-B7A0-972C-311C55B00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5A413F-8F37-4113-F1C7-F32E635F1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5D60A-A7FD-E982-05BC-3D5AC96F0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45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1D3E6-CC5C-2A87-4BAD-EBE03BC7D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61CDF0-3E99-78B5-5189-DA80AB0EF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04A63C-D15B-B1C0-435C-87AAE00A1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568A8-600D-687C-5843-74571ED4B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48F90-83F1-43C1-5352-A6C43E2C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A2FD6D-DDCA-FE3A-B02D-824E9242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8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BADE78-AEFE-76EA-2E02-36BFB9FCA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0CD053-063F-3913-E368-83983FC82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3819A-54E6-2402-7DF6-B4EFD89D0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0BD50-3F47-934E-894C-4F90A09F645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0CDB4-7A82-B06C-5B0E-479D2D5DF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7FACC-88FC-B0E6-9C0A-E7FD14A82D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87C13-BB9F-DE4E-8CE6-3D04E91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78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36.png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image" Target="../media/image3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11" Type="http://schemas.openxmlformats.org/officeDocument/2006/relationships/image" Target="../media/image42.e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41.emf"/><Relationship Id="rId4" Type="http://schemas.openxmlformats.org/officeDocument/2006/relationships/image" Target="../media/image38.png"/><Relationship Id="rId9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image" Target="../media/image43.png"/><Relationship Id="rId7" Type="http://schemas.openxmlformats.org/officeDocument/2006/relationships/oleObject" Target="../embeddings/oleObject6.bin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emf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image" Target="../media/image4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4.png"/><Relationship Id="rId5" Type="http://schemas.openxmlformats.org/officeDocument/2006/relationships/image" Target="../media/image52.png"/><Relationship Id="rId10" Type="http://schemas.openxmlformats.org/officeDocument/2006/relationships/image" Target="../media/image3.wmf"/><Relationship Id="rId4" Type="http://schemas.openxmlformats.org/officeDocument/2006/relationships/image" Target="../media/image51.png"/><Relationship Id="rId9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4.png"/><Relationship Id="rId10" Type="http://schemas.openxmlformats.org/officeDocument/2006/relationships/image" Target="../media/image61.png"/><Relationship Id="rId4" Type="http://schemas.openxmlformats.org/officeDocument/2006/relationships/image" Target="../media/image3.wmf"/><Relationship Id="rId9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13" Type="http://schemas.openxmlformats.org/officeDocument/2006/relationships/image" Target="../media/image3.wmf"/><Relationship Id="rId3" Type="http://schemas.openxmlformats.org/officeDocument/2006/relationships/image" Target="../media/image8.png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4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10" Type="http://schemas.openxmlformats.org/officeDocument/2006/relationships/image" Target="../media/image4.png"/><Relationship Id="rId4" Type="http://schemas.openxmlformats.org/officeDocument/2006/relationships/image" Target="../media/image17.png"/><Relationship Id="rId9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21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6.png"/><Relationship Id="rId5" Type="http://schemas.openxmlformats.org/officeDocument/2006/relationships/image" Target="../media/image3.w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31.png"/><Relationship Id="rId5" Type="http://schemas.openxmlformats.org/officeDocument/2006/relationships/image" Target="../media/image4.png"/><Relationship Id="rId10" Type="http://schemas.openxmlformats.org/officeDocument/2006/relationships/image" Target="../media/image30.png"/><Relationship Id="rId4" Type="http://schemas.openxmlformats.org/officeDocument/2006/relationships/image" Target="../media/image3.wm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3175" y="2541806"/>
            <a:ext cx="11167810" cy="1947460"/>
          </a:xfrm>
        </p:spPr>
        <p:txBody>
          <a:bodyPr>
            <a:normAutofit fontScale="90000"/>
          </a:bodyPr>
          <a:lstStyle/>
          <a:p>
            <a:pPr algn="ctr"/>
            <a:r>
              <a:rPr lang="en-US" b="0" i="0" u="none" strike="noStrike" dirty="0">
                <a:effectLst/>
                <a:latin typeface="Segoe UI" panose="020B0502040204020203" pitchFamily="34" charset="0"/>
              </a:rPr>
              <a:t>Design to Achieve Uniform Electron Beam in Coherent Electron Cooling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B0E14B-6889-F849-8A8C-D01D7C3603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COOL’23 workshop, 10/12/2023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0F4563-AB5E-1F4E-B28C-08AC132303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Yichao</a:t>
            </a:r>
            <a:r>
              <a:rPr lang="en-US" dirty="0"/>
              <a:t> Jing, for the </a:t>
            </a:r>
            <a:r>
              <a:rPr lang="en-US" dirty="0" err="1"/>
              <a:t>CeC</a:t>
            </a:r>
            <a:r>
              <a:rPr lang="en-US" dirty="0"/>
              <a:t> </a:t>
            </a:r>
            <a:r>
              <a:rPr lang="en-US" dirty="0" err="1"/>
              <a:t>PoP</a:t>
            </a:r>
            <a:r>
              <a:rPr lang="en-US" dirty="0"/>
              <a:t> team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0CAD408-7173-F447-6528-F3881F467604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6B26432-AF08-7D4F-2C95-4B2C27A20047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7CFEA-908C-8545-1758-E39D125E5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1930" y="101162"/>
            <a:ext cx="9156071" cy="54653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Simulation’s prediction with real beam (with misalignments/field errors)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A70F735-119C-0E9B-149B-EAE5B08B6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10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AD9141D-58A8-3D88-0D3F-8445989F3F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947672" imgH="722376" progId="Word.Document.8">
                  <p:embed/>
                </p:oleObj>
              </mc:Choice>
              <mc:Fallback>
                <p:oleObj name="Document" r:id="rId2" imgW="1947672" imgH="722376" progId="Word.Document.8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B28F4427-EEF6-09FC-D8F7-B7BB0E2E4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A45FDF4B-CB4C-7446-F657-FE5D6C581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1" y="1134895"/>
            <a:ext cx="6421009" cy="3501792"/>
          </a:xfrm>
          <a:prstGeom prst="rect">
            <a:avLst/>
          </a:prstGeom>
        </p:spPr>
      </p:pic>
      <p:pic>
        <p:nvPicPr>
          <p:cNvPr id="13" name="Picture 12" descr="A collage of images of a planet&#10;&#10;Description automatically generated">
            <a:extLst>
              <a:ext uri="{FF2B5EF4-FFF2-40B4-BE49-F238E27FC236}">
                <a16:creationId xmlns:a16="http://schemas.microsoft.com/office/drawing/2014/main" id="{B72D6937-5038-10D2-3D11-90CD2DC28F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0836" y="769616"/>
            <a:ext cx="5453063" cy="3352292"/>
          </a:xfrm>
          <a:prstGeom prst="rect">
            <a:avLst/>
          </a:prstGeom>
        </p:spPr>
      </p:pic>
      <p:pic>
        <p:nvPicPr>
          <p:cNvPr id="15" name="Picture 14" descr="A comparison of a blue and white image&#10;&#10;Description automatically generated with medium confidence">
            <a:extLst>
              <a:ext uri="{FF2B5EF4-FFF2-40B4-BE49-F238E27FC236}">
                <a16:creationId xmlns:a16="http://schemas.microsoft.com/office/drawing/2014/main" id="{E046BA16-0C1B-1FEE-C032-0EF032D3DA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683" y="3993316"/>
            <a:ext cx="5453063" cy="18218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3E185BF-AD7A-A453-2CAF-76FBAF5F07A6}"/>
              </a:ext>
            </a:extLst>
          </p:cNvPr>
          <p:cNvSpPr txBox="1"/>
          <p:nvPr/>
        </p:nvSpPr>
        <p:spPr>
          <a:xfrm>
            <a:off x="789443" y="4891833"/>
            <a:ext cx="5453062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Our simulation has qualitatively good agreement in predicting the unusual behaviors in the real beam when misalignment/field errors in the beamline are included.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1071406-8254-E2FE-C898-5CD987973925}"/>
              </a:ext>
            </a:extLst>
          </p:cNvPr>
          <p:cNvSpPr/>
          <p:nvPr/>
        </p:nvSpPr>
        <p:spPr>
          <a:xfrm>
            <a:off x="10134600" y="5842163"/>
            <a:ext cx="7457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omic Sans MS" panose="030F0702030302020204" pitchFamily="66" charset="0"/>
              </a:rPr>
              <a:t>© K. Shih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62233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C296970-DE4C-4E0B-E33E-F4EFA8F9B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302" y="3123727"/>
            <a:ext cx="3134295" cy="235072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1C5069C-B100-DAE3-5813-98BBAAEA60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72" y="3128766"/>
            <a:ext cx="3134295" cy="23507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Road to beam with uniform temporal distribution – flat top initial dist. no good 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11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1947672" imgH="722376" progId="Word.Document.8">
                  <p:embed/>
                </p:oleObj>
              </mc:Choice>
              <mc:Fallback>
                <p:oleObj name="Document" r:id="rId5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68617" y="797707"/>
            <a:ext cx="74309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Due to the strong compression and space charge dominated nature, for an initial flat top distribution, final distribution is close to triangular shape.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8EA75F-F85C-41C6-B306-EB6F8D09EC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20" y="1558539"/>
            <a:ext cx="2883760" cy="20186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85E33A3-4112-8B8C-2008-DEE1844071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813" y="1558538"/>
            <a:ext cx="2883804" cy="20186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2B11EC-738E-4784-AC80-DD2CB4456DB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132" y="3522532"/>
            <a:ext cx="2883760" cy="20186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574EA65-1E0E-F9E3-3729-037EBBF0AC8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37" y="3480355"/>
            <a:ext cx="2883760" cy="201863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7834791-6558-FF9E-ECDE-90DA1B7930E9}"/>
              </a:ext>
            </a:extLst>
          </p:cNvPr>
          <p:cNvSpPr txBox="1"/>
          <p:nvPr/>
        </p:nvSpPr>
        <p:spPr>
          <a:xfrm>
            <a:off x="9248176" y="2106735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32FDA1-0C74-91C6-EEE9-77F1E8961141}"/>
              </a:ext>
            </a:extLst>
          </p:cNvPr>
          <p:cNvSpPr txBox="1"/>
          <p:nvPr/>
        </p:nvSpPr>
        <p:spPr>
          <a:xfrm>
            <a:off x="7828799" y="2106735"/>
            <a:ext cx="475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tail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78AAB8-583C-FC22-6E77-79A837D76E37}"/>
              </a:ext>
            </a:extLst>
          </p:cNvPr>
          <p:cNvSpPr txBox="1"/>
          <p:nvPr/>
        </p:nvSpPr>
        <p:spPr>
          <a:xfrm>
            <a:off x="724755" y="225376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Gaussian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2E82B13-003C-C708-DB65-C47677D4C832}"/>
              </a:ext>
            </a:extLst>
          </p:cNvPr>
          <p:cNvSpPr txBox="1"/>
          <p:nvPr/>
        </p:nvSpPr>
        <p:spPr>
          <a:xfrm>
            <a:off x="10000502" y="2126009"/>
            <a:ext cx="2130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Flat-top with linear chirp (real)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BF057D-A039-BF71-025E-2B7ACCA2ABA4}"/>
              </a:ext>
            </a:extLst>
          </p:cNvPr>
          <p:cNvSpPr txBox="1"/>
          <p:nvPr/>
        </p:nvSpPr>
        <p:spPr>
          <a:xfrm>
            <a:off x="2187576" y="5545832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Both Gaussian and semi-flat top distributions cannot produce uniform temporal distribution for compressed beam. Need some innovative laser pattern!</a:t>
            </a:r>
          </a:p>
        </p:txBody>
      </p:sp>
    </p:spTree>
    <p:extLst>
      <p:ext uri="{BB962C8B-B14F-4D97-AF65-F5344CB8AC3E}">
        <p14:creationId xmlns:p14="http://schemas.microsoft.com/office/powerpoint/2010/main" val="3729576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99D02C5-8A5B-949F-42BC-E9190A948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466" y="3402455"/>
            <a:ext cx="2981369" cy="223602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FD24246-EA05-1940-6EE2-3E63694DF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4842" y="3425885"/>
            <a:ext cx="2981369" cy="2236027"/>
          </a:xfrm>
          <a:prstGeom prst="rect">
            <a:avLst/>
          </a:prstGeom>
        </p:spPr>
      </p:pic>
      <p:pic>
        <p:nvPicPr>
          <p:cNvPr id="33" name="Picture 32" descr="Chart&#10;&#10;Description automatically generated">
            <a:extLst>
              <a:ext uri="{FF2B5EF4-FFF2-40B4-BE49-F238E27FC236}">
                <a16:creationId xmlns:a16="http://schemas.microsoft.com/office/drawing/2014/main" id="{DCC9D38C-F7D0-B6EF-1D69-7FF937B1A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16" y="3402456"/>
            <a:ext cx="2981368" cy="22360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8B550F-1712-F3FE-6406-468560E0AF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0063" y="1233228"/>
            <a:ext cx="3760347" cy="26322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 laser pattern with combinations of Gaussian beamlets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12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1947672" imgH="722376" progId="Word.Document.8">
                  <p:embed/>
                </p:oleObj>
              </mc:Choice>
              <mc:Fallback>
                <p:oleObj name="Document" r:id="rId7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BF057D-A039-BF71-025E-2B7ACCA2ABA4}"/>
              </a:ext>
            </a:extLst>
          </p:cNvPr>
          <p:cNvSpPr txBox="1"/>
          <p:nvPr/>
        </p:nvSpPr>
        <p:spPr>
          <a:xfrm>
            <a:off x="1752599" y="5661109"/>
            <a:ext cx="8674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Slice emittances (~1.5 um) and peak current (~ 50 A) are satisfactory. Slice energy spread (for core, &gt; 1.5e-4) is too large due to long initial bunch length and strong compression.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74D768-3ED8-0923-BADC-1C95DAFD59CB}"/>
              </a:ext>
            </a:extLst>
          </p:cNvPr>
          <p:cNvSpPr txBox="1"/>
          <p:nvPr/>
        </p:nvSpPr>
        <p:spPr>
          <a:xfrm>
            <a:off x="1188594" y="797707"/>
            <a:ext cx="80016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first start with 3 Gaussian beamlets for uniform final distribution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FF08042-0179-2309-A5C1-98423C7AE294}"/>
              </a:ext>
            </a:extLst>
          </p:cNvPr>
          <p:cNvCxnSpPr>
            <a:cxnSpLocks/>
          </p:cNvCxnSpPr>
          <p:nvPr/>
        </p:nvCxnSpPr>
        <p:spPr>
          <a:xfrm>
            <a:off x="3677502" y="1132622"/>
            <a:ext cx="0" cy="2606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996577E-FE05-9A7E-3E4E-DAE2C68C1258}"/>
              </a:ext>
            </a:extLst>
          </p:cNvPr>
          <p:cNvCxnSpPr>
            <a:cxnSpLocks/>
          </p:cNvCxnSpPr>
          <p:nvPr/>
        </p:nvCxnSpPr>
        <p:spPr>
          <a:xfrm>
            <a:off x="2688951" y="1132623"/>
            <a:ext cx="0" cy="260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C4E8A36-686F-2A80-0AE7-E4F5C972AE5E}"/>
              </a:ext>
            </a:extLst>
          </p:cNvPr>
          <p:cNvCxnSpPr>
            <a:cxnSpLocks/>
          </p:cNvCxnSpPr>
          <p:nvPr/>
        </p:nvCxnSpPr>
        <p:spPr>
          <a:xfrm>
            <a:off x="3190236" y="1979314"/>
            <a:ext cx="0" cy="1399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81C1F14A-0141-D70B-A432-704F53729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984570"/>
              </p:ext>
            </p:extLst>
          </p:nvPr>
        </p:nvGraphicFramePr>
        <p:xfrm>
          <a:off x="5853052" y="1581407"/>
          <a:ext cx="494512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562">
                  <a:extLst>
                    <a:ext uri="{9D8B030D-6E8A-4147-A177-3AD203B41FA5}">
                      <a16:colId xmlns:a16="http://schemas.microsoft.com/office/drawing/2014/main" val="3212407571"/>
                    </a:ext>
                  </a:extLst>
                </a:gridCol>
                <a:gridCol w="2472562">
                  <a:extLst>
                    <a:ext uri="{9D8B030D-6E8A-4147-A177-3AD203B41FA5}">
                      <a16:colId xmlns:a16="http://schemas.microsoft.com/office/drawing/2014/main" val="455442738"/>
                    </a:ext>
                  </a:extLst>
                </a:gridCol>
              </a:tblGrid>
              <a:tr h="33029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087695"/>
                  </a:ext>
                </a:extLst>
              </a:tr>
              <a:tr h="334886">
                <a:tc>
                  <a:txBody>
                    <a:bodyPr/>
                    <a:lstStyle/>
                    <a:p>
                      <a:r>
                        <a:rPr lang="en-US" dirty="0"/>
                        <a:t>Side beam center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180 </a:t>
                      </a:r>
                      <a:r>
                        <a:rPr lang="en-US" dirty="0" err="1"/>
                        <a:t>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06909"/>
                  </a:ext>
                </a:extLst>
              </a:tr>
              <a:tr h="334886">
                <a:tc>
                  <a:txBody>
                    <a:bodyPr/>
                    <a:lstStyle/>
                    <a:p>
                      <a:r>
                        <a:rPr lang="en-US" dirty="0"/>
                        <a:t>Beamlets’ </a:t>
                      </a:r>
                      <a:r>
                        <a:rPr lang="en-US" dirty="0" err="1"/>
                        <a:t>r.m.s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 </a:t>
                      </a:r>
                      <a:r>
                        <a:rPr lang="en-US" dirty="0" err="1"/>
                        <a:t>ps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517590"/>
                  </a:ext>
                </a:extLst>
              </a:tr>
              <a:tr h="529608">
                <a:tc>
                  <a:txBody>
                    <a:bodyPr/>
                    <a:lstStyle/>
                    <a:p>
                      <a:r>
                        <a:rPr lang="en-US" dirty="0"/>
                        <a:t>Relative intensity center/sides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22013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6123007" y="1180875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7B9BB20-E32E-A0A1-99AA-48C97ED737A3}"/>
              </a:ext>
            </a:extLst>
          </p:cNvPr>
          <p:cNvCxnSpPr>
            <a:cxnSpLocks/>
          </p:cNvCxnSpPr>
          <p:nvPr/>
        </p:nvCxnSpPr>
        <p:spPr>
          <a:xfrm>
            <a:off x="4129045" y="4846604"/>
            <a:ext cx="26243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2EEEBD4-A6CF-5C5C-68D6-62E3289B5744}"/>
              </a:ext>
            </a:extLst>
          </p:cNvPr>
          <p:cNvCxnSpPr>
            <a:cxnSpLocks/>
          </p:cNvCxnSpPr>
          <p:nvPr/>
        </p:nvCxnSpPr>
        <p:spPr>
          <a:xfrm>
            <a:off x="645203" y="4556565"/>
            <a:ext cx="22147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030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671F4366-C351-FE3F-3AB4-FED294A06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703" y="2530466"/>
            <a:ext cx="4310783" cy="3233087"/>
          </a:xfrm>
          <a:prstGeom prst="rect">
            <a:avLst/>
          </a:prstGeom>
        </p:spPr>
      </p:pic>
      <p:pic>
        <p:nvPicPr>
          <p:cNvPr id="16" name="Picture 15" descr="A graph with blue and purple dots&#10;&#10;Description automatically generated">
            <a:extLst>
              <a:ext uri="{FF2B5EF4-FFF2-40B4-BE49-F238E27FC236}">
                <a16:creationId xmlns:a16="http://schemas.microsoft.com/office/drawing/2014/main" id="{11A18042-B4C0-3B1D-712D-1407E8382F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741" y="529866"/>
            <a:ext cx="3613317" cy="27099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Laser pattern more Gaussian beamlets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13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5" imgW="1947672" imgH="722376" progId="Word.Document.8">
                  <p:embed/>
                </p:oleObj>
              </mc:Choice>
              <mc:Fallback>
                <p:oleObj name="Document" r:id="rId5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BF057D-A039-BF71-025E-2B7ACCA2ABA4}"/>
              </a:ext>
            </a:extLst>
          </p:cNvPr>
          <p:cNvSpPr txBox="1"/>
          <p:nvPr/>
        </p:nvSpPr>
        <p:spPr>
          <a:xfrm>
            <a:off x="1806476" y="5636807"/>
            <a:ext cx="8915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dip’s height seems to have strong effect on the final current distribution’s uniformity. Slice emittances in the core part are 1.3 – 1.8 um (has relationship with local compression).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74D768-3ED8-0923-BADC-1C95DAFD59CB}"/>
              </a:ext>
            </a:extLst>
          </p:cNvPr>
          <p:cNvSpPr txBox="1"/>
          <p:nvPr/>
        </p:nvSpPr>
        <p:spPr>
          <a:xfrm>
            <a:off x="1188594" y="797707"/>
            <a:ext cx="9693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then used 5 Gaussian beamlets and optimized the relative strengths between beamlets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-3620805" y="3927124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463B8AB-06B6-2F43-E512-C5D30869F5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3751" y="1118808"/>
            <a:ext cx="4572000" cy="32004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E037A3-CA8F-32DD-1E4B-60801D72AFD7}"/>
              </a:ext>
            </a:extLst>
          </p:cNvPr>
          <p:cNvSpPr txBox="1"/>
          <p:nvPr/>
        </p:nvSpPr>
        <p:spPr>
          <a:xfrm>
            <a:off x="1895452" y="4495355"/>
            <a:ext cx="2368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: (1;0.85;0.7;0.85;1)</a:t>
            </a:r>
          </a:p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(1;0.75;0.5;0.75;1)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: (1;0.7;0.4;0.7;1)</a:t>
            </a:r>
          </a:p>
        </p:txBody>
      </p:sp>
    </p:spTree>
    <p:extLst>
      <p:ext uri="{BB962C8B-B14F-4D97-AF65-F5344CB8AC3E}">
        <p14:creationId xmlns:p14="http://schemas.microsoft.com/office/powerpoint/2010/main" val="7029428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scatter chart&#10;&#10;Description automatically generated">
            <a:extLst>
              <a:ext uri="{FF2B5EF4-FFF2-40B4-BE49-F238E27FC236}">
                <a16:creationId xmlns:a16="http://schemas.microsoft.com/office/drawing/2014/main" id="{736F450E-06BE-D819-1AFA-769913AA3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627" y="536762"/>
            <a:ext cx="3779520" cy="2834640"/>
          </a:xfrm>
          <a:prstGeom prst="rect">
            <a:avLst/>
          </a:prstGeom>
        </p:spPr>
      </p:pic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57FD168C-73B7-FD98-B541-E854D2F4F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71" y="3157734"/>
            <a:ext cx="3779520" cy="2834640"/>
          </a:xfrm>
          <a:prstGeom prst="rect">
            <a:avLst/>
          </a:prstGeom>
        </p:spPr>
      </p:pic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8E77E57A-626D-D01F-8656-17AEED95E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2429" y="3157734"/>
            <a:ext cx="3779520" cy="2834640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CB278E5D-37DD-C9F1-C7E6-CBC4CB4898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671" y="536762"/>
            <a:ext cx="3779520" cy="2834640"/>
          </a:xfrm>
          <a:prstGeom prst="rect">
            <a:avLst/>
          </a:prstGeom>
        </p:spPr>
      </p:pic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33CA1891-6214-9016-3496-9DE6A50D5E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2429" y="536762"/>
            <a:ext cx="3779520" cy="2834640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C03019BF-7E91-6F2C-12AA-5C2F8A5DA7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92909" y="3157734"/>
            <a:ext cx="3779520" cy="28346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Slice performance for optimized setup (1</a:t>
            </a:r>
            <a:r>
              <a:rPr lang="en-US" sz="2000" b="1" baseline="30000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14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9" imgW="1947672" imgH="722376" progId="Word.Document.8">
                  <p:embed/>
                </p:oleObj>
              </mc:Choice>
              <mc:Fallback>
                <p:oleObj name="Document" r:id="rId9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-3620805" y="3927124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</p:spTree>
    <p:extLst>
      <p:ext uri="{BB962C8B-B14F-4D97-AF65-F5344CB8AC3E}">
        <p14:creationId xmlns:p14="http://schemas.microsoft.com/office/powerpoint/2010/main" val="4053517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</a:rPr>
              <a:t>Beam measurements Run 23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15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947672" imgH="722376" progId="Word.Document.8">
                  <p:embed/>
                </p:oleObj>
              </mc:Choice>
              <mc:Fallback>
                <p:oleObj name="Document" r:id="rId3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-3620805" y="3927124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075F95-0025-5E32-F5B2-DB9D28C6F0DD}"/>
              </a:ext>
            </a:extLst>
          </p:cNvPr>
          <p:cNvSpPr txBox="1"/>
          <p:nvPr/>
        </p:nvSpPr>
        <p:spPr>
          <a:xfrm>
            <a:off x="671331" y="1391211"/>
            <a:ext cx="51166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Whole beam (with all 5 beamlets) has worse performance than expected.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Measured beam emittances (slice and projected) are significantly larger (2 – 2.5 times) than what we achieved earlier.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Different beamlets seem to have huge uncompensated chromatic effects when time dependent energy variation is introduced (buncher cavity on).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Density/energy modulation along the beam becomes obvious in dispersive region (dogleg) as supposed to be smooth distribution.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0152A73-5475-D775-087B-BD3143BCF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3975" y="1015853"/>
            <a:ext cx="5342119" cy="481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38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</a:rPr>
              <a:t>Measurements with individual beamlet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16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947672" imgH="722376" progId="Word.Document.8">
                  <p:embed/>
                </p:oleObj>
              </mc:Choice>
              <mc:Fallback>
                <p:oleObj name="Document" r:id="rId3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-3620805" y="3927124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075F95-0025-5E32-F5B2-DB9D28C6F0DD}"/>
              </a:ext>
            </a:extLst>
          </p:cNvPr>
          <p:cNvSpPr txBox="1"/>
          <p:nvPr/>
        </p:nvSpPr>
        <p:spPr>
          <a:xfrm>
            <a:off x="1087070" y="864208"/>
            <a:ext cx="9276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We then switch to single beamlet (by blocking others). Simulation predicts each individual beamlets’ properties (slice emit., peak current, bunch length </a:t>
            </a:r>
            <a:r>
              <a:rPr lang="en-US" dirty="0" err="1"/>
              <a:t>etc</a:t>
            </a:r>
            <a:r>
              <a:rPr lang="en-US" dirty="0"/>
              <a:t>) reasonably well.</a:t>
            </a:r>
          </a:p>
          <a:p>
            <a:pPr algn="just"/>
            <a:r>
              <a:rPr lang="en-US" dirty="0"/>
              <a:t> </a:t>
            </a:r>
          </a:p>
        </p:txBody>
      </p:sp>
      <p:pic>
        <p:nvPicPr>
          <p:cNvPr id="19" name="Picture 18" descr="A graph of a line&#10;&#10;Description automatically generated">
            <a:extLst>
              <a:ext uri="{FF2B5EF4-FFF2-40B4-BE49-F238E27FC236}">
                <a16:creationId xmlns:a16="http://schemas.microsoft.com/office/drawing/2014/main" id="{CD35D614-44FF-58F3-EBCB-B7103843B3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7700" y="1533177"/>
            <a:ext cx="2743200" cy="2057400"/>
          </a:xfrm>
          <a:prstGeom prst="rect">
            <a:avLst/>
          </a:prstGeom>
        </p:spPr>
      </p:pic>
      <p:pic>
        <p:nvPicPr>
          <p:cNvPr id="20" name="Picture 19" descr="A graph with a line&#10;&#10;Description automatically generated">
            <a:extLst>
              <a:ext uri="{FF2B5EF4-FFF2-40B4-BE49-F238E27FC236}">
                <a16:creationId xmlns:a16="http://schemas.microsoft.com/office/drawing/2014/main" id="{46E845E1-B128-518A-6005-9A1B09ACBF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1142" y="1533177"/>
            <a:ext cx="2743200" cy="2057400"/>
          </a:xfrm>
          <a:prstGeom prst="rect">
            <a:avLst/>
          </a:prstGeom>
        </p:spPr>
      </p:pic>
      <p:pic>
        <p:nvPicPr>
          <p:cNvPr id="21" name="Picture 20" descr="A graph of a graph&#10;&#10;Description automatically generated">
            <a:extLst>
              <a:ext uri="{FF2B5EF4-FFF2-40B4-BE49-F238E27FC236}">
                <a16:creationId xmlns:a16="http://schemas.microsoft.com/office/drawing/2014/main" id="{99A851A2-5DBC-8A68-1154-8BC414DCF4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849990"/>
            <a:ext cx="2794000" cy="1940560"/>
          </a:xfrm>
          <a:prstGeom prst="rect">
            <a:avLst/>
          </a:prstGeom>
        </p:spPr>
      </p:pic>
      <p:pic>
        <p:nvPicPr>
          <p:cNvPr id="24" name="Picture 23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FD66D24B-8991-D257-A174-2DAB95CBE8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20858" y="1860150"/>
            <a:ext cx="2794000" cy="1930400"/>
          </a:xfrm>
          <a:prstGeom prst="rect">
            <a:avLst/>
          </a:prstGeom>
        </p:spPr>
      </p:pic>
      <p:pic>
        <p:nvPicPr>
          <p:cNvPr id="25" name="Picture 24" descr="A graph of a curve&#10;&#10;Description automatically generated">
            <a:extLst>
              <a:ext uri="{FF2B5EF4-FFF2-40B4-BE49-F238E27FC236}">
                <a16:creationId xmlns:a16="http://schemas.microsoft.com/office/drawing/2014/main" id="{37EC3C20-4B75-8809-2E4B-1776C2E3967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2902" y="1849990"/>
            <a:ext cx="2748280" cy="1915160"/>
          </a:xfrm>
          <a:prstGeom prst="rect">
            <a:avLst/>
          </a:prstGeom>
        </p:spPr>
      </p:pic>
      <p:pic>
        <p:nvPicPr>
          <p:cNvPr id="26" name="Picture 25" descr="A screenshot of a graph&#10;&#10;Description automatically generated">
            <a:extLst>
              <a:ext uri="{FF2B5EF4-FFF2-40B4-BE49-F238E27FC236}">
                <a16:creationId xmlns:a16="http://schemas.microsoft.com/office/drawing/2014/main" id="{11C37C19-A935-7ABB-CC48-FEB8CDF6E8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14667" y="3908820"/>
            <a:ext cx="2206381" cy="2097320"/>
          </a:xfrm>
          <a:prstGeom prst="rect">
            <a:avLst/>
          </a:prstGeom>
        </p:spPr>
      </p:pic>
      <p:pic>
        <p:nvPicPr>
          <p:cNvPr id="27" name="Picture 26" descr="A graph of a line&#10;&#10;Description automatically generated">
            <a:extLst>
              <a:ext uri="{FF2B5EF4-FFF2-40B4-BE49-F238E27FC236}">
                <a16:creationId xmlns:a16="http://schemas.microsoft.com/office/drawing/2014/main" id="{743114E0-7E1D-8195-AA7C-1FD815AEACC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5400000">
            <a:off x="5291222" y="4069344"/>
            <a:ext cx="2191638" cy="1681955"/>
          </a:xfrm>
          <a:prstGeom prst="rect">
            <a:avLst/>
          </a:prstGeom>
        </p:spPr>
      </p:pic>
      <p:pic>
        <p:nvPicPr>
          <p:cNvPr id="28" name="Picture 2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F5DDEDA-54DE-A0B4-1902-04730057FFA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96920" y="4081963"/>
            <a:ext cx="2564760" cy="1564024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AF8159-923F-22DE-E5BD-7236621C7321}"/>
              </a:ext>
            </a:extLst>
          </p:cNvPr>
          <p:cNvCxnSpPr>
            <a:cxnSpLocks/>
          </p:cNvCxnSpPr>
          <p:nvPr/>
        </p:nvCxnSpPr>
        <p:spPr>
          <a:xfrm flipH="1">
            <a:off x="4486275" y="2179508"/>
            <a:ext cx="7000875" cy="3585457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B6A3C93-7F08-6288-85D1-4C498CFF854A}"/>
              </a:ext>
            </a:extLst>
          </p:cNvPr>
          <p:cNvSpPr txBox="1"/>
          <p:nvPr/>
        </p:nvSpPr>
        <p:spPr>
          <a:xfrm>
            <a:off x="457200" y="4614863"/>
            <a:ext cx="229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Simulated (top row) vs</a:t>
            </a:r>
          </a:p>
          <a:p>
            <a:r>
              <a:rPr lang="en-US" dirty="0"/>
              <a:t>measured (bot row)</a:t>
            </a:r>
          </a:p>
        </p:txBody>
      </p:sp>
    </p:spTree>
    <p:extLst>
      <p:ext uri="{BB962C8B-B14F-4D97-AF65-F5344CB8AC3E}">
        <p14:creationId xmlns:p14="http://schemas.microsoft.com/office/powerpoint/2010/main" val="120183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87070" y="219500"/>
            <a:ext cx="100178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</a:rPr>
              <a:t>Problems found/to solve in the coming Runs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17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947672" imgH="722376" progId="Word.Document.8">
                  <p:embed/>
                </p:oleObj>
              </mc:Choice>
              <mc:Fallback>
                <p:oleObj name="Document" r:id="rId3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4E8727-1386-C84C-AE1F-504E62EB9BF4}"/>
              </a:ext>
            </a:extLst>
          </p:cNvPr>
          <p:cNvSpPr txBox="1"/>
          <p:nvPr/>
        </p:nvSpPr>
        <p:spPr>
          <a:xfrm>
            <a:off x="-3620805" y="3927124"/>
            <a:ext cx="5714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Laser profile: 3 degrees of freedom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245A8B-399C-3466-12C6-9F415E3AD825}"/>
              </a:ext>
            </a:extLst>
          </p:cNvPr>
          <p:cNvSpPr txBox="1"/>
          <p:nvPr/>
        </p:nvSpPr>
        <p:spPr>
          <a:xfrm>
            <a:off x="504826" y="1554115"/>
            <a:ext cx="59388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The alignments of 5 beamlets need to be improved (smearing minimized) so that the emittance does not blow up (measured 10 um norm., slice).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When combining 5 beamlets, the relative strength of laser power is not as desired, #1,3,5 have significantly weaker power than #2,4 (</a:t>
            </a:r>
            <a:r>
              <a:rPr lang="en-US" sz="1800" dirty="0">
                <a:solidFill>
                  <a:srgbClr val="00B050"/>
                </a:solidFill>
              </a:rPr>
              <a:t>fixed</a:t>
            </a:r>
            <a:r>
              <a:rPr lang="en-US" sz="1800" dirty="0"/>
              <a:t>).</a:t>
            </a:r>
          </a:p>
          <a:p>
            <a:endParaRPr lang="en-US" dirty="0"/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The beam test was not finished due to early RHIC operation termination (6 weeks earlier than planned) and many interruptions in operation due to high temperature and humidity.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dirty="0"/>
              <a:t>Will put all beamlets together and measure properties when laser tuning is done.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5" name="Table 14">
            <a:extLst>
              <a:ext uri="{FF2B5EF4-FFF2-40B4-BE49-F238E27FC236}">
                <a16:creationId xmlns:a16="http://schemas.microsoft.com/office/drawing/2014/main" id="{D55C29CB-E462-8938-6D9F-920E4C22C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04775"/>
              </p:ext>
            </p:extLst>
          </p:nvPr>
        </p:nvGraphicFramePr>
        <p:xfrm>
          <a:off x="7051090" y="1820385"/>
          <a:ext cx="4053840" cy="2943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2874">
                  <a:extLst>
                    <a:ext uri="{9D8B030D-6E8A-4147-A177-3AD203B41FA5}">
                      <a16:colId xmlns:a16="http://schemas.microsoft.com/office/drawing/2014/main" val="1218730158"/>
                    </a:ext>
                  </a:extLst>
                </a:gridCol>
                <a:gridCol w="905483">
                  <a:extLst>
                    <a:ext uri="{9D8B030D-6E8A-4147-A177-3AD203B41FA5}">
                      <a16:colId xmlns:a16="http://schemas.microsoft.com/office/drawing/2014/main" val="1332489415"/>
                    </a:ext>
                  </a:extLst>
                </a:gridCol>
                <a:gridCol w="905483">
                  <a:extLst>
                    <a:ext uri="{9D8B030D-6E8A-4147-A177-3AD203B41FA5}">
                      <a16:colId xmlns:a16="http://schemas.microsoft.com/office/drawing/2014/main" val="409043890"/>
                    </a:ext>
                  </a:extLst>
                </a:gridCol>
              </a:tblGrid>
              <a:tr h="34241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Sim.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Exp.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08525734"/>
                  </a:ext>
                </a:extLst>
              </a:tr>
              <a:tr h="313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Charge per bunch, nC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78203580"/>
                  </a:ext>
                </a:extLst>
              </a:tr>
              <a:tr h="313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length, RMS, </a:t>
                      </a:r>
                      <a:r>
                        <a:rPr lang="en-US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30.8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31.7-32.4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857066815"/>
                  </a:ext>
                </a:extLst>
              </a:tr>
              <a:tr h="313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length, FW, </a:t>
                      </a:r>
                      <a:r>
                        <a:rPr lang="en-US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120-123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70725969"/>
                  </a:ext>
                </a:extLst>
              </a:tr>
              <a:tr h="313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 peak current, 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3.2-3.4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161380717"/>
                  </a:ext>
                </a:extLst>
              </a:tr>
              <a:tr h="51362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emittance (slice), RMS, </a:t>
                      </a:r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0.9-1.0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93467639"/>
                  </a:ext>
                </a:extLst>
              </a:tr>
              <a:tr h="4749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Beamlets separation, </a:t>
                      </a:r>
                      <a:r>
                        <a:rPr lang="en-US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54-56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52416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078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A99FC-A61A-23F3-6DEF-11450D069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D694C-896A-F940-8E9B-39DC653405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Beam dynamics simulation for </a:t>
            </a:r>
            <a:r>
              <a:rPr lang="en-US" dirty="0" err="1"/>
              <a:t>CeC</a:t>
            </a:r>
            <a:r>
              <a:rPr lang="en-US" dirty="0"/>
              <a:t> </a:t>
            </a:r>
            <a:r>
              <a:rPr lang="en-US" dirty="0" err="1"/>
              <a:t>PoP</a:t>
            </a:r>
            <a:r>
              <a:rPr lang="en-US" dirty="0"/>
              <a:t> experiment provides good guidance in determining beam properties under various operation modes.</a:t>
            </a:r>
          </a:p>
          <a:p>
            <a:endParaRPr lang="en-US" dirty="0"/>
          </a:p>
          <a:p>
            <a:r>
              <a:rPr lang="en-US" dirty="0"/>
              <a:t>New laser pattern was proposed to generate a compressed e- beam to provide uniform final beam distribution. Experiment will be performed to verify the e- beam’s properties.</a:t>
            </a:r>
          </a:p>
          <a:p>
            <a:endParaRPr lang="en-US" dirty="0"/>
          </a:p>
          <a:p>
            <a:r>
              <a:rPr lang="en-US" dirty="0"/>
              <a:t>Optimization in parametric space to achieve lower emittance and/or higher peak current is underway.</a:t>
            </a:r>
          </a:p>
        </p:txBody>
      </p:sp>
    </p:spTree>
    <p:extLst>
      <p:ext uri="{BB962C8B-B14F-4D97-AF65-F5344CB8AC3E}">
        <p14:creationId xmlns:p14="http://schemas.microsoft.com/office/powerpoint/2010/main" val="3610676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E8571-4B69-6A09-4C57-058667C6A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slides</a:t>
            </a:r>
          </a:p>
        </p:txBody>
      </p:sp>
    </p:spTree>
    <p:extLst>
      <p:ext uri="{BB962C8B-B14F-4D97-AF65-F5344CB8AC3E}">
        <p14:creationId xmlns:p14="http://schemas.microsoft.com/office/powerpoint/2010/main" val="7993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823FB-D185-195B-4A9B-BAA1ACFD9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48566"/>
            <a:ext cx="11049000" cy="113696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B56F5-253B-ABAA-3DF3-9CC075A672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25407"/>
            <a:ext cx="11049000" cy="468477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Beam dynamics in </a:t>
            </a:r>
            <a:r>
              <a:rPr lang="en-US" dirty="0" err="1"/>
              <a:t>CeC</a:t>
            </a:r>
            <a:r>
              <a:rPr lang="en-US" dirty="0"/>
              <a:t> </a:t>
            </a:r>
            <a:r>
              <a:rPr lang="en-US" dirty="0" err="1"/>
              <a:t>PoP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dirty="0"/>
              <a:t>Optimization with space charge and </a:t>
            </a:r>
            <a:r>
              <a:rPr lang="en-US" dirty="0" err="1"/>
              <a:t>wakefield</a:t>
            </a:r>
            <a:endParaRPr lang="en-US" dirty="0"/>
          </a:p>
          <a:p>
            <a:pPr lvl="1">
              <a:buFont typeface="Wingdings" pitchFamily="2" charset="2"/>
              <a:buChar char="Ø"/>
            </a:pPr>
            <a:r>
              <a:rPr lang="en-US" sz="2400" dirty="0">
                <a:cs typeface="Helvetica" panose="020B0604020202020204" pitchFamily="34" charset="0"/>
              </a:rPr>
              <a:t>Chromatic aberration and Coherent Synchrotron Radiation effects</a:t>
            </a:r>
          </a:p>
          <a:p>
            <a:pPr lvl="1">
              <a:buFont typeface="Wingdings" pitchFamily="2" charset="2"/>
              <a:buChar char="Ø"/>
            </a:pPr>
            <a:endParaRPr lang="en-US" sz="2400" dirty="0">
              <a:cs typeface="Helvetica" panose="020B0604020202020204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cs typeface="Helvetica" panose="020B0604020202020204" pitchFamily="34" charset="0"/>
              </a:rPr>
              <a:t> Beamline diagnostics and comparison with simulation</a:t>
            </a:r>
          </a:p>
          <a:p>
            <a:pPr>
              <a:buFont typeface="Wingdings" pitchFamily="2" charset="2"/>
              <a:buChar char="q"/>
            </a:pPr>
            <a:endParaRPr lang="en-US" dirty="0">
              <a:cs typeface="Helvetica" panose="020B0604020202020204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cs typeface="Helvetica" panose="020B0604020202020204" pitchFamily="34" charset="0"/>
              </a:rPr>
              <a:t> Path to achieve uniform beam distribution for compressed beam</a:t>
            </a:r>
          </a:p>
          <a:p>
            <a:pPr>
              <a:buFont typeface="Wingdings" pitchFamily="2" charset="2"/>
              <a:buChar char="q"/>
            </a:pPr>
            <a:endParaRPr lang="en-US" dirty="0">
              <a:cs typeface="Helvetica" panose="020B0604020202020204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dirty="0">
                <a:cs typeface="Helvetica" panose="020B0604020202020204" pitchFamily="34" charset="0"/>
              </a:rPr>
              <a:t> Summary</a:t>
            </a:r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B2D212-FDBA-5B38-2510-82A3D2C1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325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3205B9-E6FE-4E73-99DC-09A174F84D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6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FAAB9E2B-5F83-6955-C16E-AB6327559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195" y="643466"/>
            <a:ext cx="10817609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738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4600" y="209490"/>
            <a:ext cx="7574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dynamics/requirements in accelerator for 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CeC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X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98950" y="2826563"/>
            <a:ext cx="969794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Start to end electron beam dynamics simulation from photocathode to the common section</a:t>
            </a:r>
          </a:p>
          <a:p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Each element modeled with real geometry with measured fields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Lattice matching design (Common section and/or doglegs) </a:t>
            </a:r>
          </a:p>
          <a:p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Collective effects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Space Charge effect (ASTRA/GPT/IMPACT-T/PARMELA)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Chromatic aberration and Coherent Synchrotron Radiation effect (ELEGANT/IMPACT-T/CSRTRACK)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Wakefields</a:t>
            </a: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 (CST/ECHO/ABCI)</a:t>
            </a:r>
          </a:p>
          <a:p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High brightness electron beam required by </a:t>
            </a:r>
            <a:r>
              <a:rPr lang="en-US" sz="1400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CeC</a:t>
            </a:r>
            <a:r>
              <a:rPr lang="en-US" sz="1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peak electron current ( &gt; 50 A), slice Emittance &lt; 1.5 micron, slice Energy spread &lt; 0.02 %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latin typeface="Helvetica" panose="020B0604020202020204" pitchFamily="34" charset="0"/>
                <a:cs typeface="Helvetica" panose="020B0604020202020204" pitchFamily="34" charset="0"/>
              </a:rPr>
              <a:t>Core of the beam has uniform beam properties (e.g., flat top longitudinal distribution)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3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947672" imgH="722376" progId="Word.Document.8">
                  <p:embed/>
                </p:oleObj>
              </mc:Choice>
              <mc:Fallback>
                <p:oleObj name="Document" r:id="rId3" imgW="1947672" imgH="722376" progId="Word.Document.8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86D04971-266C-A3A5-1C81-F00A80589E0B}"/>
              </a:ext>
            </a:extLst>
          </p:cNvPr>
          <p:cNvGrpSpPr/>
          <p:nvPr/>
        </p:nvGrpSpPr>
        <p:grpSpPr>
          <a:xfrm>
            <a:off x="362022" y="685799"/>
            <a:ext cx="11391757" cy="2138522"/>
            <a:chOff x="362022" y="685799"/>
            <a:chExt cx="11391757" cy="2138522"/>
          </a:xfrm>
        </p:grpSpPr>
        <p:sp>
          <p:nvSpPr>
            <p:cNvPr id="9" name="Rectangle 8"/>
            <p:cNvSpPr/>
            <p:nvPr/>
          </p:nvSpPr>
          <p:spPr>
            <a:xfrm flipV="1">
              <a:off x="671332" y="685799"/>
              <a:ext cx="10625559" cy="457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B278674-032D-0574-9EA6-BC3F6F9462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67"/>
            <a:stretch/>
          </p:blipFill>
          <p:spPr>
            <a:xfrm>
              <a:off x="362022" y="988184"/>
              <a:ext cx="11391757" cy="1550973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E756BA-F94B-12BB-DAF0-9EC42972FA76}"/>
                </a:ext>
              </a:extLst>
            </p:cNvPr>
            <p:cNvGrpSpPr/>
            <p:nvPr/>
          </p:nvGrpSpPr>
          <p:grpSpPr>
            <a:xfrm>
              <a:off x="558419" y="759321"/>
              <a:ext cx="9999916" cy="725827"/>
              <a:chOff x="934822" y="5243178"/>
              <a:chExt cx="9068322" cy="508312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EFC09A8-F122-03C6-382E-3A08EA29A2EA}"/>
                  </a:ext>
                </a:extLst>
              </p:cNvPr>
              <p:cNvSpPr/>
              <p:nvPr/>
            </p:nvSpPr>
            <p:spPr>
              <a:xfrm>
                <a:off x="2738197" y="5243178"/>
                <a:ext cx="128237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/>
                    <a:cs typeface="Times New Roman"/>
                  </a:rPr>
                  <a:t>4-cell PCA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9839283-E610-4F21-19E2-F47CFE9EEE5C}"/>
                  </a:ext>
                </a:extLst>
              </p:cNvPr>
              <p:cNvSpPr/>
              <p:nvPr/>
            </p:nvSpPr>
            <p:spPr>
              <a:xfrm>
                <a:off x="4485660" y="5370667"/>
                <a:ext cx="990998" cy="237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Modulator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0587DB6-84CA-4A68-90B4-29D34C4CA473}"/>
                  </a:ext>
                </a:extLst>
              </p:cNvPr>
              <p:cNvSpPr/>
              <p:nvPr/>
            </p:nvSpPr>
            <p:spPr>
              <a:xfrm>
                <a:off x="1425936" y="5371635"/>
                <a:ext cx="990998" cy="237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Kicker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DCE171E7-F461-9D29-0357-4FD0B26504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4822" y="5708713"/>
                <a:ext cx="9068322" cy="0"/>
              </a:xfrm>
              <a:prstGeom prst="straightConnector1">
                <a:avLst/>
              </a:prstGeom>
              <a:ln w="38100" cmpd="tri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EE0AD56-EB75-5ABD-C2F0-45C3A3D20CB9}"/>
                  </a:ext>
                </a:extLst>
              </p:cNvPr>
              <p:cNvSpPr/>
              <p:nvPr/>
            </p:nvSpPr>
            <p:spPr>
              <a:xfrm>
                <a:off x="6193221" y="5443713"/>
                <a:ext cx="203733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RHIC ion beam</a:t>
                </a: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0FFCB4C-1DA1-BA5E-4E4A-26C45FE1E928}"/>
                </a:ext>
              </a:extLst>
            </p:cNvPr>
            <p:cNvSpPr/>
            <p:nvPr/>
          </p:nvSpPr>
          <p:spPr>
            <a:xfrm>
              <a:off x="1927903" y="1258987"/>
              <a:ext cx="2546134" cy="323013"/>
            </a:xfrm>
            <a:prstGeom prst="rect">
              <a:avLst/>
            </a:pr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0E7B575-D974-8E36-92F8-B4CC1BCEE313}"/>
                </a:ext>
              </a:extLst>
            </p:cNvPr>
            <p:cNvSpPr txBox="1"/>
            <p:nvPr/>
          </p:nvSpPr>
          <p:spPr>
            <a:xfrm>
              <a:off x="2860824" y="2304240"/>
              <a:ext cx="32320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Time-resolved diagnostics beamline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A2E1708-2161-1C2A-A947-7A4DB10A8288}"/>
                </a:ext>
              </a:extLst>
            </p:cNvPr>
            <p:cNvSpPr txBox="1"/>
            <p:nvPr/>
          </p:nvSpPr>
          <p:spPr>
            <a:xfrm>
              <a:off x="6357016" y="2301101"/>
              <a:ext cx="10655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13.1 MV SRF linac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0281F4-FD29-9F0F-F9AF-D03693BFFAB4}"/>
                </a:ext>
              </a:extLst>
            </p:cNvPr>
            <p:cNvSpPr txBox="1"/>
            <p:nvPr/>
          </p:nvSpPr>
          <p:spPr>
            <a:xfrm>
              <a:off x="7276118" y="2305665"/>
              <a:ext cx="22466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Ballistic bunch compression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00363D1-04DF-D9AC-0D67-0380DEB5384E}"/>
                </a:ext>
              </a:extLst>
            </p:cNvPr>
            <p:cNvCxnSpPr/>
            <p:nvPr/>
          </p:nvCxnSpPr>
          <p:spPr>
            <a:xfrm>
              <a:off x="7173356" y="2374919"/>
              <a:ext cx="236499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8AC9F72-2305-49B1-FD23-C2941E297E26}"/>
                </a:ext>
              </a:extLst>
            </p:cNvPr>
            <p:cNvSpPr txBox="1"/>
            <p:nvPr/>
          </p:nvSpPr>
          <p:spPr>
            <a:xfrm>
              <a:off x="8026140" y="1482140"/>
              <a:ext cx="13676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Bunching cavity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6D6C664-D25E-154A-095C-23FD1E8F290E}"/>
                </a:ext>
              </a:extLst>
            </p:cNvPr>
            <p:cNvCxnSpPr>
              <a:cxnSpLocks/>
            </p:cNvCxnSpPr>
            <p:nvPr/>
          </p:nvCxnSpPr>
          <p:spPr>
            <a:xfrm>
              <a:off x="9280052" y="1667000"/>
              <a:ext cx="335768" cy="532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70BECA6-A2F3-16AB-61C5-D3BA43278EBC}"/>
                </a:ext>
              </a:extLst>
            </p:cNvPr>
            <p:cNvSpPr txBox="1"/>
            <p:nvPr/>
          </p:nvSpPr>
          <p:spPr>
            <a:xfrm>
              <a:off x="9635321" y="1068404"/>
              <a:ext cx="14863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1.25 MV SRF </a:t>
              </a:r>
            </a:p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photoelectron gun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680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094" y="1804567"/>
            <a:ext cx="6156325" cy="2139200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95109" y="685800"/>
            <a:ext cx="10193439" cy="231107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US" sz="1800" dirty="0">
                <a:cs typeface="Helvetica" panose="020B0604020202020204" pitchFamily="34" charset="0"/>
              </a:rPr>
              <a:t>For </a:t>
            </a:r>
            <a:r>
              <a:rPr lang="en-US" sz="1800" dirty="0" err="1">
                <a:cs typeface="Helvetica" panose="020B0604020202020204" pitchFamily="34" charset="0"/>
              </a:rPr>
              <a:t>CeC</a:t>
            </a:r>
            <a:r>
              <a:rPr lang="en-US" sz="1800" dirty="0">
                <a:cs typeface="Helvetica" panose="020B0604020202020204" pitchFamily="34" charset="0"/>
              </a:rPr>
              <a:t> proof of principle (</a:t>
            </a:r>
            <a:r>
              <a:rPr lang="en-US" sz="1800" dirty="0" err="1">
                <a:cs typeface="Helvetica" panose="020B0604020202020204" pitchFamily="34" charset="0"/>
              </a:rPr>
              <a:t>PoP</a:t>
            </a:r>
            <a:r>
              <a:rPr lang="en-US" sz="1800" dirty="0">
                <a:cs typeface="Helvetica" panose="020B0604020202020204" pitchFamily="34" charset="0"/>
              </a:rPr>
              <a:t>) experiment, space charge effect is dominated in the low energy region.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800" dirty="0">
                <a:cs typeface="Helvetica" panose="020B0604020202020204" pitchFamily="34" charset="0"/>
              </a:rPr>
              <a:t>Different simulation codes were benchmarked to have reasonable agreement in results (will focus on IMPACT-T simulation in this talk).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sz="1800" dirty="0">
                <a:cs typeface="Helvetica" panose="020B0604020202020204" pitchFamily="34" charset="0"/>
              </a:rPr>
              <a:t>Various effects (</a:t>
            </a:r>
            <a:r>
              <a:rPr lang="en-US" sz="1800" dirty="0" err="1">
                <a:cs typeface="Helvetica" panose="020B0604020202020204" pitchFamily="34" charset="0"/>
              </a:rPr>
              <a:t>wakefields</a:t>
            </a:r>
            <a:r>
              <a:rPr lang="en-US" sz="1800" dirty="0">
                <a:cs typeface="Helvetica" panose="020B0604020202020204" pitchFamily="34" charset="0"/>
              </a:rPr>
              <a:t>, vacuum chamber effects </a:t>
            </a:r>
            <a:r>
              <a:rPr lang="en-US" sz="1800" dirty="0" err="1">
                <a:cs typeface="Helvetica" panose="020B0604020202020204" pitchFamily="34" charset="0"/>
              </a:rPr>
              <a:t>etc</a:t>
            </a:r>
            <a:r>
              <a:rPr lang="mr-IN" sz="1800" dirty="0">
                <a:cs typeface="Helvetica" panose="020B0604020202020204" pitchFamily="34" charset="0"/>
              </a:rPr>
              <a:t>…</a:t>
            </a:r>
            <a:r>
              <a:rPr lang="en-US" sz="1800" dirty="0">
                <a:cs typeface="Helvetica" panose="020B0604020202020204" pitchFamily="34" charset="0"/>
              </a:rPr>
              <a:t>) were implemented  in codes to study/verify their importance to beam dynamics. 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en-US" sz="1800" dirty="0">
              <a:cs typeface="Helvetica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11930" y="101162"/>
            <a:ext cx="9156071" cy="54653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Coherent electron Cooler </a:t>
            </a:r>
            <a:r>
              <a:rPr lang="mr-IN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–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Low energy beam transport (LEBT)</a:t>
            </a: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4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1947672" imgH="722376" progId="Word.Document.8">
                  <p:embed/>
                </p:oleObj>
              </mc:Choice>
              <mc:Fallback>
                <p:oleObj name="Document" r:id="rId4" imgW="1947672" imgH="722376" progId="Word.Document.8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19201" y="3738624"/>
            <a:ext cx="4876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Char char="v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Beam requirement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Peak current &gt; 50A by ballistic compression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Slice Energy spread &lt; 2e-4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Slice Emittance &lt; 1.5 mm-</a:t>
            </a:r>
            <a:r>
              <a:rPr lang="en-US" sz="1600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mrad</a:t>
            </a:r>
            <a:endParaRPr lang="en-US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charset="2"/>
              <a:buChar char="v"/>
            </a:pPr>
            <a:r>
              <a:rPr lang="en-US" b="1" dirty="0">
                <a:latin typeface="Helvetica" panose="020B0604020202020204" pitchFamily="34" charset="0"/>
                <a:cs typeface="Helvetica" panose="020B0604020202020204" pitchFamily="34" charset="0"/>
              </a:rPr>
              <a:t>Optimization terms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1+5 solenoids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Cavities’ phases (gun, </a:t>
            </a:r>
            <a:r>
              <a:rPr lang="en-US" sz="1600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buncher</a:t>
            </a: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</a:t>
            </a: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Bunching cavity voltages (#1 and #2)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Adv., beam radius at cathode, laser pulse duration, </a:t>
            </a:r>
            <a:r>
              <a:rPr lang="en-US" sz="1600" dirty="0" err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etc</a:t>
            </a:r>
            <a:r>
              <a:rPr lang="mr-IN" sz="1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…</a:t>
            </a:r>
            <a:endParaRPr lang="en-US" sz="16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42950" lvl="1" indent="-285750">
              <a:buFont typeface="Arial" charset="0"/>
              <a:buChar char="•"/>
            </a:pPr>
            <a:endParaRPr lang="en-US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742950" lvl="1" indent="-285750">
              <a:buFont typeface="Arial" charset="0"/>
              <a:buChar char="•"/>
            </a:pPr>
            <a:endParaRPr lang="en-US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buFont typeface="Wingdings" charset="2"/>
              <a:buChar char="v"/>
            </a:pPr>
            <a:endParaRPr lang="en-US" sz="20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A02EFB-E1F7-DD71-0323-256D985C2C68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99B050-CA02-3B73-8FAE-92B050336AE3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14">
            <a:extLst>
              <a:ext uri="{FF2B5EF4-FFF2-40B4-BE49-F238E27FC236}">
                <a16:creationId xmlns:a16="http://schemas.microsoft.com/office/drawing/2014/main" id="{3261EFA3-E0C1-0DA9-4F8A-8456F96029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275053"/>
              </p:ext>
            </p:extLst>
          </p:nvPr>
        </p:nvGraphicFramePr>
        <p:xfrm>
          <a:off x="8592419" y="2998607"/>
          <a:ext cx="3121162" cy="3182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500">
                  <a:extLst>
                    <a:ext uri="{9D8B030D-6E8A-4147-A177-3AD203B41FA5}">
                      <a16:colId xmlns:a16="http://schemas.microsoft.com/office/drawing/2014/main" val="1218730158"/>
                    </a:ext>
                  </a:extLst>
                </a:gridCol>
                <a:gridCol w="897662">
                  <a:extLst>
                    <a:ext uri="{9D8B030D-6E8A-4147-A177-3AD203B41FA5}">
                      <a16:colId xmlns:a16="http://schemas.microsoft.com/office/drawing/2014/main" val="1332489415"/>
                    </a:ext>
                  </a:extLst>
                </a:gridCol>
              </a:tblGrid>
              <a:tr h="33131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908525734"/>
                  </a:ext>
                </a:extLst>
              </a:tr>
              <a:tr h="303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Charge per bunch, nC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78203580"/>
                  </a:ext>
                </a:extLst>
              </a:tr>
              <a:tr h="303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current, 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161380717"/>
                  </a:ext>
                </a:extLst>
              </a:tr>
              <a:tr h="4969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Normalized emittance (slice), RMS, </a:t>
                      </a:r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 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493467639"/>
                  </a:ext>
                </a:extLst>
              </a:tr>
              <a:tr h="303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energy, Gamma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28.5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75772858"/>
                  </a:ext>
                </a:extLst>
              </a:tr>
              <a:tr h="3037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energy, MeV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14.56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73825750"/>
                  </a:ext>
                </a:extLst>
              </a:tr>
              <a:tr h="4969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spread (slice), RMS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2x10</a:t>
                      </a:r>
                      <a:r>
                        <a:rPr lang="en-US" sz="14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01870609"/>
                  </a:ext>
                </a:extLst>
              </a:tr>
              <a:tr h="4301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rep-rate (CW), kHz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652416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473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210" y="1055458"/>
            <a:ext cx="8715955" cy="357129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337364" y="138400"/>
            <a:ext cx="9156071" cy="546539"/>
          </a:xfrm>
        </p:spPr>
        <p:txBody>
          <a:bodyPr>
            <a:noAutofit/>
          </a:bodyPr>
          <a:lstStyle/>
          <a:p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Wakefields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 LEBT</a:t>
            </a:r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5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1947672" imgH="722376" progId="Word.Document.8">
                  <p:embed/>
                </p:oleObj>
              </mc:Choice>
              <mc:Fallback>
                <p:oleObj name="Document" r:id="rId4" imgW="1947672" imgH="722376" progId="Word.Document.8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706568" y="4287556"/>
            <a:ext cx="10983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Comic Sans MS" panose="030F0702030302020204" pitchFamily="66" charset="0"/>
              </a:rPr>
              <a:t>© I. </a:t>
            </a:r>
            <a:r>
              <a:rPr lang="en-US" altLang="zh-CN" sz="1000" dirty="0" err="1">
                <a:latin typeface="Comic Sans MS" panose="030F0702030302020204" pitchFamily="66" charset="0"/>
              </a:rPr>
              <a:t>Petrushina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745121" y="4837412"/>
            <a:ext cx="1062555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US" dirty="0"/>
              <a:t>10 different types of wakes (cavities, bellows, BPMs, PMs, </a:t>
            </a:r>
            <a:r>
              <a:rPr lang="en-US" dirty="0" err="1"/>
              <a:t>etc</a:t>
            </a:r>
            <a:r>
              <a:rPr lang="mr-IN" dirty="0"/>
              <a:t>…</a:t>
            </a:r>
            <a:r>
              <a:rPr lang="en-US" dirty="0"/>
              <a:t>) from after gun to after </a:t>
            </a:r>
            <a:r>
              <a:rPr lang="en-US" dirty="0" err="1"/>
              <a:t>linac</a:t>
            </a:r>
            <a:r>
              <a:rPr lang="en-US" dirty="0"/>
              <a:t> were simulated in ABCI/ECHO. Cross-checking was performed and calculated wakes were imported into IMPACT-T.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n-US" dirty="0"/>
              <a:t>Total longitudinal </a:t>
            </a:r>
            <a:r>
              <a:rPr lang="en-US" dirty="0" err="1"/>
              <a:t>wakefield</a:t>
            </a:r>
            <a:r>
              <a:rPr lang="en-US" dirty="0"/>
              <a:t> &lt; 20 V/</a:t>
            </a:r>
            <a:r>
              <a:rPr lang="en-US" dirty="0" err="1"/>
              <a:t>pC</a:t>
            </a:r>
            <a:r>
              <a:rPr lang="en-US" dirty="0"/>
              <a:t>. For our operation regime (charge 0.6 – 1.5 </a:t>
            </a:r>
            <a:r>
              <a:rPr lang="en-US" dirty="0" err="1"/>
              <a:t>nC</a:t>
            </a:r>
            <a:r>
              <a:rPr lang="en-US" dirty="0"/>
              <a:t>), the resulted effect in beam distribution is small.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431DD6-464C-DC97-E2A3-5856A73B6250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0CDDED-C56D-DD35-5672-8C7F85FE5498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54682"/>
            <a:ext cx="2438400" cy="1828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059" y="1624008"/>
            <a:ext cx="2438400" cy="1828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300408"/>
            <a:ext cx="3048000" cy="2286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47808"/>
            <a:ext cx="3048000" cy="22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3836715"/>
            <a:ext cx="22860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133336"/>
            <a:ext cx="2286000" cy="1600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483482"/>
            <a:ext cx="2438400" cy="1828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485148"/>
            <a:ext cx="2438400" cy="18288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6172200" y="1877554"/>
            <a:ext cx="4191000" cy="37558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152172" y="3567300"/>
            <a:ext cx="7129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Yag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1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9067800" y="3559683"/>
            <a:ext cx="7129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Yag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 2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7091367" y="5346887"/>
            <a:ext cx="7129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BPM 2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9067800" y="5340084"/>
            <a:ext cx="71291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Final</a:t>
            </a:r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86527D-A724-A646-316E-31A53F55D83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240" y="651114"/>
            <a:ext cx="4106850" cy="1427048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978182" y="76200"/>
            <a:ext cx="8229600" cy="609600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Low Energy Beam Transport Optimization</a:t>
            </a:r>
            <a:endParaRPr lang="en-US" altLang="zh-CN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6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12" imgW="1947672" imgH="722376" progId="Word.Document.8">
                  <p:embed/>
                </p:oleObj>
              </mc:Choice>
              <mc:Fallback>
                <p:oleObj name="Document" r:id="rId12" imgW="1947672" imgH="722376" progId="Word.Document.8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6375" y="5651289"/>
            <a:ext cx="8077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Emittance compensation by aligning all slices are not only important for reducing projected emittances but also key to make core part of the beam having same/similar TWISS parameters.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D76E792-07D3-A4F4-AAD9-C58EE862F74D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710325-BCC5-8C80-88BA-65B7D3501658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37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795" y="3055398"/>
            <a:ext cx="3388631" cy="2541473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698" y="3048000"/>
            <a:ext cx="3405303" cy="2553978"/>
          </a:xfrm>
          <a:prstGeom prst="rect">
            <a:avLst/>
          </a:prstGeom>
        </p:spPr>
      </p:pic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7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385" y="-76200"/>
            <a:ext cx="4572000" cy="3429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661348"/>
            <a:ext cx="3736818" cy="2615772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1752600" y="3507440"/>
            <a:ext cx="3060412" cy="2198089"/>
            <a:chOff x="572590" y="685800"/>
            <a:chExt cx="3701143" cy="2590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90" y="685800"/>
              <a:ext cx="3701143" cy="2590800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1981201" y="924391"/>
              <a:ext cx="0" cy="17346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514600" y="906467"/>
              <a:ext cx="0" cy="1752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981201" y="1401672"/>
              <a:ext cx="5334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507810" y="1214487"/>
              <a:ext cx="1652084" cy="326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66.9% of the beam</a:t>
              </a:r>
            </a:p>
          </p:txBody>
        </p:sp>
      </p:grpSp>
      <p:sp>
        <p:nvSpPr>
          <p:cNvPr id="45" name="Title 1"/>
          <p:cNvSpPr>
            <a:spLocks noGrp="1"/>
          </p:cNvSpPr>
          <p:nvPr>
            <p:ph type="title"/>
          </p:nvPr>
        </p:nvSpPr>
        <p:spPr>
          <a:xfrm>
            <a:off x="1978182" y="76200"/>
            <a:ext cx="8229600" cy="609600"/>
          </a:xfrm>
        </p:spPr>
        <p:txBody>
          <a:bodyPr>
            <a:norm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Optimized beam setup for low noise and high gain demonstration</a:t>
            </a:r>
            <a:endParaRPr lang="en-US" altLang="zh-CN" sz="2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1947672" imgH="722376" progId="Word.Document.8">
                  <p:embed/>
                </p:oleObj>
              </mc:Choice>
              <mc:Fallback>
                <p:oleObj name="Document" r:id="rId8" imgW="1947672" imgH="722376" progId="Word.Document.8">
                  <p:embed/>
                  <p:pic>
                    <p:nvPicPr>
                      <p:cNvPr id="48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" name="Picture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2378506" y="5721110"/>
            <a:ext cx="8289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Core part of the beam’s norm. emittance &lt; 1.5 um, slice energy spread ~ 1e-4, peak current ~ 70 A, this type of beam setup has been used in run 20-21 and in PCA gain demonstration.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8312" y="3327765"/>
            <a:ext cx="2478564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Projected norm. emittance ~ 3.3 um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560473"/>
              </p:ext>
            </p:extLst>
          </p:nvPr>
        </p:nvGraphicFramePr>
        <p:xfrm>
          <a:off x="8763001" y="661299"/>
          <a:ext cx="1905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7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Charge per bunch</a:t>
                      </a: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1.5 </a:t>
                      </a:r>
                      <a:r>
                        <a:rPr lang="en-US" sz="1400" dirty="0" err="1"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nC</a:t>
                      </a: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3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 err="1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σ</a:t>
                      </a:r>
                      <a:r>
                        <a:rPr lang="en-US" sz="1400" kern="1200" baseline="-25000" dirty="0" err="1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s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, FWHM</a:t>
                      </a: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380 </a:t>
                      </a:r>
                      <a:r>
                        <a:rPr lang="en-US" sz="1400" dirty="0" err="1"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ps</a:t>
                      </a: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5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solidFill>
                            <a:srgbClr val="000000"/>
                          </a:solidFill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Beam radius</a:t>
                      </a:r>
                      <a:endParaRPr lang="en-US" sz="1400" dirty="0">
                        <a:effectLst/>
                        <a:latin typeface="Helvetica" panose="020B0604020202020204" pitchFamily="34" charset="0"/>
                        <a:ea typeface="MS ??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Helvetica" panose="020B0604020202020204" pitchFamily="34" charset="0"/>
                          <a:ea typeface="MS ??"/>
                          <a:cs typeface="Helvetica" panose="020B0604020202020204" pitchFamily="34" charset="0"/>
                        </a:rPr>
                        <a:t>1.88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3EC29FB-3C63-7D9B-9B59-CD95DE66713E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3546AE-9AF1-988D-9E7D-6ADE14A5C048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81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F84C3FF-E441-BE36-0EB2-657E0F1686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166" y="2318024"/>
            <a:ext cx="3158151" cy="40870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950364" y="210050"/>
            <a:ext cx="69650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Other effects (CSR, chromatic) are not dominating  </a:t>
            </a:r>
            <a:endParaRPr lang="en-US" sz="2000" b="1" dirty="0">
              <a:latin typeface="Comic Sans MS" panose="030F0702030302020204" pitchFamily="66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8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1947672" imgH="722376" progId="Word.Document.8">
                  <p:embed/>
                </p:oleObj>
              </mc:Choice>
              <mc:Fallback>
                <p:oleObj name="Document" r:id="rId4" imgW="1947672" imgH="722376" progId="Word.Document.8">
                  <p:embed/>
                  <p:pic>
                    <p:nvPicPr>
                      <p:cNvPr id="22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60873" y="5554941"/>
            <a:ext cx="735863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CSR and chromatic aberration do not play an important role for our chosen beam parameters thus are not incorporated in routine simulation.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64" y="3243649"/>
            <a:ext cx="3193958" cy="2235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64" y="891545"/>
            <a:ext cx="3193958" cy="22357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94260" y="1565234"/>
            <a:ext cx="2023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Nominal, C = 1.5 </a:t>
            </a:r>
            <a:r>
              <a:rPr lang="en-US" dirty="0" err="1"/>
              <a:t>nC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6640" y="381499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 = 10 </a:t>
            </a:r>
            <a:r>
              <a:rPr lang="en-US" dirty="0" err="1"/>
              <a:t>nC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A6A8C6-900A-8358-CB75-81B6D04ECC72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E089EE-14F4-5D8C-43C4-FBABD73ED0F2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A9B203-1709-DCBC-AC2E-31161E1CAA4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167" y="-87358"/>
            <a:ext cx="3158151" cy="40870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A61FD4-C8D4-28D4-F954-EF6C7125E9CF}"/>
                  </a:ext>
                </a:extLst>
              </p:cNvPr>
              <p:cNvSpPr txBox="1"/>
              <p:nvPr/>
            </p:nvSpPr>
            <p:spPr>
              <a:xfrm>
                <a:off x="10102125" y="1426734"/>
                <a:ext cx="17231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Nominal, rms </a:t>
                </a: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= 0.1 %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A61FD4-C8D4-28D4-F954-EF6C7125E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2125" y="1426734"/>
                <a:ext cx="1723186" cy="646331"/>
              </a:xfrm>
              <a:prstGeom prst="rect">
                <a:avLst/>
              </a:prstGeom>
              <a:blipFill>
                <a:blip r:embed="rId10"/>
                <a:stretch>
                  <a:fillRect l="-2920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DFF89A-F87E-C441-AB33-F192EABBFFE4}"/>
                  </a:ext>
                </a:extLst>
              </p:cNvPr>
              <p:cNvSpPr txBox="1"/>
              <p:nvPr/>
            </p:nvSpPr>
            <p:spPr>
              <a:xfrm>
                <a:off x="10241636" y="3814995"/>
                <a:ext cx="12805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rms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dirty="0"/>
                  <a:t> = 1 %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DFF89A-F87E-C441-AB33-F192EABBFF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1636" y="3814995"/>
                <a:ext cx="1280543" cy="369332"/>
              </a:xfrm>
              <a:prstGeom prst="rect">
                <a:avLst/>
              </a:prstGeom>
              <a:blipFill>
                <a:blip r:embed="rId11"/>
                <a:stretch>
                  <a:fillRect l="-3922" t="-6667" r="-294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909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52600" y="6245038"/>
            <a:ext cx="8610600" cy="7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11930" y="101162"/>
            <a:ext cx="9156071" cy="54653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Beam measurements along the </a:t>
            </a:r>
            <a:r>
              <a:rPr lang="en-US" sz="2000" b="1" dirty="0" err="1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CeC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beamline</a:t>
            </a: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610226" y="6453928"/>
            <a:ext cx="447675" cy="241300"/>
          </a:xfrm>
        </p:spPr>
        <p:txBody>
          <a:bodyPr/>
          <a:lstStyle/>
          <a:p>
            <a:fld id="{BBFB9D8C-2882-41F9-92E5-94261C5AF937}" type="slidenum">
              <a:rPr lang="en-US" altLang="en-US" sz="900">
                <a:solidFill>
                  <a:schemeClr val="accent1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pPr/>
              <a:t>9</a:t>
            </a:fld>
            <a:endParaRPr lang="en-US" altLang="en-US" sz="900" dirty="0">
              <a:solidFill>
                <a:schemeClr val="accent1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2187576" y="6324600"/>
          <a:ext cx="147002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1947672" imgH="722376" progId="Word.Document.8">
                  <p:embed/>
                </p:oleObj>
              </mc:Choice>
              <mc:Fallback>
                <p:oleObj name="Document" r:id="rId3" imgW="1947672" imgH="722376" progId="Word.Document.8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576" y="6324600"/>
                        <a:ext cx="1470025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96200" y="6339186"/>
            <a:ext cx="2438400" cy="44261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A02EFB-E1F7-DD71-0323-256D985C2C68}"/>
              </a:ext>
            </a:extLst>
          </p:cNvPr>
          <p:cNvSpPr/>
          <p:nvPr/>
        </p:nvSpPr>
        <p:spPr>
          <a:xfrm flipV="1">
            <a:off x="671332" y="685799"/>
            <a:ext cx="10625559" cy="4571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99B050-CA02-3B73-8FAE-92B050336AE3}"/>
              </a:ext>
            </a:extLst>
          </p:cNvPr>
          <p:cNvSpPr/>
          <p:nvPr/>
        </p:nvSpPr>
        <p:spPr>
          <a:xfrm>
            <a:off x="671331" y="6248401"/>
            <a:ext cx="10625559" cy="72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C002AD-5CE9-E6BB-FEE4-23DF9150F2F1}"/>
              </a:ext>
            </a:extLst>
          </p:cNvPr>
          <p:cNvGrpSpPr/>
          <p:nvPr/>
        </p:nvGrpSpPr>
        <p:grpSpPr>
          <a:xfrm>
            <a:off x="362021" y="647701"/>
            <a:ext cx="11391757" cy="2138522"/>
            <a:chOff x="362022" y="685799"/>
            <a:chExt cx="11391757" cy="213852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35A65BC-8A8E-23D7-E6A7-F2D667F732EA}"/>
                </a:ext>
              </a:extLst>
            </p:cNvPr>
            <p:cNvSpPr/>
            <p:nvPr/>
          </p:nvSpPr>
          <p:spPr>
            <a:xfrm flipV="1">
              <a:off x="671332" y="685799"/>
              <a:ext cx="10625559" cy="457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862258A-0F9D-218D-D6C3-23FAD46916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67"/>
            <a:stretch/>
          </p:blipFill>
          <p:spPr>
            <a:xfrm>
              <a:off x="362022" y="988184"/>
              <a:ext cx="11391757" cy="1550973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1E25C5C-F314-2681-0AB5-7CDBADFAC900}"/>
                </a:ext>
              </a:extLst>
            </p:cNvPr>
            <p:cNvGrpSpPr/>
            <p:nvPr/>
          </p:nvGrpSpPr>
          <p:grpSpPr>
            <a:xfrm>
              <a:off x="558419" y="759321"/>
              <a:ext cx="9999916" cy="725827"/>
              <a:chOff x="934822" y="5243178"/>
              <a:chExt cx="9068322" cy="508312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F4E66A3-B348-CE8C-1380-0858206284C3}"/>
                  </a:ext>
                </a:extLst>
              </p:cNvPr>
              <p:cNvSpPr/>
              <p:nvPr/>
            </p:nvSpPr>
            <p:spPr>
              <a:xfrm>
                <a:off x="2738197" y="5243178"/>
                <a:ext cx="128237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Times New Roman"/>
                    <a:cs typeface="Times New Roman"/>
                  </a:rPr>
                  <a:t>4-cell PCA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86CE9A3-506D-2F6B-F5E2-B624CEECBA56}"/>
                  </a:ext>
                </a:extLst>
              </p:cNvPr>
              <p:cNvSpPr/>
              <p:nvPr/>
            </p:nvSpPr>
            <p:spPr>
              <a:xfrm>
                <a:off x="4485660" y="5370667"/>
                <a:ext cx="990998" cy="237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Modulator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ECB5B8C-519D-DC75-D5C2-73FC06000F88}"/>
                  </a:ext>
                </a:extLst>
              </p:cNvPr>
              <p:cNvSpPr/>
              <p:nvPr/>
            </p:nvSpPr>
            <p:spPr>
              <a:xfrm>
                <a:off x="1425936" y="5371635"/>
                <a:ext cx="990998" cy="2370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latin typeface="Times New Roman"/>
                    <a:cs typeface="Times New Roman"/>
                  </a:rPr>
                  <a:t>Kicker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6B2D88D8-BFF4-9DD5-F33B-4A394CF82E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4822" y="5708713"/>
                <a:ext cx="9068322" cy="0"/>
              </a:xfrm>
              <a:prstGeom prst="straightConnector1">
                <a:avLst/>
              </a:prstGeom>
              <a:ln w="38100" cmpd="tri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9475966-206B-68D1-4B4E-9DE23696463E}"/>
                  </a:ext>
                </a:extLst>
              </p:cNvPr>
              <p:cNvSpPr/>
              <p:nvPr/>
            </p:nvSpPr>
            <p:spPr>
              <a:xfrm>
                <a:off x="6193221" y="5443713"/>
                <a:ext cx="2037334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solidFill>
                      <a:srgbClr val="C00000"/>
                    </a:solidFill>
                    <a:latin typeface="Times New Roman"/>
                    <a:cs typeface="Times New Roman"/>
                  </a:rPr>
                  <a:t>RHIC ion beam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E6E2ED9-9FEC-E1BE-DCA2-AC6A432B19F0}"/>
                </a:ext>
              </a:extLst>
            </p:cNvPr>
            <p:cNvSpPr/>
            <p:nvPr/>
          </p:nvSpPr>
          <p:spPr>
            <a:xfrm>
              <a:off x="1927903" y="1258987"/>
              <a:ext cx="2546134" cy="323013"/>
            </a:xfrm>
            <a:prstGeom prst="rect">
              <a:avLst/>
            </a:pr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689AA99-A3D5-1038-77DE-3B7660B992C5}"/>
                </a:ext>
              </a:extLst>
            </p:cNvPr>
            <p:cNvSpPr txBox="1"/>
            <p:nvPr/>
          </p:nvSpPr>
          <p:spPr>
            <a:xfrm>
              <a:off x="2860824" y="2304240"/>
              <a:ext cx="32320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Time-resolved diagnostics beamline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57C6840-82D7-B207-152F-281115C3B189}"/>
                </a:ext>
              </a:extLst>
            </p:cNvPr>
            <p:cNvSpPr txBox="1"/>
            <p:nvPr/>
          </p:nvSpPr>
          <p:spPr>
            <a:xfrm>
              <a:off x="6357016" y="2301101"/>
              <a:ext cx="10655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13.1 MV SRF linac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6F416DB-58E8-EF26-EBFF-EAFF1F134657}"/>
                </a:ext>
              </a:extLst>
            </p:cNvPr>
            <p:cNvSpPr txBox="1"/>
            <p:nvPr/>
          </p:nvSpPr>
          <p:spPr>
            <a:xfrm>
              <a:off x="7276118" y="2305665"/>
              <a:ext cx="22466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Ballistic bunch compression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4EFA639-8A9C-0C85-5A84-EF2C3B661C10}"/>
                </a:ext>
              </a:extLst>
            </p:cNvPr>
            <p:cNvCxnSpPr/>
            <p:nvPr/>
          </p:nvCxnSpPr>
          <p:spPr>
            <a:xfrm>
              <a:off x="7173356" y="2374919"/>
              <a:ext cx="236499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4760092-98EE-E544-E37A-BE6E7CC3BD3A}"/>
                </a:ext>
              </a:extLst>
            </p:cNvPr>
            <p:cNvSpPr txBox="1"/>
            <p:nvPr/>
          </p:nvSpPr>
          <p:spPr>
            <a:xfrm>
              <a:off x="8026140" y="1482140"/>
              <a:ext cx="13676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Bunching cavity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44BAF2F-E53B-DD50-B6FD-089791D37B2E}"/>
                </a:ext>
              </a:extLst>
            </p:cNvPr>
            <p:cNvCxnSpPr>
              <a:cxnSpLocks/>
            </p:cNvCxnSpPr>
            <p:nvPr/>
          </p:nvCxnSpPr>
          <p:spPr>
            <a:xfrm>
              <a:off x="9280052" y="1667000"/>
              <a:ext cx="335768" cy="532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79E2447-A5F4-19DA-E489-25DC2B2049E2}"/>
                </a:ext>
              </a:extLst>
            </p:cNvPr>
            <p:cNvSpPr txBox="1"/>
            <p:nvPr/>
          </p:nvSpPr>
          <p:spPr>
            <a:xfrm>
              <a:off x="9635321" y="1068404"/>
              <a:ext cx="14863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1.25 MV SRF </a:t>
              </a:r>
            </a:p>
            <a:p>
              <a:pPr algn="ctr" defTabSz="1219170"/>
              <a:r>
                <a:rPr lang="en-US" sz="1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photoelectron gun</a:t>
              </a: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0F84A2E-C50B-C5CC-621E-C7C4B107C999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9280051" y="1957471"/>
            <a:ext cx="1031599" cy="11876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078AF049-03D1-B3B6-765E-18D2D48325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2427" y="3145088"/>
            <a:ext cx="2418445" cy="1565943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3AD24F3-3CC0-7F7C-679E-8CA05092AADC}"/>
              </a:ext>
            </a:extLst>
          </p:cNvPr>
          <p:cNvCxnSpPr>
            <a:cxnSpLocks/>
          </p:cNvCxnSpPr>
          <p:nvPr/>
        </p:nvCxnSpPr>
        <p:spPr>
          <a:xfrm flipV="1">
            <a:off x="7483129" y="1941543"/>
            <a:ext cx="310504" cy="14110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0B742B1E-77BA-AAEA-CDE2-9716EEC9F5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497" y="3288427"/>
            <a:ext cx="1220595" cy="129324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673B47F-41E0-180C-2288-6A2EE439B1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5129" y="3154981"/>
            <a:ext cx="1310946" cy="123723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E2B18E8-00B0-1F38-3CE2-41A2C4AC490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3670602" y="1684480"/>
            <a:ext cx="1913110" cy="14705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90890E50-E533-C788-0AE6-E97704BA65A3}"/>
              </a:ext>
            </a:extLst>
          </p:cNvPr>
          <p:cNvSpPr txBox="1"/>
          <p:nvPr/>
        </p:nvSpPr>
        <p:spPr>
          <a:xfrm>
            <a:off x="2820490" y="4504722"/>
            <a:ext cx="192127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Beam compressed by ~ 20-40 folds after LEBT, energy spread ~ 0.1%</a:t>
            </a:r>
            <a:endParaRPr lang="en-US" sz="1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A50C6F6-40ED-79FE-2F9D-8C0E759D3021}"/>
              </a:ext>
            </a:extLst>
          </p:cNvPr>
          <p:cNvSpPr txBox="1"/>
          <p:nvPr/>
        </p:nvSpPr>
        <p:spPr>
          <a:xfrm>
            <a:off x="6998426" y="4636293"/>
            <a:ext cx="166728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Slits/pep-pot, norm. emittance ~ 1-4 um</a:t>
            </a:r>
            <a:endParaRPr lang="en-US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D2B250F-0403-65F4-466E-3F2F7A810B93}"/>
              </a:ext>
            </a:extLst>
          </p:cNvPr>
          <p:cNvSpPr txBox="1"/>
          <p:nvPr/>
        </p:nvSpPr>
        <p:spPr>
          <a:xfrm>
            <a:off x="9258301" y="4741942"/>
            <a:ext cx="28194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Sol scan, norm. emittance ~ 0.5 - 1 um</a:t>
            </a:r>
            <a:endParaRPr lang="en-US" sz="12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B914C6D-A8D0-718F-D139-8CCC8A5ED857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5649845" y="1951892"/>
            <a:ext cx="632114" cy="13009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D5EA19E1-0A50-C967-24A3-530B0ADE08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282" y="3252867"/>
            <a:ext cx="1735125" cy="1042921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D1E8D69-58FB-1AC3-C4CA-25B3F5DECB77}"/>
              </a:ext>
            </a:extLst>
          </p:cNvPr>
          <p:cNvSpPr txBox="1"/>
          <p:nvPr/>
        </p:nvSpPr>
        <p:spPr>
          <a:xfrm>
            <a:off x="4864508" y="4524901"/>
            <a:ext cx="155601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Quad scan, norm. emittance ~ 3.6 um</a:t>
            </a:r>
            <a:endParaRPr lang="en-US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85E52A2-13E2-8ED6-39E8-D878283A2CE3}"/>
              </a:ext>
            </a:extLst>
          </p:cNvPr>
          <p:cNvSpPr txBox="1"/>
          <p:nvPr/>
        </p:nvSpPr>
        <p:spPr>
          <a:xfrm>
            <a:off x="844243" y="5516982"/>
            <a:ext cx="108586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cs typeface="Helvetica" panose="020B0604020202020204" pitchFamily="34" charset="0"/>
              </a:rPr>
              <a:t>Properties measured by solenoids and slits in good agreements with simulation predicted: </a:t>
            </a:r>
            <a:r>
              <a:rPr lang="en-US" dirty="0" err="1">
                <a:cs typeface="Helvetica" panose="020B0604020202020204" pitchFamily="34" charset="0"/>
              </a:rPr>
              <a:t>proj</a:t>
            </a:r>
            <a:r>
              <a:rPr lang="en-US" dirty="0">
                <a:cs typeface="Helvetica" panose="020B0604020202020204" pitchFamily="34" charset="0"/>
              </a:rPr>
              <a:t>. emittance ~ 3 - 4 mm- </a:t>
            </a:r>
            <a:r>
              <a:rPr lang="en-US" dirty="0" err="1">
                <a:cs typeface="Helvetica" panose="020B0604020202020204" pitchFamily="34" charset="0"/>
              </a:rPr>
              <a:t>mrad</a:t>
            </a:r>
            <a:r>
              <a:rPr lang="en-US" dirty="0">
                <a:cs typeface="Helvetica" panose="020B0604020202020204" pitchFamily="34" charset="0"/>
              </a:rPr>
              <a:t>, energy spread ~ 0.1%; slice emit ~ 1– 1.5 um, slice rel. energy spread &lt; 2e-4</a:t>
            </a:r>
            <a:endParaRPr lang="en-US" dirty="0"/>
          </a:p>
        </p:txBody>
      </p:sp>
      <p:pic>
        <p:nvPicPr>
          <p:cNvPr id="52" name="Picture 51" descr="A group of white dots in a square shape&#10;&#10;Description automatically generated">
            <a:extLst>
              <a:ext uri="{FF2B5EF4-FFF2-40B4-BE49-F238E27FC236}">
                <a16:creationId xmlns:a16="http://schemas.microsoft.com/office/drawing/2014/main" id="{10C0B195-A7D9-9233-8E3E-F511545169A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70176" y="3308718"/>
            <a:ext cx="1146636" cy="1238682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5B01837-B7DA-325C-B15A-920358F77AF8}"/>
              </a:ext>
            </a:extLst>
          </p:cNvPr>
          <p:cNvCxnSpPr>
            <a:cxnSpLocks/>
          </p:cNvCxnSpPr>
          <p:nvPr/>
        </p:nvCxnSpPr>
        <p:spPr>
          <a:xfrm flipV="1">
            <a:off x="1552029" y="1929591"/>
            <a:ext cx="2052440" cy="5989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blue screen with a blue rectangle with a red line and a flame&#10;&#10;Description automatically generated">
            <a:extLst>
              <a:ext uri="{FF2B5EF4-FFF2-40B4-BE49-F238E27FC236}">
                <a16:creationId xmlns:a16="http://schemas.microsoft.com/office/drawing/2014/main" id="{D28EC454-9F02-1151-B3C5-A4BE28EF875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9644" y="2375335"/>
            <a:ext cx="1923029" cy="1123212"/>
          </a:xfrm>
          <a:prstGeom prst="rect">
            <a:avLst/>
          </a:prstGeom>
        </p:spPr>
      </p:pic>
      <p:pic>
        <p:nvPicPr>
          <p:cNvPr id="62" name="Picture 61" descr="A diagram of a beam&#10;&#10;Description automatically generated">
            <a:extLst>
              <a:ext uri="{FF2B5EF4-FFF2-40B4-BE49-F238E27FC236}">
                <a16:creationId xmlns:a16="http://schemas.microsoft.com/office/drawing/2014/main" id="{E5C51998-A05D-3C3C-1F2E-D9D89EDD00A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8467" y="3501909"/>
            <a:ext cx="2085135" cy="1406639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C758C9C6-6EF5-6B89-F9C7-9C80B94F1774}"/>
              </a:ext>
            </a:extLst>
          </p:cNvPr>
          <p:cNvSpPr txBox="1"/>
          <p:nvPr/>
        </p:nvSpPr>
        <p:spPr>
          <a:xfrm>
            <a:off x="198878" y="4943023"/>
            <a:ext cx="237643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pitchFamily="2" charset="0"/>
              </a:rPr>
              <a:t>With T-Cav, slice emit. ~ 1-1.4 um, slice energy spread ~ 2e-4</a:t>
            </a:r>
          </a:p>
        </p:txBody>
      </p:sp>
    </p:spTree>
    <p:extLst>
      <p:ext uri="{BB962C8B-B14F-4D97-AF65-F5344CB8AC3E}">
        <p14:creationId xmlns:p14="http://schemas.microsoft.com/office/powerpoint/2010/main" val="2688812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6044</TotalTime>
  <Words>1475</Words>
  <Application>Microsoft Macintosh PowerPoint</Application>
  <PresentationFormat>Widescreen</PresentationFormat>
  <Paragraphs>227</Paragraphs>
  <Slides>20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Comic Sans MS</vt:lpstr>
      <vt:lpstr>Helvetica</vt:lpstr>
      <vt:lpstr>Segoe UI</vt:lpstr>
      <vt:lpstr>Times New Roman</vt:lpstr>
      <vt:lpstr>Wingdings</vt:lpstr>
      <vt:lpstr>Office Theme</vt:lpstr>
      <vt:lpstr>Document</vt:lpstr>
      <vt:lpstr>Design to Achieve Uniform Electron Beam in Coherent Electron Cooling</vt:lpstr>
      <vt:lpstr>Outline</vt:lpstr>
      <vt:lpstr>PowerPoint Presentation</vt:lpstr>
      <vt:lpstr>Coherent electron Cooler – Low energy beam transport (LEBT)</vt:lpstr>
      <vt:lpstr>Wakefields in LEBT</vt:lpstr>
      <vt:lpstr>Low Energy Beam Transport Optimization</vt:lpstr>
      <vt:lpstr>Optimized beam setup for low noise and high gain demonstration</vt:lpstr>
      <vt:lpstr>PowerPoint Presentation</vt:lpstr>
      <vt:lpstr>Beam measurements along the CeC beamline</vt:lpstr>
      <vt:lpstr>Simulation’s prediction with real beam (with misalignments/field errors)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Back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to Achieve Uniform Electron Beam in Coherent Electron Cooling</dc:title>
  <dc:creator>Jing, Yichao</dc:creator>
  <cp:lastModifiedBy>Jing, Yichao</cp:lastModifiedBy>
  <cp:revision>50</cp:revision>
  <dcterms:created xsi:type="dcterms:W3CDTF">2023-10-02T20:31:32Z</dcterms:created>
  <dcterms:modified xsi:type="dcterms:W3CDTF">2023-10-11T21:39:29Z</dcterms:modified>
</cp:coreProperties>
</file>