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24"/>
  </p:notesMasterIdLst>
  <p:handoutMasterIdLst>
    <p:handoutMasterId r:id="rId25"/>
  </p:handoutMasterIdLst>
  <p:sldIdLst>
    <p:sldId id="294" r:id="rId2"/>
    <p:sldId id="346" r:id="rId3"/>
    <p:sldId id="345" r:id="rId4"/>
    <p:sldId id="330" r:id="rId5"/>
    <p:sldId id="331" r:id="rId6"/>
    <p:sldId id="298" r:id="rId7"/>
    <p:sldId id="326" r:id="rId8"/>
    <p:sldId id="304" r:id="rId9"/>
    <p:sldId id="332" r:id="rId10"/>
    <p:sldId id="333" r:id="rId11"/>
    <p:sldId id="335" r:id="rId12"/>
    <p:sldId id="336" r:id="rId13"/>
    <p:sldId id="337" r:id="rId14"/>
    <p:sldId id="344" r:id="rId15"/>
    <p:sldId id="338" r:id="rId16"/>
    <p:sldId id="339" r:id="rId17"/>
    <p:sldId id="341" r:id="rId18"/>
    <p:sldId id="340" r:id="rId19"/>
    <p:sldId id="342" r:id="rId20"/>
    <p:sldId id="309" r:id="rId21"/>
    <p:sldId id="347" r:id="rId22"/>
    <p:sldId id="348" r:id="rId23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3562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  <p15:guide id="13" pos="5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078B4"/>
    <a:srgbClr val="505050"/>
    <a:srgbClr val="299F2A"/>
    <a:srgbClr val="000000"/>
    <a:srgbClr val="1E75B3"/>
    <a:srgbClr val="0566AB"/>
    <a:srgbClr val="FF7300"/>
    <a:srgbClr val="2000FF"/>
    <a:srgbClr val="6F9DAC"/>
    <a:srgbClr val="505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361" autoAdjust="0"/>
    <p:restoredTop sz="94663"/>
  </p:normalViewPr>
  <p:slideViewPr>
    <p:cSldViewPr snapToGrid="0" snapToObjects="1" showGuides="1">
      <p:cViewPr varScale="1">
        <p:scale>
          <a:sx n="164" d="100"/>
          <a:sy n="164" d="100"/>
        </p:scale>
        <p:origin x="168" y="288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3562"/>
        <p:guide pos="4453"/>
        <p:guide pos="5163"/>
        <p:guide pos="4632"/>
        <p:guide pos="58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2293F1-4062-C34D-8EE0-F226C37E3D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4403" y="679363"/>
            <a:ext cx="4921467" cy="246073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FB9091F0-D43E-FA4A-BFF1-003D37A890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5870" y="672701"/>
            <a:ext cx="3205974" cy="2461750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953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953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spcBef>
                <a:spcPts val="984"/>
              </a:spcBef>
              <a:defRPr sz="1800">
                <a:solidFill>
                  <a:srgbClr val="505050"/>
                </a:solidFill>
              </a:defRPr>
            </a:lvl1pPr>
            <a:lvl2pPr marL="514350" indent="-230188">
              <a:spcBef>
                <a:spcPts val="984"/>
              </a:spcBef>
              <a:defRPr sz="1600">
                <a:solidFill>
                  <a:srgbClr val="505050"/>
                </a:solidFill>
              </a:defRPr>
            </a:lvl2pPr>
            <a:lvl3pPr marL="806450" indent="-228600">
              <a:spcBef>
                <a:spcPts val="984"/>
              </a:spcBef>
              <a:defRPr sz="1500">
                <a:solidFill>
                  <a:srgbClr val="505050"/>
                </a:solidFill>
              </a:defRPr>
            </a:lvl3pPr>
            <a:lvl4pPr marL="1087438" indent="-228600">
              <a:spcBef>
                <a:spcPts val="984"/>
              </a:spcBef>
              <a:defRPr sz="1400">
                <a:solidFill>
                  <a:srgbClr val="505050"/>
                </a:solidFill>
              </a:defRPr>
            </a:lvl4pPr>
            <a:lvl5pPr marL="1370013" indent="-228600">
              <a:spcBef>
                <a:spcPts val="984"/>
              </a:spcBef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8593C62F-FE2C-3943-B092-307A642B2E9D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r>
              <a:rPr lang="en-US" dirty="0"/>
              <a:t>Nilanjan Banerjee | Experiments on Electron Cooling and Intense Space-Charge at IOTA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35097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96397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74987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7C9F289B-49FC-734A-BA06-C3D7D55CC92A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/>
              <a:t>Nilanjan Banerjee | Experiments on Electron Cooling and Intense Space-Charge at IOTA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349268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21AA60A-8074-2F4F-B9B5-F21EDE7D034F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Nilanjan Banerjee | Experiments on Electron Cooling and Intense Space-Charge at IOTA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355599"/>
            <a:ext cx="8675688" cy="4263293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ABCEBF-E5D0-544A-8205-41D9259D174B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r>
              <a:rPr lang="en-US" dirty="0"/>
              <a:t>Nilanjan Banerjee | Experiments on Electron Cooling and Intense Space-Charge at IOTA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349268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28600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2002331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76111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57362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23671" y="209593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28600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002331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76111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57362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23671" y="788399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28600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2002331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76111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57362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23671" y="3395868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t="31279" b="3127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237396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8330" b="40718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2511568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4644" b="44456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395190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9861" b="3923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42647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42966" b="1613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256609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4921467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l="29" r="2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5670218" y="4291754"/>
            <a:ext cx="3257550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665202" y="4052009"/>
            <a:ext cx="3143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"/>
                <a:cs typeface="Helvetica"/>
              </a:rPr>
              <a:t>In partnership with:   </a:t>
            </a:r>
          </a:p>
        </p:txBody>
      </p:sp>
    </p:spTree>
    <p:extLst>
      <p:ext uri="{BB962C8B-B14F-4D97-AF65-F5344CB8AC3E}">
        <p14:creationId xmlns:p14="http://schemas.microsoft.com/office/powerpoint/2010/main" val="213815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96397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spcBef>
                <a:spcPts val="984"/>
              </a:spcBef>
              <a:defRPr sz="1800">
                <a:solidFill>
                  <a:srgbClr val="505050"/>
                </a:solidFill>
              </a:defRPr>
            </a:lvl1pPr>
            <a:lvl2pPr marL="512763" indent="-230188">
              <a:spcBef>
                <a:spcPts val="984"/>
              </a:spcBef>
              <a:defRPr sz="1600">
                <a:solidFill>
                  <a:srgbClr val="505050"/>
                </a:solidFill>
              </a:defRPr>
            </a:lvl2pPr>
            <a:lvl3pPr marL="803275" indent="-230188">
              <a:spcBef>
                <a:spcPts val="984"/>
              </a:spcBef>
              <a:defRPr sz="1500">
                <a:solidFill>
                  <a:srgbClr val="505050"/>
                </a:solidFill>
              </a:defRPr>
            </a:lvl3pPr>
            <a:lvl4pPr marL="1085850" indent="-228600">
              <a:spcBef>
                <a:spcPts val="984"/>
              </a:spcBef>
              <a:defRPr sz="1400">
                <a:solidFill>
                  <a:srgbClr val="505050"/>
                </a:solidFill>
              </a:defRPr>
            </a:lvl4pPr>
            <a:lvl5pPr marL="1370013" indent="-230188">
              <a:spcBef>
                <a:spcPts val="984"/>
              </a:spcBef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349268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/>
              <a:t>Nilanjan Banerjee | Experiments on Electron Cooling and Intense Space-Charge at IOTA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96397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spcBef>
                <a:spcPts val="984"/>
              </a:spcBef>
              <a:defRPr sz="1800">
                <a:solidFill>
                  <a:srgbClr val="505050"/>
                </a:solidFill>
              </a:defRPr>
            </a:lvl1pPr>
            <a:lvl2pPr marL="512763" indent="-230188">
              <a:spcBef>
                <a:spcPts val="984"/>
              </a:spcBef>
              <a:defRPr sz="1600">
                <a:solidFill>
                  <a:srgbClr val="505050"/>
                </a:solidFill>
              </a:defRPr>
            </a:lvl2pPr>
            <a:lvl3pPr marL="803275" indent="-230188">
              <a:spcBef>
                <a:spcPts val="984"/>
              </a:spcBef>
              <a:defRPr sz="1500">
                <a:solidFill>
                  <a:srgbClr val="505050"/>
                </a:solidFill>
              </a:defRPr>
            </a:lvl3pPr>
            <a:lvl4pPr marL="1085850" indent="-228600">
              <a:spcBef>
                <a:spcPts val="984"/>
              </a:spcBef>
              <a:defRPr sz="1400">
                <a:solidFill>
                  <a:srgbClr val="505050"/>
                </a:solidFill>
              </a:defRPr>
            </a:lvl4pPr>
            <a:lvl5pPr marL="1370013" indent="-230188">
              <a:spcBef>
                <a:spcPts val="984"/>
              </a:spcBef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96397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spcBef>
                <a:spcPts val="984"/>
              </a:spcBef>
              <a:defRPr sz="1800">
                <a:solidFill>
                  <a:srgbClr val="505050"/>
                </a:solidFill>
              </a:defRPr>
            </a:lvl1pPr>
            <a:lvl2pPr marL="512763" indent="-230188">
              <a:spcBef>
                <a:spcPts val="984"/>
              </a:spcBef>
              <a:defRPr sz="1600">
                <a:solidFill>
                  <a:srgbClr val="505050"/>
                </a:solidFill>
              </a:defRPr>
            </a:lvl2pPr>
            <a:lvl3pPr marL="806450" indent="-228600">
              <a:spcBef>
                <a:spcPts val="984"/>
              </a:spcBef>
              <a:defRPr sz="1500">
                <a:solidFill>
                  <a:srgbClr val="505050"/>
                </a:solidFill>
              </a:defRPr>
            </a:lvl3pPr>
            <a:lvl4pPr marL="1087438" indent="-228600">
              <a:spcBef>
                <a:spcPts val="984"/>
              </a:spcBef>
              <a:defRPr sz="1400">
                <a:solidFill>
                  <a:srgbClr val="505050"/>
                </a:solidFill>
              </a:defRPr>
            </a:lvl4pPr>
            <a:lvl5pPr marL="1370013" indent="-228600">
              <a:spcBef>
                <a:spcPts val="984"/>
              </a:spcBef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641561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641561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F7921DD-FA35-DE48-9325-C4C66E0739FC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/>
              <a:t>Nilanjan Banerjee | Experiments on Electron Cooling and Intense Space-Charge at IOTA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349268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603C250-9C0C-8F4C-8E7B-CC8062B775A6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82352"/>
            <a:ext cx="6260399" cy="17796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/>
              <a:t>Nilanjan Banerjee | 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AEAF8D7-9E97-AA4D-8487-CA2D4C7C0B0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4D3D112-DF9B-9A4D-8B9D-29CE3CAF3F88}"/>
                </a:ext>
              </a:extLst>
            </p:cNvPr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6" descr="FermiLogo_RGB_NALBlue.png">
              <a:extLst>
                <a:ext uri="{FF2B5EF4-FFF2-40B4-BE49-F238E27FC236}">
                  <a16:creationId xmlns:a16="http://schemas.microsoft.com/office/drawing/2014/main" id="{6D02763F-40A7-9F4E-9117-02DB77597369}"/>
                </a:ext>
              </a:extLst>
            </p:cNvPr>
            <p:cNvPicPr>
              <a:picLocks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Picture Placeholder 29">
            <a:extLst>
              <a:ext uri="{FF2B5EF4-FFF2-40B4-BE49-F238E27FC236}">
                <a16:creationId xmlns:a16="http://schemas.microsoft.com/office/drawing/2014/main" id="{AC0BAFF9-60EE-1144-A434-24E787A294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/>
          <a:srcRect t="36659" b="38376"/>
          <a:stretch/>
        </p:blipFill>
        <p:spPr>
          <a:xfrm>
            <a:off x="6210461" y="4844643"/>
            <a:ext cx="1094717" cy="2732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04" r:id="rId8"/>
    <p:sldLayoutId id="2147484105" r:id="rId9"/>
    <p:sldLayoutId id="2147484120" r:id="rId10"/>
    <p:sldLayoutId id="2147484103" r:id="rId11"/>
    <p:sldLayoutId id="2147484122" r:id="rId12"/>
    <p:sldLayoutId id="2147484116" r:id="rId13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0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5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Experiments on Electron Cooling and Intense Space-Charge at IOTA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400" dirty="0"/>
              <a:t>Nilanjan Banerjee, MaryKate Bossard, John Brandt, Young-Kee Kim, Sergei </a:t>
            </a:r>
            <a:r>
              <a:rPr lang="en-US" sz="1400" dirty="0" err="1"/>
              <a:t>Nagaitsev</a:t>
            </a:r>
            <a:r>
              <a:rPr lang="en-US" sz="1400" dirty="0"/>
              <a:t>, Giulio </a:t>
            </a:r>
            <a:r>
              <a:rPr lang="en-US" sz="1400" dirty="0" err="1"/>
              <a:t>Stancari</a:t>
            </a:r>
            <a:endParaRPr lang="en-US" sz="1400" dirty="0"/>
          </a:p>
        </p:txBody>
      </p:sp>
      <p:pic>
        <p:nvPicPr>
          <p:cNvPr id="11" name="Picture Placeholder 29">
            <a:extLst>
              <a:ext uri="{FF2B5EF4-FFF2-40B4-BE49-F238E27FC236}">
                <a16:creationId xmlns:a16="http://schemas.microsoft.com/office/drawing/2014/main" id="{B254D0A9-D487-A646-A9EB-9737D8B445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659" b="38376"/>
          <a:stretch/>
        </p:blipFill>
        <p:spPr>
          <a:xfrm>
            <a:off x="5889758" y="4355786"/>
            <a:ext cx="2756156" cy="68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61606B-FB39-8E8D-8B9B-DB01E67CE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96397"/>
            <a:ext cx="3941611" cy="37945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is the maximum space-charge tune shift of stored beam we can achieve?</a:t>
            </a:r>
          </a:p>
          <a:p>
            <a:pPr marL="0" indent="0">
              <a:buNone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Optimizing the linear lattice configuration, including tunes and transverse coupling.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Compensating for specific resonance driving terms using sextupoles.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CC404D-DA64-8D63-08B0-A71CBAF31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the Bare Lattice to Maximize Tune Shift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B899B-DB42-5656-CC33-E7E14EC528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A8FA0-E3A4-932F-DD55-EDED6BFA93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BE98C-9966-8D81-5E0D-97D88C28E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5DE64E-28DD-E26B-0C78-52F8A1F78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214" y="2563389"/>
            <a:ext cx="2387770" cy="18899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8127CD-BA39-1E2E-915A-146ECDE9E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737" y="2540212"/>
            <a:ext cx="2405410" cy="18899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25438F-726E-8D2A-C2EE-AC2BA6FF0E31}"/>
              </a:ext>
            </a:extLst>
          </p:cNvPr>
          <p:cNvSpPr txBox="1"/>
          <p:nvPr/>
        </p:nvSpPr>
        <p:spPr>
          <a:xfrm>
            <a:off x="4572000" y="4440421"/>
            <a:ext cx="36697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F. </a:t>
            </a:r>
            <a:r>
              <a:rPr lang="en-US" sz="1200" dirty="0" err="1">
                <a:solidFill>
                  <a:schemeClr val="accent5"/>
                </a:solidFill>
              </a:rPr>
              <a:t>Asvesta</a:t>
            </a:r>
            <a:r>
              <a:rPr lang="en-US" sz="1200" dirty="0">
                <a:solidFill>
                  <a:schemeClr val="accent5"/>
                </a:solidFill>
              </a:rPr>
              <a:t> </a:t>
            </a:r>
            <a:r>
              <a:rPr lang="en-US" sz="1200" i="1" dirty="0">
                <a:solidFill>
                  <a:schemeClr val="accent5"/>
                </a:solidFill>
                <a:effectLst/>
              </a:rPr>
              <a:t>et al.</a:t>
            </a:r>
            <a:r>
              <a:rPr lang="en-US" sz="1200" dirty="0">
                <a:solidFill>
                  <a:schemeClr val="accent5"/>
                </a:solidFill>
              </a:rPr>
              <a:t>, in </a:t>
            </a:r>
            <a:r>
              <a:rPr lang="en-US" sz="1200" i="1" dirty="0">
                <a:solidFill>
                  <a:schemeClr val="accent5"/>
                </a:solidFill>
                <a:effectLst/>
              </a:rPr>
              <a:t>Proc. IPAC'22</a:t>
            </a:r>
            <a:r>
              <a:rPr lang="en-US" sz="1200" dirty="0">
                <a:solidFill>
                  <a:schemeClr val="accent5"/>
                </a:solidFill>
              </a:rPr>
              <a:t>, pp. 2056-2059, 2022.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610D2E-B119-0A85-4E31-0D562B4D7DA1}"/>
              </a:ext>
            </a:extLst>
          </p:cNvPr>
          <p:cNvSpPr txBox="1"/>
          <p:nvPr/>
        </p:nvSpPr>
        <p:spPr>
          <a:xfrm>
            <a:off x="6933681" y="3852220"/>
            <a:ext cx="1440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Compensated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ED74F6-6445-9FC4-D0D6-D724DF311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7847" y="830917"/>
            <a:ext cx="4633780" cy="11186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C152579-5544-AD42-E41C-670015D5FF45}"/>
                  </a:ext>
                </a:extLst>
              </p:cNvPr>
              <p:cNvSpPr txBox="1"/>
              <p:nvPr/>
            </p:nvSpPr>
            <p:spPr>
              <a:xfrm>
                <a:off x="4378013" y="1927417"/>
                <a:ext cx="4453614" cy="555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Simulated tune scans over 25 synchrotron periods for a Gaussian bunched beam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=0</m:t>
                            </m:r>
                          </m:e>
                        </m:d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=0.05</m:t>
                    </m:r>
                  </m:oMath>
                </a14:m>
                <a:endParaRPr lang="en-US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C152579-5544-AD42-E41C-670015D5FF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8013" y="1927417"/>
                <a:ext cx="4453614" cy="555601"/>
              </a:xfrm>
              <a:prstGeom prst="rect">
                <a:avLst/>
              </a:prstGeom>
              <a:blipFill>
                <a:blip r:embed="rId5"/>
                <a:stretch>
                  <a:fillRect l="-284" t="-2222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0035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1B4F82-38EE-2D28-DC5A-823E5E4E8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96397"/>
            <a:ext cx="4438782" cy="37945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How are coherent instabilities affected by space-charge? The 2.5 MeV protons at IOTA provide strong space-charge but weak impedance.</a:t>
            </a:r>
          </a:p>
          <a:p>
            <a:pPr marL="0" indent="0">
              <a:buNone/>
            </a:pPr>
            <a:r>
              <a:rPr lang="en-US" dirty="0"/>
              <a:t>Measure instability growth rate and head-tail amplification in the parameter space using:</a:t>
            </a: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Controlled wakefields generated using the wake-building feedback system.</a:t>
            </a:r>
          </a:p>
          <a:p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Electron cooling to enforce an equilibrium phase-space distribution, independent of bunch charge.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02509D-55C4-319D-4F7A-2F077D3DD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Interplay of Space-Charge and Coherent Instabilities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29474-EA15-1B46-D906-AC99D402BC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8FED6-5F5B-C88F-286C-1D9D30D55F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82FAB-4758-9BD2-EB35-F48D15EA1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1BA89E2-9171-1915-591B-FF21C0B1D2DD}"/>
              </a:ext>
            </a:extLst>
          </p:cNvPr>
          <p:cNvSpPr txBox="1"/>
          <p:nvPr/>
        </p:nvSpPr>
        <p:spPr>
          <a:xfrm>
            <a:off x="403390" y="3466058"/>
            <a:ext cx="40078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R. Ainsworth et al., in Proc. HB'21, pp. 135-139, 2021.</a:t>
            </a:r>
          </a:p>
          <a:p>
            <a:r>
              <a:rPr lang="en-US" sz="1200" dirty="0">
                <a:solidFill>
                  <a:schemeClr val="accent5"/>
                </a:solidFill>
              </a:rPr>
              <a:t>O. Mohsen et al., in Proc. NAPAC'22, pp. 124-127, 2022.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BD917EE-942B-F309-3D2C-C7E59A7D242E}"/>
              </a:ext>
            </a:extLst>
          </p:cNvPr>
          <p:cNvGrpSpPr/>
          <p:nvPr/>
        </p:nvGrpSpPr>
        <p:grpSpPr>
          <a:xfrm>
            <a:off x="4565643" y="2929476"/>
            <a:ext cx="4266859" cy="1697013"/>
            <a:chOff x="4565643" y="3021968"/>
            <a:chExt cx="4266859" cy="1697013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0B8CA28-BF0E-B068-BF5B-55D9A9F4A9EA}"/>
                </a:ext>
              </a:extLst>
            </p:cNvPr>
            <p:cNvGrpSpPr/>
            <p:nvPr/>
          </p:nvGrpSpPr>
          <p:grpSpPr>
            <a:xfrm>
              <a:off x="4565643" y="3021968"/>
              <a:ext cx="4266859" cy="1697013"/>
              <a:chOff x="4586057" y="3018873"/>
              <a:chExt cx="4266859" cy="1697013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71DD9F72-6682-5C07-FA3F-D942C5CAB2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86057" y="3018873"/>
                <a:ext cx="2120389" cy="1285889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56327AD3-E99F-3F88-3C99-2A44F52C6D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2526" y="3041829"/>
                <a:ext cx="2120390" cy="1356594"/>
              </a:xfrm>
              <a:prstGeom prst="rect">
                <a:avLst/>
              </a:prstGeom>
            </p:spPr>
          </p:pic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C2720A53-459A-E651-12A5-24E6B5A0F6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63828" y="4398423"/>
                <a:ext cx="152342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3953E0D-4038-7E31-03DC-27A89FC66293}"/>
                  </a:ext>
                </a:extLst>
              </p:cNvPr>
              <p:cNvSpPr txBox="1"/>
              <p:nvPr/>
            </p:nvSpPr>
            <p:spPr>
              <a:xfrm>
                <a:off x="5158556" y="4377332"/>
                <a:ext cx="9753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1"/>
                    </a:solidFill>
                  </a:rPr>
                  <a:t>Time (ns)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6CE4D198-3E47-6C06-F1BB-F2CBCDB076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79843" y="4406554"/>
                <a:ext cx="152342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BF18938-2058-92CE-DEBD-7913A52FEE73}"/>
                  </a:ext>
                </a:extLst>
              </p:cNvPr>
              <p:cNvSpPr txBox="1"/>
              <p:nvPr/>
            </p:nvSpPr>
            <p:spPr>
              <a:xfrm>
                <a:off x="7353861" y="4377332"/>
                <a:ext cx="9753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1"/>
                    </a:solidFill>
                  </a:rPr>
                  <a:t>Time (ns)</a:t>
                </a:r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573928A-71A8-5FAA-444C-371A47EA96A5}"/>
                </a:ext>
              </a:extLst>
            </p:cNvPr>
            <p:cNvSpPr txBox="1"/>
            <p:nvPr/>
          </p:nvSpPr>
          <p:spPr>
            <a:xfrm>
              <a:off x="5938732" y="3843762"/>
              <a:ext cx="17064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1"/>
                  </a:solidFill>
                </a:rPr>
                <a:t>Fermilab Recycler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E6D2983-8E56-618B-C9EB-31964FCB1F1C}"/>
              </a:ext>
            </a:extLst>
          </p:cNvPr>
          <p:cNvGrpSpPr/>
          <p:nvPr/>
        </p:nvGrpSpPr>
        <p:grpSpPr>
          <a:xfrm>
            <a:off x="4565643" y="607519"/>
            <a:ext cx="4333765" cy="2265869"/>
            <a:chOff x="4513522" y="490005"/>
            <a:chExt cx="4333765" cy="2265869"/>
          </a:xfrm>
        </p:grpSpPr>
        <p:pic>
          <p:nvPicPr>
            <p:cNvPr id="9" name="Picture 8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42E53B70-124A-97E6-F132-E68F5DF200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03970" y="696566"/>
              <a:ext cx="1706268" cy="1307967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F65B200-3BF4-44E5-CEAA-A08FA59E08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10229" y="822787"/>
              <a:ext cx="0" cy="983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49DE281-8E4E-42C0-E610-8793AFBC6CE1}"/>
                </a:ext>
              </a:extLst>
            </p:cNvPr>
            <p:cNvSpPr txBox="1"/>
            <p:nvPr/>
          </p:nvSpPr>
          <p:spPr>
            <a:xfrm rot="16200000">
              <a:off x="3858973" y="1144554"/>
              <a:ext cx="18938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Wakefield</a:t>
              </a:r>
            </a:p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Amplitude (</a:t>
              </a:r>
              <a:r>
                <a:rPr lang="en-US" sz="1600" dirty="0" err="1">
                  <a:solidFill>
                    <a:schemeClr val="accent1"/>
                  </a:solidFill>
                </a:rPr>
                <a:t>Waker</a:t>
              </a:r>
              <a:r>
                <a:rPr lang="en-US" sz="1600" dirty="0">
                  <a:solidFill>
                    <a:schemeClr val="accent1"/>
                  </a:solidFill>
                </a:rPr>
                <a:t>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4324DF1-1F78-3A68-0840-6EBC15526420}"/>
                </a:ext>
              </a:extLst>
            </p:cNvPr>
            <p:cNvSpPr txBox="1"/>
            <p:nvPr/>
          </p:nvSpPr>
          <p:spPr>
            <a:xfrm>
              <a:off x="5385957" y="2077715"/>
              <a:ext cx="32615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SC Tune Shift (Electron Cooling)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E152161-35E0-9660-9ED8-DEA2F9CB2CDB}"/>
                </a:ext>
              </a:extLst>
            </p:cNvPr>
            <p:cNvCxnSpPr>
              <a:cxnSpLocks/>
            </p:cNvCxnSpPr>
            <p:nvPr/>
          </p:nvCxnSpPr>
          <p:spPr>
            <a:xfrm>
              <a:off x="5306408" y="2101116"/>
              <a:ext cx="30228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066C823-7724-7EDB-D39F-6F28BDB04EA7}"/>
                </a:ext>
              </a:extLst>
            </p:cNvPr>
            <p:cNvSpPr txBox="1"/>
            <p:nvPr/>
          </p:nvSpPr>
          <p:spPr>
            <a:xfrm>
              <a:off x="4589987" y="2294209"/>
              <a:ext cx="42573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accent5"/>
                  </a:solidFill>
                </a:rPr>
                <a:t>ABS: A. Burov, Phys. Rev. Accel. Beams 22, 034202, 2019.</a:t>
              </a:r>
            </a:p>
            <a:p>
              <a:r>
                <a:rPr lang="en-US" sz="1200" dirty="0">
                  <a:solidFill>
                    <a:schemeClr val="accent5"/>
                  </a:solidFill>
                </a:rPr>
                <a:t>CMM: X. </a:t>
              </a:r>
              <a:r>
                <a:rPr lang="en-US" sz="1200" dirty="0" err="1">
                  <a:solidFill>
                    <a:schemeClr val="accent5"/>
                  </a:solidFill>
                </a:rPr>
                <a:t>Buffat</a:t>
              </a:r>
              <a:r>
                <a:rPr lang="en-US" sz="1200" dirty="0">
                  <a:solidFill>
                    <a:schemeClr val="accent5"/>
                  </a:solidFill>
                </a:rPr>
                <a:t> et al., Phys. Rev. Accel. Beams 24, 060101, 2021.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A5EA453-62B8-856E-D576-6C04BDBDB9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1901"/>
            <a:stretch/>
          </p:blipFill>
          <p:spPr>
            <a:xfrm>
              <a:off x="6815911" y="762780"/>
              <a:ext cx="1779586" cy="131289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69D8753-EEDE-60D6-7800-128DC9C45E01}"/>
                </a:ext>
              </a:extLst>
            </p:cNvPr>
            <p:cNvSpPr txBox="1"/>
            <p:nvPr/>
          </p:nvSpPr>
          <p:spPr>
            <a:xfrm>
              <a:off x="5733075" y="1551314"/>
              <a:ext cx="50978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accent1"/>
                  </a:solidFill>
                </a:rPr>
                <a:t>ABS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BF0BD77-F168-6D41-23AD-16787CFF123C}"/>
                </a:ext>
              </a:extLst>
            </p:cNvPr>
            <p:cNvSpPr txBox="1"/>
            <p:nvPr/>
          </p:nvSpPr>
          <p:spPr>
            <a:xfrm>
              <a:off x="6922769" y="1551314"/>
              <a:ext cx="160019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accent1"/>
                  </a:solidFill>
                </a:rPr>
                <a:t>CMM Gaussian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3562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0913B7-85D9-C1CB-FA95-C6A1B4932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96397"/>
            <a:ext cx="4343397" cy="37945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Non-linear Integrable Optics enable large amplitude-dependent tune spreads while keeping single-particle dynamics stable.</a:t>
            </a:r>
          </a:p>
          <a:p>
            <a:pPr marL="0" indent="0">
              <a:buNone/>
            </a:pPr>
            <a:r>
              <a:rPr lang="en-US" dirty="0"/>
              <a:t>Flagship project for the Integrable Optics Test Accelerator!</a:t>
            </a:r>
          </a:p>
          <a:p>
            <a:pPr marL="0" indent="0">
              <a:buNone/>
            </a:pPr>
            <a:r>
              <a:rPr lang="en-US" dirty="0"/>
              <a:t>Electron cooling enables: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Single particle dynamics experiments with pencil beam and low energy spread.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Measurement of minimum tune spread required to mitigate coherent instabilities with space-charge.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4568F0-786E-9C41-1DBF-336571215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Tunable Landau Damping with Space-Charge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60D5C-5DAF-64EE-2F05-597C05AB2E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16B71-9141-1FC6-2E01-B43ADC9676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E3683-07A6-667D-1D72-FA33FFFE3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4DB3AC-E5C3-B3F7-85C2-A50C92333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1" y="683109"/>
            <a:ext cx="2195388" cy="14774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BFAB52-BF67-29F7-E15E-717EA3CBA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5055" y="615952"/>
            <a:ext cx="1895332" cy="16117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7E846D-C5A1-B93F-46DC-3293B32321AF}"/>
              </a:ext>
            </a:extLst>
          </p:cNvPr>
          <p:cNvSpPr txBox="1"/>
          <p:nvPr/>
        </p:nvSpPr>
        <p:spPr>
          <a:xfrm>
            <a:off x="4248319" y="2150663"/>
            <a:ext cx="47560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V. Danilov and S. </a:t>
            </a:r>
            <a:r>
              <a:rPr lang="en-US" sz="1200" dirty="0" err="1">
                <a:solidFill>
                  <a:schemeClr val="accent5"/>
                </a:solidFill>
              </a:rPr>
              <a:t>Nagaitsev</a:t>
            </a:r>
            <a:r>
              <a:rPr lang="en-US" sz="1200" dirty="0">
                <a:solidFill>
                  <a:schemeClr val="accent5"/>
                </a:solidFill>
              </a:rPr>
              <a:t>, Phys. Rev. ST Accel. Beams 13, 084002, 2010.</a:t>
            </a:r>
          </a:p>
          <a:p>
            <a:r>
              <a:rPr lang="en-US" sz="1200" dirty="0">
                <a:solidFill>
                  <a:schemeClr val="accent5"/>
                </a:solidFill>
              </a:rPr>
              <a:t>S. </a:t>
            </a:r>
            <a:r>
              <a:rPr lang="en-US" sz="1200" dirty="0" err="1">
                <a:solidFill>
                  <a:schemeClr val="accent5"/>
                </a:solidFill>
              </a:rPr>
              <a:t>Antipov</a:t>
            </a:r>
            <a:r>
              <a:rPr lang="en-US" sz="1200" dirty="0">
                <a:solidFill>
                  <a:schemeClr val="accent5"/>
                </a:solidFill>
              </a:rPr>
              <a:t> et al, JINST 12 T03002, 2017.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2D0666-EF8C-4E3D-5056-5FAEB1878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4914" y="2625736"/>
            <a:ext cx="1739812" cy="170042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708A4C8-009D-EAEA-0E7F-94905F8CA5F2}"/>
              </a:ext>
            </a:extLst>
          </p:cNvPr>
          <p:cNvSpPr txBox="1"/>
          <p:nvPr/>
        </p:nvSpPr>
        <p:spPr>
          <a:xfrm>
            <a:off x="470678" y="3309849"/>
            <a:ext cx="35504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u="none" strike="noStrike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A. Valishev et al., in Proc. IPAC’21, pp. 19-24, 2021.</a:t>
            </a:r>
          </a:p>
          <a:p>
            <a:r>
              <a:rPr lang="en-US" sz="12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 </a:t>
            </a:r>
            <a:r>
              <a:rPr lang="en-US" sz="1200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Kuklev</a:t>
            </a:r>
            <a:r>
              <a:rPr lang="en-US" sz="12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in Proc. IPAC'21, pp. 1964-1967, 2021.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4D40D84-9C1D-8856-84FB-66F0C40A1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630657"/>
            <a:ext cx="1739788" cy="15989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AA4F9AB-62B2-6F13-379B-0548881C9E44}"/>
              </a:ext>
            </a:extLst>
          </p:cNvPr>
          <p:cNvSpPr txBox="1"/>
          <p:nvPr/>
        </p:nvSpPr>
        <p:spPr>
          <a:xfrm>
            <a:off x="6658947" y="4229558"/>
            <a:ext cx="23454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5E2"/>
                </a:solidFill>
                <a:effectLst/>
                <a:uLnTx/>
                <a:uFillTx/>
                <a:latin typeface="Calibri" panose="020F0502020204030204" pitchFamily="34" charset="0"/>
                <a:ea typeface="Geneva" charset="0"/>
                <a:cs typeface="Calibri" panose="020F0502020204030204" pitchFamily="34" charset="0"/>
              </a:rPr>
              <a:t>S.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B5E2"/>
                </a:solidFill>
                <a:effectLst/>
                <a:uLnTx/>
                <a:uFillTx/>
                <a:latin typeface="Calibri" panose="020F0502020204030204" pitchFamily="34" charset="0"/>
                <a:ea typeface="Geneva" charset="0"/>
                <a:cs typeface="Calibri" panose="020F0502020204030204" pitchFamily="34" charset="0"/>
              </a:rPr>
              <a:t>Szustkowski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5E2"/>
                </a:solidFill>
                <a:effectLst/>
                <a:uLnTx/>
                <a:uFillTx/>
                <a:latin typeface="Calibri" panose="020F0502020204030204" pitchFamily="34" charset="0"/>
                <a:ea typeface="Geneva" charset="0"/>
                <a:cs typeface="Calibri" panose="020F0502020204030204" pitchFamily="34" charset="0"/>
              </a:rPr>
              <a:t>, PhD Thesis, Northern Illinois University, 2020.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998C81-65DC-33E5-BE94-695407295E67}"/>
              </a:ext>
            </a:extLst>
          </p:cNvPr>
          <p:cNvSpPr txBox="1"/>
          <p:nvPr/>
        </p:nvSpPr>
        <p:spPr>
          <a:xfrm>
            <a:off x="4497575" y="4229758"/>
            <a:ext cx="21613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J. Wieland et al., in Proc. IPAC'23, pp. 3230-3232, 2023.</a:t>
            </a:r>
          </a:p>
        </p:txBody>
      </p:sp>
    </p:spTree>
    <p:extLst>
      <p:ext uri="{BB962C8B-B14F-4D97-AF65-F5344CB8AC3E}">
        <p14:creationId xmlns:p14="http://schemas.microsoft.com/office/powerpoint/2010/main" val="1976994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F3005A0-A7CD-142A-79D8-1C042AB05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4000" dirty="0"/>
              <a:t>Hardware Configuration and Status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76A3-C4B0-C0A5-8CAC-B823EC95DF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C9F289B-49FC-734A-BA06-C3D7D55CC92A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D6433-1124-EF4B-CD95-59F134B84C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EB7A3-CBF7-ADD3-B3A9-07FC45D9FA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30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Content Placeholder 64">
            <a:extLst>
              <a:ext uri="{FF2B5EF4-FFF2-40B4-BE49-F238E27FC236}">
                <a16:creationId xmlns:a16="http://schemas.microsoft.com/office/drawing/2014/main" id="{183489B8-033E-5507-85B5-23FD9E7590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2107" y="748430"/>
            <a:ext cx="6019785" cy="364634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F9FAD6-F87D-DCA4-4AA0-55459EE2A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Cooling in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2D36C-1F65-9BE6-5ABE-2CCAE73ABF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415F3-8D44-740D-D666-816DFE87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38E83-6461-FE6F-5F08-BD6A011FD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1C2DF35-D218-5511-1F2A-A523EDE206ED}"/>
              </a:ext>
            </a:extLst>
          </p:cNvPr>
          <p:cNvSpPr txBox="1"/>
          <p:nvPr/>
        </p:nvSpPr>
        <p:spPr>
          <a:xfrm>
            <a:off x="1562107" y="4394776"/>
            <a:ext cx="34187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u="none" strike="noStrike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D. Edstrom, </a:t>
            </a:r>
            <a:r>
              <a:rPr lang="en-US" sz="12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IOTA/FAST department</a:t>
            </a:r>
            <a:r>
              <a:rPr lang="en-US" sz="1200" b="0" i="0" u="none" strike="noStrike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meeting, 2023.</a:t>
            </a:r>
          </a:p>
        </p:txBody>
      </p:sp>
    </p:spTree>
    <p:extLst>
      <p:ext uri="{BB962C8B-B14F-4D97-AF65-F5344CB8AC3E}">
        <p14:creationId xmlns:p14="http://schemas.microsoft.com/office/powerpoint/2010/main" val="1405637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71D643-DD24-9A26-8DC1-2A65D9AEF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Injector beamline capable of delivering short pulses of 2.5 MeV protons at 1 Hz.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87F745-D811-8925-EE97-DC7AEF540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MeV Proton Injector and IOTA RF Configuration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D74611-947C-89B8-8500-BF2960BB78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3FDD6-5938-1E59-30F3-446A20862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142E6-902C-956A-8BD2-6690F0537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8B5891E2-9C69-B93A-56F4-249B59045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27" y="1033420"/>
            <a:ext cx="7128542" cy="153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04C647-6C9A-931A-9C6E-87167DF9B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504" y="2658277"/>
            <a:ext cx="2448457" cy="17898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B69138-8DA7-B9EB-BEA6-381D3CB68AE8}"/>
              </a:ext>
            </a:extLst>
          </p:cNvPr>
          <p:cNvSpPr txBox="1"/>
          <p:nvPr/>
        </p:nvSpPr>
        <p:spPr>
          <a:xfrm>
            <a:off x="228600" y="2503492"/>
            <a:ext cx="32914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Broadband normal conducting RF system with two gaps, but only 30 MHz gap installed.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4F1908-915A-1649-3736-9C02BBCE5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2113" y="2710851"/>
            <a:ext cx="2192619" cy="16450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6D2FDF1-B6EE-A1C3-63B8-69EA15CD04B7}"/>
              </a:ext>
            </a:extLst>
          </p:cNvPr>
          <p:cNvSpPr txBox="1"/>
          <p:nvPr/>
        </p:nvSpPr>
        <p:spPr>
          <a:xfrm>
            <a:off x="4066113" y="445754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G. M. </a:t>
            </a:r>
            <a:r>
              <a:rPr lang="en-US" sz="1200" dirty="0" err="1">
                <a:solidFill>
                  <a:schemeClr val="accent5"/>
                </a:solidFill>
              </a:rPr>
              <a:t>Bruhaug</a:t>
            </a:r>
            <a:r>
              <a:rPr lang="en-US" sz="1200" dirty="0">
                <a:solidFill>
                  <a:schemeClr val="accent5"/>
                </a:solidFill>
              </a:rPr>
              <a:t> and K. Carlson, in Proc. NAPAC'16, pp. 432-434, 2016.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02D4E791-A962-0A95-FF3C-F4247A09E4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7902061"/>
                  </p:ext>
                </p:extLst>
              </p:nvPr>
            </p:nvGraphicFramePr>
            <p:xfrm>
              <a:off x="228600" y="3441457"/>
              <a:ext cx="3325632" cy="914400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442699">
                      <a:extLst>
                        <a:ext uri="{9D8B030D-6E8A-4147-A177-3AD203B41FA5}">
                          <a16:colId xmlns:a16="http://schemas.microsoft.com/office/drawing/2014/main" val="502695277"/>
                        </a:ext>
                      </a:extLst>
                    </a:gridCol>
                    <a:gridCol w="801112">
                      <a:extLst>
                        <a:ext uri="{9D8B030D-6E8A-4147-A177-3AD203B41FA5}">
                          <a16:colId xmlns:a16="http://schemas.microsoft.com/office/drawing/2014/main" val="951443017"/>
                        </a:ext>
                      </a:extLst>
                    </a:gridCol>
                    <a:gridCol w="801112">
                      <a:extLst>
                        <a:ext uri="{9D8B030D-6E8A-4147-A177-3AD203B41FA5}">
                          <a16:colId xmlns:a16="http://schemas.microsoft.com/office/drawing/2014/main" val="124528364"/>
                        </a:ext>
                      </a:extLst>
                    </a:gridCol>
                    <a:gridCol w="1280709">
                      <a:extLst>
                        <a:ext uri="{9D8B030D-6E8A-4147-A177-3AD203B41FA5}">
                          <a16:colId xmlns:a16="http://schemas.microsoft.com/office/drawing/2014/main" val="3742288789"/>
                        </a:ext>
                      </a:extLst>
                    </a:gridCol>
                  </a:tblGrid>
                  <a:tr h="18650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oMath>
                          </a14:m>
                          <a:r>
                            <a:rPr lang="en-US" sz="1400" dirty="0"/>
                            <a:t>(MHz)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𝒎𝒊𝒏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(V)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i="0" smtClean="0">
                                    <a:latin typeface="Cambria Math" panose="02040503050406030204" pitchFamily="18" charset="0"/>
                                  </a:rPr>
                                  <m:t>𝐤𝐕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6945143"/>
                      </a:ext>
                    </a:extLst>
                  </a:tr>
                  <a:tr h="186509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2.187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0.01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0718824"/>
                      </a:ext>
                    </a:extLst>
                  </a:tr>
                  <a:tr h="186509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30.62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12678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02D4E791-A962-0A95-FF3C-F4247A09E4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7902061"/>
                  </p:ext>
                </p:extLst>
              </p:nvPr>
            </p:nvGraphicFramePr>
            <p:xfrm>
              <a:off x="228600" y="3441457"/>
              <a:ext cx="3325632" cy="914400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442699">
                      <a:extLst>
                        <a:ext uri="{9D8B030D-6E8A-4147-A177-3AD203B41FA5}">
                          <a16:colId xmlns:a16="http://schemas.microsoft.com/office/drawing/2014/main" val="502695277"/>
                        </a:ext>
                      </a:extLst>
                    </a:gridCol>
                    <a:gridCol w="801112">
                      <a:extLst>
                        <a:ext uri="{9D8B030D-6E8A-4147-A177-3AD203B41FA5}">
                          <a16:colId xmlns:a16="http://schemas.microsoft.com/office/drawing/2014/main" val="951443017"/>
                        </a:ext>
                      </a:extLst>
                    </a:gridCol>
                    <a:gridCol w="801112">
                      <a:extLst>
                        <a:ext uri="{9D8B030D-6E8A-4147-A177-3AD203B41FA5}">
                          <a16:colId xmlns:a16="http://schemas.microsoft.com/office/drawing/2014/main" val="124528364"/>
                        </a:ext>
                      </a:extLst>
                    </a:gridCol>
                    <a:gridCol w="1280709">
                      <a:extLst>
                        <a:ext uri="{9D8B030D-6E8A-4147-A177-3AD203B41FA5}">
                          <a16:colId xmlns:a16="http://schemas.microsoft.com/office/drawing/2014/main" val="3742288789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857" r="-651429" b="-2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7143" r="-261905" b="-2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57143" r="-161905" b="-2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60396" r="-990" b="-2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694514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2.187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0.01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071882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30.62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0.04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12678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27A89EA2-D7C2-FB67-B963-E2E39748EB85}"/>
              </a:ext>
            </a:extLst>
          </p:cNvPr>
          <p:cNvSpPr txBox="1"/>
          <p:nvPr/>
        </p:nvSpPr>
        <p:spPr>
          <a:xfrm>
            <a:off x="222249" y="4415603"/>
            <a:ext cx="352625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E. </a:t>
            </a:r>
            <a:r>
              <a:rPr lang="en-US" sz="1200" dirty="0" err="1">
                <a:solidFill>
                  <a:schemeClr val="accent5"/>
                </a:solidFill>
              </a:rPr>
              <a:t>Prebys</a:t>
            </a:r>
            <a:r>
              <a:rPr lang="en-US" sz="1200" dirty="0">
                <a:solidFill>
                  <a:schemeClr val="accent5"/>
                </a:solidFill>
              </a:rPr>
              <a:t>, Beams Document 4837-v1, Fermilab, 2015.</a:t>
            </a:r>
          </a:p>
        </p:txBody>
      </p:sp>
    </p:spTree>
    <p:extLst>
      <p:ext uri="{BB962C8B-B14F-4D97-AF65-F5344CB8AC3E}">
        <p14:creationId xmlns:p14="http://schemas.microsoft.com/office/powerpoint/2010/main" val="2655354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2366CC-53CE-2827-F450-9F512D8D1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4" y="796397"/>
            <a:ext cx="4921202" cy="37945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Injector: Toroid, Scanning wire, Allison scanner</a:t>
            </a:r>
          </a:p>
          <a:p>
            <a:pPr marL="0" indent="0">
              <a:buNone/>
            </a:pPr>
            <a:r>
              <a:rPr lang="en-US" dirty="0"/>
              <a:t>Storage Ring:</a:t>
            </a:r>
          </a:p>
          <a:p>
            <a:r>
              <a:rPr lang="en-US" sz="1600" dirty="0"/>
              <a:t>DCCT: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Measure injection efficiency and beam lifetime.</a:t>
            </a:r>
          </a:p>
          <a:p>
            <a:r>
              <a:rPr lang="en-US" sz="1600" dirty="0"/>
              <a:t>Beam Position Monitors</a:t>
            </a:r>
          </a:p>
          <a:p>
            <a:pPr lvl="1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Use LOCO to configure lattice.</a:t>
            </a:r>
          </a:p>
          <a:p>
            <a:pPr lvl="1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Use turn-by-turn centroid positions of pencil beams to measure single-particle dynamics.</a:t>
            </a:r>
          </a:p>
          <a:p>
            <a:r>
              <a:rPr lang="en-US" sz="1600" dirty="0"/>
              <a:t>Neutralization monitor</a:t>
            </a:r>
          </a:p>
          <a:p>
            <a:pPr lvl="1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Measure equilibrium transverse profile with cooling.</a:t>
            </a:r>
          </a:p>
          <a:p>
            <a:r>
              <a:rPr lang="en-US" sz="1600" dirty="0"/>
              <a:t>Ionization Profile Monitor</a:t>
            </a:r>
          </a:p>
          <a:p>
            <a:pPr lvl="1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Measure turn-by-turn evolution of transverse profile.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8D46A9-1E88-A786-F5AC-4FC9EBE24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Beam Diagnostics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70704-CB02-D3B5-7A6B-7B05D90AFB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D4862-9857-9444-249B-8BE03DA013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873ED-DBE7-B5C3-F14F-FAED1C5ED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965C2B-80CA-BA24-450C-FB8D1AC680F2}"/>
              </a:ext>
            </a:extLst>
          </p:cNvPr>
          <p:cNvGrpSpPr/>
          <p:nvPr/>
        </p:nvGrpSpPr>
        <p:grpSpPr>
          <a:xfrm>
            <a:off x="4869926" y="83184"/>
            <a:ext cx="3030467" cy="2620824"/>
            <a:chOff x="5884930" y="0"/>
            <a:chExt cx="3030467" cy="26208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BAF2E45-3E1D-B411-C264-95E110E64BCB}"/>
                </a:ext>
              </a:extLst>
            </p:cNvPr>
            <p:cNvGrpSpPr/>
            <p:nvPr/>
          </p:nvGrpSpPr>
          <p:grpSpPr>
            <a:xfrm>
              <a:off x="6209702" y="1265369"/>
              <a:ext cx="1953525" cy="1066782"/>
              <a:chOff x="5485918" y="2277882"/>
              <a:chExt cx="1953525" cy="1066782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337F660-4D3C-09CC-014B-326BCCA391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82169" y="2277882"/>
                <a:ext cx="1857274" cy="1066782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5C0ACA-229D-D26F-3CDE-78C3517D15B0}"/>
                  </a:ext>
                </a:extLst>
              </p:cNvPr>
              <p:cNvSpPr txBox="1"/>
              <p:nvPr/>
            </p:nvSpPr>
            <p:spPr>
              <a:xfrm>
                <a:off x="5485918" y="2380458"/>
                <a:ext cx="44639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</a:t>
                </a:r>
                <a:r>
                  <a:rPr lang="en-US" sz="1800" baseline="30000" dirty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80EABCF-B769-2202-6B5B-CCBE0272D44D}"/>
                </a:ext>
              </a:extLst>
            </p:cNvPr>
            <p:cNvGrpSpPr/>
            <p:nvPr/>
          </p:nvGrpSpPr>
          <p:grpSpPr>
            <a:xfrm>
              <a:off x="6197514" y="83184"/>
              <a:ext cx="2077881" cy="1326232"/>
              <a:chOff x="6248560" y="215877"/>
              <a:chExt cx="2077881" cy="1326232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16F15FA-A197-8952-C291-9CAA576ABC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5490" t="55659"/>
              <a:stretch/>
            </p:blipFill>
            <p:spPr>
              <a:xfrm>
                <a:off x="6401237" y="215877"/>
                <a:ext cx="1925204" cy="1015345"/>
              </a:xfrm>
              <a:prstGeom prst="rect">
                <a:avLst/>
              </a:prstGeom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D25EC220-10C9-E6D3-908F-C936AF8C88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23706" y="746915"/>
                <a:ext cx="942909" cy="54741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9B4C48F-3B36-4C17-EA39-DD1EFB1419B5}"/>
                  </a:ext>
                </a:extLst>
              </p:cNvPr>
              <p:cNvSpPr txBox="1"/>
              <p:nvPr/>
            </p:nvSpPr>
            <p:spPr>
              <a:xfrm>
                <a:off x="6248560" y="1172777"/>
                <a:ext cx="52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accent1"/>
                    </a:solidFill>
                  </a:rPr>
                  <a:t>H</a:t>
                </a:r>
                <a:r>
                  <a:rPr lang="en-US" sz="1800" baseline="30000" dirty="0">
                    <a:solidFill>
                      <a:schemeClr val="accent1"/>
                    </a:solidFill>
                  </a:rPr>
                  <a:t>0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3311D40-424B-916C-2A85-63BFD640BC58}"/>
                </a:ext>
              </a:extLst>
            </p:cNvPr>
            <p:cNvSpPr txBox="1"/>
            <p:nvPr/>
          </p:nvSpPr>
          <p:spPr>
            <a:xfrm>
              <a:off x="5884930" y="2343825"/>
              <a:ext cx="303046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Calibri" charset="0"/>
                  <a:ea typeface="Geneva" charset="0"/>
                </a:rPr>
                <a:t>Bongho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Calibri" charset="0"/>
                  <a:ea typeface="Geneva" charset="0"/>
                </a:rPr>
                <a:t> Kim et al., NIM A, 899, 22-27, 2018.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5E146FE-F0D1-D5ED-0AF3-99C049985DBC}"/>
                </a:ext>
              </a:extLst>
            </p:cNvPr>
            <p:cNvSpPr/>
            <p:nvPr/>
          </p:nvSpPr>
          <p:spPr>
            <a:xfrm>
              <a:off x="6109487" y="0"/>
              <a:ext cx="542166" cy="3492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39A10BEB-60F3-1208-48C1-AEAC5265E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3389" y="247467"/>
            <a:ext cx="1481328" cy="1975104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6D12C919-849F-4D0F-FB38-1D98B0917305}"/>
              </a:ext>
            </a:extLst>
          </p:cNvPr>
          <p:cNvGrpSpPr/>
          <p:nvPr/>
        </p:nvGrpSpPr>
        <p:grpSpPr>
          <a:xfrm>
            <a:off x="4916217" y="2721958"/>
            <a:ext cx="3981328" cy="1648324"/>
            <a:chOff x="4908125" y="2721958"/>
            <a:chExt cx="3981328" cy="164832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007F58C-A193-AEED-6375-0872903D39E1}"/>
                </a:ext>
              </a:extLst>
            </p:cNvPr>
            <p:cNvGrpSpPr/>
            <p:nvPr/>
          </p:nvGrpSpPr>
          <p:grpSpPr>
            <a:xfrm>
              <a:off x="4925211" y="2965675"/>
              <a:ext cx="1736288" cy="377295"/>
              <a:chOff x="3458410" y="2719798"/>
              <a:chExt cx="1736288" cy="377295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FEDEB15-CB5D-E566-7127-72677706A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9601" t="80113" r="27433" b="2251"/>
              <a:stretch/>
            </p:blipFill>
            <p:spPr>
              <a:xfrm>
                <a:off x="3458410" y="2719798"/>
                <a:ext cx="1736288" cy="377295"/>
              </a:xfrm>
              <a:prstGeom prst="rect">
                <a:avLst/>
              </a:prstGeom>
            </p:spPr>
          </p:pic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700B0169-DD72-BA8D-7C85-5BFB8C8EA088}"/>
                  </a:ext>
                </a:extLst>
              </p:cNvPr>
              <p:cNvSpPr/>
              <p:nvPr/>
            </p:nvSpPr>
            <p:spPr>
              <a:xfrm>
                <a:off x="4661662" y="2950790"/>
                <a:ext cx="105843" cy="10584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44EBA73-A29F-050D-E281-8EA0F9F3B0A4}"/>
                </a:ext>
              </a:extLst>
            </p:cNvPr>
            <p:cNvSpPr txBox="1"/>
            <p:nvPr/>
          </p:nvSpPr>
          <p:spPr>
            <a:xfrm>
              <a:off x="4908125" y="3354619"/>
              <a:ext cx="1816696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schemeClr val="accent5"/>
                  </a:solidFill>
                </a:rPr>
                <a:t>V. Shiltsev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Calibri" charset="0"/>
                  <a:ea typeface="Geneva" charset="0"/>
                </a:rPr>
                <a:t>, NIM A, 986, 164744, 2021.</a:t>
              </a:r>
            </a:p>
            <a:p>
              <a:pPr>
                <a:defRPr/>
              </a:pPr>
              <a:r>
                <a:rPr lang="en-US" sz="1200" dirty="0">
                  <a:solidFill>
                    <a:schemeClr val="accent5"/>
                  </a:solidFill>
                </a:rPr>
                <a:t>H. </a:t>
              </a:r>
              <a:r>
                <a:rPr lang="en-US" sz="1200" dirty="0" err="1">
                  <a:solidFill>
                    <a:schemeClr val="accent5"/>
                  </a:solidFill>
                </a:rPr>
                <a:t>Piekarz</a:t>
              </a:r>
              <a:r>
                <a:rPr lang="en-US" sz="1200" dirty="0">
                  <a:solidFill>
                    <a:schemeClr val="accent5"/>
                  </a:solidFill>
                </a:rPr>
                <a:t> et al, Beams Document 9903-v1, Fermilab, 2023.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22503DA-B1C5-80EB-DBB5-D716DB9C332C}"/>
                </a:ext>
              </a:extLst>
            </p:cNvPr>
            <p:cNvGrpSpPr/>
            <p:nvPr/>
          </p:nvGrpSpPr>
          <p:grpSpPr>
            <a:xfrm>
              <a:off x="6391495" y="2721958"/>
              <a:ext cx="2497958" cy="1639180"/>
              <a:chOff x="6342943" y="2721958"/>
              <a:chExt cx="2497958" cy="1639180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FB325DB-36E9-724B-5527-82636F28B0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24282" y="2721958"/>
                <a:ext cx="2216619" cy="1639180"/>
              </a:xfrm>
              <a:prstGeom prst="rect">
                <a:avLst/>
              </a:prstGeom>
            </p:spPr>
          </p:pic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37523404-65C3-47F8-007E-6B304001C8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86140" y="3467867"/>
                <a:ext cx="1014599" cy="2134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617E5184-8EC2-D9AF-1249-E7C02B63CB00}"/>
                  </a:ext>
                </a:extLst>
              </p:cNvPr>
              <p:cNvSpPr txBox="1"/>
              <p:nvPr/>
            </p:nvSpPr>
            <p:spPr>
              <a:xfrm>
                <a:off x="6342943" y="3455660"/>
                <a:ext cx="5278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accent1"/>
                    </a:solidFill>
                  </a:rPr>
                  <a:t>p</a:t>
                </a:r>
                <a:r>
                  <a:rPr lang="en-US" sz="1800" baseline="30000" dirty="0">
                    <a:solidFill>
                      <a:schemeClr val="accent1"/>
                    </a:solidFill>
                  </a:rPr>
                  <a:t>+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2114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D14988-74B0-7EAA-6D54-A3F177971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Conceptual design of all parts exist but engineering design needs to be finalized.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C42482-8955-8066-2FC2-01309C9BA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Lens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E9592-A9C6-A35C-A35E-A2982EB1D7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D2FC9-9028-5D4E-6EA2-598C6EC09F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88358-88B6-D3D0-F8E9-BB729AE05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AA5671-DF47-4BA2-0C39-DBC7DC3E65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8" r="1306"/>
          <a:stretch/>
        </p:blipFill>
        <p:spPr>
          <a:xfrm>
            <a:off x="2900271" y="3318775"/>
            <a:ext cx="2437425" cy="13815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E61918-88DA-B68B-04DC-17398EB4E6E4}"/>
              </a:ext>
            </a:extLst>
          </p:cNvPr>
          <p:cNvSpPr txBox="1"/>
          <p:nvPr/>
        </p:nvSpPr>
        <p:spPr>
          <a:xfrm>
            <a:off x="394587" y="4089153"/>
            <a:ext cx="3152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Conduction cooled SC solenoid</a:t>
            </a:r>
          </a:p>
          <a:p>
            <a:r>
              <a:rPr lang="en-US" sz="1200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R.C. </a:t>
            </a:r>
            <a:r>
              <a:rPr lang="en-US" sz="1200" dirty="0" err="1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Dhuley</a:t>
            </a:r>
            <a:r>
              <a:rPr lang="en-US" sz="1200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et al </a:t>
            </a:r>
            <a:r>
              <a:rPr lang="en-US" sz="1200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2021 </a:t>
            </a:r>
            <a:r>
              <a:rPr lang="en-US" sz="1200" i="1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JINST </a:t>
            </a:r>
            <a:r>
              <a:rPr lang="en-US" sz="1200" b="1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16 </a:t>
            </a:r>
            <a:r>
              <a:rPr lang="en-US" sz="1200" dirty="0">
                <a:solidFill>
                  <a:schemeClr val="accent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T03009</a:t>
            </a:r>
            <a:endParaRPr lang="en-US" sz="1200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EDC4B6-40AF-23D3-B972-8011EE87551E}"/>
              </a:ext>
            </a:extLst>
          </p:cNvPr>
          <p:cNvGrpSpPr/>
          <p:nvPr/>
        </p:nvGrpSpPr>
        <p:grpSpPr>
          <a:xfrm>
            <a:off x="3233834" y="1129548"/>
            <a:ext cx="3116248" cy="2160875"/>
            <a:chOff x="3211181" y="745654"/>
            <a:chExt cx="2619039" cy="1873054"/>
          </a:xfrm>
        </p:grpSpPr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E2303A1D-7452-566F-2A3C-974ABDABD9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8748" y="745654"/>
              <a:ext cx="2439306" cy="1873054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080F183B-FF7C-D6AD-D3FB-84E14A4E3DE1}"/>
                </a:ext>
              </a:extLst>
            </p:cNvPr>
            <p:cNvSpPr/>
            <p:nvPr/>
          </p:nvSpPr>
          <p:spPr>
            <a:xfrm>
              <a:off x="3968343" y="1322136"/>
              <a:ext cx="1351682" cy="960538"/>
            </a:xfrm>
            <a:custGeom>
              <a:avLst/>
              <a:gdLst>
                <a:gd name="connsiteX0" fmla="*/ 3163613 w 3163613"/>
                <a:gd name="connsiteY0" fmla="*/ 136634 h 1993268"/>
                <a:gd name="connsiteX1" fmla="*/ 2963917 w 3163613"/>
                <a:gd name="connsiteY1" fmla="*/ 1502979 h 1993268"/>
                <a:gd name="connsiteX2" fmla="*/ 2942896 w 3163613"/>
                <a:gd name="connsiteY2" fmla="*/ 1702676 h 1993268"/>
                <a:gd name="connsiteX3" fmla="*/ 2848303 w 3163613"/>
                <a:gd name="connsiteY3" fmla="*/ 1912883 h 1993268"/>
                <a:gd name="connsiteX4" fmla="*/ 2490951 w 3163613"/>
                <a:gd name="connsiteY4" fmla="*/ 1986455 h 1993268"/>
                <a:gd name="connsiteX5" fmla="*/ 767255 w 3163613"/>
                <a:gd name="connsiteY5" fmla="*/ 1986455 h 1993268"/>
                <a:gd name="connsiteX6" fmla="*/ 546537 w 3163613"/>
                <a:gd name="connsiteY6" fmla="*/ 1954924 h 1993268"/>
                <a:gd name="connsiteX7" fmla="*/ 346841 w 3163613"/>
                <a:gd name="connsiteY7" fmla="*/ 1828800 h 1993268"/>
                <a:gd name="connsiteX8" fmla="*/ 231227 w 3163613"/>
                <a:gd name="connsiteY8" fmla="*/ 1608083 h 1993268"/>
                <a:gd name="connsiteX9" fmla="*/ 231227 w 3163613"/>
                <a:gd name="connsiteY9" fmla="*/ 1534510 h 1993268"/>
                <a:gd name="connsiteX10" fmla="*/ 0 w 3163613"/>
                <a:gd name="connsiteY10" fmla="*/ 0 h 1993268"/>
                <a:gd name="connsiteX0" fmla="*/ 3098118 w 3098118"/>
                <a:gd name="connsiteY0" fmla="*/ 591250 h 1993268"/>
                <a:gd name="connsiteX1" fmla="*/ 2963917 w 3098118"/>
                <a:gd name="connsiteY1" fmla="*/ 1502979 h 1993268"/>
                <a:gd name="connsiteX2" fmla="*/ 2942896 w 3098118"/>
                <a:gd name="connsiteY2" fmla="*/ 1702676 h 1993268"/>
                <a:gd name="connsiteX3" fmla="*/ 2848303 w 3098118"/>
                <a:gd name="connsiteY3" fmla="*/ 1912883 h 1993268"/>
                <a:gd name="connsiteX4" fmla="*/ 2490951 w 3098118"/>
                <a:gd name="connsiteY4" fmla="*/ 1986455 h 1993268"/>
                <a:gd name="connsiteX5" fmla="*/ 767255 w 3098118"/>
                <a:gd name="connsiteY5" fmla="*/ 1986455 h 1993268"/>
                <a:gd name="connsiteX6" fmla="*/ 546537 w 3098118"/>
                <a:gd name="connsiteY6" fmla="*/ 1954924 h 1993268"/>
                <a:gd name="connsiteX7" fmla="*/ 346841 w 3098118"/>
                <a:gd name="connsiteY7" fmla="*/ 1828800 h 1993268"/>
                <a:gd name="connsiteX8" fmla="*/ 231227 w 3098118"/>
                <a:gd name="connsiteY8" fmla="*/ 1608083 h 1993268"/>
                <a:gd name="connsiteX9" fmla="*/ 231227 w 3098118"/>
                <a:gd name="connsiteY9" fmla="*/ 1534510 h 1993268"/>
                <a:gd name="connsiteX10" fmla="*/ 0 w 3098118"/>
                <a:gd name="connsiteY10" fmla="*/ 0 h 199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98118" h="1993268">
                  <a:moveTo>
                    <a:pt x="3098118" y="591250"/>
                  </a:moveTo>
                  <a:cubicBezTo>
                    <a:pt x="3016663" y="1143919"/>
                    <a:pt x="2989787" y="1317741"/>
                    <a:pt x="2963917" y="1502979"/>
                  </a:cubicBezTo>
                  <a:cubicBezTo>
                    <a:pt x="2938047" y="1688217"/>
                    <a:pt x="2962165" y="1634359"/>
                    <a:pt x="2942896" y="1702676"/>
                  </a:cubicBezTo>
                  <a:cubicBezTo>
                    <a:pt x="2923627" y="1770993"/>
                    <a:pt x="2923627" y="1865587"/>
                    <a:pt x="2848303" y="1912883"/>
                  </a:cubicBezTo>
                  <a:cubicBezTo>
                    <a:pt x="2772979" y="1960179"/>
                    <a:pt x="2837792" y="1974193"/>
                    <a:pt x="2490951" y="1986455"/>
                  </a:cubicBezTo>
                  <a:cubicBezTo>
                    <a:pt x="2144110" y="1998717"/>
                    <a:pt x="1091324" y="1991710"/>
                    <a:pt x="767255" y="1986455"/>
                  </a:cubicBezTo>
                  <a:cubicBezTo>
                    <a:pt x="443186" y="1981200"/>
                    <a:pt x="616606" y="1981200"/>
                    <a:pt x="546537" y="1954924"/>
                  </a:cubicBezTo>
                  <a:cubicBezTo>
                    <a:pt x="476468" y="1928648"/>
                    <a:pt x="399393" y="1886607"/>
                    <a:pt x="346841" y="1828800"/>
                  </a:cubicBezTo>
                  <a:cubicBezTo>
                    <a:pt x="294289" y="1770993"/>
                    <a:pt x="250496" y="1657131"/>
                    <a:pt x="231227" y="1608083"/>
                  </a:cubicBezTo>
                  <a:cubicBezTo>
                    <a:pt x="211958" y="1559035"/>
                    <a:pt x="269765" y="1802524"/>
                    <a:pt x="231227" y="1534510"/>
                  </a:cubicBezTo>
                  <a:cubicBezTo>
                    <a:pt x="192689" y="1266496"/>
                    <a:pt x="96344" y="633248"/>
                    <a:pt x="0" y="0"/>
                  </a:cubicBezTo>
                </a:path>
              </a:pathLst>
            </a:custGeom>
            <a:noFill/>
            <a:ln w="38100">
              <a:solidFill>
                <a:srgbClr val="FFFF00"/>
              </a:solidFill>
              <a:tailEnd type="stealth" w="lg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C089DB0-7EED-6AFB-0DD4-7D577EE744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11181" y="2281492"/>
              <a:ext cx="2619039" cy="118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550CC073-ADA2-5BF4-84F4-84D774F871BA}"/>
                </a:ext>
              </a:extLst>
            </p:cNvPr>
            <p:cNvSpPr/>
            <p:nvPr/>
          </p:nvSpPr>
          <p:spPr>
            <a:xfrm rot="528676">
              <a:off x="5271526" y="1096670"/>
              <a:ext cx="192774" cy="523643"/>
            </a:xfrm>
            <a:prstGeom prst="round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42CE711-586C-91A1-9C30-6A01C9984F57}"/>
                </a:ext>
              </a:extLst>
            </p:cNvPr>
            <p:cNvSpPr txBox="1"/>
            <p:nvPr/>
          </p:nvSpPr>
          <p:spPr>
            <a:xfrm>
              <a:off x="4899928" y="869819"/>
              <a:ext cx="8610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</a:rPr>
                <a:t>e</a:t>
              </a:r>
              <a:r>
                <a:rPr lang="en-US" sz="1400" baseline="30000" dirty="0">
                  <a:solidFill>
                    <a:srgbClr val="FFFF00"/>
                  </a:solidFill>
                </a:rPr>
                <a:t>-</a:t>
              </a:r>
              <a:r>
                <a:rPr lang="en-US" sz="1400" dirty="0">
                  <a:solidFill>
                    <a:srgbClr val="FFFF00"/>
                  </a:solidFill>
                </a:rPr>
                <a:t> source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25CF91-2486-622D-C47A-FDD1D9F5A1F9}"/>
                </a:ext>
              </a:extLst>
            </p:cNvPr>
            <p:cNvSpPr txBox="1"/>
            <p:nvPr/>
          </p:nvSpPr>
          <p:spPr>
            <a:xfrm>
              <a:off x="4365058" y="2072070"/>
              <a:ext cx="8610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</a:rPr>
                <a:t>e</a:t>
              </a:r>
              <a:r>
                <a:rPr lang="en-US" sz="1400" baseline="30000" dirty="0">
                  <a:solidFill>
                    <a:srgbClr val="FFFF00"/>
                  </a:solidFill>
                </a:rPr>
                <a:t>-</a:t>
              </a:r>
              <a:r>
                <a:rPr lang="en-US" sz="1400" dirty="0">
                  <a:solidFill>
                    <a:srgbClr val="FFFF00"/>
                  </a:solidFill>
                </a:rPr>
                <a:t> beam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15D0864-4DC9-75AB-D4EE-D8F35E2DFE33}"/>
              </a:ext>
            </a:extLst>
          </p:cNvPr>
          <p:cNvGrpSpPr/>
          <p:nvPr/>
        </p:nvGrpSpPr>
        <p:grpSpPr>
          <a:xfrm>
            <a:off x="228600" y="1095595"/>
            <a:ext cx="2686349" cy="2888963"/>
            <a:chOff x="220319" y="789477"/>
            <a:chExt cx="2686349" cy="2888963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DE059F04-153F-B112-1ED9-13BA210282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151" r="4952"/>
            <a:stretch/>
          </p:blipFill>
          <p:spPr>
            <a:xfrm>
              <a:off x="220319" y="789477"/>
              <a:ext cx="2686349" cy="2052239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E3F54CB-C3D3-9BEC-1AA9-A9F9D3E9086B}"/>
                </a:ext>
              </a:extLst>
            </p:cNvPr>
            <p:cNvSpPr txBox="1"/>
            <p:nvPr/>
          </p:nvSpPr>
          <p:spPr>
            <a:xfrm>
              <a:off x="386306" y="2785888"/>
              <a:ext cx="2487793" cy="8925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</a:rPr>
                <a:t>Electron Tracking</a:t>
              </a:r>
            </a:p>
            <a:p>
              <a:r>
                <a:rPr lang="en-US" sz="1200" dirty="0">
                  <a:solidFill>
                    <a:schemeClr val="accent5"/>
                  </a:solidFill>
                </a:rPr>
                <a:t>D. Noll and G. </a:t>
              </a:r>
              <a:r>
                <a:rPr lang="en-US" sz="1200" dirty="0" err="1">
                  <a:solidFill>
                    <a:schemeClr val="accent5"/>
                  </a:solidFill>
                </a:rPr>
                <a:t>Stancari</a:t>
              </a:r>
              <a:r>
                <a:rPr lang="en-US" sz="1200" dirty="0">
                  <a:solidFill>
                    <a:schemeClr val="accent5"/>
                  </a:solidFill>
                </a:rPr>
                <a:t>, Technical Memo, Fermilab, 2015. FERMILAB-TM-2598-AD-APC.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BCDEC20-2DA8-EAB8-9E9D-E914840DAC08}"/>
              </a:ext>
            </a:extLst>
          </p:cNvPr>
          <p:cNvGrpSpPr/>
          <p:nvPr/>
        </p:nvGrpSpPr>
        <p:grpSpPr>
          <a:xfrm>
            <a:off x="6820752" y="1116825"/>
            <a:ext cx="1981587" cy="2195329"/>
            <a:chOff x="7057631" y="1124491"/>
            <a:chExt cx="1981587" cy="2195329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F0E57DE-2183-7658-6192-5A2F4F2D7BF7}"/>
                </a:ext>
              </a:extLst>
            </p:cNvPr>
            <p:cNvGrpSpPr/>
            <p:nvPr/>
          </p:nvGrpSpPr>
          <p:grpSpPr>
            <a:xfrm>
              <a:off x="7221479" y="1124491"/>
              <a:ext cx="1817739" cy="1628897"/>
              <a:chOff x="7461613" y="512354"/>
              <a:chExt cx="1817739" cy="1631328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D14871DB-C75D-EAE8-5103-7FA01ECB9D06}"/>
                  </a:ext>
                </a:extLst>
              </p:cNvPr>
              <p:cNvGrpSpPr/>
              <p:nvPr/>
            </p:nvGrpSpPr>
            <p:grpSpPr>
              <a:xfrm>
                <a:off x="7461613" y="512354"/>
                <a:ext cx="710447" cy="1520836"/>
                <a:chOff x="7364588" y="348424"/>
                <a:chExt cx="710447" cy="1520836"/>
              </a:xfrm>
            </p:grpSpPr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D584E2A6-4B67-ACAC-EBDA-7D04666CD1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 rot="16200000">
                  <a:off x="6790278" y="922734"/>
                  <a:ext cx="1520835" cy="372216"/>
                </a:xfrm>
                <a:prstGeom prst="rect">
                  <a:avLst/>
                </a:prstGeom>
              </p:spPr>
            </p:pic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AEE371F2-C1D9-9CF0-0E19-A0BC89E36A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b="4931"/>
                <a:stretch/>
              </p:blipFill>
              <p:spPr>
                <a:xfrm rot="5400000" flipH="1">
                  <a:off x="7137686" y="931911"/>
                  <a:ext cx="1520835" cy="353863"/>
                </a:xfrm>
                <a:prstGeom prst="rect">
                  <a:avLst/>
                </a:prstGeom>
              </p:spPr>
            </p:pic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67BB4B4-CB0C-60C8-18B9-9B6286E7CC88}"/>
                  </a:ext>
                </a:extLst>
              </p:cNvPr>
              <p:cNvSpPr txBox="1"/>
              <p:nvPr/>
            </p:nvSpPr>
            <p:spPr>
              <a:xfrm>
                <a:off x="8194888" y="817677"/>
                <a:ext cx="7686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Anode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754B89C-C02C-30F7-FC7A-686E6EE58FB8}"/>
                  </a:ext>
                </a:extLst>
              </p:cNvPr>
              <p:cNvSpPr txBox="1"/>
              <p:nvPr/>
            </p:nvSpPr>
            <p:spPr>
              <a:xfrm>
                <a:off x="8237952" y="1558907"/>
                <a:ext cx="1041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Dispenser Cathode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E0D5C02-A63C-B492-0E9C-CC32F91B483E}"/>
                  </a:ext>
                </a:extLst>
              </p:cNvPr>
              <p:cNvSpPr txBox="1"/>
              <p:nvPr/>
            </p:nvSpPr>
            <p:spPr>
              <a:xfrm>
                <a:off x="8194762" y="1193794"/>
                <a:ext cx="9492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/>
                    </a:solidFill>
                  </a:rPr>
                  <a:t>Profiler</a:t>
                </a:r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274E5FAB-714B-B15B-E2DA-299BF3D6735E}"/>
                  </a:ext>
                </a:extLst>
              </p:cNvPr>
              <p:cNvCxnSpPr>
                <a:stCxn id="30" idx="1"/>
              </p:cNvCxnSpPr>
              <p:nvPr/>
            </p:nvCxnSpPr>
            <p:spPr>
              <a:xfrm flipH="1">
                <a:off x="7934117" y="986954"/>
                <a:ext cx="260771" cy="37611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5BA6AB2D-2646-47BA-E67D-6D02B5CCAC82}"/>
                  </a:ext>
                </a:extLst>
              </p:cNvPr>
              <p:cNvCxnSpPr>
                <a:cxnSpLocks/>
                <a:stCxn id="32" idx="1"/>
              </p:cNvCxnSpPr>
              <p:nvPr/>
            </p:nvCxnSpPr>
            <p:spPr>
              <a:xfrm flipH="1">
                <a:off x="7948822" y="1363071"/>
                <a:ext cx="245940" cy="46166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DA18F1F-8CD0-6189-4C70-10465DA49FF8}"/>
                  </a:ext>
                </a:extLst>
              </p:cNvPr>
              <p:cNvCxnSpPr>
                <a:cxnSpLocks/>
                <a:stCxn id="31" idx="1"/>
              </p:cNvCxnSpPr>
              <p:nvPr/>
            </p:nvCxnSpPr>
            <p:spPr>
              <a:xfrm flipH="1">
                <a:off x="7815448" y="1851294"/>
                <a:ext cx="422504" cy="2431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DEE3D0E-64E0-907A-E464-9214C9140064}"/>
                </a:ext>
              </a:extLst>
            </p:cNvPr>
            <p:cNvSpPr/>
            <p:nvPr/>
          </p:nvSpPr>
          <p:spPr>
            <a:xfrm>
              <a:off x="7057631" y="2611934"/>
              <a:ext cx="193489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</a:rPr>
                <a:t>Flat beam gun</a:t>
              </a:r>
            </a:p>
            <a:p>
              <a:r>
                <a:rPr lang="en-US" sz="1200" dirty="0">
                  <a:solidFill>
                    <a:schemeClr val="accent5"/>
                  </a:solidFill>
                </a:rPr>
                <a:t>M. Bossard et al., in Proc. IPAC'23, pp. 646-649, 2023. </a:t>
              </a:r>
            </a:p>
          </p:txBody>
        </p:sp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36EF1732-1514-AD6E-C5A2-50521C1B73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1545" y="3386361"/>
            <a:ext cx="3692387" cy="13254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BFE0F0B-F370-5280-3366-F00EC8F66D98}"/>
                  </a:ext>
                </a:extLst>
              </p:cNvPr>
              <p:cNvSpPr txBox="1"/>
              <p:nvPr/>
            </p:nvSpPr>
            <p:spPr>
              <a:xfrm>
                <a:off x="6141833" y="3700775"/>
                <a:ext cx="2775568" cy="349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4"/>
                    </a:solidFill>
                  </a:rPr>
                  <a:t>~3 times increase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𝑐𝑜𝑜𝑙</m:t>
                        </m:r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chemeClr val="accent4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accent4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BFE0F0B-F370-5280-3366-F00EC8F66D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1833" y="3700775"/>
                <a:ext cx="2775568" cy="349326"/>
              </a:xfrm>
              <a:prstGeom prst="rect">
                <a:avLst/>
              </a:prstGeom>
              <a:blipFill>
                <a:blip r:embed="rId7"/>
                <a:stretch>
                  <a:fillRect l="-1364" t="-7143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662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AD1DCD-2DC7-E2E2-5D02-94D5DEE9E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4" y="796397"/>
            <a:ext cx="3291432" cy="3794522"/>
          </a:xfrm>
        </p:spPr>
        <p:txBody>
          <a:bodyPr/>
          <a:lstStyle/>
          <a:p>
            <a:r>
              <a:rPr lang="en-US" dirty="0"/>
              <a:t>Toroids: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Measure beam current and losses.</a:t>
            </a:r>
          </a:p>
          <a:p>
            <a:r>
              <a:rPr lang="en-US" dirty="0" err="1"/>
              <a:t>Stripline</a:t>
            </a:r>
            <a:r>
              <a:rPr lang="en-US" dirty="0"/>
              <a:t> BPMs: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Align with the proton beam.</a:t>
            </a:r>
          </a:p>
          <a:p>
            <a:r>
              <a:rPr lang="en-US" dirty="0"/>
              <a:t>Profile measurement: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Measure transverse profile.</a:t>
            </a:r>
          </a:p>
          <a:p>
            <a:r>
              <a:rPr lang="en-US" dirty="0"/>
              <a:t>Recombination Monitor: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Optimize cooling performance.</a:t>
            </a:r>
          </a:p>
          <a:p>
            <a:r>
              <a:rPr lang="en-US" dirty="0"/>
              <a:t>Cyclotron Emission Monitor: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Estimate electron density and temperature.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3DDD0A-BC14-4520-B33B-53BB2214E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Beam Diagnostics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7DF96-8E47-2494-05F1-689130B5F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A456B-6129-BA79-01B5-CBA97898BE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CF725-F525-C73F-36EF-C7F268E29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22845F-98BE-617C-50B3-71730C03DD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70" t="5598" r="4720" b="6652"/>
          <a:stretch/>
        </p:blipFill>
        <p:spPr>
          <a:xfrm>
            <a:off x="6449199" y="88127"/>
            <a:ext cx="2551035" cy="1763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06C3B2-92BA-095F-FEB4-AA8F7C5E3B22}"/>
              </a:ext>
            </a:extLst>
          </p:cNvPr>
          <p:cNvSpPr txBox="1"/>
          <p:nvPr/>
        </p:nvSpPr>
        <p:spPr>
          <a:xfrm>
            <a:off x="3769928" y="1532727"/>
            <a:ext cx="2679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G. </a:t>
            </a:r>
            <a:r>
              <a:rPr lang="en-US" sz="1200" dirty="0" err="1">
                <a:solidFill>
                  <a:schemeClr val="accent5"/>
                </a:solidFill>
              </a:rPr>
              <a:t>Stancari</a:t>
            </a:r>
            <a:r>
              <a:rPr lang="en-US" sz="1200" dirty="0">
                <a:solidFill>
                  <a:schemeClr val="accent5"/>
                </a:solidFill>
              </a:rPr>
              <a:t> et al, </a:t>
            </a:r>
            <a:r>
              <a:rPr lang="en-US" sz="1200" i="1" dirty="0">
                <a:solidFill>
                  <a:schemeClr val="accent5"/>
                </a:solidFill>
              </a:rPr>
              <a:t>JINST</a:t>
            </a:r>
            <a:r>
              <a:rPr lang="en-US" sz="1200" dirty="0">
                <a:solidFill>
                  <a:schemeClr val="accent5"/>
                </a:solidFill>
              </a:rPr>
              <a:t> </a:t>
            </a:r>
            <a:r>
              <a:rPr lang="en-US" sz="1200" b="1" dirty="0">
                <a:solidFill>
                  <a:schemeClr val="accent5"/>
                </a:solidFill>
              </a:rPr>
              <a:t>16</a:t>
            </a:r>
            <a:r>
              <a:rPr lang="en-US" sz="1200" dirty="0">
                <a:solidFill>
                  <a:schemeClr val="accent5"/>
                </a:solidFill>
              </a:rPr>
              <a:t> P05002, 2021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13727CA-A5AA-E52D-D46E-B16DC47B3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981" y="446597"/>
            <a:ext cx="2440536" cy="109250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36FED06-2B27-4C8D-A23D-58EC006AACF9}"/>
              </a:ext>
            </a:extLst>
          </p:cNvPr>
          <p:cNvGrpSpPr/>
          <p:nvPr/>
        </p:nvGrpSpPr>
        <p:grpSpPr>
          <a:xfrm>
            <a:off x="3936018" y="1946794"/>
            <a:ext cx="2347666" cy="2773961"/>
            <a:chOff x="3520036" y="1956963"/>
            <a:chExt cx="2347666" cy="2773961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DA41E06-2867-FEC9-6699-740467082D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20036" y="1956963"/>
              <a:ext cx="2313875" cy="2368248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71C3384-5BEF-9A89-7F8A-9F76AD6D1749}"/>
                </a:ext>
              </a:extLst>
            </p:cNvPr>
            <p:cNvSpPr txBox="1"/>
            <p:nvPr/>
          </p:nvSpPr>
          <p:spPr>
            <a:xfrm>
              <a:off x="3832918" y="4269259"/>
              <a:ext cx="20347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accent5"/>
                  </a:solidFill>
                </a:rPr>
                <a:t>C. </a:t>
              </a:r>
              <a:r>
                <a:rPr lang="en-US" sz="1200" dirty="0" err="1">
                  <a:solidFill>
                    <a:schemeClr val="accent5"/>
                  </a:solidFill>
                </a:rPr>
                <a:t>Habfast</a:t>
              </a:r>
              <a:r>
                <a:rPr lang="en-US" sz="1200" dirty="0">
                  <a:solidFill>
                    <a:schemeClr val="accent5"/>
                  </a:solidFill>
                </a:rPr>
                <a:t>, PhD thesis, Karlsruhe U., KFK-4188, 1987.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7ADFD94-D04C-8C59-089A-01E4A8085C12}"/>
                </a:ext>
              </a:extLst>
            </p:cNvPr>
            <p:cNvCxnSpPr>
              <a:cxnSpLocks/>
            </p:cNvCxnSpPr>
            <p:nvPr/>
          </p:nvCxnSpPr>
          <p:spPr>
            <a:xfrm>
              <a:off x="4167398" y="2443795"/>
              <a:ext cx="0" cy="1626499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E687290-586E-65AE-CCF8-BEE732A7B959}"/>
                    </a:ext>
                  </a:extLst>
                </p:cNvPr>
                <p:cNvSpPr txBox="1"/>
                <p:nvPr/>
              </p:nvSpPr>
              <p:spPr>
                <a:xfrm>
                  <a:off x="4013491" y="4059510"/>
                  <a:ext cx="323998" cy="25699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16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E687290-586E-65AE-CCF8-BEE732A7B9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3491" y="4059510"/>
                  <a:ext cx="323998" cy="256993"/>
                </a:xfrm>
                <a:prstGeom prst="rect">
                  <a:avLst/>
                </a:prstGeom>
                <a:blipFill>
                  <a:blip r:embed="rId5"/>
                  <a:stretch>
                    <a:fillRect l="-18519"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135A28E-B41E-87EA-8A2C-CC12FF5217D3}"/>
              </a:ext>
            </a:extLst>
          </p:cNvPr>
          <p:cNvSpPr txBox="1"/>
          <p:nvPr/>
        </p:nvSpPr>
        <p:spPr>
          <a:xfrm>
            <a:off x="4850310" y="2354782"/>
            <a:ext cx="644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LEAR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C336639-69C3-A04C-A149-F68CF84AEAA9}"/>
              </a:ext>
            </a:extLst>
          </p:cNvPr>
          <p:cNvGrpSpPr/>
          <p:nvPr/>
        </p:nvGrpSpPr>
        <p:grpSpPr>
          <a:xfrm>
            <a:off x="6371512" y="1851153"/>
            <a:ext cx="2524495" cy="2894521"/>
            <a:chOff x="6371512" y="1851153"/>
            <a:chExt cx="2524495" cy="289452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AB8AF43-1029-39BD-7C29-D64535C81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71512" y="1851153"/>
              <a:ext cx="2391801" cy="964105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1E7EAFA-8060-AE66-4EB4-E8B09E1D583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49199" y="2774606"/>
              <a:ext cx="2256195" cy="122162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4647702-1AD9-D86E-215C-507D50A813FF}"/>
                </a:ext>
              </a:extLst>
            </p:cNvPr>
            <p:cNvSpPr txBox="1"/>
            <p:nvPr/>
          </p:nvSpPr>
          <p:spPr>
            <a:xfrm>
              <a:off x="6652287" y="3914677"/>
              <a:ext cx="224372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accent5"/>
                  </a:solidFill>
                </a:rPr>
                <a:t>A. </a:t>
              </a:r>
              <a:r>
                <a:rPr lang="en-US" sz="1200" dirty="0" err="1">
                  <a:solidFill>
                    <a:schemeClr val="accent5"/>
                  </a:solidFill>
                </a:rPr>
                <a:t>Ashtari</a:t>
              </a:r>
              <a:r>
                <a:rPr lang="en-US" sz="1200" dirty="0">
                  <a:solidFill>
                    <a:schemeClr val="accent5"/>
                  </a:solidFill>
                </a:rPr>
                <a:t> </a:t>
              </a:r>
              <a:r>
                <a:rPr lang="en-US" sz="1200" dirty="0" err="1">
                  <a:solidFill>
                    <a:schemeClr val="accent5"/>
                  </a:solidFill>
                </a:rPr>
                <a:t>Esfahani</a:t>
              </a:r>
              <a:r>
                <a:rPr lang="en-US" sz="1200" dirty="0">
                  <a:solidFill>
                    <a:schemeClr val="accent5"/>
                  </a:solidFill>
                </a:rPr>
                <a:t> et al., Phys. Rev. Lett. 131, 102502, 2023.</a:t>
              </a:r>
            </a:p>
            <a:p>
              <a:r>
                <a:rPr lang="en-US" sz="1200" dirty="0">
                  <a:solidFill>
                    <a:schemeClr val="accent5"/>
                  </a:solidFill>
                </a:rPr>
                <a:t>D. M. Asner et al., Phys. Rev. Lett. 114, 162501, 2015.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0CA818-30FE-9E1B-74A7-279BF8991182}"/>
                </a:ext>
              </a:extLst>
            </p:cNvPr>
            <p:cNvSpPr txBox="1"/>
            <p:nvPr/>
          </p:nvSpPr>
          <p:spPr>
            <a:xfrm>
              <a:off x="6842587" y="2904706"/>
              <a:ext cx="146941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Calibri" charset="0"/>
                  <a:ea typeface="Geneva" charset="0"/>
                </a:rPr>
                <a:t>Project 8: CRES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3091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114E7-099F-CE04-736B-9F9789EE8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IOTA 2.5 MeV proton program will study extreme beam conditions in future hadron synchrotrons and storage rings.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Space-charge tune shift approaching -0.5. </a:t>
            </a:r>
            <a:r>
              <a:rPr lang="en-US" dirty="0"/>
              <a:t>– </a:t>
            </a:r>
            <a:r>
              <a:rPr lang="en-US" sz="1400" dirty="0">
                <a:solidFill>
                  <a:schemeClr val="tx1"/>
                </a:solidFill>
              </a:rPr>
              <a:t>Electron cooling to achieve equilibrium.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Adjustable wakefields of arbitrary shapes and magnitudes. </a:t>
            </a:r>
            <a:r>
              <a:rPr lang="en-US" dirty="0"/>
              <a:t>– </a:t>
            </a:r>
            <a:r>
              <a:rPr lang="en-US" sz="1400" dirty="0">
                <a:solidFill>
                  <a:schemeClr val="tx1"/>
                </a:solidFill>
              </a:rPr>
              <a:t>Wake-building feedback system.</a:t>
            </a:r>
          </a:p>
          <a:p>
            <a:pPr marL="0" indent="0">
              <a:buNone/>
            </a:pPr>
            <a:r>
              <a:rPr lang="en-US" dirty="0"/>
              <a:t>We have proposed a few experiments: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Maximize tune shift for given turns, emittance growth and loss budget.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Measure instability growth rate and head-tail amplification as a function of space-charge tune shift and ring impedance.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Characterize single-particle dynamics of two Non-linear Integrable Optics systems and demonstrate suppression of coherent instability.</a:t>
            </a:r>
          </a:p>
          <a:p>
            <a:pPr marL="0" indent="0">
              <a:buNone/>
            </a:pPr>
            <a:r>
              <a:rPr lang="en-US" dirty="0"/>
              <a:t>First protons in IOTA in summer 2024 and cooling in late 2025.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7CA454-7963-1340-A615-0A3CF7CE8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06FFE-1B5B-05AA-52CE-8FCE555666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872502-BEEE-7489-DEEC-20805EA26C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325C7-D11C-46CA-5927-9AFB49200B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982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9B0C2C70-B366-8F86-C333-4060CBA5D775}"/>
              </a:ext>
            </a:extLst>
          </p:cNvPr>
          <p:cNvGrpSpPr/>
          <p:nvPr/>
        </p:nvGrpSpPr>
        <p:grpSpPr>
          <a:xfrm>
            <a:off x="1226931" y="1383526"/>
            <a:ext cx="6374958" cy="1625273"/>
            <a:chOff x="1417763" y="1423282"/>
            <a:chExt cx="6374958" cy="162527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65017FA-FB5B-4EDC-20D6-7B90F2D033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644"/>
            <a:stretch/>
          </p:blipFill>
          <p:spPr>
            <a:xfrm>
              <a:off x="1417763" y="1423282"/>
              <a:ext cx="6374958" cy="162527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06C72A-EC2D-3570-7091-6BFC4F8514E2}"/>
                </a:ext>
              </a:extLst>
            </p:cNvPr>
            <p:cNvSpPr/>
            <p:nvPr/>
          </p:nvSpPr>
          <p:spPr>
            <a:xfrm>
              <a:off x="1466262" y="2945188"/>
              <a:ext cx="5231939" cy="103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0D5E1C-9B03-E79D-A793-9845A02E4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Fermilab Accelerator Science and Technology (FAST) facility and the Integrable Optics Test Accelerator are dedicated to beam physics research.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9D42E1-EE83-EF00-DF5C-E96DFEBAD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FAST/IOTA Facility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D8663-FCAD-29A4-8949-2ACF296C30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F95AF-5B1D-5913-0C58-B197EA8367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Nilanjan Banerjee | Experiments on Electron Cooling and Intense Space-Charge at IOTA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BB587-A3DB-C31D-4E48-9F7A829CA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CAE18F-9749-CB93-FECA-8340A2E7AAEB}"/>
              </a:ext>
            </a:extLst>
          </p:cNvPr>
          <p:cNvSpPr txBox="1"/>
          <p:nvPr/>
        </p:nvSpPr>
        <p:spPr>
          <a:xfrm>
            <a:off x="3029447" y="1542553"/>
            <a:ext cx="2568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Reached 31.5 MV/m in 2017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7E131F-4A7D-69A8-ED78-4942B23C5922}"/>
              </a:ext>
            </a:extLst>
          </p:cNvPr>
          <p:cNvSpPr txBox="1"/>
          <p:nvPr/>
        </p:nvSpPr>
        <p:spPr>
          <a:xfrm>
            <a:off x="7557008" y="1592047"/>
            <a:ext cx="14299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Operational with 150 MeV electrons since 2018.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ABDCE5-7421-D0C2-1C0A-F26E242722D1}"/>
              </a:ext>
            </a:extLst>
          </p:cNvPr>
          <p:cNvSpPr txBox="1"/>
          <p:nvPr/>
        </p:nvSpPr>
        <p:spPr>
          <a:xfrm>
            <a:off x="177543" y="1711830"/>
            <a:ext cx="10493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5E2"/>
                </a:solidFill>
                <a:effectLst/>
                <a:uLnTx/>
                <a:uFillTx/>
                <a:latin typeface="Calibri" charset="0"/>
                <a:ea typeface="Geneva" charset="0"/>
              </a:rPr>
              <a:t>S.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B5E2"/>
                </a:solidFill>
                <a:effectLst/>
                <a:uLnTx/>
                <a:uFillTx/>
                <a:latin typeface="Calibri" charset="0"/>
                <a:ea typeface="Geneva" charset="0"/>
              </a:rPr>
              <a:t>Antipov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5E2"/>
                </a:solidFill>
                <a:effectLst/>
                <a:uLnTx/>
                <a:uFillTx/>
                <a:latin typeface="Calibri" charset="0"/>
                <a:ea typeface="Geneva" charset="0"/>
              </a:rPr>
              <a:t> et al, JINST 12 T03002, 2017.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63E394-CAB8-495A-27B7-27DDC40346BA}"/>
              </a:ext>
            </a:extLst>
          </p:cNvPr>
          <p:cNvSpPr txBox="1"/>
          <p:nvPr/>
        </p:nvSpPr>
        <p:spPr>
          <a:xfrm>
            <a:off x="222250" y="2693658"/>
            <a:ext cx="3325633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Wide range of research areas: Non-linear integrable </a:t>
            </a:r>
            <a:r>
              <a:rPr lang="en-US" sz="1600" dirty="0">
                <a:solidFill>
                  <a:srgbClr val="505050"/>
                </a:solidFill>
                <a:latin typeface="Helvetica"/>
              </a:rPr>
              <a:t>o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ptics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, optical </a:t>
            </a:r>
            <a:r>
              <a:rPr lang="en-US" sz="1600" dirty="0">
                <a:solidFill>
                  <a:srgbClr val="505050"/>
                </a:solidFill>
                <a:latin typeface="Helvetica"/>
              </a:rPr>
              <a:t>s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tochastic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 cooling, photon generation, single electron </a:t>
            </a:r>
            <a:r>
              <a:rPr lang="en-US" sz="1600" dirty="0">
                <a:solidFill>
                  <a:srgbClr val="505050"/>
                </a:solidFill>
                <a:latin typeface="Helvetica"/>
              </a:rPr>
              <a:t>d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ynamics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, quantum </a:t>
            </a:r>
            <a:r>
              <a:rPr lang="en-US" sz="1600" dirty="0">
                <a:solidFill>
                  <a:srgbClr val="505050"/>
                </a:solidFill>
                <a:latin typeface="Helvetica"/>
              </a:rPr>
              <a:t>s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tatistics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 of undulator </a:t>
            </a:r>
            <a:r>
              <a:rPr lang="en-US" sz="1600" dirty="0">
                <a:solidFill>
                  <a:srgbClr val="505050"/>
                </a:solidFill>
                <a:latin typeface="Helvetica"/>
              </a:rPr>
              <a:t>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adiation, coherent instabilities, electron </a:t>
            </a:r>
            <a:r>
              <a:rPr lang="en-US" sz="1600" dirty="0">
                <a:solidFill>
                  <a:srgbClr val="505050"/>
                </a:solidFill>
                <a:latin typeface="Helvetica"/>
              </a:rPr>
              <a:t>l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ens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 and more!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6336602-BEFA-56E5-C807-3FFDA22C7D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194"/>
          <a:stretch/>
        </p:blipFill>
        <p:spPr>
          <a:xfrm>
            <a:off x="3908112" y="3799858"/>
            <a:ext cx="2284396" cy="67683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4A782AA-F015-3483-270F-1CE8E916F3E2}"/>
              </a:ext>
            </a:extLst>
          </p:cNvPr>
          <p:cNvSpPr txBox="1"/>
          <p:nvPr/>
        </p:nvSpPr>
        <p:spPr>
          <a:xfrm>
            <a:off x="3554236" y="4452419"/>
            <a:ext cx="28505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A. Romanov et al., JINST 16 P12009, 2021.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3A35166-4804-9F71-95CA-DB700237D1C7}"/>
              </a:ext>
            </a:extLst>
          </p:cNvPr>
          <p:cNvGrpSpPr/>
          <p:nvPr/>
        </p:nvGrpSpPr>
        <p:grpSpPr>
          <a:xfrm>
            <a:off x="7152425" y="2650088"/>
            <a:ext cx="2022734" cy="2021890"/>
            <a:chOff x="6929442" y="2648599"/>
            <a:chExt cx="2022734" cy="202189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BDA9B4D-F649-5018-18D5-3B690A4BE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29442" y="2648599"/>
              <a:ext cx="1797911" cy="1632632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561295-7EE3-D594-F960-9B6DFDD3F150}"/>
                </a:ext>
              </a:extLst>
            </p:cNvPr>
            <p:cNvSpPr txBox="1"/>
            <p:nvPr/>
          </p:nvSpPr>
          <p:spPr>
            <a:xfrm>
              <a:off x="7094607" y="4208824"/>
              <a:ext cx="185756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accent5"/>
                  </a:solidFill>
                </a:rPr>
                <a:t>J. Jarvis, et al., Nature 608, 287–292, 2022.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80F3ACC-8F26-2D91-7DBC-1D8B6CC5065B}"/>
              </a:ext>
            </a:extLst>
          </p:cNvPr>
          <p:cNvGrpSpPr/>
          <p:nvPr/>
        </p:nvGrpSpPr>
        <p:grpSpPr>
          <a:xfrm>
            <a:off x="3554236" y="2508737"/>
            <a:ext cx="3325633" cy="1291121"/>
            <a:chOff x="3554236" y="2508737"/>
            <a:chExt cx="3325633" cy="129112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47C11B8-82E2-798B-5F56-BEDD8A9B907E}"/>
                </a:ext>
              </a:extLst>
            </p:cNvPr>
            <p:cNvSpPr txBox="1"/>
            <p:nvPr/>
          </p:nvSpPr>
          <p:spPr>
            <a:xfrm>
              <a:off x="3554236" y="3522859"/>
              <a:ext cx="332563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accent5"/>
                  </a:solidFill>
                </a:rPr>
                <a:t>I. </a:t>
              </a:r>
              <a:r>
                <a:rPr lang="en-US" sz="1200" dirty="0" err="1">
                  <a:solidFill>
                    <a:schemeClr val="accent5"/>
                  </a:solidFill>
                </a:rPr>
                <a:t>Lobach</a:t>
              </a:r>
              <a:r>
                <a:rPr lang="en-US" sz="1200" dirty="0">
                  <a:solidFill>
                    <a:schemeClr val="accent5"/>
                  </a:solidFill>
                </a:rPr>
                <a:t> et al., Phys. Rev. Lett. 126, 134802, 2021.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7E333CE-60F4-677D-0385-B6C55C2E3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35050" y="2575555"/>
              <a:ext cx="2704555" cy="981822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4B5138F-13FB-B45D-215E-894D26A710A1}"/>
                </a:ext>
              </a:extLst>
            </p:cNvPr>
            <p:cNvSpPr/>
            <p:nvPr/>
          </p:nvSpPr>
          <p:spPr>
            <a:xfrm>
              <a:off x="3598469" y="2508737"/>
              <a:ext cx="191993" cy="154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74844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27760D-24E1-244D-8486-74C8D5894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Rob Ainsworth, Alexey Burov, Brandon Cathey, Sergei Kladov, Valeri Lebedev, Aleksandr Romanov, Alexander Valishev and the IOTA/</a:t>
            </a:r>
            <a:r>
              <a:rPr lang="en-US" sz="2000"/>
              <a:t>FAST team </a:t>
            </a:r>
            <a:r>
              <a:rPr lang="en-US" sz="2000" dirty="0"/>
              <a:t>at Fermilab.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5400" dirty="0">
                <a:solidFill>
                  <a:schemeClr val="accent5"/>
                </a:solidFill>
              </a:rPr>
              <a:t>Thank You!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EA58F9-3999-234A-ABCE-B16EC46B4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8C0407-76CC-E874-1C1F-132698C278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2D19A7-4422-8261-DCB8-3855C514B6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84D4E85-22B1-3B9B-8C8B-27ACCE9C8B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B8262A2-A987-214F-8730-15853ADC07D6}" type="datetime1">
              <a:rPr lang="en-US" smtClean="0"/>
              <a:t>10/8/23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286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A7A260-4957-C055-5371-F5A58FBB5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I: Proton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84839-66CB-6A4B-AF94-88005B5D14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BF5EC-A59B-523E-C6D6-990D3B6B3E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Nilanjan Banerjee | Experiments on Electron Cooling and Intense Space-Charge at IOTA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E2A59-7EFC-467B-0DBC-EC06D6665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8">
                <a:extLst>
                  <a:ext uri="{FF2B5EF4-FFF2-40B4-BE49-F238E27FC236}">
                    <a16:creationId xmlns:a16="http://schemas.microsoft.com/office/drawing/2014/main" id="{45BE4DE0-B645-2A8C-1D53-50D2BAE2D4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1050924"/>
                  </p:ext>
                </p:extLst>
              </p:nvPr>
            </p:nvGraphicFramePr>
            <p:xfrm>
              <a:off x="228599" y="3871177"/>
              <a:ext cx="1962162" cy="741680"/>
            </p:xfrm>
            <a:graphic>
              <a:graphicData uri="http://schemas.openxmlformats.org/drawingml/2006/table">
                <a:tbl>
                  <a:tblPr firstRow="1" bandRow="1">
                    <a:tableStyleId>{17292A2E-F333-43FB-9621-5CBBE7FDCDCB}</a:tableStyleId>
                  </a:tblPr>
                  <a:tblGrid>
                    <a:gridCol w="921683">
                      <a:extLst>
                        <a:ext uri="{9D8B030D-6E8A-4147-A177-3AD203B41FA5}">
                          <a16:colId xmlns:a16="http://schemas.microsoft.com/office/drawing/2014/main" val="3491746354"/>
                        </a:ext>
                      </a:extLst>
                    </a:gridCol>
                    <a:gridCol w="1040479">
                      <a:extLst>
                        <a:ext uri="{9D8B030D-6E8A-4147-A177-3AD203B41FA5}">
                          <a16:colId xmlns:a16="http://schemas.microsoft.com/office/drawing/2014/main" val="42847481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 (</a:t>
                          </a:r>
                          <a:r>
                            <a:rPr lang="en-US" sz="1400" dirty="0" err="1"/>
                            <a:t>μm</a:t>
                          </a:r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sub>
                                </m:sSub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i="1" smtClean="0"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22809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 4.3, 3.0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1.32 x 10</a:t>
                          </a:r>
                          <a:r>
                            <a:rPr lang="en-US" sz="1400" baseline="30000" dirty="0"/>
                            <a:t>-3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186790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8">
                <a:extLst>
                  <a:ext uri="{FF2B5EF4-FFF2-40B4-BE49-F238E27FC236}">
                    <a16:creationId xmlns:a16="http://schemas.microsoft.com/office/drawing/2014/main" id="{45BE4DE0-B645-2A8C-1D53-50D2BAE2D4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1050924"/>
                  </p:ext>
                </p:extLst>
              </p:nvPr>
            </p:nvGraphicFramePr>
            <p:xfrm>
              <a:off x="228599" y="3871177"/>
              <a:ext cx="1962162" cy="741680"/>
            </p:xfrm>
            <a:graphic>
              <a:graphicData uri="http://schemas.openxmlformats.org/drawingml/2006/table">
                <a:tbl>
                  <a:tblPr firstRow="1" bandRow="1">
                    <a:tableStyleId>{17292A2E-F333-43FB-9621-5CBBE7FDCDCB}</a:tableStyleId>
                  </a:tblPr>
                  <a:tblGrid>
                    <a:gridCol w="921683">
                      <a:extLst>
                        <a:ext uri="{9D8B030D-6E8A-4147-A177-3AD203B41FA5}">
                          <a16:colId xmlns:a16="http://schemas.microsoft.com/office/drawing/2014/main" val="3491746354"/>
                        </a:ext>
                      </a:extLst>
                    </a:gridCol>
                    <a:gridCol w="1040479">
                      <a:extLst>
                        <a:ext uri="{9D8B030D-6E8A-4147-A177-3AD203B41FA5}">
                          <a16:colId xmlns:a16="http://schemas.microsoft.com/office/drawing/2014/main" val="42847481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6667" r="-115068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7952" t="-6667" r="-1205" b="-1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22809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 4.3, 3.0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1.32 x 10</a:t>
                          </a:r>
                          <a:r>
                            <a:rPr lang="en-US" sz="1400" baseline="30000" dirty="0"/>
                            <a:t>-3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186790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15">
                <a:extLst>
                  <a:ext uri="{FF2B5EF4-FFF2-40B4-BE49-F238E27FC236}">
                    <a16:creationId xmlns:a16="http://schemas.microsoft.com/office/drawing/2014/main" id="{6A88CE8E-3E37-B2F2-AA5B-D761343637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4550974"/>
                  </p:ext>
                </p:extLst>
              </p:nvPr>
            </p:nvGraphicFramePr>
            <p:xfrm>
              <a:off x="219983" y="1124642"/>
              <a:ext cx="2621239" cy="2366518"/>
            </p:xfrm>
            <a:graphic>
              <a:graphicData uri="http://schemas.openxmlformats.org/drawingml/2006/table">
                <a:tbl>
                  <a:tblPr firstCol="1" bandRow="1">
                    <a:tableStyleId>{17292A2E-F333-43FB-9621-5CBBE7FDCDCB}</a:tableStyleId>
                  </a:tblPr>
                  <a:tblGrid>
                    <a:gridCol w="769192">
                      <a:extLst>
                        <a:ext uri="{9D8B030D-6E8A-4147-A177-3AD203B41FA5}">
                          <a16:colId xmlns:a16="http://schemas.microsoft.com/office/drawing/2014/main" val="1963058542"/>
                        </a:ext>
                      </a:extLst>
                    </a:gridCol>
                    <a:gridCol w="1852047">
                      <a:extLst>
                        <a:ext uri="{9D8B030D-6E8A-4147-A177-3AD203B41FA5}">
                          <a16:colId xmlns:a16="http://schemas.microsoft.com/office/drawing/2014/main" val="4053007828"/>
                        </a:ext>
                      </a:extLst>
                    </a:gridCol>
                  </a:tblGrid>
                  <a:tr h="288453">
                    <a:tc>
                      <a:txBody>
                        <a:bodyPr/>
                        <a:lstStyle/>
                        <a:p>
                          <a:r>
                            <a:rPr lang="en-US" sz="1400" i="1" dirty="0">
                              <a:solidFill>
                                <a:schemeClr val="bg1"/>
                              </a:solidFill>
                            </a:rPr>
                            <a:t>C</a:t>
                          </a: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39.96 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1754296"/>
                      </a:ext>
                    </a:extLst>
                  </a:tr>
                  <a:tr h="288453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KE</a:t>
                          </a: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2.5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3038338"/>
                      </a:ext>
                    </a:extLst>
                  </a:tr>
                  <a:tr h="288453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𝝉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𝒓𝒆𝒗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1.83 μs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2634143"/>
                      </a:ext>
                    </a:extLst>
                  </a:tr>
                  <a:tr h="288453">
                    <a:tc>
                      <a:txBody>
                        <a:bodyPr/>
                        <a:lstStyle/>
                        <a:p>
                          <a:r>
                            <a:rPr lang="en-US" sz="1400" i="1" dirty="0">
                              <a:solidFill>
                                <a:schemeClr val="bg1"/>
                              </a:solidFill>
                            </a:rPr>
                            <a:t>h</a:t>
                          </a: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3011094"/>
                      </a:ext>
                    </a:extLst>
                  </a:tr>
                  <a:tr h="28845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kumimoji="0" lang="en-US" sz="1400" b="1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𝐛𝐮𝐧𝐜𝐡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Coasting or 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589501"/>
                      </a:ext>
                    </a:extLst>
                  </a:tr>
                  <a:tr h="288453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  <m: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50 – 70 </a:t>
                          </a:r>
                          <a:r>
                            <a:rPr lang="en-US" sz="1400" dirty="0" err="1"/>
                            <a:t>μm</a:t>
                          </a:r>
                          <a:endParaRPr lang="en-US" sz="1400" dirty="0"/>
                        </a:p>
                        <a:p>
                          <a:r>
                            <a:rPr lang="en-US" sz="1400" dirty="0"/>
                            <a:t>5 – 11 </a:t>
                          </a:r>
                          <a:r>
                            <a:rPr lang="en-US" sz="1400" dirty="0" err="1"/>
                            <a:t>μm</a:t>
                          </a:r>
                          <a:r>
                            <a:rPr lang="en-US" sz="1400" dirty="0"/>
                            <a:t> (with DN)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27254054"/>
                      </a:ext>
                    </a:extLst>
                  </a:tr>
                  <a:tr h="288453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𝝂</m:t>
                                    </m:r>
                                  </m:e>
                                  <m:sub>
                                    <m: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𝒙</m:t>
                                    </m:r>
                                    <m: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kumimoji="0" lang="en-US" sz="14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4-4.5, 3-3.5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103454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15">
                <a:extLst>
                  <a:ext uri="{FF2B5EF4-FFF2-40B4-BE49-F238E27FC236}">
                    <a16:creationId xmlns:a16="http://schemas.microsoft.com/office/drawing/2014/main" id="{6A88CE8E-3E37-B2F2-AA5B-D761343637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4550974"/>
                  </p:ext>
                </p:extLst>
              </p:nvPr>
            </p:nvGraphicFramePr>
            <p:xfrm>
              <a:off x="219983" y="1124642"/>
              <a:ext cx="2621239" cy="2366518"/>
            </p:xfrm>
            <a:graphic>
              <a:graphicData uri="http://schemas.openxmlformats.org/drawingml/2006/table">
                <a:tbl>
                  <a:tblPr firstCol="1" bandRow="1">
                    <a:tableStyleId>{17292A2E-F333-43FB-9621-5CBBE7FDCDCB}</a:tableStyleId>
                  </a:tblPr>
                  <a:tblGrid>
                    <a:gridCol w="769192">
                      <a:extLst>
                        <a:ext uri="{9D8B030D-6E8A-4147-A177-3AD203B41FA5}">
                          <a16:colId xmlns:a16="http://schemas.microsoft.com/office/drawing/2014/main" val="1963058542"/>
                        </a:ext>
                      </a:extLst>
                    </a:gridCol>
                    <a:gridCol w="1852047">
                      <a:extLst>
                        <a:ext uri="{9D8B030D-6E8A-4147-A177-3AD203B41FA5}">
                          <a16:colId xmlns:a16="http://schemas.microsoft.com/office/drawing/2014/main" val="4053007828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i="1" dirty="0">
                              <a:solidFill>
                                <a:schemeClr val="bg1"/>
                              </a:solidFill>
                            </a:rPr>
                            <a:t>C</a:t>
                          </a: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39.96 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1175429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KE</a:t>
                          </a: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2.5 MeV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303833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39" t="-204167" r="-240984" b="-4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1.83 μs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263414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i="1" dirty="0">
                              <a:solidFill>
                                <a:schemeClr val="bg1"/>
                              </a:solidFill>
                            </a:rPr>
                            <a:t>h</a:t>
                          </a:r>
                        </a:p>
                      </a:txBody>
                      <a:tcP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301109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39" t="-404167" r="-240984" b="-29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Coasting or 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58950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39" t="-295122" r="-240984" b="-73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50 – 70 </a:t>
                          </a:r>
                          <a:r>
                            <a:rPr lang="en-US" sz="1400" dirty="0" err="1"/>
                            <a:t>μm</a:t>
                          </a:r>
                          <a:endParaRPr lang="en-US" sz="1400" dirty="0"/>
                        </a:p>
                        <a:p>
                          <a:r>
                            <a:rPr lang="en-US" sz="1400" dirty="0"/>
                            <a:t>5 – 11 </a:t>
                          </a:r>
                          <a:r>
                            <a:rPr lang="en-US" sz="1400" dirty="0" err="1"/>
                            <a:t>μm</a:t>
                          </a:r>
                          <a:r>
                            <a:rPr lang="en-US" sz="1400" dirty="0"/>
                            <a:t> (with DN)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27254054"/>
                      </a:ext>
                    </a:extLst>
                  </a:tr>
                  <a:tr h="3243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39" t="-623077" r="-240984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4-4.5, 3-3.5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103454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826F7B40-517F-3FEF-CA34-0938FCC3BDD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99907743"/>
                  </p:ext>
                </p:extLst>
              </p:nvPr>
            </p:nvGraphicFramePr>
            <p:xfrm>
              <a:off x="3267424" y="1871032"/>
              <a:ext cx="5647976" cy="1929768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2067866">
                      <a:extLst>
                        <a:ext uri="{9D8B030D-6E8A-4147-A177-3AD203B41FA5}">
                          <a16:colId xmlns:a16="http://schemas.microsoft.com/office/drawing/2014/main" val="2802293560"/>
                        </a:ext>
                      </a:extLst>
                    </a:gridCol>
                    <a:gridCol w="1790055">
                      <a:extLst>
                        <a:ext uri="{9D8B030D-6E8A-4147-A177-3AD203B41FA5}">
                          <a16:colId xmlns:a16="http://schemas.microsoft.com/office/drawing/2014/main" val="128761985"/>
                        </a:ext>
                      </a:extLst>
                    </a:gridCol>
                    <a:gridCol w="1790055">
                      <a:extLst>
                        <a:ext uri="{9D8B030D-6E8A-4147-A177-3AD203B41FA5}">
                          <a16:colId xmlns:a16="http://schemas.microsoft.com/office/drawing/2014/main" val="134735153"/>
                        </a:ext>
                      </a:extLst>
                    </a:gridCol>
                  </a:tblGrid>
                  <a:tr h="321628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Coasting</a:t>
                          </a: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/>
                            <a:t>Bunched</a:t>
                          </a:r>
                          <a:endParaRPr lang="en-US" sz="14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2525985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Intensity [Current (mA)]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6.6 x 10</a:t>
                          </a:r>
                          <a:r>
                            <a:rPr lang="en-US" sz="1400" baseline="30000" dirty="0"/>
                            <a:t>10</a:t>
                          </a:r>
                          <a:r>
                            <a:rPr lang="en-US" sz="1400" dirty="0"/>
                            <a:t> [5.79]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1.3 x 10</a:t>
                          </a:r>
                          <a:r>
                            <a:rPr lang="en-US" sz="1400" baseline="30000" dirty="0"/>
                            <a:t>9</a:t>
                          </a:r>
                          <a:r>
                            <a:rPr lang="en-US" sz="1400" dirty="0"/>
                            <a:t> [1.15]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27392701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Tune Shifts (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-0.33, -0.50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-0.33, -0.50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99978144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IBS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𝐼𝐵𝑆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  (s)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10, 2.6, 300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14, 3.7, 420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53210068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RGS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𝑅𝐺𝑆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 (s)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21, 10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15825528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RGS Lifetime (s)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512, 64 (with DN) @ 1.57 x 10</a:t>
                          </a:r>
                          <a:r>
                            <a:rPr lang="en-US" sz="1400" baseline="30000" dirty="0"/>
                            <a:t>-10</a:t>
                          </a:r>
                          <a:r>
                            <a:rPr lang="en-US" sz="1400" dirty="0"/>
                            <a:t> Torr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4601612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826F7B40-517F-3FEF-CA34-0938FCC3BDD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99907743"/>
                  </p:ext>
                </p:extLst>
              </p:nvPr>
            </p:nvGraphicFramePr>
            <p:xfrm>
              <a:off x="3267424" y="1871032"/>
              <a:ext cx="5647976" cy="1929768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2067866">
                      <a:extLst>
                        <a:ext uri="{9D8B030D-6E8A-4147-A177-3AD203B41FA5}">
                          <a16:colId xmlns:a16="http://schemas.microsoft.com/office/drawing/2014/main" val="2802293560"/>
                        </a:ext>
                      </a:extLst>
                    </a:gridCol>
                    <a:gridCol w="1790055">
                      <a:extLst>
                        <a:ext uri="{9D8B030D-6E8A-4147-A177-3AD203B41FA5}">
                          <a16:colId xmlns:a16="http://schemas.microsoft.com/office/drawing/2014/main" val="128761985"/>
                        </a:ext>
                      </a:extLst>
                    </a:gridCol>
                    <a:gridCol w="1790055">
                      <a:extLst>
                        <a:ext uri="{9D8B030D-6E8A-4147-A177-3AD203B41FA5}">
                          <a16:colId xmlns:a16="http://schemas.microsoft.com/office/drawing/2014/main" val="134735153"/>
                        </a:ext>
                      </a:extLst>
                    </a:gridCol>
                  </a:tblGrid>
                  <a:tr h="321628">
                    <a:tc>
                      <a:txBody>
                        <a:bodyPr/>
                        <a:lstStyle/>
                        <a:p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Coasting</a:t>
                          </a:r>
                        </a:p>
                      </a:txBody>
                      <a:tcPr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/>
                            <a:t>Bunched</a:t>
                          </a:r>
                          <a:endParaRPr lang="en-US" sz="140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2525985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Intensity [Current (mA)]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6.6 x 10</a:t>
                          </a:r>
                          <a:r>
                            <a:rPr lang="en-US" sz="1400" baseline="30000" dirty="0"/>
                            <a:t>10</a:t>
                          </a:r>
                          <a:r>
                            <a:rPr lang="en-US" sz="1400" dirty="0"/>
                            <a:t> [5.79]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1.3 x 10</a:t>
                          </a:r>
                          <a:r>
                            <a:rPr lang="en-US" sz="1400" baseline="30000" dirty="0"/>
                            <a:t>9</a:t>
                          </a:r>
                          <a:r>
                            <a:rPr lang="en-US" sz="1400" dirty="0"/>
                            <a:t> [1.15]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27392701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613" t="-200000" r="-174233" b="-3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-0.33, -0.50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-0.33, -0.50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6350" cap="flat" cmpd="sng" algn="ctr">
                          <a:noFill/>
                          <a:prstDash val="solid"/>
                          <a:miter lim="800000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99978144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613" t="-312000" r="-174233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10, 2.6, 300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14, 3.7, 420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53210068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613" t="-396154" r="-174233" b="-11153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21, 10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15825528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RGS Lifetime (s)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512, 64 (with DN) @ 1.57 x 10</a:t>
                          </a:r>
                          <a:r>
                            <a:rPr lang="en-US" sz="1400" baseline="30000" dirty="0"/>
                            <a:t>-10</a:t>
                          </a:r>
                          <a:r>
                            <a:rPr lang="en-US" sz="1400" dirty="0"/>
                            <a:t> Torr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miter lim="800000"/>
                        </a:lnT>
                        <a:lnB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4601612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B140CB1-1843-35AE-CDFF-55B8A5C03D43}"/>
              </a:ext>
            </a:extLst>
          </p:cNvPr>
          <p:cNvSpPr txBox="1"/>
          <p:nvPr/>
        </p:nvSpPr>
        <p:spPr>
          <a:xfrm>
            <a:off x="135754" y="755111"/>
            <a:ext cx="27896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Lattice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EE0361-7506-0EC8-FA9A-BD083BEF4A90}"/>
              </a:ext>
            </a:extLst>
          </p:cNvPr>
          <p:cNvSpPr txBox="1"/>
          <p:nvPr/>
        </p:nvSpPr>
        <p:spPr>
          <a:xfrm>
            <a:off x="138326" y="3507673"/>
            <a:ext cx="27896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Injector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ECB3F1-0C1A-16BA-F71A-1A990EEDD1D7}"/>
              </a:ext>
            </a:extLst>
          </p:cNvPr>
          <p:cNvSpPr txBox="1"/>
          <p:nvPr/>
        </p:nvSpPr>
        <p:spPr>
          <a:xfrm>
            <a:off x="3177152" y="1509482"/>
            <a:ext cx="19621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IOTA Operation</a:t>
            </a:r>
          </a:p>
        </p:txBody>
      </p:sp>
    </p:spTree>
    <p:extLst>
      <p:ext uri="{BB962C8B-B14F-4D97-AF65-F5344CB8AC3E}">
        <p14:creationId xmlns:p14="http://schemas.microsoft.com/office/powerpoint/2010/main" val="1046236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579DBB-6CDB-B078-3611-AAA3791E8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96397"/>
            <a:ext cx="4052805" cy="37945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Compared to the bunched beam simulation:</a:t>
            </a:r>
          </a:p>
          <a:p>
            <a:r>
              <a:rPr lang="en-US" dirty="0"/>
              <a:t>More uniform cooling in transverse</a:t>
            </a:r>
          </a:p>
          <a:p>
            <a:r>
              <a:rPr lang="en-US" dirty="0"/>
              <a:t>Less beam loss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E5301B-8A30-EA73-C9CE-46DA616A8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II: Electron Cooling and SC with Coasting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EC9A6-5628-5FD6-3D75-E48FE8CB22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DDA71-802F-C88B-D50D-7FADD0B43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Nilanjan Banerjee | Experiments on Electron Cooling and Intense Space-Charge at IOTA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232AD-D12C-9964-7A49-5C363A6BA5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4F36F4-0F34-ADC5-855E-16D8F6D02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759016"/>
            <a:ext cx="4052806" cy="386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29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90810E-3AED-C28F-DDA1-01C9066BF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Motivation and Conceptual Design</a:t>
            </a: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Helvetica"/>
              <a:ea typeface="Geneva" charset="0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Beam Experiments using Electron Cooling</a:t>
            </a: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Helvetica"/>
              <a:ea typeface="Geneva" charset="0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Geneva" charset="0"/>
              </a:rPr>
              <a:t>Hardware Configuration and Status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380033-D277-E841-EDFB-1A13BE56C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C3755-E737-80BC-E612-C3C67343E8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64269-D665-05F1-20BA-3CCB1D1C1F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Nilanjan Banerjee | Experiments on Electron Cooling and Intense Space-Charge at IOTA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4901B-F6EF-B873-E3EE-AA9CD20A4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972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F3005A0-A7CD-142A-79D8-1C042AB05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4000" dirty="0"/>
              <a:t>Motivation and Conceptual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76A3-C4B0-C0A5-8CAC-B823EC95DF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C9F289B-49FC-734A-BA06-C3D7D55CC92A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D6433-1124-EF4B-CD95-59F134B84C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EB7A3-CBF7-ADD3-B3A9-07FC45D9FA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606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F0690F-BDEF-9CC1-EC77-813426216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4" y="796397"/>
            <a:ext cx="4343396" cy="37945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Four grand challenges of accelerator and beam physics facing the community are: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Beam Quality: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Limited by heating due to Intra-Beam Scattering, resonance crossing, etc.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Beam Intensity: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Limited by collective effects and particle losses.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Beam Control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Beam Prediction: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Limited by error fields and non-linearity of space-charge.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B5E2AD-DC6C-4533-0255-10EE27AA9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Maximizing Brightness and Intensity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D672C-0715-69D1-9075-1161AA6962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23DE7-F738-EDA2-A539-EA075B5F82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3A086-0D7B-E05A-EBA7-614108826F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2D2EB2-D954-608E-82AB-86E04F35B84C}"/>
              </a:ext>
            </a:extLst>
          </p:cNvPr>
          <p:cNvSpPr txBox="1"/>
          <p:nvPr/>
        </p:nvSpPr>
        <p:spPr>
          <a:xfrm>
            <a:off x="228600" y="4082070"/>
            <a:ext cx="38497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J. </a:t>
            </a:r>
            <a:r>
              <a:rPr lang="en-US" sz="1200" dirty="0" err="1">
                <a:solidFill>
                  <a:schemeClr val="accent5"/>
                </a:solidFill>
              </a:rPr>
              <a:t>Blazey</a:t>
            </a:r>
            <a:r>
              <a:rPr lang="en-US" sz="1200" dirty="0">
                <a:solidFill>
                  <a:schemeClr val="accent5"/>
                </a:solidFill>
              </a:rPr>
              <a:t> et al, Accelerator and Beam Physics Roadmap, DOE Accelerator Beam Physics Roadmap Workshop, 2022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5C08FC-5FEC-8988-74FF-54047AC3E89E}"/>
              </a:ext>
            </a:extLst>
          </p:cNvPr>
          <p:cNvSpPr/>
          <p:nvPr/>
        </p:nvSpPr>
        <p:spPr>
          <a:xfrm>
            <a:off x="4941030" y="616518"/>
            <a:ext cx="14401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S. </a:t>
            </a:r>
            <a:r>
              <a:rPr lang="en-US" sz="1200" dirty="0" err="1">
                <a:solidFill>
                  <a:schemeClr val="accent5"/>
                </a:solidFill>
              </a:rPr>
              <a:t>Nagaitsev</a:t>
            </a:r>
            <a:r>
              <a:rPr lang="en-US" sz="1200" dirty="0">
                <a:solidFill>
                  <a:schemeClr val="accent5"/>
                </a:solidFill>
              </a:rPr>
              <a:t> et al., Proceedings Particle Accelerator Conference, 1995, pp. 2937-2939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FEF0DC3-1808-5E6B-4E3F-E26B7F38D329}"/>
              </a:ext>
            </a:extLst>
          </p:cNvPr>
          <p:cNvGrpSpPr/>
          <p:nvPr/>
        </p:nvGrpSpPr>
        <p:grpSpPr>
          <a:xfrm>
            <a:off x="6360414" y="121651"/>
            <a:ext cx="2171488" cy="1770536"/>
            <a:chOff x="6609658" y="283229"/>
            <a:chExt cx="2171488" cy="177053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90BC15-384B-DAC5-A2FE-9EB1313859B9}"/>
                </a:ext>
              </a:extLst>
            </p:cNvPr>
            <p:cNvSpPr txBox="1"/>
            <p:nvPr/>
          </p:nvSpPr>
          <p:spPr>
            <a:xfrm>
              <a:off x="7293552" y="1715211"/>
              <a:ext cx="144016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1"/>
                  </a:solidFill>
                </a:rPr>
                <a:t>Beam intensity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7BD743-518A-491B-8637-EEE57BEAC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97747" y="335494"/>
              <a:ext cx="1783399" cy="1346648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7EB8958-8B0A-AEA9-4A8B-94908FC882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52780" y="380139"/>
              <a:ext cx="0" cy="112014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E1F5B54-964F-8485-5961-01789896A9DD}"/>
                </a:ext>
              </a:extLst>
            </p:cNvPr>
            <p:cNvCxnSpPr>
              <a:cxnSpLocks/>
            </p:cNvCxnSpPr>
            <p:nvPr/>
          </p:nvCxnSpPr>
          <p:spPr>
            <a:xfrm>
              <a:off x="7329437" y="1717880"/>
              <a:ext cx="13683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EAF4A97-5A7B-B3D7-AE5B-453B4760D0DF}"/>
                </a:ext>
              </a:extLst>
            </p:cNvPr>
            <p:cNvSpPr txBox="1"/>
            <p:nvPr/>
          </p:nvSpPr>
          <p:spPr>
            <a:xfrm rot="16200000">
              <a:off x="6121955" y="770932"/>
              <a:ext cx="13139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1"/>
                  </a:solidFill>
                </a:rPr>
                <a:t>Beam density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ABF1487-9DF4-B38A-4500-6300AEE86808}"/>
                </a:ext>
              </a:extLst>
            </p:cNvPr>
            <p:cNvCxnSpPr>
              <a:cxnSpLocks/>
            </p:cNvCxnSpPr>
            <p:nvPr/>
          </p:nvCxnSpPr>
          <p:spPr>
            <a:xfrm>
              <a:off x="7329437" y="603993"/>
              <a:ext cx="1368395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FEA52F3-646C-03CF-670E-E68F8F71EC86}"/>
                    </a:ext>
                  </a:extLst>
                </p:cNvPr>
                <p:cNvSpPr txBox="1"/>
                <p:nvPr/>
              </p:nvSpPr>
              <p:spPr>
                <a:xfrm>
                  <a:off x="7329437" y="349479"/>
                  <a:ext cx="1330108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1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&lt;0.1−0.2</m:t>
                        </m:r>
                      </m:oMath>
                    </m:oMathPara>
                  </a14:m>
                  <a:endParaRPr lang="en-US" sz="1600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FEA52F3-646C-03CF-670E-E68F8F71EC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9437" y="349479"/>
                  <a:ext cx="1330108" cy="246221"/>
                </a:xfrm>
                <a:prstGeom prst="rect">
                  <a:avLst/>
                </a:prstGeom>
                <a:blipFill>
                  <a:blip r:embed="rId3"/>
                  <a:stretch>
                    <a:fillRect l="-3774" r="-2830" b="-47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E59C558-2CC9-1099-9365-D3F6D65FD1AD}"/>
              </a:ext>
            </a:extLst>
          </p:cNvPr>
          <p:cNvSpPr txBox="1"/>
          <p:nvPr/>
        </p:nvSpPr>
        <p:spPr>
          <a:xfrm>
            <a:off x="4889457" y="1805710"/>
            <a:ext cx="3920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How to maximize phase-space density of stored beam and minimize beam loss in a ring for given number of turns?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D8F58F-30D0-D218-361E-77E9B8394E2E}"/>
              </a:ext>
            </a:extLst>
          </p:cNvPr>
          <p:cNvSpPr txBox="1"/>
          <p:nvPr/>
        </p:nvSpPr>
        <p:spPr>
          <a:xfrm>
            <a:off x="4891403" y="4082597"/>
            <a:ext cx="3920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itchFamily="2" charset="0"/>
              </a:rPr>
              <a:t>How much tune spread is needed to stabilize stored beam?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FEA38C-4976-D15E-2F81-61FEE0568E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04"/>
          <a:stretch/>
        </p:blipFill>
        <p:spPr>
          <a:xfrm>
            <a:off x="4783284" y="2584147"/>
            <a:ext cx="3849161" cy="132492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7721F55-A1F0-DAFB-443A-35CA8A67E11F}"/>
              </a:ext>
            </a:extLst>
          </p:cNvPr>
          <p:cNvSpPr/>
          <p:nvPr/>
        </p:nvSpPr>
        <p:spPr>
          <a:xfrm>
            <a:off x="4971159" y="3857683"/>
            <a:ext cx="36970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C. C. Hall et al., in Proc. IPAC'19, paper WEPTS070, 2019</a:t>
            </a:r>
          </a:p>
        </p:txBody>
      </p:sp>
    </p:spTree>
    <p:extLst>
      <p:ext uri="{BB962C8B-B14F-4D97-AF65-F5344CB8AC3E}">
        <p14:creationId xmlns:p14="http://schemas.microsoft.com/office/powerpoint/2010/main" val="1134317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39AA871-2E70-9443-B608-219BE78BE9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3" y="796397"/>
                <a:ext cx="8686797" cy="379452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IOTA will be configured to recirculate 2.5 MeV protons up to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~0.5</m:t>
                    </m:r>
                  </m:oMath>
                </a14:m>
                <a:r>
                  <a:rPr lang="en-US" dirty="0"/>
                  <a:t>.</a:t>
                </a:r>
                <a:endParaRPr lang="el-GR" dirty="0"/>
              </a:p>
              <a:p>
                <a:pPr marL="0" indent="0">
                  <a:buNone/>
                </a:pP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39AA871-2E70-9443-B608-219BE78BE9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3" y="796397"/>
                <a:ext cx="8686797" cy="3794522"/>
              </a:xfrm>
              <a:blipFill>
                <a:blip r:embed="rId2"/>
                <a:stretch>
                  <a:fillRect l="-1752" t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082C9F5-749C-B346-BBB5-FBDE82C2B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Proton Program at IOTA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B5AF2D0-A8D5-CA79-FDF3-E6E87EA5E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630775D-C52B-D208-B30D-28FF19BF8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2A67F15D-4C4A-230A-6179-342D43E037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EA79793-8ED3-DD4B-8CE5-3FC753147E34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50FDE1-CEBF-211F-6705-9742D034F8F0}"/>
              </a:ext>
            </a:extLst>
          </p:cNvPr>
          <p:cNvSpPr txBox="1"/>
          <p:nvPr/>
        </p:nvSpPr>
        <p:spPr>
          <a:xfrm>
            <a:off x="228600" y="4464417"/>
            <a:ext cx="26521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G. </a:t>
            </a:r>
            <a:r>
              <a:rPr lang="en-US" sz="1200" dirty="0" err="1">
                <a:solidFill>
                  <a:schemeClr val="accent5"/>
                </a:solidFill>
              </a:rPr>
              <a:t>Stancari</a:t>
            </a:r>
            <a:r>
              <a:rPr lang="en-US" sz="1200" dirty="0">
                <a:solidFill>
                  <a:schemeClr val="accent5"/>
                </a:solidFill>
              </a:rPr>
              <a:t> et al, </a:t>
            </a:r>
            <a:r>
              <a:rPr lang="en-US" sz="1200" i="1" dirty="0">
                <a:solidFill>
                  <a:schemeClr val="accent5"/>
                </a:solidFill>
              </a:rPr>
              <a:t>JINST</a:t>
            </a:r>
            <a:r>
              <a:rPr lang="en-US" sz="1200" dirty="0">
                <a:solidFill>
                  <a:schemeClr val="accent5"/>
                </a:solidFill>
              </a:rPr>
              <a:t> </a:t>
            </a:r>
            <a:r>
              <a:rPr lang="en-US" sz="1200" b="1" dirty="0">
                <a:solidFill>
                  <a:schemeClr val="accent5"/>
                </a:solidFill>
              </a:rPr>
              <a:t>16</a:t>
            </a:r>
            <a:r>
              <a:rPr lang="en-US" sz="1200" dirty="0">
                <a:solidFill>
                  <a:schemeClr val="accent5"/>
                </a:solidFill>
              </a:rPr>
              <a:t> P05002,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8367C0-4310-8462-DE37-19D45F617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43129"/>
            <a:ext cx="4041100" cy="21394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FDE923-3044-77A1-DA38-6E67679F4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9703" y="1117206"/>
            <a:ext cx="4246828" cy="23858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E4C172-F549-A63E-D795-4B4119353543}"/>
              </a:ext>
            </a:extLst>
          </p:cNvPr>
          <p:cNvSpPr txBox="1"/>
          <p:nvPr/>
        </p:nvSpPr>
        <p:spPr>
          <a:xfrm>
            <a:off x="222250" y="2990481"/>
            <a:ext cx="43497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Helvetica" pitchFamily="2" charset="0"/>
              </a:rPr>
              <a:t>Features: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latin typeface="Helvetica" pitchFamily="2" charset="0"/>
              </a:rPr>
              <a:t>All (skew) quadrupoles and correctors are independently controlled.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latin typeface="Helvetica" pitchFamily="2" charset="0"/>
              </a:rPr>
              <a:t>Both bunched beam and coasting.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latin typeface="Helvetica" pitchFamily="2" charset="0"/>
              </a:rPr>
              <a:t>Single turn injection.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latin typeface="Helvetica" pitchFamily="2" charset="0"/>
              </a:rPr>
              <a:t>Electron lens/cooler with length 0.7 m.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16F56D6-8308-AA4A-D9CF-1A1187A5C958}"/>
              </a:ext>
            </a:extLst>
          </p:cNvPr>
          <p:cNvSpPr/>
          <p:nvPr/>
        </p:nvSpPr>
        <p:spPr>
          <a:xfrm>
            <a:off x="5842450" y="1117206"/>
            <a:ext cx="80920" cy="2065328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FD5CAF6-3B75-DD33-5E7E-6791A7C7BF68}"/>
              </a:ext>
            </a:extLst>
          </p:cNvPr>
          <p:cNvCxnSpPr>
            <a:cxnSpLocks/>
            <a:stCxn id="12" idx="0"/>
            <a:endCxn id="30" idx="3"/>
          </p:cNvCxnSpPr>
          <p:nvPr/>
        </p:nvCxnSpPr>
        <p:spPr>
          <a:xfrm flipH="1">
            <a:off x="3354445" y="1117206"/>
            <a:ext cx="2528465" cy="16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AABDD8B-A04E-0CCF-76BF-C074DB8D61FA}"/>
              </a:ext>
            </a:extLst>
          </p:cNvPr>
          <p:cNvCxnSpPr>
            <a:cxnSpLocks/>
            <a:endCxn id="30" idx="2"/>
          </p:cNvCxnSpPr>
          <p:nvPr/>
        </p:nvCxnSpPr>
        <p:spPr>
          <a:xfrm flipH="1" flipV="1">
            <a:off x="3299646" y="2828563"/>
            <a:ext cx="2542804" cy="3539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8EB27F59-6346-E030-F7F7-B9A8214E6D68}"/>
              </a:ext>
            </a:extLst>
          </p:cNvPr>
          <p:cNvSpPr/>
          <p:nvPr/>
        </p:nvSpPr>
        <p:spPr>
          <a:xfrm rot="19788142">
            <a:off x="3167771" y="2710906"/>
            <a:ext cx="200262" cy="126221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332BD52-25C0-6A18-1CAA-6C10CAEAE775}"/>
              </a:ext>
            </a:extLst>
          </p:cNvPr>
          <p:cNvSpPr txBox="1"/>
          <p:nvPr/>
        </p:nvSpPr>
        <p:spPr>
          <a:xfrm>
            <a:off x="4269703" y="3464667"/>
            <a:ext cx="474785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Helvetica" pitchFamily="2" charset="0"/>
              </a:rPr>
              <a:t>At the </a:t>
            </a:r>
            <a:r>
              <a:rPr lang="en-US" sz="1800" dirty="0" err="1">
                <a:solidFill>
                  <a:srgbClr val="C00000"/>
                </a:solidFill>
                <a:latin typeface="Helvetica" pitchFamily="2" charset="0"/>
              </a:rPr>
              <a:t>Laslett</a:t>
            </a:r>
            <a:r>
              <a:rPr lang="en-US" sz="1800" dirty="0">
                <a:solidFill>
                  <a:srgbClr val="C00000"/>
                </a:solidFill>
                <a:latin typeface="Helvetica" pitchFamily="2" charset="0"/>
              </a:rPr>
              <a:t> tune shift of 0.5, Intra-Beam Scattering driven transverse emittance growth time-scale is a few seconds. Electron cooler must compensate for heating. </a:t>
            </a:r>
          </a:p>
        </p:txBody>
      </p:sp>
    </p:spTree>
    <p:extLst>
      <p:ext uri="{BB962C8B-B14F-4D97-AF65-F5344CB8AC3E}">
        <p14:creationId xmlns:p14="http://schemas.microsoft.com/office/powerpoint/2010/main" val="3971398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7B9C2E-D9D7-C801-2501-0B8CCEC20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Electron beam parameters aim to provide a cooling time of ~ 1 - 10 seconds to control equilibrium emittance at different bunch charges.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67EAC2-07E2-5B8D-C29D-91CB6BAD8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Cooler Design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5CC34-BBC4-C0BA-3595-A2900E7EC9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F83BCF1-1B2E-2D44-AAE3-C66754E8BE15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E7237-6CD9-D132-3673-BB2BECA72C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4827A-6D14-1E64-F1E5-F4BA808C7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81F8C7-4F9A-4653-0A38-F48917ECB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972" y="1357332"/>
            <a:ext cx="5226538" cy="1890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21">
                <a:extLst>
                  <a:ext uri="{FF2B5EF4-FFF2-40B4-BE49-F238E27FC236}">
                    <a16:creationId xmlns:a16="http://schemas.microsoft.com/office/drawing/2014/main" id="{D5436DD2-4209-FE1B-B0AF-A12AFE89D0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4419853"/>
                  </p:ext>
                </p:extLst>
              </p:nvPr>
            </p:nvGraphicFramePr>
            <p:xfrm>
              <a:off x="4430997" y="3281611"/>
              <a:ext cx="4211771" cy="1112520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918401">
                      <a:extLst>
                        <a:ext uri="{9D8B030D-6E8A-4147-A177-3AD203B41FA5}">
                          <a16:colId xmlns:a16="http://schemas.microsoft.com/office/drawing/2014/main" val="2827243057"/>
                        </a:ext>
                      </a:extLst>
                    </a:gridCol>
                    <a:gridCol w="918401">
                      <a:extLst>
                        <a:ext uri="{9D8B030D-6E8A-4147-A177-3AD203B41FA5}">
                          <a16:colId xmlns:a16="http://schemas.microsoft.com/office/drawing/2014/main" val="1346781070"/>
                        </a:ext>
                      </a:extLst>
                    </a:gridCol>
                    <a:gridCol w="918401">
                      <a:extLst>
                        <a:ext uri="{9D8B030D-6E8A-4147-A177-3AD203B41FA5}">
                          <a16:colId xmlns:a16="http://schemas.microsoft.com/office/drawing/2014/main" val="2456798285"/>
                        </a:ext>
                      </a:extLst>
                    </a:gridCol>
                    <a:gridCol w="1456568">
                      <a:extLst>
                        <a:ext uri="{9D8B030D-6E8A-4147-A177-3AD203B41FA5}">
                          <a16:colId xmlns:a16="http://schemas.microsoft.com/office/drawing/2014/main" val="405523234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400" b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oMath>
                          </a14:m>
                          <a:r>
                            <a:rPr lang="en-US" sz="1400" dirty="0"/>
                            <a:t> (mm)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400" b="1" dirty="0" smtClean="0"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oMath>
                          </a14:m>
                          <a:r>
                            <a:rPr lang="en-US" sz="1400" dirty="0"/>
                            <a:t> (mA)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400" b="1" smtClean="0"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oMath>
                          </a14:m>
                          <a:r>
                            <a:rPr lang="en-US" sz="1400" dirty="0"/>
                            <a:t> (A/m</a:t>
                          </a:r>
                          <a:r>
                            <a:rPr lang="en-US" sz="1400" baseline="30000" dirty="0"/>
                            <a:t>2</a:t>
                          </a:r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smtClean="0">
                                      <a:latin typeface="Cambria Math" panose="02040503050406030204" pitchFamily="18" charset="0"/>
                                    </a:rPr>
                                    <m:t>𝝉</m:t>
                                  </m:r>
                                </m:e>
                                <m:sub>
                                  <m:r>
                                    <a:rPr lang="en-US" sz="1400" b="1" smtClean="0">
                                      <a:latin typeface="Cambria Math" panose="02040503050406030204" pitchFamily="18" charset="0"/>
                                    </a:rPr>
                                    <m:t>𝒄𝒐𝒐𝒍</m:t>
                                  </m:r>
                                  <m:r>
                                    <a:rPr lang="en-US" sz="1400" b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1" smtClean="0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  <m:r>
                                    <a:rPr lang="en-US" sz="1400" b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1" smtClean="0"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  <m:r>
                                    <a:rPr lang="en-US" sz="1400" b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1" smtClean="0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 (s)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03623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78.6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0.79, 0.74, 0.94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036403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12, 12, 13</a:t>
                          </a:r>
                          <a:endParaRPr lang="en-US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39894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21">
                <a:extLst>
                  <a:ext uri="{FF2B5EF4-FFF2-40B4-BE49-F238E27FC236}">
                    <a16:creationId xmlns:a16="http://schemas.microsoft.com/office/drawing/2014/main" id="{D5436DD2-4209-FE1B-B0AF-A12AFE89D0E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4419853"/>
                  </p:ext>
                </p:extLst>
              </p:nvPr>
            </p:nvGraphicFramePr>
            <p:xfrm>
              <a:off x="4430997" y="3281611"/>
              <a:ext cx="4211771" cy="1112520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918401">
                      <a:extLst>
                        <a:ext uri="{9D8B030D-6E8A-4147-A177-3AD203B41FA5}">
                          <a16:colId xmlns:a16="http://schemas.microsoft.com/office/drawing/2014/main" val="2827243057"/>
                        </a:ext>
                      </a:extLst>
                    </a:gridCol>
                    <a:gridCol w="918401">
                      <a:extLst>
                        <a:ext uri="{9D8B030D-6E8A-4147-A177-3AD203B41FA5}">
                          <a16:colId xmlns:a16="http://schemas.microsoft.com/office/drawing/2014/main" val="1346781070"/>
                        </a:ext>
                      </a:extLst>
                    </a:gridCol>
                    <a:gridCol w="918401">
                      <a:extLst>
                        <a:ext uri="{9D8B030D-6E8A-4147-A177-3AD203B41FA5}">
                          <a16:colId xmlns:a16="http://schemas.microsoft.com/office/drawing/2014/main" val="2456798285"/>
                        </a:ext>
                      </a:extLst>
                    </a:gridCol>
                    <a:gridCol w="1456568">
                      <a:extLst>
                        <a:ext uri="{9D8B030D-6E8A-4147-A177-3AD203B41FA5}">
                          <a16:colId xmlns:a16="http://schemas.microsoft.com/office/drawing/2014/main" val="405523234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6897" r="-357534" b="-2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389" t="-6897" r="-262500" b="-2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630" t="-6897" r="-158904" b="-2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9565" t="-6897" r="-870" b="-2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03623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78.6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0.79, 0.74, 0.94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036403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12, 12, 13</a:t>
                          </a:r>
                          <a:endParaRPr lang="en-US" sz="1400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9398941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7BC9FE8-2FAA-3A88-A1AB-468121C9E4E1}"/>
              </a:ext>
            </a:extLst>
          </p:cNvPr>
          <p:cNvSpPr txBox="1"/>
          <p:nvPr/>
        </p:nvSpPr>
        <p:spPr>
          <a:xfrm>
            <a:off x="130680" y="1400166"/>
            <a:ext cx="33492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  <a:latin typeface="Helvetica" pitchFamily="2" charset="0"/>
              </a:rPr>
              <a:t>We estimated the cooling time using the Parkhomchuk model assuming: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Flat transverse distribution of the electron beam.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Ideal solenoid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Matched proton beam.</a:t>
            </a:r>
          </a:p>
          <a:p>
            <a:endParaRPr lang="en-US" sz="1600" dirty="0">
              <a:solidFill>
                <a:schemeClr val="bg1">
                  <a:lumMod val="50000"/>
                </a:schemeClr>
              </a:solidFill>
              <a:latin typeface="Helvetica" pitchFamily="2" charset="0"/>
            </a:endParaRPr>
          </a:p>
          <a:p>
            <a:r>
              <a:rPr lang="en-US" sz="1600" dirty="0">
                <a:solidFill>
                  <a:schemeClr val="accent6"/>
                </a:solidFill>
                <a:latin typeface="Helvetica" pitchFamily="2" charset="0"/>
              </a:rPr>
              <a:t>For the baseline design we chose two electron coolers with an order of magnitude difference in cooling time.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69740F-0227-A955-B27F-1E4BCE4056F6}"/>
              </a:ext>
            </a:extLst>
          </p:cNvPr>
          <p:cNvSpPr/>
          <p:nvPr/>
        </p:nvSpPr>
        <p:spPr>
          <a:xfrm>
            <a:off x="4430997" y="4394131"/>
            <a:ext cx="36970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M. Bossard et al., in Proc. IPAC'23, pp. 646-649, 2023. </a:t>
            </a:r>
          </a:p>
        </p:txBody>
      </p:sp>
    </p:spTree>
    <p:extLst>
      <p:ext uri="{BB962C8B-B14F-4D97-AF65-F5344CB8AC3E}">
        <p14:creationId xmlns:p14="http://schemas.microsoft.com/office/powerpoint/2010/main" val="4042629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2A64D0-0FBD-3B40-BECC-2F4596908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4" y="796397"/>
            <a:ext cx="3928974" cy="37945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simulate our experiments using a transverse PIC space-charge model and the Parkhomchuk model of cooling.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DDA251-8CB7-0D42-950F-4CD3D26E9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 in </a:t>
            </a:r>
            <a:r>
              <a:rPr lang="en-US" dirty="0" err="1"/>
              <a:t>PyORBIT</a:t>
            </a:r>
            <a:r>
              <a:rPr lang="en-US" dirty="0"/>
              <a:t> with Space-Charge and Cooling 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FCEE58F-C772-AC21-EE34-71DFB27149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F8F039B-C3B1-1A6D-7A80-902005491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D0BB2238-083F-0116-66EC-2C6B7DF1BC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7FCE774-7B8E-644F-9AD1-73680B988E13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820507-05CF-B3FD-8D00-B7412959B37F}"/>
              </a:ext>
            </a:extLst>
          </p:cNvPr>
          <p:cNvSpPr txBox="1"/>
          <p:nvPr/>
        </p:nvSpPr>
        <p:spPr>
          <a:xfrm>
            <a:off x="222250" y="3905945"/>
            <a:ext cx="38200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>
                <a:latin typeface="Helvetica" pitchFamily="2" charset="0"/>
              </a:rPr>
              <a:t>Cool the core of the beam.</a:t>
            </a:r>
          </a:p>
          <a:p>
            <a:pPr marL="0" indent="0">
              <a:buNone/>
            </a:pPr>
            <a:r>
              <a:rPr lang="en-US" sz="1600" dirty="0">
                <a:latin typeface="Helvetica" pitchFamily="2" charset="0"/>
              </a:rPr>
              <a:t>Can’t cool large amplitude particles.</a:t>
            </a:r>
          </a:p>
          <a:p>
            <a:pPr marL="0" indent="0">
              <a:buNone/>
            </a:pPr>
            <a:r>
              <a:rPr lang="en-US" sz="1600" dirty="0">
                <a:latin typeface="Helvetica" pitchFamily="2" charset="0"/>
              </a:rPr>
              <a:t>More beam loss in bunched beam.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29C432-049E-0231-B60E-1BDA81679F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776"/>
          <a:stretch/>
        </p:blipFill>
        <p:spPr>
          <a:xfrm>
            <a:off x="551738" y="1950416"/>
            <a:ext cx="3173745" cy="19479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69C87E-CA76-2DAE-9C1A-41C93088F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870" y="702126"/>
            <a:ext cx="4187728" cy="398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7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F3005A0-A7CD-142A-79D8-1C042AB05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4000" dirty="0"/>
              <a:t>Beam Experiments using Electron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476A3-C4B0-C0A5-8CAC-B823EC95DF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C9F289B-49FC-734A-BA06-C3D7D55CC92A}" type="datetime1">
              <a:rPr lang="en-US" smtClean="0"/>
              <a:t>10/8/23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D6433-1124-EF4B-CD95-59F134B84C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Nilanjan Banerjee | </a:t>
            </a:r>
            <a:r>
              <a:rPr lang="en-US" sz="900" dirty="0"/>
              <a:t>Experiments on Electron Cooling and Intense Space-Charge at IOTA</a:t>
            </a:r>
          </a:p>
          <a:p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EB7A3-CBF7-ADD3-B3A9-07FC45D9FA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92011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F3E7B663-16C0-6A4B-AEC4-0CBE8FACC2D0}" vid="{684425BE-57FB-B94A-8D38-7006619A48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Fermilab_PPT_090915</Template>
  <TotalTime>12993</TotalTime>
  <Words>2013</Words>
  <Application>Microsoft Macintosh PowerPoint</Application>
  <PresentationFormat>On-screen Show (16:9)</PresentationFormat>
  <Paragraphs>306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Helvetica</vt:lpstr>
      <vt:lpstr>Fermilab_PPT_090915</vt:lpstr>
      <vt:lpstr>PowerPoint Presentation</vt:lpstr>
      <vt:lpstr>The FAST/IOTA Facility</vt:lpstr>
      <vt:lpstr>Overview</vt:lpstr>
      <vt:lpstr>PowerPoint Presentation</vt:lpstr>
      <vt:lpstr>Maximizing Brightness and Intensity</vt:lpstr>
      <vt:lpstr>The Proton Program at IOTA</vt:lpstr>
      <vt:lpstr>Electron Cooler Design Parameters</vt:lpstr>
      <vt:lpstr>Simulations in PyORBIT with Space-Charge and Cooling </vt:lpstr>
      <vt:lpstr>PowerPoint Presentation</vt:lpstr>
      <vt:lpstr>Optimization of the Bare Lattice to Maximize Tune Shift</vt:lpstr>
      <vt:lpstr>Interplay of Space-Charge and Coherent Instabilities</vt:lpstr>
      <vt:lpstr>Tunable Landau Damping with Space-Charge</vt:lpstr>
      <vt:lpstr>PowerPoint Presentation</vt:lpstr>
      <vt:lpstr>Electron Cooling in 2025</vt:lpstr>
      <vt:lpstr>2.5 MeV Proton Injector and IOTA RF Configuration</vt:lpstr>
      <vt:lpstr>Proton Beam Diagnostics</vt:lpstr>
      <vt:lpstr>Electron Lens Setup</vt:lpstr>
      <vt:lpstr>Electron Beam Diagnostics</vt:lpstr>
      <vt:lpstr>Conclusion</vt:lpstr>
      <vt:lpstr>Acknowledgements</vt:lpstr>
      <vt:lpstr>Appendix I: Proton Parameters</vt:lpstr>
      <vt:lpstr>Appendix II: Electron Cooling and SC with Coasting Beam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Nilanjan Banerjee</dc:creator>
  <cp:lastModifiedBy>Nilanjan Banerjee</cp:lastModifiedBy>
  <cp:revision>1077</cp:revision>
  <cp:lastPrinted>2023-09-27T20:58:21Z</cp:lastPrinted>
  <dcterms:created xsi:type="dcterms:W3CDTF">2021-10-19T16:14:41Z</dcterms:created>
  <dcterms:modified xsi:type="dcterms:W3CDTF">2023-10-08T13:02:41Z</dcterms:modified>
</cp:coreProperties>
</file>