
<file path=[Content_Types].xml><?xml version="1.0" encoding="utf-8"?>
<Types xmlns="http://schemas.openxmlformats.org/package/2006/content-types">
  <Default Extension="emf" ContentType="image/x-emf"/>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autoCompressPictures="0">
  <p:sldMasterIdLst>
    <p:sldMasterId id="2147483672" r:id="rId1"/>
  </p:sldMasterIdLst>
  <p:notesMasterIdLst>
    <p:notesMasterId r:id="rId28"/>
  </p:notesMasterIdLst>
  <p:sldIdLst>
    <p:sldId id="256" r:id="rId2"/>
    <p:sldId id="1344" r:id="rId3"/>
    <p:sldId id="1427" r:id="rId4"/>
    <p:sldId id="1398" r:id="rId5"/>
    <p:sldId id="1465" r:id="rId6"/>
    <p:sldId id="1399" r:id="rId7"/>
    <p:sldId id="1455" r:id="rId8"/>
    <p:sldId id="1430" r:id="rId9"/>
    <p:sldId id="1451" r:id="rId10"/>
    <p:sldId id="1452" r:id="rId11"/>
    <p:sldId id="1308" r:id="rId12"/>
    <p:sldId id="1468" r:id="rId13"/>
    <p:sldId id="1453" r:id="rId14"/>
    <p:sldId id="1456" r:id="rId15"/>
    <p:sldId id="1175" r:id="rId16"/>
    <p:sldId id="1467" r:id="rId17"/>
    <p:sldId id="1464" r:id="rId18"/>
    <p:sldId id="1461" r:id="rId19"/>
    <p:sldId id="1463" r:id="rId20"/>
    <p:sldId id="1458" r:id="rId21"/>
    <p:sldId id="1448" r:id="rId22"/>
    <p:sldId id="1418" r:id="rId23"/>
    <p:sldId id="1426" r:id="rId24"/>
    <p:sldId id="1445" r:id="rId25"/>
    <p:sldId id="1441" r:id="rId26"/>
    <p:sldId id="1440" r:id="rId27"/>
  </p:sldIdLst>
  <p:sldSz cx="9144000" cy="6858000" type="screen4x3"/>
  <p:notesSz cx="6858000" cy="9144000"/>
  <p:embeddedFontLst>
    <p:embeddedFont>
      <p:font typeface="Calibri" panose="020F0502020204030204" pitchFamily="34" charset="0"/>
      <p:regular r:id="rId29"/>
      <p:bold r:id="rId30"/>
      <p:italic r:id="rId31"/>
      <p:boldItalic r:id="rId32"/>
    </p:embeddedFont>
    <p:embeddedFont>
      <p:font typeface="Garamond" panose="02020404030301010803" pitchFamily="18" charset="0"/>
      <p:regular r:id="rId33"/>
      <p:bold r:id="rId34"/>
      <p:italic r:id="rId35"/>
      <p:boldItalic r:id="rId36"/>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405"/>
    <a:srgbClr val="FF0000"/>
    <a:srgbClr val="0068F6"/>
    <a:srgbClr val="FF7F0F"/>
    <a:srgbClr val="FBE0BD"/>
    <a:srgbClr val="FFAE00"/>
    <a:srgbClr val="B2B2FF"/>
    <a:srgbClr val="FFEC8C"/>
    <a:srgbClr val="95C2FB"/>
    <a:srgbClr val="B0CBE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5430"/>
    <p:restoredTop sz="83407"/>
  </p:normalViewPr>
  <p:slideViewPr>
    <p:cSldViewPr snapToGrid="0" snapToObjects="1">
      <p:cViewPr>
        <p:scale>
          <a:sx n="104" d="100"/>
          <a:sy n="104" d="100"/>
        </p:scale>
        <p:origin x="416" y="-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font" Target="fonts/font6.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5.fntdata"/><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1.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4.fntdata"/><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36" Type="http://schemas.openxmlformats.org/officeDocument/2006/relationships/font" Target="fonts/font8.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3.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font" Target="fonts/font2.fntdata"/><Relationship Id="rId35" Type="http://schemas.openxmlformats.org/officeDocument/2006/relationships/font" Target="fonts/font7.fntdata"/><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F725782-0CA6-8F4D-AED7-11B879F4FF74}" type="datetimeFigureOut">
              <a:rPr lang="en-US" smtClean="0"/>
              <a:t>10/4/23</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90E221D-0A57-1845-9AA9-229D28A85518}" type="slidenum">
              <a:rPr lang="en-US" smtClean="0"/>
              <a:t>‹#›</a:t>
            </a:fld>
            <a:endParaRPr lang="en-US" dirty="0"/>
          </a:p>
        </p:txBody>
      </p:sp>
    </p:spTree>
    <p:extLst>
      <p:ext uri="{BB962C8B-B14F-4D97-AF65-F5344CB8AC3E}">
        <p14:creationId xmlns:p14="http://schemas.microsoft.com/office/powerpoint/2010/main" val="13693077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Extra Low </a:t>
            </a:r>
            <a:r>
              <a:rPr lang="en-US" dirty="0" err="1"/>
              <a:t>ENergy</a:t>
            </a:r>
            <a:r>
              <a:rPr lang="en-US" dirty="0"/>
              <a:t> Antiproton ring (ELENA) ring at CERN was commissioned in 2018 and is in regular production operation from 2021. ELENA uses e-cooling for cooling pbar beams on two plateaus at 653 keV and 100 keV kinetic energy. The first cooling is necessary to allow for efficient deceleration of the 5.3 MeV pbar beam coming from the Antiproton Decelerator (AD), while the second cooling is used to define the quality of the bunches before extraction.</a:t>
            </a:r>
          </a:p>
          <a:p>
            <a:r>
              <a:rPr lang="en-US" dirty="0"/>
              <a:t>The experience accumulated so far shows that cooling at 653 keV is sufficient to ensure good deceleration efficiency, while cooling at 100 keV might not be sufficient to provide the design transverse beam emittances at extraction.</a:t>
            </a:r>
          </a:p>
          <a:p>
            <a:r>
              <a:rPr lang="en-US" dirty="0"/>
              <a:t>In this paper we document the present ELENA e-cooling performance at 100 keV, the typical </a:t>
            </a:r>
            <a:r>
              <a:rPr lang="en-US" dirty="0" err="1"/>
              <a:t>optimisation</a:t>
            </a:r>
            <a:r>
              <a:rPr lang="en-US" dirty="0"/>
              <a:t> procedure used during setup, and we investigate possible limitations of the present system.</a:t>
            </a:r>
          </a:p>
        </p:txBody>
      </p:sp>
      <p:sp>
        <p:nvSpPr>
          <p:cNvPr id="4" name="Slide Number Placeholder 3"/>
          <p:cNvSpPr>
            <a:spLocks noGrp="1"/>
          </p:cNvSpPr>
          <p:nvPr>
            <p:ph type="sldNum" sz="quarter" idx="5"/>
          </p:nvPr>
        </p:nvSpPr>
        <p:spPr/>
        <p:txBody>
          <a:bodyPr/>
          <a:lstStyle/>
          <a:p>
            <a:fld id="{C90E221D-0A57-1845-9AA9-229D28A85518}" type="slidenum">
              <a:rPr lang="en-US" smtClean="0"/>
              <a:t>1</a:t>
            </a:fld>
            <a:endParaRPr lang="en-US"/>
          </a:p>
        </p:txBody>
      </p:sp>
    </p:spTree>
    <p:extLst>
      <p:ext uri="{BB962C8B-B14F-4D97-AF65-F5344CB8AC3E}">
        <p14:creationId xmlns:p14="http://schemas.microsoft.com/office/powerpoint/2010/main" val="16737281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C90E221D-0A57-1845-9AA9-229D28A85518}" type="slidenum">
              <a:rPr lang="en-US" smtClean="0"/>
              <a:t>23</a:t>
            </a:fld>
            <a:endParaRPr lang="en-US" dirty="0"/>
          </a:p>
        </p:txBody>
      </p:sp>
    </p:spTree>
    <p:extLst>
      <p:ext uri="{BB962C8B-B14F-4D97-AF65-F5344CB8AC3E}">
        <p14:creationId xmlns:p14="http://schemas.microsoft.com/office/powerpoint/2010/main" val="29864928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C90E221D-0A57-1845-9AA9-229D28A85518}" type="slidenum">
              <a:rPr lang="en-US" smtClean="0"/>
              <a:t>2</a:t>
            </a:fld>
            <a:endParaRPr lang="en-US" dirty="0"/>
          </a:p>
        </p:txBody>
      </p:sp>
    </p:spTree>
    <p:extLst>
      <p:ext uri="{BB962C8B-B14F-4D97-AF65-F5344CB8AC3E}">
        <p14:creationId xmlns:p14="http://schemas.microsoft.com/office/powerpoint/2010/main" val="13191932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C90E221D-0A57-1845-9AA9-229D28A85518}" type="slidenum">
              <a:rPr lang="en-US" smtClean="0"/>
              <a:t>3</a:t>
            </a:fld>
            <a:endParaRPr lang="en-US"/>
          </a:p>
        </p:txBody>
      </p:sp>
    </p:spTree>
    <p:extLst>
      <p:ext uri="{BB962C8B-B14F-4D97-AF65-F5344CB8AC3E}">
        <p14:creationId xmlns:p14="http://schemas.microsoft.com/office/powerpoint/2010/main" val="15351065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C90E221D-0A57-1845-9AA9-229D28A85518}" type="slidenum">
              <a:rPr lang="en-US" smtClean="0"/>
              <a:t>4</a:t>
            </a:fld>
            <a:endParaRPr lang="en-US" dirty="0"/>
          </a:p>
        </p:txBody>
      </p:sp>
    </p:spTree>
    <p:extLst>
      <p:ext uri="{BB962C8B-B14F-4D97-AF65-F5344CB8AC3E}">
        <p14:creationId xmlns:p14="http://schemas.microsoft.com/office/powerpoint/2010/main" val="29288334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C90E221D-0A57-1845-9AA9-229D28A85518}" type="slidenum">
              <a:rPr lang="en-US" smtClean="0"/>
              <a:t>5</a:t>
            </a:fld>
            <a:endParaRPr lang="en-US" dirty="0"/>
          </a:p>
        </p:txBody>
      </p:sp>
    </p:spTree>
    <p:extLst>
      <p:ext uri="{BB962C8B-B14F-4D97-AF65-F5344CB8AC3E}">
        <p14:creationId xmlns:p14="http://schemas.microsoft.com/office/powerpoint/2010/main" val="8761515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be looked.</a:t>
            </a:r>
          </a:p>
        </p:txBody>
      </p:sp>
      <p:sp>
        <p:nvSpPr>
          <p:cNvPr id="4" name="Slide Number Placeholder 3"/>
          <p:cNvSpPr>
            <a:spLocks noGrp="1"/>
          </p:cNvSpPr>
          <p:nvPr>
            <p:ph type="sldNum" sz="quarter" idx="5"/>
          </p:nvPr>
        </p:nvSpPr>
        <p:spPr/>
        <p:txBody>
          <a:bodyPr/>
          <a:lstStyle/>
          <a:p>
            <a:fld id="{C90E221D-0A57-1845-9AA9-229D28A85518}" type="slidenum">
              <a:rPr lang="en-US" smtClean="0"/>
              <a:t>9</a:t>
            </a:fld>
            <a:endParaRPr lang="en-US"/>
          </a:p>
        </p:txBody>
      </p:sp>
    </p:spTree>
    <p:extLst>
      <p:ext uri="{BB962C8B-B14F-4D97-AF65-F5344CB8AC3E}">
        <p14:creationId xmlns:p14="http://schemas.microsoft.com/office/powerpoint/2010/main" val="33528411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90E221D-0A57-1845-9AA9-229D28A85518}" type="slidenum">
              <a:rPr lang="en-US" smtClean="0"/>
              <a:t>11</a:t>
            </a:fld>
            <a:endParaRPr lang="en-US"/>
          </a:p>
        </p:txBody>
      </p:sp>
    </p:spTree>
    <p:extLst>
      <p:ext uri="{BB962C8B-B14F-4D97-AF65-F5344CB8AC3E}">
        <p14:creationId xmlns:p14="http://schemas.microsoft.com/office/powerpoint/2010/main" val="36139972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90E221D-0A57-1845-9AA9-229D28A85518}" type="slidenum">
              <a:rPr lang="en-US" smtClean="0"/>
              <a:t>12</a:t>
            </a:fld>
            <a:endParaRPr lang="en-US"/>
          </a:p>
        </p:txBody>
      </p:sp>
    </p:spTree>
    <p:extLst>
      <p:ext uri="{BB962C8B-B14F-4D97-AF65-F5344CB8AC3E}">
        <p14:creationId xmlns:p14="http://schemas.microsoft.com/office/powerpoint/2010/main" val="11527066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dirty="0">
                <a:solidFill>
                  <a:srgbClr val="9CDCFE"/>
                </a:solidFill>
                <a:effectLst/>
                <a:latin typeface="Menlo" panose="020B0609030804020204" pitchFamily="49" charset="0"/>
              </a:rPr>
              <a:t>intensity</a:t>
            </a:r>
            <a:r>
              <a:rPr lang="en-US" sz="1200" b="0" dirty="0">
                <a:solidFill>
                  <a:srgbClr val="CCCCCC"/>
                </a:solidFill>
                <a:effectLst/>
                <a:latin typeface="Menlo" panose="020B0609030804020204" pitchFamily="49" charset="0"/>
              </a:rPr>
              <a:t> </a:t>
            </a:r>
            <a:r>
              <a:rPr lang="en-US" sz="1200" b="0" dirty="0">
                <a:solidFill>
                  <a:srgbClr val="D4D4D4"/>
                </a:solidFill>
                <a:effectLst/>
                <a:latin typeface="Menlo" panose="020B0609030804020204" pitchFamily="49" charset="0"/>
              </a:rPr>
              <a:t>=</a:t>
            </a:r>
            <a:r>
              <a:rPr lang="en-US" sz="1200" b="0" dirty="0">
                <a:solidFill>
                  <a:srgbClr val="CCCCCC"/>
                </a:solidFill>
                <a:effectLst/>
                <a:latin typeface="Menlo" panose="020B0609030804020204" pitchFamily="49" charset="0"/>
              </a:rPr>
              <a:t> </a:t>
            </a:r>
            <a:r>
              <a:rPr lang="en-US" sz="1200" b="0" dirty="0">
                <a:solidFill>
                  <a:srgbClr val="B5CEA8"/>
                </a:solidFill>
                <a:effectLst/>
                <a:latin typeface="Menlo" panose="020B0609030804020204" pitchFamily="49" charset="0"/>
              </a:rPr>
              <a:t>1e7</a:t>
            </a:r>
            <a:r>
              <a:rPr lang="en-US" sz="1200" b="0" dirty="0">
                <a:solidFill>
                  <a:srgbClr val="CCCCCC"/>
                </a:solidFill>
                <a:effectLst/>
                <a:latin typeface="Menlo" panose="020B0609030804020204" pitchFamily="49" charset="0"/>
              </a:rPr>
              <a:t> </a:t>
            </a:r>
            <a:r>
              <a:rPr lang="en-US" sz="1200" b="0" dirty="0">
                <a:solidFill>
                  <a:srgbClr val="6A9955"/>
                </a:solidFill>
                <a:effectLst/>
                <a:latin typeface="Menlo" panose="020B0609030804020204" pitchFamily="49" charset="0"/>
              </a:rPr>
              <a:t>#particles per bunch</a:t>
            </a:r>
            <a:endParaRPr lang="en-US" sz="1200" b="0" dirty="0">
              <a:solidFill>
                <a:srgbClr val="CCCCCC"/>
              </a:solidFill>
              <a:effectLst/>
              <a:latin typeface="Menlo" panose="020B0609030804020204" pitchFamily="49" charset="0"/>
            </a:endParaRPr>
          </a:p>
          <a:p>
            <a:r>
              <a:rPr lang="en-US" sz="1200" b="0" dirty="0" err="1">
                <a:solidFill>
                  <a:srgbClr val="9CDCFE"/>
                </a:solidFill>
                <a:effectLst/>
                <a:latin typeface="Menlo" panose="020B0609030804020204" pitchFamily="49" charset="0"/>
              </a:rPr>
              <a:t>bunchLength_ns</a:t>
            </a:r>
            <a:r>
              <a:rPr lang="en-US" sz="1200" b="0" dirty="0">
                <a:solidFill>
                  <a:srgbClr val="CCCCCC"/>
                </a:solidFill>
                <a:effectLst/>
                <a:latin typeface="Menlo" panose="020B0609030804020204" pitchFamily="49" charset="0"/>
              </a:rPr>
              <a:t> </a:t>
            </a:r>
            <a:r>
              <a:rPr lang="en-US" sz="1200" b="0" dirty="0">
                <a:solidFill>
                  <a:srgbClr val="D4D4D4"/>
                </a:solidFill>
                <a:effectLst/>
                <a:latin typeface="Menlo" panose="020B0609030804020204" pitchFamily="49" charset="0"/>
              </a:rPr>
              <a:t>=</a:t>
            </a:r>
            <a:r>
              <a:rPr lang="en-US" sz="1200" b="0" dirty="0">
                <a:solidFill>
                  <a:srgbClr val="CCCCCC"/>
                </a:solidFill>
                <a:effectLst/>
                <a:latin typeface="Menlo" panose="020B0609030804020204" pitchFamily="49" charset="0"/>
              </a:rPr>
              <a:t> </a:t>
            </a:r>
            <a:r>
              <a:rPr lang="en-US" sz="1200" b="0" dirty="0">
                <a:solidFill>
                  <a:srgbClr val="B5CEA8"/>
                </a:solidFill>
                <a:effectLst/>
                <a:latin typeface="Menlo" panose="020B0609030804020204" pitchFamily="49" charset="0"/>
              </a:rPr>
              <a:t>65</a:t>
            </a:r>
            <a:r>
              <a:rPr lang="en-US" sz="1200" b="0" dirty="0">
                <a:solidFill>
                  <a:srgbClr val="CCCCCC"/>
                </a:solidFill>
                <a:effectLst/>
                <a:latin typeface="Menlo" panose="020B0609030804020204" pitchFamily="49" charset="0"/>
              </a:rPr>
              <a:t> </a:t>
            </a:r>
            <a:r>
              <a:rPr lang="en-US" sz="1200" b="0" dirty="0">
                <a:solidFill>
                  <a:srgbClr val="6A9955"/>
                </a:solidFill>
                <a:effectLst/>
                <a:latin typeface="Menlo" panose="020B0609030804020204" pitchFamily="49" charset="0"/>
              </a:rPr>
              <a:t>#1 sigma in ns (about 150 ns FWHM)</a:t>
            </a:r>
            <a:endParaRPr lang="en-US" sz="1200" b="0" dirty="0">
              <a:solidFill>
                <a:srgbClr val="CCCCCC"/>
              </a:solidFill>
              <a:effectLst/>
              <a:latin typeface="Menlo" panose="020B0609030804020204" pitchFamily="49" charset="0"/>
            </a:endParaRPr>
          </a:p>
          <a:p>
            <a:r>
              <a:rPr lang="en-US" sz="1200" b="0" dirty="0">
                <a:solidFill>
                  <a:srgbClr val="6A9955"/>
                </a:solidFill>
                <a:effectLst/>
                <a:latin typeface="Menlo" panose="020B0609030804020204" pitchFamily="49" charset="0"/>
              </a:rPr>
              <a:t>#</a:t>
            </a:r>
            <a:r>
              <a:rPr lang="en-US" sz="1200" b="0" dirty="0" err="1">
                <a:solidFill>
                  <a:srgbClr val="6A9955"/>
                </a:solidFill>
                <a:effectLst/>
                <a:latin typeface="Menlo" panose="020B0609030804020204" pitchFamily="49" charset="0"/>
              </a:rPr>
              <a:t>bunchLength_m</a:t>
            </a:r>
            <a:r>
              <a:rPr lang="en-US" sz="1200" b="0" dirty="0">
                <a:solidFill>
                  <a:srgbClr val="6A9955"/>
                </a:solidFill>
                <a:effectLst/>
                <a:latin typeface="Menlo" panose="020B0609030804020204" pitchFamily="49" charset="0"/>
              </a:rPr>
              <a:t> = 1.3 #1 sigma in m</a:t>
            </a:r>
            <a:endParaRPr lang="en-US" sz="1200" b="0" dirty="0">
              <a:solidFill>
                <a:srgbClr val="CCCCCC"/>
              </a:solidFill>
              <a:effectLst/>
              <a:latin typeface="Menlo" panose="020B0609030804020204" pitchFamily="49" charset="0"/>
            </a:endParaRPr>
          </a:p>
          <a:p>
            <a:r>
              <a:rPr lang="en-US" sz="1200" b="0" dirty="0">
                <a:solidFill>
                  <a:srgbClr val="9CDCFE"/>
                </a:solidFill>
                <a:effectLst/>
                <a:latin typeface="Menlo" panose="020B0609030804020204" pitchFamily="49" charset="0"/>
              </a:rPr>
              <a:t>b</a:t>
            </a:r>
            <a:r>
              <a:rPr lang="en-US" sz="1200" b="0" dirty="0">
                <a:solidFill>
                  <a:srgbClr val="CCCCCC"/>
                </a:solidFill>
                <a:effectLst/>
                <a:latin typeface="Menlo" panose="020B0609030804020204" pitchFamily="49" charset="0"/>
              </a:rPr>
              <a:t> </a:t>
            </a:r>
            <a:r>
              <a:rPr lang="en-US" sz="1200" b="0" dirty="0">
                <a:solidFill>
                  <a:srgbClr val="D4D4D4"/>
                </a:solidFill>
                <a:effectLst/>
                <a:latin typeface="Menlo" panose="020B0609030804020204" pitchFamily="49" charset="0"/>
              </a:rPr>
              <a:t>=</a:t>
            </a:r>
            <a:r>
              <a:rPr lang="en-US" sz="1200" b="0" dirty="0">
                <a:solidFill>
                  <a:srgbClr val="CCCCCC"/>
                </a:solidFill>
                <a:effectLst/>
                <a:latin typeface="Menlo" panose="020B0609030804020204" pitchFamily="49" charset="0"/>
              </a:rPr>
              <a:t> </a:t>
            </a:r>
            <a:r>
              <a:rPr lang="en-US" sz="1200" b="0" dirty="0">
                <a:solidFill>
                  <a:srgbClr val="B5CEA8"/>
                </a:solidFill>
                <a:effectLst/>
                <a:latin typeface="Menlo" panose="020B0609030804020204" pitchFamily="49" charset="0"/>
              </a:rPr>
              <a:t>0.0145997520321079</a:t>
            </a:r>
            <a:r>
              <a:rPr lang="en-US" sz="1200" b="0" dirty="0">
                <a:solidFill>
                  <a:srgbClr val="CCCCCC"/>
                </a:solidFill>
                <a:effectLst/>
                <a:latin typeface="Menlo" panose="020B0609030804020204" pitchFamily="49" charset="0"/>
              </a:rPr>
              <a:t> </a:t>
            </a:r>
            <a:r>
              <a:rPr lang="en-US" sz="1200" b="0" dirty="0">
                <a:solidFill>
                  <a:srgbClr val="6A9955"/>
                </a:solidFill>
                <a:effectLst/>
                <a:latin typeface="Menlo" panose="020B0609030804020204" pitchFamily="49" charset="0"/>
              </a:rPr>
              <a:t># relativistic beta : if desired energy different than in </a:t>
            </a:r>
            <a:r>
              <a:rPr lang="en-US" sz="1200" b="0" dirty="0" err="1">
                <a:solidFill>
                  <a:srgbClr val="6A9955"/>
                </a:solidFill>
                <a:effectLst/>
                <a:latin typeface="Menlo" panose="020B0609030804020204" pitchFamily="49" charset="0"/>
              </a:rPr>
              <a:t>twiss</a:t>
            </a:r>
            <a:r>
              <a:rPr lang="en-US" sz="1200" b="0" dirty="0">
                <a:solidFill>
                  <a:srgbClr val="6A9955"/>
                </a:solidFill>
                <a:effectLst/>
                <a:latin typeface="Menlo" panose="020B0609030804020204" pitchFamily="49" charset="0"/>
              </a:rPr>
              <a:t> file</a:t>
            </a:r>
            <a:endParaRPr lang="en-US" sz="1200" b="0" dirty="0">
              <a:solidFill>
                <a:srgbClr val="CCCCCC"/>
              </a:solidFill>
              <a:effectLst/>
              <a:latin typeface="Menlo" panose="020B0609030804020204" pitchFamily="49" charset="0"/>
            </a:endParaRPr>
          </a:p>
          <a:p>
            <a:r>
              <a:rPr lang="en-US" sz="1200" b="0" dirty="0">
                <a:solidFill>
                  <a:srgbClr val="9CDCFE"/>
                </a:solidFill>
                <a:effectLst/>
                <a:latin typeface="Menlo" panose="020B0609030804020204" pitchFamily="49" charset="0"/>
              </a:rPr>
              <a:t>g</a:t>
            </a:r>
            <a:r>
              <a:rPr lang="en-US" sz="1200" b="0" dirty="0">
                <a:solidFill>
                  <a:srgbClr val="CCCCCC"/>
                </a:solidFill>
                <a:effectLst/>
                <a:latin typeface="Menlo" panose="020B0609030804020204" pitchFamily="49" charset="0"/>
              </a:rPr>
              <a:t> </a:t>
            </a:r>
            <a:r>
              <a:rPr lang="en-US" sz="1200" b="0" dirty="0">
                <a:solidFill>
                  <a:srgbClr val="D4D4D4"/>
                </a:solidFill>
                <a:effectLst/>
                <a:latin typeface="Menlo" panose="020B0609030804020204" pitchFamily="49" charset="0"/>
              </a:rPr>
              <a:t>=</a:t>
            </a:r>
            <a:r>
              <a:rPr lang="en-US" sz="1200" b="0" dirty="0">
                <a:solidFill>
                  <a:srgbClr val="CCCCCC"/>
                </a:solidFill>
                <a:effectLst/>
                <a:latin typeface="Menlo" panose="020B0609030804020204" pitchFamily="49" charset="0"/>
              </a:rPr>
              <a:t> </a:t>
            </a:r>
            <a:r>
              <a:rPr lang="en-US" sz="1200" b="0" dirty="0">
                <a:solidFill>
                  <a:srgbClr val="B5CEA8"/>
                </a:solidFill>
                <a:effectLst/>
                <a:latin typeface="Menlo" panose="020B0609030804020204" pitchFamily="49" charset="0"/>
              </a:rPr>
              <a:t>1.0001065934205136</a:t>
            </a:r>
            <a:r>
              <a:rPr lang="en-US" sz="1200" b="0" dirty="0">
                <a:solidFill>
                  <a:srgbClr val="CCCCCC"/>
                </a:solidFill>
                <a:effectLst/>
                <a:latin typeface="Menlo" panose="020B0609030804020204" pitchFamily="49" charset="0"/>
              </a:rPr>
              <a:t> </a:t>
            </a:r>
            <a:r>
              <a:rPr lang="en-US" sz="1200" b="0" dirty="0">
                <a:solidFill>
                  <a:srgbClr val="6A9955"/>
                </a:solidFill>
                <a:effectLst/>
                <a:latin typeface="Menlo" panose="020B0609030804020204" pitchFamily="49" charset="0"/>
              </a:rPr>
              <a:t># relativistic gamma : if desired energy different than in </a:t>
            </a:r>
            <a:r>
              <a:rPr lang="en-US" sz="1200" b="0" dirty="0" err="1">
                <a:solidFill>
                  <a:srgbClr val="6A9955"/>
                </a:solidFill>
                <a:effectLst/>
                <a:latin typeface="Menlo" panose="020B0609030804020204" pitchFamily="49" charset="0"/>
              </a:rPr>
              <a:t>twiss</a:t>
            </a:r>
            <a:r>
              <a:rPr lang="en-US" sz="1200" b="0" dirty="0">
                <a:solidFill>
                  <a:srgbClr val="6A9955"/>
                </a:solidFill>
                <a:effectLst/>
                <a:latin typeface="Menlo" panose="020B0609030804020204" pitchFamily="49" charset="0"/>
              </a:rPr>
              <a:t> file</a:t>
            </a:r>
            <a:endParaRPr lang="en-US" sz="1200" b="0" dirty="0">
              <a:solidFill>
                <a:srgbClr val="CCCCCC"/>
              </a:solidFill>
              <a:effectLst/>
              <a:latin typeface="Menlo" panose="020B0609030804020204" pitchFamily="49" charset="0"/>
            </a:endParaRPr>
          </a:p>
          <a:p>
            <a:r>
              <a:rPr lang="en-US" sz="1200" b="0" dirty="0" err="1">
                <a:solidFill>
                  <a:srgbClr val="9CDCFE"/>
                </a:solidFill>
                <a:effectLst/>
                <a:latin typeface="Menlo" panose="020B0609030804020204" pitchFamily="49" charset="0"/>
              </a:rPr>
              <a:t>emittance_x</a:t>
            </a:r>
            <a:r>
              <a:rPr lang="en-US" sz="1200" b="0" dirty="0">
                <a:solidFill>
                  <a:srgbClr val="CCCCCC"/>
                </a:solidFill>
                <a:effectLst/>
                <a:latin typeface="Menlo" panose="020B0609030804020204" pitchFamily="49" charset="0"/>
              </a:rPr>
              <a:t> </a:t>
            </a:r>
            <a:r>
              <a:rPr lang="en-US" sz="1200" b="0" dirty="0">
                <a:solidFill>
                  <a:srgbClr val="D4D4D4"/>
                </a:solidFill>
                <a:effectLst/>
                <a:latin typeface="Menlo" panose="020B0609030804020204" pitchFamily="49" charset="0"/>
              </a:rPr>
              <a:t>=</a:t>
            </a:r>
            <a:r>
              <a:rPr lang="en-US" sz="1200" b="0" dirty="0">
                <a:solidFill>
                  <a:srgbClr val="CCCCCC"/>
                </a:solidFill>
                <a:effectLst/>
                <a:latin typeface="Menlo" panose="020B0609030804020204" pitchFamily="49" charset="0"/>
              </a:rPr>
              <a:t> </a:t>
            </a:r>
            <a:r>
              <a:rPr lang="en-US" sz="1200" b="0" dirty="0">
                <a:solidFill>
                  <a:srgbClr val="B5CEA8"/>
                </a:solidFill>
                <a:effectLst/>
                <a:latin typeface="Menlo" panose="020B0609030804020204" pitchFamily="49" charset="0"/>
              </a:rPr>
              <a:t>2e-6</a:t>
            </a:r>
            <a:r>
              <a:rPr lang="en-US" sz="1200" b="0" dirty="0">
                <a:solidFill>
                  <a:srgbClr val="D4D4D4"/>
                </a:solidFill>
                <a:effectLst/>
                <a:latin typeface="Menlo" panose="020B0609030804020204" pitchFamily="49" charset="0"/>
              </a:rPr>
              <a:t>*</a:t>
            </a:r>
            <a:r>
              <a:rPr lang="en-US" sz="1200" b="0" dirty="0">
                <a:solidFill>
                  <a:srgbClr val="9CDCFE"/>
                </a:solidFill>
                <a:effectLst/>
                <a:latin typeface="Menlo" panose="020B0609030804020204" pitchFamily="49" charset="0"/>
              </a:rPr>
              <a:t>b</a:t>
            </a:r>
            <a:r>
              <a:rPr lang="en-US" sz="1200" b="0" dirty="0">
                <a:solidFill>
                  <a:srgbClr val="D4D4D4"/>
                </a:solidFill>
                <a:effectLst/>
                <a:latin typeface="Menlo" panose="020B0609030804020204" pitchFamily="49" charset="0"/>
              </a:rPr>
              <a:t>*</a:t>
            </a:r>
            <a:r>
              <a:rPr lang="en-US" sz="1200" b="0" dirty="0">
                <a:solidFill>
                  <a:srgbClr val="9CDCFE"/>
                </a:solidFill>
                <a:effectLst/>
                <a:latin typeface="Menlo" panose="020B0609030804020204" pitchFamily="49" charset="0"/>
              </a:rPr>
              <a:t>g</a:t>
            </a:r>
            <a:r>
              <a:rPr lang="en-US" sz="1200" b="0" dirty="0">
                <a:solidFill>
                  <a:srgbClr val="CCCCCC"/>
                </a:solidFill>
                <a:effectLst/>
                <a:latin typeface="Menlo" panose="020B0609030804020204" pitchFamily="49" charset="0"/>
              </a:rPr>
              <a:t> </a:t>
            </a:r>
            <a:r>
              <a:rPr lang="en-US" sz="1200" b="0" dirty="0">
                <a:solidFill>
                  <a:srgbClr val="6A9955"/>
                </a:solidFill>
                <a:effectLst/>
                <a:latin typeface="Menlo" panose="020B0609030804020204" pitchFamily="49" charset="0"/>
              </a:rPr>
              <a:t>#rms </a:t>
            </a:r>
            <a:r>
              <a:rPr lang="en-US" sz="1200" b="0" dirty="0" err="1">
                <a:solidFill>
                  <a:srgbClr val="6A9955"/>
                </a:solidFill>
                <a:effectLst/>
                <a:latin typeface="Menlo" panose="020B0609030804020204" pitchFamily="49" charset="0"/>
              </a:rPr>
              <a:t>normalised</a:t>
            </a:r>
            <a:r>
              <a:rPr lang="en-US" sz="1200" b="0" dirty="0">
                <a:solidFill>
                  <a:srgbClr val="6A9955"/>
                </a:solidFill>
                <a:effectLst/>
                <a:latin typeface="Menlo" panose="020B0609030804020204" pitchFamily="49" charset="0"/>
              </a:rPr>
              <a:t> emittance, in m</a:t>
            </a:r>
            <a:endParaRPr lang="en-US" sz="1200" b="0" dirty="0">
              <a:solidFill>
                <a:srgbClr val="CCCCCC"/>
              </a:solidFill>
              <a:effectLst/>
              <a:latin typeface="Menlo" panose="020B0609030804020204" pitchFamily="49" charset="0"/>
            </a:endParaRPr>
          </a:p>
          <a:p>
            <a:r>
              <a:rPr lang="en-US" sz="1200" b="0" dirty="0" err="1">
                <a:solidFill>
                  <a:srgbClr val="9CDCFE"/>
                </a:solidFill>
                <a:effectLst/>
                <a:latin typeface="Menlo" panose="020B0609030804020204" pitchFamily="49" charset="0"/>
              </a:rPr>
              <a:t>emittance_y</a:t>
            </a:r>
            <a:r>
              <a:rPr lang="en-US" sz="1200" b="0" dirty="0">
                <a:solidFill>
                  <a:srgbClr val="CCCCCC"/>
                </a:solidFill>
                <a:effectLst/>
                <a:latin typeface="Menlo" panose="020B0609030804020204" pitchFamily="49" charset="0"/>
              </a:rPr>
              <a:t> </a:t>
            </a:r>
            <a:r>
              <a:rPr lang="en-US" sz="1200" b="0" dirty="0">
                <a:solidFill>
                  <a:srgbClr val="D4D4D4"/>
                </a:solidFill>
                <a:effectLst/>
                <a:latin typeface="Menlo" panose="020B0609030804020204" pitchFamily="49" charset="0"/>
              </a:rPr>
              <a:t>=</a:t>
            </a:r>
            <a:r>
              <a:rPr lang="en-US" sz="1200" b="0" dirty="0">
                <a:solidFill>
                  <a:srgbClr val="CCCCCC"/>
                </a:solidFill>
                <a:effectLst/>
                <a:latin typeface="Menlo" panose="020B0609030804020204" pitchFamily="49" charset="0"/>
              </a:rPr>
              <a:t> </a:t>
            </a:r>
            <a:r>
              <a:rPr lang="en-US" sz="1200" b="0" dirty="0">
                <a:solidFill>
                  <a:srgbClr val="B5CEA8"/>
                </a:solidFill>
                <a:effectLst/>
                <a:latin typeface="Menlo" panose="020B0609030804020204" pitchFamily="49" charset="0"/>
              </a:rPr>
              <a:t>2e-6</a:t>
            </a:r>
            <a:r>
              <a:rPr lang="en-US" sz="1200" b="0" dirty="0">
                <a:solidFill>
                  <a:srgbClr val="D4D4D4"/>
                </a:solidFill>
                <a:effectLst/>
                <a:latin typeface="Menlo" panose="020B0609030804020204" pitchFamily="49" charset="0"/>
              </a:rPr>
              <a:t>*</a:t>
            </a:r>
            <a:r>
              <a:rPr lang="en-US" sz="1200" b="0" dirty="0">
                <a:solidFill>
                  <a:srgbClr val="9CDCFE"/>
                </a:solidFill>
                <a:effectLst/>
                <a:latin typeface="Menlo" panose="020B0609030804020204" pitchFamily="49" charset="0"/>
              </a:rPr>
              <a:t>b</a:t>
            </a:r>
            <a:r>
              <a:rPr lang="en-US" sz="1200" b="0" dirty="0">
                <a:solidFill>
                  <a:srgbClr val="D4D4D4"/>
                </a:solidFill>
                <a:effectLst/>
                <a:latin typeface="Menlo" panose="020B0609030804020204" pitchFamily="49" charset="0"/>
              </a:rPr>
              <a:t>*</a:t>
            </a:r>
            <a:r>
              <a:rPr lang="en-US" sz="1200" b="0" dirty="0">
                <a:solidFill>
                  <a:srgbClr val="9CDCFE"/>
                </a:solidFill>
                <a:effectLst/>
                <a:latin typeface="Menlo" panose="020B0609030804020204" pitchFamily="49" charset="0"/>
              </a:rPr>
              <a:t>g</a:t>
            </a:r>
            <a:r>
              <a:rPr lang="en-US" sz="1200" b="0" dirty="0">
                <a:solidFill>
                  <a:srgbClr val="CCCCCC"/>
                </a:solidFill>
                <a:effectLst/>
                <a:latin typeface="Menlo" panose="020B0609030804020204" pitchFamily="49" charset="0"/>
              </a:rPr>
              <a:t> </a:t>
            </a:r>
            <a:r>
              <a:rPr lang="en-US" sz="1200" b="0" dirty="0">
                <a:solidFill>
                  <a:srgbClr val="6A9955"/>
                </a:solidFill>
                <a:effectLst/>
                <a:latin typeface="Menlo" panose="020B0609030804020204" pitchFamily="49" charset="0"/>
              </a:rPr>
              <a:t>#rms </a:t>
            </a:r>
            <a:r>
              <a:rPr lang="en-US" sz="1200" b="0" dirty="0" err="1">
                <a:solidFill>
                  <a:srgbClr val="6A9955"/>
                </a:solidFill>
                <a:effectLst/>
                <a:latin typeface="Menlo" panose="020B0609030804020204" pitchFamily="49" charset="0"/>
              </a:rPr>
              <a:t>normalised</a:t>
            </a:r>
            <a:r>
              <a:rPr lang="en-US" sz="1200" b="0" dirty="0">
                <a:solidFill>
                  <a:srgbClr val="6A9955"/>
                </a:solidFill>
                <a:effectLst/>
                <a:latin typeface="Menlo" panose="020B0609030804020204" pitchFamily="49" charset="0"/>
              </a:rPr>
              <a:t> emittance, in m</a:t>
            </a:r>
            <a:endParaRPr lang="en-US" sz="1200" b="0" dirty="0">
              <a:solidFill>
                <a:srgbClr val="CCCCCC"/>
              </a:solidFill>
              <a:effectLst/>
              <a:latin typeface="Menlo" panose="020B0609030804020204" pitchFamily="49" charset="0"/>
            </a:endParaRPr>
          </a:p>
          <a:p>
            <a:r>
              <a:rPr lang="en-US" sz="1200" b="0" dirty="0" err="1">
                <a:solidFill>
                  <a:srgbClr val="9CDCFE"/>
                </a:solidFill>
                <a:effectLst/>
                <a:latin typeface="Menlo" panose="020B0609030804020204" pitchFamily="49" charset="0"/>
              </a:rPr>
              <a:t>dpp_rms</a:t>
            </a:r>
            <a:r>
              <a:rPr lang="en-US" sz="1200" b="0" dirty="0">
                <a:solidFill>
                  <a:srgbClr val="CCCCCC"/>
                </a:solidFill>
                <a:effectLst/>
                <a:latin typeface="Menlo" panose="020B0609030804020204" pitchFamily="49" charset="0"/>
              </a:rPr>
              <a:t> </a:t>
            </a:r>
            <a:r>
              <a:rPr lang="en-US" sz="1200" b="0" dirty="0">
                <a:solidFill>
                  <a:srgbClr val="D4D4D4"/>
                </a:solidFill>
                <a:effectLst/>
                <a:latin typeface="Menlo" panose="020B0609030804020204" pitchFamily="49" charset="0"/>
              </a:rPr>
              <a:t>=</a:t>
            </a:r>
            <a:r>
              <a:rPr lang="en-US" sz="1200" b="0" dirty="0">
                <a:solidFill>
                  <a:srgbClr val="CCCCCC"/>
                </a:solidFill>
                <a:effectLst/>
                <a:latin typeface="Menlo" panose="020B0609030804020204" pitchFamily="49" charset="0"/>
              </a:rPr>
              <a:t> </a:t>
            </a:r>
            <a:r>
              <a:rPr lang="en-US" sz="1200" b="0" dirty="0">
                <a:solidFill>
                  <a:srgbClr val="B5CEA8"/>
                </a:solidFill>
                <a:effectLst/>
                <a:latin typeface="Menlo" panose="020B0609030804020204" pitchFamily="49" charset="0"/>
              </a:rPr>
              <a:t>5e-4</a:t>
            </a:r>
            <a:r>
              <a:rPr lang="en-US" sz="1200" b="0" dirty="0">
                <a:solidFill>
                  <a:srgbClr val="CCCCCC"/>
                </a:solidFill>
                <a:effectLst/>
                <a:latin typeface="Menlo" panose="020B0609030804020204" pitchFamily="49" charset="0"/>
              </a:rPr>
              <a:t> </a:t>
            </a:r>
            <a:r>
              <a:rPr lang="en-US" sz="1200" b="0" dirty="0">
                <a:solidFill>
                  <a:srgbClr val="6A9955"/>
                </a:solidFill>
                <a:effectLst/>
                <a:latin typeface="Menlo" panose="020B0609030804020204" pitchFamily="49" charset="0"/>
              </a:rPr>
              <a:t>#RMS </a:t>
            </a:r>
            <a:r>
              <a:rPr lang="en-US" sz="1200" b="0" dirty="0" err="1">
                <a:solidFill>
                  <a:srgbClr val="6A9955"/>
                </a:solidFill>
                <a:effectLst/>
                <a:latin typeface="Menlo" panose="020B0609030804020204" pitchFamily="49" charset="0"/>
              </a:rPr>
              <a:t>Dp</a:t>
            </a:r>
            <a:r>
              <a:rPr lang="en-US" sz="1200" b="0" dirty="0">
                <a:solidFill>
                  <a:srgbClr val="6A9955"/>
                </a:solidFill>
                <a:effectLst/>
                <a:latin typeface="Menlo" panose="020B0609030804020204" pitchFamily="49" charset="0"/>
              </a:rPr>
              <a:t>/p</a:t>
            </a:r>
            <a:endParaRPr lang="en-US" sz="1200" b="0" dirty="0">
              <a:solidFill>
                <a:srgbClr val="CCCCCC"/>
              </a:solidFill>
              <a:effectLst/>
              <a:latin typeface="Menlo" panose="020B0609030804020204" pitchFamily="49" charset="0"/>
            </a:endParaRPr>
          </a:p>
          <a:p>
            <a:r>
              <a:rPr lang="en-US" sz="1200" b="0" dirty="0" err="1">
                <a:solidFill>
                  <a:srgbClr val="9CDCFE"/>
                </a:solidFill>
                <a:effectLst/>
                <a:latin typeface="Menlo" panose="020B0609030804020204" pitchFamily="49" charset="0"/>
              </a:rPr>
              <a:t>Qh</a:t>
            </a:r>
            <a:r>
              <a:rPr lang="en-US" sz="1200" b="0" dirty="0">
                <a:solidFill>
                  <a:srgbClr val="CCCCCC"/>
                </a:solidFill>
                <a:effectLst/>
                <a:latin typeface="Menlo" panose="020B0609030804020204" pitchFamily="49" charset="0"/>
              </a:rPr>
              <a:t> </a:t>
            </a:r>
            <a:r>
              <a:rPr lang="en-US" sz="1200" b="0" dirty="0">
                <a:solidFill>
                  <a:srgbClr val="D4D4D4"/>
                </a:solidFill>
                <a:effectLst/>
                <a:latin typeface="Menlo" panose="020B0609030804020204" pitchFamily="49" charset="0"/>
              </a:rPr>
              <a:t>=</a:t>
            </a:r>
            <a:r>
              <a:rPr lang="en-US" sz="1200" b="0" dirty="0">
                <a:solidFill>
                  <a:srgbClr val="CCCCCC"/>
                </a:solidFill>
                <a:effectLst/>
                <a:latin typeface="Menlo" panose="020B0609030804020204" pitchFamily="49" charset="0"/>
              </a:rPr>
              <a:t> </a:t>
            </a:r>
            <a:r>
              <a:rPr lang="en-US" sz="1200" b="0" dirty="0">
                <a:solidFill>
                  <a:srgbClr val="B5CEA8"/>
                </a:solidFill>
                <a:effectLst/>
                <a:latin typeface="Menlo" panose="020B0609030804020204" pitchFamily="49" charset="0"/>
              </a:rPr>
              <a:t>2.3975</a:t>
            </a:r>
            <a:r>
              <a:rPr lang="en-US" sz="1200" b="0" dirty="0">
                <a:solidFill>
                  <a:srgbClr val="CCCCCC"/>
                </a:solidFill>
                <a:effectLst/>
                <a:latin typeface="Menlo" panose="020B0609030804020204" pitchFamily="49" charset="0"/>
              </a:rPr>
              <a:t> </a:t>
            </a:r>
            <a:r>
              <a:rPr lang="en-US" sz="1200" b="0" dirty="0">
                <a:solidFill>
                  <a:srgbClr val="6A9955"/>
                </a:solidFill>
                <a:effectLst/>
                <a:latin typeface="Menlo" panose="020B0609030804020204" pitchFamily="49" charset="0"/>
              </a:rPr>
              <a:t>#5.45 #5.39 #6.21 # to estimate detuning and plot</a:t>
            </a:r>
            <a:endParaRPr lang="en-US" sz="1200" b="0" dirty="0">
              <a:solidFill>
                <a:srgbClr val="CCCCCC"/>
              </a:solidFill>
              <a:effectLst/>
              <a:latin typeface="Menlo" panose="020B0609030804020204" pitchFamily="49" charset="0"/>
            </a:endParaRPr>
          </a:p>
          <a:p>
            <a:r>
              <a:rPr lang="en-US" sz="1200" b="0" dirty="0">
                <a:solidFill>
                  <a:srgbClr val="9CDCFE"/>
                </a:solidFill>
                <a:effectLst/>
                <a:latin typeface="Menlo" panose="020B0609030804020204" pitchFamily="49" charset="0"/>
              </a:rPr>
              <a:t>Qv</a:t>
            </a:r>
            <a:r>
              <a:rPr lang="en-US" sz="1200" b="0" dirty="0">
                <a:solidFill>
                  <a:srgbClr val="CCCCCC"/>
                </a:solidFill>
                <a:effectLst/>
                <a:latin typeface="Menlo" panose="020B0609030804020204" pitchFamily="49" charset="0"/>
              </a:rPr>
              <a:t> </a:t>
            </a:r>
            <a:r>
              <a:rPr lang="en-US" sz="1200" b="0" dirty="0">
                <a:solidFill>
                  <a:srgbClr val="D4D4D4"/>
                </a:solidFill>
                <a:effectLst/>
                <a:latin typeface="Menlo" panose="020B0609030804020204" pitchFamily="49" charset="0"/>
              </a:rPr>
              <a:t>=</a:t>
            </a:r>
            <a:r>
              <a:rPr lang="en-US" sz="1200" b="0" dirty="0">
                <a:solidFill>
                  <a:srgbClr val="CCCCCC"/>
                </a:solidFill>
                <a:effectLst/>
                <a:latin typeface="Menlo" panose="020B0609030804020204" pitchFamily="49" charset="0"/>
              </a:rPr>
              <a:t> </a:t>
            </a:r>
            <a:r>
              <a:rPr lang="en-US" sz="1200" b="0" dirty="0">
                <a:solidFill>
                  <a:srgbClr val="B5CEA8"/>
                </a:solidFill>
                <a:effectLst/>
                <a:latin typeface="Menlo" panose="020B0609030804020204" pitchFamily="49" charset="0"/>
              </a:rPr>
              <a:t>1.375</a:t>
            </a:r>
            <a:r>
              <a:rPr lang="en-US" sz="1200" b="0" dirty="0">
                <a:solidFill>
                  <a:srgbClr val="CCCCCC"/>
                </a:solidFill>
                <a:effectLst/>
                <a:latin typeface="Menlo" panose="020B0609030804020204" pitchFamily="49" charset="0"/>
              </a:rPr>
              <a:t> </a:t>
            </a:r>
            <a:r>
              <a:rPr lang="en-US" sz="1200" b="0" dirty="0">
                <a:solidFill>
                  <a:srgbClr val="6A9955"/>
                </a:solidFill>
                <a:effectLst/>
                <a:latin typeface="Menlo" panose="020B0609030804020204" pitchFamily="49" charset="0"/>
              </a:rPr>
              <a:t>#5.42 #5.37 #6.24 # to estimate detuning and plot</a:t>
            </a:r>
            <a:endParaRPr lang="en-US" sz="1200" b="0" dirty="0">
              <a:solidFill>
                <a:srgbClr val="CCCCCC"/>
              </a:solidFill>
              <a:effectLst/>
              <a:latin typeface="Menlo" panose="020B0609030804020204" pitchFamily="49" charset="0"/>
            </a:endParaRPr>
          </a:p>
          <a:p>
            <a:r>
              <a:rPr lang="en-US" sz="1200" b="0" dirty="0">
                <a:solidFill>
                  <a:srgbClr val="6A9955"/>
                </a:solidFill>
                <a:effectLst/>
                <a:latin typeface="Menlo" panose="020B0609030804020204" pitchFamily="49" charset="0"/>
              </a:rPr>
              <a:t>#</a:t>
            </a:r>
            <a:r>
              <a:rPr lang="en-US" sz="1200" b="0" dirty="0" err="1">
                <a:solidFill>
                  <a:srgbClr val="6A9955"/>
                </a:solidFill>
                <a:effectLst/>
                <a:latin typeface="Menlo" panose="020B0609030804020204" pitchFamily="49" charset="0"/>
              </a:rPr>
              <a:t>Qh</a:t>
            </a:r>
            <a:r>
              <a:rPr lang="en-US" sz="1200" b="0" dirty="0">
                <a:solidFill>
                  <a:srgbClr val="6A9955"/>
                </a:solidFill>
                <a:effectLst/>
                <a:latin typeface="Menlo" panose="020B0609030804020204" pitchFamily="49" charset="0"/>
              </a:rPr>
              <a:t> = 2.28 #5.45 #5.39 #6.21 # to estimate detuning and plot</a:t>
            </a:r>
            <a:endParaRPr lang="en-US" sz="1200" b="0" dirty="0">
              <a:solidFill>
                <a:srgbClr val="CCCCCC"/>
              </a:solidFill>
              <a:effectLst/>
              <a:latin typeface="Menlo" panose="020B0609030804020204" pitchFamily="49" charset="0"/>
            </a:endParaRPr>
          </a:p>
          <a:p>
            <a:r>
              <a:rPr lang="en-US" sz="1200" b="0" dirty="0">
                <a:solidFill>
                  <a:srgbClr val="6A9955"/>
                </a:solidFill>
                <a:effectLst/>
                <a:latin typeface="Menlo" panose="020B0609030804020204" pitchFamily="49" charset="0"/>
              </a:rPr>
              <a:t>#Qv = 1.32 #5.42 #5.37 #6.24 # to estimate detuning and plot</a:t>
            </a:r>
            <a:endParaRPr lang="en-US" sz="1200" b="0" dirty="0">
              <a:solidFill>
                <a:srgbClr val="CCCCCC"/>
              </a:solidFill>
              <a:effectLst/>
              <a:latin typeface="Menlo" panose="020B0609030804020204" pitchFamily="49" charset="0"/>
            </a:endParaRPr>
          </a:p>
          <a:p>
            <a:r>
              <a:rPr lang="en-US" sz="1200" b="0" dirty="0" err="1">
                <a:solidFill>
                  <a:srgbClr val="9CDCFE"/>
                </a:solidFill>
                <a:effectLst/>
                <a:latin typeface="Menlo" panose="020B0609030804020204" pitchFamily="49" charset="0"/>
              </a:rPr>
              <a:t>Qh</a:t>
            </a:r>
            <a:r>
              <a:rPr lang="en-US" sz="1200" b="0" dirty="0">
                <a:solidFill>
                  <a:srgbClr val="CCCCCC"/>
                </a:solidFill>
                <a:effectLst/>
                <a:latin typeface="Menlo" panose="020B0609030804020204" pitchFamily="49" charset="0"/>
              </a:rPr>
              <a:t> </a:t>
            </a:r>
            <a:r>
              <a:rPr lang="en-US" sz="1200" b="0" dirty="0">
                <a:solidFill>
                  <a:srgbClr val="D4D4D4"/>
                </a:solidFill>
                <a:effectLst/>
                <a:latin typeface="Menlo" panose="020B0609030804020204" pitchFamily="49" charset="0"/>
              </a:rPr>
              <a:t>=</a:t>
            </a:r>
            <a:r>
              <a:rPr lang="en-US" sz="1200" b="0" dirty="0">
                <a:solidFill>
                  <a:srgbClr val="CCCCCC"/>
                </a:solidFill>
                <a:effectLst/>
                <a:latin typeface="Menlo" panose="020B0609030804020204" pitchFamily="49" charset="0"/>
              </a:rPr>
              <a:t> </a:t>
            </a:r>
            <a:r>
              <a:rPr lang="en-US" sz="1200" b="0" dirty="0">
                <a:solidFill>
                  <a:srgbClr val="B5CEA8"/>
                </a:solidFill>
                <a:effectLst/>
                <a:latin typeface="Menlo" panose="020B0609030804020204" pitchFamily="49" charset="0"/>
              </a:rPr>
              <a:t>2.28</a:t>
            </a:r>
            <a:r>
              <a:rPr lang="en-US" sz="1200" b="0" dirty="0">
                <a:solidFill>
                  <a:srgbClr val="CCCCCC"/>
                </a:solidFill>
                <a:effectLst/>
                <a:latin typeface="Menlo" panose="020B0609030804020204" pitchFamily="49" charset="0"/>
              </a:rPr>
              <a:t> </a:t>
            </a:r>
            <a:r>
              <a:rPr lang="en-US" sz="1200" b="0" dirty="0">
                <a:solidFill>
                  <a:srgbClr val="6A9955"/>
                </a:solidFill>
                <a:effectLst/>
                <a:latin typeface="Menlo" panose="020B0609030804020204" pitchFamily="49" charset="0"/>
              </a:rPr>
              <a:t>#5.45 #5.39 #6.21 # to estimate detuning and plot</a:t>
            </a:r>
            <a:endParaRPr lang="en-US" sz="1200" b="0" dirty="0">
              <a:solidFill>
                <a:srgbClr val="CCCCCC"/>
              </a:solidFill>
              <a:effectLst/>
              <a:latin typeface="Menlo" panose="020B0609030804020204" pitchFamily="49" charset="0"/>
            </a:endParaRPr>
          </a:p>
          <a:p>
            <a:r>
              <a:rPr lang="en-US" sz="1200" b="0" dirty="0">
                <a:solidFill>
                  <a:srgbClr val="9CDCFE"/>
                </a:solidFill>
                <a:effectLst/>
                <a:latin typeface="Menlo" panose="020B0609030804020204" pitchFamily="49" charset="0"/>
              </a:rPr>
              <a:t>Qv</a:t>
            </a:r>
            <a:r>
              <a:rPr lang="en-US" sz="1200" b="0" dirty="0">
                <a:solidFill>
                  <a:srgbClr val="CCCCCC"/>
                </a:solidFill>
                <a:effectLst/>
                <a:latin typeface="Menlo" panose="020B0609030804020204" pitchFamily="49" charset="0"/>
              </a:rPr>
              <a:t> </a:t>
            </a:r>
            <a:r>
              <a:rPr lang="en-US" sz="1200" b="0" dirty="0">
                <a:solidFill>
                  <a:srgbClr val="D4D4D4"/>
                </a:solidFill>
                <a:effectLst/>
                <a:latin typeface="Menlo" panose="020B0609030804020204" pitchFamily="49" charset="0"/>
              </a:rPr>
              <a:t>=</a:t>
            </a:r>
            <a:r>
              <a:rPr lang="en-US" sz="1200" b="0" dirty="0">
                <a:solidFill>
                  <a:srgbClr val="CCCCCC"/>
                </a:solidFill>
                <a:effectLst/>
                <a:latin typeface="Menlo" panose="020B0609030804020204" pitchFamily="49" charset="0"/>
              </a:rPr>
              <a:t> </a:t>
            </a:r>
            <a:r>
              <a:rPr lang="en-US" sz="1200" b="0" dirty="0">
                <a:solidFill>
                  <a:srgbClr val="B5CEA8"/>
                </a:solidFill>
                <a:effectLst/>
                <a:latin typeface="Menlo" panose="020B0609030804020204" pitchFamily="49" charset="0"/>
              </a:rPr>
              <a:t>1.32</a:t>
            </a:r>
            <a:r>
              <a:rPr lang="en-US" sz="1200" b="0" dirty="0">
                <a:solidFill>
                  <a:srgbClr val="CCCCCC"/>
                </a:solidFill>
                <a:effectLst/>
                <a:latin typeface="Menlo" panose="020B0609030804020204" pitchFamily="49" charset="0"/>
              </a:rPr>
              <a:t> </a:t>
            </a:r>
            <a:r>
              <a:rPr lang="en-US" sz="1200" b="0" dirty="0">
                <a:solidFill>
                  <a:srgbClr val="6A9955"/>
                </a:solidFill>
                <a:effectLst/>
                <a:latin typeface="Menlo" panose="020B0609030804020204" pitchFamily="49" charset="0"/>
              </a:rPr>
              <a:t>#5.42 #5.37 #6.24 # to estimate detuning and plot</a:t>
            </a:r>
            <a:endParaRPr lang="en-US" sz="1200" b="0" dirty="0">
              <a:solidFill>
                <a:srgbClr val="CCCCCC"/>
              </a:solidFill>
              <a:effectLst/>
              <a:latin typeface="Menlo" panose="020B0609030804020204" pitchFamily="49" charset="0"/>
            </a:endParaRPr>
          </a:p>
          <a:p>
            <a:r>
              <a:rPr lang="en-US" sz="1200" b="0" dirty="0" err="1">
                <a:solidFill>
                  <a:srgbClr val="9CDCFE"/>
                </a:solidFill>
                <a:effectLst/>
                <a:latin typeface="Menlo" panose="020B0609030804020204" pitchFamily="49" charset="0"/>
              </a:rPr>
              <a:t>twiss_file</a:t>
            </a:r>
            <a:r>
              <a:rPr lang="en-US" sz="1200" b="0" dirty="0">
                <a:solidFill>
                  <a:srgbClr val="CCCCCC"/>
                </a:solidFill>
                <a:effectLst/>
                <a:latin typeface="Menlo" panose="020B0609030804020204" pitchFamily="49" charset="0"/>
              </a:rPr>
              <a:t> </a:t>
            </a:r>
            <a:r>
              <a:rPr lang="en-US" sz="1200" b="0" dirty="0">
                <a:solidFill>
                  <a:srgbClr val="D4D4D4"/>
                </a:solidFill>
                <a:effectLst/>
                <a:latin typeface="Menlo" panose="020B0609030804020204" pitchFamily="49" charset="0"/>
              </a:rPr>
              <a:t>=</a:t>
            </a:r>
            <a:r>
              <a:rPr lang="en-US" sz="1200" b="0" dirty="0">
                <a:solidFill>
                  <a:srgbClr val="CCCCCC"/>
                </a:solidFill>
                <a:effectLst/>
                <a:latin typeface="Menlo" panose="020B0609030804020204" pitchFamily="49" charset="0"/>
              </a:rPr>
              <a:t> </a:t>
            </a:r>
            <a:r>
              <a:rPr lang="en-US" sz="1200" b="0" dirty="0">
                <a:solidFill>
                  <a:srgbClr val="CE9178"/>
                </a:solidFill>
                <a:effectLst/>
                <a:latin typeface="Menlo" panose="020B0609030804020204" pitchFamily="49" charset="0"/>
              </a:rPr>
              <a:t>'</a:t>
            </a:r>
            <a:r>
              <a:rPr lang="en-US" sz="1200" b="0" dirty="0" err="1">
                <a:solidFill>
                  <a:srgbClr val="CE9178"/>
                </a:solidFill>
                <a:effectLst/>
                <a:latin typeface="Menlo" panose="020B0609030804020204" pitchFamily="49" charset="0"/>
              </a:rPr>
              <a:t>twiss_files</a:t>
            </a:r>
            <a:r>
              <a:rPr lang="en-US" sz="1200" b="0" dirty="0">
                <a:solidFill>
                  <a:srgbClr val="CE9178"/>
                </a:solidFill>
                <a:effectLst/>
                <a:latin typeface="Menlo" panose="020B0609030804020204" pitchFamily="49" charset="0"/>
              </a:rPr>
              <a:t>/</a:t>
            </a:r>
            <a:r>
              <a:rPr lang="en-US" sz="1200" b="0" dirty="0" err="1">
                <a:solidFill>
                  <a:srgbClr val="CE9178"/>
                </a:solidFill>
                <a:effectLst/>
                <a:latin typeface="Menlo" panose="020B0609030804020204" pitchFamily="49" charset="0"/>
              </a:rPr>
              <a:t>twiss_ELENA_Henergy</a:t>
            </a:r>
            <a:r>
              <a:rPr lang="en-US" sz="1200" b="0" dirty="0">
                <a:solidFill>
                  <a:srgbClr val="CE9178"/>
                </a:solidFill>
                <a:effectLst/>
                <a:latin typeface="Menlo" panose="020B0609030804020204" pitchFamily="49" charset="0"/>
              </a:rPr>
              <a:t>'</a:t>
            </a:r>
            <a:endParaRPr lang="en-US" sz="1200" b="0" dirty="0">
              <a:solidFill>
                <a:srgbClr val="CCCCCC"/>
              </a:solidFill>
              <a:effectLst/>
              <a:latin typeface="Menlo" panose="020B0609030804020204" pitchFamily="49" charset="0"/>
            </a:endParaRPr>
          </a:p>
          <a:p>
            <a:r>
              <a:rPr lang="en-US" sz="1200" b="0" dirty="0">
                <a:solidFill>
                  <a:srgbClr val="9CDCFE"/>
                </a:solidFill>
                <a:effectLst/>
                <a:latin typeface="Menlo" panose="020B0609030804020204" pitchFamily="49" charset="0"/>
              </a:rPr>
              <a:t>harmonic</a:t>
            </a:r>
            <a:r>
              <a:rPr lang="en-US" sz="1200" b="0" dirty="0">
                <a:solidFill>
                  <a:srgbClr val="CCCCCC"/>
                </a:solidFill>
                <a:effectLst/>
                <a:latin typeface="Menlo" panose="020B0609030804020204" pitchFamily="49" charset="0"/>
              </a:rPr>
              <a:t> </a:t>
            </a:r>
            <a:r>
              <a:rPr lang="en-US" sz="1200" b="0" dirty="0">
                <a:solidFill>
                  <a:srgbClr val="D4D4D4"/>
                </a:solidFill>
                <a:effectLst/>
                <a:latin typeface="Menlo" panose="020B0609030804020204" pitchFamily="49" charset="0"/>
              </a:rPr>
              <a:t>=</a:t>
            </a:r>
            <a:r>
              <a:rPr lang="en-US" sz="1200" b="0" dirty="0">
                <a:solidFill>
                  <a:srgbClr val="CCCCCC"/>
                </a:solidFill>
                <a:effectLst/>
                <a:latin typeface="Menlo" panose="020B0609030804020204" pitchFamily="49" charset="0"/>
              </a:rPr>
              <a:t> </a:t>
            </a:r>
            <a:r>
              <a:rPr lang="en-US" sz="1200" b="0" dirty="0">
                <a:solidFill>
                  <a:srgbClr val="B5CEA8"/>
                </a:solidFill>
                <a:effectLst/>
                <a:latin typeface="Menlo" panose="020B0609030804020204" pitchFamily="49" charset="0"/>
              </a:rPr>
              <a:t>4</a:t>
            </a:r>
            <a:endParaRPr lang="en-US" sz="1200" b="0" dirty="0">
              <a:solidFill>
                <a:srgbClr val="CCCCCC"/>
              </a:solidFill>
              <a:effectLst/>
              <a:latin typeface="Menlo" panose="020B0609030804020204" pitchFamily="49" charset="0"/>
            </a:endParaRPr>
          </a:p>
          <a:p>
            <a:endParaRPr lang="en-CH" dirty="0"/>
          </a:p>
        </p:txBody>
      </p:sp>
      <p:sp>
        <p:nvSpPr>
          <p:cNvPr id="4" name="Slide Number Placeholder 3"/>
          <p:cNvSpPr>
            <a:spLocks noGrp="1"/>
          </p:cNvSpPr>
          <p:nvPr>
            <p:ph type="sldNum" sz="quarter" idx="5"/>
          </p:nvPr>
        </p:nvSpPr>
        <p:spPr/>
        <p:txBody>
          <a:bodyPr/>
          <a:lstStyle/>
          <a:p>
            <a:fld id="{C90E221D-0A57-1845-9AA9-229D28A85518}" type="slidenum">
              <a:rPr lang="en-US" smtClean="0"/>
              <a:t>13</a:t>
            </a:fld>
            <a:endParaRPr lang="en-US" dirty="0"/>
          </a:p>
        </p:txBody>
      </p:sp>
    </p:spTree>
    <p:extLst>
      <p:ext uri="{BB962C8B-B14F-4D97-AF65-F5344CB8AC3E}">
        <p14:creationId xmlns:p14="http://schemas.microsoft.com/office/powerpoint/2010/main" val="427617344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5" name="Rectangle 6"/>
          <p:cNvSpPr>
            <a:spLocks noChangeArrowheads="1"/>
          </p:cNvSpPr>
          <p:nvPr userDrawn="1"/>
        </p:nvSpPr>
        <p:spPr bwMode="auto">
          <a:xfrm>
            <a:off x="0" y="0"/>
            <a:ext cx="9144000" cy="1690842"/>
          </a:xfrm>
          <a:prstGeom prst="rect">
            <a:avLst/>
          </a:prstGeom>
          <a:solidFill>
            <a:srgbClr val="083DAA"/>
          </a:solidFill>
          <a:ln w="9525">
            <a:noFill/>
            <a:miter lim="800000"/>
            <a:headEnd/>
            <a:tailEnd/>
          </a:ln>
        </p:spPr>
        <p:txBody>
          <a:bodyPr/>
          <a:lstStyle/>
          <a:p>
            <a:pPr algn="l" eaLnBrk="1" hangingPunct="1">
              <a:defRPr/>
            </a:pPr>
            <a:endParaRPr lang="en-GB" sz="2400" dirty="0">
              <a:latin typeface="Times New Roman" pitchFamily="19" charset="0"/>
              <a:ea typeface="+mn-ea"/>
            </a:endParaRPr>
          </a:p>
        </p:txBody>
      </p:sp>
      <p:sp>
        <p:nvSpPr>
          <p:cNvPr id="12" name="Title 11"/>
          <p:cNvSpPr>
            <a:spLocks noGrp="1"/>
          </p:cNvSpPr>
          <p:nvPr>
            <p:ph type="title"/>
          </p:nvPr>
        </p:nvSpPr>
        <p:spPr>
          <a:xfrm>
            <a:off x="0" y="0"/>
            <a:ext cx="6968918" cy="1325563"/>
          </a:xfrm>
          <a:prstGeom prst="rect">
            <a:avLst/>
          </a:prstGeom>
        </p:spPr>
        <p:txBody>
          <a:bodyPr>
            <a:noAutofit/>
          </a:bodyPr>
          <a:lstStyle>
            <a:lvl1pPr marL="96838" indent="0">
              <a:tabLst/>
              <a:defRPr sz="4000"/>
            </a:lvl1pPr>
          </a:lstStyle>
          <a:p>
            <a:r>
              <a:rPr lang="en-US"/>
              <a:t>Click to edit Master title style</a:t>
            </a:r>
            <a:endParaRPr lang="en-US" dirty="0"/>
          </a:p>
        </p:txBody>
      </p:sp>
      <p:sp>
        <p:nvSpPr>
          <p:cNvPr id="14" name="Text Placeholder 13"/>
          <p:cNvSpPr>
            <a:spLocks noGrp="1"/>
          </p:cNvSpPr>
          <p:nvPr>
            <p:ph type="body" sz="quarter" idx="10"/>
          </p:nvPr>
        </p:nvSpPr>
        <p:spPr>
          <a:xfrm>
            <a:off x="0" y="1325563"/>
            <a:ext cx="9144000" cy="365279"/>
          </a:xfrm>
          <a:prstGeom prst="rect">
            <a:avLst/>
          </a:prstGeom>
        </p:spPr>
        <p:txBody>
          <a:bodyPr anchor="ctr">
            <a:normAutofit/>
          </a:bodyPr>
          <a:lstStyle>
            <a:lvl1pPr marL="0" indent="0" algn="ctr">
              <a:buNone/>
              <a:tabLst/>
              <a:defRPr sz="1600" b="1">
                <a:solidFill>
                  <a:srgbClr val="FFFF00"/>
                </a:solidFill>
                <a:latin typeface="+mj-lt"/>
              </a:defRPr>
            </a:lvl1pPr>
          </a:lstStyle>
          <a:p>
            <a:pPr lvl="0"/>
            <a:r>
              <a:rPr lang="en-US"/>
              <a:t>Edit Master text styles</a:t>
            </a:r>
          </a:p>
        </p:txBody>
      </p:sp>
      <p:sp>
        <p:nvSpPr>
          <p:cNvPr id="16" name="Text Placeholder 15"/>
          <p:cNvSpPr>
            <a:spLocks noGrp="1"/>
          </p:cNvSpPr>
          <p:nvPr>
            <p:ph type="body" sz="quarter" idx="11" hasCustomPrompt="1"/>
          </p:nvPr>
        </p:nvSpPr>
        <p:spPr>
          <a:xfrm>
            <a:off x="0" y="4868976"/>
            <a:ext cx="9144000" cy="1668462"/>
          </a:xfrm>
          <a:prstGeom prst="rect">
            <a:avLst/>
          </a:prstGeom>
        </p:spPr>
        <p:txBody>
          <a:bodyPr>
            <a:normAutofit/>
          </a:bodyPr>
          <a:lstStyle>
            <a:lvl1pPr marL="939800" indent="-317500">
              <a:tabLst/>
              <a:defRPr sz="2000" b="0"/>
            </a:lvl1pPr>
          </a:lstStyle>
          <a:p>
            <a:pPr lvl="0"/>
            <a:r>
              <a:rPr lang="en-US" dirty="0"/>
              <a:t>Table of Content</a:t>
            </a:r>
          </a:p>
        </p:txBody>
      </p:sp>
      <p:sp>
        <p:nvSpPr>
          <p:cNvPr id="18" name="Picture Placeholder 17"/>
          <p:cNvSpPr>
            <a:spLocks noGrp="1"/>
          </p:cNvSpPr>
          <p:nvPr>
            <p:ph type="pic" sz="quarter" idx="12"/>
          </p:nvPr>
        </p:nvSpPr>
        <p:spPr>
          <a:xfrm>
            <a:off x="1039812" y="1805141"/>
            <a:ext cx="7064375" cy="2938463"/>
          </a:xfrm>
          <a:prstGeom prst="rect">
            <a:avLst/>
          </a:prstGeom>
        </p:spPr>
        <p:txBody>
          <a:bodyPr/>
          <a:lstStyle/>
          <a:p>
            <a:r>
              <a:rPr lang="en-US" dirty="0"/>
              <a:t>Click icon to add picture</a:t>
            </a:r>
          </a:p>
        </p:txBody>
      </p:sp>
      <p:grpSp>
        <p:nvGrpSpPr>
          <p:cNvPr id="24" name="Group 23"/>
          <p:cNvGrpSpPr/>
          <p:nvPr userDrawn="1"/>
        </p:nvGrpSpPr>
        <p:grpSpPr>
          <a:xfrm>
            <a:off x="6934201" y="-66389"/>
            <a:ext cx="2209799" cy="740171"/>
            <a:chOff x="6934201" y="-66389"/>
            <a:chExt cx="2209799" cy="740171"/>
          </a:xfrm>
        </p:grpSpPr>
        <p:sp>
          <p:nvSpPr>
            <p:cNvPr id="6" name="Rectangle 5"/>
            <p:cNvSpPr/>
            <p:nvPr userDrawn="1"/>
          </p:nvSpPr>
          <p:spPr bwMode="auto">
            <a:xfrm>
              <a:off x="6968918" y="-66389"/>
              <a:ext cx="2175082" cy="699435"/>
            </a:xfrm>
            <a:prstGeom prst="rect">
              <a:avLst/>
            </a:prstGeom>
            <a:solidFill>
              <a:schemeClr val="bg1"/>
            </a:solidFill>
            <a:ln w="12700" cap="flat" cmpd="sng" algn="ctr">
              <a:no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Garamond" pitchFamily="-65" charset="0"/>
              </a:endParaRPr>
            </a:p>
          </p:txBody>
        </p:sp>
        <p:pic>
          <p:nvPicPr>
            <p:cNvPr id="9" name="Picture 8"/>
            <p:cNvPicPr>
              <a:picLocks noChangeAspect="1"/>
            </p:cNvPicPr>
            <p:nvPr userDrawn="1"/>
          </p:nvPicPr>
          <p:blipFill>
            <a:blip r:embed="rId2"/>
            <a:stretch>
              <a:fillRect/>
            </a:stretch>
          </p:blipFill>
          <p:spPr>
            <a:xfrm>
              <a:off x="6934201" y="-66389"/>
              <a:ext cx="1356360" cy="740171"/>
            </a:xfrm>
            <a:prstGeom prst="rect">
              <a:avLst/>
            </a:prstGeom>
          </p:spPr>
        </p:pic>
        <p:pic>
          <p:nvPicPr>
            <p:cNvPr id="23" name="Picture 2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361348" y="35081"/>
              <a:ext cx="768985" cy="510054"/>
            </a:xfrm>
            <a:prstGeom prst="rect">
              <a:avLst/>
            </a:prstGeom>
          </p:spPr>
        </p:pic>
      </p:grpSp>
    </p:spTree>
    <p:extLst>
      <p:ext uri="{BB962C8B-B14F-4D97-AF65-F5344CB8AC3E}">
        <p14:creationId xmlns:p14="http://schemas.microsoft.com/office/powerpoint/2010/main" val="16184928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tandard">
    <p:spTree>
      <p:nvGrpSpPr>
        <p:cNvPr id="1" name=""/>
        <p:cNvGrpSpPr/>
        <p:nvPr/>
      </p:nvGrpSpPr>
      <p:grpSpPr>
        <a:xfrm>
          <a:off x="0" y="0"/>
          <a:ext cx="0" cy="0"/>
          <a:chOff x="0" y="0"/>
          <a:chExt cx="0" cy="0"/>
        </a:xfrm>
      </p:grpSpPr>
      <p:sp>
        <p:nvSpPr>
          <p:cNvPr id="7" name="Rectangle 6"/>
          <p:cNvSpPr>
            <a:spLocks noChangeArrowheads="1"/>
          </p:cNvSpPr>
          <p:nvPr userDrawn="1"/>
        </p:nvSpPr>
        <p:spPr bwMode="auto">
          <a:xfrm>
            <a:off x="0" y="0"/>
            <a:ext cx="9144000" cy="740170"/>
          </a:xfrm>
          <a:prstGeom prst="rect">
            <a:avLst/>
          </a:prstGeom>
          <a:solidFill>
            <a:srgbClr val="083DAA"/>
          </a:solidFill>
          <a:ln w="9525">
            <a:noFill/>
            <a:miter lim="800000"/>
            <a:headEnd/>
            <a:tailEnd/>
          </a:ln>
        </p:spPr>
        <p:txBody>
          <a:bodyPr/>
          <a:lstStyle/>
          <a:p>
            <a:pPr algn="l" eaLnBrk="1" hangingPunct="1">
              <a:defRPr/>
            </a:pPr>
            <a:endParaRPr lang="en-GB" sz="2400" dirty="0">
              <a:latin typeface="Times New Roman" pitchFamily="19" charset="0"/>
              <a:ea typeface="+mn-ea"/>
            </a:endParaRPr>
          </a:p>
        </p:txBody>
      </p:sp>
      <p:sp>
        <p:nvSpPr>
          <p:cNvPr id="14" name="Slide Number Placeholder 2"/>
          <p:cNvSpPr>
            <a:spLocks noGrp="1"/>
          </p:cNvSpPr>
          <p:nvPr>
            <p:ph type="sldNum" sz="quarter" idx="4"/>
          </p:nvPr>
        </p:nvSpPr>
        <p:spPr>
          <a:xfrm>
            <a:off x="8473441" y="6578598"/>
            <a:ext cx="670560" cy="292102"/>
          </a:xfrm>
          <a:prstGeom prst="rect">
            <a:avLst/>
          </a:prstGeom>
        </p:spPr>
        <p:txBody>
          <a:bodyPr vert="horz" lIns="91440" tIns="45720" rIns="91440" bIns="45720" rtlCol="0" anchor="ctr"/>
          <a:lstStyle>
            <a:lvl1pPr algn="ctr">
              <a:defRPr sz="1200">
                <a:solidFill>
                  <a:srgbClr val="FFFF00"/>
                </a:solidFill>
              </a:defRPr>
            </a:lvl1pPr>
          </a:lstStyle>
          <a:p>
            <a:fld id="{60E0EBF0-ABEC-3E40-BDE2-0EBB43F8626D}" type="slidenum">
              <a:rPr lang="en-US" smtClean="0"/>
              <a:pPr/>
              <a:t>‹#›</a:t>
            </a:fld>
            <a:endParaRPr lang="en-US" dirty="0"/>
          </a:p>
        </p:txBody>
      </p:sp>
      <p:sp>
        <p:nvSpPr>
          <p:cNvPr id="15" name="Footer Placeholder 14"/>
          <p:cNvSpPr>
            <a:spLocks noGrp="1"/>
          </p:cNvSpPr>
          <p:nvPr>
            <p:ph type="ftr" sz="quarter" idx="10"/>
          </p:nvPr>
        </p:nvSpPr>
        <p:spPr/>
        <p:txBody>
          <a:bodyPr/>
          <a:lstStyle>
            <a:lvl1pPr algn="l">
              <a:defRPr/>
            </a:lvl1pPr>
          </a:lstStyle>
          <a:p>
            <a:pPr>
              <a:defRPr/>
            </a:pPr>
            <a:r>
              <a:rPr lang="en-US"/>
              <a:t>COOL2023 Workshop – Montreux – Oct 2023 </a:t>
            </a:r>
            <a:endParaRPr lang="en-US" dirty="0"/>
          </a:p>
        </p:txBody>
      </p:sp>
      <p:sp>
        <p:nvSpPr>
          <p:cNvPr id="16" name="Title 15"/>
          <p:cNvSpPr>
            <a:spLocks noGrp="1"/>
          </p:cNvSpPr>
          <p:nvPr>
            <p:ph type="title"/>
          </p:nvPr>
        </p:nvSpPr>
        <p:spPr>
          <a:xfrm>
            <a:off x="0" y="1"/>
            <a:ext cx="6968918" cy="699434"/>
          </a:xfrm>
          <a:prstGeom prst="rect">
            <a:avLst/>
          </a:prstGeom>
        </p:spPr>
        <p:txBody>
          <a:bodyPr anchor="ctr">
            <a:normAutofit/>
          </a:bodyPr>
          <a:lstStyle>
            <a:lvl1pPr marL="136525" indent="0">
              <a:tabLst/>
              <a:defRPr sz="3600"/>
            </a:lvl1pPr>
          </a:lstStyle>
          <a:p>
            <a:r>
              <a:rPr lang="en-US"/>
              <a:t>Click to edit Master title style</a:t>
            </a:r>
            <a:endParaRPr lang="en-US" dirty="0"/>
          </a:p>
        </p:txBody>
      </p:sp>
      <p:sp>
        <p:nvSpPr>
          <p:cNvPr id="20" name="Content Placeholder 19"/>
          <p:cNvSpPr>
            <a:spLocks noGrp="1"/>
          </p:cNvSpPr>
          <p:nvPr>
            <p:ph sz="quarter" idx="11"/>
          </p:nvPr>
        </p:nvSpPr>
        <p:spPr>
          <a:xfrm>
            <a:off x="337582" y="968991"/>
            <a:ext cx="8471139" cy="5459616"/>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21" name="Group 20"/>
          <p:cNvGrpSpPr/>
          <p:nvPr userDrawn="1"/>
        </p:nvGrpSpPr>
        <p:grpSpPr>
          <a:xfrm>
            <a:off x="6934201" y="-1"/>
            <a:ext cx="2209799" cy="740171"/>
            <a:chOff x="6934201" y="-66389"/>
            <a:chExt cx="2209799" cy="740171"/>
          </a:xfrm>
        </p:grpSpPr>
        <p:sp>
          <p:nvSpPr>
            <p:cNvPr id="22" name="Rectangle 21"/>
            <p:cNvSpPr/>
            <p:nvPr userDrawn="1"/>
          </p:nvSpPr>
          <p:spPr bwMode="auto">
            <a:xfrm>
              <a:off x="6968918" y="-66389"/>
              <a:ext cx="2175082" cy="699435"/>
            </a:xfrm>
            <a:prstGeom prst="rect">
              <a:avLst/>
            </a:prstGeom>
            <a:solidFill>
              <a:schemeClr val="bg1"/>
            </a:solidFill>
            <a:ln w="12700" cap="flat" cmpd="sng" algn="ctr">
              <a:no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Garamond" pitchFamily="-65" charset="0"/>
              </a:endParaRPr>
            </a:p>
          </p:txBody>
        </p:sp>
        <p:pic>
          <p:nvPicPr>
            <p:cNvPr id="23" name="Picture 22"/>
            <p:cNvPicPr>
              <a:picLocks noChangeAspect="1"/>
            </p:cNvPicPr>
            <p:nvPr userDrawn="1"/>
          </p:nvPicPr>
          <p:blipFill>
            <a:blip r:embed="rId2"/>
            <a:stretch>
              <a:fillRect/>
            </a:stretch>
          </p:blipFill>
          <p:spPr>
            <a:xfrm>
              <a:off x="6934201" y="-66389"/>
              <a:ext cx="1356360" cy="740171"/>
            </a:xfrm>
            <a:prstGeom prst="rect">
              <a:avLst/>
            </a:prstGeom>
          </p:spPr>
        </p:pic>
        <p:pic>
          <p:nvPicPr>
            <p:cNvPr id="24" name="Picture 2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361348" y="35081"/>
              <a:ext cx="768985" cy="510054"/>
            </a:xfrm>
            <a:prstGeom prst="rect">
              <a:avLst/>
            </a:prstGeom>
          </p:spPr>
        </p:pic>
      </p:grpSp>
    </p:spTree>
    <p:extLst>
      <p:ext uri="{BB962C8B-B14F-4D97-AF65-F5344CB8AC3E}">
        <p14:creationId xmlns:p14="http://schemas.microsoft.com/office/powerpoint/2010/main" val="19757266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tandard no text">
    <p:spTree>
      <p:nvGrpSpPr>
        <p:cNvPr id="1" name=""/>
        <p:cNvGrpSpPr/>
        <p:nvPr/>
      </p:nvGrpSpPr>
      <p:grpSpPr>
        <a:xfrm>
          <a:off x="0" y="0"/>
          <a:ext cx="0" cy="0"/>
          <a:chOff x="0" y="0"/>
          <a:chExt cx="0" cy="0"/>
        </a:xfrm>
      </p:grpSpPr>
      <p:sp>
        <p:nvSpPr>
          <p:cNvPr id="7" name="Rectangle 6"/>
          <p:cNvSpPr>
            <a:spLocks noChangeArrowheads="1"/>
          </p:cNvSpPr>
          <p:nvPr userDrawn="1"/>
        </p:nvSpPr>
        <p:spPr bwMode="auto">
          <a:xfrm>
            <a:off x="0" y="0"/>
            <a:ext cx="9144000" cy="740170"/>
          </a:xfrm>
          <a:prstGeom prst="rect">
            <a:avLst/>
          </a:prstGeom>
          <a:solidFill>
            <a:srgbClr val="083DAA"/>
          </a:solidFill>
          <a:ln w="9525">
            <a:noFill/>
            <a:miter lim="800000"/>
            <a:headEnd/>
            <a:tailEnd/>
          </a:ln>
        </p:spPr>
        <p:txBody>
          <a:bodyPr/>
          <a:lstStyle/>
          <a:p>
            <a:pPr algn="l" eaLnBrk="1" hangingPunct="1">
              <a:defRPr/>
            </a:pPr>
            <a:endParaRPr lang="en-GB" sz="2400" dirty="0">
              <a:latin typeface="Times New Roman" pitchFamily="19" charset="0"/>
              <a:ea typeface="+mn-ea"/>
            </a:endParaRPr>
          </a:p>
        </p:txBody>
      </p:sp>
      <p:sp>
        <p:nvSpPr>
          <p:cNvPr id="14" name="Slide Number Placeholder 2"/>
          <p:cNvSpPr>
            <a:spLocks noGrp="1"/>
          </p:cNvSpPr>
          <p:nvPr>
            <p:ph type="sldNum" sz="quarter" idx="4"/>
          </p:nvPr>
        </p:nvSpPr>
        <p:spPr>
          <a:xfrm>
            <a:off x="8473441" y="6578598"/>
            <a:ext cx="670560" cy="292102"/>
          </a:xfrm>
          <a:prstGeom prst="rect">
            <a:avLst/>
          </a:prstGeom>
        </p:spPr>
        <p:txBody>
          <a:bodyPr vert="horz" lIns="91440" tIns="45720" rIns="91440" bIns="45720" rtlCol="0" anchor="ctr"/>
          <a:lstStyle>
            <a:lvl1pPr algn="ctr">
              <a:defRPr sz="1200">
                <a:solidFill>
                  <a:srgbClr val="FFFF00"/>
                </a:solidFill>
              </a:defRPr>
            </a:lvl1pPr>
          </a:lstStyle>
          <a:p>
            <a:fld id="{60E0EBF0-ABEC-3E40-BDE2-0EBB43F8626D}" type="slidenum">
              <a:rPr lang="en-US" smtClean="0"/>
              <a:pPr/>
              <a:t>‹#›</a:t>
            </a:fld>
            <a:endParaRPr lang="en-US" dirty="0"/>
          </a:p>
        </p:txBody>
      </p:sp>
      <p:sp>
        <p:nvSpPr>
          <p:cNvPr id="15" name="Footer Placeholder 14"/>
          <p:cNvSpPr>
            <a:spLocks noGrp="1"/>
          </p:cNvSpPr>
          <p:nvPr>
            <p:ph type="ftr" sz="quarter" idx="10"/>
          </p:nvPr>
        </p:nvSpPr>
        <p:spPr/>
        <p:txBody>
          <a:bodyPr/>
          <a:lstStyle/>
          <a:p>
            <a:pPr algn="l">
              <a:defRPr/>
            </a:pPr>
            <a:r>
              <a:rPr lang="en-US"/>
              <a:t>COOL2023 Workshop – Montreux – Oct 2023 </a:t>
            </a:r>
            <a:endParaRPr lang="en-US" dirty="0"/>
          </a:p>
        </p:txBody>
      </p:sp>
      <p:sp>
        <p:nvSpPr>
          <p:cNvPr id="16" name="Title 15"/>
          <p:cNvSpPr>
            <a:spLocks noGrp="1"/>
          </p:cNvSpPr>
          <p:nvPr>
            <p:ph type="title"/>
          </p:nvPr>
        </p:nvSpPr>
        <p:spPr>
          <a:xfrm>
            <a:off x="0" y="1"/>
            <a:ext cx="6968918" cy="699434"/>
          </a:xfrm>
          <a:prstGeom prst="rect">
            <a:avLst/>
          </a:prstGeom>
        </p:spPr>
        <p:txBody>
          <a:bodyPr anchor="ctr">
            <a:normAutofit/>
          </a:bodyPr>
          <a:lstStyle>
            <a:lvl1pPr marL="136525" indent="0">
              <a:tabLst/>
              <a:defRPr sz="3600"/>
            </a:lvl1pPr>
          </a:lstStyle>
          <a:p>
            <a:r>
              <a:rPr lang="en-US"/>
              <a:t>Click to edit Master title style</a:t>
            </a:r>
            <a:endParaRPr lang="en-US" dirty="0"/>
          </a:p>
        </p:txBody>
      </p:sp>
      <p:grpSp>
        <p:nvGrpSpPr>
          <p:cNvPr id="21" name="Group 20"/>
          <p:cNvGrpSpPr/>
          <p:nvPr userDrawn="1"/>
        </p:nvGrpSpPr>
        <p:grpSpPr>
          <a:xfrm>
            <a:off x="6934201" y="-1"/>
            <a:ext cx="2209799" cy="740171"/>
            <a:chOff x="6934201" y="-66389"/>
            <a:chExt cx="2209799" cy="740171"/>
          </a:xfrm>
        </p:grpSpPr>
        <p:sp>
          <p:nvSpPr>
            <p:cNvPr id="22" name="Rectangle 21"/>
            <p:cNvSpPr/>
            <p:nvPr userDrawn="1"/>
          </p:nvSpPr>
          <p:spPr bwMode="auto">
            <a:xfrm>
              <a:off x="6968918" y="-66389"/>
              <a:ext cx="2175082" cy="699435"/>
            </a:xfrm>
            <a:prstGeom prst="rect">
              <a:avLst/>
            </a:prstGeom>
            <a:solidFill>
              <a:schemeClr val="bg1"/>
            </a:solidFill>
            <a:ln w="12700" cap="flat" cmpd="sng" algn="ctr">
              <a:no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Garamond" pitchFamily="-65" charset="0"/>
              </a:endParaRPr>
            </a:p>
          </p:txBody>
        </p:sp>
        <p:pic>
          <p:nvPicPr>
            <p:cNvPr id="23" name="Picture 22"/>
            <p:cNvPicPr>
              <a:picLocks noChangeAspect="1"/>
            </p:cNvPicPr>
            <p:nvPr userDrawn="1"/>
          </p:nvPicPr>
          <p:blipFill>
            <a:blip r:embed="rId2"/>
            <a:stretch>
              <a:fillRect/>
            </a:stretch>
          </p:blipFill>
          <p:spPr>
            <a:xfrm>
              <a:off x="6934201" y="-66389"/>
              <a:ext cx="1356360" cy="740171"/>
            </a:xfrm>
            <a:prstGeom prst="rect">
              <a:avLst/>
            </a:prstGeom>
          </p:spPr>
        </p:pic>
        <p:pic>
          <p:nvPicPr>
            <p:cNvPr id="24" name="Picture 2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361348" y="35081"/>
              <a:ext cx="768985" cy="510054"/>
            </a:xfrm>
            <a:prstGeom prst="rect">
              <a:avLst/>
            </a:prstGeom>
          </p:spPr>
        </p:pic>
      </p:grpSp>
    </p:spTree>
    <p:extLst>
      <p:ext uri="{BB962C8B-B14F-4D97-AF65-F5344CB8AC3E}">
        <p14:creationId xmlns:p14="http://schemas.microsoft.com/office/powerpoint/2010/main" val="12520924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mallTitle">
    <p:spTree>
      <p:nvGrpSpPr>
        <p:cNvPr id="1" name=""/>
        <p:cNvGrpSpPr/>
        <p:nvPr/>
      </p:nvGrpSpPr>
      <p:grpSpPr>
        <a:xfrm>
          <a:off x="0" y="0"/>
          <a:ext cx="0" cy="0"/>
          <a:chOff x="0" y="0"/>
          <a:chExt cx="0" cy="0"/>
        </a:xfrm>
      </p:grpSpPr>
      <p:sp>
        <p:nvSpPr>
          <p:cNvPr id="7" name="Rectangle 6"/>
          <p:cNvSpPr>
            <a:spLocks noChangeArrowheads="1"/>
          </p:cNvSpPr>
          <p:nvPr userDrawn="1"/>
        </p:nvSpPr>
        <p:spPr bwMode="auto">
          <a:xfrm>
            <a:off x="0" y="0"/>
            <a:ext cx="9144000" cy="376518"/>
          </a:xfrm>
          <a:prstGeom prst="rect">
            <a:avLst/>
          </a:prstGeom>
          <a:solidFill>
            <a:srgbClr val="083DAA"/>
          </a:solidFill>
          <a:ln w="9525">
            <a:noFill/>
            <a:miter lim="800000"/>
            <a:headEnd/>
            <a:tailEnd/>
          </a:ln>
        </p:spPr>
        <p:txBody>
          <a:bodyPr/>
          <a:lstStyle/>
          <a:p>
            <a:pPr algn="l" eaLnBrk="1" hangingPunct="1">
              <a:defRPr/>
            </a:pPr>
            <a:endParaRPr lang="en-GB" sz="2400" dirty="0">
              <a:latin typeface="Times New Roman" pitchFamily="19" charset="0"/>
              <a:ea typeface="+mn-ea"/>
            </a:endParaRPr>
          </a:p>
        </p:txBody>
      </p:sp>
      <p:sp>
        <p:nvSpPr>
          <p:cNvPr id="14" name="Slide Number Placeholder 2"/>
          <p:cNvSpPr>
            <a:spLocks noGrp="1"/>
          </p:cNvSpPr>
          <p:nvPr>
            <p:ph type="sldNum" sz="quarter" idx="4"/>
          </p:nvPr>
        </p:nvSpPr>
        <p:spPr>
          <a:xfrm>
            <a:off x="8473441" y="6578598"/>
            <a:ext cx="670560" cy="292102"/>
          </a:xfrm>
          <a:prstGeom prst="rect">
            <a:avLst/>
          </a:prstGeom>
        </p:spPr>
        <p:txBody>
          <a:bodyPr vert="horz" lIns="91440" tIns="45720" rIns="91440" bIns="45720" rtlCol="0" anchor="ctr"/>
          <a:lstStyle>
            <a:lvl1pPr algn="ctr">
              <a:defRPr sz="1200">
                <a:solidFill>
                  <a:srgbClr val="FFFF00"/>
                </a:solidFill>
              </a:defRPr>
            </a:lvl1pPr>
          </a:lstStyle>
          <a:p>
            <a:fld id="{60E0EBF0-ABEC-3E40-BDE2-0EBB43F8626D}" type="slidenum">
              <a:rPr lang="en-US" smtClean="0"/>
              <a:pPr/>
              <a:t>‹#›</a:t>
            </a:fld>
            <a:endParaRPr lang="en-US" dirty="0"/>
          </a:p>
        </p:txBody>
      </p:sp>
      <p:sp>
        <p:nvSpPr>
          <p:cNvPr id="15" name="Footer Placeholder 14"/>
          <p:cNvSpPr>
            <a:spLocks noGrp="1"/>
          </p:cNvSpPr>
          <p:nvPr>
            <p:ph type="ftr" sz="quarter" idx="10"/>
          </p:nvPr>
        </p:nvSpPr>
        <p:spPr/>
        <p:txBody>
          <a:bodyPr/>
          <a:lstStyle>
            <a:lvl1pPr algn="l">
              <a:defRPr/>
            </a:lvl1pPr>
          </a:lstStyle>
          <a:p>
            <a:pPr>
              <a:defRPr/>
            </a:pPr>
            <a:r>
              <a:rPr lang="en-US"/>
              <a:t>COOL2023 Workshop – Montreux – Oct 2023 </a:t>
            </a:r>
            <a:endParaRPr lang="en-US" dirty="0"/>
          </a:p>
        </p:txBody>
      </p:sp>
      <p:sp>
        <p:nvSpPr>
          <p:cNvPr id="11" name="Title 15"/>
          <p:cNvSpPr>
            <a:spLocks noGrp="1"/>
          </p:cNvSpPr>
          <p:nvPr>
            <p:ph type="title"/>
          </p:nvPr>
        </p:nvSpPr>
        <p:spPr>
          <a:xfrm>
            <a:off x="0" y="1"/>
            <a:ext cx="7903083" cy="345348"/>
          </a:xfrm>
          <a:prstGeom prst="rect">
            <a:avLst/>
          </a:prstGeom>
        </p:spPr>
        <p:txBody>
          <a:bodyPr anchor="ctr">
            <a:normAutofit/>
          </a:bodyPr>
          <a:lstStyle>
            <a:lvl1pPr marL="136525" indent="0">
              <a:tabLst/>
              <a:defRPr sz="2000"/>
            </a:lvl1pPr>
          </a:lstStyle>
          <a:p>
            <a:r>
              <a:rPr lang="en-US"/>
              <a:t>Click to edit Master title style</a:t>
            </a:r>
            <a:endParaRPr lang="en-US" dirty="0"/>
          </a:p>
        </p:txBody>
      </p:sp>
      <p:grpSp>
        <p:nvGrpSpPr>
          <p:cNvPr id="16" name="Group 15"/>
          <p:cNvGrpSpPr/>
          <p:nvPr userDrawn="1"/>
        </p:nvGrpSpPr>
        <p:grpSpPr>
          <a:xfrm>
            <a:off x="7941600" y="-8788"/>
            <a:ext cx="1202400" cy="402743"/>
            <a:chOff x="6934201" y="-66389"/>
            <a:chExt cx="2209799" cy="740171"/>
          </a:xfrm>
        </p:grpSpPr>
        <p:sp>
          <p:nvSpPr>
            <p:cNvPr id="17" name="Rectangle 16"/>
            <p:cNvSpPr/>
            <p:nvPr userDrawn="1"/>
          </p:nvSpPr>
          <p:spPr bwMode="auto">
            <a:xfrm>
              <a:off x="6968918" y="-66389"/>
              <a:ext cx="2175082" cy="699435"/>
            </a:xfrm>
            <a:prstGeom prst="rect">
              <a:avLst/>
            </a:prstGeom>
            <a:solidFill>
              <a:schemeClr val="bg1"/>
            </a:solidFill>
            <a:ln w="12700" cap="flat" cmpd="sng" algn="ctr">
              <a:no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Garamond" pitchFamily="-65" charset="0"/>
              </a:endParaRPr>
            </a:p>
          </p:txBody>
        </p:sp>
        <p:pic>
          <p:nvPicPr>
            <p:cNvPr id="18" name="Picture 17"/>
            <p:cNvPicPr>
              <a:picLocks noChangeAspect="1"/>
            </p:cNvPicPr>
            <p:nvPr userDrawn="1"/>
          </p:nvPicPr>
          <p:blipFill>
            <a:blip r:embed="rId2"/>
            <a:stretch>
              <a:fillRect/>
            </a:stretch>
          </p:blipFill>
          <p:spPr>
            <a:xfrm>
              <a:off x="6934201" y="-66389"/>
              <a:ext cx="1356360" cy="740171"/>
            </a:xfrm>
            <a:prstGeom prst="rect">
              <a:avLst/>
            </a:prstGeom>
          </p:spPr>
        </p:pic>
        <p:pic>
          <p:nvPicPr>
            <p:cNvPr id="19" name="Picture 1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361348" y="35081"/>
              <a:ext cx="768985" cy="510054"/>
            </a:xfrm>
            <a:prstGeom prst="rect">
              <a:avLst/>
            </a:prstGeom>
          </p:spPr>
        </p:pic>
      </p:grpSp>
    </p:spTree>
    <p:extLst>
      <p:ext uri="{BB962C8B-B14F-4D97-AF65-F5344CB8AC3E}">
        <p14:creationId xmlns:p14="http://schemas.microsoft.com/office/powerpoint/2010/main" val="20266808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SmallTitle_dark">
    <p:spTree>
      <p:nvGrpSpPr>
        <p:cNvPr id="1" name=""/>
        <p:cNvGrpSpPr/>
        <p:nvPr/>
      </p:nvGrpSpPr>
      <p:grpSpPr>
        <a:xfrm>
          <a:off x="0" y="0"/>
          <a:ext cx="0" cy="0"/>
          <a:chOff x="0" y="0"/>
          <a:chExt cx="0" cy="0"/>
        </a:xfrm>
      </p:grpSpPr>
      <p:sp>
        <p:nvSpPr>
          <p:cNvPr id="7" name="Rectangle 6"/>
          <p:cNvSpPr>
            <a:spLocks noChangeArrowheads="1"/>
          </p:cNvSpPr>
          <p:nvPr userDrawn="1"/>
        </p:nvSpPr>
        <p:spPr bwMode="auto">
          <a:xfrm>
            <a:off x="0" y="-1"/>
            <a:ext cx="9144000" cy="6578597"/>
          </a:xfrm>
          <a:prstGeom prst="rect">
            <a:avLst/>
          </a:prstGeom>
          <a:solidFill>
            <a:srgbClr val="083DAA"/>
          </a:solidFill>
          <a:ln w="9525">
            <a:noFill/>
            <a:miter lim="800000"/>
            <a:headEnd/>
            <a:tailEnd/>
          </a:ln>
        </p:spPr>
        <p:txBody>
          <a:bodyPr/>
          <a:lstStyle/>
          <a:p>
            <a:pPr algn="l" eaLnBrk="1" hangingPunct="1">
              <a:defRPr/>
            </a:pPr>
            <a:endParaRPr lang="en-GB" sz="2400" dirty="0">
              <a:latin typeface="Times New Roman" pitchFamily="19" charset="0"/>
              <a:ea typeface="+mn-ea"/>
            </a:endParaRPr>
          </a:p>
        </p:txBody>
      </p:sp>
      <p:sp>
        <p:nvSpPr>
          <p:cNvPr id="14" name="Slide Number Placeholder 2"/>
          <p:cNvSpPr>
            <a:spLocks noGrp="1"/>
          </p:cNvSpPr>
          <p:nvPr>
            <p:ph type="sldNum" sz="quarter" idx="4"/>
          </p:nvPr>
        </p:nvSpPr>
        <p:spPr>
          <a:xfrm>
            <a:off x="8473441" y="6578598"/>
            <a:ext cx="670560" cy="292102"/>
          </a:xfrm>
          <a:prstGeom prst="rect">
            <a:avLst/>
          </a:prstGeom>
        </p:spPr>
        <p:txBody>
          <a:bodyPr vert="horz" lIns="91440" tIns="45720" rIns="91440" bIns="45720" rtlCol="0" anchor="ctr"/>
          <a:lstStyle>
            <a:lvl1pPr algn="ctr">
              <a:defRPr sz="1200">
                <a:solidFill>
                  <a:srgbClr val="FFFF00"/>
                </a:solidFill>
              </a:defRPr>
            </a:lvl1pPr>
          </a:lstStyle>
          <a:p>
            <a:fld id="{60E0EBF0-ABEC-3E40-BDE2-0EBB43F8626D}" type="slidenum">
              <a:rPr lang="en-US" smtClean="0"/>
              <a:pPr/>
              <a:t>‹#›</a:t>
            </a:fld>
            <a:endParaRPr lang="en-US" dirty="0"/>
          </a:p>
        </p:txBody>
      </p:sp>
      <p:sp>
        <p:nvSpPr>
          <p:cNvPr id="15" name="Footer Placeholder 14"/>
          <p:cNvSpPr>
            <a:spLocks noGrp="1"/>
          </p:cNvSpPr>
          <p:nvPr>
            <p:ph type="ftr" sz="quarter" idx="10"/>
          </p:nvPr>
        </p:nvSpPr>
        <p:spPr/>
        <p:txBody>
          <a:bodyPr/>
          <a:lstStyle>
            <a:lvl1pPr algn="l">
              <a:defRPr/>
            </a:lvl1pPr>
          </a:lstStyle>
          <a:p>
            <a:pPr>
              <a:defRPr/>
            </a:pPr>
            <a:r>
              <a:rPr lang="en-US"/>
              <a:t>COOL2023 Workshop – Montreux – Oct 2023 </a:t>
            </a:r>
            <a:endParaRPr lang="en-US" dirty="0"/>
          </a:p>
        </p:txBody>
      </p:sp>
      <p:sp>
        <p:nvSpPr>
          <p:cNvPr id="9" name="Rectangle 8"/>
          <p:cNvSpPr>
            <a:spLocks noChangeArrowheads="1"/>
          </p:cNvSpPr>
          <p:nvPr userDrawn="1"/>
        </p:nvSpPr>
        <p:spPr bwMode="auto">
          <a:xfrm>
            <a:off x="0" y="0"/>
            <a:ext cx="9144000" cy="376518"/>
          </a:xfrm>
          <a:prstGeom prst="rect">
            <a:avLst/>
          </a:prstGeom>
          <a:solidFill>
            <a:srgbClr val="083DAA"/>
          </a:solidFill>
          <a:ln w="9525">
            <a:noFill/>
            <a:miter lim="800000"/>
            <a:headEnd/>
            <a:tailEnd/>
          </a:ln>
        </p:spPr>
        <p:txBody>
          <a:bodyPr/>
          <a:lstStyle/>
          <a:p>
            <a:pPr algn="l" eaLnBrk="1" hangingPunct="1">
              <a:defRPr/>
            </a:pPr>
            <a:endParaRPr lang="en-GB" sz="2400" dirty="0">
              <a:latin typeface="Times New Roman" pitchFamily="19" charset="0"/>
              <a:ea typeface="+mn-ea"/>
            </a:endParaRPr>
          </a:p>
        </p:txBody>
      </p:sp>
      <p:sp>
        <p:nvSpPr>
          <p:cNvPr id="12" name="Title 15"/>
          <p:cNvSpPr>
            <a:spLocks noGrp="1"/>
          </p:cNvSpPr>
          <p:nvPr>
            <p:ph type="title"/>
          </p:nvPr>
        </p:nvSpPr>
        <p:spPr>
          <a:xfrm>
            <a:off x="0" y="1"/>
            <a:ext cx="7903083" cy="345348"/>
          </a:xfrm>
          <a:prstGeom prst="rect">
            <a:avLst/>
          </a:prstGeom>
        </p:spPr>
        <p:txBody>
          <a:bodyPr anchor="ctr">
            <a:normAutofit/>
          </a:bodyPr>
          <a:lstStyle>
            <a:lvl1pPr marL="136525" indent="0">
              <a:tabLst/>
              <a:defRPr sz="2000"/>
            </a:lvl1pPr>
          </a:lstStyle>
          <a:p>
            <a:r>
              <a:rPr lang="en-US"/>
              <a:t>Click to edit Master title style</a:t>
            </a:r>
            <a:endParaRPr lang="en-US" dirty="0"/>
          </a:p>
        </p:txBody>
      </p:sp>
      <p:grpSp>
        <p:nvGrpSpPr>
          <p:cNvPr id="16" name="Group 15"/>
          <p:cNvGrpSpPr/>
          <p:nvPr userDrawn="1"/>
        </p:nvGrpSpPr>
        <p:grpSpPr>
          <a:xfrm>
            <a:off x="7941600" y="-8788"/>
            <a:ext cx="1202400" cy="402743"/>
            <a:chOff x="6934201" y="-66389"/>
            <a:chExt cx="2209799" cy="740171"/>
          </a:xfrm>
        </p:grpSpPr>
        <p:sp>
          <p:nvSpPr>
            <p:cNvPr id="17" name="Rectangle 16"/>
            <p:cNvSpPr/>
            <p:nvPr userDrawn="1"/>
          </p:nvSpPr>
          <p:spPr bwMode="auto">
            <a:xfrm>
              <a:off x="6968918" y="-66389"/>
              <a:ext cx="2175082" cy="699435"/>
            </a:xfrm>
            <a:prstGeom prst="rect">
              <a:avLst/>
            </a:prstGeom>
            <a:solidFill>
              <a:schemeClr val="bg1"/>
            </a:solidFill>
            <a:ln w="12700" cap="flat" cmpd="sng" algn="ctr">
              <a:no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Garamond" pitchFamily="-65" charset="0"/>
              </a:endParaRPr>
            </a:p>
          </p:txBody>
        </p:sp>
        <p:pic>
          <p:nvPicPr>
            <p:cNvPr id="18" name="Picture 17"/>
            <p:cNvPicPr>
              <a:picLocks noChangeAspect="1"/>
            </p:cNvPicPr>
            <p:nvPr userDrawn="1"/>
          </p:nvPicPr>
          <p:blipFill>
            <a:blip r:embed="rId2"/>
            <a:stretch>
              <a:fillRect/>
            </a:stretch>
          </p:blipFill>
          <p:spPr>
            <a:xfrm>
              <a:off x="6934201" y="-66389"/>
              <a:ext cx="1356360" cy="740171"/>
            </a:xfrm>
            <a:prstGeom prst="rect">
              <a:avLst/>
            </a:prstGeom>
          </p:spPr>
        </p:pic>
        <p:pic>
          <p:nvPicPr>
            <p:cNvPr id="19" name="Picture 1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361348" y="35081"/>
              <a:ext cx="768985" cy="510054"/>
            </a:xfrm>
            <a:prstGeom prst="rect">
              <a:avLst/>
            </a:prstGeom>
          </p:spPr>
        </p:pic>
      </p:grpSp>
    </p:spTree>
    <p:extLst>
      <p:ext uri="{BB962C8B-B14F-4D97-AF65-F5344CB8AC3E}">
        <p14:creationId xmlns:p14="http://schemas.microsoft.com/office/powerpoint/2010/main" val="20774176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14" name="Slide Number Placeholder 2"/>
          <p:cNvSpPr>
            <a:spLocks noGrp="1"/>
          </p:cNvSpPr>
          <p:nvPr>
            <p:ph type="sldNum" sz="quarter" idx="4"/>
          </p:nvPr>
        </p:nvSpPr>
        <p:spPr>
          <a:xfrm>
            <a:off x="8473441" y="6578598"/>
            <a:ext cx="670560" cy="292102"/>
          </a:xfrm>
          <a:prstGeom prst="rect">
            <a:avLst/>
          </a:prstGeom>
        </p:spPr>
        <p:txBody>
          <a:bodyPr vert="horz" lIns="91440" tIns="45720" rIns="91440" bIns="45720" rtlCol="0" anchor="ctr"/>
          <a:lstStyle>
            <a:lvl1pPr algn="ctr">
              <a:defRPr sz="1200">
                <a:solidFill>
                  <a:srgbClr val="FFFF00"/>
                </a:solidFill>
              </a:defRPr>
            </a:lvl1pPr>
          </a:lstStyle>
          <a:p>
            <a:fld id="{60E0EBF0-ABEC-3E40-BDE2-0EBB43F8626D}" type="slidenum">
              <a:rPr lang="en-US" smtClean="0"/>
              <a:pPr/>
              <a:t>‹#›</a:t>
            </a:fld>
            <a:endParaRPr lang="en-US" dirty="0"/>
          </a:p>
        </p:txBody>
      </p:sp>
      <p:sp>
        <p:nvSpPr>
          <p:cNvPr id="15" name="Footer Placeholder 14"/>
          <p:cNvSpPr>
            <a:spLocks noGrp="1"/>
          </p:cNvSpPr>
          <p:nvPr>
            <p:ph type="ftr" sz="quarter" idx="10"/>
          </p:nvPr>
        </p:nvSpPr>
        <p:spPr/>
        <p:txBody>
          <a:bodyPr/>
          <a:lstStyle>
            <a:lvl1pPr algn="l">
              <a:defRPr/>
            </a:lvl1pPr>
          </a:lstStyle>
          <a:p>
            <a:pPr>
              <a:defRPr/>
            </a:pPr>
            <a:r>
              <a:rPr lang="en-US"/>
              <a:t>COOL2023 Workshop – Montreux – Oct 2023 </a:t>
            </a:r>
            <a:endParaRPr lang="en-US" dirty="0"/>
          </a:p>
        </p:txBody>
      </p:sp>
    </p:spTree>
    <p:extLst>
      <p:ext uri="{BB962C8B-B14F-4D97-AF65-F5344CB8AC3E}">
        <p14:creationId xmlns:p14="http://schemas.microsoft.com/office/powerpoint/2010/main" val="37596711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Standard">
    <p:spTree>
      <p:nvGrpSpPr>
        <p:cNvPr id="1" name=""/>
        <p:cNvGrpSpPr/>
        <p:nvPr/>
      </p:nvGrpSpPr>
      <p:grpSpPr>
        <a:xfrm>
          <a:off x="0" y="0"/>
          <a:ext cx="0" cy="0"/>
          <a:chOff x="0" y="0"/>
          <a:chExt cx="0" cy="0"/>
        </a:xfrm>
      </p:grpSpPr>
      <p:sp>
        <p:nvSpPr>
          <p:cNvPr id="7" name="Rectangle 6"/>
          <p:cNvSpPr>
            <a:spLocks noChangeArrowheads="1"/>
          </p:cNvSpPr>
          <p:nvPr userDrawn="1"/>
        </p:nvSpPr>
        <p:spPr bwMode="auto">
          <a:xfrm>
            <a:off x="0" y="-1"/>
            <a:ext cx="9144000" cy="395785"/>
          </a:xfrm>
          <a:prstGeom prst="rect">
            <a:avLst/>
          </a:prstGeom>
          <a:solidFill>
            <a:srgbClr val="083DAA"/>
          </a:solidFill>
          <a:ln w="9525">
            <a:noFill/>
            <a:miter lim="800000"/>
            <a:headEnd/>
            <a:tailEnd/>
          </a:ln>
        </p:spPr>
        <p:txBody>
          <a:bodyPr/>
          <a:lstStyle/>
          <a:p>
            <a:pPr algn="l" eaLnBrk="1" hangingPunct="1">
              <a:defRPr/>
            </a:pPr>
            <a:endParaRPr lang="en-GB" sz="2400" dirty="0">
              <a:latin typeface="Times New Roman" pitchFamily="19" charset="0"/>
              <a:ea typeface="+mn-ea"/>
            </a:endParaRPr>
          </a:p>
        </p:txBody>
      </p:sp>
      <p:sp>
        <p:nvSpPr>
          <p:cNvPr id="14" name="Slide Number Placeholder 2"/>
          <p:cNvSpPr>
            <a:spLocks noGrp="1"/>
          </p:cNvSpPr>
          <p:nvPr>
            <p:ph type="sldNum" sz="quarter" idx="4"/>
          </p:nvPr>
        </p:nvSpPr>
        <p:spPr>
          <a:xfrm>
            <a:off x="8473441" y="6578598"/>
            <a:ext cx="670560" cy="292102"/>
          </a:xfrm>
          <a:prstGeom prst="rect">
            <a:avLst/>
          </a:prstGeom>
        </p:spPr>
        <p:txBody>
          <a:bodyPr vert="horz" lIns="91440" tIns="45720" rIns="91440" bIns="45720" rtlCol="0" anchor="ctr"/>
          <a:lstStyle>
            <a:lvl1pPr algn="ctr">
              <a:defRPr sz="1200">
                <a:solidFill>
                  <a:srgbClr val="FFFF00"/>
                </a:solidFill>
              </a:defRPr>
            </a:lvl1pPr>
          </a:lstStyle>
          <a:p>
            <a:fld id="{60E0EBF0-ABEC-3E40-BDE2-0EBB43F8626D}" type="slidenum">
              <a:rPr lang="en-US" smtClean="0"/>
              <a:pPr/>
              <a:t>‹#›</a:t>
            </a:fld>
            <a:endParaRPr lang="en-US" dirty="0"/>
          </a:p>
        </p:txBody>
      </p:sp>
      <p:sp>
        <p:nvSpPr>
          <p:cNvPr id="15" name="Footer Placeholder 14"/>
          <p:cNvSpPr>
            <a:spLocks noGrp="1"/>
          </p:cNvSpPr>
          <p:nvPr>
            <p:ph type="ftr" sz="quarter" idx="10"/>
          </p:nvPr>
        </p:nvSpPr>
        <p:spPr/>
        <p:txBody>
          <a:bodyPr/>
          <a:lstStyle>
            <a:lvl1pPr algn="l">
              <a:defRPr/>
            </a:lvl1pPr>
          </a:lstStyle>
          <a:p>
            <a:pPr>
              <a:defRPr/>
            </a:pPr>
            <a:r>
              <a:rPr lang="en-US"/>
              <a:t>COOL2023 Workshop – Montreux – Oct 2023 </a:t>
            </a:r>
            <a:endParaRPr lang="en-US" dirty="0"/>
          </a:p>
        </p:txBody>
      </p:sp>
      <p:sp>
        <p:nvSpPr>
          <p:cNvPr id="11" name="Rectangle 10"/>
          <p:cNvSpPr>
            <a:spLocks noChangeArrowheads="1"/>
          </p:cNvSpPr>
          <p:nvPr userDrawn="1"/>
        </p:nvSpPr>
        <p:spPr bwMode="auto">
          <a:xfrm>
            <a:off x="0" y="2782631"/>
            <a:ext cx="9144000" cy="1008000"/>
          </a:xfrm>
          <a:prstGeom prst="rect">
            <a:avLst/>
          </a:prstGeom>
          <a:solidFill>
            <a:srgbClr val="083DAA"/>
          </a:solidFill>
          <a:ln w="9525">
            <a:noFill/>
            <a:miter lim="800000"/>
            <a:headEnd/>
            <a:tailEnd/>
          </a:ln>
        </p:spPr>
        <p:txBody>
          <a:bodyPr/>
          <a:lstStyle/>
          <a:p>
            <a:pPr algn="l" eaLnBrk="1" hangingPunct="1">
              <a:defRPr/>
            </a:pPr>
            <a:endParaRPr lang="en-GB" sz="2400" dirty="0">
              <a:latin typeface="Times New Roman" pitchFamily="19" charset="0"/>
              <a:ea typeface="+mn-ea"/>
            </a:endParaRPr>
          </a:p>
        </p:txBody>
      </p:sp>
      <p:sp>
        <p:nvSpPr>
          <p:cNvPr id="16" name="Title 15"/>
          <p:cNvSpPr>
            <a:spLocks noGrp="1"/>
          </p:cNvSpPr>
          <p:nvPr>
            <p:ph type="title"/>
          </p:nvPr>
        </p:nvSpPr>
        <p:spPr>
          <a:xfrm>
            <a:off x="0" y="2808202"/>
            <a:ext cx="9144000" cy="956857"/>
          </a:xfrm>
          <a:prstGeom prst="rect">
            <a:avLst/>
          </a:prstGeom>
        </p:spPr>
        <p:txBody>
          <a:bodyPr anchor="ctr">
            <a:normAutofit/>
          </a:bodyPr>
          <a:lstStyle>
            <a:lvl1pPr marL="136525" indent="0" algn="ctr">
              <a:tabLst/>
              <a:defRPr sz="3600"/>
            </a:lvl1pPr>
          </a:lstStyle>
          <a:p>
            <a:r>
              <a:rPr lang="en-US"/>
              <a:t>Click to edit Master title style</a:t>
            </a:r>
            <a:endParaRPr lang="en-US" dirty="0"/>
          </a:p>
        </p:txBody>
      </p:sp>
      <p:grpSp>
        <p:nvGrpSpPr>
          <p:cNvPr id="8" name="Group 7">
            <a:extLst>
              <a:ext uri="{FF2B5EF4-FFF2-40B4-BE49-F238E27FC236}">
                <a16:creationId xmlns:a16="http://schemas.microsoft.com/office/drawing/2014/main" id="{A3815742-91E2-9B42-AF73-6CC42C5D4773}"/>
              </a:ext>
            </a:extLst>
          </p:cNvPr>
          <p:cNvGrpSpPr/>
          <p:nvPr userDrawn="1"/>
        </p:nvGrpSpPr>
        <p:grpSpPr>
          <a:xfrm>
            <a:off x="7941600" y="-8788"/>
            <a:ext cx="1202400" cy="402743"/>
            <a:chOff x="6934201" y="-66389"/>
            <a:chExt cx="2209799" cy="740171"/>
          </a:xfrm>
        </p:grpSpPr>
        <p:sp>
          <p:nvSpPr>
            <p:cNvPr id="9" name="Rectangle 8">
              <a:extLst>
                <a:ext uri="{FF2B5EF4-FFF2-40B4-BE49-F238E27FC236}">
                  <a16:creationId xmlns:a16="http://schemas.microsoft.com/office/drawing/2014/main" id="{41919086-4CF4-D442-9C6E-CFAD9BE1DB13}"/>
                </a:ext>
              </a:extLst>
            </p:cNvPr>
            <p:cNvSpPr/>
            <p:nvPr userDrawn="1"/>
          </p:nvSpPr>
          <p:spPr bwMode="auto">
            <a:xfrm>
              <a:off x="6968918" y="-66389"/>
              <a:ext cx="2175082" cy="699435"/>
            </a:xfrm>
            <a:prstGeom prst="rect">
              <a:avLst/>
            </a:prstGeom>
            <a:solidFill>
              <a:schemeClr val="bg1"/>
            </a:solidFill>
            <a:ln w="12700" cap="flat" cmpd="sng" algn="ctr">
              <a:no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Garamond" pitchFamily="-65" charset="0"/>
              </a:endParaRPr>
            </a:p>
          </p:txBody>
        </p:sp>
        <p:pic>
          <p:nvPicPr>
            <p:cNvPr id="10" name="Picture 9">
              <a:extLst>
                <a:ext uri="{FF2B5EF4-FFF2-40B4-BE49-F238E27FC236}">
                  <a16:creationId xmlns:a16="http://schemas.microsoft.com/office/drawing/2014/main" id="{3785A10F-7CFC-FC4A-B5E8-46745D2CA026}"/>
                </a:ext>
              </a:extLst>
            </p:cNvPr>
            <p:cNvPicPr>
              <a:picLocks noChangeAspect="1"/>
            </p:cNvPicPr>
            <p:nvPr userDrawn="1"/>
          </p:nvPicPr>
          <p:blipFill>
            <a:blip r:embed="rId2"/>
            <a:stretch>
              <a:fillRect/>
            </a:stretch>
          </p:blipFill>
          <p:spPr>
            <a:xfrm>
              <a:off x="6934201" y="-66389"/>
              <a:ext cx="1356360" cy="740171"/>
            </a:xfrm>
            <a:prstGeom prst="rect">
              <a:avLst/>
            </a:prstGeom>
          </p:spPr>
        </p:pic>
        <p:pic>
          <p:nvPicPr>
            <p:cNvPr id="12" name="Picture 11">
              <a:extLst>
                <a:ext uri="{FF2B5EF4-FFF2-40B4-BE49-F238E27FC236}">
                  <a16:creationId xmlns:a16="http://schemas.microsoft.com/office/drawing/2014/main" id="{2BEFB9BD-739D-EC4B-97DE-24E1D82FC833}"/>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361348" y="35081"/>
              <a:ext cx="768985" cy="510054"/>
            </a:xfrm>
            <a:prstGeom prst="rect">
              <a:avLst/>
            </a:prstGeom>
          </p:spPr>
        </p:pic>
      </p:grpSp>
    </p:spTree>
    <p:extLst>
      <p:ext uri="{BB962C8B-B14F-4D97-AF65-F5344CB8AC3E}">
        <p14:creationId xmlns:p14="http://schemas.microsoft.com/office/powerpoint/2010/main" val="31554904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6_Titre small et contenu +">
    <p:spTree>
      <p:nvGrpSpPr>
        <p:cNvPr id="1" name=""/>
        <p:cNvGrpSpPr/>
        <p:nvPr/>
      </p:nvGrpSpPr>
      <p:grpSpPr>
        <a:xfrm>
          <a:off x="0" y="0"/>
          <a:ext cx="0" cy="0"/>
          <a:chOff x="0" y="0"/>
          <a:chExt cx="0" cy="0"/>
        </a:xfrm>
      </p:grpSpPr>
      <p:sp>
        <p:nvSpPr>
          <p:cNvPr id="2" name="Titre 1"/>
          <p:cNvSpPr>
            <a:spLocks noGrp="1"/>
          </p:cNvSpPr>
          <p:nvPr>
            <p:ph type="title"/>
          </p:nvPr>
        </p:nvSpPr>
        <p:spPr>
          <a:xfrm>
            <a:off x="85744" y="55061"/>
            <a:ext cx="8969766" cy="503420"/>
          </a:xfrm>
        </p:spPr>
        <p:txBody>
          <a:bodyPr>
            <a:noAutofit/>
          </a:bodyPr>
          <a:lstStyle>
            <a:lvl1pPr algn="l">
              <a:defRPr sz="2800"/>
            </a:lvl1pPr>
          </a:lstStyle>
          <a:p>
            <a:r>
              <a:rPr kumimoji="0" lang="fr-CH" dirty="0"/>
              <a:t>Click to </a:t>
            </a:r>
            <a:r>
              <a:rPr kumimoji="0" lang="fr-CH" dirty="0" err="1"/>
              <a:t>edit</a:t>
            </a:r>
            <a:r>
              <a:rPr kumimoji="0" lang="fr-CH" dirty="0"/>
              <a:t> Master </a:t>
            </a:r>
            <a:r>
              <a:rPr kumimoji="0" lang="fr-CH" dirty="0" err="1"/>
              <a:t>title</a:t>
            </a:r>
            <a:r>
              <a:rPr kumimoji="0" lang="fr-CH" dirty="0"/>
              <a:t> style</a:t>
            </a:r>
            <a:endParaRPr kumimoji="0" lang="en-US" dirty="0"/>
          </a:p>
        </p:txBody>
      </p:sp>
      <p:sp>
        <p:nvSpPr>
          <p:cNvPr id="3" name="Espace réservé du contenu 2"/>
          <p:cNvSpPr>
            <a:spLocks noGrp="1"/>
          </p:cNvSpPr>
          <p:nvPr>
            <p:ph idx="1"/>
          </p:nvPr>
        </p:nvSpPr>
        <p:spPr>
          <a:xfrm>
            <a:off x="0" y="660729"/>
            <a:ext cx="9144000" cy="5191431"/>
          </a:xfrm>
        </p:spPr>
        <p:txBody>
          <a:bodyPr/>
          <a:lstStyle>
            <a:lvl1pPr marL="268288" indent="-268288">
              <a:lnSpc>
                <a:spcPct val="100000"/>
              </a:lnSpc>
              <a:defRPr sz="2000"/>
            </a:lvl1pPr>
            <a:lvl2pPr marL="536575" indent="-268288">
              <a:buFont typeface="Arial" panose="020B0604020202020204" pitchFamily="34" charset="0"/>
              <a:buChar char="–"/>
              <a:defRPr sz="1600"/>
            </a:lvl2pPr>
            <a:lvl3pPr marL="822325" indent="-285750">
              <a:buFont typeface="Arial" panose="020B0604020202020204" pitchFamily="34" charset="0"/>
              <a:buChar char="."/>
              <a:tabLst/>
              <a:defRPr sz="1300"/>
            </a:lvl3pPr>
            <a:lvl4pPr marL="1042416" indent="0">
              <a:buFontTx/>
              <a:buNone/>
              <a:defRPr sz="800"/>
            </a:lvl4pPr>
          </a:lstStyle>
          <a:p>
            <a:pPr lvl="0" eaLnBrk="1" latinLnBrk="0" hangingPunct="1"/>
            <a:r>
              <a:rPr lang="fr-CH" dirty="0"/>
              <a:t>Click to </a:t>
            </a:r>
            <a:r>
              <a:rPr lang="fr-CH" dirty="0" err="1"/>
              <a:t>edit</a:t>
            </a:r>
            <a:r>
              <a:rPr lang="fr-CH" dirty="0"/>
              <a:t> Master </a:t>
            </a:r>
            <a:r>
              <a:rPr lang="fr-CH" dirty="0" err="1"/>
              <a:t>text</a:t>
            </a:r>
            <a:r>
              <a:rPr lang="fr-CH" dirty="0"/>
              <a:t> styles</a:t>
            </a:r>
          </a:p>
          <a:p>
            <a:pPr lvl="1" eaLnBrk="1" latinLnBrk="0" hangingPunct="1"/>
            <a:r>
              <a:rPr lang="fr-CH" dirty="0"/>
              <a:t>Second </a:t>
            </a:r>
            <a:r>
              <a:rPr lang="fr-CH" dirty="0" err="1"/>
              <a:t>level</a:t>
            </a:r>
            <a:endParaRPr lang="fr-CH" dirty="0"/>
          </a:p>
          <a:p>
            <a:pPr lvl="2" eaLnBrk="1" latinLnBrk="0" hangingPunct="1"/>
            <a:r>
              <a:rPr lang="fr-CH" dirty="0" err="1"/>
              <a:t>Third</a:t>
            </a:r>
            <a:r>
              <a:rPr lang="fr-CH" dirty="0"/>
              <a:t> </a:t>
            </a:r>
            <a:r>
              <a:rPr lang="fr-CH" dirty="0" err="1"/>
              <a:t>level</a:t>
            </a:r>
            <a:endParaRPr lang="fr-CH" dirty="0"/>
          </a:p>
          <a:p>
            <a:pPr lvl="3" eaLnBrk="1" latinLnBrk="0" hangingPunct="1"/>
            <a:r>
              <a:rPr lang="fr-CH" dirty="0" err="1"/>
              <a:t>Fourth</a:t>
            </a:r>
            <a:r>
              <a:rPr lang="fr-CH" dirty="0"/>
              <a:t> </a:t>
            </a:r>
            <a:r>
              <a:rPr lang="fr-CH" dirty="0" err="1"/>
              <a:t>level</a:t>
            </a:r>
            <a:endParaRPr lang="fr-CH" dirty="0"/>
          </a:p>
        </p:txBody>
      </p:sp>
      <p:sp>
        <p:nvSpPr>
          <p:cNvPr id="13" name="Date Placeholder 1">
            <a:extLst>
              <a:ext uri="{FF2B5EF4-FFF2-40B4-BE49-F238E27FC236}">
                <a16:creationId xmlns:a16="http://schemas.microsoft.com/office/drawing/2014/main" id="{21880BD3-3ACA-441B-B39E-7ED64387DA3F}"/>
              </a:ext>
            </a:extLst>
          </p:cNvPr>
          <p:cNvSpPr>
            <a:spLocks noGrp="1"/>
          </p:cNvSpPr>
          <p:nvPr>
            <p:ph type="dt" sz="half" idx="2"/>
          </p:nvPr>
        </p:nvSpPr>
        <p:spPr>
          <a:xfrm>
            <a:off x="2969335" y="6624509"/>
            <a:ext cx="2133600" cy="243271"/>
          </a:xfrm>
          <a:prstGeom prst="rect">
            <a:avLst/>
          </a:prstGeom>
        </p:spPr>
        <p:txBody>
          <a:bodyPr vert="horz" lIns="91440" tIns="45720" rIns="91440" bIns="45720" rtlCol="0" anchor="ctr"/>
          <a:lstStyle>
            <a:lvl1pPr algn="l">
              <a:defRPr sz="1100">
                <a:solidFill>
                  <a:schemeClr val="tx1">
                    <a:tint val="75000"/>
                  </a:schemeClr>
                </a:solidFill>
              </a:defRPr>
            </a:lvl1pPr>
          </a:lstStyle>
          <a:p>
            <a:endParaRPr lang="en-US" dirty="0"/>
          </a:p>
        </p:txBody>
      </p:sp>
      <p:sp>
        <p:nvSpPr>
          <p:cNvPr id="14" name="Footer Placeholder 2">
            <a:extLst>
              <a:ext uri="{FF2B5EF4-FFF2-40B4-BE49-F238E27FC236}">
                <a16:creationId xmlns:a16="http://schemas.microsoft.com/office/drawing/2014/main" id="{6AB426A4-F759-4223-9F01-2D29D5057688}"/>
              </a:ext>
            </a:extLst>
          </p:cNvPr>
          <p:cNvSpPr>
            <a:spLocks noGrp="1"/>
          </p:cNvSpPr>
          <p:nvPr>
            <p:ph type="ftr" sz="quarter" idx="3"/>
          </p:nvPr>
        </p:nvSpPr>
        <p:spPr>
          <a:xfrm>
            <a:off x="5182756" y="6625439"/>
            <a:ext cx="2895600" cy="242340"/>
          </a:xfrm>
          <a:prstGeom prst="rect">
            <a:avLst/>
          </a:prstGeom>
        </p:spPr>
        <p:txBody>
          <a:bodyPr vert="horz" lIns="91440" tIns="45720" rIns="91440" bIns="45720" rtlCol="0" anchor="ctr"/>
          <a:lstStyle>
            <a:lvl1pPr algn="ctr">
              <a:defRPr sz="1100">
                <a:solidFill>
                  <a:schemeClr val="tx1">
                    <a:tint val="75000"/>
                  </a:schemeClr>
                </a:solidFill>
              </a:defRPr>
            </a:lvl1pPr>
          </a:lstStyle>
          <a:p>
            <a:r>
              <a:rPr lang="en-US"/>
              <a:t>COOL2023 Workshop – Montreux – Oct 2023 </a:t>
            </a:r>
            <a:endParaRPr lang="en-US" dirty="0"/>
          </a:p>
        </p:txBody>
      </p:sp>
      <p:sp>
        <p:nvSpPr>
          <p:cNvPr id="15" name="Slide Number Placeholder 3">
            <a:extLst>
              <a:ext uri="{FF2B5EF4-FFF2-40B4-BE49-F238E27FC236}">
                <a16:creationId xmlns:a16="http://schemas.microsoft.com/office/drawing/2014/main" id="{53CD70F2-E63D-4566-8F22-2D1C339A6E3C}"/>
              </a:ext>
            </a:extLst>
          </p:cNvPr>
          <p:cNvSpPr>
            <a:spLocks noGrp="1"/>
          </p:cNvSpPr>
          <p:nvPr>
            <p:ph type="sldNum" sz="quarter" idx="4"/>
          </p:nvPr>
        </p:nvSpPr>
        <p:spPr>
          <a:xfrm>
            <a:off x="8185376" y="6624507"/>
            <a:ext cx="501424" cy="245532"/>
          </a:xfrm>
          <a:prstGeom prst="rect">
            <a:avLst/>
          </a:prstGeom>
        </p:spPr>
        <p:txBody>
          <a:bodyPr vert="horz" lIns="91440" tIns="45720" rIns="91440" bIns="45720" rtlCol="0" anchor="ctr"/>
          <a:lstStyle>
            <a:lvl1pPr algn="r">
              <a:defRPr sz="11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3291478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6" name="Rectangle 6"/>
          <p:cNvSpPr>
            <a:spLocks noChangeArrowheads="1"/>
          </p:cNvSpPr>
          <p:nvPr userDrawn="1"/>
        </p:nvSpPr>
        <p:spPr bwMode="auto">
          <a:xfrm>
            <a:off x="0" y="6578600"/>
            <a:ext cx="9144000" cy="292100"/>
          </a:xfrm>
          <a:prstGeom prst="rect">
            <a:avLst/>
          </a:prstGeom>
          <a:solidFill>
            <a:srgbClr val="083DAA"/>
          </a:solidFill>
          <a:ln w="9525">
            <a:noFill/>
            <a:miter lim="800000"/>
            <a:headEnd/>
            <a:tailEnd/>
          </a:ln>
        </p:spPr>
        <p:txBody>
          <a:bodyPr/>
          <a:lstStyle/>
          <a:p>
            <a:pPr algn="l" eaLnBrk="1" hangingPunct="1">
              <a:defRPr/>
            </a:pPr>
            <a:endParaRPr lang="en-GB" sz="2400" dirty="0">
              <a:latin typeface="Times New Roman" pitchFamily="19" charset="0"/>
              <a:ea typeface="+mn-ea"/>
            </a:endParaRPr>
          </a:p>
        </p:txBody>
      </p:sp>
      <p:sp>
        <p:nvSpPr>
          <p:cNvPr id="733186" name="Rectangle 2"/>
          <p:cNvSpPr>
            <a:spLocks noGrp="1" noChangeArrowheads="1"/>
          </p:cNvSpPr>
          <p:nvPr>
            <p:ph type="ftr" sz="quarter" idx="3"/>
          </p:nvPr>
        </p:nvSpPr>
        <p:spPr bwMode="auto">
          <a:xfrm>
            <a:off x="0" y="6578599"/>
            <a:ext cx="8473440" cy="29210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l" eaLnBrk="1" hangingPunct="1">
              <a:defRPr sz="1400">
                <a:solidFill>
                  <a:srgbClr val="FFF101"/>
                </a:solidFill>
                <a:ea typeface="+mn-ea"/>
              </a:defRPr>
            </a:lvl1pPr>
          </a:lstStyle>
          <a:p>
            <a:pPr>
              <a:defRPr/>
            </a:pPr>
            <a:r>
              <a:rPr lang="en-US"/>
              <a:t>COOL2023 Workshop – Montreux – Oct 2023 </a:t>
            </a:r>
            <a:endParaRPr lang="en-US" dirty="0"/>
          </a:p>
        </p:txBody>
      </p:sp>
      <p:sp>
        <p:nvSpPr>
          <p:cNvPr id="733201" name="Rectangle 17"/>
          <p:cNvSpPr>
            <a:spLocks noChangeArrowheads="1"/>
          </p:cNvSpPr>
          <p:nvPr/>
        </p:nvSpPr>
        <p:spPr bwMode="auto">
          <a:xfrm>
            <a:off x="4060825" y="2971800"/>
            <a:ext cx="9144000" cy="366713"/>
          </a:xfrm>
          <a:prstGeom prst="rect">
            <a:avLst/>
          </a:prstGeom>
          <a:noFill/>
          <a:ln w="9525">
            <a:noFill/>
            <a:miter lim="800000"/>
            <a:headEnd/>
            <a:tailEnd/>
          </a:ln>
          <a:effectLst/>
        </p:spPr>
        <p:txBody>
          <a:bodyPr>
            <a:spAutoFit/>
          </a:bodyPr>
          <a:lstStyle/>
          <a:p>
            <a:pPr>
              <a:defRPr/>
            </a:pPr>
            <a:endParaRPr lang="en-US" dirty="0">
              <a:ea typeface="+mn-ea"/>
            </a:endParaRPr>
          </a:p>
        </p:txBody>
      </p:sp>
      <p:sp>
        <p:nvSpPr>
          <p:cNvPr id="733202" name="Rectangle 18"/>
          <p:cNvSpPr>
            <a:spLocks noChangeArrowheads="1"/>
          </p:cNvSpPr>
          <p:nvPr/>
        </p:nvSpPr>
        <p:spPr bwMode="auto">
          <a:xfrm>
            <a:off x="3678238" y="2584450"/>
            <a:ext cx="9144000" cy="366713"/>
          </a:xfrm>
          <a:prstGeom prst="rect">
            <a:avLst/>
          </a:prstGeom>
          <a:noFill/>
          <a:ln w="9525">
            <a:noFill/>
            <a:miter lim="800000"/>
            <a:headEnd/>
            <a:tailEnd/>
          </a:ln>
          <a:effectLst/>
        </p:spPr>
        <p:txBody>
          <a:bodyPr>
            <a:spAutoFit/>
          </a:bodyPr>
          <a:lstStyle/>
          <a:p>
            <a:pPr>
              <a:defRPr/>
            </a:pPr>
            <a:endParaRPr lang="en-US" dirty="0">
              <a:ea typeface="+mn-ea"/>
            </a:endParaRPr>
          </a:p>
        </p:txBody>
      </p:sp>
      <p:sp>
        <p:nvSpPr>
          <p:cNvPr id="3" name="Slide Number Placeholder 2"/>
          <p:cNvSpPr>
            <a:spLocks noGrp="1"/>
          </p:cNvSpPr>
          <p:nvPr>
            <p:ph type="sldNum" sz="quarter" idx="4"/>
          </p:nvPr>
        </p:nvSpPr>
        <p:spPr>
          <a:xfrm>
            <a:off x="8473441" y="6578598"/>
            <a:ext cx="670560" cy="292102"/>
          </a:xfrm>
          <a:prstGeom prst="rect">
            <a:avLst/>
          </a:prstGeom>
        </p:spPr>
        <p:txBody>
          <a:bodyPr vert="horz" lIns="91440" tIns="45720" rIns="91440" bIns="45720" rtlCol="0" anchor="ctr"/>
          <a:lstStyle>
            <a:lvl1pPr algn="ctr">
              <a:defRPr sz="1200">
                <a:solidFill>
                  <a:srgbClr val="FFFF00"/>
                </a:solidFill>
              </a:defRPr>
            </a:lvl1pPr>
          </a:lstStyle>
          <a:p>
            <a:fld id="{60E0EBF0-ABEC-3E40-BDE2-0EBB43F8626D}" type="slidenum">
              <a:rPr lang="en-US" smtClean="0"/>
              <a:pPr/>
              <a:t>‹#›</a:t>
            </a:fld>
            <a:endParaRPr lang="en-US" dirty="0"/>
          </a:p>
        </p:txBody>
      </p:sp>
    </p:spTree>
    <p:extLst>
      <p:ext uri="{BB962C8B-B14F-4D97-AF65-F5344CB8AC3E}">
        <p14:creationId xmlns:p14="http://schemas.microsoft.com/office/powerpoint/2010/main" val="167579772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1" r:id="rId8"/>
  </p:sldLayoutIdLst>
  <p:hf hdr="0" dt="0"/>
  <p:txStyles>
    <p:titleStyle>
      <a:lvl1pPr algn="l" rtl="0" eaLnBrk="1" fontAlgn="base" hangingPunct="1">
        <a:spcBef>
          <a:spcPct val="0"/>
        </a:spcBef>
        <a:spcAft>
          <a:spcPct val="0"/>
        </a:spcAft>
        <a:defRPr sz="4400" b="1">
          <a:solidFill>
            <a:srgbClr val="FFF101"/>
          </a:solidFill>
          <a:latin typeface="+mj-lt"/>
          <a:ea typeface="ＭＳ Ｐゴシック" pitchFamily="-65" charset="-128"/>
          <a:cs typeface="ＭＳ Ｐゴシック" pitchFamily="-65" charset="-128"/>
        </a:defRPr>
      </a:lvl1pPr>
      <a:lvl2pPr algn="l" rtl="0" eaLnBrk="1" fontAlgn="base" hangingPunct="1">
        <a:spcBef>
          <a:spcPct val="0"/>
        </a:spcBef>
        <a:spcAft>
          <a:spcPct val="0"/>
        </a:spcAft>
        <a:defRPr sz="4400" b="1">
          <a:solidFill>
            <a:srgbClr val="FFFF00"/>
          </a:solidFill>
          <a:latin typeface="Garamond" pitchFamily="-65" charset="0"/>
          <a:ea typeface="ＭＳ Ｐゴシック" pitchFamily="-65" charset="-128"/>
          <a:cs typeface="ＭＳ Ｐゴシック" pitchFamily="-65" charset="-128"/>
        </a:defRPr>
      </a:lvl2pPr>
      <a:lvl3pPr algn="l" rtl="0" eaLnBrk="1" fontAlgn="base" hangingPunct="1">
        <a:spcBef>
          <a:spcPct val="0"/>
        </a:spcBef>
        <a:spcAft>
          <a:spcPct val="0"/>
        </a:spcAft>
        <a:defRPr sz="4400" b="1">
          <a:solidFill>
            <a:srgbClr val="FFFF00"/>
          </a:solidFill>
          <a:latin typeface="Garamond" pitchFamily="-65" charset="0"/>
          <a:ea typeface="ＭＳ Ｐゴシック" pitchFamily="-65" charset="-128"/>
          <a:cs typeface="ＭＳ Ｐゴシック" pitchFamily="-65" charset="-128"/>
        </a:defRPr>
      </a:lvl3pPr>
      <a:lvl4pPr algn="l" rtl="0" eaLnBrk="1" fontAlgn="base" hangingPunct="1">
        <a:spcBef>
          <a:spcPct val="0"/>
        </a:spcBef>
        <a:spcAft>
          <a:spcPct val="0"/>
        </a:spcAft>
        <a:defRPr sz="4400" b="1">
          <a:solidFill>
            <a:srgbClr val="FFFF00"/>
          </a:solidFill>
          <a:latin typeface="Garamond" pitchFamily="-65" charset="0"/>
          <a:ea typeface="ＭＳ Ｐゴシック" pitchFamily="-65" charset="-128"/>
          <a:cs typeface="ＭＳ Ｐゴシック" pitchFamily="-65" charset="-128"/>
        </a:defRPr>
      </a:lvl4pPr>
      <a:lvl5pPr algn="l" rtl="0" eaLnBrk="1" fontAlgn="base" hangingPunct="1">
        <a:spcBef>
          <a:spcPct val="0"/>
        </a:spcBef>
        <a:spcAft>
          <a:spcPct val="0"/>
        </a:spcAft>
        <a:defRPr sz="4400" b="1">
          <a:solidFill>
            <a:srgbClr val="FFFF00"/>
          </a:solidFill>
          <a:latin typeface="Garamond" pitchFamily="-65" charset="0"/>
          <a:ea typeface="ＭＳ Ｐゴシック" pitchFamily="-65" charset="-128"/>
          <a:cs typeface="ＭＳ Ｐゴシック" pitchFamily="-65" charset="-128"/>
        </a:defRPr>
      </a:lvl5pPr>
      <a:lvl6pPr marL="457200" algn="l" rtl="0" eaLnBrk="1" fontAlgn="base" hangingPunct="1">
        <a:spcBef>
          <a:spcPct val="0"/>
        </a:spcBef>
        <a:spcAft>
          <a:spcPct val="0"/>
        </a:spcAft>
        <a:defRPr sz="4400" b="1">
          <a:solidFill>
            <a:srgbClr val="FFFF00"/>
          </a:solidFill>
          <a:latin typeface="Garamond" pitchFamily="-65" charset="0"/>
        </a:defRPr>
      </a:lvl6pPr>
      <a:lvl7pPr marL="914400" algn="l" rtl="0" eaLnBrk="1" fontAlgn="base" hangingPunct="1">
        <a:spcBef>
          <a:spcPct val="0"/>
        </a:spcBef>
        <a:spcAft>
          <a:spcPct val="0"/>
        </a:spcAft>
        <a:defRPr sz="4400" b="1">
          <a:solidFill>
            <a:srgbClr val="FFFF00"/>
          </a:solidFill>
          <a:latin typeface="Garamond" pitchFamily="-65" charset="0"/>
        </a:defRPr>
      </a:lvl7pPr>
      <a:lvl8pPr marL="1371600" algn="l" rtl="0" eaLnBrk="1" fontAlgn="base" hangingPunct="1">
        <a:spcBef>
          <a:spcPct val="0"/>
        </a:spcBef>
        <a:spcAft>
          <a:spcPct val="0"/>
        </a:spcAft>
        <a:defRPr sz="4400" b="1">
          <a:solidFill>
            <a:srgbClr val="FFFF00"/>
          </a:solidFill>
          <a:latin typeface="Garamond" pitchFamily="-65" charset="0"/>
        </a:defRPr>
      </a:lvl8pPr>
      <a:lvl9pPr marL="1828800" algn="l" rtl="0" eaLnBrk="1" fontAlgn="base" hangingPunct="1">
        <a:spcBef>
          <a:spcPct val="0"/>
        </a:spcBef>
        <a:spcAft>
          <a:spcPct val="0"/>
        </a:spcAft>
        <a:defRPr sz="4400" b="1">
          <a:solidFill>
            <a:srgbClr val="FFFF00"/>
          </a:solidFill>
          <a:latin typeface="Garamond" pitchFamily="-65" charset="0"/>
        </a:defRPr>
      </a:lvl9pPr>
    </p:titleStyle>
    <p:bodyStyle>
      <a:lvl1pPr marL="342900" indent="-342900" algn="l" rtl="0" eaLnBrk="1" fontAlgn="base" hangingPunct="1">
        <a:spcBef>
          <a:spcPct val="20000"/>
        </a:spcBef>
        <a:spcAft>
          <a:spcPct val="0"/>
        </a:spcAft>
        <a:buClr>
          <a:schemeClr val="bg2"/>
        </a:buClr>
        <a:buSzPct val="75000"/>
        <a:buFont typeface="Wingdings" pitchFamily="19" charset="2"/>
        <a:buChar char="n"/>
        <a:defRPr sz="3200">
          <a:solidFill>
            <a:schemeClr val="bg2"/>
          </a:solidFill>
          <a:latin typeface="+mn-lt"/>
          <a:ea typeface="ＭＳ Ｐゴシック" pitchFamily="-65" charset="-128"/>
          <a:cs typeface="ＭＳ Ｐゴシック" pitchFamily="-65" charset="-128"/>
        </a:defRPr>
      </a:lvl1pPr>
      <a:lvl2pPr marL="742950" indent="-285750" algn="l" rtl="0" eaLnBrk="1" fontAlgn="base" hangingPunct="1">
        <a:spcBef>
          <a:spcPct val="20000"/>
        </a:spcBef>
        <a:spcAft>
          <a:spcPct val="0"/>
        </a:spcAft>
        <a:buClr>
          <a:schemeClr val="accent2"/>
        </a:buClr>
        <a:buSzPct val="80000"/>
        <a:buFont typeface="Wingdings" pitchFamily="19" charset="2"/>
        <a:buChar char="¨"/>
        <a:defRPr sz="2800">
          <a:solidFill>
            <a:schemeClr val="bg2"/>
          </a:solidFill>
          <a:latin typeface="+mn-lt"/>
          <a:ea typeface="ＭＳ Ｐゴシック" pitchFamily="-65" charset="-128"/>
        </a:defRPr>
      </a:lvl2pPr>
      <a:lvl3pPr marL="1143000" indent="-228600" algn="l" rtl="0" eaLnBrk="1" fontAlgn="base" hangingPunct="1">
        <a:spcBef>
          <a:spcPct val="20000"/>
        </a:spcBef>
        <a:spcAft>
          <a:spcPct val="0"/>
        </a:spcAft>
        <a:buClr>
          <a:schemeClr val="bg2"/>
        </a:buClr>
        <a:buSzPct val="65000"/>
        <a:buFont typeface="Wingdings" pitchFamily="19" charset="2"/>
        <a:buChar char="n"/>
        <a:defRPr sz="2400">
          <a:solidFill>
            <a:schemeClr val="bg2"/>
          </a:solidFill>
          <a:latin typeface="+mn-lt"/>
          <a:ea typeface="ＭＳ Ｐゴシック" pitchFamily="-65" charset="-128"/>
        </a:defRPr>
      </a:lvl3pPr>
      <a:lvl4pPr marL="1600200" indent="-228600" algn="l" rtl="0" eaLnBrk="1" fontAlgn="base" hangingPunct="1">
        <a:spcBef>
          <a:spcPct val="20000"/>
        </a:spcBef>
        <a:spcAft>
          <a:spcPct val="0"/>
        </a:spcAft>
        <a:buClr>
          <a:schemeClr val="accent2"/>
        </a:buClr>
        <a:buSzPct val="70000"/>
        <a:buFont typeface="Wingdings" pitchFamily="19" charset="2"/>
        <a:buChar char="¨"/>
        <a:defRPr sz="2000">
          <a:solidFill>
            <a:schemeClr val="bg2"/>
          </a:solidFill>
          <a:latin typeface="+mn-lt"/>
          <a:ea typeface="ＭＳ Ｐゴシック" pitchFamily="-65" charset="-128"/>
        </a:defRPr>
      </a:lvl4pPr>
      <a:lvl5pPr marL="2057400" indent="-228600" algn="l" rtl="0" eaLnBrk="1" fontAlgn="base" hangingPunct="1">
        <a:spcBef>
          <a:spcPct val="20000"/>
        </a:spcBef>
        <a:spcAft>
          <a:spcPct val="0"/>
        </a:spcAft>
        <a:buClr>
          <a:schemeClr val="bg2"/>
        </a:buClr>
        <a:buFont typeface="Wingdings" pitchFamily="19" charset="2"/>
        <a:buChar char="§"/>
        <a:defRPr sz="2000">
          <a:solidFill>
            <a:schemeClr val="bg2"/>
          </a:solidFill>
          <a:latin typeface="+mn-lt"/>
          <a:ea typeface="ＭＳ Ｐゴシック" pitchFamily="-65" charset="-128"/>
        </a:defRPr>
      </a:lvl5pPr>
      <a:lvl6pPr marL="2514600" indent="-228600" algn="l" rtl="0" eaLnBrk="1" fontAlgn="base" hangingPunct="1">
        <a:spcBef>
          <a:spcPct val="20000"/>
        </a:spcBef>
        <a:spcAft>
          <a:spcPct val="0"/>
        </a:spcAft>
        <a:buClr>
          <a:schemeClr val="bg2"/>
        </a:buClr>
        <a:buFont typeface="Wingdings" pitchFamily="-65" charset="2"/>
        <a:buChar char="§"/>
        <a:defRPr sz="2000">
          <a:solidFill>
            <a:schemeClr val="bg2"/>
          </a:solidFill>
          <a:latin typeface="+mn-lt"/>
          <a:ea typeface="ＭＳ Ｐゴシック" pitchFamily="-65" charset="-128"/>
        </a:defRPr>
      </a:lvl6pPr>
      <a:lvl7pPr marL="2971800" indent="-228600" algn="l" rtl="0" eaLnBrk="1" fontAlgn="base" hangingPunct="1">
        <a:spcBef>
          <a:spcPct val="20000"/>
        </a:spcBef>
        <a:spcAft>
          <a:spcPct val="0"/>
        </a:spcAft>
        <a:buClr>
          <a:schemeClr val="bg2"/>
        </a:buClr>
        <a:buFont typeface="Wingdings" pitchFamily="-65" charset="2"/>
        <a:buChar char="§"/>
        <a:defRPr sz="2000">
          <a:solidFill>
            <a:schemeClr val="bg2"/>
          </a:solidFill>
          <a:latin typeface="+mn-lt"/>
          <a:ea typeface="ＭＳ Ｐゴシック" pitchFamily="-65" charset="-128"/>
        </a:defRPr>
      </a:lvl7pPr>
      <a:lvl8pPr marL="3429000" indent="-228600" algn="l" rtl="0" eaLnBrk="1" fontAlgn="base" hangingPunct="1">
        <a:spcBef>
          <a:spcPct val="20000"/>
        </a:spcBef>
        <a:spcAft>
          <a:spcPct val="0"/>
        </a:spcAft>
        <a:buClr>
          <a:schemeClr val="bg2"/>
        </a:buClr>
        <a:buFont typeface="Wingdings" pitchFamily="-65" charset="2"/>
        <a:buChar char="§"/>
        <a:defRPr sz="2000">
          <a:solidFill>
            <a:schemeClr val="bg2"/>
          </a:solidFill>
          <a:latin typeface="+mn-lt"/>
          <a:ea typeface="ＭＳ Ｐゴシック" pitchFamily="-65" charset="-128"/>
        </a:defRPr>
      </a:lvl8pPr>
      <a:lvl9pPr marL="3886200" indent="-228600" algn="l" rtl="0" eaLnBrk="1" fontAlgn="base" hangingPunct="1">
        <a:spcBef>
          <a:spcPct val="20000"/>
        </a:spcBef>
        <a:spcAft>
          <a:spcPct val="0"/>
        </a:spcAft>
        <a:buClr>
          <a:schemeClr val="bg2"/>
        </a:buClr>
        <a:buFont typeface="Wingdings" pitchFamily="-65" charset="2"/>
        <a:buChar char="§"/>
        <a:defRPr sz="2000">
          <a:solidFill>
            <a:schemeClr val="bg2"/>
          </a:solidFill>
          <a:latin typeface="+mn-lt"/>
          <a:ea typeface="ＭＳ Ｐゴシック" pitchFamily="-65"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25.jpeg"/><Relationship Id="rId4" Type="http://schemas.openxmlformats.org/officeDocument/2006/relationships/image" Target="../media/image24.png"/></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7" Type="http://schemas.openxmlformats.org/officeDocument/2006/relationships/image" Target="../media/image30.tiff"/><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29.tiff"/><Relationship Id="rId5" Type="http://schemas.openxmlformats.org/officeDocument/2006/relationships/image" Target="../media/image28.png"/><Relationship Id="rId4" Type="http://schemas.openxmlformats.org/officeDocument/2006/relationships/image" Target="../media/image27.jpg"/></Relationships>
</file>

<file path=ppt/slides/_rels/slide13.xml.rels><?xml version="1.0" encoding="UTF-8" standalone="yes"?>
<Relationships xmlns="http://schemas.openxmlformats.org/package/2006/relationships"><Relationship Id="rId8" Type="http://schemas.openxmlformats.org/officeDocument/2006/relationships/hyperlink" Target="https://cds.cern.ch/record/2771289?ln=en" TargetMode="External"/><Relationship Id="rId3" Type="http://schemas.openxmlformats.org/officeDocument/2006/relationships/hyperlink" Target="https://gitlab.cern.ch/rf-track/rf-track-2.0" TargetMode="External"/><Relationship Id="rId7" Type="http://schemas.openxmlformats.org/officeDocument/2006/relationships/image" Target="../media/image32.emf"/><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hyperlink" Target="https://xsuite.readthedocs.io/en/latest/" TargetMode="External"/><Relationship Id="rId4" Type="http://schemas.openxmlformats.org/officeDocument/2006/relationships/hyperlink" Target="https://doi.org/10.18429/JACoW-COOL2021-P1005"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3.xml"/><Relationship Id="rId5" Type="http://schemas.openxmlformats.org/officeDocument/2006/relationships/image" Target="../media/image36.png"/><Relationship Id="rId4" Type="http://schemas.openxmlformats.org/officeDocument/2006/relationships/image" Target="../media/image35.png"/></Relationships>
</file>

<file path=ppt/slides/_rels/slide1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1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1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5.png"/><Relationship Id="rId7" Type="http://schemas.openxmlformats.org/officeDocument/2006/relationships/image" Target="../media/image49.emf"/><Relationship Id="rId2" Type="http://schemas.openxmlformats.org/officeDocument/2006/relationships/image" Target="../media/image44.png"/><Relationship Id="rId1" Type="http://schemas.openxmlformats.org/officeDocument/2006/relationships/slideLayout" Target="../slideLayouts/slideLayout2.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s>
</file>

<file path=ppt/slides/_rels/slide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52.jpeg"/><Relationship Id="rId5" Type="http://schemas.openxmlformats.org/officeDocument/2006/relationships/image" Target="../media/image8.jpg"/><Relationship Id="rId4" Type="http://schemas.openxmlformats.org/officeDocument/2006/relationships/image" Target="../media/image51.png"/></Relationships>
</file>

<file path=ppt/slides/_rels/slide24.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3.xml"/><Relationship Id="rId5" Type="http://schemas.openxmlformats.org/officeDocument/2006/relationships/image" Target="../media/image56.emf"/><Relationship Id="rId4" Type="http://schemas.openxmlformats.org/officeDocument/2006/relationships/image" Target="../media/image55.emf"/></Relationships>
</file>

<file path=ppt/slides/_rels/slide25.xml.rels><?xml version="1.0" encoding="UTF-8" standalone="yes"?>
<Relationships xmlns="http://schemas.openxmlformats.org/package/2006/relationships"><Relationship Id="rId2" Type="http://schemas.openxmlformats.org/officeDocument/2006/relationships/image" Target="../media/image57.e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https://indico.cern.ch/event/1191479/contributions/5503615/"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8.jpg"/><Relationship Id="rId7"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hyperlink" Target="https://livrepository.liverpool.ac.uk/3039086/" TargetMode="External"/><Relationship Id="rId5" Type="http://schemas.openxmlformats.org/officeDocument/2006/relationships/hyperlink" Target="https://accelconf.web.cern.ch/AccelConf/ipac2018/papers/tupaf056.pdf" TargetMode="External"/><Relationship Id="rId4" Type="http://schemas.openxmlformats.org/officeDocument/2006/relationships/hyperlink" Target="http://accelconf.web.cern.ch/accelconf/ipac2016/papers/tupmr006.pdf" TargetMode="External"/><Relationship Id="rId9"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hyperlink" Target="https://www.indico.kr/event/23/attachments/89/360/WEPP04_poster.pdf" TargetMode="Externa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hyperlink" Target="https://indico.cern.ch/event/1138716/timetable/?view=standard" TargetMode="External"/><Relationship Id="rId7" Type="http://schemas.openxmlformats.org/officeDocument/2006/relationships/hyperlink" Target="https://indico.cern.ch/event/578629/contributions/2344163/"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C2161FC-6F32-C74A-A560-1BFA69F16FAC}"/>
              </a:ext>
            </a:extLst>
          </p:cNvPr>
          <p:cNvSpPr>
            <a:spLocks noGrp="1"/>
          </p:cNvSpPr>
          <p:nvPr>
            <p:ph type="title"/>
          </p:nvPr>
        </p:nvSpPr>
        <p:spPr>
          <a:xfrm>
            <a:off x="0" y="0"/>
            <a:ext cx="6968918" cy="1207023"/>
          </a:xfrm>
        </p:spPr>
        <p:txBody>
          <a:bodyPr/>
          <a:lstStyle/>
          <a:p>
            <a:r>
              <a:rPr lang="en-US" sz="3600" dirty="0"/>
              <a:t>Status of E-cooling at 100 keV in ELENA</a:t>
            </a:r>
            <a:endParaRPr lang="en-US" sz="1600" dirty="0"/>
          </a:p>
        </p:txBody>
      </p:sp>
      <p:sp>
        <p:nvSpPr>
          <p:cNvPr id="5" name="Text Placeholder 4">
            <a:extLst>
              <a:ext uri="{FF2B5EF4-FFF2-40B4-BE49-F238E27FC236}">
                <a16:creationId xmlns:a16="http://schemas.microsoft.com/office/drawing/2014/main" id="{67567D38-1A35-CF46-B79D-C7530E47AF0E}"/>
              </a:ext>
            </a:extLst>
          </p:cNvPr>
          <p:cNvSpPr>
            <a:spLocks noGrp="1"/>
          </p:cNvSpPr>
          <p:nvPr>
            <p:ph type="body" sz="quarter" idx="10"/>
          </p:nvPr>
        </p:nvSpPr>
        <p:spPr>
          <a:xfrm>
            <a:off x="0" y="1325564"/>
            <a:ext cx="9144000" cy="354204"/>
          </a:xfrm>
        </p:spPr>
        <p:txBody>
          <a:bodyPr>
            <a:normAutofit fontScale="92500"/>
          </a:bodyPr>
          <a:lstStyle/>
          <a:p>
            <a:r>
              <a:rPr lang="en-US" sz="1400" dirty="0"/>
              <a:t>COOL2023 Workshop – Montreux – Oct 2023 	          		                   </a:t>
            </a:r>
            <a:r>
              <a:rPr lang="en-US" sz="1400" i="1" dirty="0"/>
              <a:t>D. Gamba for the AD/ELENA team</a:t>
            </a:r>
          </a:p>
        </p:txBody>
      </p:sp>
      <p:sp>
        <p:nvSpPr>
          <p:cNvPr id="6" name="Text Placeholder 5">
            <a:extLst>
              <a:ext uri="{FF2B5EF4-FFF2-40B4-BE49-F238E27FC236}">
                <a16:creationId xmlns:a16="http://schemas.microsoft.com/office/drawing/2014/main" id="{1AD3217A-E53F-584C-946F-0FDF255BCEBC}"/>
              </a:ext>
            </a:extLst>
          </p:cNvPr>
          <p:cNvSpPr>
            <a:spLocks noGrp="1"/>
          </p:cNvSpPr>
          <p:nvPr>
            <p:ph type="body" sz="quarter" idx="11"/>
          </p:nvPr>
        </p:nvSpPr>
        <p:spPr>
          <a:xfrm>
            <a:off x="0" y="4880406"/>
            <a:ext cx="9144000" cy="1329894"/>
          </a:xfrm>
        </p:spPr>
        <p:txBody>
          <a:bodyPr>
            <a:normAutofit/>
          </a:bodyPr>
          <a:lstStyle/>
          <a:p>
            <a:r>
              <a:rPr lang="en-US" dirty="0"/>
              <a:t>Introduction of the AD/ELENA facility and performance status</a:t>
            </a:r>
          </a:p>
          <a:p>
            <a:r>
              <a:rPr lang="en-US" dirty="0"/>
              <a:t>Tools and methods available for e-cooling studies in ELENA</a:t>
            </a:r>
          </a:p>
          <a:p>
            <a:r>
              <a:rPr lang="en-US" dirty="0"/>
              <a:t>Some recent, yet preliminary, results at 100 keV</a:t>
            </a:r>
          </a:p>
        </p:txBody>
      </p:sp>
      <p:sp>
        <p:nvSpPr>
          <p:cNvPr id="8" name="Picture Placeholder 7">
            <a:extLst>
              <a:ext uri="{FF2B5EF4-FFF2-40B4-BE49-F238E27FC236}">
                <a16:creationId xmlns:a16="http://schemas.microsoft.com/office/drawing/2014/main" id="{CCAE4A0A-521A-4342-9FF6-8B5720B341C3}"/>
              </a:ext>
            </a:extLst>
          </p:cNvPr>
          <p:cNvSpPr>
            <a:spLocks noGrp="1"/>
          </p:cNvSpPr>
          <p:nvPr>
            <p:ph type="pic" sz="quarter" idx="12"/>
          </p:nvPr>
        </p:nvSpPr>
        <p:spPr/>
      </p:sp>
      <p:pic>
        <p:nvPicPr>
          <p:cNvPr id="10" name="Picture Placeholder 7">
            <a:extLst>
              <a:ext uri="{FF2B5EF4-FFF2-40B4-BE49-F238E27FC236}">
                <a16:creationId xmlns:a16="http://schemas.microsoft.com/office/drawing/2014/main" id="{BA2DBE8F-AA0A-CA46-8B38-1AAB0FE851EC}"/>
              </a:ext>
            </a:extLst>
          </p:cNvPr>
          <p:cNvPicPr>
            <a:picLocks noChangeAspect="1"/>
          </p:cNvPicPr>
          <p:nvPr/>
        </p:nvPicPr>
        <p:blipFill rotWithShape="1">
          <a:blip r:embed="rId3">
            <a:extLst>
              <a:ext uri="{28A0092B-C50C-407E-A947-70E740481C1C}">
                <a14:useLocalDpi xmlns:a14="http://schemas.microsoft.com/office/drawing/2010/main" val="0"/>
              </a:ext>
            </a:extLst>
          </a:blip>
          <a:srcRect t="2899" b="41641"/>
          <a:stretch/>
        </p:blipFill>
        <p:spPr>
          <a:xfrm>
            <a:off x="1039812" y="1805141"/>
            <a:ext cx="7064375" cy="2938463"/>
          </a:xfrm>
          <a:prstGeom prst="rect">
            <a:avLst/>
          </a:prstGeom>
        </p:spPr>
      </p:pic>
      <p:sp>
        <p:nvSpPr>
          <p:cNvPr id="12" name="Text Placeholder 5">
            <a:extLst>
              <a:ext uri="{FF2B5EF4-FFF2-40B4-BE49-F238E27FC236}">
                <a16:creationId xmlns:a16="http://schemas.microsoft.com/office/drawing/2014/main" id="{DE9A3CCE-4E3B-184D-8DBC-0156966BBDDD}"/>
              </a:ext>
            </a:extLst>
          </p:cNvPr>
          <p:cNvSpPr txBox="1">
            <a:spLocks/>
          </p:cNvSpPr>
          <p:nvPr/>
        </p:nvSpPr>
        <p:spPr>
          <a:xfrm>
            <a:off x="-1" y="5977532"/>
            <a:ext cx="9144000" cy="571858"/>
          </a:xfrm>
          <a:prstGeom prst="rect">
            <a:avLst/>
          </a:prstGeom>
        </p:spPr>
        <p:txBody>
          <a:bodyPr>
            <a:normAutofit/>
          </a:bodyPr>
          <a:lstStyle>
            <a:lvl1pPr marL="939800" indent="-317500" algn="l" rtl="0" eaLnBrk="1" fontAlgn="base" hangingPunct="1">
              <a:spcBef>
                <a:spcPct val="20000"/>
              </a:spcBef>
              <a:spcAft>
                <a:spcPct val="0"/>
              </a:spcAft>
              <a:buClr>
                <a:schemeClr val="bg2"/>
              </a:buClr>
              <a:buSzPct val="75000"/>
              <a:buFont typeface="Wingdings" pitchFamily="19" charset="2"/>
              <a:buChar char="n"/>
              <a:tabLst/>
              <a:defRPr sz="2000" b="0">
                <a:solidFill>
                  <a:schemeClr val="bg2"/>
                </a:solidFill>
                <a:latin typeface="+mn-lt"/>
                <a:ea typeface="ＭＳ Ｐゴシック" pitchFamily="-65" charset="-128"/>
                <a:cs typeface="ＭＳ Ｐゴシック" pitchFamily="-65" charset="-128"/>
              </a:defRPr>
            </a:lvl1pPr>
            <a:lvl2pPr marL="742950" indent="-285750" algn="l" rtl="0" eaLnBrk="1" fontAlgn="base" hangingPunct="1">
              <a:spcBef>
                <a:spcPct val="20000"/>
              </a:spcBef>
              <a:spcAft>
                <a:spcPct val="0"/>
              </a:spcAft>
              <a:buClr>
                <a:schemeClr val="accent2"/>
              </a:buClr>
              <a:buSzPct val="80000"/>
              <a:buFont typeface="Wingdings" pitchFamily="19" charset="2"/>
              <a:buChar char="¨"/>
              <a:defRPr sz="2800">
                <a:solidFill>
                  <a:schemeClr val="bg2"/>
                </a:solidFill>
                <a:latin typeface="+mn-lt"/>
                <a:ea typeface="ＭＳ Ｐゴシック" pitchFamily="-65" charset="-128"/>
              </a:defRPr>
            </a:lvl2pPr>
            <a:lvl3pPr marL="1143000" indent="-228600" algn="l" rtl="0" eaLnBrk="1" fontAlgn="base" hangingPunct="1">
              <a:spcBef>
                <a:spcPct val="20000"/>
              </a:spcBef>
              <a:spcAft>
                <a:spcPct val="0"/>
              </a:spcAft>
              <a:buClr>
                <a:schemeClr val="bg2"/>
              </a:buClr>
              <a:buSzPct val="65000"/>
              <a:buFont typeface="Wingdings" pitchFamily="19" charset="2"/>
              <a:buChar char="n"/>
              <a:defRPr sz="2400">
                <a:solidFill>
                  <a:schemeClr val="bg2"/>
                </a:solidFill>
                <a:latin typeface="+mn-lt"/>
                <a:ea typeface="ＭＳ Ｐゴシック" pitchFamily="-65" charset="-128"/>
              </a:defRPr>
            </a:lvl3pPr>
            <a:lvl4pPr marL="1600200" indent="-228600" algn="l" rtl="0" eaLnBrk="1" fontAlgn="base" hangingPunct="1">
              <a:spcBef>
                <a:spcPct val="20000"/>
              </a:spcBef>
              <a:spcAft>
                <a:spcPct val="0"/>
              </a:spcAft>
              <a:buClr>
                <a:schemeClr val="accent2"/>
              </a:buClr>
              <a:buSzPct val="70000"/>
              <a:buFont typeface="Wingdings" pitchFamily="19" charset="2"/>
              <a:buChar char="¨"/>
              <a:defRPr sz="2000">
                <a:solidFill>
                  <a:schemeClr val="bg2"/>
                </a:solidFill>
                <a:latin typeface="+mn-lt"/>
                <a:ea typeface="ＭＳ Ｐゴシック" pitchFamily="-65" charset="-128"/>
              </a:defRPr>
            </a:lvl4pPr>
            <a:lvl5pPr marL="2057400" indent="-228600" algn="l" rtl="0" eaLnBrk="1" fontAlgn="base" hangingPunct="1">
              <a:spcBef>
                <a:spcPct val="20000"/>
              </a:spcBef>
              <a:spcAft>
                <a:spcPct val="0"/>
              </a:spcAft>
              <a:buClr>
                <a:schemeClr val="bg2"/>
              </a:buClr>
              <a:buFont typeface="Wingdings" pitchFamily="19" charset="2"/>
              <a:buChar char="§"/>
              <a:defRPr sz="2000">
                <a:solidFill>
                  <a:schemeClr val="bg2"/>
                </a:solidFill>
                <a:latin typeface="+mn-lt"/>
                <a:ea typeface="ＭＳ Ｐゴシック" pitchFamily="-65" charset="-128"/>
              </a:defRPr>
            </a:lvl5pPr>
            <a:lvl6pPr marL="2514600" indent="-228600" algn="l" rtl="0" eaLnBrk="1" fontAlgn="base" hangingPunct="1">
              <a:spcBef>
                <a:spcPct val="20000"/>
              </a:spcBef>
              <a:spcAft>
                <a:spcPct val="0"/>
              </a:spcAft>
              <a:buClr>
                <a:schemeClr val="bg2"/>
              </a:buClr>
              <a:buFont typeface="Wingdings" pitchFamily="-65" charset="2"/>
              <a:buChar char="§"/>
              <a:defRPr sz="2000">
                <a:solidFill>
                  <a:schemeClr val="bg2"/>
                </a:solidFill>
                <a:latin typeface="+mn-lt"/>
                <a:ea typeface="ＭＳ Ｐゴシック" pitchFamily="-65" charset="-128"/>
              </a:defRPr>
            </a:lvl6pPr>
            <a:lvl7pPr marL="2971800" indent="-228600" algn="l" rtl="0" eaLnBrk="1" fontAlgn="base" hangingPunct="1">
              <a:spcBef>
                <a:spcPct val="20000"/>
              </a:spcBef>
              <a:spcAft>
                <a:spcPct val="0"/>
              </a:spcAft>
              <a:buClr>
                <a:schemeClr val="bg2"/>
              </a:buClr>
              <a:buFont typeface="Wingdings" pitchFamily="-65" charset="2"/>
              <a:buChar char="§"/>
              <a:defRPr sz="2000">
                <a:solidFill>
                  <a:schemeClr val="bg2"/>
                </a:solidFill>
                <a:latin typeface="+mn-lt"/>
                <a:ea typeface="ＭＳ Ｐゴシック" pitchFamily="-65" charset="-128"/>
              </a:defRPr>
            </a:lvl7pPr>
            <a:lvl8pPr marL="3429000" indent="-228600" algn="l" rtl="0" eaLnBrk="1" fontAlgn="base" hangingPunct="1">
              <a:spcBef>
                <a:spcPct val="20000"/>
              </a:spcBef>
              <a:spcAft>
                <a:spcPct val="0"/>
              </a:spcAft>
              <a:buClr>
                <a:schemeClr val="bg2"/>
              </a:buClr>
              <a:buFont typeface="Wingdings" pitchFamily="-65" charset="2"/>
              <a:buChar char="§"/>
              <a:defRPr sz="2000">
                <a:solidFill>
                  <a:schemeClr val="bg2"/>
                </a:solidFill>
                <a:latin typeface="+mn-lt"/>
                <a:ea typeface="ＭＳ Ｐゴシック" pitchFamily="-65" charset="-128"/>
              </a:defRPr>
            </a:lvl8pPr>
            <a:lvl9pPr marL="3886200" indent="-228600" algn="l" rtl="0" eaLnBrk="1" fontAlgn="base" hangingPunct="1">
              <a:spcBef>
                <a:spcPct val="20000"/>
              </a:spcBef>
              <a:spcAft>
                <a:spcPct val="0"/>
              </a:spcAft>
              <a:buClr>
                <a:schemeClr val="bg2"/>
              </a:buClr>
              <a:buFont typeface="Wingdings" pitchFamily="-65" charset="2"/>
              <a:buChar char="§"/>
              <a:defRPr sz="2000">
                <a:solidFill>
                  <a:schemeClr val="bg2"/>
                </a:solidFill>
                <a:latin typeface="+mn-lt"/>
                <a:ea typeface="ＭＳ Ｐゴシック" pitchFamily="-65" charset="-128"/>
              </a:defRPr>
            </a:lvl9pPr>
          </a:lstStyle>
          <a:p>
            <a:pPr marL="11113" indent="0" algn="ctr">
              <a:buNone/>
            </a:pPr>
            <a:endParaRPr lang="en-US" sz="1400" b="1" kern="0" dirty="0">
              <a:solidFill>
                <a:schemeClr val="bg2">
                  <a:lumMod val="60000"/>
                  <a:lumOff val="40000"/>
                </a:schemeClr>
              </a:solidFill>
            </a:endParaRPr>
          </a:p>
        </p:txBody>
      </p:sp>
    </p:spTree>
    <p:extLst>
      <p:ext uri="{BB962C8B-B14F-4D97-AF65-F5344CB8AC3E}">
        <p14:creationId xmlns:p14="http://schemas.microsoft.com/office/powerpoint/2010/main" val="20322816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939058B-4AEF-E040-B40A-3AB8A66E3E42}"/>
              </a:ext>
            </a:extLst>
          </p:cNvPr>
          <p:cNvSpPr>
            <a:spLocks noGrp="1"/>
          </p:cNvSpPr>
          <p:nvPr>
            <p:ph type="sldNum" sz="quarter" idx="4"/>
          </p:nvPr>
        </p:nvSpPr>
        <p:spPr/>
        <p:txBody>
          <a:bodyPr/>
          <a:lstStyle/>
          <a:p>
            <a:fld id="{60E0EBF0-ABEC-3E40-BDE2-0EBB43F8626D}" type="slidenum">
              <a:rPr lang="en-US" smtClean="0"/>
              <a:pPr/>
              <a:t>10</a:t>
            </a:fld>
            <a:endParaRPr lang="en-US" dirty="0"/>
          </a:p>
        </p:txBody>
      </p:sp>
      <p:sp>
        <p:nvSpPr>
          <p:cNvPr id="3" name="Footer Placeholder 2">
            <a:extLst>
              <a:ext uri="{FF2B5EF4-FFF2-40B4-BE49-F238E27FC236}">
                <a16:creationId xmlns:a16="http://schemas.microsoft.com/office/drawing/2014/main" id="{E562E183-77B5-8643-9E79-84309DE1E873}"/>
              </a:ext>
            </a:extLst>
          </p:cNvPr>
          <p:cNvSpPr>
            <a:spLocks noGrp="1"/>
          </p:cNvSpPr>
          <p:nvPr>
            <p:ph type="ftr" sz="quarter" idx="10"/>
          </p:nvPr>
        </p:nvSpPr>
        <p:spPr/>
        <p:txBody>
          <a:bodyPr/>
          <a:lstStyle/>
          <a:p>
            <a:pPr>
              <a:defRPr/>
            </a:pPr>
            <a:r>
              <a:rPr lang="en-US"/>
              <a:t>COOL2023 Workshop – Montreux – Oct 2023 </a:t>
            </a:r>
            <a:endParaRPr lang="en-US" dirty="0"/>
          </a:p>
        </p:txBody>
      </p:sp>
      <p:sp>
        <p:nvSpPr>
          <p:cNvPr id="4" name="Title 3">
            <a:extLst>
              <a:ext uri="{FF2B5EF4-FFF2-40B4-BE49-F238E27FC236}">
                <a16:creationId xmlns:a16="http://schemas.microsoft.com/office/drawing/2014/main" id="{A6B8D67F-6692-564A-B961-9F62676A782D}"/>
              </a:ext>
            </a:extLst>
          </p:cNvPr>
          <p:cNvSpPr>
            <a:spLocks noGrp="1"/>
          </p:cNvSpPr>
          <p:nvPr>
            <p:ph type="title"/>
          </p:nvPr>
        </p:nvSpPr>
        <p:spPr/>
        <p:txBody>
          <a:bodyPr>
            <a:normAutofit/>
          </a:bodyPr>
          <a:lstStyle/>
          <a:p>
            <a:r>
              <a:rPr lang="en-CH" sz="2800" dirty="0"/>
              <a:t>Neutrals Monitor</a:t>
            </a:r>
          </a:p>
        </p:txBody>
      </p:sp>
      <p:sp>
        <p:nvSpPr>
          <p:cNvPr id="5" name="Content Placeholder 4">
            <a:extLst>
              <a:ext uri="{FF2B5EF4-FFF2-40B4-BE49-F238E27FC236}">
                <a16:creationId xmlns:a16="http://schemas.microsoft.com/office/drawing/2014/main" id="{BDD5CFCE-2B33-744E-91D5-EB2D6ABCFB73}"/>
              </a:ext>
            </a:extLst>
          </p:cNvPr>
          <p:cNvSpPr>
            <a:spLocks noGrp="1"/>
          </p:cNvSpPr>
          <p:nvPr>
            <p:ph sz="quarter" idx="11"/>
          </p:nvPr>
        </p:nvSpPr>
        <p:spPr>
          <a:xfrm>
            <a:off x="148507" y="909208"/>
            <a:ext cx="7086482" cy="5459616"/>
          </a:xfrm>
        </p:spPr>
        <p:txBody>
          <a:bodyPr/>
          <a:lstStyle/>
          <a:p>
            <a:r>
              <a:rPr lang="en-CH" sz="2000" b="1" dirty="0"/>
              <a:t>System installed </a:t>
            </a:r>
            <a:r>
              <a:rPr lang="en-CH" sz="2000" dirty="0"/>
              <a:t>at the end of e-cooler section in ELENA</a:t>
            </a:r>
          </a:p>
          <a:p>
            <a:r>
              <a:rPr lang="en-CH" sz="2000" b="1" dirty="0"/>
              <a:t>Great potential </a:t>
            </a:r>
            <a:r>
              <a:rPr lang="en-CH" sz="2000" dirty="0"/>
              <a:t>for cooling (but not only!) studies </a:t>
            </a:r>
            <a:r>
              <a:rPr lang="en-CH" sz="2000" b="1" dirty="0"/>
              <a:t>with H</a:t>
            </a:r>
            <a:r>
              <a:rPr lang="en-CH" sz="2000" b="1" baseline="30000" dirty="0"/>
              <a:t>-</a:t>
            </a:r>
            <a:r>
              <a:rPr lang="en-CH" sz="2000" b="1" dirty="0"/>
              <a:t> </a:t>
            </a:r>
          </a:p>
          <a:p>
            <a:r>
              <a:rPr lang="en-CH" sz="2200" b="1" dirty="0">
                <a:solidFill>
                  <a:schemeClr val="bg2">
                    <a:lumMod val="60000"/>
                    <a:lumOff val="40000"/>
                  </a:schemeClr>
                </a:solidFill>
              </a:rPr>
              <a:t>Work ongoing to interpret the measurements obtained so far:</a:t>
            </a:r>
          </a:p>
          <a:p>
            <a:pPr lvl="1"/>
            <a:r>
              <a:rPr lang="en-CH" sz="1800" dirty="0"/>
              <a:t>Source of the </a:t>
            </a:r>
            <a:r>
              <a:rPr lang="en-CH" sz="1800" b="1" dirty="0"/>
              <a:t>signal might not be (only) due to H</a:t>
            </a:r>
            <a:r>
              <a:rPr lang="en-CH" sz="1800" b="1" baseline="30000" dirty="0"/>
              <a:t>-</a:t>
            </a:r>
            <a:r>
              <a:rPr lang="en-CH" sz="1800" b="1" dirty="0"/>
              <a:t>-e</a:t>
            </a:r>
            <a:r>
              <a:rPr lang="en-CH" sz="1800" b="1" baseline="30000" dirty="0"/>
              <a:t>-</a:t>
            </a:r>
            <a:r>
              <a:rPr lang="en-CH" sz="1800" b="1" dirty="0"/>
              <a:t> interaction</a:t>
            </a:r>
          </a:p>
          <a:p>
            <a:pPr lvl="1"/>
            <a:r>
              <a:rPr lang="en-CH" sz="1800" b="1" dirty="0"/>
              <a:t>System not yet fully exploited</a:t>
            </a:r>
          </a:p>
          <a:p>
            <a:pPr lvl="1"/>
            <a:r>
              <a:rPr lang="en-CH" sz="1800" b="1" dirty="0">
                <a:solidFill>
                  <a:schemeClr val="bg2">
                    <a:lumMod val="60000"/>
                    <a:lumOff val="40000"/>
                  </a:schemeClr>
                </a:solidFill>
              </a:rPr>
              <a:t>See G.Tranquille at COOL23</a:t>
            </a:r>
          </a:p>
        </p:txBody>
      </p:sp>
      <p:pic>
        <p:nvPicPr>
          <p:cNvPr id="8" name="Picture 7" descr="Graphical user interface, histogram&#10;&#10;Description automatically generated">
            <a:extLst>
              <a:ext uri="{FF2B5EF4-FFF2-40B4-BE49-F238E27FC236}">
                <a16:creationId xmlns:a16="http://schemas.microsoft.com/office/drawing/2014/main" id="{6A08E70F-C7C2-1F41-8D5F-E7E0C7C46627}"/>
              </a:ext>
            </a:extLst>
          </p:cNvPr>
          <p:cNvPicPr>
            <a:picLocks noChangeAspect="1"/>
          </p:cNvPicPr>
          <p:nvPr/>
        </p:nvPicPr>
        <p:blipFill rotWithShape="1">
          <a:blip r:embed="rId2"/>
          <a:srcRect t="5382"/>
          <a:stretch/>
        </p:blipFill>
        <p:spPr>
          <a:xfrm>
            <a:off x="4282401" y="2914639"/>
            <a:ext cx="4861599" cy="3559072"/>
          </a:xfrm>
          <a:prstGeom prst="rect">
            <a:avLst/>
          </a:prstGeom>
          <a:ln>
            <a:solidFill>
              <a:schemeClr val="bg2">
                <a:lumMod val="60000"/>
                <a:lumOff val="40000"/>
              </a:schemeClr>
            </a:solidFill>
          </a:ln>
        </p:spPr>
      </p:pic>
      <p:pic>
        <p:nvPicPr>
          <p:cNvPr id="10" name="Picture 9" descr="A close-up of a machine&#10;&#10;Description automatically generated with low confidence">
            <a:extLst>
              <a:ext uri="{FF2B5EF4-FFF2-40B4-BE49-F238E27FC236}">
                <a16:creationId xmlns:a16="http://schemas.microsoft.com/office/drawing/2014/main" id="{22D73AFF-C44D-274E-A876-BAD4B13BA138}"/>
              </a:ext>
            </a:extLst>
          </p:cNvPr>
          <p:cNvPicPr>
            <a:picLocks noChangeAspect="1"/>
          </p:cNvPicPr>
          <p:nvPr/>
        </p:nvPicPr>
        <p:blipFill rotWithShape="1">
          <a:blip r:embed="rId3"/>
          <a:srcRect r="38731"/>
          <a:stretch/>
        </p:blipFill>
        <p:spPr>
          <a:xfrm>
            <a:off x="146731" y="3559723"/>
            <a:ext cx="4089989" cy="2648681"/>
          </a:xfrm>
          <a:prstGeom prst="rect">
            <a:avLst/>
          </a:prstGeom>
        </p:spPr>
      </p:pic>
      <p:pic>
        <p:nvPicPr>
          <p:cNvPr id="6" name="Picture 5" descr="A close-up of a machine&#10;&#10;Description automatically generated with low confidence">
            <a:extLst>
              <a:ext uri="{FF2B5EF4-FFF2-40B4-BE49-F238E27FC236}">
                <a16:creationId xmlns:a16="http://schemas.microsoft.com/office/drawing/2014/main" id="{86E08B83-1C9E-81DB-94CD-75B8F0694C24}"/>
              </a:ext>
            </a:extLst>
          </p:cNvPr>
          <p:cNvPicPr>
            <a:picLocks noChangeAspect="1"/>
          </p:cNvPicPr>
          <p:nvPr/>
        </p:nvPicPr>
        <p:blipFill rotWithShape="1">
          <a:blip r:embed="rId3"/>
          <a:srcRect l="62688"/>
          <a:stretch/>
        </p:blipFill>
        <p:spPr>
          <a:xfrm>
            <a:off x="7299157" y="750879"/>
            <a:ext cx="1813942" cy="1928981"/>
          </a:xfrm>
          <a:prstGeom prst="rect">
            <a:avLst/>
          </a:prstGeom>
        </p:spPr>
      </p:pic>
    </p:spTree>
    <p:extLst>
      <p:ext uri="{BB962C8B-B14F-4D97-AF65-F5344CB8AC3E}">
        <p14:creationId xmlns:p14="http://schemas.microsoft.com/office/powerpoint/2010/main" val="29692939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C7B70D6E-2256-A142-89A8-44DE10806F48}"/>
              </a:ext>
            </a:extLst>
          </p:cNvPr>
          <p:cNvSpPr>
            <a:spLocks noGrp="1"/>
          </p:cNvSpPr>
          <p:nvPr>
            <p:ph type="ftr" sz="quarter" idx="10"/>
          </p:nvPr>
        </p:nvSpPr>
        <p:spPr/>
        <p:txBody>
          <a:bodyPr/>
          <a:lstStyle/>
          <a:p>
            <a:pPr>
              <a:defRPr/>
            </a:pPr>
            <a:r>
              <a:rPr lang="en-US"/>
              <a:t>COOL2023 Workshop – Montreux – Oct 2023 </a:t>
            </a:r>
            <a:endParaRPr lang="en-US" dirty="0"/>
          </a:p>
        </p:txBody>
      </p:sp>
      <p:sp>
        <p:nvSpPr>
          <p:cNvPr id="3" name="Title 2">
            <a:extLst>
              <a:ext uri="{FF2B5EF4-FFF2-40B4-BE49-F238E27FC236}">
                <a16:creationId xmlns:a16="http://schemas.microsoft.com/office/drawing/2014/main" id="{1DEF9DC6-FA8A-3849-BDBF-3FBCC3A6BA08}"/>
              </a:ext>
            </a:extLst>
          </p:cNvPr>
          <p:cNvSpPr>
            <a:spLocks noGrp="1"/>
          </p:cNvSpPr>
          <p:nvPr>
            <p:ph type="title"/>
          </p:nvPr>
        </p:nvSpPr>
        <p:spPr/>
        <p:txBody>
          <a:bodyPr>
            <a:normAutofit fontScale="90000"/>
          </a:bodyPr>
          <a:lstStyle/>
          <a:p>
            <a:r>
              <a:rPr lang="en-US" sz="3100" dirty="0"/>
              <a:t>SEM</a:t>
            </a:r>
            <a:r>
              <a:rPr lang="en-US" dirty="0"/>
              <a:t>: single shot optics measurement </a:t>
            </a:r>
          </a:p>
        </p:txBody>
      </p:sp>
      <p:sp>
        <p:nvSpPr>
          <p:cNvPr id="4" name="Content Placeholder 3">
            <a:extLst>
              <a:ext uri="{FF2B5EF4-FFF2-40B4-BE49-F238E27FC236}">
                <a16:creationId xmlns:a16="http://schemas.microsoft.com/office/drawing/2014/main" id="{D28DC7E1-A43B-DC49-9A34-3CF9A2F2F8D1}"/>
              </a:ext>
            </a:extLst>
          </p:cNvPr>
          <p:cNvSpPr>
            <a:spLocks noGrp="1"/>
          </p:cNvSpPr>
          <p:nvPr>
            <p:ph sz="quarter" idx="11"/>
          </p:nvPr>
        </p:nvSpPr>
        <p:spPr>
          <a:xfrm>
            <a:off x="337582" y="735016"/>
            <a:ext cx="8806418" cy="608732"/>
          </a:xfrm>
        </p:spPr>
        <p:txBody>
          <a:bodyPr/>
          <a:lstStyle/>
          <a:p>
            <a:r>
              <a:rPr lang="en-US" sz="2000" b="1" dirty="0"/>
              <a:t>ELENA transfer lines </a:t>
            </a:r>
            <a:r>
              <a:rPr lang="en-US" sz="2000" dirty="0"/>
              <a:t>are </a:t>
            </a:r>
            <a:r>
              <a:rPr lang="en-US" sz="2000" b="1" dirty="0"/>
              <a:t>equipped</a:t>
            </a:r>
            <a:r>
              <a:rPr lang="en-US" sz="2000" dirty="0"/>
              <a:t> with </a:t>
            </a:r>
            <a:r>
              <a:rPr lang="en-US" sz="2000" b="1" dirty="0"/>
              <a:t>multi-wire profile monitors </a:t>
            </a:r>
            <a:r>
              <a:rPr lang="en-US" sz="2000" dirty="0"/>
              <a:t>(SEM)</a:t>
            </a:r>
          </a:p>
        </p:txBody>
      </p:sp>
      <p:pic>
        <p:nvPicPr>
          <p:cNvPr id="5" name="Picture 4">
            <a:extLst>
              <a:ext uri="{FF2B5EF4-FFF2-40B4-BE49-F238E27FC236}">
                <a16:creationId xmlns:a16="http://schemas.microsoft.com/office/drawing/2014/main" id="{2CFD4782-3E8F-D449-9FAF-6F791F1D1527}"/>
              </a:ext>
            </a:extLst>
          </p:cNvPr>
          <p:cNvPicPr>
            <a:picLocks noChangeAspect="1"/>
          </p:cNvPicPr>
          <p:nvPr/>
        </p:nvPicPr>
        <p:blipFill rotWithShape="1">
          <a:blip r:embed="rId3"/>
          <a:srcRect t="76572" r="65802" b="9793"/>
          <a:stretch/>
        </p:blipFill>
        <p:spPr>
          <a:xfrm>
            <a:off x="553546" y="2500132"/>
            <a:ext cx="5812456" cy="1040476"/>
          </a:xfrm>
          <a:prstGeom prst="rect">
            <a:avLst/>
          </a:prstGeom>
          <a:ln>
            <a:solidFill>
              <a:schemeClr val="tx1"/>
            </a:solidFill>
          </a:ln>
        </p:spPr>
      </p:pic>
      <p:pic>
        <p:nvPicPr>
          <p:cNvPr id="6" name="Picture 5">
            <a:extLst>
              <a:ext uri="{FF2B5EF4-FFF2-40B4-BE49-F238E27FC236}">
                <a16:creationId xmlns:a16="http://schemas.microsoft.com/office/drawing/2014/main" id="{209464F7-7324-4F48-B579-3BD8FCEB3EB9}"/>
              </a:ext>
            </a:extLst>
          </p:cNvPr>
          <p:cNvPicPr>
            <a:picLocks noChangeAspect="1"/>
          </p:cNvPicPr>
          <p:nvPr/>
        </p:nvPicPr>
        <p:blipFill rotWithShape="1">
          <a:blip r:embed="rId3"/>
          <a:srcRect l="66676" t="54126" r="-4"/>
          <a:stretch/>
        </p:blipFill>
        <p:spPr>
          <a:xfrm>
            <a:off x="553546" y="3798176"/>
            <a:ext cx="4140579" cy="2558557"/>
          </a:xfrm>
          <a:prstGeom prst="rect">
            <a:avLst/>
          </a:prstGeom>
          <a:ln>
            <a:solidFill>
              <a:schemeClr val="tx1"/>
            </a:solidFill>
          </a:ln>
        </p:spPr>
      </p:pic>
      <p:pic>
        <p:nvPicPr>
          <p:cNvPr id="34" name="Picture 33">
            <a:extLst>
              <a:ext uri="{FF2B5EF4-FFF2-40B4-BE49-F238E27FC236}">
                <a16:creationId xmlns:a16="http://schemas.microsoft.com/office/drawing/2014/main" id="{2C4C0BE6-5817-B249-A014-B66B060F9615}"/>
              </a:ext>
            </a:extLst>
          </p:cNvPr>
          <p:cNvPicPr>
            <a:picLocks noChangeAspect="1"/>
          </p:cNvPicPr>
          <p:nvPr/>
        </p:nvPicPr>
        <p:blipFill rotWithShape="1">
          <a:blip r:embed="rId4">
            <a:extLst>
              <a:ext uri="{BEBA8EAE-BF5A-486C-A8C5-ECC9F3942E4B}">
                <a14:imgProps xmlns:a14="http://schemas.microsoft.com/office/drawing/2010/main">
                  <a14:imgLayer>
                    <a14:imgEffect>
                      <a14:sharpenSoften amount="50000"/>
                    </a14:imgEffect>
                    <a14:imgEffect>
                      <a14:brightnessContrast contrast="-20000"/>
                    </a14:imgEffect>
                  </a14:imgLayer>
                </a14:imgProps>
              </a:ext>
            </a:extLst>
          </a:blip>
          <a:srcRect l="12582" r="6506" b="8934"/>
          <a:stretch/>
        </p:blipFill>
        <p:spPr>
          <a:xfrm>
            <a:off x="6674578" y="1145606"/>
            <a:ext cx="1795754" cy="2406259"/>
          </a:xfrm>
          <a:prstGeom prst="rect">
            <a:avLst/>
          </a:prstGeom>
        </p:spPr>
      </p:pic>
      <p:grpSp>
        <p:nvGrpSpPr>
          <p:cNvPr id="51" name="Group 50">
            <a:extLst>
              <a:ext uri="{FF2B5EF4-FFF2-40B4-BE49-F238E27FC236}">
                <a16:creationId xmlns:a16="http://schemas.microsoft.com/office/drawing/2014/main" id="{28E811D2-9D44-0F45-9AFC-1F839156AAF6}"/>
              </a:ext>
            </a:extLst>
          </p:cNvPr>
          <p:cNvGrpSpPr/>
          <p:nvPr/>
        </p:nvGrpSpPr>
        <p:grpSpPr>
          <a:xfrm>
            <a:off x="559042" y="1145606"/>
            <a:ext cx="5850833" cy="1237453"/>
            <a:chOff x="236986" y="1394786"/>
            <a:chExt cx="6318385" cy="1336340"/>
          </a:xfrm>
        </p:grpSpPr>
        <p:pic>
          <p:nvPicPr>
            <p:cNvPr id="10" name="Picture 1" descr="image002">
              <a:extLst>
                <a:ext uri="{FF2B5EF4-FFF2-40B4-BE49-F238E27FC236}">
                  <a16:creationId xmlns:a16="http://schemas.microsoft.com/office/drawing/2014/main" id="{F3392A2A-CFBB-0248-A0BA-C1B380E94EF5}"/>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20292" r="32655" b="56600"/>
            <a:stretch/>
          </p:blipFill>
          <p:spPr bwMode="auto">
            <a:xfrm>
              <a:off x="236986" y="1425244"/>
              <a:ext cx="6318385" cy="130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ounded Rectangle 10">
              <a:extLst>
                <a:ext uri="{FF2B5EF4-FFF2-40B4-BE49-F238E27FC236}">
                  <a16:creationId xmlns:a16="http://schemas.microsoft.com/office/drawing/2014/main" id="{7FCE12F9-7C73-6441-9F5F-E57741ABA68A}"/>
                </a:ext>
              </a:extLst>
            </p:cNvPr>
            <p:cNvSpPr/>
            <p:nvPr/>
          </p:nvSpPr>
          <p:spPr bwMode="auto">
            <a:xfrm rot="21265347">
              <a:off x="2039745" y="2140720"/>
              <a:ext cx="2331270" cy="390244"/>
            </a:xfrm>
            <a:prstGeom prst="roundRect">
              <a:avLst/>
            </a:prstGeom>
            <a:solidFill>
              <a:srgbClr val="FFFF00"/>
            </a:solidFill>
            <a:ln w="12700" cap="flat" cmpd="sng" algn="ctr">
              <a:solidFill>
                <a:schemeClr val="tx1"/>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CH" sz="1800" b="0" i="0" u="none" strike="noStrike" cap="none" normalizeH="0" baseline="0" dirty="0">
                  <a:ln>
                    <a:noFill/>
                  </a:ln>
                  <a:solidFill>
                    <a:schemeClr val="tx1"/>
                  </a:solidFill>
                  <a:effectLst/>
                  <a:latin typeface="Garamond" pitchFamily="-65" charset="0"/>
                </a:rPr>
                <a:t>LNE00 Transfer line</a:t>
              </a:r>
              <a:endParaRPr kumimoji="0" lang="en-GB" sz="1800" b="0" i="0" u="none" strike="noStrike" cap="none" normalizeH="0" baseline="0" dirty="0">
                <a:ln>
                  <a:noFill/>
                </a:ln>
                <a:solidFill>
                  <a:schemeClr val="tx1"/>
                </a:solidFill>
                <a:effectLst/>
                <a:latin typeface="Garamond" pitchFamily="-65" charset="0"/>
              </a:endParaRPr>
            </a:p>
          </p:txBody>
        </p:sp>
        <p:sp>
          <p:nvSpPr>
            <p:cNvPr id="25" name="Rounded Rectangle 24">
              <a:extLst>
                <a:ext uri="{FF2B5EF4-FFF2-40B4-BE49-F238E27FC236}">
                  <a16:creationId xmlns:a16="http://schemas.microsoft.com/office/drawing/2014/main" id="{2FAF0AFB-76FE-7143-95F5-88616450AFBB}"/>
                </a:ext>
              </a:extLst>
            </p:cNvPr>
            <p:cNvSpPr/>
            <p:nvPr/>
          </p:nvSpPr>
          <p:spPr bwMode="auto">
            <a:xfrm>
              <a:off x="290480" y="1451124"/>
              <a:ext cx="1092287" cy="734171"/>
            </a:xfrm>
            <a:prstGeom prst="roundRect">
              <a:avLst/>
            </a:prstGeom>
            <a:solidFill>
              <a:schemeClr val="accent6">
                <a:lumMod val="20000"/>
                <a:lumOff val="80000"/>
              </a:schemeClr>
            </a:solidFill>
            <a:ln w="12700" cap="flat" cmpd="sng" algn="ctr">
              <a:solidFill>
                <a:schemeClr val="tx1"/>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fr-CH" b="1" dirty="0">
                  <a:solidFill>
                    <a:srgbClr val="FF0000"/>
                  </a:solidFill>
                  <a:latin typeface="Garamond" pitchFamily="-65" charset="0"/>
                </a:rPr>
                <a:t>ELENA</a:t>
              </a:r>
            </a:p>
            <a:p>
              <a:pPr marL="0" marR="0" indent="0" algn="ctr" defTabSz="914400" rtl="0" eaLnBrk="0" fontAlgn="base" latinLnBrk="0" hangingPunct="0">
                <a:lnSpc>
                  <a:spcPct val="100000"/>
                </a:lnSpc>
                <a:spcBef>
                  <a:spcPct val="0"/>
                </a:spcBef>
                <a:spcAft>
                  <a:spcPct val="0"/>
                </a:spcAft>
                <a:buClrTx/>
                <a:buSzTx/>
                <a:buFontTx/>
                <a:buNone/>
                <a:tabLst/>
              </a:pPr>
              <a:r>
                <a:rPr lang="fr-CH" b="1" dirty="0">
                  <a:solidFill>
                    <a:srgbClr val="FF0000"/>
                  </a:solidFill>
                  <a:latin typeface="Garamond" pitchFamily="-65" charset="0"/>
                </a:rPr>
                <a:t>ring</a:t>
              </a:r>
              <a:endParaRPr kumimoji="0" lang="en-GB" sz="2400" b="1" i="0" u="none" strike="noStrike" cap="none" normalizeH="0" baseline="0" dirty="0">
                <a:ln>
                  <a:noFill/>
                </a:ln>
                <a:solidFill>
                  <a:srgbClr val="FF0000"/>
                </a:solidFill>
                <a:effectLst/>
                <a:latin typeface="Garamond" pitchFamily="-65" charset="0"/>
              </a:endParaRPr>
            </a:p>
          </p:txBody>
        </p:sp>
        <p:sp>
          <p:nvSpPr>
            <p:cNvPr id="35" name="5-Point Star 34">
              <a:extLst>
                <a:ext uri="{FF2B5EF4-FFF2-40B4-BE49-F238E27FC236}">
                  <a16:creationId xmlns:a16="http://schemas.microsoft.com/office/drawing/2014/main" id="{D7F98AB2-DF8B-1047-B2C2-A8A599879638}"/>
                </a:ext>
              </a:extLst>
            </p:cNvPr>
            <p:cNvSpPr/>
            <p:nvPr/>
          </p:nvSpPr>
          <p:spPr bwMode="auto">
            <a:xfrm>
              <a:off x="2343919" y="1799698"/>
              <a:ext cx="207466" cy="337203"/>
            </a:xfrm>
            <a:prstGeom prst="star5">
              <a:avLst/>
            </a:prstGeom>
            <a:solidFill>
              <a:srgbClr val="00B050"/>
            </a:solidFill>
            <a:ln w="6350" cap="flat" cmpd="sng" algn="ctr">
              <a:solidFill>
                <a:schemeClr val="tx1"/>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Garamond" pitchFamily="-65" charset="0"/>
              </a:endParaRPr>
            </a:p>
          </p:txBody>
        </p:sp>
        <p:sp>
          <p:nvSpPr>
            <p:cNvPr id="36" name="5-Point Star 35">
              <a:extLst>
                <a:ext uri="{FF2B5EF4-FFF2-40B4-BE49-F238E27FC236}">
                  <a16:creationId xmlns:a16="http://schemas.microsoft.com/office/drawing/2014/main" id="{CDE8A15F-91B9-474A-AE07-550EA5CC4809}"/>
                </a:ext>
              </a:extLst>
            </p:cNvPr>
            <p:cNvSpPr/>
            <p:nvPr/>
          </p:nvSpPr>
          <p:spPr bwMode="auto">
            <a:xfrm>
              <a:off x="2632331" y="1774055"/>
              <a:ext cx="207466" cy="337203"/>
            </a:xfrm>
            <a:prstGeom prst="star5">
              <a:avLst/>
            </a:prstGeom>
            <a:solidFill>
              <a:srgbClr val="00B050"/>
            </a:solidFill>
            <a:ln w="6350" cap="flat" cmpd="sng" algn="ctr">
              <a:solidFill>
                <a:schemeClr val="tx1"/>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Garamond" pitchFamily="-65" charset="0"/>
              </a:endParaRPr>
            </a:p>
          </p:txBody>
        </p:sp>
        <p:sp>
          <p:nvSpPr>
            <p:cNvPr id="37" name="5-Point Star 36">
              <a:extLst>
                <a:ext uri="{FF2B5EF4-FFF2-40B4-BE49-F238E27FC236}">
                  <a16:creationId xmlns:a16="http://schemas.microsoft.com/office/drawing/2014/main" id="{93248DBF-F873-BD4C-A5D9-849004EC94DF}"/>
                </a:ext>
              </a:extLst>
            </p:cNvPr>
            <p:cNvSpPr/>
            <p:nvPr/>
          </p:nvSpPr>
          <p:spPr bwMode="auto">
            <a:xfrm>
              <a:off x="3015459" y="1710202"/>
              <a:ext cx="207466" cy="337203"/>
            </a:xfrm>
            <a:prstGeom prst="star5">
              <a:avLst/>
            </a:prstGeom>
            <a:solidFill>
              <a:srgbClr val="00B050"/>
            </a:solidFill>
            <a:ln w="6350" cap="flat" cmpd="sng" algn="ctr">
              <a:solidFill>
                <a:schemeClr val="tx1"/>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Garamond" pitchFamily="-65" charset="0"/>
              </a:endParaRPr>
            </a:p>
          </p:txBody>
        </p:sp>
        <p:sp>
          <p:nvSpPr>
            <p:cNvPr id="38" name="5-Point Star 37">
              <a:extLst>
                <a:ext uri="{FF2B5EF4-FFF2-40B4-BE49-F238E27FC236}">
                  <a16:creationId xmlns:a16="http://schemas.microsoft.com/office/drawing/2014/main" id="{8A9C0116-5628-B348-88DB-8122BDE32FF2}"/>
                </a:ext>
              </a:extLst>
            </p:cNvPr>
            <p:cNvSpPr/>
            <p:nvPr/>
          </p:nvSpPr>
          <p:spPr bwMode="auto">
            <a:xfrm>
              <a:off x="3367057" y="1701527"/>
              <a:ext cx="207466" cy="337203"/>
            </a:xfrm>
            <a:prstGeom prst="star5">
              <a:avLst/>
            </a:prstGeom>
            <a:solidFill>
              <a:srgbClr val="00B050"/>
            </a:solidFill>
            <a:ln w="6350" cap="flat" cmpd="sng" algn="ctr">
              <a:solidFill>
                <a:schemeClr val="tx1"/>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Garamond" pitchFamily="-65" charset="0"/>
              </a:endParaRPr>
            </a:p>
          </p:txBody>
        </p:sp>
        <p:sp>
          <p:nvSpPr>
            <p:cNvPr id="39" name="5-Point Star 38">
              <a:extLst>
                <a:ext uri="{FF2B5EF4-FFF2-40B4-BE49-F238E27FC236}">
                  <a16:creationId xmlns:a16="http://schemas.microsoft.com/office/drawing/2014/main" id="{1236A054-2A93-D04A-94DA-B767E13FF396}"/>
                </a:ext>
              </a:extLst>
            </p:cNvPr>
            <p:cNvSpPr/>
            <p:nvPr/>
          </p:nvSpPr>
          <p:spPr bwMode="auto">
            <a:xfrm>
              <a:off x="3726537" y="1661323"/>
              <a:ext cx="207466" cy="337203"/>
            </a:xfrm>
            <a:prstGeom prst="star5">
              <a:avLst/>
            </a:prstGeom>
            <a:solidFill>
              <a:srgbClr val="00B050"/>
            </a:solidFill>
            <a:ln w="6350" cap="flat" cmpd="sng" algn="ctr">
              <a:solidFill>
                <a:schemeClr val="tx1"/>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Garamond" pitchFamily="-65" charset="0"/>
              </a:endParaRPr>
            </a:p>
          </p:txBody>
        </p:sp>
        <p:sp>
          <p:nvSpPr>
            <p:cNvPr id="40" name="5-Point Star 39">
              <a:extLst>
                <a:ext uri="{FF2B5EF4-FFF2-40B4-BE49-F238E27FC236}">
                  <a16:creationId xmlns:a16="http://schemas.microsoft.com/office/drawing/2014/main" id="{B58E18BA-0151-6341-B45A-D44752977542}"/>
                </a:ext>
              </a:extLst>
            </p:cNvPr>
            <p:cNvSpPr/>
            <p:nvPr/>
          </p:nvSpPr>
          <p:spPr bwMode="auto">
            <a:xfrm>
              <a:off x="4038721" y="1621118"/>
              <a:ext cx="207466" cy="337203"/>
            </a:xfrm>
            <a:prstGeom prst="star5">
              <a:avLst/>
            </a:prstGeom>
            <a:solidFill>
              <a:srgbClr val="00B050"/>
            </a:solidFill>
            <a:ln w="6350" cap="flat" cmpd="sng" algn="ctr">
              <a:solidFill>
                <a:schemeClr val="tx1"/>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Garamond" pitchFamily="-65" charset="0"/>
              </a:endParaRPr>
            </a:p>
          </p:txBody>
        </p:sp>
        <p:sp>
          <p:nvSpPr>
            <p:cNvPr id="41" name="5-Point Star 40">
              <a:extLst>
                <a:ext uri="{FF2B5EF4-FFF2-40B4-BE49-F238E27FC236}">
                  <a16:creationId xmlns:a16="http://schemas.microsoft.com/office/drawing/2014/main" id="{BE608105-EB45-4C45-8A4D-7796E290DD2C}"/>
                </a:ext>
              </a:extLst>
            </p:cNvPr>
            <p:cNvSpPr/>
            <p:nvPr/>
          </p:nvSpPr>
          <p:spPr bwMode="auto">
            <a:xfrm>
              <a:off x="5069888" y="1532925"/>
              <a:ext cx="207466" cy="337203"/>
            </a:xfrm>
            <a:prstGeom prst="star5">
              <a:avLst/>
            </a:prstGeom>
            <a:solidFill>
              <a:srgbClr val="00B050"/>
            </a:solidFill>
            <a:ln w="6350" cap="flat" cmpd="sng" algn="ctr">
              <a:solidFill>
                <a:schemeClr val="tx1"/>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Garamond" pitchFamily="-65" charset="0"/>
              </a:endParaRPr>
            </a:p>
          </p:txBody>
        </p:sp>
        <p:sp>
          <p:nvSpPr>
            <p:cNvPr id="42" name="5-Point Star 41">
              <a:extLst>
                <a:ext uri="{FF2B5EF4-FFF2-40B4-BE49-F238E27FC236}">
                  <a16:creationId xmlns:a16="http://schemas.microsoft.com/office/drawing/2014/main" id="{FA78EA1F-BD94-C948-BBE6-956623864AD0}"/>
                </a:ext>
              </a:extLst>
            </p:cNvPr>
            <p:cNvSpPr/>
            <p:nvPr/>
          </p:nvSpPr>
          <p:spPr bwMode="auto">
            <a:xfrm>
              <a:off x="5620207" y="1468380"/>
              <a:ext cx="207466" cy="337203"/>
            </a:xfrm>
            <a:prstGeom prst="star5">
              <a:avLst/>
            </a:prstGeom>
            <a:solidFill>
              <a:srgbClr val="00B050"/>
            </a:solidFill>
            <a:ln w="6350" cap="flat" cmpd="sng" algn="ctr">
              <a:solidFill>
                <a:schemeClr val="tx1"/>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Garamond" pitchFamily="-65" charset="0"/>
              </a:endParaRPr>
            </a:p>
          </p:txBody>
        </p:sp>
        <p:sp>
          <p:nvSpPr>
            <p:cNvPr id="43" name="5-Point Star 42">
              <a:extLst>
                <a:ext uri="{FF2B5EF4-FFF2-40B4-BE49-F238E27FC236}">
                  <a16:creationId xmlns:a16="http://schemas.microsoft.com/office/drawing/2014/main" id="{6C3F25BA-0A74-B447-A00A-3861BDD0DE20}"/>
                </a:ext>
              </a:extLst>
            </p:cNvPr>
            <p:cNvSpPr/>
            <p:nvPr/>
          </p:nvSpPr>
          <p:spPr bwMode="auto">
            <a:xfrm>
              <a:off x="4889719" y="1872056"/>
              <a:ext cx="207466" cy="337203"/>
            </a:xfrm>
            <a:prstGeom prst="star5">
              <a:avLst/>
            </a:prstGeom>
            <a:solidFill>
              <a:srgbClr val="00B050"/>
            </a:solidFill>
            <a:ln w="6350" cap="flat" cmpd="sng" algn="ctr">
              <a:solidFill>
                <a:schemeClr val="tx1"/>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Garamond" pitchFamily="-65" charset="0"/>
              </a:endParaRPr>
            </a:p>
          </p:txBody>
        </p:sp>
        <p:sp>
          <p:nvSpPr>
            <p:cNvPr id="44" name="5-Point Star 43">
              <a:extLst>
                <a:ext uri="{FF2B5EF4-FFF2-40B4-BE49-F238E27FC236}">
                  <a16:creationId xmlns:a16="http://schemas.microsoft.com/office/drawing/2014/main" id="{0A35423A-0A31-9A47-8109-4BFE2D37745A}"/>
                </a:ext>
              </a:extLst>
            </p:cNvPr>
            <p:cNvSpPr/>
            <p:nvPr/>
          </p:nvSpPr>
          <p:spPr bwMode="auto">
            <a:xfrm>
              <a:off x="5273981" y="2171539"/>
              <a:ext cx="207466" cy="337203"/>
            </a:xfrm>
            <a:prstGeom prst="star5">
              <a:avLst/>
            </a:prstGeom>
            <a:solidFill>
              <a:srgbClr val="00B050"/>
            </a:solidFill>
            <a:ln w="6350" cap="flat" cmpd="sng" algn="ctr">
              <a:solidFill>
                <a:schemeClr val="tx1"/>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Garamond" pitchFamily="-65" charset="0"/>
              </a:endParaRPr>
            </a:p>
          </p:txBody>
        </p:sp>
        <p:sp>
          <p:nvSpPr>
            <p:cNvPr id="45" name="5-Point Star 44">
              <a:extLst>
                <a:ext uri="{FF2B5EF4-FFF2-40B4-BE49-F238E27FC236}">
                  <a16:creationId xmlns:a16="http://schemas.microsoft.com/office/drawing/2014/main" id="{8404E865-9619-D44E-ACA0-4D45C22F3218}"/>
                </a:ext>
              </a:extLst>
            </p:cNvPr>
            <p:cNvSpPr/>
            <p:nvPr/>
          </p:nvSpPr>
          <p:spPr bwMode="auto">
            <a:xfrm>
              <a:off x="5984056" y="1710202"/>
              <a:ext cx="207466" cy="337203"/>
            </a:xfrm>
            <a:prstGeom prst="star5">
              <a:avLst/>
            </a:prstGeom>
            <a:solidFill>
              <a:srgbClr val="00B050"/>
            </a:solidFill>
            <a:ln w="6350" cap="flat" cmpd="sng" algn="ctr">
              <a:solidFill>
                <a:schemeClr val="tx1"/>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Garamond" pitchFamily="-65" charset="0"/>
              </a:endParaRPr>
            </a:p>
          </p:txBody>
        </p:sp>
        <p:sp>
          <p:nvSpPr>
            <p:cNvPr id="46" name="5-Point Star 45">
              <a:extLst>
                <a:ext uri="{FF2B5EF4-FFF2-40B4-BE49-F238E27FC236}">
                  <a16:creationId xmlns:a16="http://schemas.microsoft.com/office/drawing/2014/main" id="{E07013F9-9C3B-BC4A-999C-9123C2141AE4}"/>
                </a:ext>
              </a:extLst>
            </p:cNvPr>
            <p:cNvSpPr/>
            <p:nvPr/>
          </p:nvSpPr>
          <p:spPr bwMode="auto">
            <a:xfrm>
              <a:off x="6188149" y="1935095"/>
              <a:ext cx="207466" cy="337203"/>
            </a:xfrm>
            <a:prstGeom prst="star5">
              <a:avLst/>
            </a:prstGeom>
            <a:solidFill>
              <a:srgbClr val="00B050"/>
            </a:solidFill>
            <a:ln w="6350" cap="flat" cmpd="sng" algn="ctr">
              <a:solidFill>
                <a:schemeClr val="tx1"/>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Garamond" pitchFamily="-65" charset="0"/>
              </a:endParaRPr>
            </a:p>
          </p:txBody>
        </p:sp>
        <p:sp>
          <p:nvSpPr>
            <p:cNvPr id="47" name="5-Point Star 46">
              <a:extLst>
                <a:ext uri="{FF2B5EF4-FFF2-40B4-BE49-F238E27FC236}">
                  <a16:creationId xmlns:a16="http://schemas.microsoft.com/office/drawing/2014/main" id="{1F212BEC-0662-B548-9FF0-2EE723604B0F}"/>
                </a:ext>
              </a:extLst>
            </p:cNvPr>
            <p:cNvSpPr/>
            <p:nvPr/>
          </p:nvSpPr>
          <p:spPr bwMode="auto">
            <a:xfrm>
              <a:off x="4478160" y="1909583"/>
              <a:ext cx="207466" cy="337203"/>
            </a:xfrm>
            <a:prstGeom prst="star5">
              <a:avLst/>
            </a:prstGeom>
            <a:solidFill>
              <a:srgbClr val="00B050"/>
            </a:solidFill>
            <a:ln w="6350" cap="flat" cmpd="sng" algn="ctr">
              <a:solidFill>
                <a:schemeClr val="tx1"/>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Garamond" pitchFamily="-65" charset="0"/>
              </a:endParaRPr>
            </a:p>
          </p:txBody>
        </p:sp>
        <p:sp>
          <p:nvSpPr>
            <p:cNvPr id="48" name="5-Point Star 47">
              <a:extLst>
                <a:ext uri="{FF2B5EF4-FFF2-40B4-BE49-F238E27FC236}">
                  <a16:creationId xmlns:a16="http://schemas.microsoft.com/office/drawing/2014/main" id="{91378A19-B550-4D4C-9C17-2DBAE0C51634}"/>
                </a:ext>
              </a:extLst>
            </p:cNvPr>
            <p:cNvSpPr/>
            <p:nvPr/>
          </p:nvSpPr>
          <p:spPr bwMode="auto">
            <a:xfrm>
              <a:off x="4667749" y="2276347"/>
              <a:ext cx="207466" cy="337203"/>
            </a:xfrm>
            <a:prstGeom prst="star5">
              <a:avLst/>
            </a:prstGeom>
            <a:solidFill>
              <a:srgbClr val="00B050"/>
            </a:solidFill>
            <a:ln w="6350" cap="flat" cmpd="sng" algn="ctr">
              <a:solidFill>
                <a:schemeClr val="tx1"/>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Garamond" pitchFamily="-65" charset="0"/>
              </a:endParaRPr>
            </a:p>
          </p:txBody>
        </p:sp>
        <p:sp>
          <p:nvSpPr>
            <p:cNvPr id="49" name="Rounded Rectangle 48">
              <a:extLst>
                <a:ext uri="{FF2B5EF4-FFF2-40B4-BE49-F238E27FC236}">
                  <a16:creationId xmlns:a16="http://schemas.microsoft.com/office/drawing/2014/main" id="{5A3FF129-4F05-5B40-8DB9-B884CFCA14E0}"/>
                </a:ext>
              </a:extLst>
            </p:cNvPr>
            <p:cNvSpPr/>
            <p:nvPr/>
          </p:nvSpPr>
          <p:spPr bwMode="auto">
            <a:xfrm>
              <a:off x="1944550" y="1394786"/>
              <a:ext cx="1724422" cy="390244"/>
            </a:xfrm>
            <a:prstGeom prst="roundRect">
              <a:avLst/>
            </a:prstGeom>
            <a:solidFill>
              <a:srgbClr val="00C850">
                <a:alpha val="89804"/>
              </a:srgbClr>
            </a:solidFill>
            <a:ln w="12700" cap="flat" cmpd="sng" algn="ctr">
              <a:solidFill>
                <a:schemeClr val="tx1"/>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CH" sz="1800" b="0" i="0" u="none" strike="noStrike" cap="none" normalizeH="0" baseline="0" dirty="0">
                  <a:ln>
                    <a:noFill/>
                  </a:ln>
                  <a:solidFill>
                    <a:schemeClr val="tx1"/>
                  </a:solidFill>
                  <a:effectLst/>
                  <a:latin typeface="Garamond" pitchFamily="-65" charset="0"/>
                </a:rPr>
                <a:t>SEM monitors</a:t>
              </a:r>
              <a:endParaRPr kumimoji="0" lang="en-GB" sz="1800" b="0" i="0" u="none" strike="noStrike" cap="none" normalizeH="0" baseline="0" dirty="0">
                <a:ln>
                  <a:noFill/>
                </a:ln>
                <a:solidFill>
                  <a:schemeClr val="tx1"/>
                </a:solidFill>
                <a:effectLst/>
                <a:latin typeface="Garamond" pitchFamily="-65" charset="0"/>
              </a:endParaRPr>
            </a:p>
          </p:txBody>
        </p:sp>
      </p:grpSp>
      <p:sp>
        <p:nvSpPr>
          <p:cNvPr id="50" name="Rounded Rectangle 49">
            <a:extLst>
              <a:ext uri="{FF2B5EF4-FFF2-40B4-BE49-F238E27FC236}">
                <a16:creationId xmlns:a16="http://schemas.microsoft.com/office/drawing/2014/main" id="{ECC3650E-B7BC-3F45-9BE3-F69A3E52B3A3}"/>
              </a:ext>
            </a:extLst>
          </p:cNvPr>
          <p:cNvSpPr/>
          <p:nvPr/>
        </p:nvSpPr>
        <p:spPr bwMode="auto">
          <a:xfrm>
            <a:off x="4214418" y="2577892"/>
            <a:ext cx="1860630" cy="390244"/>
          </a:xfrm>
          <a:prstGeom prst="roundRect">
            <a:avLst/>
          </a:prstGeom>
          <a:noFill/>
          <a:ln w="12700" cap="flat" cmpd="sng" algn="ctr">
            <a:no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CH" sz="1400" b="1" i="0" u="none" strike="noStrike" cap="none" normalizeH="0" baseline="0" dirty="0">
                <a:ln>
                  <a:noFill/>
                </a:ln>
                <a:solidFill>
                  <a:schemeClr val="bg2">
                    <a:lumMod val="60000"/>
                    <a:lumOff val="40000"/>
                  </a:schemeClr>
                </a:solidFill>
                <a:effectLst/>
                <a:latin typeface="Garamond" pitchFamily="-65" charset="0"/>
              </a:rPr>
              <a:t>Exemple </a:t>
            </a:r>
            <a:r>
              <a:rPr kumimoji="0" lang="fr-CH" sz="1400" b="1" i="0" u="none" strike="noStrike" cap="none" normalizeH="0" baseline="0" dirty="0">
                <a:ln>
                  <a:noFill/>
                </a:ln>
                <a:solidFill>
                  <a:srgbClr val="006405"/>
                </a:solidFill>
                <a:effectLst/>
                <a:latin typeface="Garamond" pitchFamily="-65" charset="0"/>
              </a:rPr>
              <a:t>good</a:t>
            </a:r>
            <a:r>
              <a:rPr kumimoji="0" lang="fr-CH" sz="1400" b="1" i="0" u="none" strike="noStrike" cap="none" normalizeH="0" baseline="0" dirty="0">
                <a:ln>
                  <a:noFill/>
                </a:ln>
                <a:solidFill>
                  <a:schemeClr val="bg2">
                    <a:lumMod val="60000"/>
                    <a:lumOff val="40000"/>
                  </a:schemeClr>
                </a:solidFill>
                <a:effectLst/>
                <a:latin typeface="Garamond" pitchFamily="-65" charset="0"/>
              </a:rPr>
              <a:t> </a:t>
            </a:r>
            <a:r>
              <a:rPr kumimoji="0" lang="fr-CH" sz="1400" b="1" i="0" u="none" strike="noStrike" cap="none" normalizeH="0" baseline="0" dirty="0" err="1">
                <a:ln>
                  <a:noFill/>
                </a:ln>
                <a:solidFill>
                  <a:schemeClr val="bg2">
                    <a:lumMod val="60000"/>
                    <a:lumOff val="40000"/>
                  </a:schemeClr>
                </a:solidFill>
                <a:effectLst/>
                <a:latin typeface="Garamond" pitchFamily="-65" charset="0"/>
              </a:rPr>
              <a:t>beam</a:t>
            </a:r>
            <a:r>
              <a:rPr kumimoji="0" lang="fr-CH" sz="1400" b="1" i="0" u="none" strike="noStrike" cap="none" normalizeH="0" baseline="0" dirty="0">
                <a:ln>
                  <a:noFill/>
                </a:ln>
                <a:solidFill>
                  <a:schemeClr val="bg2">
                    <a:lumMod val="60000"/>
                    <a:lumOff val="40000"/>
                  </a:schemeClr>
                </a:solidFill>
                <a:effectLst/>
                <a:latin typeface="Garamond" pitchFamily="-65" charset="0"/>
              </a:rPr>
              <a:t> profile</a:t>
            </a:r>
            <a:endParaRPr kumimoji="0" lang="en-GB" sz="1400" b="1" i="0" u="none" strike="noStrike" cap="none" normalizeH="0" baseline="0" dirty="0">
              <a:ln>
                <a:noFill/>
              </a:ln>
              <a:solidFill>
                <a:schemeClr val="bg2">
                  <a:lumMod val="60000"/>
                  <a:lumOff val="40000"/>
                </a:schemeClr>
              </a:solidFill>
              <a:effectLst/>
              <a:latin typeface="Garamond" pitchFamily="-65" charset="0"/>
            </a:endParaRPr>
          </a:p>
        </p:txBody>
      </p:sp>
      <p:sp>
        <p:nvSpPr>
          <p:cNvPr id="52" name="Content Placeholder 3">
            <a:extLst>
              <a:ext uri="{FF2B5EF4-FFF2-40B4-BE49-F238E27FC236}">
                <a16:creationId xmlns:a16="http://schemas.microsoft.com/office/drawing/2014/main" id="{B6AD338A-CED3-BD40-8369-4347C5835571}"/>
              </a:ext>
            </a:extLst>
          </p:cNvPr>
          <p:cNvSpPr txBox="1">
            <a:spLocks/>
          </p:cNvSpPr>
          <p:nvPr/>
        </p:nvSpPr>
        <p:spPr>
          <a:xfrm>
            <a:off x="4784955" y="3652657"/>
            <a:ext cx="4266280" cy="2937199"/>
          </a:xfrm>
          <a:prstGeom prst="rect">
            <a:avLst/>
          </a:prstGeom>
        </p:spPr>
        <p:txBody>
          <a:bodyPr/>
          <a:lstStyle>
            <a:lvl1pPr marL="342900" indent="-342900" algn="l" rtl="0" eaLnBrk="1" fontAlgn="base" hangingPunct="1">
              <a:spcBef>
                <a:spcPct val="20000"/>
              </a:spcBef>
              <a:spcAft>
                <a:spcPct val="0"/>
              </a:spcAft>
              <a:buClr>
                <a:schemeClr val="bg2"/>
              </a:buClr>
              <a:buSzPct val="75000"/>
              <a:buFont typeface="Wingdings" pitchFamily="19" charset="2"/>
              <a:buChar char="n"/>
              <a:defRPr sz="3200">
                <a:solidFill>
                  <a:schemeClr val="bg2"/>
                </a:solidFill>
                <a:latin typeface="+mn-lt"/>
                <a:ea typeface="ＭＳ Ｐゴシック" pitchFamily="-65" charset="-128"/>
                <a:cs typeface="ＭＳ Ｐゴシック" pitchFamily="-65" charset="-128"/>
              </a:defRPr>
            </a:lvl1pPr>
            <a:lvl2pPr marL="742950" indent="-285750" algn="l" rtl="0" eaLnBrk="1" fontAlgn="base" hangingPunct="1">
              <a:spcBef>
                <a:spcPct val="20000"/>
              </a:spcBef>
              <a:spcAft>
                <a:spcPct val="0"/>
              </a:spcAft>
              <a:buClr>
                <a:schemeClr val="accent2"/>
              </a:buClr>
              <a:buSzPct val="80000"/>
              <a:buFont typeface="Wingdings" pitchFamily="19" charset="2"/>
              <a:buChar char="¨"/>
              <a:defRPr sz="2800">
                <a:solidFill>
                  <a:schemeClr val="bg2"/>
                </a:solidFill>
                <a:latin typeface="+mn-lt"/>
                <a:ea typeface="ＭＳ Ｐゴシック" pitchFamily="-65" charset="-128"/>
              </a:defRPr>
            </a:lvl2pPr>
            <a:lvl3pPr marL="1143000" indent="-228600" algn="l" rtl="0" eaLnBrk="1" fontAlgn="base" hangingPunct="1">
              <a:spcBef>
                <a:spcPct val="20000"/>
              </a:spcBef>
              <a:spcAft>
                <a:spcPct val="0"/>
              </a:spcAft>
              <a:buClr>
                <a:schemeClr val="bg2"/>
              </a:buClr>
              <a:buSzPct val="65000"/>
              <a:buFont typeface="Wingdings" pitchFamily="19" charset="2"/>
              <a:buChar char="n"/>
              <a:defRPr sz="2400">
                <a:solidFill>
                  <a:schemeClr val="bg2"/>
                </a:solidFill>
                <a:latin typeface="+mn-lt"/>
                <a:ea typeface="ＭＳ Ｐゴシック" pitchFamily="-65" charset="-128"/>
              </a:defRPr>
            </a:lvl3pPr>
            <a:lvl4pPr marL="1600200" indent="-228600" algn="l" rtl="0" eaLnBrk="1" fontAlgn="base" hangingPunct="1">
              <a:spcBef>
                <a:spcPct val="20000"/>
              </a:spcBef>
              <a:spcAft>
                <a:spcPct val="0"/>
              </a:spcAft>
              <a:buClr>
                <a:schemeClr val="accent2"/>
              </a:buClr>
              <a:buSzPct val="70000"/>
              <a:buFont typeface="Wingdings" pitchFamily="19" charset="2"/>
              <a:buChar char="¨"/>
              <a:defRPr sz="2000">
                <a:solidFill>
                  <a:schemeClr val="bg2"/>
                </a:solidFill>
                <a:latin typeface="+mn-lt"/>
                <a:ea typeface="ＭＳ Ｐゴシック" pitchFamily="-65" charset="-128"/>
              </a:defRPr>
            </a:lvl4pPr>
            <a:lvl5pPr marL="2057400" indent="-228600" algn="l" rtl="0" eaLnBrk="1" fontAlgn="base" hangingPunct="1">
              <a:spcBef>
                <a:spcPct val="20000"/>
              </a:spcBef>
              <a:spcAft>
                <a:spcPct val="0"/>
              </a:spcAft>
              <a:buClr>
                <a:schemeClr val="bg2"/>
              </a:buClr>
              <a:buFont typeface="Wingdings" pitchFamily="19" charset="2"/>
              <a:buChar char="§"/>
              <a:defRPr sz="2000">
                <a:solidFill>
                  <a:schemeClr val="bg2"/>
                </a:solidFill>
                <a:latin typeface="+mn-lt"/>
                <a:ea typeface="ＭＳ Ｐゴシック" pitchFamily="-65" charset="-128"/>
              </a:defRPr>
            </a:lvl5pPr>
            <a:lvl6pPr marL="2514600" indent="-228600" algn="l" rtl="0" eaLnBrk="1" fontAlgn="base" hangingPunct="1">
              <a:spcBef>
                <a:spcPct val="20000"/>
              </a:spcBef>
              <a:spcAft>
                <a:spcPct val="0"/>
              </a:spcAft>
              <a:buClr>
                <a:schemeClr val="bg2"/>
              </a:buClr>
              <a:buFont typeface="Wingdings" pitchFamily="-65" charset="2"/>
              <a:buChar char="§"/>
              <a:defRPr sz="2000">
                <a:solidFill>
                  <a:schemeClr val="bg2"/>
                </a:solidFill>
                <a:latin typeface="+mn-lt"/>
                <a:ea typeface="ＭＳ Ｐゴシック" pitchFamily="-65" charset="-128"/>
              </a:defRPr>
            </a:lvl6pPr>
            <a:lvl7pPr marL="2971800" indent="-228600" algn="l" rtl="0" eaLnBrk="1" fontAlgn="base" hangingPunct="1">
              <a:spcBef>
                <a:spcPct val="20000"/>
              </a:spcBef>
              <a:spcAft>
                <a:spcPct val="0"/>
              </a:spcAft>
              <a:buClr>
                <a:schemeClr val="bg2"/>
              </a:buClr>
              <a:buFont typeface="Wingdings" pitchFamily="-65" charset="2"/>
              <a:buChar char="§"/>
              <a:defRPr sz="2000">
                <a:solidFill>
                  <a:schemeClr val="bg2"/>
                </a:solidFill>
                <a:latin typeface="+mn-lt"/>
                <a:ea typeface="ＭＳ Ｐゴシック" pitchFamily="-65" charset="-128"/>
              </a:defRPr>
            </a:lvl7pPr>
            <a:lvl8pPr marL="3429000" indent="-228600" algn="l" rtl="0" eaLnBrk="1" fontAlgn="base" hangingPunct="1">
              <a:spcBef>
                <a:spcPct val="20000"/>
              </a:spcBef>
              <a:spcAft>
                <a:spcPct val="0"/>
              </a:spcAft>
              <a:buClr>
                <a:schemeClr val="bg2"/>
              </a:buClr>
              <a:buFont typeface="Wingdings" pitchFamily="-65" charset="2"/>
              <a:buChar char="§"/>
              <a:defRPr sz="2000">
                <a:solidFill>
                  <a:schemeClr val="bg2"/>
                </a:solidFill>
                <a:latin typeface="+mn-lt"/>
                <a:ea typeface="ＭＳ Ｐゴシック" pitchFamily="-65" charset="-128"/>
              </a:defRPr>
            </a:lvl8pPr>
            <a:lvl9pPr marL="3886200" indent="-228600" algn="l" rtl="0" eaLnBrk="1" fontAlgn="base" hangingPunct="1">
              <a:spcBef>
                <a:spcPct val="20000"/>
              </a:spcBef>
              <a:spcAft>
                <a:spcPct val="0"/>
              </a:spcAft>
              <a:buClr>
                <a:schemeClr val="bg2"/>
              </a:buClr>
              <a:buFont typeface="Wingdings" pitchFamily="-65" charset="2"/>
              <a:buChar char="§"/>
              <a:defRPr sz="2000">
                <a:solidFill>
                  <a:schemeClr val="bg2"/>
                </a:solidFill>
                <a:latin typeface="+mn-lt"/>
                <a:ea typeface="ＭＳ Ｐゴシック" pitchFamily="-65" charset="-128"/>
              </a:defRPr>
            </a:lvl9pPr>
          </a:lstStyle>
          <a:p>
            <a:r>
              <a:rPr lang="en-US" sz="1800" kern="0" dirty="0"/>
              <a:t>By </a:t>
            </a:r>
            <a:r>
              <a:rPr lang="en-US" sz="1800" b="1" kern="0" dirty="0"/>
              <a:t>combining</a:t>
            </a:r>
            <a:r>
              <a:rPr lang="en-US" sz="1800" kern="0" dirty="0"/>
              <a:t> </a:t>
            </a:r>
            <a:r>
              <a:rPr lang="en-US" sz="1800" b="1" kern="0" dirty="0"/>
              <a:t>the information of several SEM</a:t>
            </a:r>
            <a:r>
              <a:rPr lang="en-US" sz="1800" kern="0" dirty="0"/>
              <a:t> one can perform a multi-screen </a:t>
            </a:r>
            <a:r>
              <a:rPr lang="en-US" sz="1800" b="1" kern="0" dirty="0"/>
              <a:t>beam Twiss parameter </a:t>
            </a:r>
            <a:r>
              <a:rPr lang="en-US" sz="1800" kern="0" dirty="0"/>
              <a:t>measurement</a:t>
            </a:r>
          </a:p>
          <a:p>
            <a:r>
              <a:rPr lang="en-US" sz="1800" b="1" kern="0" dirty="0">
                <a:solidFill>
                  <a:srgbClr val="006405"/>
                </a:solidFill>
              </a:rPr>
              <a:t>Extremely useful diagnostic!!</a:t>
            </a:r>
          </a:p>
          <a:p>
            <a:pPr lvl="1"/>
            <a:r>
              <a:rPr lang="en-US" sz="1600" b="1" kern="0" dirty="0"/>
              <a:t>but loss of intensity as </a:t>
            </a:r>
            <a:r>
              <a:rPr lang="en-US" sz="1600" kern="0" dirty="0"/>
              <a:t>SEM are </a:t>
            </a:r>
            <a:r>
              <a:rPr lang="en-US" sz="1600" b="1" kern="0" dirty="0"/>
              <a:t>semi-interceptive</a:t>
            </a:r>
            <a:r>
              <a:rPr lang="en-US" sz="1600" kern="0" dirty="0"/>
              <a:t> device (about </a:t>
            </a:r>
            <a:r>
              <a:rPr lang="en-US" sz="1600" b="1" kern="0" dirty="0">
                <a:solidFill>
                  <a:srgbClr val="C00000"/>
                </a:solidFill>
              </a:rPr>
              <a:t>10% beam loss per SEM </a:t>
            </a:r>
            <a:r>
              <a:rPr lang="en-US" sz="1600" dirty="0"/>
              <a:t>in the beam</a:t>
            </a:r>
            <a:r>
              <a:rPr lang="en-US" sz="1600" kern="0" dirty="0"/>
              <a:t>)</a:t>
            </a:r>
          </a:p>
          <a:p>
            <a:r>
              <a:rPr lang="en-US" sz="1800" b="1" kern="0" dirty="0">
                <a:solidFill>
                  <a:schemeClr val="bg2">
                    <a:lumMod val="60000"/>
                    <a:lumOff val="40000"/>
                  </a:schemeClr>
                </a:solidFill>
              </a:rPr>
              <a:t>Often using a single SEM for </a:t>
            </a:r>
            <a:br>
              <a:rPr lang="en-US" sz="1800" b="1" kern="0" dirty="0">
                <a:solidFill>
                  <a:schemeClr val="bg2">
                    <a:lumMod val="60000"/>
                    <a:lumOff val="40000"/>
                  </a:schemeClr>
                </a:solidFill>
              </a:rPr>
            </a:br>
            <a:r>
              <a:rPr lang="en-US" sz="1800" b="1" kern="0" dirty="0">
                <a:solidFill>
                  <a:schemeClr val="bg2">
                    <a:lumMod val="60000"/>
                    <a:lumOff val="40000"/>
                  </a:schemeClr>
                </a:solidFill>
              </a:rPr>
              <a:t>e-cooling optimization…</a:t>
            </a:r>
          </a:p>
        </p:txBody>
      </p:sp>
      <p:sp>
        <p:nvSpPr>
          <p:cNvPr id="8" name="Slide Number Placeholder 7">
            <a:extLst>
              <a:ext uri="{FF2B5EF4-FFF2-40B4-BE49-F238E27FC236}">
                <a16:creationId xmlns:a16="http://schemas.microsoft.com/office/drawing/2014/main" id="{9B54366C-BC8D-4C49-BBAC-803164E5A66E}"/>
              </a:ext>
            </a:extLst>
          </p:cNvPr>
          <p:cNvSpPr>
            <a:spLocks noGrp="1"/>
          </p:cNvSpPr>
          <p:nvPr>
            <p:ph type="sldNum" sz="quarter" idx="4"/>
          </p:nvPr>
        </p:nvSpPr>
        <p:spPr/>
        <p:txBody>
          <a:bodyPr/>
          <a:lstStyle/>
          <a:p>
            <a:fld id="{60E0EBF0-ABEC-3E40-BDE2-0EBB43F8626D}" type="slidenum">
              <a:rPr lang="en-US" smtClean="0"/>
              <a:pPr/>
              <a:t>11</a:t>
            </a:fld>
            <a:endParaRPr lang="en-US" dirty="0"/>
          </a:p>
        </p:txBody>
      </p:sp>
    </p:spTree>
    <p:extLst>
      <p:ext uri="{BB962C8B-B14F-4D97-AF65-F5344CB8AC3E}">
        <p14:creationId xmlns:p14="http://schemas.microsoft.com/office/powerpoint/2010/main" val="38051735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descr="A graph with colored lines&#10;&#10;Description automatically generated">
            <a:extLst>
              <a:ext uri="{FF2B5EF4-FFF2-40B4-BE49-F238E27FC236}">
                <a16:creationId xmlns:a16="http://schemas.microsoft.com/office/drawing/2014/main" id="{6B15987E-6BFC-5E65-0251-40342FF6FD09}"/>
              </a:ext>
            </a:extLst>
          </p:cNvPr>
          <p:cNvPicPr>
            <a:picLocks noChangeAspect="1"/>
          </p:cNvPicPr>
          <p:nvPr/>
        </p:nvPicPr>
        <p:blipFill rotWithShape="1">
          <a:blip r:embed="rId3"/>
          <a:srcRect l="2669"/>
          <a:stretch/>
        </p:blipFill>
        <p:spPr>
          <a:xfrm>
            <a:off x="4084701" y="1564957"/>
            <a:ext cx="4536490" cy="1549400"/>
          </a:xfrm>
          <a:prstGeom prst="rect">
            <a:avLst/>
          </a:prstGeom>
          <a:ln>
            <a:solidFill>
              <a:schemeClr val="bg2"/>
            </a:solidFill>
          </a:ln>
        </p:spPr>
      </p:pic>
      <p:sp>
        <p:nvSpPr>
          <p:cNvPr id="2" name="Slide Number Placeholder 1">
            <a:extLst>
              <a:ext uri="{FF2B5EF4-FFF2-40B4-BE49-F238E27FC236}">
                <a16:creationId xmlns:a16="http://schemas.microsoft.com/office/drawing/2014/main" id="{BEAC45D5-61C0-C545-8060-E9335E10746A}"/>
              </a:ext>
            </a:extLst>
          </p:cNvPr>
          <p:cNvSpPr>
            <a:spLocks noGrp="1"/>
          </p:cNvSpPr>
          <p:nvPr>
            <p:ph type="sldNum" sz="quarter" idx="4"/>
          </p:nvPr>
        </p:nvSpPr>
        <p:spPr/>
        <p:txBody>
          <a:bodyPr/>
          <a:lstStyle/>
          <a:p>
            <a:fld id="{60E0EBF0-ABEC-3E40-BDE2-0EBB43F8626D}" type="slidenum">
              <a:rPr lang="en-US" smtClean="0"/>
              <a:pPr/>
              <a:t>12</a:t>
            </a:fld>
            <a:endParaRPr lang="en-US" dirty="0"/>
          </a:p>
        </p:txBody>
      </p:sp>
      <p:sp>
        <p:nvSpPr>
          <p:cNvPr id="3" name="Footer Placeholder 2">
            <a:extLst>
              <a:ext uri="{FF2B5EF4-FFF2-40B4-BE49-F238E27FC236}">
                <a16:creationId xmlns:a16="http://schemas.microsoft.com/office/drawing/2014/main" id="{6A0E1093-4370-BD44-9A73-D84D30063B24}"/>
              </a:ext>
            </a:extLst>
          </p:cNvPr>
          <p:cNvSpPr>
            <a:spLocks noGrp="1"/>
          </p:cNvSpPr>
          <p:nvPr>
            <p:ph type="ftr" sz="quarter" idx="10"/>
          </p:nvPr>
        </p:nvSpPr>
        <p:spPr/>
        <p:txBody>
          <a:bodyPr/>
          <a:lstStyle/>
          <a:p>
            <a:pPr>
              <a:defRPr/>
            </a:pPr>
            <a:r>
              <a:rPr lang="en-US"/>
              <a:t>COOL2023 Workshop – Montreux – Oct 2023 </a:t>
            </a:r>
            <a:endParaRPr lang="en-US" dirty="0"/>
          </a:p>
        </p:txBody>
      </p:sp>
      <p:sp>
        <p:nvSpPr>
          <p:cNvPr id="4" name="Title 3">
            <a:extLst>
              <a:ext uri="{FF2B5EF4-FFF2-40B4-BE49-F238E27FC236}">
                <a16:creationId xmlns:a16="http://schemas.microsoft.com/office/drawing/2014/main" id="{21BA7E16-7963-B446-B1EB-33A5F33D61D3}"/>
              </a:ext>
            </a:extLst>
          </p:cNvPr>
          <p:cNvSpPr>
            <a:spLocks noGrp="1"/>
          </p:cNvSpPr>
          <p:nvPr>
            <p:ph type="title"/>
          </p:nvPr>
        </p:nvSpPr>
        <p:spPr/>
        <p:txBody>
          <a:bodyPr>
            <a:normAutofit/>
          </a:bodyPr>
          <a:lstStyle/>
          <a:p>
            <a:r>
              <a:rPr lang="en-US" sz="2800" dirty="0"/>
              <a:t>pbar (or H-)/e</a:t>
            </a:r>
            <a:r>
              <a:rPr lang="en-US" sz="2800" baseline="30000" dirty="0"/>
              <a:t>-</a:t>
            </a:r>
            <a:r>
              <a:rPr lang="en-US" sz="2800" dirty="0"/>
              <a:t> orbit matching</a:t>
            </a:r>
          </a:p>
        </p:txBody>
      </p:sp>
      <p:sp>
        <p:nvSpPr>
          <p:cNvPr id="5" name="Content Placeholder 4">
            <a:extLst>
              <a:ext uri="{FF2B5EF4-FFF2-40B4-BE49-F238E27FC236}">
                <a16:creationId xmlns:a16="http://schemas.microsoft.com/office/drawing/2014/main" id="{A4ED7581-2229-2D40-9482-2FBD9D094385}"/>
              </a:ext>
            </a:extLst>
          </p:cNvPr>
          <p:cNvSpPr>
            <a:spLocks noGrp="1"/>
          </p:cNvSpPr>
          <p:nvPr>
            <p:ph sz="quarter" idx="11"/>
          </p:nvPr>
        </p:nvSpPr>
        <p:spPr>
          <a:xfrm>
            <a:off x="211458" y="863889"/>
            <a:ext cx="8471139" cy="5459616"/>
          </a:xfrm>
        </p:spPr>
        <p:txBody>
          <a:bodyPr/>
          <a:lstStyle/>
          <a:p>
            <a:r>
              <a:rPr lang="en-US" sz="1600" dirty="0"/>
              <a:t>All </a:t>
            </a:r>
            <a:r>
              <a:rPr lang="en-US" sz="1600" b="1" dirty="0"/>
              <a:t>CERN cooler </a:t>
            </a:r>
            <a:r>
              <a:rPr lang="en-US" sz="1600" dirty="0"/>
              <a:t>have </a:t>
            </a:r>
            <a:r>
              <a:rPr lang="en-US" sz="1600" b="1" dirty="0"/>
              <a:t>two BPMs </a:t>
            </a:r>
            <a:r>
              <a:rPr lang="en-US" sz="1600" dirty="0"/>
              <a:t>in the</a:t>
            </a:r>
            <a:r>
              <a:rPr lang="en-US" sz="1600" b="1" dirty="0"/>
              <a:t> cooling drift solenoid</a:t>
            </a:r>
            <a:r>
              <a:rPr lang="en-US" sz="1600" dirty="0"/>
              <a:t> that “see” both ions and e</a:t>
            </a:r>
            <a:r>
              <a:rPr lang="en-US" sz="1600" baseline="30000" dirty="0"/>
              <a:t>- </a:t>
            </a:r>
            <a:r>
              <a:rPr lang="en-US" sz="1600" dirty="0"/>
              <a:t>beams.</a:t>
            </a:r>
          </a:p>
          <a:p>
            <a:pPr lvl="1"/>
            <a:r>
              <a:rPr lang="en-US" sz="1400" b="1" dirty="0"/>
              <a:t>One needs to induce an e</a:t>
            </a:r>
            <a:r>
              <a:rPr lang="en-US" sz="1400" b="1" baseline="30000" dirty="0"/>
              <a:t>-</a:t>
            </a:r>
            <a:r>
              <a:rPr lang="en-US" sz="1400" b="1" dirty="0"/>
              <a:t> beam intensity modulation </a:t>
            </a:r>
            <a:r>
              <a:rPr lang="en-US" sz="1400" dirty="0"/>
              <a:t>in order to see a signal with those BPMs</a:t>
            </a:r>
          </a:p>
          <a:p>
            <a:pPr lvl="1"/>
            <a:endParaRPr lang="en-US" sz="1400" b="1" dirty="0"/>
          </a:p>
          <a:p>
            <a:pPr lvl="1"/>
            <a:endParaRPr lang="en-US" sz="1400" b="1" dirty="0"/>
          </a:p>
          <a:p>
            <a:pPr lvl="1"/>
            <a:endParaRPr lang="en-US" sz="1400" b="1" dirty="0"/>
          </a:p>
          <a:p>
            <a:pPr lvl="1"/>
            <a:endParaRPr lang="en-US" sz="1400" b="1" dirty="0"/>
          </a:p>
          <a:p>
            <a:pPr lvl="1"/>
            <a:endParaRPr lang="en-US" sz="1400" b="1" dirty="0"/>
          </a:p>
          <a:p>
            <a:pPr lvl="1"/>
            <a:endParaRPr lang="en-US" sz="1400" b="1" dirty="0"/>
          </a:p>
          <a:p>
            <a:pPr marL="457200" lvl="1" indent="0">
              <a:buNone/>
            </a:pPr>
            <a:endParaRPr lang="en-US" sz="1400" b="1" dirty="0"/>
          </a:p>
          <a:p>
            <a:r>
              <a:rPr lang="en-US" sz="1600" b="1" dirty="0"/>
              <a:t>Using BPM acquisition system </a:t>
            </a:r>
            <a:r>
              <a:rPr lang="en-US" sz="1600" dirty="0"/>
              <a:t>for both generating </a:t>
            </a:r>
            <a:r>
              <a:rPr lang="en-US" sz="1600" b="1" dirty="0"/>
              <a:t>e</a:t>
            </a:r>
            <a:r>
              <a:rPr lang="en-US" sz="1600" b="1" baseline="30000" dirty="0"/>
              <a:t>-</a:t>
            </a:r>
            <a:r>
              <a:rPr lang="en-US" sz="1600" b="1" dirty="0"/>
              <a:t> excitation and signal processing</a:t>
            </a:r>
          </a:p>
          <a:p>
            <a:pPr lvl="1"/>
            <a:r>
              <a:rPr lang="en-US" sz="1400" b="1" dirty="0"/>
              <a:t>it allowed to integrate this new tool with standard orbit correction tools </a:t>
            </a:r>
            <a:r>
              <a:rPr lang="en-US" sz="1400" dirty="0"/>
              <a:t>(e.g. YASP steering program widely used at CERN) </a:t>
            </a:r>
          </a:p>
          <a:p>
            <a:pPr lvl="1"/>
            <a:r>
              <a:rPr lang="en-US" sz="1400" b="1" dirty="0">
                <a:solidFill>
                  <a:srgbClr val="006405"/>
                </a:solidFill>
              </a:rPr>
              <a:t>Accuracy on H-(pbar)/e- alignment of the order of 1 mm: enough for first cooling setup!</a:t>
            </a:r>
          </a:p>
          <a:p>
            <a:pPr lvl="1"/>
            <a:endParaRPr lang="en-US" sz="1400" dirty="0"/>
          </a:p>
          <a:p>
            <a:endParaRPr lang="en-US" sz="1600" dirty="0"/>
          </a:p>
        </p:txBody>
      </p:sp>
      <p:grpSp>
        <p:nvGrpSpPr>
          <p:cNvPr id="6" name="Group 5">
            <a:extLst>
              <a:ext uri="{FF2B5EF4-FFF2-40B4-BE49-F238E27FC236}">
                <a16:creationId xmlns:a16="http://schemas.microsoft.com/office/drawing/2014/main" id="{719DD927-B05F-114A-B5B2-F807A4F8D8CF}"/>
              </a:ext>
            </a:extLst>
          </p:cNvPr>
          <p:cNvGrpSpPr/>
          <p:nvPr/>
        </p:nvGrpSpPr>
        <p:grpSpPr>
          <a:xfrm>
            <a:off x="225235" y="1498217"/>
            <a:ext cx="3529198" cy="1575997"/>
            <a:chOff x="249863" y="2089270"/>
            <a:chExt cx="4705596" cy="2101330"/>
          </a:xfrm>
        </p:grpSpPr>
        <p:pic>
          <p:nvPicPr>
            <p:cNvPr id="7" name="Picture 6">
              <a:extLst>
                <a:ext uri="{FF2B5EF4-FFF2-40B4-BE49-F238E27FC236}">
                  <a16:creationId xmlns:a16="http://schemas.microsoft.com/office/drawing/2014/main" id="{2271F877-8B31-6B4E-9B0D-1799D7587DEF}"/>
                </a:ext>
              </a:extLst>
            </p:cNvPr>
            <p:cNvPicPr>
              <a:picLocks noChangeAspect="1"/>
            </p:cNvPicPr>
            <p:nvPr/>
          </p:nvPicPr>
          <p:blipFill rotWithShape="1">
            <a:blip r:embed="rId4">
              <a:extLst>
                <a:ext uri="{28A0092B-C50C-407E-A947-70E740481C1C}">
                  <a14:useLocalDpi xmlns:a14="http://schemas.microsoft.com/office/drawing/2010/main" val="0"/>
                </a:ext>
              </a:extLst>
            </a:blip>
            <a:srcRect t="10592" r="25941" b="45700"/>
            <a:stretch/>
          </p:blipFill>
          <p:spPr>
            <a:xfrm>
              <a:off x="276945" y="2119738"/>
              <a:ext cx="4678514" cy="2070862"/>
            </a:xfrm>
            <a:prstGeom prst="rect">
              <a:avLst/>
            </a:prstGeom>
          </p:spPr>
        </p:pic>
        <p:sp>
          <p:nvSpPr>
            <p:cNvPr id="8" name="TextBox 7">
              <a:extLst>
                <a:ext uri="{FF2B5EF4-FFF2-40B4-BE49-F238E27FC236}">
                  <a16:creationId xmlns:a16="http://schemas.microsoft.com/office/drawing/2014/main" id="{83A039FD-54FB-5B47-96C1-3E09133A6C87}"/>
                </a:ext>
              </a:extLst>
            </p:cNvPr>
            <p:cNvSpPr txBox="1"/>
            <p:nvPr/>
          </p:nvSpPr>
          <p:spPr>
            <a:xfrm>
              <a:off x="249863" y="2089270"/>
              <a:ext cx="4705595" cy="677108"/>
            </a:xfrm>
            <a:prstGeom prst="rect">
              <a:avLst/>
            </a:prstGeom>
          </p:spPr>
          <p:txBody>
            <a:bodyPr wrap="square" rtlCol="0">
              <a:spAutoFit/>
            </a:bodyPr>
            <a:lstStyle/>
            <a:p>
              <a:pPr marL="10716" algn="ctr"/>
              <a:r>
                <a:rPr lang="en-US" sz="1350" b="1" dirty="0">
                  <a:solidFill>
                    <a:srgbClr val="FFFF00"/>
                  </a:solidFill>
                  <a:effectLst>
                    <a:outerShdw blurRad="50800" dist="114300" dir="3660000" algn="t" rotWithShape="0">
                      <a:prstClr val="black">
                        <a:alpha val="62000"/>
                      </a:prstClr>
                    </a:outerShdw>
                  </a:effectLst>
                </a:rPr>
                <a:t>Pearson transformer used to induce a modulation of grid voltage</a:t>
              </a:r>
            </a:p>
          </p:txBody>
        </p:sp>
      </p:grpSp>
      <p:sp>
        <p:nvSpPr>
          <p:cNvPr id="11" name="TextBox 10">
            <a:extLst>
              <a:ext uri="{FF2B5EF4-FFF2-40B4-BE49-F238E27FC236}">
                <a16:creationId xmlns:a16="http://schemas.microsoft.com/office/drawing/2014/main" id="{4B7356A7-EC73-D14B-B34B-F6FDF50A9E3F}"/>
              </a:ext>
            </a:extLst>
          </p:cNvPr>
          <p:cNvSpPr txBox="1"/>
          <p:nvPr/>
        </p:nvSpPr>
        <p:spPr>
          <a:xfrm>
            <a:off x="4188454" y="1521068"/>
            <a:ext cx="4073898" cy="300082"/>
          </a:xfrm>
          <a:prstGeom prst="rect">
            <a:avLst/>
          </a:prstGeom>
          <a:effectLst/>
        </p:spPr>
        <p:txBody>
          <a:bodyPr wrap="square" rtlCol="0">
            <a:spAutoFit/>
          </a:bodyPr>
          <a:lstStyle/>
          <a:p>
            <a:pPr marL="10716" algn="r"/>
            <a:r>
              <a:rPr lang="en-US" sz="1350" b="1" dirty="0"/>
              <a:t>Sinusoidal excitation seen on sum BPM signals</a:t>
            </a:r>
          </a:p>
        </p:txBody>
      </p:sp>
      <p:pic>
        <p:nvPicPr>
          <p:cNvPr id="12" name="Picture 11">
            <a:extLst>
              <a:ext uri="{FF2B5EF4-FFF2-40B4-BE49-F238E27FC236}">
                <a16:creationId xmlns:a16="http://schemas.microsoft.com/office/drawing/2014/main" id="{6669E237-EE9A-B144-A6B3-E8F67F446DC6}"/>
              </a:ext>
            </a:extLst>
          </p:cNvPr>
          <p:cNvPicPr>
            <a:picLocks noChangeAspect="1"/>
          </p:cNvPicPr>
          <p:nvPr/>
        </p:nvPicPr>
        <p:blipFill rotWithShape="1">
          <a:blip r:embed="rId5"/>
          <a:srcRect l="-1549" t="10766" r="-1768" b="45655"/>
          <a:stretch/>
        </p:blipFill>
        <p:spPr>
          <a:xfrm>
            <a:off x="4382814" y="4325765"/>
            <a:ext cx="4607606" cy="1019786"/>
          </a:xfrm>
          <a:prstGeom prst="rect">
            <a:avLst/>
          </a:prstGeom>
        </p:spPr>
      </p:pic>
      <p:sp>
        <p:nvSpPr>
          <p:cNvPr id="13" name="TextBox 12">
            <a:extLst>
              <a:ext uri="{FF2B5EF4-FFF2-40B4-BE49-F238E27FC236}">
                <a16:creationId xmlns:a16="http://schemas.microsoft.com/office/drawing/2014/main" id="{6B8E967A-25FB-3540-84E5-290411055544}"/>
              </a:ext>
            </a:extLst>
          </p:cNvPr>
          <p:cNvSpPr txBox="1"/>
          <p:nvPr/>
        </p:nvSpPr>
        <p:spPr>
          <a:xfrm>
            <a:off x="5964359" y="4876490"/>
            <a:ext cx="731611" cy="307777"/>
          </a:xfrm>
          <a:prstGeom prst="rect">
            <a:avLst/>
          </a:prstGeom>
          <a:solidFill>
            <a:srgbClr val="FFFF00"/>
          </a:solidFill>
          <a:ln>
            <a:solidFill>
              <a:srgbClr val="7030A0"/>
            </a:solidFill>
          </a:ln>
        </p:spPr>
        <p:txBody>
          <a:bodyPr wrap="square" rtlCol="0">
            <a:spAutoFit/>
          </a:bodyPr>
          <a:lstStyle/>
          <a:p>
            <a:pPr marL="14288" algn="l"/>
            <a:r>
              <a:rPr lang="en-US" sz="1400" b="1" kern="0" dirty="0">
                <a:solidFill>
                  <a:srgbClr val="7030A0"/>
                </a:solidFill>
              </a:rPr>
              <a:t>e</a:t>
            </a:r>
            <a:r>
              <a:rPr lang="en-US" sz="1400" b="1" kern="0" baseline="30000" dirty="0">
                <a:solidFill>
                  <a:srgbClr val="7030A0"/>
                </a:solidFill>
              </a:rPr>
              <a:t>-</a:t>
            </a:r>
            <a:r>
              <a:rPr lang="en-US" sz="1400" b="1" kern="0" dirty="0">
                <a:solidFill>
                  <a:srgbClr val="7030A0"/>
                </a:solidFill>
              </a:rPr>
              <a:t> orbit</a:t>
            </a:r>
            <a:endParaRPr lang="en-US" sz="1400" b="1" kern="0" baseline="30000" dirty="0">
              <a:solidFill>
                <a:srgbClr val="7030A0"/>
              </a:solidFill>
            </a:endParaRPr>
          </a:p>
        </p:txBody>
      </p:sp>
      <p:cxnSp>
        <p:nvCxnSpPr>
          <p:cNvPr id="14" name="Straight Arrow Connector 13">
            <a:extLst>
              <a:ext uri="{FF2B5EF4-FFF2-40B4-BE49-F238E27FC236}">
                <a16:creationId xmlns:a16="http://schemas.microsoft.com/office/drawing/2014/main" id="{48ED34BC-809B-B04D-811B-D33FC06FC496}"/>
              </a:ext>
            </a:extLst>
          </p:cNvPr>
          <p:cNvCxnSpPr>
            <a:cxnSpLocks/>
            <a:stCxn id="13" idx="3"/>
          </p:cNvCxnSpPr>
          <p:nvPr/>
        </p:nvCxnSpPr>
        <p:spPr bwMode="auto">
          <a:xfrm flipV="1">
            <a:off x="6695970" y="4937689"/>
            <a:ext cx="219837" cy="92690"/>
          </a:xfrm>
          <a:prstGeom prst="straightConnector1">
            <a:avLst/>
          </a:prstGeom>
          <a:solidFill>
            <a:schemeClr val="accent1"/>
          </a:solidFill>
          <a:ln w="12700" cap="flat" cmpd="sng" algn="ctr">
            <a:solidFill>
              <a:srgbClr val="7030A0"/>
            </a:solidFill>
            <a:prstDash val="solid"/>
            <a:round/>
            <a:headEnd type="none" w="sm" len="sm"/>
            <a:tailEnd type="triangle"/>
          </a:ln>
          <a:effectLst/>
        </p:spPr>
      </p:cxnSp>
      <p:sp>
        <p:nvSpPr>
          <p:cNvPr id="15" name="TextBox 14">
            <a:extLst>
              <a:ext uri="{FF2B5EF4-FFF2-40B4-BE49-F238E27FC236}">
                <a16:creationId xmlns:a16="http://schemas.microsoft.com/office/drawing/2014/main" id="{B5FF83CF-8A3A-FD4A-8AB8-A3F93A1323E4}"/>
              </a:ext>
            </a:extLst>
          </p:cNvPr>
          <p:cNvSpPr txBox="1"/>
          <p:nvPr/>
        </p:nvSpPr>
        <p:spPr>
          <a:xfrm>
            <a:off x="6776397" y="4311069"/>
            <a:ext cx="821379" cy="307777"/>
          </a:xfrm>
          <a:prstGeom prst="rect">
            <a:avLst/>
          </a:prstGeom>
          <a:solidFill>
            <a:srgbClr val="FFFF00"/>
          </a:solidFill>
          <a:ln>
            <a:solidFill>
              <a:srgbClr val="7030A0"/>
            </a:solidFill>
          </a:ln>
        </p:spPr>
        <p:txBody>
          <a:bodyPr wrap="none" rtlCol="0">
            <a:spAutoFit/>
          </a:bodyPr>
          <a:lstStyle/>
          <a:p>
            <a:pPr marL="14288" algn="l"/>
            <a:r>
              <a:rPr lang="en-US" sz="1400" b="1" kern="0" dirty="0">
                <a:solidFill>
                  <a:srgbClr val="00B050"/>
                </a:solidFill>
              </a:rPr>
              <a:t>H</a:t>
            </a:r>
            <a:r>
              <a:rPr lang="en-US" sz="1400" b="1" kern="0" baseline="30000" dirty="0">
                <a:solidFill>
                  <a:srgbClr val="00B050"/>
                </a:solidFill>
              </a:rPr>
              <a:t>-</a:t>
            </a:r>
            <a:r>
              <a:rPr lang="en-US" sz="1400" b="1" kern="0" dirty="0">
                <a:solidFill>
                  <a:srgbClr val="00B050"/>
                </a:solidFill>
              </a:rPr>
              <a:t> orbit</a:t>
            </a:r>
            <a:endParaRPr lang="en-US" sz="1400" b="1" kern="0" baseline="30000" dirty="0">
              <a:solidFill>
                <a:srgbClr val="00B050"/>
              </a:solidFill>
            </a:endParaRPr>
          </a:p>
        </p:txBody>
      </p:sp>
      <p:pic>
        <p:nvPicPr>
          <p:cNvPr id="32" name="Picture 31">
            <a:extLst>
              <a:ext uri="{FF2B5EF4-FFF2-40B4-BE49-F238E27FC236}">
                <a16:creationId xmlns:a16="http://schemas.microsoft.com/office/drawing/2014/main" id="{0027E29D-B7F6-C84E-B07D-C0D217226447}"/>
              </a:ext>
            </a:extLst>
          </p:cNvPr>
          <p:cNvPicPr>
            <a:picLocks noChangeAspect="1"/>
          </p:cNvPicPr>
          <p:nvPr/>
        </p:nvPicPr>
        <p:blipFill rotWithShape="1">
          <a:blip r:embed="rId5"/>
          <a:srcRect l="-1388" t="57021" r="-1678" b="-416"/>
          <a:stretch/>
        </p:blipFill>
        <p:spPr>
          <a:xfrm>
            <a:off x="4382814" y="5334522"/>
            <a:ext cx="4607606" cy="1060381"/>
          </a:xfrm>
          <a:prstGeom prst="rect">
            <a:avLst/>
          </a:prstGeom>
        </p:spPr>
      </p:pic>
      <p:sp>
        <p:nvSpPr>
          <p:cNvPr id="33" name="TextBox 32">
            <a:extLst>
              <a:ext uri="{FF2B5EF4-FFF2-40B4-BE49-F238E27FC236}">
                <a16:creationId xmlns:a16="http://schemas.microsoft.com/office/drawing/2014/main" id="{90BC8A59-58D9-FE49-ADD5-3C7CDB1B3B14}"/>
              </a:ext>
            </a:extLst>
          </p:cNvPr>
          <p:cNvSpPr txBox="1"/>
          <p:nvPr/>
        </p:nvSpPr>
        <p:spPr>
          <a:xfrm>
            <a:off x="7835875" y="4341846"/>
            <a:ext cx="1055417" cy="246221"/>
          </a:xfrm>
          <a:prstGeom prst="rect">
            <a:avLst/>
          </a:prstGeom>
          <a:solidFill>
            <a:srgbClr val="92D050"/>
          </a:solidFill>
          <a:ln>
            <a:solidFill>
              <a:srgbClr val="7030A0"/>
            </a:solidFill>
          </a:ln>
        </p:spPr>
        <p:txBody>
          <a:bodyPr wrap="none" rtlCol="0">
            <a:spAutoFit/>
          </a:bodyPr>
          <a:lstStyle/>
          <a:p>
            <a:pPr marL="14288" algn="l"/>
            <a:r>
              <a:rPr lang="en-US" sz="1000" b="1" kern="0" dirty="0"/>
              <a:t>After correction</a:t>
            </a:r>
            <a:endParaRPr lang="en-US" sz="1000" b="1" kern="0" baseline="30000" dirty="0"/>
          </a:p>
        </p:txBody>
      </p:sp>
      <p:cxnSp>
        <p:nvCxnSpPr>
          <p:cNvPr id="37" name="Straight Arrow Connector 36">
            <a:extLst>
              <a:ext uri="{FF2B5EF4-FFF2-40B4-BE49-F238E27FC236}">
                <a16:creationId xmlns:a16="http://schemas.microsoft.com/office/drawing/2014/main" id="{03550E3C-954E-5E48-AF7A-3EC36DE98A4D}"/>
              </a:ext>
            </a:extLst>
          </p:cNvPr>
          <p:cNvCxnSpPr>
            <a:cxnSpLocks/>
            <a:stCxn id="13" idx="3"/>
          </p:cNvCxnSpPr>
          <p:nvPr/>
        </p:nvCxnSpPr>
        <p:spPr bwMode="auto">
          <a:xfrm flipV="1">
            <a:off x="6695970" y="5021772"/>
            <a:ext cx="545658" cy="8607"/>
          </a:xfrm>
          <a:prstGeom prst="straightConnector1">
            <a:avLst/>
          </a:prstGeom>
          <a:solidFill>
            <a:schemeClr val="accent1"/>
          </a:solidFill>
          <a:ln w="12700" cap="flat" cmpd="sng" algn="ctr">
            <a:solidFill>
              <a:srgbClr val="7030A0"/>
            </a:solidFill>
            <a:prstDash val="solid"/>
            <a:round/>
            <a:headEnd type="none" w="sm" len="sm"/>
            <a:tailEnd type="triangle"/>
          </a:ln>
          <a:effectLst/>
        </p:spPr>
      </p:cxnSp>
      <p:cxnSp>
        <p:nvCxnSpPr>
          <p:cNvPr id="40" name="Straight Arrow Connector 39">
            <a:extLst>
              <a:ext uri="{FF2B5EF4-FFF2-40B4-BE49-F238E27FC236}">
                <a16:creationId xmlns:a16="http://schemas.microsoft.com/office/drawing/2014/main" id="{88D2D83A-D4DE-FE49-B0E3-576EF5D354CF}"/>
              </a:ext>
            </a:extLst>
          </p:cNvPr>
          <p:cNvCxnSpPr>
            <a:cxnSpLocks/>
            <a:stCxn id="15" idx="2"/>
          </p:cNvCxnSpPr>
          <p:nvPr/>
        </p:nvCxnSpPr>
        <p:spPr bwMode="auto">
          <a:xfrm flipH="1">
            <a:off x="6999890" y="4618846"/>
            <a:ext cx="187197" cy="161188"/>
          </a:xfrm>
          <a:prstGeom prst="straightConnector1">
            <a:avLst/>
          </a:prstGeom>
          <a:solidFill>
            <a:schemeClr val="accent1"/>
          </a:solidFill>
          <a:ln w="12700" cap="flat" cmpd="sng" algn="ctr">
            <a:solidFill>
              <a:srgbClr val="3FB305"/>
            </a:solidFill>
            <a:prstDash val="solid"/>
            <a:round/>
            <a:headEnd type="none" w="sm" len="sm"/>
            <a:tailEnd type="triangle"/>
          </a:ln>
          <a:effectLst/>
        </p:spPr>
      </p:cxnSp>
      <p:cxnSp>
        <p:nvCxnSpPr>
          <p:cNvPr id="43" name="Straight Arrow Connector 42">
            <a:extLst>
              <a:ext uri="{FF2B5EF4-FFF2-40B4-BE49-F238E27FC236}">
                <a16:creationId xmlns:a16="http://schemas.microsoft.com/office/drawing/2014/main" id="{BD38A0E0-FB3B-7648-8805-22A2AE1B4A2B}"/>
              </a:ext>
            </a:extLst>
          </p:cNvPr>
          <p:cNvCxnSpPr>
            <a:cxnSpLocks/>
            <a:stCxn id="15" idx="2"/>
          </p:cNvCxnSpPr>
          <p:nvPr/>
        </p:nvCxnSpPr>
        <p:spPr bwMode="auto">
          <a:xfrm>
            <a:off x="7187087" y="4618846"/>
            <a:ext cx="128113" cy="318843"/>
          </a:xfrm>
          <a:prstGeom prst="straightConnector1">
            <a:avLst/>
          </a:prstGeom>
          <a:solidFill>
            <a:schemeClr val="accent1"/>
          </a:solidFill>
          <a:ln w="12700" cap="flat" cmpd="sng" algn="ctr">
            <a:solidFill>
              <a:srgbClr val="3FB305"/>
            </a:solidFill>
            <a:prstDash val="solid"/>
            <a:round/>
            <a:headEnd type="none" w="sm" len="sm"/>
            <a:tailEnd type="triangle"/>
          </a:ln>
          <a:effectLst/>
        </p:spPr>
      </p:cxnSp>
      <p:grpSp>
        <p:nvGrpSpPr>
          <p:cNvPr id="50" name="Group 49">
            <a:extLst>
              <a:ext uri="{FF2B5EF4-FFF2-40B4-BE49-F238E27FC236}">
                <a16:creationId xmlns:a16="http://schemas.microsoft.com/office/drawing/2014/main" id="{FCDF7199-56E2-EB42-969E-27B397305F1B}"/>
              </a:ext>
            </a:extLst>
          </p:cNvPr>
          <p:cNvGrpSpPr/>
          <p:nvPr/>
        </p:nvGrpSpPr>
        <p:grpSpPr>
          <a:xfrm>
            <a:off x="155430" y="4386676"/>
            <a:ext cx="4100786" cy="1995745"/>
            <a:chOff x="155430" y="4420380"/>
            <a:chExt cx="4100786" cy="1995745"/>
          </a:xfrm>
        </p:grpSpPr>
        <p:grpSp>
          <p:nvGrpSpPr>
            <p:cNvPr id="25" name="Group 24">
              <a:extLst>
                <a:ext uri="{FF2B5EF4-FFF2-40B4-BE49-F238E27FC236}">
                  <a16:creationId xmlns:a16="http://schemas.microsoft.com/office/drawing/2014/main" id="{FD699163-F4B8-B649-904F-F6027995B3B2}"/>
                </a:ext>
              </a:extLst>
            </p:cNvPr>
            <p:cNvGrpSpPr/>
            <p:nvPr/>
          </p:nvGrpSpPr>
          <p:grpSpPr>
            <a:xfrm>
              <a:off x="225236" y="4420381"/>
              <a:ext cx="4030980" cy="1833273"/>
              <a:chOff x="634226" y="4141075"/>
              <a:chExt cx="2517234" cy="1144827"/>
            </a:xfrm>
          </p:grpSpPr>
          <p:pic>
            <p:nvPicPr>
              <p:cNvPr id="18" name="Picture 17">
                <a:extLst>
                  <a:ext uri="{FF2B5EF4-FFF2-40B4-BE49-F238E27FC236}">
                    <a16:creationId xmlns:a16="http://schemas.microsoft.com/office/drawing/2014/main" id="{B419249F-E628-9E46-BF23-2FD8D0F268F5}"/>
                  </a:ext>
                </a:extLst>
              </p:cNvPr>
              <p:cNvPicPr>
                <a:picLocks noChangeAspect="1"/>
              </p:cNvPicPr>
              <p:nvPr/>
            </p:nvPicPr>
            <p:blipFill rotWithShape="1">
              <a:blip r:embed="rId6"/>
              <a:srcRect l="21755" t="31289" r="48957" b="46969"/>
              <a:stretch/>
            </p:blipFill>
            <p:spPr>
              <a:xfrm>
                <a:off x="634226" y="4141075"/>
                <a:ext cx="2517234" cy="1144827"/>
              </a:xfrm>
              <a:prstGeom prst="rect">
                <a:avLst/>
              </a:prstGeom>
            </p:spPr>
          </p:pic>
          <p:sp>
            <p:nvSpPr>
              <p:cNvPr id="19" name="TextBox 18">
                <a:extLst>
                  <a:ext uri="{FF2B5EF4-FFF2-40B4-BE49-F238E27FC236}">
                    <a16:creationId xmlns:a16="http://schemas.microsoft.com/office/drawing/2014/main" id="{7A160D4A-D22A-8542-A5E3-49D3777DA161}"/>
                  </a:ext>
                </a:extLst>
              </p:cNvPr>
              <p:cNvSpPr txBox="1"/>
              <p:nvPr/>
            </p:nvSpPr>
            <p:spPr>
              <a:xfrm>
                <a:off x="2049684" y="4405454"/>
                <a:ext cx="580259" cy="192198"/>
              </a:xfrm>
              <a:prstGeom prst="rect">
                <a:avLst/>
              </a:prstGeom>
              <a:solidFill>
                <a:srgbClr val="FFFF00"/>
              </a:solidFill>
              <a:ln>
                <a:solidFill>
                  <a:srgbClr val="7030A0"/>
                </a:solidFill>
              </a:ln>
            </p:spPr>
            <p:txBody>
              <a:bodyPr wrap="square" rtlCol="0">
                <a:spAutoFit/>
              </a:bodyPr>
              <a:lstStyle/>
              <a:p>
                <a:pPr marL="14288" algn="l"/>
                <a:r>
                  <a:rPr lang="en-US" sz="1400" b="1" kern="0" dirty="0">
                    <a:solidFill>
                      <a:srgbClr val="7030A0"/>
                    </a:solidFill>
                  </a:rPr>
                  <a:t>Start of e</a:t>
                </a:r>
                <a:r>
                  <a:rPr lang="en-US" sz="1400" b="1" kern="0" baseline="30000" dirty="0">
                    <a:solidFill>
                      <a:srgbClr val="7030A0"/>
                    </a:solidFill>
                  </a:rPr>
                  <a:t>-</a:t>
                </a:r>
              </a:p>
            </p:txBody>
          </p:sp>
          <p:cxnSp>
            <p:nvCxnSpPr>
              <p:cNvPr id="20" name="Straight Arrow Connector 19">
                <a:extLst>
                  <a:ext uri="{FF2B5EF4-FFF2-40B4-BE49-F238E27FC236}">
                    <a16:creationId xmlns:a16="http://schemas.microsoft.com/office/drawing/2014/main" id="{EA0FBED8-BEE3-7B44-91F8-874B1D8B92EE}"/>
                  </a:ext>
                </a:extLst>
              </p:cNvPr>
              <p:cNvCxnSpPr>
                <a:cxnSpLocks/>
                <a:stCxn id="19" idx="2"/>
              </p:cNvCxnSpPr>
              <p:nvPr/>
            </p:nvCxnSpPr>
            <p:spPr bwMode="auto">
              <a:xfrm flipH="1">
                <a:off x="1971029" y="4597652"/>
                <a:ext cx="368784" cy="117234"/>
              </a:xfrm>
              <a:prstGeom prst="straightConnector1">
                <a:avLst/>
              </a:prstGeom>
              <a:solidFill>
                <a:schemeClr val="accent1"/>
              </a:solidFill>
              <a:ln w="12700" cap="flat" cmpd="sng" algn="ctr">
                <a:solidFill>
                  <a:srgbClr val="7030A0"/>
                </a:solidFill>
                <a:prstDash val="solid"/>
                <a:round/>
                <a:headEnd type="none" w="sm" len="sm"/>
                <a:tailEnd type="triangle"/>
              </a:ln>
              <a:effectLst/>
            </p:spPr>
          </p:cxnSp>
          <p:sp>
            <p:nvSpPr>
              <p:cNvPr id="21" name="TextBox 20">
                <a:extLst>
                  <a:ext uri="{FF2B5EF4-FFF2-40B4-BE49-F238E27FC236}">
                    <a16:creationId xmlns:a16="http://schemas.microsoft.com/office/drawing/2014/main" id="{958EF520-A31B-2443-BE4D-1D7251F10916}"/>
                  </a:ext>
                </a:extLst>
              </p:cNvPr>
              <p:cNvSpPr txBox="1"/>
              <p:nvPr/>
            </p:nvSpPr>
            <p:spPr>
              <a:xfrm>
                <a:off x="1110076" y="4803275"/>
                <a:ext cx="539202" cy="192198"/>
              </a:xfrm>
              <a:prstGeom prst="rect">
                <a:avLst/>
              </a:prstGeom>
              <a:solidFill>
                <a:srgbClr val="FFFF00"/>
              </a:solidFill>
              <a:ln>
                <a:solidFill>
                  <a:srgbClr val="7030A0"/>
                </a:solidFill>
              </a:ln>
            </p:spPr>
            <p:txBody>
              <a:bodyPr wrap="square" rtlCol="0">
                <a:spAutoFit/>
              </a:bodyPr>
              <a:lstStyle/>
              <a:p>
                <a:pPr marL="14288" algn="l"/>
                <a:r>
                  <a:rPr lang="en-US" sz="1400" b="1" kern="0" dirty="0">
                    <a:solidFill>
                      <a:srgbClr val="7030A0"/>
                    </a:solidFill>
                  </a:rPr>
                  <a:t>H</a:t>
                </a:r>
                <a:r>
                  <a:rPr lang="en-US" sz="1400" b="1" kern="0" baseline="30000" dirty="0">
                    <a:solidFill>
                      <a:srgbClr val="7030A0"/>
                    </a:solidFill>
                  </a:rPr>
                  <a:t>-</a:t>
                </a:r>
                <a:r>
                  <a:rPr lang="en-US" sz="1400" b="1" kern="0" dirty="0">
                    <a:solidFill>
                      <a:srgbClr val="7030A0"/>
                    </a:solidFill>
                  </a:rPr>
                  <a:t> orbit</a:t>
                </a:r>
                <a:endParaRPr lang="en-US" sz="1400" b="1" kern="0" baseline="30000" dirty="0">
                  <a:solidFill>
                    <a:srgbClr val="7030A0"/>
                  </a:solidFill>
                </a:endParaRPr>
              </a:p>
            </p:txBody>
          </p:sp>
          <p:cxnSp>
            <p:nvCxnSpPr>
              <p:cNvPr id="22" name="Straight Arrow Connector 21">
                <a:extLst>
                  <a:ext uri="{FF2B5EF4-FFF2-40B4-BE49-F238E27FC236}">
                    <a16:creationId xmlns:a16="http://schemas.microsoft.com/office/drawing/2014/main" id="{8102836E-0D0C-C449-87C0-C630C145DAEE}"/>
                  </a:ext>
                </a:extLst>
              </p:cNvPr>
              <p:cNvCxnSpPr>
                <a:cxnSpLocks/>
                <a:stCxn id="21" idx="0"/>
              </p:cNvCxnSpPr>
              <p:nvPr/>
            </p:nvCxnSpPr>
            <p:spPr bwMode="auto">
              <a:xfrm flipV="1">
                <a:off x="1379678" y="4639892"/>
                <a:ext cx="84497" cy="163383"/>
              </a:xfrm>
              <a:prstGeom prst="straightConnector1">
                <a:avLst/>
              </a:prstGeom>
              <a:solidFill>
                <a:schemeClr val="accent1"/>
              </a:solidFill>
              <a:ln w="12700" cap="flat" cmpd="sng" algn="ctr">
                <a:solidFill>
                  <a:srgbClr val="7030A0"/>
                </a:solidFill>
                <a:prstDash val="solid"/>
                <a:round/>
                <a:headEnd type="none" w="sm" len="sm"/>
                <a:tailEnd type="triangle"/>
              </a:ln>
              <a:effectLst/>
            </p:spPr>
          </p:cxnSp>
          <p:sp>
            <p:nvSpPr>
              <p:cNvPr id="23" name="TextBox 22">
                <a:extLst>
                  <a:ext uri="{FF2B5EF4-FFF2-40B4-BE49-F238E27FC236}">
                    <a16:creationId xmlns:a16="http://schemas.microsoft.com/office/drawing/2014/main" id="{5B4C2BDE-FBDB-B046-82B5-64F9D5F89235}"/>
                  </a:ext>
                </a:extLst>
              </p:cNvPr>
              <p:cNvSpPr txBox="1"/>
              <p:nvPr/>
            </p:nvSpPr>
            <p:spPr>
              <a:xfrm>
                <a:off x="2309947" y="4852584"/>
                <a:ext cx="466793" cy="192198"/>
              </a:xfrm>
              <a:prstGeom prst="rect">
                <a:avLst/>
              </a:prstGeom>
              <a:solidFill>
                <a:srgbClr val="FFFF00"/>
              </a:solidFill>
              <a:ln>
                <a:solidFill>
                  <a:srgbClr val="7030A0"/>
                </a:solidFill>
              </a:ln>
            </p:spPr>
            <p:txBody>
              <a:bodyPr wrap="square" rtlCol="0">
                <a:spAutoFit/>
              </a:bodyPr>
              <a:lstStyle/>
              <a:p>
                <a:pPr marL="14288" algn="l"/>
                <a:r>
                  <a:rPr lang="en-US" sz="1400" b="1" kern="0" dirty="0">
                    <a:solidFill>
                      <a:srgbClr val="7030A0"/>
                    </a:solidFill>
                  </a:rPr>
                  <a:t>e</a:t>
                </a:r>
                <a:r>
                  <a:rPr lang="en-US" sz="1400" b="1" kern="0" baseline="30000" dirty="0">
                    <a:solidFill>
                      <a:srgbClr val="7030A0"/>
                    </a:solidFill>
                  </a:rPr>
                  <a:t>-</a:t>
                </a:r>
                <a:r>
                  <a:rPr lang="en-US" sz="1400" b="1" kern="0" dirty="0">
                    <a:solidFill>
                      <a:srgbClr val="7030A0"/>
                    </a:solidFill>
                  </a:rPr>
                  <a:t> orbit</a:t>
                </a:r>
                <a:endParaRPr lang="en-US" sz="1400" b="1" kern="0" baseline="30000" dirty="0">
                  <a:solidFill>
                    <a:srgbClr val="7030A0"/>
                  </a:solidFill>
                </a:endParaRPr>
              </a:p>
            </p:txBody>
          </p:sp>
          <p:cxnSp>
            <p:nvCxnSpPr>
              <p:cNvPr id="24" name="Straight Arrow Connector 23">
                <a:extLst>
                  <a:ext uri="{FF2B5EF4-FFF2-40B4-BE49-F238E27FC236}">
                    <a16:creationId xmlns:a16="http://schemas.microsoft.com/office/drawing/2014/main" id="{73CB2B16-A410-B341-84DE-B655CDB562AD}"/>
                  </a:ext>
                </a:extLst>
              </p:cNvPr>
              <p:cNvCxnSpPr>
                <a:cxnSpLocks/>
                <a:stCxn id="23" idx="0"/>
              </p:cNvCxnSpPr>
              <p:nvPr/>
            </p:nvCxnSpPr>
            <p:spPr bwMode="auto">
              <a:xfrm flipH="1" flipV="1">
                <a:off x="2540575" y="4751470"/>
                <a:ext cx="2768" cy="101114"/>
              </a:xfrm>
              <a:prstGeom prst="straightConnector1">
                <a:avLst/>
              </a:prstGeom>
              <a:solidFill>
                <a:schemeClr val="accent1"/>
              </a:solidFill>
              <a:ln w="12700" cap="flat" cmpd="sng" algn="ctr">
                <a:solidFill>
                  <a:srgbClr val="7030A0"/>
                </a:solidFill>
                <a:prstDash val="solid"/>
                <a:round/>
                <a:headEnd type="none" w="sm" len="sm"/>
                <a:tailEnd type="triangle"/>
              </a:ln>
              <a:effectLst/>
            </p:spPr>
          </p:cxnSp>
        </p:grpSp>
        <p:sp>
          <p:nvSpPr>
            <p:cNvPr id="46" name="TextBox 45">
              <a:extLst>
                <a:ext uri="{FF2B5EF4-FFF2-40B4-BE49-F238E27FC236}">
                  <a16:creationId xmlns:a16="http://schemas.microsoft.com/office/drawing/2014/main" id="{45DAAD1A-6D74-6441-9BA9-E50FC2F461B5}"/>
                </a:ext>
              </a:extLst>
            </p:cNvPr>
            <p:cNvSpPr txBox="1"/>
            <p:nvPr/>
          </p:nvSpPr>
          <p:spPr>
            <a:xfrm>
              <a:off x="3095226" y="4434023"/>
              <a:ext cx="1145185" cy="246221"/>
            </a:xfrm>
            <a:prstGeom prst="rect">
              <a:avLst/>
            </a:prstGeom>
            <a:solidFill>
              <a:srgbClr val="92D050"/>
            </a:solidFill>
            <a:ln>
              <a:solidFill>
                <a:srgbClr val="7030A0"/>
              </a:solidFill>
            </a:ln>
          </p:spPr>
          <p:txBody>
            <a:bodyPr wrap="none" rtlCol="0">
              <a:spAutoFit/>
            </a:bodyPr>
            <a:lstStyle/>
            <a:p>
              <a:pPr marL="14288" algn="l"/>
              <a:r>
                <a:rPr lang="en-US" sz="1000" b="1" kern="0" dirty="0"/>
                <a:t>Before correction</a:t>
              </a:r>
              <a:endParaRPr lang="en-US" sz="1000" b="1" kern="0" baseline="30000" dirty="0"/>
            </a:p>
          </p:txBody>
        </p:sp>
        <p:sp>
          <p:nvSpPr>
            <p:cNvPr id="48" name="TextBox 47">
              <a:extLst>
                <a:ext uri="{FF2B5EF4-FFF2-40B4-BE49-F238E27FC236}">
                  <a16:creationId xmlns:a16="http://schemas.microsoft.com/office/drawing/2014/main" id="{658A45CB-FD20-714B-BCE7-C314281A2C21}"/>
                </a:ext>
              </a:extLst>
            </p:cNvPr>
            <p:cNvSpPr txBox="1"/>
            <p:nvPr/>
          </p:nvSpPr>
          <p:spPr>
            <a:xfrm>
              <a:off x="225235" y="6197899"/>
              <a:ext cx="4030981" cy="215444"/>
            </a:xfrm>
            <a:prstGeom prst="rect">
              <a:avLst/>
            </a:prstGeom>
            <a:solidFill>
              <a:srgbClr val="45453F"/>
            </a:solidFill>
          </p:spPr>
          <p:txBody>
            <a:bodyPr wrap="square" rtlCol="0">
              <a:spAutoFit/>
            </a:bodyPr>
            <a:lstStyle/>
            <a:p>
              <a:pPr marL="14288" algn="ctr"/>
              <a:r>
                <a:rPr lang="en-US" sz="800" b="1" kern="0" dirty="0">
                  <a:solidFill>
                    <a:schemeClr val="bg1"/>
                  </a:solidFill>
                  <a:latin typeface="Arial" panose="020B0604020202020204" pitchFamily="34" charset="0"/>
                  <a:cs typeface="Arial" panose="020B0604020202020204" pitchFamily="34" charset="0"/>
                </a:rPr>
                <a:t>Time [</a:t>
              </a:r>
              <a:r>
                <a:rPr lang="en-US" sz="800" b="1" kern="0" dirty="0" err="1">
                  <a:solidFill>
                    <a:schemeClr val="bg1"/>
                  </a:solidFill>
                  <a:latin typeface="Arial" panose="020B0604020202020204" pitchFamily="34" charset="0"/>
                  <a:cs typeface="Arial" panose="020B0604020202020204" pitchFamily="34" charset="0"/>
                </a:rPr>
                <a:t>ms</a:t>
              </a:r>
              <a:r>
                <a:rPr lang="en-US" sz="800" b="1" kern="0" dirty="0">
                  <a:solidFill>
                    <a:schemeClr val="bg1"/>
                  </a:solidFill>
                  <a:latin typeface="Arial" panose="020B0604020202020204" pitchFamily="34" charset="0"/>
                  <a:cs typeface="Arial" panose="020B0604020202020204" pitchFamily="34" charset="0"/>
                </a:rPr>
                <a:t>]</a:t>
              </a:r>
            </a:p>
          </p:txBody>
        </p:sp>
        <p:sp>
          <p:nvSpPr>
            <p:cNvPr id="49" name="TextBox 48">
              <a:extLst>
                <a:ext uri="{FF2B5EF4-FFF2-40B4-BE49-F238E27FC236}">
                  <a16:creationId xmlns:a16="http://schemas.microsoft.com/office/drawing/2014/main" id="{F62F57CC-B7B7-0447-B757-40A2F52529E1}"/>
                </a:ext>
              </a:extLst>
            </p:cNvPr>
            <p:cNvSpPr txBox="1"/>
            <p:nvPr/>
          </p:nvSpPr>
          <p:spPr>
            <a:xfrm rot="16200000">
              <a:off x="-734721" y="5310531"/>
              <a:ext cx="1995745" cy="215444"/>
            </a:xfrm>
            <a:prstGeom prst="rect">
              <a:avLst/>
            </a:prstGeom>
            <a:solidFill>
              <a:srgbClr val="45453F"/>
            </a:solidFill>
          </p:spPr>
          <p:txBody>
            <a:bodyPr wrap="square" rtlCol="0">
              <a:spAutoFit/>
            </a:bodyPr>
            <a:lstStyle/>
            <a:p>
              <a:pPr marL="14288" algn="ctr"/>
              <a:r>
                <a:rPr lang="en-US" sz="800" b="1" kern="0" dirty="0">
                  <a:solidFill>
                    <a:schemeClr val="bg1"/>
                  </a:solidFill>
                  <a:latin typeface="Arial" panose="020B0604020202020204" pitchFamily="34" charset="0"/>
                  <a:cs typeface="Arial" panose="020B0604020202020204" pitchFamily="34" charset="0"/>
                </a:rPr>
                <a:t>H orbit [mm]</a:t>
              </a:r>
            </a:p>
          </p:txBody>
        </p:sp>
      </p:grpSp>
      <p:sp>
        <p:nvSpPr>
          <p:cNvPr id="51" name="TextBox 50">
            <a:extLst>
              <a:ext uri="{FF2B5EF4-FFF2-40B4-BE49-F238E27FC236}">
                <a16:creationId xmlns:a16="http://schemas.microsoft.com/office/drawing/2014/main" id="{83916AB8-750D-5C42-AFBE-ACB714E299C4}"/>
              </a:ext>
            </a:extLst>
          </p:cNvPr>
          <p:cNvSpPr txBox="1"/>
          <p:nvPr/>
        </p:nvSpPr>
        <p:spPr>
          <a:xfrm>
            <a:off x="6057579" y="6351417"/>
            <a:ext cx="3086422" cy="276999"/>
          </a:xfrm>
          <a:prstGeom prst="rect">
            <a:avLst/>
          </a:prstGeom>
        </p:spPr>
        <p:txBody>
          <a:bodyPr wrap="none" rtlCol="0">
            <a:spAutoFit/>
          </a:bodyPr>
          <a:lstStyle/>
          <a:p>
            <a:pPr marL="14288" algn="r"/>
            <a:r>
              <a:rPr lang="en-US" sz="1200" b="1" i="1" kern="0" dirty="0">
                <a:solidFill>
                  <a:schemeClr val="bg2"/>
                </a:solidFill>
              </a:rPr>
              <a:t>Special thanks to A. </a:t>
            </a:r>
            <a:r>
              <a:rPr lang="en-US" sz="1200" b="1" i="1" kern="0" dirty="0" err="1">
                <a:solidFill>
                  <a:schemeClr val="bg2"/>
                </a:solidFill>
              </a:rPr>
              <a:t>Frassier</a:t>
            </a:r>
            <a:r>
              <a:rPr lang="en-US" sz="1200" b="1" i="1" kern="0" dirty="0">
                <a:solidFill>
                  <a:schemeClr val="bg2"/>
                </a:solidFill>
              </a:rPr>
              <a:t> and B. Galante</a:t>
            </a:r>
          </a:p>
        </p:txBody>
      </p:sp>
      <p:cxnSp>
        <p:nvCxnSpPr>
          <p:cNvPr id="16" name="Straight Arrow Connector 15">
            <a:extLst>
              <a:ext uri="{FF2B5EF4-FFF2-40B4-BE49-F238E27FC236}">
                <a16:creationId xmlns:a16="http://schemas.microsoft.com/office/drawing/2014/main" id="{B855E917-64F4-3DDF-EA6B-C1B19662AB93}"/>
              </a:ext>
            </a:extLst>
          </p:cNvPr>
          <p:cNvCxnSpPr>
            <a:cxnSpLocks/>
          </p:cNvCxnSpPr>
          <p:nvPr/>
        </p:nvCxnSpPr>
        <p:spPr bwMode="auto">
          <a:xfrm>
            <a:off x="7482042" y="1821150"/>
            <a:ext cx="0" cy="1013233"/>
          </a:xfrm>
          <a:prstGeom prst="straightConnector1">
            <a:avLst/>
          </a:prstGeom>
          <a:solidFill>
            <a:schemeClr val="accent1"/>
          </a:solidFill>
          <a:ln w="28575" cap="flat" cmpd="sng" algn="ctr">
            <a:solidFill>
              <a:srgbClr val="7030A0"/>
            </a:solidFill>
            <a:prstDash val="solid"/>
            <a:round/>
            <a:headEnd type="triangle" w="med" len="med"/>
            <a:tailEnd type="triangle" w="med" len="med"/>
          </a:ln>
          <a:effectLst/>
        </p:spPr>
      </p:cxnSp>
      <p:sp>
        <p:nvSpPr>
          <p:cNvPr id="27" name="TextBox 26">
            <a:extLst>
              <a:ext uri="{FF2B5EF4-FFF2-40B4-BE49-F238E27FC236}">
                <a16:creationId xmlns:a16="http://schemas.microsoft.com/office/drawing/2014/main" id="{320DE25A-8D66-4D59-8CB7-B2DD444F27D8}"/>
              </a:ext>
            </a:extLst>
          </p:cNvPr>
          <p:cNvSpPr txBox="1"/>
          <p:nvPr/>
        </p:nvSpPr>
        <p:spPr>
          <a:xfrm>
            <a:off x="7433642" y="2031880"/>
            <a:ext cx="1283044" cy="307777"/>
          </a:xfrm>
          <a:prstGeom prst="rect">
            <a:avLst/>
          </a:prstGeom>
        </p:spPr>
        <p:txBody>
          <a:bodyPr wrap="none" rtlCol="0">
            <a:spAutoFit/>
          </a:bodyPr>
          <a:lstStyle/>
          <a:p>
            <a:pPr marL="14288" algn="l"/>
            <a:r>
              <a:rPr lang="en-CH" sz="1400" b="1" kern="0" dirty="0">
                <a:solidFill>
                  <a:srgbClr val="7030A0"/>
                </a:solidFill>
              </a:rPr>
              <a:t>400 mV p-to-p</a:t>
            </a:r>
          </a:p>
        </p:txBody>
      </p:sp>
      <p:pic>
        <p:nvPicPr>
          <p:cNvPr id="28" name="Picture 27">
            <a:extLst>
              <a:ext uri="{FF2B5EF4-FFF2-40B4-BE49-F238E27FC236}">
                <a16:creationId xmlns:a16="http://schemas.microsoft.com/office/drawing/2014/main" id="{A2E9AA15-7AA4-7E3F-16F5-9F23AB212148}"/>
              </a:ext>
            </a:extLst>
          </p:cNvPr>
          <p:cNvPicPr>
            <a:picLocks noChangeAspect="1"/>
          </p:cNvPicPr>
          <p:nvPr/>
        </p:nvPicPr>
        <p:blipFill rotWithShape="1">
          <a:blip r:embed="rId7"/>
          <a:srcRect t="-468" r="7739" b="-4045"/>
          <a:stretch/>
        </p:blipFill>
        <p:spPr>
          <a:xfrm>
            <a:off x="9789415" y="3047617"/>
            <a:ext cx="5458121" cy="3116578"/>
          </a:xfrm>
          <a:prstGeom prst="rect">
            <a:avLst/>
          </a:prstGeom>
        </p:spPr>
      </p:pic>
    </p:spTree>
    <p:extLst>
      <p:ext uri="{BB962C8B-B14F-4D97-AF65-F5344CB8AC3E}">
        <p14:creationId xmlns:p14="http://schemas.microsoft.com/office/powerpoint/2010/main" val="33562185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9" end="9"/>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10" end="1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xEl>
                                              <p:pRg st="11" end="1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3"/>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7"/>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0"/>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43"/>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50"/>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5" grpId="0" animBg="1"/>
      <p:bldP spid="33" grpId="0" animBg="1"/>
      <p:bldP spid="5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92871C4-DF93-9B9D-80EC-26CE1968F4A8}"/>
              </a:ext>
            </a:extLst>
          </p:cNvPr>
          <p:cNvSpPr>
            <a:spLocks noGrp="1"/>
          </p:cNvSpPr>
          <p:nvPr>
            <p:ph type="sldNum" sz="quarter" idx="4"/>
          </p:nvPr>
        </p:nvSpPr>
        <p:spPr/>
        <p:txBody>
          <a:bodyPr/>
          <a:lstStyle/>
          <a:p>
            <a:fld id="{60E0EBF0-ABEC-3E40-BDE2-0EBB43F8626D}" type="slidenum">
              <a:rPr lang="en-US" smtClean="0"/>
              <a:pPr/>
              <a:t>13</a:t>
            </a:fld>
            <a:endParaRPr lang="en-US" dirty="0"/>
          </a:p>
        </p:txBody>
      </p:sp>
      <p:sp>
        <p:nvSpPr>
          <p:cNvPr id="3" name="Footer Placeholder 2">
            <a:extLst>
              <a:ext uri="{FF2B5EF4-FFF2-40B4-BE49-F238E27FC236}">
                <a16:creationId xmlns:a16="http://schemas.microsoft.com/office/drawing/2014/main" id="{9BDFE366-E23D-7268-431A-56C4A63EAD8B}"/>
              </a:ext>
            </a:extLst>
          </p:cNvPr>
          <p:cNvSpPr>
            <a:spLocks noGrp="1"/>
          </p:cNvSpPr>
          <p:nvPr>
            <p:ph type="ftr" sz="quarter" idx="10"/>
          </p:nvPr>
        </p:nvSpPr>
        <p:spPr/>
        <p:txBody>
          <a:bodyPr/>
          <a:lstStyle/>
          <a:p>
            <a:pPr>
              <a:defRPr/>
            </a:pPr>
            <a:r>
              <a:rPr lang="en-US"/>
              <a:t>COOL2023 Workshop – Montreux – Oct 2023 </a:t>
            </a:r>
            <a:endParaRPr lang="en-US" dirty="0"/>
          </a:p>
        </p:txBody>
      </p:sp>
      <p:sp>
        <p:nvSpPr>
          <p:cNvPr id="4" name="Title 3">
            <a:extLst>
              <a:ext uri="{FF2B5EF4-FFF2-40B4-BE49-F238E27FC236}">
                <a16:creationId xmlns:a16="http://schemas.microsoft.com/office/drawing/2014/main" id="{44E53507-AD93-962F-6C05-1A7AF68A7ED9}"/>
              </a:ext>
            </a:extLst>
          </p:cNvPr>
          <p:cNvSpPr>
            <a:spLocks noGrp="1"/>
          </p:cNvSpPr>
          <p:nvPr>
            <p:ph type="title"/>
          </p:nvPr>
        </p:nvSpPr>
        <p:spPr/>
        <p:txBody>
          <a:bodyPr>
            <a:normAutofit/>
          </a:bodyPr>
          <a:lstStyle/>
          <a:p>
            <a:r>
              <a:rPr lang="en-CH" sz="2800" dirty="0"/>
              <a:t>Simulations Tools Development</a:t>
            </a:r>
          </a:p>
        </p:txBody>
      </p:sp>
      <p:sp>
        <p:nvSpPr>
          <p:cNvPr id="5" name="Content Placeholder 4">
            <a:extLst>
              <a:ext uri="{FF2B5EF4-FFF2-40B4-BE49-F238E27FC236}">
                <a16:creationId xmlns:a16="http://schemas.microsoft.com/office/drawing/2014/main" id="{3AA59C1D-B09B-3037-E843-60E2C99872B3}"/>
              </a:ext>
            </a:extLst>
          </p:cNvPr>
          <p:cNvSpPr>
            <a:spLocks noGrp="1"/>
          </p:cNvSpPr>
          <p:nvPr>
            <p:ph sz="quarter" idx="11"/>
          </p:nvPr>
        </p:nvSpPr>
        <p:spPr>
          <a:xfrm>
            <a:off x="192874" y="867491"/>
            <a:ext cx="8673068" cy="1277705"/>
          </a:xfrm>
        </p:spPr>
        <p:txBody>
          <a:bodyPr/>
          <a:lstStyle/>
          <a:p>
            <a:r>
              <a:rPr lang="en-CH" sz="2000" dirty="0"/>
              <a:t>Trying to overcome </a:t>
            </a:r>
            <a:r>
              <a:rPr lang="en-CH" sz="2000" b="1" dirty="0"/>
              <a:t>limited availability </a:t>
            </a:r>
            <a:r>
              <a:rPr lang="en-CH" sz="2000" dirty="0"/>
              <a:t>of </a:t>
            </a:r>
            <a:r>
              <a:rPr lang="en-CH" sz="2000" b="1" dirty="0"/>
              <a:t>e-cooling simulation codes:</a:t>
            </a:r>
          </a:p>
          <a:p>
            <a:pPr lvl="1"/>
            <a:r>
              <a:rPr lang="en-CH" sz="1800" dirty="0"/>
              <a:t>Exploring the </a:t>
            </a:r>
            <a:r>
              <a:rPr lang="en-CH" sz="1800" b="1" dirty="0"/>
              <a:t>e-cooling module in </a:t>
            </a:r>
            <a:r>
              <a:rPr lang="en-CH" sz="1800" b="1" dirty="0">
                <a:hlinkClick r:id="rId3"/>
              </a:rPr>
              <a:t>RF-Track</a:t>
            </a:r>
            <a:r>
              <a:rPr lang="en-CH" sz="1800" b="1" dirty="0"/>
              <a:t> </a:t>
            </a:r>
            <a:r>
              <a:rPr lang="en-CH" sz="1800" dirty="0"/>
              <a:t>(</a:t>
            </a:r>
            <a:r>
              <a:rPr lang="en-CH" sz="1600" dirty="0"/>
              <a:t>see work by </a:t>
            </a:r>
            <a:r>
              <a:rPr lang="en-CH" sz="1600" dirty="0">
                <a:hlinkClick r:id="rId4"/>
              </a:rPr>
              <a:t>A. Boruka @COOL21</a:t>
            </a:r>
            <a:r>
              <a:rPr lang="en-CH" sz="1600" dirty="0"/>
              <a:t>)</a:t>
            </a:r>
          </a:p>
          <a:p>
            <a:pPr lvl="1"/>
            <a:r>
              <a:rPr lang="en-CH" sz="1800" dirty="0"/>
              <a:t>Implementation of </a:t>
            </a:r>
            <a:r>
              <a:rPr lang="en-CH" sz="1800" b="1" dirty="0"/>
              <a:t>e-cooling module in </a:t>
            </a:r>
            <a:r>
              <a:rPr lang="en-CH" sz="1800" b="1" dirty="0">
                <a:hlinkClick r:id="rId5"/>
              </a:rPr>
              <a:t>X</a:t>
            </a:r>
            <a:r>
              <a:rPr lang="en-US" sz="1800" b="1" dirty="0">
                <a:hlinkClick r:id="rId5"/>
              </a:rPr>
              <a:t>s</a:t>
            </a:r>
            <a:r>
              <a:rPr lang="en-CH" sz="1800" b="1" dirty="0">
                <a:hlinkClick r:id="rId5"/>
              </a:rPr>
              <a:t>uite</a:t>
            </a:r>
            <a:r>
              <a:rPr lang="en-CH" sz="1800" dirty="0"/>
              <a:t> (s</a:t>
            </a:r>
            <a:r>
              <a:rPr lang="en-CH" sz="1600" dirty="0"/>
              <a:t>ee work by P. Kruyt @COOL23)</a:t>
            </a:r>
          </a:p>
          <a:p>
            <a:pPr lvl="2"/>
            <a:r>
              <a:rPr lang="en-US" sz="1800" dirty="0"/>
              <a:t>E</a:t>
            </a:r>
            <a:r>
              <a:rPr lang="en-CH" sz="1800" dirty="0"/>
              <a:t>.g. study impact of </a:t>
            </a:r>
            <a:r>
              <a:rPr lang="en-CH" sz="1800" b="1" dirty="0"/>
              <a:t>solenoid field straightness on cooling time</a:t>
            </a:r>
          </a:p>
          <a:p>
            <a:pPr lvl="2"/>
            <a:endParaRPr lang="en-CH" sz="1800" dirty="0"/>
          </a:p>
        </p:txBody>
      </p:sp>
      <p:pic>
        <p:nvPicPr>
          <p:cNvPr id="6" name="Picture 5">
            <a:extLst>
              <a:ext uri="{FF2B5EF4-FFF2-40B4-BE49-F238E27FC236}">
                <a16:creationId xmlns:a16="http://schemas.microsoft.com/office/drawing/2014/main" id="{06CE338C-43D4-594E-20EC-6C4460DED201}"/>
              </a:ext>
            </a:extLst>
          </p:cNvPr>
          <p:cNvPicPr>
            <a:picLocks noChangeAspect="1"/>
          </p:cNvPicPr>
          <p:nvPr/>
        </p:nvPicPr>
        <p:blipFill>
          <a:blip r:embed="rId6"/>
          <a:stretch>
            <a:fillRect/>
          </a:stretch>
        </p:blipFill>
        <p:spPr>
          <a:xfrm>
            <a:off x="470932" y="2321913"/>
            <a:ext cx="4838843" cy="2729808"/>
          </a:xfrm>
          <a:prstGeom prst="rect">
            <a:avLst/>
          </a:prstGeom>
        </p:spPr>
      </p:pic>
      <p:pic>
        <p:nvPicPr>
          <p:cNvPr id="7" name="Picture 6">
            <a:extLst>
              <a:ext uri="{FF2B5EF4-FFF2-40B4-BE49-F238E27FC236}">
                <a16:creationId xmlns:a16="http://schemas.microsoft.com/office/drawing/2014/main" id="{7C179D2A-FD0C-7E21-ACDF-0E2825321DAB}"/>
              </a:ext>
            </a:extLst>
          </p:cNvPr>
          <p:cNvPicPr>
            <a:picLocks noChangeAspect="1"/>
          </p:cNvPicPr>
          <p:nvPr/>
        </p:nvPicPr>
        <p:blipFill>
          <a:blip r:embed="rId7"/>
          <a:stretch>
            <a:fillRect/>
          </a:stretch>
        </p:blipFill>
        <p:spPr>
          <a:xfrm>
            <a:off x="5428672" y="2321913"/>
            <a:ext cx="2874971" cy="2874971"/>
          </a:xfrm>
          <a:prstGeom prst="rect">
            <a:avLst/>
          </a:prstGeom>
        </p:spPr>
      </p:pic>
      <p:sp>
        <p:nvSpPr>
          <p:cNvPr id="8" name="Content Placeholder 4">
            <a:extLst>
              <a:ext uri="{FF2B5EF4-FFF2-40B4-BE49-F238E27FC236}">
                <a16:creationId xmlns:a16="http://schemas.microsoft.com/office/drawing/2014/main" id="{D70BECBD-0AC2-47D9-6C79-9DE96D14C56F}"/>
              </a:ext>
            </a:extLst>
          </p:cNvPr>
          <p:cNvSpPr txBox="1">
            <a:spLocks/>
          </p:cNvSpPr>
          <p:nvPr/>
        </p:nvSpPr>
        <p:spPr>
          <a:xfrm>
            <a:off x="192874" y="5189254"/>
            <a:ext cx="8673068" cy="1277705"/>
          </a:xfrm>
          <a:prstGeom prst="rect">
            <a:avLst/>
          </a:prstGeom>
        </p:spPr>
        <p:txBody>
          <a:bodyPr/>
          <a:lstStyle>
            <a:lvl1pPr marL="342900" indent="-342900" algn="l" rtl="0" eaLnBrk="1" fontAlgn="base" hangingPunct="1">
              <a:spcBef>
                <a:spcPct val="20000"/>
              </a:spcBef>
              <a:spcAft>
                <a:spcPct val="0"/>
              </a:spcAft>
              <a:buClr>
                <a:schemeClr val="bg2"/>
              </a:buClr>
              <a:buSzPct val="75000"/>
              <a:buFont typeface="Wingdings" pitchFamily="19" charset="2"/>
              <a:buChar char="n"/>
              <a:defRPr sz="3200">
                <a:solidFill>
                  <a:schemeClr val="bg2"/>
                </a:solidFill>
                <a:latin typeface="+mn-lt"/>
                <a:ea typeface="ＭＳ Ｐゴシック" pitchFamily="-65" charset="-128"/>
                <a:cs typeface="ＭＳ Ｐゴシック" pitchFamily="-65" charset="-128"/>
              </a:defRPr>
            </a:lvl1pPr>
            <a:lvl2pPr marL="742950" indent="-285750" algn="l" rtl="0" eaLnBrk="1" fontAlgn="base" hangingPunct="1">
              <a:spcBef>
                <a:spcPct val="20000"/>
              </a:spcBef>
              <a:spcAft>
                <a:spcPct val="0"/>
              </a:spcAft>
              <a:buClr>
                <a:schemeClr val="accent2"/>
              </a:buClr>
              <a:buSzPct val="80000"/>
              <a:buFont typeface="Wingdings" pitchFamily="19" charset="2"/>
              <a:buChar char="¨"/>
              <a:defRPr sz="2800">
                <a:solidFill>
                  <a:schemeClr val="bg2"/>
                </a:solidFill>
                <a:latin typeface="+mn-lt"/>
                <a:ea typeface="ＭＳ Ｐゴシック" pitchFamily="-65" charset="-128"/>
              </a:defRPr>
            </a:lvl2pPr>
            <a:lvl3pPr marL="1143000" indent="-228600" algn="l" rtl="0" eaLnBrk="1" fontAlgn="base" hangingPunct="1">
              <a:spcBef>
                <a:spcPct val="20000"/>
              </a:spcBef>
              <a:spcAft>
                <a:spcPct val="0"/>
              </a:spcAft>
              <a:buClr>
                <a:schemeClr val="bg2"/>
              </a:buClr>
              <a:buSzPct val="65000"/>
              <a:buFont typeface="Wingdings" pitchFamily="19" charset="2"/>
              <a:buChar char="n"/>
              <a:defRPr sz="2400">
                <a:solidFill>
                  <a:schemeClr val="bg2"/>
                </a:solidFill>
                <a:latin typeface="+mn-lt"/>
                <a:ea typeface="ＭＳ Ｐゴシック" pitchFamily="-65" charset="-128"/>
              </a:defRPr>
            </a:lvl3pPr>
            <a:lvl4pPr marL="1600200" indent="-228600" algn="l" rtl="0" eaLnBrk="1" fontAlgn="base" hangingPunct="1">
              <a:spcBef>
                <a:spcPct val="20000"/>
              </a:spcBef>
              <a:spcAft>
                <a:spcPct val="0"/>
              </a:spcAft>
              <a:buClr>
                <a:schemeClr val="accent2"/>
              </a:buClr>
              <a:buSzPct val="70000"/>
              <a:buFont typeface="Wingdings" pitchFamily="19" charset="2"/>
              <a:buChar char="¨"/>
              <a:defRPr sz="2000">
                <a:solidFill>
                  <a:schemeClr val="bg2"/>
                </a:solidFill>
                <a:latin typeface="+mn-lt"/>
                <a:ea typeface="ＭＳ Ｐゴシック" pitchFamily="-65" charset="-128"/>
              </a:defRPr>
            </a:lvl4pPr>
            <a:lvl5pPr marL="2057400" indent="-228600" algn="l" rtl="0" eaLnBrk="1" fontAlgn="base" hangingPunct="1">
              <a:spcBef>
                <a:spcPct val="20000"/>
              </a:spcBef>
              <a:spcAft>
                <a:spcPct val="0"/>
              </a:spcAft>
              <a:buClr>
                <a:schemeClr val="bg2"/>
              </a:buClr>
              <a:buFont typeface="Wingdings" pitchFamily="19" charset="2"/>
              <a:buChar char="§"/>
              <a:defRPr sz="2000">
                <a:solidFill>
                  <a:schemeClr val="bg2"/>
                </a:solidFill>
                <a:latin typeface="+mn-lt"/>
                <a:ea typeface="ＭＳ Ｐゴシック" pitchFamily="-65" charset="-128"/>
              </a:defRPr>
            </a:lvl5pPr>
            <a:lvl6pPr marL="2514600" indent="-228600" algn="l" rtl="0" eaLnBrk="1" fontAlgn="base" hangingPunct="1">
              <a:spcBef>
                <a:spcPct val="20000"/>
              </a:spcBef>
              <a:spcAft>
                <a:spcPct val="0"/>
              </a:spcAft>
              <a:buClr>
                <a:schemeClr val="bg2"/>
              </a:buClr>
              <a:buFont typeface="Wingdings" pitchFamily="-65" charset="2"/>
              <a:buChar char="§"/>
              <a:defRPr sz="2000">
                <a:solidFill>
                  <a:schemeClr val="bg2"/>
                </a:solidFill>
                <a:latin typeface="+mn-lt"/>
                <a:ea typeface="ＭＳ Ｐゴシック" pitchFamily="-65" charset="-128"/>
              </a:defRPr>
            </a:lvl6pPr>
            <a:lvl7pPr marL="2971800" indent="-228600" algn="l" rtl="0" eaLnBrk="1" fontAlgn="base" hangingPunct="1">
              <a:spcBef>
                <a:spcPct val="20000"/>
              </a:spcBef>
              <a:spcAft>
                <a:spcPct val="0"/>
              </a:spcAft>
              <a:buClr>
                <a:schemeClr val="bg2"/>
              </a:buClr>
              <a:buFont typeface="Wingdings" pitchFamily="-65" charset="2"/>
              <a:buChar char="§"/>
              <a:defRPr sz="2000">
                <a:solidFill>
                  <a:schemeClr val="bg2"/>
                </a:solidFill>
                <a:latin typeface="+mn-lt"/>
                <a:ea typeface="ＭＳ Ｐゴシック" pitchFamily="-65" charset="-128"/>
              </a:defRPr>
            </a:lvl7pPr>
            <a:lvl8pPr marL="3429000" indent="-228600" algn="l" rtl="0" eaLnBrk="1" fontAlgn="base" hangingPunct="1">
              <a:spcBef>
                <a:spcPct val="20000"/>
              </a:spcBef>
              <a:spcAft>
                <a:spcPct val="0"/>
              </a:spcAft>
              <a:buClr>
                <a:schemeClr val="bg2"/>
              </a:buClr>
              <a:buFont typeface="Wingdings" pitchFamily="-65" charset="2"/>
              <a:buChar char="§"/>
              <a:defRPr sz="2000">
                <a:solidFill>
                  <a:schemeClr val="bg2"/>
                </a:solidFill>
                <a:latin typeface="+mn-lt"/>
                <a:ea typeface="ＭＳ Ｐゴシック" pitchFamily="-65" charset="-128"/>
              </a:defRPr>
            </a:lvl8pPr>
            <a:lvl9pPr marL="3886200" indent="-228600" algn="l" rtl="0" eaLnBrk="1" fontAlgn="base" hangingPunct="1">
              <a:spcBef>
                <a:spcPct val="20000"/>
              </a:spcBef>
              <a:spcAft>
                <a:spcPct val="0"/>
              </a:spcAft>
              <a:buClr>
                <a:schemeClr val="bg2"/>
              </a:buClr>
              <a:buFont typeface="Wingdings" pitchFamily="-65" charset="2"/>
              <a:buChar char="§"/>
              <a:defRPr sz="2000">
                <a:solidFill>
                  <a:schemeClr val="bg2"/>
                </a:solidFill>
                <a:latin typeface="+mn-lt"/>
                <a:ea typeface="ＭＳ Ｐゴシック" pitchFamily="-65" charset="-128"/>
              </a:defRPr>
            </a:lvl9pPr>
          </a:lstStyle>
          <a:p>
            <a:r>
              <a:rPr lang="en-US" sz="2000" kern="0" dirty="0"/>
              <a:t>Investigate in tools/methods typically used in </a:t>
            </a:r>
            <a:r>
              <a:rPr lang="en-US" sz="2000" b="1" kern="0" dirty="0"/>
              <a:t>space-charge-dominated machines </a:t>
            </a:r>
            <a:r>
              <a:rPr lang="en-US" sz="2000" kern="0" dirty="0"/>
              <a:t>(e.g. see </a:t>
            </a:r>
            <a:r>
              <a:rPr lang="en-US" sz="2000" kern="0" dirty="0">
                <a:hlinkClick r:id="rId8"/>
              </a:rPr>
              <a:t>F. Asvesta</a:t>
            </a:r>
            <a:r>
              <a:rPr lang="en-US" sz="2000" kern="0" dirty="0"/>
              <a:t> studies in CERN injectors) </a:t>
            </a:r>
          </a:p>
          <a:p>
            <a:pPr lvl="1"/>
            <a:r>
              <a:rPr lang="en-US" sz="1800" b="1" kern="0" dirty="0">
                <a:solidFill>
                  <a:schemeClr val="bg2">
                    <a:lumMod val="60000"/>
                    <a:lumOff val="40000"/>
                  </a:schemeClr>
                </a:solidFill>
              </a:rPr>
              <a:t>Space-charge induced tune spread at ELENA extraction is right on top of a third order resonance!</a:t>
            </a:r>
            <a:endParaRPr lang="en-CH" sz="1800" b="1" kern="0" dirty="0">
              <a:solidFill>
                <a:schemeClr val="bg2">
                  <a:lumMod val="60000"/>
                  <a:lumOff val="40000"/>
                </a:schemeClr>
              </a:solidFill>
            </a:endParaRPr>
          </a:p>
        </p:txBody>
      </p:sp>
      <p:sp>
        <p:nvSpPr>
          <p:cNvPr id="10" name="TextBox 9">
            <a:extLst>
              <a:ext uri="{FF2B5EF4-FFF2-40B4-BE49-F238E27FC236}">
                <a16:creationId xmlns:a16="http://schemas.microsoft.com/office/drawing/2014/main" id="{6F42E295-1E2D-441B-D1B0-E982AEC03DE2}"/>
              </a:ext>
            </a:extLst>
          </p:cNvPr>
          <p:cNvSpPr txBox="1"/>
          <p:nvPr/>
        </p:nvSpPr>
        <p:spPr>
          <a:xfrm>
            <a:off x="1864885" y="3079281"/>
            <a:ext cx="1714337" cy="646331"/>
          </a:xfrm>
          <a:prstGeom prst="rect">
            <a:avLst/>
          </a:prstGeom>
          <a:noFill/>
        </p:spPr>
        <p:txBody>
          <a:bodyPr wrap="square" rtlCol="0">
            <a:spAutoFit/>
          </a:bodyPr>
          <a:lstStyle/>
          <a:p>
            <a:pPr marL="14288" algn="ctr"/>
            <a:r>
              <a:rPr lang="en-CH" sz="1200" b="1" kern="0" dirty="0">
                <a:solidFill>
                  <a:schemeClr val="bg2">
                    <a:lumMod val="60000"/>
                    <a:lumOff val="40000"/>
                  </a:schemeClr>
                </a:solidFill>
              </a:rPr>
              <a:t>ELENA magnetic field quality somwhere in this range</a:t>
            </a:r>
          </a:p>
        </p:txBody>
      </p:sp>
      <p:cxnSp>
        <p:nvCxnSpPr>
          <p:cNvPr id="12" name="Straight Arrow Connector 11">
            <a:extLst>
              <a:ext uri="{FF2B5EF4-FFF2-40B4-BE49-F238E27FC236}">
                <a16:creationId xmlns:a16="http://schemas.microsoft.com/office/drawing/2014/main" id="{0F793AC7-7405-674D-AF28-0FE49DD8FE24}"/>
              </a:ext>
            </a:extLst>
          </p:cNvPr>
          <p:cNvCxnSpPr>
            <a:cxnSpLocks/>
          </p:cNvCxnSpPr>
          <p:nvPr/>
        </p:nvCxnSpPr>
        <p:spPr bwMode="auto">
          <a:xfrm>
            <a:off x="1330195" y="3860137"/>
            <a:ext cx="955805" cy="0"/>
          </a:xfrm>
          <a:prstGeom prst="straightConnector1">
            <a:avLst/>
          </a:prstGeom>
          <a:solidFill>
            <a:schemeClr val="accent1"/>
          </a:solidFill>
          <a:ln w="28575" cap="flat" cmpd="sng" algn="ctr">
            <a:solidFill>
              <a:schemeClr val="bg2">
                <a:lumMod val="60000"/>
                <a:lumOff val="40000"/>
              </a:schemeClr>
            </a:solidFill>
            <a:prstDash val="solid"/>
            <a:round/>
            <a:headEnd type="triangle"/>
            <a:tailEnd type="triangle"/>
          </a:ln>
          <a:effectLst/>
        </p:spPr>
      </p:cxnSp>
      <p:cxnSp>
        <p:nvCxnSpPr>
          <p:cNvPr id="15" name="Straight Arrow Connector 14">
            <a:extLst>
              <a:ext uri="{FF2B5EF4-FFF2-40B4-BE49-F238E27FC236}">
                <a16:creationId xmlns:a16="http://schemas.microsoft.com/office/drawing/2014/main" id="{1AD75D68-F981-AEE9-5752-373785C75682}"/>
              </a:ext>
            </a:extLst>
          </p:cNvPr>
          <p:cNvCxnSpPr/>
          <p:nvPr/>
        </p:nvCxnSpPr>
        <p:spPr bwMode="auto">
          <a:xfrm flipH="1">
            <a:off x="1983783" y="3540946"/>
            <a:ext cx="302217" cy="283404"/>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sp>
        <p:nvSpPr>
          <p:cNvPr id="16" name="TextBox 15">
            <a:extLst>
              <a:ext uri="{FF2B5EF4-FFF2-40B4-BE49-F238E27FC236}">
                <a16:creationId xmlns:a16="http://schemas.microsoft.com/office/drawing/2014/main" id="{2F1E46E7-7068-658D-3ED2-36EA56B2094B}"/>
              </a:ext>
            </a:extLst>
          </p:cNvPr>
          <p:cNvSpPr txBox="1"/>
          <p:nvPr/>
        </p:nvSpPr>
        <p:spPr>
          <a:xfrm>
            <a:off x="8152463" y="2602227"/>
            <a:ext cx="997709" cy="938719"/>
          </a:xfrm>
          <a:prstGeom prst="rect">
            <a:avLst/>
          </a:prstGeom>
        </p:spPr>
        <p:txBody>
          <a:bodyPr wrap="none" rtlCol="0">
            <a:spAutoFit/>
          </a:bodyPr>
          <a:lstStyle/>
          <a:p>
            <a:pPr marL="14288" algn="l"/>
            <a:r>
              <a:rPr lang="en-CH" sz="1100" b="1" kern="0" dirty="0">
                <a:solidFill>
                  <a:schemeClr val="bg2">
                    <a:lumMod val="60000"/>
                    <a:lumOff val="40000"/>
                  </a:schemeClr>
                </a:solidFill>
                <a:latin typeface="Arial" panose="020B0604020202020204" pitchFamily="34" charset="0"/>
                <a:cs typeface="Arial" panose="020B0604020202020204" pitchFamily="34" charset="0"/>
              </a:rPr>
              <a:t>Present wp:</a:t>
            </a:r>
          </a:p>
          <a:p>
            <a:pPr marL="92075" indent="-77788" algn="l">
              <a:buFont typeface="Arial" panose="020B0604020202020204" pitchFamily="34" charset="0"/>
              <a:buChar char="•"/>
            </a:pPr>
            <a:r>
              <a:rPr lang="en-CH" sz="1100" kern="0" dirty="0">
                <a:solidFill>
                  <a:schemeClr val="bg2">
                    <a:lumMod val="60000"/>
                    <a:lumOff val="40000"/>
                  </a:schemeClr>
                </a:solidFill>
                <a:latin typeface="Arial" panose="020B0604020202020204" pitchFamily="34" charset="0"/>
                <a:cs typeface="Arial" panose="020B0604020202020204" pitchFamily="34" charset="0"/>
              </a:rPr>
              <a:t>1e7 pbars</a:t>
            </a:r>
          </a:p>
          <a:p>
            <a:pPr marL="92075" indent="-77788" algn="l">
              <a:buFont typeface="Arial" panose="020B0604020202020204" pitchFamily="34" charset="0"/>
              <a:buChar char="•"/>
            </a:pPr>
            <a:r>
              <a:rPr lang="en-CH" sz="1100" kern="0" dirty="0">
                <a:solidFill>
                  <a:schemeClr val="bg2">
                    <a:lumMod val="60000"/>
                    <a:lumOff val="40000"/>
                  </a:schemeClr>
                </a:solidFill>
                <a:latin typeface="Arial" panose="020B0604020202020204" pitchFamily="34" charset="0"/>
                <a:cs typeface="Arial" panose="020B0604020202020204" pitchFamily="34" charset="0"/>
              </a:rPr>
              <a:t>100 keV</a:t>
            </a:r>
          </a:p>
          <a:p>
            <a:pPr marL="92075" indent="-77788" algn="l">
              <a:buFont typeface="Arial" panose="020B0604020202020204" pitchFamily="34" charset="0"/>
              <a:buChar char="•"/>
            </a:pPr>
            <a:r>
              <a:rPr lang="en-CH" sz="1100" kern="0" dirty="0">
                <a:solidFill>
                  <a:schemeClr val="bg2">
                    <a:lumMod val="60000"/>
                    <a:lumOff val="40000"/>
                  </a:schemeClr>
                </a:solidFill>
                <a:latin typeface="Arial" panose="020B0604020202020204" pitchFamily="34" charset="0"/>
                <a:cs typeface="Arial" panose="020B0604020202020204" pitchFamily="34" charset="0"/>
              </a:rPr>
              <a:t>65 ns rms</a:t>
            </a:r>
          </a:p>
          <a:p>
            <a:pPr marL="92075" indent="-77788" algn="l">
              <a:buFont typeface="Arial" panose="020B0604020202020204" pitchFamily="34" charset="0"/>
              <a:buChar char="•"/>
            </a:pPr>
            <a:r>
              <a:rPr lang="en-CH" sz="1100" kern="0" dirty="0">
                <a:solidFill>
                  <a:schemeClr val="bg2">
                    <a:lumMod val="60000"/>
                    <a:lumOff val="40000"/>
                  </a:schemeClr>
                </a:solidFill>
                <a:latin typeface="Arial" panose="020B0604020202020204" pitchFamily="34" charset="0"/>
                <a:cs typeface="Arial" panose="020B0604020202020204" pitchFamily="34" charset="0"/>
              </a:rPr>
              <a:t>2 um rms</a:t>
            </a:r>
          </a:p>
        </p:txBody>
      </p:sp>
    </p:spTree>
    <p:extLst>
      <p:ext uri="{BB962C8B-B14F-4D97-AF65-F5344CB8AC3E}">
        <p14:creationId xmlns:p14="http://schemas.microsoft.com/office/powerpoint/2010/main" val="23249029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8D81E96-7E0E-F32B-6FE0-D4F9F3E9CAC7}"/>
              </a:ext>
            </a:extLst>
          </p:cNvPr>
          <p:cNvSpPr>
            <a:spLocks noGrp="1"/>
          </p:cNvSpPr>
          <p:nvPr>
            <p:ph type="sldNum" sz="quarter" idx="4"/>
          </p:nvPr>
        </p:nvSpPr>
        <p:spPr/>
        <p:txBody>
          <a:bodyPr/>
          <a:lstStyle/>
          <a:p>
            <a:fld id="{60E0EBF0-ABEC-3E40-BDE2-0EBB43F8626D}" type="slidenum">
              <a:rPr lang="en-US" smtClean="0"/>
              <a:pPr/>
              <a:t>14</a:t>
            </a:fld>
            <a:endParaRPr lang="en-US" dirty="0"/>
          </a:p>
        </p:txBody>
      </p:sp>
      <p:sp>
        <p:nvSpPr>
          <p:cNvPr id="3" name="Footer Placeholder 2">
            <a:extLst>
              <a:ext uri="{FF2B5EF4-FFF2-40B4-BE49-F238E27FC236}">
                <a16:creationId xmlns:a16="http://schemas.microsoft.com/office/drawing/2014/main" id="{78799635-E4FE-40D7-36AE-0DAC805D0C2B}"/>
              </a:ext>
            </a:extLst>
          </p:cNvPr>
          <p:cNvSpPr>
            <a:spLocks noGrp="1"/>
          </p:cNvSpPr>
          <p:nvPr>
            <p:ph type="ftr" sz="quarter" idx="10"/>
          </p:nvPr>
        </p:nvSpPr>
        <p:spPr/>
        <p:txBody>
          <a:bodyPr/>
          <a:lstStyle/>
          <a:p>
            <a:pPr>
              <a:defRPr/>
            </a:pPr>
            <a:r>
              <a:rPr lang="en-US"/>
              <a:t>COOL2023 Workshop – Montreux – Oct 2023 </a:t>
            </a:r>
            <a:endParaRPr lang="en-US" dirty="0"/>
          </a:p>
        </p:txBody>
      </p:sp>
      <p:sp>
        <p:nvSpPr>
          <p:cNvPr id="6" name="Title 5">
            <a:extLst>
              <a:ext uri="{FF2B5EF4-FFF2-40B4-BE49-F238E27FC236}">
                <a16:creationId xmlns:a16="http://schemas.microsoft.com/office/drawing/2014/main" id="{2CF5D5B3-8914-964E-11F9-1ED9CF4193C8}"/>
              </a:ext>
            </a:extLst>
          </p:cNvPr>
          <p:cNvSpPr>
            <a:spLocks noGrp="1"/>
          </p:cNvSpPr>
          <p:nvPr>
            <p:ph type="title"/>
          </p:nvPr>
        </p:nvSpPr>
        <p:spPr/>
        <p:txBody>
          <a:bodyPr/>
          <a:lstStyle/>
          <a:p>
            <a:r>
              <a:rPr lang="en-CH" dirty="0"/>
              <a:t>Some Recent (yet preliminary) Results</a:t>
            </a:r>
          </a:p>
        </p:txBody>
      </p:sp>
    </p:spTree>
    <p:extLst>
      <p:ext uri="{BB962C8B-B14F-4D97-AF65-F5344CB8AC3E}">
        <p14:creationId xmlns:p14="http://schemas.microsoft.com/office/powerpoint/2010/main" val="21315115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DDBD94FF-0530-FB4C-8956-470994C82EBC}"/>
              </a:ext>
            </a:extLst>
          </p:cNvPr>
          <p:cNvSpPr>
            <a:spLocks noGrp="1"/>
          </p:cNvSpPr>
          <p:nvPr>
            <p:ph type="ftr" sz="quarter" idx="10"/>
          </p:nvPr>
        </p:nvSpPr>
        <p:spPr/>
        <p:txBody>
          <a:bodyPr/>
          <a:lstStyle/>
          <a:p>
            <a:pPr algn="l">
              <a:defRPr/>
            </a:pPr>
            <a:r>
              <a:rPr lang="en-US"/>
              <a:t>COOL2023 Workshop – Montreux – Oct 2023 </a:t>
            </a:r>
            <a:endParaRPr lang="en-US" dirty="0"/>
          </a:p>
        </p:txBody>
      </p:sp>
      <p:sp>
        <p:nvSpPr>
          <p:cNvPr id="3" name="Title 2">
            <a:extLst>
              <a:ext uri="{FF2B5EF4-FFF2-40B4-BE49-F238E27FC236}">
                <a16:creationId xmlns:a16="http://schemas.microsoft.com/office/drawing/2014/main" id="{A6B0EEE0-5FD5-E24A-AE0D-0C912DB8F7B5}"/>
              </a:ext>
            </a:extLst>
          </p:cNvPr>
          <p:cNvSpPr>
            <a:spLocks noGrp="1"/>
          </p:cNvSpPr>
          <p:nvPr>
            <p:ph type="title"/>
          </p:nvPr>
        </p:nvSpPr>
        <p:spPr/>
        <p:txBody>
          <a:bodyPr>
            <a:normAutofit/>
          </a:bodyPr>
          <a:lstStyle/>
          <a:p>
            <a:r>
              <a:rPr lang="en-US" sz="2800" dirty="0"/>
              <a:t>Is space charge our limiting factor?</a:t>
            </a:r>
            <a:endParaRPr lang="en-CH" sz="2800" dirty="0"/>
          </a:p>
        </p:txBody>
      </p:sp>
      <p:pic>
        <p:nvPicPr>
          <p:cNvPr id="5" name="Picture 4" descr="Chart&#10;&#10;Description automatically generated">
            <a:extLst>
              <a:ext uri="{FF2B5EF4-FFF2-40B4-BE49-F238E27FC236}">
                <a16:creationId xmlns:a16="http://schemas.microsoft.com/office/drawing/2014/main" id="{CE03467A-D9B0-264B-8EB2-D3BDB202A2D6}"/>
              </a:ext>
            </a:extLst>
          </p:cNvPr>
          <p:cNvPicPr>
            <a:picLocks noChangeAspect="1"/>
          </p:cNvPicPr>
          <p:nvPr/>
        </p:nvPicPr>
        <p:blipFill rotWithShape="1">
          <a:blip r:embed="rId2"/>
          <a:srcRect t="18084" r="37321" b="40000"/>
          <a:stretch/>
        </p:blipFill>
        <p:spPr>
          <a:xfrm>
            <a:off x="74979" y="849390"/>
            <a:ext cx="2474554" cy="2491119"/>
          </a:xfrm>
          <a:prstGeom prst="rect">
            <a:avLst/>
          </a:prstGeom>
          <a:ln>
            <a:solidFill>
              <a:schemeClr val="tx1"/>
            </a:solidFill>
          </a:ln>
        </p:spPr>
      </p:pic>
      <p:pic>
        <p:nvPicPr>
          <p:cNvPr id="7" name="Picture 6" descr="Chart&#10;&#10;Description automatically generated">
            <a:extLst>
              <a:ext uri="{FF2B5EF4-FFF2-40B4-BE49-F238E27FC236}">
                <a16:creationId xmlns:a16="http://schemas.microsoft.com/office/drawing/2014/main" id="{C5DB59AB-3EEF-3C42-90F2-617E776F65D0}"/>
              </a:ext>
            </a:extLst>
          </p:cNvPr>
          <p:cNvPicPr>
            <a:picLocks noChangeAspect="1"/>
          </p:cNvPicPr>
          <p:nvPr/>
        </p:nvPicPr>
        <p:blipFill rotWithShape="1">
          <a:blip r:embed="rId3"/>
          <a:srcRect b="50233"/>
          <a:stretch/>
        </p:blipFill>
        <p:spPr>
          <a:xfrm>
            <a:off x="2583955" y="855347"/>
            <a:ext cx="3433738" cy="2485162"/>
          </a:xfrm>
          <a:prstGeom prst="rect">
            <a:avLst/>
          </a:prstGeom>
          <a:ln>
            <a:solidFill>
              <a:schemeClr val="tx1"/>
            </a:solidFill>
          </a:ln>
        </p:spPr>
      </p:pic>
      <p:sp>
        <p:nvSpPr>
          <p:cNvPr id="8" name="TextBox 7">
            <a:extLst>
              <a:ext uri="{FF2B5EF4-FFF2-40B4-BE49-F238E27FC236}">
                <a16:creationId xmlns:a16="http://schemas.microsoft.com/office/drawing/2014/main" id="{67218901-1D98-4340-A804-F5769298C68F}"/>
              </a:ext>
            </a:extLst>
          </p:cNvPr>
          <p:cNvSpPr txBox="1"/>
          <p:nvPr/>
        </p:nvSpPr>
        <p:spPr>
          <a:xfrm>
            <a:off x="6035420" y="948947"/>
            <a:ext cx="3108580" cy="1754326"/>
          </a:xfrm>
          <a:prstGeom prst="rect">
            <a:avLst/>
          </a:prstGeom>
        </p:spPr>
        <p:txBody>
          <a:bodyPr wrap="square" rtlCol="0">
            <a:spAutoFit/>
          </a:bodyPr>
          <a:lstStyle/>
          <a:p>
            <a:pPr marL="14288" algn="l"/>
            <a:r>
              <a:rPr lang="en-US" b="1" kern="0" dirty="0">
                <a:solidFill>
                  <a:schemeClr val="bg2"/>
                </a:solidFill>
              </a:rPr>
              <a:t>Possible to obtain smaller emittance </a:t>
            </a:r>
            <a:r>
              <a:rPr lang="en-US" kern="0" dirty="0">
                <a:solidFill>
                  <a:schemeClr val="bg2"/>
                </a:solidFill>
              </a:rPr>
              <a:t>(at the expenses of higher longitudinal one) playing with </a:t>
            </a:r>
            <a:r>
              <a:rPr lang="en-US" b="1" kern="0" dirty="0">
                <a:solidFill>
                  <a:schemeClr val="bg2"/>
                </a:solidFill>
              </a:rPr>
              <a:t>length of bunched beam cooling </a:t>
            </a:r>
            <a:r>
              <a:rPr lang="en-US" kern="0" dirty="0">
                <a:solidFill>
                  <a:schemeClr val="bg2"/>
                </a:solidFill>
              </a:rPr>
              <a:t>before extraction in </a:t>
            </a:r>
            <a:r>
              <a:rPr lang="en-US" b="1" kern="0" dirty="0">
                <a:solidFill>
                  <a:schemeClr val="bg2"/>
                </a:solidFill>
              </a:rPr>
              <a:t>ELENA</a:t>
            </a:r>
          </a:p>
        </p:txBody>
      </p:sp>
      <p:sp>
        <p:nvSpPr>
          <p:cNvPr id="9" name="TextBox 8">
            <a:extLst>
              <a:ext uri="{FF2B5EF4-FFF2-40B4-BE49-F238E27FC236}">
                <a16:creationId xmlns:a16="http://schemas.microsoft.com/office/drawing/2014/main" id="{D7F6829E-91B4-104A-AC9D-38DACC3A457D}"/>
              </a:ext>
            </a:extLst>
          </p:cNvPr>
          <p:cNvSpPr txBox="1"/>
          <p:nvPr/>
        </p:nvSpPr>
        <p:spPr>
          <a:xfrm>
            <a:off x="4383436" y="3608957"/>
            <a:ext cx="4572000" cy="646331"/>
          </a:xfrm>
          <a:prstGeom prst="rect">
            <a:avLst/>
          </a:prstGeom>
        </p:spPr>
        <p:txBody>
          <a:bodyPr wrap="square" rtlCol="0">
            <a:spAutoFit/>
          </a:bodyPr>
          <a:lstStyle/>
          <a:p>
            <a:pPr marL="14288" algn="l"/>
            <a:r>
              <a:rPr lang="en-US" kern="0" dirty="0">
                <a:solidFill>
                  <a:schemeClr val="bg2"/>
                </a:solidFill>
              </a:rPr>
              <a:t>Or even smaller emittances if </a:t>
            </a:r>
            <a:r>
              <a:rPr lang="en-US" b="1" kern="0" dirty="0">
                <a:solidFill>
                  <a:schemeClr val="bg2"/>
                </a:solidFill>
              </a:rPr>
              <a:t>extracting the beam un-bunched!</a:t>
            </a:r>
            <a:endParaRPr lang="en-CH" b="1" kern="0" dirty="0">
              <a:solidFill>
                <a:schemeClr val="bg2"/>
              </a:solidFill>
            </a:endParaRPr>
          </a:p>
        </p:txBody>
      </p:sp>
      <p:sp>
        <p:nvSpPr>
          <p:cNvPr id="4" name="Slide Number Placeholder 3">
            <a:extLst>
              <a:ext uri="{FF2B5EF4-FFF2-40B4-BE49-F238E27FC236}">
                <a16:creationId xmlns:a16="http://schemas.microsoft.com/office/drawing/2014/main" id="{EEE56F18-10BA-BA48-AF1D-4AAD9AD4D330}"/>
              </a:ext>
            </a:extLst>
          </p:cNvPr>
          <p:cNvSpPr>
            <a:spLocks noGrp="1"/>
          </p:cNvSpPr>
          <p:nvPr>
            <p:ph type="sldNum" sz="quarter" idx="4"/>
          </p:nvPr>
        </p:nvSpPr>
        <p:spPr/>
        <p:txBody>
          <a:bodyPr/>
          <a:lstStyle/>
          <a:p>
            <a:fld id="{60E0EBF0-ABEC-3E40-BDE2-0EBB43F8626D}" type="slidenum">
              <a:rPr lang="en-US" smtClean="0"/>
              <a:pPr/>
              <a:t>15</a:t>
            </a:fld>
            <a:endParaRPr lang="en-US" dirty="0"/>
          </a:p>
        </p:txBody>
      </p:sp>
      <p:pic>
        <p:nvPicPr>
          <p:cNvPr id="10" name="Picture 9" descr="A screenshot of a graph&#10;&#10;Description automatically generated">
            <a:extLst>
              <a:ext uri="{FF2B5EF4-FFF2-40B4-BE49-F238E27FC236}">
                <a16:creationId xmlns:a16="http://schemas.microsoft.com/office/drawing/2014/main" id="{3CBBB779-82D4-6EE1-5901-D9AEB9759CD3}"/>
              </a:ext>
            </a:extLst>
          </p:cNvPr>
          <p:cNvPicPr>
            <a:picLocks noChangeAspect="1"/>
          </p:cNvPicPr>
          <p:nvPr/>
        </p:nvPicPr>
        <p:blipFill>
          <a:blip r:embed="rId4"/>
          <a:stretch>
            <a:fillRect/>
          </a:stretch>
        </p:blipFill>
        <p:spPr>
          <a:xfrm>
            <a:off x="201251" y="3679751"/>
            <a:ext cx="4127500" cy="2857500"/>
          </a:xfrm>
          <a:prstGeom prst="rect">
            <a:avLst/>
          </a:prstGeom>
        </p:spPr>
      </p:pic>
      <p:pic>
        <p:nvPicPr>
          <p:cNvPr id="15" name="Picture 14" descr="A screenshot of a computer&#10;&#10;Description automatically generated">
            <a:extLst>
              <a:ext uri="{FF2B5EF4-FFF2-40B4-BE49-F238E27FC236}">
                <a16:creationId xmlns:a16="http://schemas.microsoft.com/office/drawing/2014/main" id="{04D9398B-91AD-60AB-1612-A049DF64C291}"/>
              </a:ext>
            </a:extLst>
          </p:cNvPr>
          <p:cNvPicPr>
            <a:picLocks noChangeAspect="1"/>
          </p:cNvPicPr>
          <p:nvPr/>
        </p:nvPicPr>
        <p:blipFill rotWithShape="1">
          <a:blip r:embed="rId5"/>
          <a:srcRect t="50021" r="48162" b="7665"/>
          <a:stretch/>
        </p:blipFill>
        <p:spPr>
          <a:xfrm>
            <a:off x="4383436" y="4316843"/>
            <a:ext cx="4572000" cy="2220746"/>
          </a:xfrm>
          <a:prstGeom prst="rect">
            <a:avLst/>
          </a:prstGeom>
        </p:spPr>
      </p:pic>
      <p:sp>
        <p:nvSpPr>
          <p:cNvPr id="16" name="TextBox 15">
            <a:extLst>
              <a:ext uri="{FF2B5EF4-FFF2-40B4-BE49-F238E27FC236}">
                <a16:creationId xmlns:a16="http://schemas.microsoft.com/office/drawing/2014/main" id="{972DCD56-819B-4CB3-F131-55003FD1CF23}"/>
              </a:ext>
            </a:extLst>
          </p:cNvPr>
          <p:cNvSpPr txBox="1"/>
          <p:nvPr/>
        </p:nvSpPr>
        <p:spPr>
          <a:xfrm>
            <a:off x="201251" y="2331705"/>
            <a:ext cx="2382704" cy="430887"/>
          </a:xfrm>
          <a:prstGeom prst="rect">
            <a:avLst/>
          </a:prstGeom>
        </p:spPr>
        <p:txBody>
          <a:bodyPr wrap="none" rtlCol="0">
            <a:spAutoFit/>
          </a:bodyPr>
          <a:lstStyle/>
          <a:p>
            <a:pPr marL="14288" algn="r"/>
            <a:r>
              <a:rPr lang="en-US" sz="1100" b="1" kern="0" dirty="0">
                <a:solidFill>
                  <a:schemeClr val="bg2">
                    <a:lumMod val="60000"/>
                    <a:lumOff val="40000"/>
                  </a:schemeClr>
                </a:solidFill>
                <a:effectLst>
                  <a:outerShdw dist="127000" dir="2700000" algn="tl" rotWithShape="0">
                    <a:schemeClr val="bg1"/>
                  </a:outerShdw>
                </a:effectLst>
              </a:rPr>
              <a:t>L</a:t>
            </a:r>
            <a:r>
              <a:rPr lang="en-CH" sz="1100" b="1" kern="0" dirty="0">
                <a:solidFill>
                  <a:schemeClr val="bg2">
                    <a:lumMod val="60000"/>
                    <a:lumOff val="40000"/>
                  </a:schemeClr>
                </a:solidFill>
                <a:effectLst>
                  <a:outerShdw dist="127000" dir="2700000" algn="tl" rotWithShape="0">
                    <a:schemeClr val="bg1"/>
                  </a:outerShdw>
                </a:effectLst>
              </a:rPr>
              <a:t>onger bunches:</a:t>
            </a:r>
            <a:br>
              <a:rPr lang="en-CH" sz="1100" b="1" kern="0" dirty="0">
                <a:solidFill>
                  <a:schemeClr val="bg2">
                    <a:lumMod val="60000"/>
                    <a:lumOff val="40000"/>
                  </a:schemeClr>
                </a:solidFill>
                <a:effectLst>
                  <a:outerShdw dist="127000" dir="2700000" algn="tl" rotWithShape="0">
                    <a:schemeClr val="bg1"/>
                  </a:outerShdw>
                </a:effectLst>
              </a:rPr>
            </a:br>
            <a:r>
              <a:rPr lang="en-US" sz="1100" b="1" kern="0" dirty="0">
                <a:solidFill>
                  <a:srgbClr val="FF0000"/>
                </a:solidFill>
                <a:effectLst>
                  <a:outerShdw dist="127000" dir="2700000" algn="tl" rotWithShape="0">
                    <a:schemeClr val="bg1"/>
                  </a:outerShdw>
                </a:effectLst>
              </a:rPr>
              <a:t>200 ns-long FWHM</a:t>
            </a:r>
            <a:r>
              <a:rPr lang="en-US" sz="1100" b="1" kern="0" dirty="0">
                <a:solidFill>
                  <a:schemeClr val="bg2">
                    <a:lumMod val="60000"/>
                    <a:lumOff val="40000"/>
                  </a:schemeClr>
                </a:solidFill>
                <a:effectLst>
                  <a:outerShdw dist="127000" dir="2700000" algn="tl" rotWithShape="0">
                    <a:schemeClr val="bg1"/>
                  </a:outerShdw>
                </a:effectLst>
              </a:rPr>
              <a:t>, 5e-4 RMS dp/p</a:t>
            </a:r>
            <a:endParaRPr lang="en-CH" sz="1100" b="1" kern="0" dirty="0">
              <a:solidFill>
                <a:schemeClr val="bg2">
                  <a:lumMod val="60000"/>
                  <a:lumOff val="40000"/>
                </a:schemeClr>
              </a:solidFill>
              <a:effectLst>
                <a:outerShdw dist="127000" dir="2700000" algn="tl" rotWithShape="0">
                  <a:schemeClr val="bg1"/>
                </a:outerShdw>
              </a:effectLst>
            </a:endParaRPr>
          </a:p>
        </p:txBody>
      </p:sp>
      <p:sp>
        <p:nvSpPr>
          <p:cNvPr id="17" name="Oval 16">
            <a:extLst>
              <a:ext uri="{FF2B5EF4-FFF2-40B4-BE49-F238E27FC236}">
                <a16:creationId xmlns:a16="http://schemas.microsoft.com/office/drawing/2014/main" id="{32397114-1607-D1F2-A8A9-307E2D16FDD7}"/>
              </a:ext>
            </a:extLst>
          </p:cNvPr>
          <p:cNvSpPr/>
          <p:nvPr/>
        </p:nvSpPr>
        <p:spPr bwMode="auto">
          <a:xfrm>
            <a:off x="3521676" y="2990335"/>
            <a:ext cx="667265" cy="350174"/>
          </a:xfrm>
          <a:prstGeom prst="ellipse">
            <a:avLst/>
          </a:prstGeom>
          <a:noFill/>
          <a:ln w="38100" cap="flat" cmpd="sng" algn="ctr">
            <a:solidFill>
              <a:srgbClr val="FF0000"/>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CH" sz="1800" b="0" i="0" u="none" strike="noStrike" cap="none" normalizeH="0" baseline="0">
              <a:ln>
                <a:noFill/>
              </a:ln>
              <a:solidFill>
                <a:schemeClr val="tx1"/>
              </a:solidFill>
              <a:effectLst/>
              <a:latin typeface="Garamond" pitchFamily="-65" charset="0"/>
            </a:endParaRPr>
          </a:p>
        </p:txBody>
      </p:sp>
      <p:sp>
        <p:nvSpPr>
          <p:cNvPr id="18" name="Oval 17">
            <a:extLst>
              <a:ext uri="{FF2B5EF4-FFF2-40B4-BE49-F238E27FC236}">
                <a16:creationId xmlns:a16="http://schemas.microsoft.com/office/drawing/2014/main" id="{105F3D42-2084-ABAC-A8C2-BD4CE3A30731}"/>
              </a:ext>
            </a:extLst>
          </p:cNvPr>
          <p:cNvSpPr/>
          <p:nvPr/>
        </p:nvSpPr>
        <p:spPr bwMode="auto">
          <a:xfrm>
            <a:off x="1392603" y="6162363"/>
            <a:ext cx="667265" cy="350174"/>
          </a:xfrm>
          <a:prstGeom prst="ellipse">
            <a:avLst/>
          </a:prstGeom>
          <a:noFill/>
          <a:ln w="38100" cap="flat" cmpd="sng" algn="ctr">
            <a:solidFill>
              <a:srgbClr val="FF0000"/>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CH" sz="1800" b="0" i="0" u="none" strike="noStrike" cap="none" normalizeH="0" baseline="0">
              <a:ln>
                <a:noFill/>
              </a:ln>
              <a:solidFill>
                <a:schemeClr val="tx1"/>
              </a:solidFill>
              <a:effectLst/>
              <a:latin typeface="Garamond" pitchFamily="-65" charset="0"/>
            </a:endParaRPr>
          </a:p>
        </p:txBody>
      </p:sp>
      <p:sp>
        <p:nvSpPr>
          <p:cNvPr id="19" name="TextBox 18">
            <a:extLst>
              <a:ext uri="{FF2B5EF4-FFF2-40B4-BE49-F238E27FC236}">
                <a16:creationId xmlns:a16="http://schemas.microsoft.com/office/drawing/2014/main" id="{9E068361-F0B9-AC75-CC6C-8E9E6EC12EAF}"/>
              </a:ext>
            </a:extLst>
          </p:cNvPr>
          <p:cNvSpPr txBox="1"/>
          <p:nvPr/>
        </p:nvSpPr>
        <p:spPr>
          <a:xfrm>
            <a:off x="6968919" y="4620999"/>
            <a:ext cx="1611202" cy="584775"/>
          </a:xfrm>
          <a:prstGeom prst="rect">
            <a:avLst/>
          </a:prstGeom>
        </p:spPr>
        <p:txBody>
          <a:bodyPr wrap="square" rtlCol="0">
            <a:spAutoFit/>
          </a:bodyPr>
          <a:lstStyle/>
          <a:p>
            <a:pPr marL="14288" algn="r"/>
            <a:r>
              <a:rPr lang="en-US" sz="1600" b="1" kern="0" dirty="0"/>
              <a:t>B</a:t>
            </a:r>
            <a:r>
              <a:rPr lang="en-CH" sz="1600" b="1" kern="0" dirty="0"/>
              <a:t>unched Beam </a:t>
            </a:r>
            <a:r>
              <a:rPr lang="en-CH" sz="1600" kern="0" dirty="0"/>
              <a:t>𝛔</a:t>
            </a:r>
            <a:r>
              <a:rPr lang="en-CH" sz="1600" b="1" kern="0" dirty="0"/>
              <a:t>=3.3 mm</a:t>
            </a:r>
          </a:p>
        </p:txBody>
      </p:sp>
      <p:sp>
        <p:nvSpPr>
          <p:cNvPr id="20" name="TextBox 19">
            <a:extLst>
              <a:ext uri="{FF2B5EF4-FFF2-40B4-BE49-F238E27FC236}">
                <a16:creationId xmlns:a16="http://schemas.microsoft.com/office/drawing/2014/main" id="{AF16E831-6EA6-F8A6-3581-283CF008E3E9}"/>
              </a:ext>
            </a:extLst>
          </p:cNvPr>
          <p:cNvSpPr txBox="1"/>
          <p:nvPr/>
        </p:nvSpPr>
        <p:spPr>
          <a:xfrm>
            <a:off x="4669815" y="4523736"/>
            <a:ext cx="1856919" cy="584775"/>
          </a:xfrm>
          <a:prstGeom prst="rect">
            <a:avLst/>
          </a:prstGeom>
        </p:spPr>
        <p:txBody>
          <a:bodyPr wrap="none" rtlCol="0">
            <a:spAutoFit/>
          </a:bodyPr>
          <a:lstStyle/>
          <a:p>
            <a:pPr marL="14288" algn="l"/>
            <a:r>
              <a:rPr lang="en-US" sz="1600" b="1" kern="0" dirty="0">
                <a:solidFill>
                  <a:schemeClr val="bg2">
                    <a:lumMod val="60000"/>
                    <a:lumOff val="40000"/>
                  </a:schemeClr>
                </a:solidFill>
              </a:rPr>
              <a:t>Un-b</a:t>
            </a:r>
            <a:r>
              <a:rPr lang="en-CH" sz="1600" b="1" kern="0" dirty="0">
                <a:solidFill>
                  <a:schemeClr val="bg2">
                    <a:lumMod val="60000"/>
                    <a:lumOff val="40000"/>
                  </a:schemeClr>
                </a:solidFill>
              </a:rPr>
              <a:t>unched Beam</a:t>
            </a:r>
          </a:p>
          <a:p>
            <a:pPr marL="14288" algn="l"/>
            <a:r>
              <a:rPr lang="en-CH" sz="1600" kern="0" dirty="0">
                <a:solidFill>
                  <a:schemeClr val="bg2">
                    <a:lumMod val="60000"/>
                    <a:lumOff val="40000"/>
                  </a:schemeClr>
                </a:solidFill>
              </a:rPr>
              <a:t>𝛔</a:t>
            </a:r>
            <a:r>
              <a:rPr lang="en-CH" sz="1600" b="1" kern="0" dirty="0">
                <a:solidFill>
                  <a:schemeClr val="bg2">
                    <a:lumMod val="60000"/>
                    <a:lumOff val="40000"/>
                  </a:schemeClr>
                </a:solidFill>
              </a:rPr>
              <a:t>=1.2 mm</a:t>
            </a:r>
          </a:p>
        </p:txBody>
      </p:sp>
      <p:cxnSp>
        <p:nvCxnSpPr>
          <p:cNvPr id="22" name="Straight Arrow Connector 21">
            <a:extLst>
              <a:ext uri="{FF2B5EF4-FFF2-40B4-BE49-F238E27FC236}">
                <a16:creationId xmlns:a16="http://schemas.microsoft.com/office/drawing/2014/main" id="{C52C26C9-B504-5F34-3C9C-55913AC904EB}"/>
              </a:ext>
            </a:extLst>
          </p:cNvPr>
          <p:cNvCxnSpPr>
            <a:cxnSpLocks/>
          </p:cNvCxnSpPr>
          <p:nvPr/>
        </p:nvCxnSpPr>
        <p:spPr bwMode="auto">
          <a:xfrm>
            <a:off x="5722620" y="4923845"/>
            <a:ext cx="804114" cy="299084"/>
          </a:xfrm>
          <a:prstGeom prst="straightConnector1">
            <a:avLst/>
          </a:prstGeom>
          <a:solidFill>
            <a:schemeClr val="accent1"/>
          </a:solidFill>
          <a:ln w="19050" cap="flat" cmpd="sng" algn="ctr">
            <a:solidFill>
              <a:schemeClr val="bg2">
                <a:lumMod val="60000"/>
                <a:lumOff val="40000"/>
              </a:schemeClr>
            </a:solidFill>
            <a:prstDash val="solid"/>
            <a:round/>
            <a:headEnd type="none" w="sm" len="sm"/>
            <a:tailEnd type="triangle"/>
          </a:ln>
          <a:effectLst/>
        </p:spPr>
      </p:cxnSp>
      <p:cxnSp>
        <p:nvCxnSpPr>
          <p:cNvPr id="23" name="Straight Arrow Connector 22">
            <a:extLst>
              <a:ext uri="{FF2B5EF4-FFF2-40B4-BE49-F238E27FC236}">
                <a16:creationId xmlns:a16="http://schemas.microsoft.com/office/drawing/2014/main" id="{339A0E35-6600-43CB-DED1-A5E3CD8FF65C}"/>
              </a:ext>
            </a:extLst>
          </p:cNvPr>
          <p:cNvCxnSpPr>
            <a:cxnSpLocks/>
          </p:cNvCxnSpPr>
          <p:nvPr/>
        </p:nvCxnSpPr>
        <p:spPr bwMode="auto">
          <a:xfrm flipH="1">
            <a:off x="7028481" y="5108511"/>
            <a:ext cx="263859" cy="155198"/>
          </a:xfrm>
          <a:prstGeom prst="straightConnector1">
            <a:avLst/>
          </a:prstGeom>
          <a:solidFill>
            <a:schemeClr val="accent1"/>
          </a:solidFill>
          <a:ln w="19050" cap="flat" cmpd="sng" algn="ctr">
            <a:solidFill>
              <a:schemeClr val="tx1"/>
            </a:solidFill>
            <a:prstDash val="solid"/>
            <a:round/>
            <a:headEnd type="none" w="sm" len="sm"/>
            <a:tailEnd type="triangle"/>
          </a:ln>
          <a:effectLst/>
        </p:spPr>
      </p:cxnSp>
    </p:spTree>
    <p:extLst>
      <p:ext uri="{BB962C8B-B14F-4D97-AF65-F5344CB8AC3E}">
        <p14:creationId xmlns:p14="http://schemas.microsoft.com/office/powerpoint/2010/main" val="28304450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0"/>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8" grpId="0" animBg="1"/>
      <p:bldP spid="19" grpId="0"/>
      <p:bldP spid="2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D6A8D1D-23D8-FD80-1436-CB087DFB5385}"/>
              </a:ext>
            </a:extLst>
          </p:cNvPr>
          <p:cNvSpPr>
            <a:spLocks noGrp="1"/>
          </p:cNvSpPr>
          <p:nvPr>
            <p:ph type="sldNum" sz="quarter" idx="4"/>
          </p:nvPr>
        </p:nvSpPr>
        <p:spPr/>
        <p:txBody>
          <a:bodyPr/>
          <a:lstStyle/>
          <a:p>
            <a:fld id="{60E0EBF0-ABEC-3E40-BDE2-0EBB43F8626D}" type="slidenum">
              <a:rPr lang="en-US" smtClean="0"/>
              <a:pPr/>
              <a:t>16</a:t>
            </a:fld>
            <a:endParaRPr lang="en-US" dirty="0"/>
          </a:p>
        </p:txBody>
      </p:sp>
      <p:sp>
        <p:nvSpPr>
          <p:cNvPr id="3" name="Footer Placeholder 2">
            <a:extLst>
              <a:ext uri="{FF2B5EF4-FFF2-40B4-BE49-F238E27FC236}">
                <a16:creationId xmlns:a16="http://schemas.microsoft.com/office/drawing/2014/main" id="{6D585CD7-0393-DDE4-32C6-D16CEC10C59B}"/>
              </a:ext>
            </a:extLst>
          </p:cNvPr>
          <p:cNvSpPr>
            <a:spLocks noGrp="1"/>
          </p:cNvSpPr>
          <p:nvPr>
            <p:ph type="ftr" sz="quarter" idx="10"/>
          </p:nvPr>
        </p:nvSpPr>
        <p:spPr/>
        <p:txBody>
          <a:bodyPr/>
          <a:lstStyle/>
          <a:p>
            <a:pPr>
              <a:defRPr/>
            </a:pPr>
            <a:r>
              <a:rPr lang="en-US"/>
              <a:t>COOL2023 Workshop – Montreux – Oct 2023 </a:t>
            </a:r>
            <a:endParaRPr lang="en-US" dirty="0"/>
          </a:p>
        </p:txBody>
      </p:sp>
      <p:sp>
        <p:nvSpPr>
          <p:cNvPr id="4" name="Title 3">
            <a:extLst>
              <a:ext uri="{FF2B5EF4-FFF2-40B4-BE49-F238E27FC236}">
                <a16:creationId xmlns:a16="http://schemas.microsoft.com/office/drawing/2014/main" id="{4851BCB7-36E6-5382-862D-BEE34FE469E9}"/>
              </a:ext>
            </a:extLst>
          </p:cNvPr>
          <p:cNvSpPr>
            <a:spLocks noGrp="1"/>
          </p:cNvSpPr>
          <p:nvPr>
            <p:ph type="title"/>
          </p:nvPr>
        </p:nvSpPr>
        <p:spPr/>
        <p:txBody>
          <a:bodyPr>
            <a:normAutofit fontScale="90000"/>
          </a:bodyPr>
          <a:lstStyle/>
          <a:p>
            <a:r>
              <a:rPr lang="en-CH" sz="2800" dirty="0"/>
              <a:t>New 100 keV e-cooling Optimisation Procedure</a:t>
            </a:r>
          </a:p>
        </p:txBody>
      </p:sp>
      <p:sp>
        <p:nvSpPr>
          <p:cNvPr id="8" name="Content Placeholder 7">
            <a:extLst>
              <a:ext uri="{FF2B5EF4-FFF2-40B4-BE49-F238E27FC236}">
                <a16:creationId xmlns:a16="http://schemas.microsoft.com/office/drawing/2014/main" id="{E86C3E09-A8E6-D014-7C4B-455D23E68D42}"/>
              </a:ext>
            </a:extLst>
          </p:cNvPr>
          <p:cNvSpPr>
            <a:spLocks noGrp="1"/>
          </p:cNvSpPr>
          <p:nvPr>
            <p:ph sz="quarter" idx="11"/>
          </p:nvPr>
        </p:nvSpPr>
        <p:spPr>
          <a:xfrm>
            <a:off x="171673" y="846160"/>
            <a:ext cx="5290831" cy="5547614"/>
          </a:xfrm>
        </p:spPr>
        <p:txBody>
          <a:bodyPr/>
          <a:lstStyle/>
          <a:p>
            <a:pPr marL="0" indent="0">
              <a:buNone/>
            </a:pPr>
            <a:r>
              <a:rPr lang="en-CH" sz="2000" b="1" dirty="0">
                <a:solidFill>
                  <a:srgbClr val="C00000"/>
                </a:solidFill>
              </a:rPr>
              <a:t>Bunching masks most of e-cooling performance</a:t>
            </a:r>
            <a:r>
              <a:rPr lang="en-CH" sz="2000" dirty="0"/>
              <a:t>, hence, relying on </a:t>
            </a:r>
            <a:r>
              <a:rPr lang="en-CH" sz="2000" b="1" dirty="0"/>
              <a:t>beam profile measurement </a:t>
            </a:r>
            <a:r>
              <a:rPr lang="en-CH" sz="2000" dirty="0"/>
              <a:t>of extracted beam in a </a:t>
            </a:r>
            <a:r>
              <a:rPr lang="en-CH" sz="2000" b="1" dirty="0"/>
              <a:t>single SEM:</a:t>
            </a:r>
          </a:p>
          <a:p>
            <a:pPr marL="312738" indent="-312738">
              <a:buFont typeface="+mj-lt"/>
              <a:buAutoNum type="arabicPeriod"/>
            </a:pPr>
            <a:r>
              <a:rPr lang="en-CH" sz="2000" b="1" dirty="0"/>
              <a:t>Remove RF </a:t>
            </a:r>
            <a:r>
              <a:rPr lang="en-CH" sz="2000" dirty="0"/>
              <a:t>before extraction </a:t>
            </a:r>
          </a:p>
          <a:p>
            <a:pPr marL="712788" lvl="1" indent="-312738"/>
            <a:r>
              <a:rPr lang="en-CH" sz="1600" b="1" dirty="0"/>
              <a:t>focus on e-cooler performance </a:t>
            </a:r>
            <a:r>
              <a:rPr lang="en-CH" sz="1600" dirty="0"/>
              <a:t>and not on </a:t>
            </a:r>
            <a:br>
              <a:rPr lang="en-CH" sz="1600" dirty="0"/>
            </a:br>
            <a:r>
              <a:rPr lang="en-CH" sz="1600" dirty="0"/>
              <a:t>re-bunching/space charge dynamics</a:t>
            </a:r>
          </a:p>
          <a:p>
            <a:pPr marL="712788" lvl="1" indent="-312738"/>
            <a:r>
              <a:rPr lang="en-US" sz="1600" dirty="0"/>
              <a:t>But… </a:t>
            </a:r>
            <a:r>
              <a:rPr lang="en-CH" sz="1600" dirty="0"/>
              <a:t>we are </a:t>
            </a:r>
            <a:r>
              <a:rPr lang="en-CH" sz="1600" b="1" dirty="0"/>
              <a:t>blind on intensity measurement</a:t>
            </a:r>
            <a:r>
              <a:rPr lang="en-CH" sz="1600" dirty="0"/>
              <a:t>…</a:t>
            </a:r>
          </a:p>
          <a:p>
            <a:pPr marL="712788" lvl="1" indent="-312738"/>
            <a:endParaRPr lang="en-CH" sz="2000" dirty="0"/>
          </a:p>
          <a:p>
            <a:pPr marL="312738" indent="-312738">
              <a:buFont typeface="+mj-lt"/>
              <a:buAutoNum type="arabicPeriod"/>
            </a:pPr>
            <a:endParaRPr lang="en-CH" sz="2000" dirty="0"/>
          </a:p>
          <a:p>
            <a:pPr marL="312738" indent="-312738">
              <a:buFont typeface="+mj-lt"/>
              <a:buAutoNum type="arabicPeriod"/>
            </a:pPr>
            <a:endParaRPr lang="en-CH" sz="2000" dirty="0"/>
          </a:p>
          <a:p>
            <a:pPr marL="312738" indent="-312738">
              <a:buFont typeface="+mj-lt"/>
              <a:buAutoNum type="arabicPeriod"/>
            </a:pPr>
            <a:endParaRPr lang="en-CH" sz="2000" dirty="0"/>
          </a:p>
          <a:p>
            <a:pPr marL="312738" indent="-312738">
              <a:buFont typeface="+mj-lt"/>
              <a:buAutoNum type="arabicPeriod"/>
            </a:pPr>
            <a:endParaRPr lang="en-CH" sz="2000" dirty="0"/>
          </a:p>
          <a:p>
            <a:pPr marL="312738" indent="-312738">
              <a:buFont typeface="+mj-lt"/>
              <a:buAutoNum type="arabicPeriod"/>
            </a:pPr>
            <a:r>
              <a:rPr lang="en-CH" sz="2000" b="1" dirty="0"/>
              <a:t>Vary H- (pbar) angle in e-cooler </a:t>
            </a:r>
            <a:r>
              <a:rPr lang="en-CH" sz="2000" dirty="0"/>
              <a:t>and minimise observed beam size</a:t>
            </a:r>
          </a:p>
          <a:p>
            <a:pPr marL="312738" indent="-312738">
              <a:buFont typeface="+mj-lt"/>
              <a:buAutoNum type="arabicPeriod"/>
            </a:pPr>
            <a:r>
              <a:rPr lang="en-CH" sz="2000" b="1" dirty="0"/>
              <a:t>Extract the beam at different times </a:t>
            </a:r>
            <a:r>
              <a:rPr lang="en-CH" sz="2000" dirty="0"/>
              <a:t>to see when cooling “stops” begin effective</a:t>
            </a:r>
          </a:p>
        </p:txBody>
      </p:sp>
      <p:pic>
        <p:nvPicPr>
          <p:cNvPr id="6" name="Picture 5">
            <a:extLst>
              <a:ext uri="{FF2B5EF4-FFF2-40B4-BE49-F238E27FC236}">
                <a16:creationId xmlns:a16="http://schemas.microsoft.com/office/drawing/2014/main" id="{71FFED75-7D18-8EC8-3DA5-18BFA638F679}"/>
              </a:ext>
            </a:extLst>
          </p:cNvPr>
          <p:cNvPicPr>
            <a:picLocks noChangeAspect="1"/>
          </p:cNvPicPr>
          <p:nvPr/>
        </p:nvPicPr>
        <p:blipFill>
          <a:blip r:embed="rId2"/>
          <a:stretch>
            <a:fillRect/>
          </a:stretch>
        </p:blipFill>
        <p:spPr>
          <a:xfrm>
            <a:off x="430605" y="3098579"/>
            <a:ext cx="4614471" cy="1636612"/>
          </a:xfrm>
          <a:prstGeom prst="rect">
            <a:avLst/>
          </a:prstGeom>
          <a:noFill/>
        </p:spPr>
      </p:pic>
      <p:cxnSp>
        <p:nvCxnSpPr>
          <p:cNvPr id="14" name="Straight Connector 13">
            <a:extLst>
              <a:ext uri="{FF2B5EF4-FFF2-40B4-BE49-F238E27FC236}">
                <a16:creationId xmlns:a16="http://schemas.microsoft.com/office/drawing/2014/main" id="{CCD79913-C33D-5F29-253D-DA7A8AAC04EC}"/>
              </a:ext>
            </a:extLst>
          </p:cNvPr>
          <p:cNvCxnSpPr>
            <a:cxnSpLocks/>
          </p:cNvCxnSpPr>
          <p:nvPr/>
        </p:nvCxnSpPr>
        <p:spPr bwMode="auto">
          <a:xfrm flipV="1">
            <a:off x="4354371" y="3576831"/>
            <a:ext cx="417443" cy="855064"/>
          </a:xfrm>
          <a:prstGeom prst="line">
            <a:avLst/>
          </a:prstGeom>
          <a:solidFill>
            <a:schemeClr val="accent1"/>
          </a:solidFill>
          <a:ln w="38100" cap="flat" cmpd="sng" algn="ctr">
            <a:solidFill>
              <a:srgbClr val="FF0000"/>
            </a:solidFill>
            <a:prstDash val="dash"/>
            <a:round/>
            <a:headEnd type="none" w="sm" len="sm"/>
            <a:tailEnd type="none" w="sm" len="sm"/>
          </a:ln>
          <a:effectLst/>
        </p:spPr>
      </p:cxnSp>
      <p:cxnSp>
        <p:nvCxnSpPr>
          <p:cNvPr id="16" name="Straight Connector 15">
            <a:extLst>
              <a:ext uri="{FF2B5EF4-FFF2-40B4-BE49-F238E27FC236}">
                <a16:creationId xmlns:a16="http://schemas.microsoft.com/office/drawing/2014/main" id="{3A3926C9-BD0D-D2BC-7232-AB94F92E6723}"/>
              </a:ext>
            </a:extLst>
          </p:cNvPr>
          <p:cNvCxnSpPr>
            <a:cxnSpLocks/>
          </p:cNvCxnSpPr>
          <p:nvPr/>
        </p:nvCxnSpPr>
        <p:spPr bwMode="auto">
          <a:xfrm>
            <a:off x="4346962" y="3725918"/>
            <a:ext cx="413193" cy="705977"/>
          </a:xfrm>
          <a:prstGeom prst="line">
            <a:avLst/>
          </a:prstGeom>
          <a:solidFill>
            <a:schemeClr val="accent1"/>
          </a:solidFill>
          <a:ln w="38100" cap="flat" cmpd="sng" algn="ctr">
            <a:solidFill>
              <a:srgbClr val="FF0000"/>
            </a:solidFill>
            <a:prstDash val="dash"/>
            <a:round/>
            <a:headEnd type="none" w="sm" len="sm"/>
            <a:tailEnd type="none" w="sm" len="sm"/>
          </a:ln>
          <a:effectLst/>
        </p:spPr>
      </p:cxnSp>
      <p:grpSp>
        <p:nvGrpSpPr>
          <p:cNvPr id="21" name="Group 20">
            <a:extLst>
              <a:ext uri="{FF2B5EF4-FFF2-40B4-BE49-F238E27FC236}">
                <a16:creationId xmlns:a16="http://schemas.microsoft.com/office/drawing/2014/main" id="{603CF2D1-7162-F656-A45A-3AFD72099751}"/>
              </a:ext>
            </a:extLst>
          </p:cNvPr>
          <p:cNvGrpSpPr/>
          <p:nvPr/>
        </p:nvGrpSpPr>
        <p:grpSpPr>
          <a:xfrm>
            <a:off x="5369517" y="1029167"/>
            <a:ext cx="3492500" cy="2590800"/>
            <a:chOff x="5369517" y="1029167"/>
            <a:chExt cx="3492500" cy="2590800"/>
          </a:xfrm>
        </p:grpSpPr>
        <p:pic>
          <p:nvPicPr>
            <p:cNvPr id="9" name="Content Placeholder 5">
              <a:extLst>
                <a:ext uri="{FF2B5EF4-FFF2-40B4-BE49-F238E27FC236}">
                  <a16:creationId xmlns:a16="http://schemas.microsoft.com/office/drawing/2014/main" id="{5C6F2740-4620-D437-9C97-7A3EA10DAFE6}"/>
                </a:ext>
              </a:extLst>
            </p:cNvPr>
            <p:cNvPicPr>
              <a:picLocks noChangeAspect="1"/>
            </p:cNvPicPr>
            <p:nvPr/>
          </p:nvPicPr>
          <p:blipFill>
            <a:blip r:embed="rId3"/>
            <a:stretch>
              <a:fillRect/>
            </a:stretch>
          </p:blipFill>
          <p:spPr>
            <a:xfrm>
              <a:off x="5369517" y="1029167"/>
              <a:ext cx="3492500" cy="2590800"/>
            </a:xfrm>
            <a:prstGeom prst="rect">
              <a:avLst/>
            </a:prstGeom>
          </p:spPr>
        </p:pic>
        <p:sp>
          <p:nvSpPr>
            <p:cNvPr id="11" name="Freeform 10">
              <a:extLst>
                <a:ext uri="{FF2B5EF4-FFF2-40B4-BE49-F238E27FC236}">
                  <a16:creationId xmlns:a16="http://schemas.microsoft.com/office/drawing/2014/main" id="{75AE7522-880B-75FD-17FA-9280C6AE35BE}"/>
                </a:ext>
              </a:extLst>
            </p:cNvPr>
            <p:cNvSpPr/>
            <p:nvPr/>
          </p:nvSpPr>
          <p:spPr bwMode="auto">
            <a:xfrm>
              <a:off x="6000821" y="1594706"/>
              <a:ext cx="2797791" cy="1447096"/>
            </a:xfrm>
            <a:custGeom>
              <a:avLst/>
              <a:gdLst>
                <a:gd name="connsiteX0" fmla="*/ 0 w 2797791"/>
                <a:gd name="connsiteY0" fmla="*/ 0 h 1447096"/>
                <a:gd name="connsiteX1" fmla="*/ 1433015 w 2797791"/>
                <a:gd name="connsiteY1" fmla="*/ 1433015 h 1447096"/>
                <a:gd name="connsiteX2" fmla="*/ 2797791 w 2797791"/>
                <a:gd name="connsiteY2" fmla="*/ 723332 h 1447096"/>
              </a:gdLst>
              <a:ahLst/>
              <a:cxnLst>
                <a:cxn ang="0">
                  <a:pos x="connsiteX0" y="connsiteY0"/>
                </a:cxn>
                <a:cxn ang="0">
                  <a:pos x="connsiteX1" y="connsiteY1"/>
                </a:cxn>
                <a:cxn ang="0">
                  <a:pos x="connsiteX2" y="connsiteY2"/>
                </a:cxn>
              </a:cxnLst>
              <a:rect l="l" t="t" r="r" b="b"/>
              <a:pathLst>
                <a:path w="2797791" h="1447096">
                  <a:moveTo>
                    <a:pt x="0" y="0"/>
                  </a:moveTo>
                  <a:cubicBezTo>
                    <a:pt x="483358" y="656230"/>
                    <a:pt x="966717" y="1312460"/>
                    <a:pt x="1433015" y="1433015"/>
                  </a:cubicBezTo>
                  <a:cubicBezTo>
                    <a:pt x="1899314" y="1553570"/>
                    <a:pt x="2490717" y="864359"/>
                    <a:pt x="2797791" y="723332"/>
                  </a:cubicBezTo>
                </a:path>
              </a:pathLst>
            </a:custGeom>
            <a:noFill/>
            <a:ln w="12700" cap="flat" cmpd="sng" algn="ctr">
              <a:solidFill>
                <a:schemeClr val="bg2">
                  <a:lumMod val="60000"/>
                  <a:lumOff val="40000"/>
                </a:schemeClr>
              </a:solidFill>
              <a:prstDash val="dash"/>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CH" sz="1800" b="0" i="0" u="none" strike="noStrike" cap="none" normalizeH="0" baseline="0" dirty="0">
                <a:ln>
                  <a:noFill/>
                </a:ln>
                <a:solidFill>
                  <a:schemeClr val="tx1"/>
                </a:solidFill>
                <a:effectLst/>
                <a:latin typeface="Garamond" pitchFamily="-65" charset="0"/>
              </a:endParaRPr>
            </a:p>
          </p:txBody>
        </p:sp>
        <p:sp>
          <p:nvSpPr>
            <p:cNvPr id="10" name="TextBox 9">
              <a:extLst>
                <a:ext uri="{FF2B5EF4-FFF2-40B4-BE49-F238E27FC236}">
                  <a16:creationId xmlns:a16="http://schemas.microsoft.com/office/drawing/2014/main" id="{C068F21A-3C1E-F58B-3C36-7A8CE139EFD3}"/>
                </a:ext>
              </a:extLst>
            </p:cNvPr>
            <p:cNvSpPr txBox="1"/>
            <p:nvPr/>
          </p:nvSpPr>
          <p:spPr>
            <a:xfrm>
              <a:off x="6646782" y="1519709"/>
              <a:ext cx="2022089" cy="738664"/>
            </a:xfrm>
            <a:prstGeom prst="rect">
              <a:avLst/>
            </a:prstGeom>
          </p:spPr>
          <p:txBody>
            <a:bodyPr wrap="square" rtlCol="0">
              <a:spAutoFit/>
            </a:bodyPr>
            <a:lstStyle/>
            <a:p>
              <a:pPr marL="14288" algn="ctr"/>
              <a:r>
                <a:rPr lang="en-US" sz="1400" b="1" kern="0" dirty="0"/>
                <a:t>Beam size minima corresponding to best H-/e-alignment</a:t>
              </a:r>
              <a:endParaRPr lang="en-CH" sz="1400" b="1" kern="0" dirty="0"/>
            </a:p>
          </p:txBody>
        </p:sp>
        <p:cxnSp>
          <p:nvCxnSpPr>
            <p:cNvPr id="12" name="Straight Arrow Connector 11">
              <a:extLst>
                <a:ext uri="{FF2B5EF4-FFF2-40B4-BE49-F238E27FC236}">
                  <a16:creationId xmlns:a16="http://schemas.microsoft.com/office/drawing/2014/main" id="{903F68B4-E1A2-8794-5AF6-DCEDA742DA93}"/>
                </a:ext>
              </a:extLst>
            </p:cNvPr>
            <p:cNvCxnSpPr>
              <a:cxnSpLocks/>
            </p:cNvCxnSpPr>
            <p:nvPr/>
          </p:nvCxnSpPr>
          <p:spPr bwMode="auto">
            <a:xfrm flipH="1">
              <a:off x="7550331" y="2258373"/>
              <a:ext cx="91440" cy="445638"/>
            </a:xfrm>
            <a:prstGeom prst="straightConnector1">
              <a:avLst/>
            </a:prstGeom>
            <a:solidFill>
              <a:schemeClr val="accent1"/>
            </a:solidFill>
            <a:ln w="19050" cap="flat" cmpd="sng" algn="ctr">
              <a:solidFill>
                <a:schemeClr val="tx1"/>
              </a:solidFill>
              <a:prstDash val="solid"/>
              <a:round/>
              <a:headEnd type="none" w="sm" len="sm"/>
              <a:tailEnd type="triangle"/>
            </a:ln>
            <a:effectLst/>
          </p:spPr>
        </p:cxnSp>
      </p:grpSp>
      <p:grpSp>
        <p:nvGrpSpPr>
          <p:cNvPr id="22" name="Group 21">
            <a:extLst>
              <a:ext uri="{FF2B5EF4-FFF2-40B4-BE49-F238E27FC236}">
                <a16:creationId xmlns:a16="http://schemas.microsoft.com/office/drawing/2014/main" id="{9F145D08-93ED-FA2F-829D-8F580F801CA3}"/>
              </a:ext>
            </a:extLst>
          </p:cNvPr>
          <p:cNvGrpSpPr/>
          <p:nvPr/>
        </p:nvGrpSpPr>
        <p:grpSpPr>
          <a:xfrm>
            <a:off x="5462505" y="3874702"/>
            <a:ext cx="3581400" cy="2628900"/>
            <a:chOff x="5462505" y="3874702"/>
            <a:chExt cx="3581400" cy="2628900"/>
          </a:xfrm>
        </p:grpSpPr>
        <p:pic>
          <p:nvPicPr>
            <p:cNvPr id="5" name="Picture 4">
              <a:extLst>
                <a:ext uri="{FF2B5EF4-FFF2-40B4-BE49-F238E27FC236}">
                  <a16:creationId xmlns:a16="http://schemas.microsoft.com/office/drawing/2014/main" id="{E38FE709-B206-985E-C3F3-85ED550696C8}"/>
                </a:ext>
              </a:extLst>
            </p:cNvPr>
            <p:cNvPicPr>
              <a:picLocks noChangeAspect="1"/>
            </p:cNvPicPr>
            <p:nvPr/>
          </p:nvPicPr>
          <p:blipFill>
            <a:blip r:embed="rId4"/>
            <a:stretch>
              <a:fillRect/>
            </a:stretch>
          </p:blipFill>
          <p:spPr>
            <a:xfrm>
              <a:off x="5462505" y="3874702"/>
              <a:ext cx="3581400" cy="2628900"/>
            </a:xfrm>
            <a:prstGeom prst="rect">
              <a:avLst/>
            </a:prstGeom>
          </p:spPr>
        </p:pic>
        <p:sp>
          <p:nvSpPr>
            <p:cNvPr id="7" name="Freeform 6">
              <a:extLst>
                <a:ext uri="{FF2B5EF4-FFF2-40B4-BE49-F238E27FC236}">
                  <a16:creationId xmlns:a16="http://schemas.microsoft.com/office/drawing/2014/main" id="{C701D7E3-5F08-9D76-03E4-A527FE5FFD00}"/>
                </a:ext>
              </a:extLst>
            </p:cNvPr>
            <p:cNvSpPr/>
            <p:nvPr/>
          </p:nvSpPr>
          <p:spPr bwMode="auto">
            <a:xfrm>
              <a:off x="6051176" y="4500282"/>
              <a:ext cx="2617695" cy="1201271"/>
            </a:xfrm>
            <a:custGeom>
              <a:avLst/>
              <a:gdLst>
                <a:gd name="connsiteX0" fmla="*/ 0 w 2617695"/>
                <a:gd name="connsiteY0" fmla="*/ 0 h 1201271"/>
                <a:gd name="connsiteX1" fmla="*/ 1264024 w 2617695"/>
                <a:gd name="connsiteY1" fmla="*/ 1004047 h 1201271"/>
                <a:gd name="connsiteX2" fmla="*/ 2617695 w 2617695"/>
                <a:gd name="connsiteY2" fmla="*/ 1201271 h 1201271"/>
              </a:gdLst>
              <a:ahLst/>
              <a:cxnLst>
                <a:cxn ang="0">
                  <a:pos x="connsiteX0" y="connsiteY0"/>
                </a:cxn>
                <a:cxn ang="0">
                  <a:pos x="connsiteX1" y="connsiteY1"/>
                </a:cxn>
                <a:cxn ang="0">
                  <a:pos x="connsiteX2" y="connsiteY2"/>
                </a:cxn>
              </a:cxnLst>
              <a:rect l="l" t="t" r="r" b="b"/>
              <a:pathLst>
                <a:path w="2617695" h="1201271">
                  <a:moveTo>
                    <a:pt x="0" y="0"/>
                  </a:moveTo>
                  <a:cubicBezTo>
                    <a:pt x="413870" y="401917"/>
                    <a:pt x="827741" y="803835"/>
                    <a:pt x="1264024" y="1004047"/>
                  </a:cubicBezTo>
                  <a:cubicBezTo>
                    <a:pt x="1700307" y="1204259"/>
                    <a:pt x="2354730" y="1171389"/>
                    <a:pt x="2617695" y="1201271"/>
                  </a:cubicBezTo>
                </a:path>
              </a:pathLst>
            </a:custGeom>
            <a:noFill/>
            <a:ln w="12700" cap="flat" cmpd="sng" algn="ctr">
              <a:solidFill>
                <a:schemeClr val="bg2">
                  <a:lumMod val="60000"/>
                  <a:lumOff val="40000"/>
                </a:schemeClr>
              </a:solidFill>
              <a:prstDash val="dash"/>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CH" sz="1800" b="0" i="0" u="none" strike="noStrike" cap="none" normalizeH="0" baseline="0">
                <a:ln>
                  <a:noFill/>
                </a:ln>
                <a:solidFill>
                  <a:schemeClr val="tx1"/>
                </a:solidFill>
                <a:effectLst/>
                <a:latin typeface="Garamond" pitchFamily="-65" charset="0"/>
              </a:endParaRPr>
            </a:p>
          </p:txBody>
        </p:sp>
        <p:sp>
          <p:nvSpPr>
            <p:cNvPr id="17" name="TextBox 16">
              <a:extLst>
                <a:ext uri="{FF2B5EF4-FFF2-40B4-BE49-F238E27FC236}">
                  <a16:creationId xmlns:a16="http://schemas.microsoft.com/office/drawing/2014/main" id="{F8AB417C-854E-88A2-9293-CE98D7AA7BC4}"/>
                </a:ext>
              </a:extLst>
            </p:cNvPr>
            <p:cNvSpPr txBox="1"/>
            <p:nvPr/>
          </p:nvSpPr>
          <p:spPr>
            <a:xfrm>
              <a:off x="7021816" y="4410826"/>
              <a:ext cx="2022089" cy="738664"/>
            </a:xfrm>
            <a:prstGeom prst="rect">
              <a:avLst/>
            </a:prstGeom>
          </p:spPr>
          <p:txBody>
            <a:bodyPr wrap="square" rtlCol="0">
              <a:spAutoFit/>
            </a:bodyPr>
            <a:lstStyle/>
            <a:p>
              <a:pPr marL="14288" algn="ctr"/>
              <a:r>
                <a:rPr lang="en-US" sz="1400" b="1" kern="0" dirty="0"/>
                <a:t>Transverse cooling seems to saturate after about 1.5 s</a:t>
              </a:r>
              <a:endParaRPr lang="en-CH" sz="1400" b="1" kern="0" dirty="0"/>
            </a:p>
          </p:txBody>
        </p:sp>
        <p:cxnSp>
          <p:nvCxnSpPr>
            <p:cNvPr id="18" name="Straight Arrow Connector 17">
              <a:extLst>
                <a:ext uri="{FF2B5EF4-FFF2-40B4-BE49-F238E27FC236}">
                  <a16:creationId xmlns:a16="http://schemas.microsoft.com/office/drawing/2014/main" id="{879E3906-0C8F-2AD7-85C9-55211D1D0DF6}"/>
                </a:ext>
              </a:extLst>
            </p:cNvPr>
            <p:cNvCxnSpPr>
              <a:cxnSpLocks/>
            </p:cNvCxnSpPr>
            <p:nvPr/>
          </p:nvCxnSpPr>
          <p:spPr bwMode="auto">
            <a:xfrm flipH="1">
              <a:off x="7253205" y="4964169"/>
              <a:ext cx="297126" cy="299125"/>
            </a:xfrm>
            <a:prstGeom prst="straightConnector1">
              <a:avLst/>
            </a:prstGeom>
            <a:solidFill>
              <a:schemeClr val="accent1"/>
            </a:solidFill>
            <a:ln w="19050" cap="flat" cmpd="sng" algn="ctr">
              <a:solidFill>
                <a:schemeClr val="tx1"/>
              </a:solidFill>
              <a:prstDash val="solid"/>
              <a:round/>
              <a:headEnd type="none" w="sm" len="sm"/>
              <a:tailEnd type="triangle"/>
            </a:ln>
            <a:effectLst/>
          </p:spPr>
        </p:cxnSp>
      </p:grpSp>
    </p:spTree>
    <p:extLst>
      <p:ext uri="{BB962C8B-B14F-4D97-AF65-F5344CB8AC3E}">
        <p14:creationId xmlns:p14="http://schemas.microsoft.com/office/powerpoint/2010/main" val="13490288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9" end="9"/>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xEl>
                                              <p:pRg st="10" end="1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85E8172-48B8-3265-72CE-399DC44EE386}"/>
              </a:ext>
            </a:extLst>
          </p:cNvPr>
          <p:cNvSpPr>
            <a:spLocks noGrp="1"/>
          </p:cNvSpPr>
          <p:nvPr>
            <p:ph type="sldNum" sz="quarter" idx="4"/>
          </p:nvPr>
        </p:nvSpPr>
        <p:spPr/>
        <p:txBody>
          <a:bodyPr/>
          <a:lstStyle/>
          <a:p>
            <a:fld id="{60E0EBF0-ABEC-3E40-BDE2-0EBB43F8626D}" type="slidenum">
              <a:rPr lang="en-US" smtClean="0"/>
              <a:pPr/>
              <a:t>17</a:t>
            </a:fld>
            <a:endParaRPr lang="en-US" dirty="0"/>
          </a:p>
        </p:txBody>
      </p:sp>
      <p:sp>
        <p:nvSpPr>
          <p:cNvPr id="3" name="Footer Placeholder 2">
            <a:extLst>
              <a:ext uri="{FF2B5EF4-FFF2-40B4-BE49-F238E27FC236}">
                <a16:creationId xmlns:a16="http://schemas.microsoft.com/office/drawing/2014/main" id="{E7EB8EDA-8482-EE32-2058-27A41AD0DCB7}"/>
              </a:ext>
            </a:extLst>
          </p:cNvPr>
          <p:cNvSpPr>
            <a:spLocks noGrp="1"/>
          </p:cNvSpPr>
          <p:nvPr>
            <p:ph type="ftr" sz="quarter" idx="10"/>
          </p:nvPr>
        </p:nvSpPr>
        <p:spPr/>
        <p:txBody>
          <a:bodyPr/>
          <a:lstStyle/>
          <a:p>
            <a:pPr algn="l">
              <a:defRPr/>
            </a:pPr>
            <a:r>
              <a:rPr lang="en-US"/>
              <a:t>COOL2023 Workshop – Montreux – Oct 2023 </a:t>
            </a:r>
            <a:endParaRPr lang="en-US" dirty="0"/>
          </a:p>
        </p:txBody>
      </p:sp>
      <p:sp>
        <p:nvSpPr>
          <p:cNvPr id="4" name="Title 3">
            <a:extLst>
              <a:ext uri="{FF2B5EF4-FFF2-40B4-BE49-F238E27FC236}">
                <a16:creationId xmlns:a16="http://schemas.microsoft.com/office/drawing/2014/main" id="{86BF4E19-2F50-3E1B-EDF8-9E75425CF7B1}"/>
              </a:ext>
            </a:extLst>
          </p:cNvPr>
          <p:cNvSpPr>
            <a:spLocks noGrp="1"/>
          </p:cNvSpPr>
          <p:nvPr>
            <p:ph type="title"/>
          </p:nvPr>
        </p:nvSpPr>
        <p:spPr/>
        <p:txBody>
          <a:bodyPr>
            <a:normAutofit/>
          </a:bodyPr>
          <a:lstStyle/>
          <a:p>
            <a:r>
              <a:rPr lang="en-CH" sz="2800" dirty="0"/>
              <a:t>Using double h RF for SC minimisation?</a:t>
            </a:r>
          </a:p>
        </p:txBody>
      </p:sp>
      <p:sp>
        <p:nvSpPr>
          <p:cNvPr id="9" name="Content Placeholder 8">
            <a:extLst>
              <a:ext uri="{FF2B5EF4-FFF2-40B4-BE49-F238E27FC236}">
                <a16:creationId xmlns:a16="http://schemas.microsoft.com/office/drawing/2014/main" id="{F0CFCEE9-8CE2-B224-1C53-FFC38C23B080}"/>
              </a:ext>
            </a:extLst>
          </p:cNvPr>
          <p:cNvSpPr>
            <a:spLocks noGrp="1"/>
          </p:cNvSpPr>
          <p:nvPr>
            <p:ph sz="quarter" idx="11"/>
          </p:nvPr>
        </p:nvSpPr>
        <p:spPr/>
        <p:txBody>
          <a:bodyPr/>
          <a:lstStyle/>
          <a:p>
            <a:r>
              <a:rPr lang="en-CH" sz="2000" dirty="0"/>
              <a:t>Profiting of </a:t>
            </a:r>
            <a:r>
              <a:rPr lang="en-CH" sz="2000" b="1" dirty="0"/>
              <a:t>flexibility of ELENA RF system </a:t>
            </a:r>
            <a:r>
              <a:rPr lang="en-CH" sz="2000" dirty="0"/>
              <a:t>with </a:t>
            </a:r>
            <a:r>
              <a:rPr lang="en-CH" sz="2000" b="1" dirty="0"/>
              <a:t>double harmonic</a:t>
            </a:r>
          </a:p>
          <a:p>
            <a:pPr lvl="1"/>
            <a:r>
              <a:rPr lang="en-CH" sz="2000" dirty="0"/>
              <a:t>Possible to reduce beam size (hence emittance), but </a:t>
            </a:r>
            <a:r>
              <a:rPr lang="en-CH" sz="2000" b="1" dirty="0"/>
              <a:t>not-acceptable bunch length </a:t>
            </a:r>
            <a:r>
              <a:rPr lang="en-CH" sz="2000" dirty="0"/>
              <a:t>(300 ns FWHM) for e</a:t>
            </a:r>
            <a:r>
              <a:rPr lang="en-CH" sz="1800" dirty="0"/>
              <a:t>xperiments using drift tubes to stop the beam</a:t>
            </a:r>
          </a:p>
          <a:p>
            <a:endParaRPr lang="en-CH" sz="2400" dirty="0"/>
          </a:p>
        </p:txBody>
      </p:sp>
      <p:pic>
        <p:nvPicPr>
          <p:cNvPr id="10" name="Picture 9" descr="A screen shot of a graph&#10;&#10;Description automatically generated">
            <a:extLst>
              <a:ext uri="{FF2B5EF4-FFF2-40B4-BE49-F238E27FC236}">
                <a16:creationId xmlns:a16="http://schemas.microsoft.com/office/drawing/2014/main" id="{98FDF4E8-0CC3-3364-F9E6-5590A63B6C41}"/>
              </a:ext>
            </a:extLst>
          </p:cNvPr>
          <p:cNvPicPr>
            <a:picLocks noChangeAspect="1"/>
          </p:cNvPicPr>
          <p:nvPr/>
        </p:nvPicPr>
        <p:blipFill rotWithShape="1">
          <a:blip r:embed="rId2"/>
          <a:srcRect t="7156" b="3498"/>
          <a:stretch/>
        </p:blipFill>
        <p:spPr>
          <a:xfrm>
            <a:off x="9349542" y="2257316"/>
            <a:ext cx="4746597" cy="3805058"/>
          </a:xfrm>
          <a:prstGeom prst="rect">
            <a:avLst/>
          </a:prstGeom>
        </p:spPr>
      </p:pic>
      <p:pic>
        <p:nvPicPr>
          <p:cNvPr id="11" name="Picture 10" descr="A screenshot of a computer&#10;&#10;Description automatically generated">
            <a:extLst>
              <a:ext uri="{FF2B5EF4-FFF2-40B4-BE49-F238E27FC236}">
                <a16:creationId xmlns:a16="http://schemas.microsoft.com/office/drawing/2014/main" id="{D63976A4-C0B8-64E8-B46F-F4ABA63CB07A}"/>
              </a:ext>
            </a:extLst>
          </p:cNvPr>
          <p:cNvPicPr>
            <a:picLocks noChangeAspect="1"/>
          </p:cNvPicPr>
          <p:nvPr/>
        </p:nvPicPr>
        <p:blipFill rotWithShape="1">
          <a:blip r:embed="rId3"/>
          <a:srcRect l="1" t="8559" r="48834" b="5292"/>
          <a:stretch/>
        </p:blipFill>
        <p:spPr>
          <a:xfrm>
            <a:off x="175825" y="2220856"/>
            <a:ext cx="3972295" cy="3876243"/>
          </a:xfrm>
          <a:prstGeom prst="rect">
            <a:avLst/>
          </a:prstGeom>
        </p:spPr>
      </p:pic>
      <p:sp>
        <p:nvSpPr>
          <p:cNvPr id="12" name="TextBox 11">
            <a:extLst>
              <a:ext uri="{FF2B5EF4-FFF2-40B4-BE49-F238E27FC236}">
                <a16:creationId xmlns:a16="http://schemas.microsoft.com/office/drawing/2014/main" id="{009453B0-EC39-801A-7F3A-D96FDAE49D18}"/>
              </a:ext>
            </a:extLst>
          </p:cNvPr>
          <p:cNvSpPr txBox="1"/>
          <p:nvPr/>
        </p:nvSpPr>
        <p:spPr>
          <a:xfrm>
            <a:off x="2285999" y="2839436"/>
            <a:ext cx="1363533" cy="584775"/>
          </a:xfrm>
          <a:prstGeom prst="rect">
            <a:avLst/>
          </a:prstGeom>
        </p:spPr>
        <p:txBody>
          <a:bodyPr wrap="square" rtlCol="0">
            <a:spAutoFit/>
          </a:bodyPr>
          <a:lstStyle/>
          <a:p>
            <a:pPr marL="14288" algn="r"/>
            <a:r>
              <a:rPr lang="en-US" sz="1600" b="1" kern="0" dirty="0"/>
              <a:t>Single h</a:t>
            </a:r>
          </a:p>
          <a:p>
            <a:pPr marL="14288" algn="r"/>
            <a:r>
              <a:rPr lang="en-CH" sz="1600" kern="0" dirty="0"/>
              <a:t>𝛔</a:t>
            </a:r>
            <a:r>
              <a:rPr lang="en-CH" sz="1600" b="1" kern="0" dirty="0"/>
              <a:t>=5.0 mm</a:t>
            </a:r>
          </a:p>
        </p:txBody>
      </p:sp>
      <p:sp>
        <p:nvSpPr>
          <p:cNvPr id="13" name="TextBox 12">
            <a:extLst>
              <a:ext uri="{FF2B5EF4-FFF2-40B4-BE49-F238E27FC236}">
                <a16:creationId xmlns:a16="http://schemas.microsoft.com/office/drawing/2014/main" id="{0512B3A7-05E1-D2DE-BC48-CC1ABAAFDC6C}"/>
              </a:ext>
            </a:extLst>
          </p:cNvPr>
          <p:cNvSpPr txBox="1"/>
          <p:nvPr/>
        </p:nvSpPr>
        <p:spPr>
          <a:xfrm>
            <a:off x="650641" y="3574203"/>
            <a:ext cx="1105111" cy="584775"/>
          </a:xfrm>
          <a:prstGeom prst="rect">
            <a:avLst/>
          </a:prstGeom>
        </p:spPr>
        <p:txBody>
          <a:bodyPr wrap="none" rtlCol="0">
            <a:spAutoFit/>
          </a:bodyPr>
          <a:lstStyle/>
          <a:p>
            <a:pPr marL="14288" algn="l"/>
            <a:r>
              <a:rPr lang="en-US" sz="1600" b="1" kern="0" dirty="0">
                <a:solidFill>
                  <a:schemeClr val="bg2">
                    <a:lumMod val="60000"/>
                    <a:lumOff val="40000"/>
                  </a:schemeClr>
                </a:solidFill>
              </a:rPr>
              <a:t>Double h</a:t>
            </a:r>
            <a:endParaRPr lang="en-CH" sz="1600" b="1" kern="0" dirty="0">
              <a:solidFill>
                <a:schemeClr val="bg2">
                  <a:lumMod val="60000"/>
                  <a:lumOff val="40000"/>
                </a:schemeClr>
              </a:solidFill>
            </a:endParaRPr>
          </a:p>
          <a:p>
            <a:pPr marL="14288" algn="l"/>
            <a:r>
              <a:rPr lang="en-CH" sz="1600" kern="0" dirty="0">
                <a:solidFill>
                  <a:schemeClr val="bg2">
                    <a:lumMod val="60000"/>
                    <a:lumOff val="40000"/>
                  </a:schemeClr>
                </a:solidFill>
              </a:rPr>
              <a:t>𝛔</a:t>
            </a:r>
            <a:r>
              <a:rPr lang="en-CH" sz="1600" b="1" kern="0" dirty="0">
                <a:solidFill>
                  <a:schemeClr val="bg2">
                    <a:lumMod val="60000"/>
                    <a:lumOff val="40000"/>
                  </a:schemeClr>
                </a:solidFill>
              </a:rPr>
              <a:t>=3.4 mm</a:t>
            </a:r>
          </a:p>
        </p:txBody>
      </p:sp>
      <p:cxnSp>
        <p:nvCxnSpPr>
          <p:cNvPr id="14" name="Straight Arrow Connector 13">
            <a:extLst>
              <a:ext uri="{FF2B5EF4-FFF2-40B4-BE49-F238E27FC236}">
                <a16:creationId xmlns:a16="http://schemas.microsoft.com/office/drawing/2014/main" id="{3D5FD4A1-B982-5922-8C71-9188FB0DDADE}"/>
              </a:ext>
            </a:extLst>
          </p:cNvPr>
          <p:cNvCxnSpPr>
            <a:cxnSpLocks/>
          </p:cNvCxnSpPr>
          <p:nvPr/>
        </p:nvCxnSpPr>
        <p:spPr bwMode="auto">
          <a:xfrm>
            <a:off x="1375032" y="4158978"/>
            <a:ext cx="615561" cy="301951"/>
          </a:xfrm>
          <a:prstGeom prst="straightConnector1">
            <a:avLst/>
          </a:prstGeom>
          <a:solidFill>
            <a:schemeClr val="accent1"/>
          </a:solidFill>
          <a:ln w="19050" cap="flat" cmpd="sng" algn="ctr">
            <a:solidFill>
              <a:schemeClr val="bg2">
                <a:lumMod val="60000"/>
                <a:lumOff val="40000"/>
              </a:schemeClr>
            </a:solidFill>
            <a:prstDash val="solid"/>
            <a:round/>
            <a:headEnd type="none" w="sm" len="sm"/>
            <a:tailEnd type="triangle"/>
          </a:ln>
          <a:effectLst/>
        </p:spPr>
      </p:cxnSp>
      <p:cxnSp>
        <p:nvCxnSpPr>
          <p:cNvPr id="15" name="Straight Arrow Connector 14">
            <a:extLst>
              <a:ext uri="{FF2B5EF4-FFF2-40B4-BE49-F238E27FC236}">
                <a16:creationId xmlns:a16="http://schemas.microsoft.com/office/drawing/2014/main" id="{05864030-6AB9-6870-CEB4-64D8B2965201}"/>
              </a:ext>
            </a:extLst>
          </p:cNvPr>
          <p:cNvCxnSpPr>
            <a:cxnSpLocks/>
          </p:cNvCxnSpPr>
          <p:nvPr/>
        </p:nvCxnSpPr>
        <p:spPr bwMode="auto">
          <a:xfrm flipH="1">
            <a:off x="2581835" y="3374137"/>
            <a:ext cx="385930" cy="200066"/>
          </a:xfrm>
          <a:prstGeom prst="straightConnector1">
            <a:avLst/>
          </a:prstGeom>
          <a:solidFill>
            <a:schemeClr val="accent1"/>
          </a:solidFill>
          <a:ln w="19050" cap="flat" cmpd="sng" algn="ctr">
            <a:solidFill>
              <a:schemeClr val="tx1"/>
            </a:solidFill>
            <a:prstDash val="solid"/>
            <a:round/>
            <a:headEnd type="none" w="sm" len="sm"/>
            <a:tailEnd type="triangle"/>
          </a:ln>
          <a:effectLst/>
        </p:spPr>
      </p:cxnSp>
      <p:pic>
        <p:nvPicPr>
          <p:cNvPr id="19" name="Picture 18" descr="A screen shot of a graph&#10;&#10;Description automatically generated">
            <a:extLst>
              <a:ext uri="{FF2B5EF4-FFF2-40B4-BE49-F238E27FC236}">
                <a16:creationId xmlns:a16="http://schemas.microsoft.com/office/drawing/2014/main" id="{1B3CB578-ECE7-0C4B-5F79-F8E7DC25C2D6}"/>
              </a:ext>
            </a:extLst>
          </p:cNvPr>
          <p:cNvPicPr>
            <a:picLocks noChangeAspect="1"/>
          </p:cNvPicPr>
          <p:nvPr/>
        </p:nvPicPr>
        <p:blipFill rotWithShape="1">
          <a:blip r:embed="rId4"/>
          <a:srcRect t="7334" r="1892" b="2234"/>
          <a:stretch/>
        </p:blipFill>
        <p:spPr>
          <a:xfrm>
            <a:off x="4301307" y="2225709"/>
            <a:ext cx="4681105" cy="3871390"/>
          </a:xfrm>
          <a:prstGeom prst="rect">
            <a:avLst/>
          </a:prstGeom>
        </p:spPr>
      </p:pic>
      <p:sp>
        <p:nvSpPr>
          <p:cNvPr id="20" name="TextBox 19">
            <a:extLst>
              <a:ext uri="{FF2B5EF4-FFF2-40B4-BE49-F238E27FC236}">
                <a16:creationId xmlns:a16="http://schemas.microsoft.com/office/drawing/2014/main" id="{24EA9747-A854-90A3-4F1B-F611BB6844A4}"/>
              </a:ext>
            </a:extLst>
          </p:cNvPr>
          <p:cNvSpPr txBox="1"/>
          <p:nvPr/>
        </p:nvSpPr>
        <p:spPr>
          <a:xfrm>
            <a:off x="4848031" y="4797268"/>
            <a:ext cx="1542704" cy="338554"/>
          </a:xfrm>
          <a:prstGeom prst="rect">
            <a:avLst/>
          </a:prstGeom>
        </p:spPr>
        <p:txBody>
          <a:bodyPr wrap="square" rtlCol="0">
            <a:spAutoFit/>
          </a:bodyPr>
          <a:lstStyle/>
          <a:p>
            <a:pPr marL="14288" algn="l"/>
            <a:r>
              <a:rPr lang="en-US" sz="1600" b="1" kern="0" dirty="0">
                <a:solidFill>
                  <a:srgbClr val="7030A0"/>
                </a:solidFill>
              </a:rPr>
              <a:t>Double h</a:t>
            </a:r>
            <a:endParaRPr lang="en-CH" sz="1600" b="1" kern="0" dirty="0">
              <a:solidFill>
                <a:srgbClr val="7030A0"/>
              </a:solidFill>
            </a:endParaRPr>
          </a:p>
        </p:txBody>
      </p:sp>
      <p:cxnSp>
        <p:nvCxnSpPr>
          <p:cNvPr id="21" name="Straight Arrow Connector 20">
            <a:extLst>
              <a:ext uri="{FF2B5EF4-FFF2-40B4-BE49-F238E27FC236}">
                <a16:creationId xmlns:a16="http://schemas.microsoft.com/office/drawing/2014/main" id="{C6B9E0F6-7829-8AA0-549E-54E1F2CF1007}"/>
              </a:ext>
            </a:extLst>
          </p:cNvPr>
          <p:cNvCxnSpPr>
            <a:cxnSpLocks/>
          </p:cNvCxnSpPr>
          <p:nvPr/>
        </p:nvCxnSpPr>
        <p:spPr bwMode="auto">
          <a:xfrm flipV="1">
            <a:off x="5415933" y="3698799"/>
            <a:ext cx="360130" cy="1098469"/>
          </a:xfrm>
          <a:prstGeom prst="straightConnector1">
            <a:avLst/>
          </a:prstGeom>
          <a:solidFill>
            <a:schemeClr val="accent1"/>
          </a:solidFill>
          <a:ln w="19050" cap="flat" cmpd="sng" algn="ctr">
            <a:solidFill>
              <a:srgbClr val="7030A0"/>
            </a:solidFill>
            <a:prstDash val="solid"/>
            <a:round/>
            <a:headEnd type="none" w="sm" len="sm"/>
            <a:tailEnd type="triangle"/>
          </a:ln>
          <a:effectLst/>
        </p:spPr>
      </p:cxnSp>
      <p:sp>
        <p:nvSpPr>
          <p:cNvPr id="25" name="TextBox 24">
            <a:extLst>
              <a:ext uri="{FF2B5EF4-FFF2-40B4-BE49-F238E27FC236}">
                <a16:creationId xmlns:a16="http://schemas.microsoft.com/office/drawing/2014/main" id="{8EA9EC3D-01DD-B4D3-9A0F-273168C66F1C}"/>
              </a:ext>
            </a:extLst>
          </p:cNvPr>
          <p:cNvSpPr txBox="1"/>
          <p:nvPr/>
        </p:nvSpPr>
        <p:spPr>
          <a:xfrm>
            <a:off x="5415934" y="2866317"/>
            <a:ext cx="1140984" cy="338554"/>
          </a:xfrm>
          <a:prstGeom prst="rect">
            <a:avLst/>
          </a:prstGeom>
        </p:spPr>
        <p:txBody>
          <a:bodyPr wrap="square" rtlCol="0">
            <a:spAutoFit/>
          </a:bodyPr>
          <a:lstStyle/>
          <a:p>
            <a:pPr marL="14288" algn="r"/>
            <a:r>
              <a:rPr lang="en-US" sz="1600" b="1" kern="0" dirty="0"/>
              <a:t>Single h</a:t>
            </a:r>
            <a:endParaRPr lang="en-CH" sz="1600" b="1" kern="0" dirty="0"/>
          </a:p>
        </p:txBody>
      </p:sp>
      <p:cxnSp>
        <p:nvCxnSpPr>
          <p:cNvPr id="26" name="Straight Arrow Connector 25">
            <a:extLst>
              <a:ext uri="{FF2B5EF4-FFF2-40B4-BE49-F238E27FC236}">
                <a16:creationId xmlns:a16="http://schemas.microsoft.com/office/drawing/2014/main" id="{202F3432-26DF-BD26-42A4-0D5D7D66359C}"/>
              </a:ext>
            </a:extLst>
          </p:cNvPr>
          <p:cNvCxnSpPr>
            <a:cxnSpLocks/>
          </p:cNvCxnSpPr>
          <p:nvPr/>
        </p:nvCxnSpPr>
        <p:spPr bwMode="auto">
          <a:xfrm flipH="1">
            <a:off x="5901221" y="3179834"/>
            <a:ext cx="195316" cy="244377"/>
          </a:xfrm>
          <a:prstGeom prst="straightConnector1">
            <a:avLst/>
          </a:prstGeom>
          <a:solidFill>
            <a:schemeClr val="accent1"/>
          </a:solidFill>
          <a:ln w="19050" cap="flat" cmpd="sng" algn="ctr">
            <a:solidFill>
              <a:schemeClr val="tx1"/>
            </a:solidFill>
            <a:prstDash val="solid"/>
            <a:round/>
            <a:headEnd type="none" w="sm" len="sm"/>
            <a:tailEnd type="triangle"/>
          </a:ln>
          <a:effectLst/>
        </p:spPr>
      </p:cxnSp>
      <p:cxnSp>
        <p:nvCxnSpPr>
          <p:cNvPr id="30" name="Straight Arrow Connector 29">
            <a:extLst>
              <a:ext uri="{FF2B5EF4-FFF2-40B4-BE49-F238E27FC236}">
                <a16:creationId xmlns:a16="http://schemas.microsoft.com/office/drawing/2014/main" id="{DACB13E2-9355-AAC8-7A5D-445EF5720CB9}"/>
              </a:ext>
            </a:extLst>
          </p:cNvPr>
          <p:cNvCxnSpPr>
            <a:cxnSpLocks/>
          </p:cNvCxnSpPr>
          <p:nvPr/>
        </p:nvCxnSpPr>
        <p:spPr bwMode="auto">
          <a:xfrm flipV="1">
            <a:off x="5415933" y="4177950"/>
            <a:ext cx="680604" cy="619318"/>
          </a:xfrm>
          <a:prstGeom prst="straightConnector1">
            <a:avLst/>
          </a:prstGeom>
          <a:solidFill>
            <a:schemeClr val="accent1"/>
          </a:solidFill>
          <a:ln w="19050" cap="flat" cmpd="sng" algn="ctr">
            <a:solidFill>
              <a:srgbClr val="7030A0"/>
            </a:solidFill>
            <a:prstDash val="solid"/>
            <a:round/>
            <a:headEnd type="none" w="sm" len="sm"/>
            <a:tailEnd type="triangle"/>
          </a:ln>
          <a:effectLst/>
        </p:spPr>
      </p:cxnSp>
      <p:cxnSp>
        <p:nvCxnSpPr>
          <p:cNvPr id="33" name="Straight Arrow Connector 32">
            <a:extLst>
              <a:ext uri="{FF2B5EF4-FFF2-40B4-BE49-F238E27FC236}">
                <a16:creationId xmlns:a16="http://schemas.microsoft.com/office/drawing/2014/main" id="{5A8A15F8-89C8-D2D7-E9FE-16B8F071AFE6}"/>
              </a:ext>
            </a:extLst>
          </p:cNvPr>
          <p:cNvCxnSpPr>
            <a:cxnSpLocks/>
          </p:cNvCxnSpPr>
          <p:nvPr/>
        </p:nvCxnSpPr>
        <p:spPr bwMode="auto">
          <a:xfrm>
            <a:off x="6096537" y="3157678"/>
            <a:ext cx="294198" cy="324266"/>
          </a:xfrm>
          <a:prstGeom prst="straightConnector1">
            <a:avLst/>
          </a:prstGeom>
          <a:solidFill>
            <a:schemeClr val="accent1"/>
          </a:solidFill>
          <a:ln w="19050" cap="flat" cmpd="sng" algn="ctr">
            <a:solidFill>
              <a:schemeClr val="tx1"/>
            </a:solidFill>
            <a:prstDash val="solid"/>
            <a:round/>
            <a:headEnd type="none" w="sm" len="sm"/>
            <a:tailEnd type="triangle"/>
          </a:ln>
          <a:effectLst/>
        </p:spPr>
      </p:cxnSp>
    </p:spTree>
    <p:extLst>
      <p:ext uri="{BB962C8B-B14F-4D97-AF65-F5344CB8AC3E}">
        <p14:creationId xmlns:p14="http://schemas.microsoft.com/office/powerpoint/2010/main" val="28784519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F3B77DC-0D46-DD9C-DF5B-8971FCF0D7C0}"/>
              </a:ext>
            </a:extLst>
          </p:cNvPr>
          <p:cNvSpPr>
            <a:spLocks noGrp="1"/>
          </p:cNvSpPr>
          <p:nvPr>
            <p:ph type="sldNum" sz="quarter" idx="4"/>
          </p:nvPr>
        </p:nvSpPr>
        <p:spPr/>
        <p:txBody>
          <a:bodyPr/>
          <a:lstStyle/>
          <a:p>
            <a:fld id="{60E0EBF0-ABEC-3E40-BDE2-0EBB43F8626D}" type="slidenum">
              <a:rPr lang="en-US" smtClean="0"/>
              <a:pPr/>
              <a:t>18</a:t>
            </a:fld>
            <a:endParaRPr lang="en-US" dirty="0"/>
          </a:p>
        </p:txBody>
      </p:sp>
      <p:sp>
        <p:nvSpPr>
          <p:cNvPr id="3" name="Footer Placeholder 2">
            <a:extLst>
              <a:ext uri="{FF2B5EF4-FFF2-40B4-BE49-F238E27FC236}">
                <a16:creationId xmlns:a16="http://schemas.microsoft.com/office/drawing/2014/main" id="{B4294E09-41DF-CFA0-8C91-44A6C690C707}"/>
              </a:ext>
            </a:extLst>
          </p:cNvPr>
          <p:cNvSpPr>
            <a:spLocks noGrp="1"/>
          </p:cNvSpPr>
          <p:nvPr>
            <p:ph type="ftr" sz="quarter" idx="10"/>
          </p:nvPr>
        </p:nvSpPr>
        <p:spPr/>
        <p:txBody>
          <a:bodyPr/>
          <a:lstStyle/>
          <a:p>
            <a:pPr>
              <a:defRPr/>
            </a:pPr>
            <a:r>
              <a:rPr lang="en-US"/>
              <a:t>COOL2023 Workshop – Montreux – Oct 2023 </a:t>
            </a:r>
            <a:endParaRPr lang="en-US" dirty="0"/>
          </a:p>
        </p:txBody>
      </p:sp>
      <p:sp>
        <p:nvSpPr>
          <p:cNvPr id="4" name="Title 3">
            <a:extLst>
              <a:ext uri="{FF2B5EF4-FFF2-40B4-BE49-F238E27FC236}">
                <a16:creationId xmlns:a16="http://schemas.microsoft.com/office/drawing/2014/main" id="{1EBDC2BF-CC28-B0C4-EBF1-D363D5C35AB1}"/>
              </a:ext>
            </a:extLst>
          </p:cNvPr>
          <p:cNvSpPr>
            <a:spLocks noGrp="1"/>
          </p:cNvSpPr>
          <p:nvPr>
            <p:ph type="title"/>
          </p:nvPr>
        </p:nvSpPr>
        <p:spPr/>
        <p:txBody>
          <a:bodyPr>
            <a:normAutofit/>
          </a:bodyPr>
          <a:lstStyle/>
          <a:p>
            <a:r>
              <a:rPr lang="en-CH" sz="2800" dirty="0"/>
              <a:t>Exploring nearby Working Point</a:t>
            </a:r>
          </a:p>
        </p:txBody>
      </p:sp>
      <p:grpSp>
        <p:nvGrpSpPr>
          <p:cNvPr id="47" name="Group 46">
            <a:extLst>
              <a:ext uri="{FF2B5EF4-FFF2-40B4-BE49-F238E27FC236}">
                <a16:creationId xmlns:a16="http://schemas.microsoft.com/office/drawing/2014/main" id="{DFA4418A-D18B-E552-25FA-6415ADD8465F}"/>
              </a:ext>
            </a:extLst>
          </p:cNvPr>
          <p:cNvGrpSpPr/>
          <p:nvPr/>
        </p:nvGrpSpPr>
        <p:grpSpPr>
          <a:xfrm>
            <a:off x="-1" y="3203437"/>
            <a:ext cx="8678175" cy="3375159"/>
            <a:chOff x="-1" y="3203437"/>
            <a:chExt cx="8678175" cy="3375159"/>
          </a:xfrm>
        </p:grpSpPr>
        <p:pic>
          <p:nvPicPr>
            <p:cNvPr id="12" name="Picture 11">
              <a:extLst>
                <a:ext uri="{FF2B5EF4-FFF2-40B4-BE49-F238E27FC236}">
                  <a16:creationId xmlns:a16="http://schemas.microsoft.com/office/drawing/2014/main" id="{7366064F-898C-E086-D41A-3C5EBE3829B6}"/>
                </a:ext>
              </a:extLst>
            </p:cNvPr>
            <p:cNvPicPr>
              <a:picLocks noChangeAspect="1"/>
            </p:cNvPicPr>
            <p:nvPr/>
          </p:nvPicPr>
          <p:blipFill rotWithShape="1">
            <a:blip r:embed="rId2"/>
            <a:srcRect r="14294"/>
            <a:stretch/>
          </p:blipFill>
          <p:spPr>
            <a:xfrm>
              <a:off x="-1" y="3203437"/>
              <a:ext cx="8678175" cy="3375159"/>
            </a:xfrm>
            <a:prstGeom prst="rect">
              <a:avLst/>
            </a:prstGeom>
          </p:spPr>
        </p:pic>
        <p:cxnSp>
          <p:nvCxnSpPr>
            <p:cNvPr id="18" name="Straight Connector 17">
              <a:extLst>
                <a:ext uri="{FF2B5EF4-FFF2-40B4-BE49-F238E27FC236}">
                  <a16:creationId xmlns:a16="http://schemas.microsoft.com/office/drawing/2014/main" id="{37733C1B-878B-C57B-2FFD-56EF5BCCA5C9}"/>
                </a:ext>
              </a:extLst>
            </p:cNvPr>
            <p:cNvCxnSpPr>
              <a:cxnSpLocks/>
            </p:cNvCxnSpPr>
            <p:nvPr/>
          </p:nvCxnSpPr>
          <p:spPr bwMode="auto">
            <a:xfrm>
              <a:off x="3420836" y="5368705"/>
              <a:ext cx="2442636" cy="0"/>
            </a:xfrm>
            <a:prstGeom prst="line">
              <a:avLst/>
            </a:prstGeom>
            <a:solidFill>
              <a:schemeClr val="accent1"/>
            </a:solidFill>
            <a:ln w="38100" cap="flat" cmpd="sng" algn="ctr">
              <a:solidFill>
                <a:srgbClr val="FF7F0F"/>
              </a:solidFill>
              <a:prstDash val="dash"/>
              <a:round/>
              <a:headEnd type="none" w="med" len="med"/>
              <a:tailEnd type="triangle" w="med" len="med"/>
            </a:ln>
            <a:effectLst/>
          </p:spPr>
        </p:cxnSp>
        <p:cxnSp>
          <p:nvCxnSpPr>
            <p:cNvPr id="24" name="Straight Connector 23">
              <a:extLst>
                <a:ext uri="{FF2B5EF4-FFF2-40B4-BE49-F238E27FC236}">
                  <a16:creationId xmlns:a16="http://schemas.microsoft.com/office/drawing/2014/main" id="{8E30E98A-23BC-B54A-0F58-A58927B0224F}"/>
                </a:ext>
              </a:extLst>
            </p:cNvPr>
            <p:cNvCxnSpPr>
              <a:cxnSpLocks/>
            </p:cNvCxnSpPr>
            <p:nvPr/>
          </p:nvCxnSpPr>
          <p:spPr bwMode="auto">
            <a:xfrm>
              <a:off x="3233057" y="4906736"/>
              <a:ext cx="187779" cy="461969"/>
            </a:xfrm>
            <a:prstGeom prst="line">
              <a:avLst/>
            </a:prstGeom>
            <a:solidFill>
              <a:schemeClr val="accent1"/>
            </a:solidFill>
            <a:ln w="38100" cap="flat" cmpd="sng" algn="ctr">
              <a:solidFill>
                <a:srgbClr val="FF7F0F"/>
              </a:solidFill>
              <a:prstDash val="dash"/>
              <a:round/>
              <a:headEnd type="none" w="sm" len="sm"/>
              <a:tailEnd type="none" w="sm" len="sm"/>
            </a:ln>
            <a:effectLst/>
          </p:spPr>
        </p:cxnSp>
        <p:sp>
          <p:nvSpPr>
            <p:cNvPr id="28" name="TextBox 27">
              <a:extLst>
                <a:ext uri="{FF2B5EF4-FFF2-40B4-BE49-F238E27FC236}">
                  <a16:creationId xmlns:a16="http://schemas.microsoft.com/office/drawing/2014/main" id="{8459F0BA-F1B4-9BAA-03FF-0A588985E91F}"/>
                </a:ext>
              </a:extLst>
            </p:cNvPr>
            <p:cNvSpPr txBox="1"/>
            <p:nvPr/>
          </p:nvSpPr>
          <p:spPr>
            <a:xfrm>
              <a:off x="3420835" y="5097065"/>
              <a:ext cx="2357056" cy="307777"/>
            </a:xfrm>
            <a:prstGeom prst="rect">
              <a:avLst/>
            </a:prstGeom>
          </p:spPr>
          <p:txBody>
            <a:bodyPr wrap="none" rtlCol="0">
              <a:spAutoFit/>
            </a:bodyPr>
            <a:lstStyle/>
            <a:p>
              <a:pPr marL="14288" algn="l"/>
              <a:r>
                <a:rPr lang="en-US" sz="1400" b="1" kern="0" dirty="0">
                  <a:solidFill>
                    <a:srgbClr val="FF7F0F"/>
                  </a:solidFill>
                  <a:effectLst>
                    <a:outerShdw blurRad="50800" dist="38100" algn="l" rotWithShape="0">
                      <a:prstClr val="black">
                        <a:alpha val="40000"/>
                      </a:prstClr>
                    </a:outerShdw>
                  </a:effectLst>
                </a:rPr>
                <a:t>M</a:t>
              </a:r>
              <a:r>
                <a:rPr lang="en-CH" sz="1400" b="1" kern="0" dirty="0">
                  <a:solidFill>
                    <a:srgbClr val="FF7F0F"/>
                  </a:solidFill>
                  <a:effectLst>
                    <a:outerShdw blurRad="50800" dist="38100" algn="l" rotWithShape="0">
                      <a:prstClr val="black">
                        <a:alpha val="40000"/>
                      </a:prstClr>
                    </a:outerShdw>
                  </a:effectLst>
                </a:rPr>
                <a:t>oving tune along the cycle</a:t>
              </a:r>
            </a:p>
          </p:txBody>
        </p:sp>
        <p:sp>
          <p:nvSpPr>
            <p:cNvPr id="30" name="TextBox 29">
              <a:extLst>
                <a:ext uri="{FF2B5EF4-FFF2-40B4-BE49-F238E27FC236}">
                  <a16:creationId xmlns:a16="http://schemas.microsoft.com/office/drawing/2014/main" id="{DBBAE51B-694A-5B73-8206-1DA4CBCC2B71}"/>
                </a:ext>
              </a:extLst>
            </p:cNvPr>
            <p:cNvSpPr txBox="1"/>
            <p:nvPr/>
          </p:nvSpPr>
          <p:spPr>
            <a:xfrm rot="5400000">
              <a:off x="554487" y="4302264"/>
              <a:ext cx="1898597" cy="307777"/>
            </a:xfrm>
            <a:prstGeom prst="rect">
              <a:avLst/>
            </a:prstGeom>
          </p:spPr>
          <p:txBody>
            <a:bodyPr wrap="none" rtlCol="0">
              <a:spAutoFit/>
            </a:bodyPr>
            <a:lstStyle/>
            <a:p>
              <a:pPr marL="14288" algn="l"/>
              <a:r>
                <a:rPr lang="en-US" sz="1400" b="1" kern="0" dirty="0">
                  <a:solidFill>
                    <a:srgbClr val="FF0000"/>
                  </a:solidFill>
                </a:rPr>
                <a:t>T</a:t>
              </a:r>
              <a:r>
                <a:rPr lang="en-CH" sz="1400" b="1" kern="0" dirty="0">
                  <a:solidFill>
                    <a:srgbClr val="FF0000"/>
                  </a:solidFill>
                </a:rPr>
                <a:t>hird order resonance</a:t>
              </a:r>
            </a:p>
          </p:txBody>
        </p:sp>
      </p:grpSp>
      <p:pic>
        <p:nvPicPr>
          <p:cNvPr id="31" name="Picture 30">
            <a:extLst>
              <a:ext uri="{FF2B5EF4-FFF2-40B4-BE49-F238E27FC236}">
                <a16:creationId xmlns:a16="http://schemas.microsoft.com/office/drawing/2014/main" id="{B3C8FF1C-3D76-A723-4705-080B3BC69F92}"/>
              </a:ext>
            </a:extLst>
          </p:cNvPr>
          <p:cNvPicPr>
            <a:picLocks noChangeAspect="1"/>
          </p:cNvPicPr>
          <p:nvPr/>
        </p:nvPicPr>
        <p:blipFill>
          <a:blip r:embed="rId3"/>
          <a:stretch>
            <a:fillRect/>
          </a:stretch>
        </p:blipFill>
        <p:spPr>
          <a:xfrm>
            <a:off x="5029200" y="1031736"/>
            <a:ext cx="4114800" cy="2171700"/>
          </a:xfrm>
          <a:prstGeom prst="rect">
            <a:avLst/>
          </a:prstGeom>
        </p:spPr>
      </p:pic>
      <p:sp>
        <p:nvSpPr>
          <p:cNvPr id="5" name="Content Placeholder 4">
            <a:extLst>
              <a:ext uri="{FF2B5EF4-FFF2-40B4-BE49-F238E27FC236}">
                <a16:creationId xmlns:a16="http://schemas.microsoft.com/office/drawing/2014/main" id="{B1ADC133-E9D3-08A6-5065-0B0F8A47637E}"/>
              </a:ext>
            </a:extLst>
          </p:cNvPr>
          <p:cNvSpPr>
            <a:spLocks noGrp="1"/>
          </p:cNvSpPr>
          <p:nvPr>
            <p:ph sz="quarter" idx="11"/>
          </p:nvPr>
        </p:nvSpPr>
        <p:spPr>
          <a:xfrm>
            <a:off x="169280" y="976967"/>
            <a:ext cx="5059212" cy="2439387"/>
          </a:xfrm>
        </p:spPr>
        <p:txBody>
          <a:bodyPr/>
          <a:lstStyle/>
          <a:p>
            <a:pPr marL="0" indent="0">
              <a:buNone/>
            </a:pPr>
            <a:r>
              <a:rPr lang="en-CH" sz="2000" dirty="0"/>
              <a:t>Idea of looking at </a:t>
            </a:r>
            <a:r>
              <a:rPr lang="en-CH" sz="2000" b="1" dirty="0"/>
              <a:t>loss rate </a:t>
            </a:r>
            <a:r>
              <a:rPr lang="en-CH" sz="2000" dirty="0"/>
              <a:t>as a function of working point variation </a:t>
            </a:r>
          </a:p>
          <a:p>
            <a:r>
              <a:rPr lang="en-CH" sz="1800" b="1" dirty="0"/>
              <a:t>Inpractical with pbar </a:t>
            </a:r>
            <a:r>
              <a:rPr lang="en-CH" sz="1800" dirty="0"/>
              <a:t>(too few cycles!) </a:t>
            </a:r>
          </a:p>
          <a:p>
            <a:r>
              <a:rPr lang="en-CH" sz="1800" dirty="0"/>
              <a:t>Using H-, but </a:t>
            </a:r>
            <a:r>
              <a:rPr lang="en-CH" sz="1800" b="1" dirty="0"/>
              <a:t>require lifetime compensation</a:t>
            </a:r>
          </a:p>
          <a:p>
            <a:pPr marL="534988" lvl="1" indent="-230188"/>
            <a:r>
              <a:rPr lang="en-US" sz="1600" dirty="0"/>
              <a:t>One should be careful interpreting the data, as </a:t>
            </a:r>
            <a:r>
              <a:rPr lang="en-US" sz="1600" b="1" dirty="0"/>
              <a:t>space-charge tune shift varies with time</a:t>
            </a:r>
            <a:r>
              <a:rPr lang="en-US" sz="1600" dirty="0"/>
              <a:t>!</a:t>
            </a:r>
          </a:p>
          <a:p>
            <a:pPr marL="0" indent="0">
              <a:buNone/>
            </a:pPr>
            <a:r>
              <a:rPr lang="en-US" sz="2000" b="1" dirty="0">
                <a:solidFill>
                  <a:srgbClr val="C00000"/>
                </a:solidFill>
              </a:rPr>
              <a:t>We are operating in a narrow region!</a:t>
            </a:r>
            <a:endParaRPr lang="en-CH" sz="2000" b="1" dirty="0">
              <a:solidFill>
                <a:srgbClr val="C00000"/>
              </a:solidFill>
            </a:endParaRPr>
          </a:p>
        </p:txBody>
      </p:sp>
      <p:sp>
        <p:nvSpPr>
          <p:cNvPr id="32" name="TextBox 31">
            <a:extLst>
              <a:ext uri="{FF2B5EF4-FFF2-40B4-BE49-F238E27FC236}">
                <a16:creationId xmlns:a16="http://schemas.microsoft.com/office/drawing/2014/main" id="{449590B1-47AF-7150-59C6-93F6060CC3A2}"/>
              </a:ext>
            </a:extLst>
          </p:cNvPr>
          <p:cNvSpPr txBox="1"/>
          <p:nvPr/>
        </p:nvSpPr>
        <p:spPr>
          <a:xfrm>
            <a:off x="5609940" y="1751870"/>
            <a:ext cx="1286250" cy="276999"/>
          </a:xfrm>
          <a:prstGeom prst="rect">
            <a:avLst/>
          </a:prstGeom>
        </p:spPr>
        <p:txBody>
          <a:bodyPr wrap="none" rtlCol="0">
            <a:spAutoFit/>
          </a:bodyPr>
          <a:lstStyle/>
          <a:p>
            <a:pPr marL="14288" algn="l"/>
            <a:r>
              <a:rPr lang="en-US" sz="1200" kern="0" dirty="0"/>
              <a:t>R</a:t>
            </a:r>
            <a:r>
              <a:rPr lang="en-CH" sz="1200" kern="0" dirty="0"/>
              <a:t>aw intensity data</a:t>
            </a:r>
          </a:p>
        </p:txBody>
      </p:sp>
      <p:sp>
        <p:nvSpPr>
          <p:cNvPr id="33" name="TextBox 32">
            <a:extLst>
              <a:ext uri="{FF2B5EF4-FFF2-40B4-BE49-F238E27FC236}">
                <a16:creationId xmlns:a16="http://schemas.microsoft.com/office/drawing/2014/main" id="{2DBCE59C-68A1-EDCF-1AAD-DCB6EE0D691B}"/>
              </a:ext>
            </a:extLst>
          </p:cNvPr>
          <p:cNvSpPr txBox="1"/>
          <p:nvPr/>
        </p:nvSpPr>
        <p:spPr>
          <a:xfrm rot="19727326">
            <a:off x="7256905" y="1440728"/>
            <a:ext cx="1278235" cy="276999"/>
          </a:xfrm>
          <a:prstGeom prst="rect">
            <a:avLst/>
          </a:prstGeom>
        </p:spPr>
        <p:txBody>
          <a:bodyPr wrap="none" rtlCol="0">
            <a:spAutoFit/>
          </a:bodyPr>
          <a:lstStyle/>
          <a:p>
            <a:pPr marL="14288" algn="l"/>
            <a:r>
              <a:rPr lang="en-US" sz="1200" kern="0" dirty="0"/>
              <a:t>Programmed tune</a:t>
            </a:r>
            <a:endParaRPr lang="en-CH" sz="1200" kern="0" dirty="0"/>
          </a:p>
        </p:txBody>
      </p:sp>
      <p:sp>
        <p:nvSpPr>
          <p:cNvPr id="34" name="TextBox 33">
            <a:extLst>
              <a:ext uri="{FF2B5EF4-FFF2-40B4-BE49-F238E27FC236}">
                <a16:creationId xmlns:a16="http://schemas.microsoft.com/office/drawing/2014/main" id="{170A1465-3DF7-DC99-22BE-65ABE634DCF5}"/>
              </a:ext>
            </a:extLst>
          </p:cNvPr>
          <p:cNvSpPr txBox="1"/>
          <p:nvPr/>
        </p:nvSpPr>
        <p:spPr>
          <a:xfrm>
            <a:off x="6154144" y="824936"/>
            <a:ext cx="2360262" cy="276999"/>
          </a:xfrm>
          <a:prstGeom prst="rect">
            <a:avLst/>
          </a:prstGeom>
        </p:spPr>
        <p:txBody>
          <a:bodyPr wrap="none" rtlCol="0">
            <a:spAutoFit/>
          </a:bodyPr>
          <a:lstStyle/>
          <a:p>
            <a:pPr marL="14288" algn="l"/>
            <a:r>
              <a:rPr lang="en-US" sz="1200" kern="0" dirty="0"/>
              <a:t>Lifetime-compensated</a:t>
            </a:r>
            <a:r>
              <a:rPr lang="en-CH" sz="1200" kern="0" dirty="0"/>
              <a:t> intensity data</a:t>
            </a:r>
          </a:p>
        </p:txBody>
      </p:sp>
      <p:cxnSp>
        <p:nvCxnSpPr>
          <p:cNvPr id="36" name="Straight Arrow Connector 35">
            <a:extLst>
              <a:ext uri="{FF2B5EF4-FFF2-40B4-BE49-F238E27FC236}">
                <a16:creationId xmlns:a16="http://schemas.microsoft.com/office/drawing/2014/main" id="{9C91A131-1AE2-EB93-7560-43A6C719D2ED}"/>
              </a:ext>
            </a:extLst>
          </p:cNvPr>
          <p:cNvCxnSpPr>
            <a:cxnSpLocks/>
          </p:cNvCxnSpPr>
          <p:nvPr/>
        </p:nvCxnSpPr>
        <p:spPr bwMode="auto">
          <a:xfrm flipH="1">
            <a:off x="6968918" y="1089612"/>
            <a:ext cx="264863" cy="474834"/>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cxnSp>
        <p:nvCxnSpPr>
          <p:cNvPr id="38" name="Straight Arrow Connector 37">
            <a:extLst>
              <a:ext uri="{FF2B5EF4-FFF2-40B4-BE49-F238E27FC236}">
                <a16:creationId xmlns:a16="http://schemas.microsoft.com/office/drawing/2014/main" id="{F411E12B-345F-8286-194B-3AF545F7A48C}"/>
              </a:ext>
            </a:extLst>
          </p:cNvPr>
          <p:cNvCxnSpPr>
            <a:cxnSpLocks/>
          </p:cNvCxnSpPr>
          <p:nvPr/>
        </p:nvCxnSpPr>
        <p:spPr bwMode="auto">
          <a:xfrm flipV="1">
            <a:off x="6237962" y="1496860"/>
            <a:ext cx="319413" cy="338203"/>
          </a:xfrm>
          <a:prstGeom prst="straightConnector1">
            <a:avLst/>
          </a:prstGeom>
          <a:solidFill>
            <a:schemeClr val="accent1"/>
          </a:solidFill>
          <a:ln w="12700" cap="flat" cmpd="sng" algn="ctr">
            <a:solidFill>
              <a:schemeClr val="tx1"/>
            </a:solidFill>
            <a:prstDash val="dash"/>
            <a:round/>
            <a:headEnd type="none" w="sm" len="sm"/>
            <a:tailEnd type="triangle"/>
          </a:ln>
          <a:effectLst/>
        </p:spPr>
      </p:cxnSp>
      <p:sp>
        <p:nvSpPr>
          <p:cNvPr id="41" name="TextBox 40">
            <a:extLst>
              <a:ext uri="{FF2B5EF4-FFF2-40B4-BE49-F238E27FC236}">
                <a16:creationId xmlns:a16="http://schemas.microsoft.com/office/drawing/2014/main" id="{4536E59B-8A4C-877B-EFAE-13C623D51CBB}"/>
              </a:ext>
            </a:extLst>
          </p:cNvPr>
          <p:cNvSpPr txBox="1"/>
          <p:nvPr/>
        </p:nvSpPr>
        <p:spPr>
          <a:xfrm>
            <a:off x="6590288" y="2444563"/>
            <a:ext cx="757259" cy="461665"/>
          </a:xfrm>
          <a:prstGeom prst="rect">
            <a:avLst/>
          </a:prstGeom>
        </p:spPr>
        <p:txBody>
          <a:bodyPr wrap="none" rtlCol="0">
            <a:spAutoFit/>
          </a:bodyPr>
          <a:lstStyle/>
          <a:p>
            <a:pPr marL="14288" algn="ctr"/>
            <a:r>
              <a:rPr lang="en-US" sz="1200" kern="0" dirty="0"/>
              <a:t>bunching</a:t>
            </a:r>
            <a:br>
              <a:rPr lang="en-US" sz="1200" kern="0" dirty="0"/>
            </a:br>
            <a:r>
              <a:rPr lang="en-US" sz="1200" kern="0" dirty="0"/>
              <a:t>process</a:t>
            </a:r>
            <a:endParaRPr lang="en-CH" sz="1200" kern="0" dirty="0"/>
          </a:p>
        </p:txBody>
      </p:sp>
      <p:cxnSp>
        <p:nvCxnSpPr>
          <p:cNvPr id="42" name="Straight Arrow Connector 41">
            <a:extLst>
              <a:ext uri="{FF2B5EF4-FFF2-40B4-BE49-F238E27FC236}">
                <a16:creationId xmlns:a16="http://schemas.microsoft.com/office/drawing/2014/main" id="{E5417D79-7FAB-4398-FB67-C2782E3563A3}"/>
              </a:ext>
            </a:extLst>
          </p:cNvPr>
          <p:cNvCxnSpPr>
            <a:cxnSpLocks/>
          </p:cNvCxnSpPr>
          <p:nvPr/>
        </p:nvCxnSpPr>
        <p:spPr bwMode="auto">
          <a:xfrm flipH="1" flipV="1">
            <a:off x="5983761" y="2568769"/>
            <a:ext cx="703286" cy="106627"/>
          </a:xfrm>
          <a:prstGeom prst="straightConnector1">
            <a:avLst/>
          </a:prstGeom>
          <a:solidFill>
            <a:schemeClr val="accent1"/>
          </a:solidFill>
          <a:ln w="12700" cap="flat" cmpd="sng" algn="ctr">
            <a:solidFill>
              <a:schemeClr val="tx1"/>
            </a:solidFill>
            <a:prstDash val="dash"/>
            <a:round/>
            <a:headEnd type="none" w="sm" len="sm"/>
            <a:tailEnd type="triangle"/>
          </a:ln>
          <a:effectLst/>
        </p:spPr>
      </p:cxnSp>
    </p:spTree>
    <p:extLst>
      <p:ext uri="{BB962C8B-B14F-4D97-AF65-F5344CB8AC3E}">
        <p14:creationId xmlns:p14="http://schemas.microsoft.com/office/powerpoint/2010/main" val="18142440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2DD2396-294E-8387-F313-07EBBA70C594}"/>
              </a:ext>
            </a:extLst>
          </p:cNvPr>
          <p:cNvSpPr>
            <a:spLocks noGrp="1"/>
          </p:cNvSpPr>
          <p:nvPr>
            <p:ph type="sldNum" sz="quarter" idx="4"/>
          </p:nvPr>
        </p:nvSpPr>
        <p:spPr/>
        <p:txBody>
          <a:bodyPr/>
          <a:lstStyle/>
          <a:p>
            <a:fld id="{60E0EBF0-ABEC-3E40-BDE2-0EBB43F8626D}" type="slidenum">
              <a:rPr lang="en-US" smtClean="0"/>
              <a:pPr/>
              <a:t>19</a:t>
            </a:fld>
            <a:endParaRPr lang="en-US" dirty="0"/>
          </a:p>
        </p:txBody>
      </p:sp>
      <p:sp>
        <p:nvSpPr>
          <p:cNvPr id="3" name="Footer Placeholder 2">
            <a:extLst>
              <a:ext uri="{FF2B5EF4-FFF2-40B4-BE49-F238E27FC236}">
                <a16:creationId xmlns:a16="http://schemas.microsoft.com/office/drawing/2014/main" id="{62694FDB-8A5F-CDB7-37E4-4A7F80040055}"/>
              </a:ext>
            </a:extLst>
          </p:cNvPr>
          <p:cNvSpPr>
            <a:spLocks noGrp="1"/>
          </p:cNvSpPr>
          <p:nvPr>
            <p:ph type="ftr" sz="quarter" idx="10"/>
          </p:nvPr>
        </p:nvSpPr>
        <p:spPr/>
        <p:txBody>
          <a:bodyPr/>
          <a:lstStyle/>
          <a:p>
            <a:pPr>
              <a:defRPr/>
            </a:pPr>
            <a:r>
              <a:rPr lang="en-US"/>
              <a:t>COOL2023 Workshop – Montreux – Oct 2023 </a:t>
            </a:r>
            <a:endParaRPr lang="en-US" dirty="0"/>
          </a:p>
        </p:txBody>
      </p:sp>
      <p:sp>
        <p:nvSpPr>
          <p:cNvPr id="4" name="Title 3">
            <a:extLst>
              <a:ext uri="{FF2B5EF4-FFF2-40B4-BE49-F238E27FC236}">
                <a16:creationId xmlns:a16="http://schemas.microsoft.com/office/drawing/2014/main" id="{2ADE050A-3EE3-FA1C-CA5E-93252C3E60DE}"/>
              </a:ext>
            </a:extLst>
          </p:cNvPr>
          <p:cNvSpPr>
            <a:spLocks noGrp="1"/>
          </p:cNvSpPr>
          <p:nvPr>
            <p:ph type="title"/>
          </p:nvPr>
        </p:nvSpPr>
        <p:spPr/>
        <p:txBody>
          <a:bodyPr>
            <a:normAutofit/>
          </a:bodyPr>
          <a:lstStyle/>
          <a:p>
            <a:r>
              <a:rPr lang="en-CH" sz="2800" dirty="0"/>
              <a:t>Exploring a New Working Point</a:t>
            </a:r>
          </a:p>
        </p:txBody>
      </p:sp>
      <p:pic>
        <p:nvPicPr>
          <p:cNvPr id="10" name="Picture 9">
            <a:extLst>
              <a:ext uri="{FF2B5EF4-FFF2-40B4-BE49-F238E27FC236}">
                <a16:creationId xmlns:a16="http://schemas.microsoft.com/office/drawing/2014/main" id="{352A928E-B357-1442-5C88-E4D69CB50D26}"/>
              </a:ext>
            </a:extLst>
          </p:cNvPr>
          <p:cNvPicPr>
            <a:picLocks noChangeAspect="1"/>
          </p:cNvPicPr>
          <p:nvPr/>
        </p:nvPicPr>
        <p:blipFill>
          <a:blip r:embed="rId2"/>
          <a:stretch>
            <a:fillRect/>
          </a:stretch>
        </p:blipFill>
        <p:spPr>
          <a:xfrm>
            <a:off x="71461" y="4616650"/>
            <a:ext cx="2912204" cy="1884768"/>
          </a:xfrm>
          <a:prstGeom prst="rect">
            <a:avLst/>
          </a:prstGeom>
        </p:spPr>
      </p:pic>
      <p:pic>
        <p:nvPicPr>
          <p:cNvPr id="11" name="Picture 10">
            <a:extLst>
              <a:ext uri="{FF2B5EF4-FFF2-40B4-BE49-F238E27FC236}">
                <a16:creationId xmlns:a16="http://schemas.microsoft.com/office/drawing/2014/main" id="{609993AE-C692-604D-BE1F-2BA3FD809828}"/>
              </a:ext>
            </a:extLst>
          </p:cNvPr>
          <p:cNvPicPr>
            <a:picLocks noChangeAspect="1"/>
          </p:cNvPicPr>
          <p:nvPr/>
        </p:nvPicPr>
        <p:blipFill>
          <a:blip r:embed="rId3"/>
          <a:stretch>
            <a:fillRect/>
          </a:stretch>
        </p:blipFill>
        <p:spPr>
          <a:xfrm>
            <a:off x="3034464" y="4618300"/>
            <a:ext cx="2875662" cy="1883117"/>
          </a:xfrm>
          <a:prstGeom prst="rect">
            <a:avLst/>
          </a:prstGeom>
        </p:spPr>
      </p:pic>
      <p:pic>
        <p:nvPicPr>
          <p:cNvPr id="12" name="Picture 11">
            <a:extLst>
              <a:ext uri="{FF2B5EF4-FFF2-40B4-BE49-F238E27FC236}">
                <a16:creationId xmlns:a16="http://schemas.microsoft.com/office/drawing/2014/main" id="{48EDC4F4-FF41-9AAA-8DD2-6B84019F9BA1}"/>
              </a:ext>
            </a:extLst>
          </p:cNvPr>
          <p:cNvPicPr>
            <a:picLocks noChangeAspect="1"/>
          </p:cNvPicPr>
          <p:nvPr/>
        </p:nvPicPr>
        <p:blipFill>
          <a:blip r:embed="rId4"/>
          <a:stretch>
            <a:fillRect/>
          </a:stretch>
        </p:blipFill>
        <p:spPr>
          <a:xfrm>
            <a:off x="5960924" y="4616650"/>
            <a:ext cx="3056241" cy="1961947"/>
          </a:xfrm>
          <a:prstGeom prst="rect">
            <a:avLst/>
          </a:prstGeom>
        </p:spPr>
      </p:pic>
      <p:pic>
        <p:nvPicPr>
          <p:cNvPr id="14" name="Picture 13">
            <a:extLst>
              <a:ext uri="{FF2B5EF4-FFF2-40B4-BE49-F238E27FC236}">
                <a16:creationId xmlns:a16="http://schemas.microsoft.com/office/drawing/2014/main" id="{B88F3F70-0974-3E7D-EECB-4E52857FC25D}"/>
              </a:ext>
            </a:extLst>
          </p:cNvPr>
          <p:cNvPicPr>
            <a:picLocks noChangeAspect="1"/>
          </p:cNvPicPr>
          <p:nvPr/>
        </p:nvPicPr>
        <p:blipFill>
          <a:blip r:embed="rId5"/>
          <a:stretch>
            <a:fillRect/>
          </a:stretch>
        </p:blipFill>
        <p:spPr>
          <a:xfrm>
            <a:off x="9688995" y="980810"/>
            <a:ext cx="4635430" cy="3507893"/>
          </a:xfrm>
          <a:prstGeom prst="rect">
            <a:avLst/>
          </a:prstGeom>
        </p:spPr>
      </p:pic>
      <p:pic>
        <p:nvPicPr>
          <p:cNvPr id="18" name="Picture 17">
            <a:extLst>
              <a:ext uri="{FF2B5EF4-FFF2-40B4-BE49-F238E27FC236}">
                <a16:creationId xmlns:a16="http://schemas.microsoft.com/office/drawing/2014/main" id="{69916359-82CF-68A0-92EE-C3463CDF17C8}"/>
              </a:ext>
            </a:extLst>
          </p:cNvPr>
          <p:cNvPicPr>
            <a:picLocks noChangeAspect="1"/>
          </p:cNvPicPr>
          <p:nvPr/>
        </p:nvPicPr>
        <p:blipFill>
          <a:blip r:embed="rId6"/>
          <a:stretch>
            <a:fillRect/>
          </a:stretch>
        </p:blipFill>
        <p:spPr>
          <a:xfrm>
            <a:off x="4572000" y="996750"/>
            <a:ext cx="4453610" cy="3370299"/>
          </a:xfrm>
          <a:prstGeom prst="rect">
            <a:avLst/>
          </a:prstGeom>
        </p:spPr>
      </p:pic>
      <p:grpSp>
        <p:nvGrpSpPr>
          <p:cNvPr id="20" name="Group 19">
            <a:extLst>
              <a:ext uri="{FF2B5EF4-FFF2-40B4-BE49-F238E27FC236}">
                <a16:creationId xmlns:a16="http://schemas.microsoft.com/office/drawing/2014/main" id="{F49E955A-02AC-473C-5E31-95ACB934797C}"/>
              </a:ext>
            </a:extLst>
          </p:cNvPr>
          <p:cNvGrpSpPr/>
          <p:nvPr/>
        </p:nvGrpSpPr>
        <p:grpSpPr>
          <a:xfrm>
            <a:off x="2904151" y="822915"/>
            <a:ext cx="1722279" cy="1746450"/>
            <a:chOff x="1269751" y="1996845"/>
            <a:chExt cx="2440858" cy="2475113"/>
          </a:xfrm>
        </p:grpSpPr>
        <p:pic>
          <p:nvPicPr>
            <p:cNvPr id="16" name="Picture 15">
              <a:extLst>
                <a:ext uri="{FF2B5EF4-FFF2-40B4-BE49-F238E27FC236}">
                  <a16:creationId xmlns:a16="http://schemas.microsoft.com/office/drawing/2014/main" id="{363D34B5-9BAB-6B41-0A46-A8FB84BC33D4}"/>
                </a:ext>
              </a:extLst>
            </p:cNvPr>
            <p:cNvPicPr>
              <a:picLocks noChangeAspect="1"/>
            </p:cNvPicPr>
            <p:nvPr/>
          </p:nvPicPr>
          <p:blipFill>
            <a:blip r:embed="rId7"/>
            <a:stretch>
              <a:fillRect/>
            </a:stretch>
          </p:blipFill>
          <p:spPr>
            <a:xfrm>
              <a:off x="1269751" y="2031100"/>
              <a:ext cx="2440858" cy="2440858"/>
            </a:xfrm>
            <a:prstGeom prst="rect">
              <a:avLst/>
            </a:prstGeom>
          </p:spPr>
        </p:pic>
        <p:sp>
          <p:nvSpPr>
            <p:cNvPr id="19" name="TextBox 18">
              <a:extLst>
                <a:ext uri="{FF2B5EF4-FFF2-40B4-BE49-F238E27FC236}">
                  <a16:creationId xmlns:a16="http://schemas.microsoft.com/office/drawing/2014/main" id="{711B53BB-9083-FFCF-0FA8-386B37770E93}"/>
                </a:ext>
              </a:extLst>
            </p:cNvPr>
            <p:cNvSpPr txBox="1"/>
            <p:nvPr/>
          </p:nvSpPr>
          <p:spPr>
            <a:xfrm>
              <a:off x="1646905" y="1996845"/>
              <a:ext cx="2015510" cy="305333"/>
            </a:xfrm>
            <a:prstGeom prst="rect">
              <a:avLst/>
            </a:prstGeom>
          </p:spPr>
          <p:txBody>
            <a:bodyPr wrap="square" rtlCol="0">
              <a:spAutoFit/>
            </a:bodyPr>
            <a:lstStyle/>
            <a:p>
              <a:pPr marL="14288" algn="ctr"/>
              <a:r>
                <a:rPr lang="en-US" sz="800" b="1" kern="0" dirty="0">
                  <a:solidFill>
                    <a:srgbClr val="FF0000"/>
                  </a:solidFill>
                </a:rPr>
                <a:t>Up to 4</a:t>
              </a:r>
              <a:r>
                <a:rPr lang="en-US" sz="800" b="1" kern="0" baseline="30000" dirty="0">
                  <a:solidFill>
                    <a:srgbClr val="FF0000"/>
                  </a:solidFill>
                </a:rPr>
                <a:t>th</a:t>
              </a:r>
              <a:r>
                <a:rPr lang="en-CH" sz="800" b="1" kern="0" dirty="0">
                  <a:solidFill>
                    <a:srgbClr val="FF0000"/>
                  </a:solidFill>
                </a:rPr>
                <a:t> order resonance</a:t>
              </a:r>
            </a:p>
          </p:txBody>
        </p:sp>
      </p:grpSp>
      <p:sp>
        <p:nvSpPr>
          <p:cNvPr id="5" name="Content Placeholder 4">
            <a:extLst>
              <a:ext uri="{FF2B5EF4-FFF2-40B4-BE49-F238E27FC236}">
                <a16:creationId xmlns:a16="http://schemas.microsoft.com/office/drawing/2014/main" id="{0EB91295-6757-C393-5A63-53071622A4CE}"/>
              </a:ext>
            </a:extLst>
          </p:cNvPr>
          <p:cNvSpPr>
            <a:spLocks noGrp="1"/>
          </p:cNvSpPr>
          <p:nvPr>
            <p:ph sz="quarter" idx="11"/>
          </p:nvPr>
        </p:nvSpPr>
        <p:spPr>
          <a:xfrm>
            <a:off x="148452" y="1084675"/>
            <a:ext cx="4453610" cy="3046418"/>
          </a:xfrm>
        </p:spPr>
        <p:txBody>
          <a:bodyPr/>
          <a:lstStyle/>
          <a:p>
            <a:r>
              <a:rPr lang="en-CH" sz="1800" b="1" dirty="0"/>
              <a:t>Moving below third </a:t>
            </a:r>
            <a:br>
              <a:rPr lang="en-CH" sz="1800" b="1" dirty="0"/>
            </a:br>
            <a:r>
              <a:rPr lang="en-CH" sz="1800" b="1" dirty="0"/>
              <a:t>order resonance </a:t>
            </a:r>
            <a:br>
              <a:rPr lang="en-CH" sz="1800" dirty="0"/>
            </a:br>
            <a:r>
              <a:rPr lang="en-CH" sz="1800" dirty="0"/>
              <a:t>requires to change </a:t>
            </a:r>
            <a:br>
              <a:rPr lang="en-CH" sz="1800" dirty="0"/>
            </a:br>
            <a:r>
              <a:rPr lang="en-CH" sz="1800" dirty="0"/>
              <a:t>whole ELENA cycle…</a:t>
            </a:r>
          </a:p>
          <a:p>
            <a:r>
              <a:rPr lang="en-CH" sz="1800" b="1" dirty="0"/>
              <a:t>Tested first with H-</a:t>
            </a:r>
          </a:p>
          <a:p>
            <a:pPr marL="585788" lvl="1" indent="-282575"/>
            <a:r>
              <a:rPr lang="en-US" sz="1600" dirty="0"/>
              <a:t>A</a:t>
            </a:r>
            <a:r>
              <a:rPr lang="en-CH" sz="1600" dirty="0"/>
              <a:t>dvantage of i</a:t>
            </a:r>
            <a:r>
              <a:rPr lang="en-CH" sz="1600" b="1" dirty="0"/>
              <a:t>njecting beam already on new working point at 100 keV</a:t>
            </a:r>
          </a:p>
          <a:p>
            <a:pPr marL="585788" lvl="1" indent="-282575"/>
            <a:r>
              <a:rPr lang="en-CH" sz="1600" b="1" dirty="0"/>
              <a:t>Clear reduction of beam size observed </a:t>
            </a:r>
            <a:r>
              <a:rPr lang="en-CH" sz="1600" dirty="0"/>
              <a:t>for </a:t>
            </a:r>
            <a:r>
              <a:rPr lang="en-CH" sz="1600" b="1" dirty="0"/>
              <a:t>equivalent bunch length </a:t>
            </a:r>
          </a:p>
          <a:p>
            <a:pPr marL="185738" indent="-282575"/>
            <a:r>
              <a:rPr lang="en-CH" sz="1800" b="1" dirty="0">
                <a:solidFill>
                  <a:srgbClr val="006405"/>
                </a:solidFill>
              </a:rPr>
              <a:t>Promising preliminary results confirmed with pbar (but losses along the cycle)</a:t>
            </a:r>
          </a:p>
        </p:txBody>
      </p:sp>
      <p:cxnSp>
        <p:nvCxnSpPr>
          <p:cNvPr id="22" name="Straight Arrow Connector 21">
            <a:extLst>
              <a:ext uri="{FF2B5EF4-FFF2-40B4-BE49-F238E27FC236}">
                <a16:creationId xmlns:a16="http://schemas.microsoft.com/office/drawing/2014/main" id="{E2A00D39-53E9-8216-5CA3-60A3DF4A7008}"/>
              </a:ext>
            </a:extLst>
          </p:cNvPr>
          <p:cNvCxnSpPr>
            <a:cxnSpLocks/>
          </p:cNvCxnSpPr>
          <p:nvPr/>
        </p:nvCxnSpPr>
        <p:spPr bwMode="auto">
          <a:xfrm flipH="1" flipV="1">
            <a:off x="7969718" y="3046396"/>
            <a:ext cx="107482" cy="1902593"/>
          </a:xfrm>
          <a:prstGeom prst="straightConnector1">
            <a:avLst/>
          </a:prstGeom>
          <a:solidFill>
            <a:schemeClr val="accent1"/>
          </a:solidFill>
          <a:ln w="12700" cap="flat" cmpd="sng" algn="ctr">
            <a:solidFill>
              <a:srgbClr val="FF7F0F"/>
            </a:solidFill>
            <a:prstDash val="solid"/>
            <a:round/>
            <a:headEnd type="triangle" w="med" len="med"/>
            <a:tailEnd type="triangle" w="med" len="med"/>
          </a:ln>
          <a:effectLst/>
        </p:spPr>
      </p:cxnSp>
      <p:cxnSp>
        <p:nvCxnSpPr>
          <p:cNvPr id="24" name="Straight Arrow Connector 23">
            <a:extLst>
              <a:ext uri="{FF2B5EF4-FFF2-40B4-BE49-F238E27FC236}">
                <a16:creationId xmlns:a16="http://schemas.microsoft.com/office/drawing/2014/main" id="{F7A584C0-03B1-36AF-B82B-D75BA7F254B4}"/>
              </a:ext>
            </a:extLst>
          </p:cNvPr>
          <p:cNvCxnSpPr>
            <a:cxnSpLocks/>
          </p:cNvCxnSpPr>
          <p:nvPr/>
        </p:nvCxnSpPr>
        <p:spPr bwMode="auto">
          <a:xfrm flipV="1">
            <a:off x="6798805" y="2077453"/>
            <a:ext cx="1158079" cy="2871536"/>
          </a:xfrm>
          <a:prstGeom prst="straightConnector1">
            <a:avLst/>
          </a:prstGeom>
          <a:solidFill>
            <a:schemeClr val="accent1"/>
          </a:solidFill>
          <a:ln w="12700" cap="flat" cmpd="sng" algn="ctr">
            <a:solidFill>
              <a:srgbClr val="0068F6"/>
            </a:solidFill>
            <a:prstDash val="solid"/>
            <a:round/>
            <a:headEnd type="triangle" w="med" len="med"/>
            <a:tailEnd type="triangle" w="med" len="med"/>
          </a:ln>
          <a:effectLst/>
        </p:spPr>
      </p:cxnSp>
      <p:cxnSp>
        <p:nvCxnSpPr>
          <p:cNvPr id="29" name="Straight Arrow Connector 28">
            <a:extLst>
              <a:ext uri="{FF2B5EF4-FFF2-40B4-BE49-F238E27FC236}">
                <a16:creationId xmlns:a16="http://schemas.microsoft.com/office/drawing/2014/main" id="{9E23AF76-C5EE-FDB8-AA53-1E165D761B94}"/>
              </a:ext>
            </a:extLst>
          </p:cNvPr>
          <p:cNvCxnSpPr>
            <a:cxnSpLocks/>
          </p:cNvCxnSpPr>
          <p:nvPr/>
        </p:nvCxnSpPr>
        <p:spPr bwMode="auto">
          <a:xfrm flipV="1">
            <a:off x="7024649" y="1966654"/>
            <a:ext cx="1169782" cy="2871536"/>
          </a:xfrm>
          <a:prstGeom prst="straightConnector1">
            <a:avLst/>
          </a:prstGeom>
          <a:solidFill>
            <a:schemeClr val="accent1"/>
          </a:solidFill>
          <a:ln w="12700" cap="flat" cmpd="sng" algn="ctr">
            <a:solidFill>
              <a:schemeClr val="tx1"/>
            </a:solidFill>
            <a:prstDash val="dash"/>
            <a:round/>
            <a:headEnd type="triangle" w="med" len="med"/>
            <a:tailEnd type="triangle" w="med" len="med"/>
          </a:ln>
          <a:effectLst/>
        </p:spPr>
      </p:cxnSp>
      <p:sp>
        <p:nvSpPr>
          <p:cNvPr id="32" name="Oval 31">
            <a:extLst>
              <a:ext uri="{FF2B5EF4-FFF2-40B4-BE49-F238E27FC236}">
                <a16:creationId xmlns:a16="http://schemas.microsoft.com/office/drawing/2014/main" id="{02ECCCA7-A152-5D2F-664B-9E66D1D8F92E}"/>
              </a:ext>
            </a:extLst>
          </p:cNvPr>
          <p:cNvSpPr/>
          <p:nvPr/>
        </p:nvSpPr>
        <p:spPr bwMode="auto">
          <a:xfrm>
            <a:off x="4224997" y="1275948"/>
            <a:ext cx="70778" cy="72000"/>
          </a:xfrm>
          <a:prstGeom prst="ellipse">
            <a:avLst/>
          </a:prstGeom>
          <a:solidFill>
            <a:schemeClr val="bg2">
              <a:lumMod val="60000"/>
              <a:lumOff val="40000"/>
            </a:schemeClr>
          </a:solidFill>
          <a:ln w="12700" cap="flat" cmpd="sng" algn="ctr">
            <a:no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CH" sz="1800" b="0" i="0" u="none" strike="noStrike" cap="none" normalizeH="0" baseline="0">
              <a:ln>
                <a:noFill/>
              </a:ln>
              <a:solidFill>
                <a:schemeClr val="tx1"/>
              </a:solidFill>
              <a:effectLst/>
              <a:latin typeface="Garamond" pitchFamily="-65" charset="0"/>
            </a:endParaRPr>
          </a:p>
        </p:txBody>
      </p:sp>
      <p:cxnSp>
        <p:nvCxnSpPr>
          <p:cNvPr id="37" name="Straight Connector 36">
            <a:extLst>
              <a:ext uri="{FF2B5EF4-FFF2-40B4-BE49-F238E27FC236}">
                <a16:creationId xmlns:a16="http://schemas.microsoft.com/office/drawing/2014/main" id="{F587F424-738E-9EFE-567B-70AE36F0BA70}"/>
              </a:ext>
            </a:extLst>
          </p:cNvPr>
          <p:cNvCxnSpPr/>
          <p:nvPr/>
        </p:nvCxnSpPr>
        <p:spPr bwMode="auto">
          <a:xfrm>
            <a:off x="4082140" y="1007493"/>
            <a:ext cx="0" cy="1227707"/>
          </a:xfrm>
          <a:prstGeom prst="line">
            <a:avLst/>
          </a:prstGeom>
          <a:solidFill>
            <a:schemeClr val="accent1"/>
          </a:solidFill>
          <a:ln w="28575" cap="flat" cmpd="sng" algn="ctr">
            <a:solidFill>
              <a:srgbClr val="FF0000"/>
            </a:solidFill>
            <a:prstDash val="solid"/>
            <a:round/>
            <a:headEnd type="none" w="sm" len="sm"/>
            <a:tailEnd type="none" w="sm" len="sm"/>
          </a:ln>
          <a:effectLst/>
        </p:spPr>
      </p:cxnSp>
      <p:cxnSp>
        <p:nvCxnSpPr>
          <p:cNvPr id="34" name="Straight Arrow Connector 33">
            <a:extLst>
              <a:ext uri="{FF2B5EF4-FFF2-40B4-BE49-F238E27FC236}">
                <a16:creationId xmlns:a16="http://schemas.microsoft.com/office/drawing/2014/main" id="{35BCA785-2AA7-3F89-813B-7654DF3A3287}"/>
              </a:ext>
            </a:extLst>
          </p:cNvPr>
          <p:cNvCxnSpPr>
            <a:cxnSpLocks/>
          </p:cNvCxnSpPr>
          <p:nvPr/>
        </p:nvCxnSpPr>
        <p:spPr bwMode="auto">
          <a:xfrm flipH="1">
            <a:off x="3984625" y="1309972"/>
            <a:ext cx="272586" cy="150528"/>
          </a:xfrm>
          <a:prstGeom prst="straightConnector1">
            <a:avLst/>
          </a:prstGeom>
          <a:solidFill>
            <a:schemeClr val="accent1"/>
          </a:solidFill>
          <a:ln w="12700" cap="flat" cmpd="sng" algn="ctr">
            <a:solidFill>
              <a:schemeClr val="bg2">
                <a:lumMod val="60000"/>
                <a:lumOff val="40000"/>
              </a:schemeClr>
            </a:solidFill>
            <a:prstDash val="solid"/>
            <a:round/>
            <a:headEnd type="none" w="sm" len="sm"/>
            <a:tailEnd type="triangle"/>
          </a:ln>
          <a:effectLst/>
        </p:spPr>
      </p:cxnSp>
      <p:cxnSp>
        <p:nvCxnSpPr>
          <p:cNvPr id="38" name="Straight Arrow Connector 37">
            <a:extLst>
              <a:ext uri="{FF2B5EF4-FFF2-40B4-BE49-F238E27FC236}">
                <a16:creationId xmlns:a16="http://schemas.microsoft.com/office/drawing/2014/main" id="{CB9BE5EE-F5E1-E90B-B56F-C8B6C15391DE}"/>
              </a:ext>
            </a:extLst>
          </p:cNvPr>
          <p:cNvCxnSpPr>
            <a:cxnSpLocks/>
          </p:cNvCxnSpPr>
          <p:nvPr/>
        </p:nvCxnSpPr>
        <p:spPr bwMode="auto">
          <a:xfrm flipV="1">
            <a:off x="8145981" y="2143696"/>
            <a:ext cx="18864" cy="832801"/>
          </a:xfrm>
          <a:prstGeom prst="straightConnector1">
            <a:avLst/>
          </a:prstGeom>
          <a:solidFill>
            <a:schemeClr val="accent1"/>
          </a:solidFill>
          <a:ln w="12700" cap="flat" cmpd="sng" algn="ctr">
            <a:solidFill>
              <a:srgbClr val="006405"/>
            </a:solidFill>
            <a:prstDash val="solid"/>
            <a:round/>
            <a:headEnd type="triangle" w="med" len="med"/>
            <a:tailEnd type="none" w="med" len="med"/>
          </a:ln>
          <a:effectLst/>
        </p:spPr>
      </p:cxnSp>
      <p:sp>
        <p:nvSpPr>
          <p:cNvPr id="40" name="TextBox 39">
            <a:extLst>
              <a:ext uri="{FF2B5EF4-FFF2-40B4-BE49-F238E27FC236}">
                <a16:creationId xmlns:a16="http://schemas.microsoft.com/office/drawing/2014/main" id="{36177FD3-178C-35D8-E8FE-B34E8B396402}"/>
              </a:ext>
            </a:extLst>
          </p:cNvPr>
          <p:cNvSpPr txBox="1"/>
          <p:nvPr/>
        </p:nvSpPr>
        <p:spPr>
          <a:xfrm>
            <a:off x="8086754" y="2261758"/>
            <a:ext cx="1218339" cy="430887"/>
          </a:xfrm>
          <a:prstGeom prst="rect">
            <a:avLst/>
          </a:prstGeom>
        </p:spPr>
        <p:txBody>
          <a:bodyPr wrap="square" rtlCol="0">
            <a:spAutoFit/>
          </a:bodyPr>
          <a:lstStyle/>
          <a:p>
            <a:pPr marL="14288" algn="l"/>
            <a:r>
              <a:rPr lang="en-US" sz="1100" b="1" kern="0" dirty="0">
                <a:solidFill>
                  <a:srgbClr val="006405"/>
                </a:solidFill>
              </a:rPr>
              <a:t>x</a:t>
            </a:r>
            <a:r>
              <a:rPr lang="en-CH" sz="1100" b="1" kern="0" dirty="0">
                <a:solidFill>
                  <a:srgbClr val="006405"/>
                </a:solidFill>
              </a:rPr>
              <a:t>2 emittance reduction!</a:t>
            </a:r>
          </a:p>
        </p:txBody>
      </p:sp>
    </p:spTree>
    <p:extLst>
      <p:ext uri="{BB962C8B-B14F-4D97-AF65-F5344CB8AC3E}">
        <p14:creationId xmlns:p14="http://schemas.microsoft.com/office/powerpoint/2010/main" val="10585239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a:xfrm>
            <a:off x="0" y="6578599"/>
            <a:ext cx="8473440" cy="292101"/>
          </a:xfrm>
          <a:prstGeom prst="rect">
            <a:avLst/>
          </a:prstGeom>
        </p:spPr>
        <p:txBody>
          <a:bodyPr/>
          <a:lstStyle/>
          <a:p>
            <a:pPr>
              <a:defRPr/>
            </a:pPr>
            <a:r>
              <a:rPr lang="en-US"/>
              <a:t>COOL2023 Workshop – Montreux – Oct 2023 </a:t>
            </a:r>
            <a:endParaRPr lang="en-US" dirty="0"/>
          </a:p>
        </p:txBody>
      </p:sp>
      <p:sp>
        <p:nvSpPr>
          <p:cNvPr id="2" name="Title 1"/>
          <p:cNvSpPr>
            <a:spLocks noGrp="1"/>
          </p:cNvSpPr>
          <p:nvPr>
            <p:ph type="title"/>
          </p:nvPr>
        </p:nvSpPr>
        <p:spPr/>
        <p:txBody>
          <a:bodyPr>
            <a:normAutofit/>
          </a:bodyPr>
          <a:lstStyle/>
          <a:p>
            <a:r>
              <a:rPr lang="en-US" sz="2800" dirty="0"/>
              <a:t>AD/ELENA – introduction</a:t>
            </a:r>
          </a:p>
        </p:txBody>
      </p:sp>
      <p:sp>
        <p:nvSpPr>
          <p:cNvPr id="5" name="Slide Number Placeholder 4"/>
          <p:cNvSpPr>
            <a:spLocks noGrp="1"/>
          </p:cNvSpPr>
          <p:nvPr>
            <p:ph type="sldNum" sz="quarter" idx="4"/>
          </p:nvPr>
        </p:nvSpPr>
        <p:spPr/>
        <p:txBody>
          <a:bodyPr/>
          <a:lstStyle/>
          <a:p>
            <a:fld id="{60E0EBF0-ABEC-3E40-BDE2-0EBB43F8626D}" type="slidenum">
              <a:rPr lang="en-US" smtClean="0"/>
              <a:pPr/>
              <a:t>2</a:t>
            </a:fld>
            <a:endParaRPr lang="en-US"/>
          </a:p>
        </p:txBody>
      </p:sp>
      <p:sp>
        <p:nvSpPr>
          <p:cNvPr id="14" name="TextBox 13"/>
          <p:cNvSpPr txBox="1"/>
          <p:nvPr/>
        </p:nvSpPr>
        <p:spPr>
          <a:xfrm>
            <a:off x="4105651" y="5667411"/>
            <a:ext cx="4857046" cy="830997"/>
          </a:xfrm>
          <a:prstGeom prst="rect">
            <a:avLst/>
          </a:prstGeom>
          <a:solidFill>
            <a:srgbClr val="FF0000">
              <a:alpha val="9804"/>
            </a:srgbClr>
          </a:solidFill>
          <a:ln>
            <a:solidFill>
              <a:srgbClr val="FF0000"/>
            </a:solidFill>
          </a:ln>
        </p:spPr>
        <p:txBody>
          <a:bodyPr wrap="square" rtlCol="0">
            <a:spAutoFit/>
          </a:bodyPr>
          <a:lstStyle/>
          <a:p>
            <a:pPr marL="285750" indent="-285750">
              <a:buFont typeface="Arial" panose="020B0604020202020204" pitchFamily="34" charset="0"/>
              <a:buChar char="•"/>
            </a:pPr>
            <a:r>
              <a:rPr lang="en-US" sz="1600" b="1" kern="0" dirty="0">
                <a:solidFill>
                  <a:srgbClr val="FF0000"/>
                </a:solidFill>
              </a:rPr>
              <a:t>Main purpose is to provide 100 keV pbar beams </a:t>
            </a:r>
            <a:br>
              <a:rPr lang="en-US" sz="1600" b="1" kern="0" dirty="0">
                <a:solidFill>
                  <a:srgbClr val="FF0000"/>
                </a:solidFill>
              </a:rPr>
            </a:br>
            <a:r>
              <a:rPr lang="en-US" sz="1600" kern="0" dirty="0"/>
              <a:t>to (typically trap-based) experiments!</a:t>
            </a:r>
            <a:endParaRPr lang="en-US" sz="1600" b="1" kern="0" dirty="0"/>
          </a:p>
          <a:p>
            <a:pPr marL="285750" indent="-285750">
              <a:buFont typeface="Arial" panose="020B0604020202020204" pitchFamily="34" charset="0"/>
              <a:buChar char="•"/>
            </a:pPr>
            <a:r>
              <a:rPr lang="en-US" sz="1600" b="1" kern="0" dirty="0">
                <a:solidFill>
                  <a:srgbClr val="FF0000"/>
                </a:solidFill>
              </a:rPr>
              <a:t>Kay parameter: </a:t>
            </a:r>
            <a:r>
              <a:rPr lang="en-US" sz="1600" b="1" u="sng" kern="0" dirty="0">
                <a:solidFill>
                  <a:srgbClr val="FF0000"/>
                </a:solidFill>
              </a:rPr>
              <a:t>INTENSITY</a:t>
            </a:r>
            <a:r>
              <a:rPr lang="en-US" sz="1600" kern="0" dirty="0">
                <a:solidFill>
                  <a:srgbClr val="FF0000"/>
                </a:solidFill>
              </a:rPr>
              <a:t> </a:t>
            </a:r>
            <a:r>
              <a:rPr lang="en-US" sz="1600" kern="0" dirty="0"/>
              <a:t>(for ~100s rep period)</a:t>
            </a:r>
          </a:p>
        </p:txBody>
      </p:sp>
      <p:grpSp>
        <p:nvGrpSpPr>
          <p:cNvPr id="31" name="Group 30">
            <a:extLst>
              <a:ext uri="{FF2B5EF4-FFF2-40B4-BE49-F238E27FC236}">
                <a16:creationId xmlns:a16="http://schemas.microsoft.com/office/drawing/2014/main" id="{5B233004-003C-5143-B9A4-78222A04CA42}"/>
              </a:ext>
            </a:extLst>
          </p:cNvPr>
          <p:cNvGrpSpPr/>
          <p:nvPr/>
        </p:nvGrpSpPr>
        <p:grpSpPr>
          <a:xfrm>
            <a:off x="1017560" y="739282"/>
            <a:ext cx="8126440" cy="5003596"/>
            <a:chOff x="1017560" y="739282"/>
            <a:chExt cx="8126440" cy="5003596"/>
          </a:xfrm>
        </p:grpSpPr>
        <p:pic>
          <p:nvPicPr>
            <p:cNvPr id="7" name="Picture 6" descr="ADmachine2010.pdf"/>
            <p:cNvPicPr>
              <a:picLocks noChangeAspect="1"/>
            </p:cNvPicPr>
            <p:nvPr/>
          </p:nvPicPr>
          <p:blipFill rotWithShape="1">
            <a:blip r:embed="rId3">
              <a:extLst>
                <a:ext uri="{28A0092B-C50C-407E-A947-70E740481C1C}">
                  <a14:useLocalDpi xmlns:a14="http://schemas.microsoft.com/office/drawing/2010/main" val="0"/>
                </a:ext>
              </a:extLst>
            </a:blip>
            <a:srcRect l="12634" t="15519" r="20322" b="6080"/>
            <a:stretch/>
          </p:blipFill>
          <p:spPr>
            <a:xfrm rot="5400000">
              <a:off x="2622822" y="-865978"/>
              <a:ext cx="4903412" cy="8113935"/>
            </a:xfrm>
            <a:prstGeom prst="rect">
              <a:avLst/>
            </a:prstGeom>
          </p:spPr>
        </p:pic>
        <p:sp>
          <p:nvSpPr>
            <p:cNvPr id="10" name="Rectangle 9"/>
            <p:cNvSpPr/>
            <p:nvPr/>
          </p:nvSpPr>
          <p:spPr bwMode="auto">
            <a:xfrm>
              <a:off x="8475353" y="739282"/>
              <a:ext cx="668647" cy="961180"/>
            </a:xfrm>
            <a:prstGeom prst="rect">
              <a:avLst/>
            </a:prstGeom>
            <a:solidFill>
              <a:schemeClr val="bg1"/>
            </a:solidFill>
            <a:ln w="12700" cap="flat" cmpd="sng" algn="ctr">
              <a:no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Garamond" pitchFamily="-65" charset="0"/>
              </a:endParaRPr>
            </a:p>
          </p:txBody>
        </p:sp>
        <p:sp>
          <p:nvSpPr>
            <p:cNvPr id="11" name="Rectangle 10"/>
            <p:cNvSpPr/>
            <p:nvPr/>
          </p:nvSpPr>
          <p:spPr bwMode="auto">
            <a:xfrm>
              <a:off x="1190820" y="4781698"/>
              <a:ext cx="2465636" cy="961180"/>
            </a:xfrm>
            <a:prstGeom prst="rect">
              <a:avLst/>
            </a:prstGeom>
            <a:solidFill>
              <a:schemeClr val="bg1"/>
            </a:solidFill>
            <a:ln w="12700" cap="flat" cmpd="sng" algn="ctr">
              <a:no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Garamond" pitchFamily="-65" charset="0"/>
              </a:endParaRPr>
            </a:p>
          </p:txBody>
        </p:sp>
        <p:sp>
          <p:nvSpPr>
            <p:cNvPr id="6" name="Rectangle 5"/>
            <p:cNvSpPr/>
            <p:nvPr/>
          </p:nvSpPr>
          <p:spPr bwMode="auto">
            <a:xfrm>
              <a:off x="6452556" y="2358619"/>
              <a:ext cx="503355" cy="995055"/>
            </a:xfrm>
            <a:prstGeom prst="rect">
              <a:avLst/>
            </a:prstGeom>
            <a:solidFill>
              <a:srgbClr val="92D050">
                <a:alpha val="50196"/>
              </a:srgbClr>
            </a:solidFill>
            <a:ln w="12700" cap="flat" cmpd="sng" algn="ctr">
              <a:solidFill>
                <a:schemeClr val="tx1"/>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a:ln>
                    <a:noFill/>
                  </a:ln>
                  <a:solidFill>
                    <a:schemeClr val="tx1"/>
                  </a:solidFill>
                  <a:effectLst/>
                  <a:latin typeface="Arial" charset="0"/>
                  <a:ea typeface="Arial" charset="0"/>
                  <a:cs typeface="Arial" charset="0"/>
                </a:rPr>
                <a:t>BASE</a:t>
              </a:r>
            </a:p>
          </p:txBody>
        </p:sp>
        <p:sp>
          <p:nvSpPr>
            <p:cNvPr id="8" name="Freeform 7"/>
            <p:cNvSpPr/>
            <p:nvPr/>
          </p:nvSpPr>
          <p:spPr bwMode="auto">
            <a:xfrm>
              <a:off x="7354609" y="1594995"/>
              <a:ext cx="1356290" cy="1025766"/>
            </a:xfrm>
            <a:custGeom>
              <a:avLst/>
              <a:gdLst>
                <a:gd name="connsiteX0" fmla="*/ 0 w 1236518"/>
                <a:gd name="connsiteY0" fmla="*/ 207818 h 935182"/>
                <a:gd name="connsiteX1" fmla="*/ 904009 w 1236518"/>
                <a:gd name="connsiteY1" fmla="*/ 935182 h 935182"/>
                <a:gd name="connsiteX2" fmla="*/ 1236518 w 1236518"/>
                <a:gd name="connsiteY2" fmla="*/ 924791 h 935182"/>
                <a:gd name="connsiteX3" fmla="*/ 955964 w 1236518"/>
                <a:gd name="connsiteY3" fmla="*/ 498764 h 935182"/>
                <a:gd name="connsiteX4" fmla="*/ 529936 w 1236518"/>
                <a:gd name="connsiteY4" fmla="*/ 155864 h 935182"/>
                <a:gd name="connsiteX5" fmla="*/ 0 w 1236518"/>
                <a:gd name="connsiteY5" fmla="*/ 0 h 935182"/>
                <a:gd name="connsiteX6" fmla="*/ 0 w 1236518"/>
                <a:gd name="connsiteY6" fmla="*/ 207818 h 9351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36518" h="935182">
                  <a:moveTo>
                    <a:pt x="0" y="207818"/>
                  </a:moveTo>
                  <a:lnTo>
                    <a:pt x="904009" y="935182"/>
                  </a:lnTo>
                  <a:lnTo>
                    <a:pt x="1236518" y="924791"/>
                  </a:lnTo>
                  <a:lnTo>
                    <a:pt x="955964" y="498764"/>
                  </a:lnTo>
                  <a:lnTo>
                    <a:pt x="529936" y="155864"/>
                  </a:lnTo>
                  <a:lnTo>
                    <a:pt x="0" y="0"/>
                  </a:lnTo>
                  <a:lnTo>
                    <a:pt x="0" y="207818"/>
                  </a:lnTo>
                  <a:close/>
                </a:path>
              </a:pathLst>
            </a:custGeom>
            <a:solidFill>
              <a:srgbClr val="FFFF00">
                <a:alpha val="29804"/>
              </a:srgbClr>
            </a:solidFill>
            <a:ln w="12700" cap="flat" cmpd="sng" algn="ctr">
              <a:solidFill>
                <a:schemeClr val="tx1"/>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a:latin typeface="Arial" charset="0"/>
                  <a:ea typeface="Arial" charset="0"/>
                  <a:cs typeface="Arial" charset="0"/>
                </a:rPr>
                <a:t>AEGIS</a:t>
              </a:r>
              <a:endParaRPr kumimoji="0" lang="en-US" sz="1100" b="0" i="0" u="none" strike="noStrike" cap="none" normalizeH="0" baseline="0">
                <a:ln>
                  <a:noFill/>
                </a:ln>
                <a:solidFill>
                  <a:schemeClr val="tx1"/>
                </a:solidFill>
                <a:effectLst/>
                <a:latin typeface="Arial" charset="0"/>
                <a:ea typeface="Arial" charset="0"/>
                <a:cs typeface="Arial" charset="0"/>
              </a:endParaRPr>
            </a:p>
          </p:txBody>
        </p:sp>
        <p:cxnSp>
          <p:nvCxnSpPr>
            <p:cNvPr id="12" name="Straight Connector 11"/>
            <p:cNvCxnSpPr>
              <a:cxnSpLocks/>
            </p:cNvCxnSpPr>
            <p:nvPr/>
          </p:nvCxnSpPr>
          <p:spPr bwMode="auto">
            <a:xfrm>
              <a:off x="6791482" y="1666524"/>
              <a:ext cx="771446" cy="118060"/>
            </a:xfrm>
            <a:prstGeom prst="line">
              <a:avLst/>
            </a:prstGeom>
            <a:solidFill>
              <a:schemeClr val="accent1"/>
            </a:solidFill>
            <a:ln w="6350" cap="flat" cmpd="sng" algn="ctr">
              <a:solidFill>
                <a:schemeClr val="tx1"/>
              </a:solidFill>
              <a:prstDash val="solid"/>
              <a:round/>
              <a:headEnd type="none" w="sm" len="sm"/>
              <a:tailEnd type="none" w="sm" len="sm"/>
            </a:ln>
            <a:effectLst/>
          </p:spPr>
        </p:cxnSp>
        <p:sp>
          <p:nvSpPr>
            <p:cNvPr id="15" name="Rectangle 14"/>
            <p:cNvSpPr/>
            <p:nvPr/>
          </p:nvSpPr>
          <p:spPr bwMode="auto">
            <a:xfrm>
              <a:off x="7539531" y="1742623"/>
              <a:ext cx="50147" cy="87798"/>
            </a:xfrm>
            <a:prstGeom prst="rect">
              <a:avLst/>
            </a:prstGeom>
            <a:noFill/>
            <a:ln w="6350" cap="flat" cmpd="sng" algn="ctr">
              <a:solidFill>
                <a:schemeClr val="tx1"/>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Garamond" pitchFamily="-65" charset="0"/>
              </a:endParaRPr>
            </a:p>
          </p:txBody>
        </p:sp>
        <p:cxnSp>
          <p:nvCxnSpPr>
            <p:cNvPr id="16" name="Straight Connector 15"/>
            <p:cNvCxnSpPr>
              <a:cxnSpLocks/>
            </p:cNvCxnSpPr>
            <p:nvPr/>
          </p:nvCxnSpPr>
          <p:spPr bwMode="auto">
            <a:xfrm>
              <a:off x="7562928" y="1784584"/>
              <a:ext cx="320393" cy="247065"/>
            </a:xfrm>
            <a:prstGeom prst="line">
              <a:avLst/>
            </a:prstGeom>
            <a:solidFill>
              <a:schemeClr val="accent1"/>
            </a:solidFill>
            <a:ln w="6350" cap="flat" cmpd="sng" algn="ctr">
              <a:solidFill>
                <a:schemeClr val="tx1"/>
              </a:solidFill>
              <a:prstDash val="solid"/>
              <a:round/>
              <a:headEnd type="none" w="sm" len="sm"/>
              <a:tailEnd type="none" w="sm" len="sm"/>
            </a:ln>
            <a:effectLst/>
          </p:spPr>
        </p:cxnSp>
        <p:sp>
          <p:nvSpPr>
            <p:cNvPr id="23" name="Rectangle 22"/>
            <p:cNvSpPr/>
            <p:nvPr/>
          </p:nvSpPr>
          <p:spPr bwMode="auto">
            <a:xfrm>
              <a:off x="5346458" y="1922050"/>
              <a:ext cx="1587554" cy="303281"/>
            </a:xfrm>
            <a:prstGeom prst="rect">
              <a:avLst/>
            </a:prstGeom>
            <a:solidFill>
              <a:schemeClr val="bg1"/>
            </a:solidFill>
            <a:ln w="12700" cap="flat" cmpd="sng" algn="ctr">
              <a:no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Garamond" pitchFamily="-65" charset="0"/>
              </a:endParaRPr>
            </a:p>
          </p:txBody>
        </p:sp>
        <p:cxnSp>
          <p:nvCxnSpPr>
            <p:cNvPr id="20" name="Straight Connector 19"/>
            <p:cNvCxnSpPr/>
            <p:nvPr/>
          </p:nvCxnSpPr>
          <p:spPr bwMode="auto">
            <a:xfrm>
              <a:off x="6704233" y="2225331"/>
              <a:ext cx="1" cy="467732"/>
            </a:xfrm>
            <a:prstGeom prst="line">
              <a:avLst/>
            </a:prstGeom>
            <a:solidFill>
              <a:schemeClr val="accent1"/>
            </a:solidFill>
            <a:ln w="6350" cap="flat" cmpd="sng" algn="ctr">
              <a:solidFill>
                <a:schemeClr val="tx1"/>
              </a:solidFill>
              <a:prstDash val="solid"/>
              <a:round/>
              <a:headEnd type="none" w="sm" len="sm"/>
              <a:tailEnd type="none" w="sm" len="sm"/>
            </a:ln>
            <a:effectLst/>
          </p:spPr>
        </p:cxnSp>
        <p:sp>
          <p:nvSpPr>
            <p:cNvPr id="24" name="Rectangle 23"/>
            <p:cNvSpPr/>
            <p:nvPr/>
          </p:nvSpPr>
          <p:spPr bwMode="auto">
            <a:xfrm rot="18451406">
              <a:off x="6688757" y="2186579"/>
              <a:ext cx="50147" cy="86233"/>
            </a:xfrm>
            <a:prstGeom prst="rect">
              <a:avLst/>
            </a:prstGeom>
            <a:noFill/>
            <a:ln w="6350" cap="flat" cmpd="sng" algn="ctr">
              <a:solidFill>
                <a:schemeClr val="tx1"/>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Garamond" pitchFamily="-65" charset="0"/>
              </a:endParaRPr>
            </a:p>
          </p:txBody>
        </p:sp>
        <p:cxnSp>
          <p:nvCxnSpPr>
            <p:cNvPr id="25" name="Straight Connector 24"/>
            <p:cNvCxnSpPr/>
            <p:nvPr/>
          </p:nvCxnSpPr>
          <p:spPr bwMode="auto">
            <a:xfrm flipH="1">
              <a:off x="6704233" y="1844494"/>
              <a:ext cx="310337" cy="380837"/>
            </a:xfrm>
            <a:prstGeom prst="line">
              <a:avLst/>
            </a:prstGeom>
            <a:solidFill>
              <a:schemeClr val="accent1"/>
            </a:solidFill>
            <a:ln w="6350" cap="flat" cmpd="sng" algn="ctr">
              <a:solidFill>
                <a:schemeClr val="tx1"/>
              </a:solidFill>
              <a:prstDash val="solid"/>
              <a:round/>
              <a:headEnd type="none" w="sm" len="sm"/>
              <a:tailEnd type="none" w="sm" len="sm"/>
            </a:ln>
            <a:effectLst/>
          </p:spPr>
        </p:cxnSp>
        <p:sp>
          <p:nvSpPr>
            <p:cNvPr id="22" name="Rectangle 21">
              <a:extLst>
                <a:ext uri="{FF2B5EF4-FFF2-40B4-BE49-F238E27FC236}">
                  <a16:creationId xmlns:a16="http://schemas.microsoft.com/office/drawing/2014/main" id="{541FC0D7-C5D4-2144-ACC1-415E8876CD55}"/>
                </a:ext>
              </a:extLst>
            </p:cNvPr>
            <p:cNvSpPr/>
            <p:nvPr/>
          </p:nvSpPr>
          <p:spPr bwMode="auto">
            <a:xfrm>
              <a:off x="1649459" y="1875140"/>
              <a:ext cx="2006998" cy="931778"/>
            </a:xfrm>
            <a:prstGeom prst="rect">
              <a:avLst/>
            </a:prstGeom>
            <a:solidFill>
              <a:schemeClr val="bg1"/>
            </a:solidFill>
            <a:ln w="12700" cap="flat" cmpd="sng" algn="ctr">
              <a:no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Garamond" pitchFamily="-65" charset="0"/>
              </a:endParaRPr>
            </a:p>
          </p:txBody>
        </p:sp>
        <p:sp>
          <p:nvSpPr>
            <p:cNvPr id="28" name="Rectangle 27">
              <a:extLst>
                <a:ext uri="{FF2B5EF4-FFF2-40B4-BE49-F238E27FC236}">
                  <a16:creationId xmlns:a16="http://schemas.microsoft.com/office/drawing/2014/main" id="{D04364E5-7BF7-2544-9338-1507B4550361}"/>
                </a:ext>
              </a:extLst>
            </p:cNvPr>
            <p:cNvSpPr/>
            <p:nvPr/>
          </p:nvSpPr>
          <p:spPr bwMode="auto">
            <a:xfrm>
              <a:off x="4863028" y="1638537"/>
              <a:ext cx="1383502" cy="333048"/>
            </a:xfrm>
            <a:prstGeom prst="rect">
              <a:avLst/>
            </a:prstGeom>
            <a:solidFill>
              <a:schemeClr val="bg1"/>
            </a:solidFill>
            <a:ln w="12700" cap="flat" cmpd="sng" algn="ctr">
              <a:no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Garamond" pitchFamily="-65" charset="0"/>
              </a:endParaRPr>
            </a:p>
          </p:txBody>
        </p:sp>
        <p:grpSp>
          <p:nvGrpSpPr>
            <p:cNvPr id="27" name="Group 26">
              <a:extLst>
                <a:ext uri="{FF2B5EF4-FFF2-40B4-BE49-F238E27FC236}">
                  <a16:creationId xmlns:a16="http://schemas.microsoft.com/office/drawing/2014/main" id="{FB18C2C6-11DA-D341-BA45-F00AA0E9B534}"/>
                </a:ext>
              </a:extLst>
            </p:cNvPr>
            <p:cNvGrpSpPr/>
            <p:nvPr/>
          </p:nvGrpSpPr>
          <p:grpSpPr>
            <a:xfrm>
              <a:off x="5633603" y="903735"/>
              <a:ext cx="2247980" cy="438865"/>
              <a:chOff x="5943600" y="889212"/>
              <a:chExt cx="2049465" cy="400110"/>
            </a:xfrm>
          </p:grpSpPr>
          <p:sp>
            <p:nvSpPr>
              <p:cNvPr id="19" name="Oval 18">
                <a:extLst>
                  <a:ext uri="{FF2B5EF4-FFF2-40B4-BE49-F238E27FC236}">
                    <a16:creationId xmlns:a16="http://schemas.microsoft.com/office/drawing/2014/main" id="{2C603E55-2E7E-D548-B6BF-F518A4A8DB93}"/>
                  </a:ext>
                </a:extLst>
              </p:cNvPr>
              <p:cNvSpPr/>
              <p:nvPr/>
            </p:nvSpPr>
            <p:spPr bwMode="auto">
              <a:xfrm>
                <a:off x="5943600" y="915935"/>
                <a:ext cx="216312" cy="217570"/>
              </a:xfrm>
              <a:prstGeom prst="ellipse">
                <a:avLst/>
              </a:prstGeom>
              <a:solidFill>
                <a:srgbClr val="FF0000"/>
              </a:solidFill>
              <a:ln w="12700" cap="flat" cmpd="sng" algn="ctr">
                <a:no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100" i="0" u="none" strike="noStrike" cap="none" normalizeH="0" baseline="0" dirty="0">
                    <a:ln>
                      <a:noFill/>
                    </a:ln>
                    <a:solidFill>
                      <a:schemeClr val="tx1"/>
                    </a:solidFill>
                    <a:effectLst/>
                    <a:latin typeface="Arial" panose="020B0604020202020204" pitchFamily="34" charset="0"/>
                    <a:cs typeface="Arial" panose="020B0604020202020204" pitchFamily="34" charset="0"/>
                  </a:rPr>
                  <a:t>3</a:t>
                </a:r>
              </a:p>
            </p:txBody>
          </p:sp>
          <p:sp>
            <p:nvSpPr>
              <p:cNvPr id="21" name="TextBox 20">
                <a:extLst>
                  <a:ext uri="{FF2B5EF4-FFF2-40B4-BE49-F238E27FC236}">
                    <a16:creationId xmlns:a16="http://schemas.microsoft.com/office/drawing/2014/main" id="{0F526BC6-1E40-9E47-A76F-6693605A74AB}"/>
                  </a:ext>
                </a:extLst>
              </p:cNvPr>
              <p:cNvSpPr txBox="1"/>
              <p:nvPr/>
            </p:nvSpPr>
            <p:spPr>
              <a:xfrm>
                <a:off x="6108895" y="889212"/>
                <a:ext cx="1884170" cy="400110"/>
              </a:xfrm>
              <a:prstGeom prst="rect">
                <a:avLst/>
              </a:prstGeom>
            </p:spPr>
            <p:txBody>
              <a:bodyPr wrap="none" rtlCol="0">
                <a:spAutoFit/>
              </a:bodyPr>
              <a:lstStyle/>
              <a:p>
                <a:pPr marL="14288" algn="l"/>
                <a:r>
                  <a:rPr lang="en-US" sz="1200" kern="0" dirty="0">
                    <a:latin typeface="Arial" panose="020B0604020202020204" pitchFamily="34" charset="0"/>
                    <a:cs typeface="Arial" panose="020B0604020202020204" pitchFamily="34" charset="0"/>
                  </a:rPr>
                  <a:t>Deceleration and cooling</a:t>
                </a:r>
              </a:p>
              <a:p>
                <a:pPr marL="14288" algn="l"/>
                <a:r>
                  <a:rPr lang="en-US" sz="800" kern="0" dirty="0">
                    <a:latin typeface="Arial" panose="020B0604020202020204" pitchFamily="34" charset="0"/>
                    <a:cs typeface="Arial" panose="020B0604020202020204" pitchFamily="34" charset="0"/>
                  </a:rPr>
                  <a:t>(3.5 → 0.1 GeV/c) </a:t>
                </a:r>
              </a:p>
            </p:txBody>
          </p:sp>
        </p:grpSp>
      </p:grpSp>
      <p:sp>
        <p:nvSpPr>
          <p:cNvPr id="61" name="Content Placeholder 2">
            <a:extLst>
              <a:ext uri="{FF2B5EF4-FFF2-40B4-BE49-F238E27FC236}">
                <a16:creationId xmlns:a16="http://schemas.microsoft.com/office/drawing/2014/main" id="{DE019A89-7BCF-464B-A743-F80D1FFC4667}"/>
              </a:ext>
            </a:extLst>
          </p:cNvPr>
          <p:cNvSpPr txBox="1">
            <a:spLocks/>
          </p:cNvSpPr>
          <p:nvPr/>
        </p:nvSpPr>
        <p:spPr>
          <a:xfrm>
            <a:off x="78279" y="1766587"/>
            <a:ext cx="4390447" cy="4701932"/>
          </a:xfrm>
          <a:prstGeom prst="rect">
            <a:avLst/>
          </a:prstGeom>
        </p:spPr>
        <p:txBody>
          <a:bodyPr/>
          <a:lstStyle>
            <a:lvl1pPr marL="342900" indent="-342900" algn="l" rtl="0" eaLnBrk="1" fontAlgn="base" hangingPunct="1">
              <a:spcBef>
                <a:spcPct val="20000"/>
              </a:spcBef>
              <a:spcAft>
                <a:spcPct val="0"/>
              </a:spcAft>
              <a:buClr>
                <a:schemeClr val="bg2"/>
              </a:buClr>
              <a:buSzPct val="75000"/>
              <a:buFont typeface="Wingdings" pitchFamily="19" charset="2"/>
              <a:buChar char="n"/>
              <a:defRPr sz="3200">
                <a:solidFill>
                  <a:schemeClr val="bg2"/>
                </a:solidFill>
                <a:latin typeface="+mn-lt"/>
                <a:ea typeface="ＭＳ Ｐゴシック" pitchFamily="-65" charset="-128"/>
                <a:cs typeface="ＭＳ Ｐゴシック" pitchFamily="-65" charset="-128"/>
              </a:defRPr>
            </a:lvl1pPr>
            <a:lvl2pPr marL="742950" indent="-285750" algn="l" rtl="0" eaLnBrk="1" fontAlgn="base" hangingPunct="1">
              <a:spcBef>
                <a:spcPct val="20000"/>
              </a:spcBef>
              <a:spcAft>
                <a:spcPct val="0"/>
              </a:spcAft>
              <a:buClr>
                <a:schemeClr val="accent2"/>
              </a:buClr>
              <a:buSzPct val="80000"/>
              <a:buFont typeface="Wingdings" pitchFamily="19" charset="2"/>
              <a:buChar char="¨"/>
              <a:defRPr sz="2800">
                <a:solidFill>
                  <a:schemeClr val="bg2"/>
                </a:solidFill>
                <a:latin typeface="+mn-lt"/>
                <a:ea typeface="ＭＳ Ｐゴシック" pitchFamily="-65" charset="-128"/>
              </a:defRPr>
            </a:lvl2pPr>
            <a:lvl3pPr marL="1143000" indent="-228600" algn="l" rtl="0" eaLnBrk="1" fontAlgn="base" hangingPunct="1">
              <a:spcBef>
                <a:spcPct val="20000"/>
              </a:spcBef>
              <a:spcAft>
                <a:spcPct val="0"/>
              </a:spcAft>
              <a:buClr>
                <a:schemeClr val="bg2"/>
              </a:buClr>
              <a:buSzPct val="65000"/>
              <a:buFont typeface="Wingdings" pitchFamily="19" charset="2"/>
              <a:buChar char="n"/>
              <a:defRPr sz="2400">
                <a:solidFill>
                  <a:schemeClr val="bg2"/>
                </a:solidFill>
                <a:latin typeface="+mn-lt"/>
                <a:ea typeface="ＭＳ Ｐゴシック" pitchFamily="-65" charset="-128"/>
              </a:defRPr>
            </a:lvl3pPr>
            <a:lvl4pPr marL="1600200" indent="-228600" algn="l" rtl="0" eaLnBrk="1" fontAlgn="base" hangingPunct="1">
              <a:spcBef>
                <a:spcPct val="20000"/>
              </a:spcBef>
              <a:spcAft>
                <a:spcPct val="0"/>
              </a:spcAft>
              <a:buClr>
                <a:schemeClr val="accent2"/>
              </a:buClr>
              <a:buSzPct val="70000"/>
              <a:buFont typeface="Wingdings" pitchFamily="19" charset="2"/>
              <a:buChar char="¨"/>
              <a:defRPr sz="2000">
                <a:solidFill>
                  <a:schemeClr val="bg2"/>
                </a:solidFill>
                <a:latin typeface="+mn-lt"/>
                <a:ea typeface="ＭＳ Ｐゴシック" pitchFamily="-65" charset="-128"/>
              </a:defRPr>
            </a:lvl4pPr>
            <a:lvl5pPr marL="2057400" indent="-228600" algn="l" rtl="0" eaLnBrk="1" fontAlgn="base" hangingPunct="1">
              <a:spcBef>
                <a:spcPct val="20000"/>
              </a:spcBef>
              <a:spcAft>
                <a:spcPct val="0"/>
              </a:spcAft>
              <a:buClr>
                <a:schemeClr val="bg2"/>
              </a:buClr>
              <a:buFont typeface="Wingdings" pitchFamily="19" charset="2"/>
              <a:buChar char="§"/>
              <a:defRPr sz="2000">
                <a:solidFill>
                  <a:schemeClr val="bg2"/>
                </a:solidFill>
                <a:latin typeface="+mn-lt"/>
                <a:ea typeface="ＭＳ Ｐゴシック" pitchFamily="-65" charset="-128"/>
              </a:defRPr>
            </a:lvl5pPr>
            <a:lvl6pPr marL="2514600" indent="-228600" algn="l" rtl="0" eaLnBrk="1" fontAlgn="base" hangingPunct="1">
              <a:spcBef>
                <a:spcPct val="20000"/>
              </a:spcBef>
              <a:spcAft>
                <a:spcPct val="0"/>
              </a:spcAft>
              <a:buClr>
                <a:schemeClr val="bg2"/>
              </a:buClr>
              <a:buFont typeface="Wingdings" pitchFamily="-65" charset="2"/>
              <a:buChar char="§"/>
              <a:defRPr sz="2000">
                <a:solidFill>
                  <a:schemeClr val="bg2"/>
                </a:solidFill>
                <a:latin typeface="+mn-lt"/>
                <a:ea typeface="ＭＳ Ｐゴシック" pitchFamily="-65" charset="-128"/>
              </a:defRPr>
            </a:lvl6pPr>
            <a:lvl7pPr marL="2971800" indent="-228600" algn="l" rtl="0" eaLnBrk="1" fontAlgn="base" hangingPunct="1">
              <a:spcBef>
                <a:spcPct val="20000"/>
              </a:spcBef>
              <a:spcAft>
                <a:spcPct val="0"/>
              </a:spcAft>
              <a:buClr>
                <a:schemeClr val="bg2"/>
              </a:buClr>
              <a:buFont typeface="Wingdings" pitchFamily="-65" charset="2"/>
              <a:buChar char="§"/>
              <a:defRPr sz="2000">
                <a:solidFill>
                  <a:schemeClr val="bg2"/>
                </a:solidFill>
                <a:latin typeface="+mn-lt"/>
                <a:ea typeface="ＭＳ Ｐゴシック" pitchFamily="-65" charset="-128"/>
              </a:defRPr>
            </a:lvl7pPr>
            <a:lvl8pPr marL="3429000" indent="-228600" algn="l" rtl="0" eaLnBrk="1" fontAlgn="base" hangingPunct="1">
              <a:spcBef>
                <a:spcPct val="20000"/>
              </a:spcBef>
              <a:spcAft>
                <a:spcPct val="0"/>
              </a:spcAft>
              <a:buClr>
                <a:schemeClr val="bg2"/>
              </a:buClr>
              <a:buFont typeface="Wingdings" pitchFamily="-65" charset="2"/>
              <a:buChar char="§"/>
              <a:defRPr sz="2000">
                <a:solidFill>
                  <a:schemeClr val="bg2"/>
                </a:solidFill>
                <a:latin typeface="+mn-lt"/>
                <a:ea typeface="ＭＳ Ｐゴシック" pitchFamily="-65" charset="-128"/>
              </a:defRPr>
            </a:lvl8pPr>
            <a:lvl9pPr marL="3886200" indent="-228600" algn="l" rtl="0" eaLnBrk="1" fontAlgn="base" hangingPunct="1">
              <a:spcBef>
                <a:spcPct val="20000"/>
              </a:spcBef>
              <a:spcAft>
                <a:spcPct val="0"/>
              </a:spcAft>
              <a:buClr>
                <a:schemeClr val="bg2"/>
              </a:buClr>
              <a:buFont typeface="Wingdings" pitchFamily="-65" charset="2"/>
              <a:buChar char="§"/>
              <a:defRPr sz="2000">
                <a:solidFill>
                  <a:schemeClr val="bg2"/>
                </a:solidFill>
                <a:latin typeface="+mn-lt"/>
                <a:ea typeface="ＭＳ Ｐゴシック" pitchFamily="-65" charset="-128"/>
              </a:defRPr>
            </a:lvl9pPr>
          </a:lstStyle>
          <a:p>
            <a:r>
              <a:rPr lang="en-US" sz="1600" b="1" kern="0" dirty="0"/>
              <a:t>~2 10</a:t>
            </a:r>
            <a:r>
              <a:rPr lang="en-US" sz="1600" b="1" kern="0" baseline="30000" dirty="0"/>
              <a:t>13</a:t>
            </a:r>
            <a:r>
              <a:rPr lang="en-US" sz="1600" b="1" kern="0" dirty="0"/>
              <a:t> protons</a:t>
            </a:r>
            <a:r>
              <a:rPr lang="en-US" sz="1600" kern="0" dirty="0"/>
              <a:t>  (26 GeV) on target</a:t>
            </a:r>
          </a:p>
          <a:p>
            <a:r>
              <a:rPr lang="en-US" sz="1600" b="1" kern="0" dirty="0"/>
              <a:t>~5 10</a:t>
            </a:r>
            <a:r>
              <a:rPr lang="en-US" sz="1600" b="1" kern="0" baseline="30000" dirty="0"/>
              <a:t>7</a:t>
            </a:r>
            <a:r>
              <a:rPr lang="en-US" sz="1600" b="1" kern="0" dirty="0"/>
              <a:t> antiprotons</a:t>
            </a:r>
            <a:r>
              <a:rPr lang="en-US" sz="1600" kern="0" dirty="0"/>
              <a:t> captured in AD</a:t>
            </a:r>
          </a:p>
          <a:p>
            <a:r>
              <a:rPr lang="en-US" sz="1600" b="1" dirty="0"/>
              <a:t>Deceleration</a:t>
            </a:r>
            <a:r>
              <a:rPr lang="en-US" sz="1600" dirty="0"/>
              <a:t> to the lowest energy:</a:t>
            </a:r>
          </a:p>
          <a:p>
            <a:pPr lvl="1"/>
            <a:r>
              <a:rPr lang="en-US" sz="1200" dirty="0"/>
              <a:t>→ </a:t>
            </a:r>
            <a:r>
              <a:rPr lang="en-US" sz="1200" b="1" dirty="0"/>
              <a:t>5.3 MeV (AD)</a:t>
            </a:r>
          </a:p>
          <a:p>
            <a:pPr lvl="1"/>
            <a:r>
              <a:rPr lang="en-US" sz="1200" dirty="0"/>
              <a:t>→ </a:t>
            </a:r>
            <a:r>
              <a:rPr lang="en-US" sz="1200" b="1" dirty="0"/>
              <a:t>100 keV (ELENA)</a:t>
            </a:r>
          </a:p>
          <a:p>
            <a:r>
              <a:rPr lang="en-US" sz="1600" kern="0" dirty="0"/>
              <a:t>Typical pbars </a:t>
            </a:r>
            <a:r>
              <a:rPr lang="en-US" sz="1600" b="1" kern="0" dirty="0"/>
              <a:t>extracted</a:t>
            </a:r>
            <a:r>
              <a:rPr lang="en-US" sz="1600" kern="0" dirty="0"/>
              <a:t> per cycle:</a:t>
            </a:r>
          </a:p>
          <a:p>
            <a:pPr lvl="1"/>
            <a:r>
              <a:rPr lang="en-US" sz="1200" b="1" kern="0" dirty="0"/>
              <a:t>1 bunch ~4 10</a:t>
            </a:r>
            <a:r>
              <a:rPr lang="en-US" sz="1200" b="1" kern="0" baseline="30000" dirty="0"/>
              <a:t>7</a:t>
            </a:r>
            <a:r>
              <a:rPr lang="en-US" sz="1200" b="1" kern="0" dirty="0"/>
              <a:t> (AD)</a:t>
            </a:r>
          </a:p>
          <a:p>
            <a:pPr lvl="1"/>
            <a:r>
              <a:rPr lang="en-US" sz="1200" b="1" dirty="0"/>
              <a:t>4 bunches of ~8 10</a:t>
            </a:r>
            <a:r>
              <a:rPr lang="en-US" sz="1200" b="1" baseline="30000" dirty="0"/>
              <a:t>6</a:t>
            </a:r>
            <a:r>
              <a:rPr lang="en-US" sz="1200" b="1" dirty="0"/>
              <a:t> pbars (ELENA)</a:t>
            </a:r>
            <a:endParaRPr lang="en-US" sz="1200" kern="0" dirty="0"/>
          </a:p>
          <a:p>
            <a:r>
              <a:rPr lang="en-US" sz="1600" kern="0" dirty="0"/>
              <a:t>Typical </a:t>
            </a:r>
            <a:r>
              <a:rPr lang="en-US" sz="1600" b="1" kern="0" dirty="0"/>
              <a:t>cycle lengths:</a:t>
            </a:r>
          </a:p>
          <a:p>
            <a:pPr lvl="1"/>
            <a:r>
              <a:rPr lang="en-US" sz="1400" b="1" kern="0" dirty="0"/>
              <a:t>~100 s (AD)</a:t>
            </a:r>
          </a:p>
          <a:p>
            <a:pPr lvl="1"/>
            <a:r>
              <a:rPr lang="en-US" sz="1400" b="1" kern="0" dirty="0"/>
              <a:t>~15 s (ELENA)</a:t>
            </a:r>
          </a:p>
          <a:p>
            <a:r>
              <a:rPr lang="en-US" sz="1600" b="1" kern="0" dirty="0"/>
              <a:t>Beam cooling:</a:t>
            </a:r>
          </a:p>
          <a:p>
            <a:pPr lvl="1"/>
            <a:r>
              <a:rPr lang="en-US" sz="1400" b="1" kern="0" dirty="0"/>
              <a:t>Stochastic</a:t>
            </a:r>
            <a:r>
              <a:rPr lang="en-US" sz="1400" kern="0" dirty="0"/>
              <a:t>	       3.57 and 2.0 GeV/c</a:t>
            </a:r>
          </a:p>
          <a:p>
            <a:pPr lvl="1"/>
            <a:r>
              <a:rPr lang="en-US" sz="1400" b="1" kern="0" dirty="0"/>
              <a:t>Electron (AD) </a:t>
            </a:r>
            <a:r>
              <a:rPr lang="en-US" sz="1400" kern="0" dirty="0"/>
              <a:t>        0.3 and 0.1 GeV/c</a:t>
            </a:r>
          </a:p>
          <a:p>
            <a:pPr lvl="1"/>
            <a:r>
              <a:rPr lang="en-US" sz="1400" b="1" kern="0" dirty="0"/>
              <a:t>Electron (ELENA) </a:t>
            </a:r>
            <a:r>
              <a:rPr lang="en-US" sz="1400" kern="0" dirty="0"/>
              <a:t>35 and 13.7 MeV/c</a:t>
            </a:r>
          </a:p>
          <a:p>
            <a:r>
              <a:rPr lang="en-US" sz="1600" b="1" kern="0" dirty="0"/>
              <a:t>Beam Revolution Frequency:</a:t>
            </a:r>
          </a:p>
          <a:p>
            <a:pPr lvl="1"/>
            <a:r>
              <a:rPr lang="en-US" sz="1400" b="1" kern="0" dirty="0"/>
              <a:t>AD injection: 1.6 MHz; 𝛽</a:t>
            </a:r>
            <a:r>
              <a:rPr lang="en-US" sz="1400" b="1" kern="0" baseline="-25000" dirty="0" err="1"/>
              <a:t>rel</a:t>
            </a:r>
            <a:r>
              <a:rPr lang="en-US" sz="1400" b="1" kern="0" dirty="0"/>
              <a:t>=0.967</a:t>
            </a:r>
          </a:p>
          <a:p>
            <a:pPr lvl="1"/>
            <a:r>
              <a:rPr lang="en-US" sz="1400" b="1" kern="0" dirty="0"/>
              <a:t>ELENA ejection: 144 kHz; 𝛽</a:t>
            </a:r>
            <a:r>
              <a:rPr lang="en-US" sz="1400" b="1" kern="0" baseline="-25000" dirty="0" err="1"/>
              <a:t>rel</a:t>
            </a:r>
            <a:r>
              <a:rPr lang="en-US" sz="1400" b="1" kern="0" dirty="0"/>
              <a:t>=0.015</a:t>
            </a:r>
          </a:p>
          <a:p>
            <a:endParaRPr lang="en-US" sz="1800" kern="0" dirty="0"/>
          </a:p>
        </p:txBody>
      </p:sp>
      <p:grpSp>
        <p:nvGrpSpPr>
          <p:cNvPr id="76" name="Group 75">
            <a:extLst>
              <a:ext uri="{FF2B5EF4-FFF2-40B4-BE49-F238E27FC236}">
                <a16:creationId xmlns:a16="http://schemas.microsoft.com/office/drawing/2014/main" id="{02A9ACF1-5C28-824E-94CF-9DC99CDDFDDF}"/>
              </a:ext>
            </a:extLst>
          </p:cNvPr>
          <p:cNvGrpSpPr/>
          <p:nvPr/>
        </p:nvGrpSpPr>
        <p:grpSpPr>
          <a:xfrm>
            <a:off x="4132555" y="1404792"/>
            <a:ext cx="4140377" cy="2638881"/>
            <a:chOff x="4132555" y="1404792"/>
            <a:chExt cx="4140377" cy="2638881"/>
          </a:xfrm>
        </p:grpSpPr>
        <p:grpSp>
          <p:nvGrpSpPr>
            <p:cNvPr id="77" name="Group 76">
              <a:extLst>
                <a:ext uri="{FF2B5EF4-FFF2-40B4-BE49-F238E27FC236}">
                  <a16:creationId xmlns:a16="http://schemas.microsoft.com/office/drawing/2014/main" id="{D714E17F-39A8-7041-A947-4FE5536DC5A6}"/>
                </a:ext>
              </a:extLst>
            </p:cNvPr>
            <p:cNvGrpSpPr/>
            <p:nvPr/>
          </p:nvGrpSpPr>
          <p:grpSpPr>
            <a:xfrm>
              <a:off x="4288354" y="1404792"/>
              <a:ext cx="3984578" cy="2638881"/>
              <a:chOff x="4717148" y="1346022"/>
              <a:chExt cx="3632707" cy="2405846"/>
            </a:xfrm>
          </p:grpSpPr>
          <p:sp>
            <p:nvSpPr>
              <p:cNvPr id="81" name="Rectangle 80">
                <a:extLst>
                  <a:ext uri="{FF2B5EF4-FFF2-40B4-BE49-F238E27FC236}">
                    <a16:creationId xmlns:a16="http://schemas.microsoft.com/office/drawing/2014/main" id="{E4142F7C-B80C-1B44-83D7-D5107A8BBE0A}"/>
                  </a:ext>
                </a:extLst>
              </p:cNvPr>
              <p:cNvSpPr/>
              <p:nvPr/>
            </p:nvSpPr>
            <p:spPr bwMode="auto">
              <a:xfrm>
                <a:off x="5373278" y="2981046"/>
                <a:ext cx="392638" cy="770822"/>
              </a:xfrm>
              <a:prstGeom prst="rect">
                <a:avLst/>
              </a:prstGeom>
              <a:solidFill>
                <a:srgbClr val="00B0F0">
                  <a:alpha val="50196"/>
                </a:srgbClr>
              </a:solidFill>
              <a:ln w="9525" cap="flat" cmpd="sng" algn="ctr">
                <a:solidFill>
                  <a:schemeClr val="tx1"/>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dirty="0">
                    <a:ln>
                      <a:noFill/>
                    </a:ln>
                    <a:solidFill>
                      <a:schemeClr val="tx1"/>
                    </a:solidFill>
                    <a:effectLst/>
                    <a:latin typeface="Arial" charset="0"/>
                    <a:ea typeface="Arial" charset="0"/>
                    <a:cs typeface="Arial" charset="0"/>
                  </a:rPr>
                  <a:t>PUMA</a:t>
                </a:r>
              </a:p>
            </p:txBody>
          </p:sp>
          <p:pic>
            <p:nvPicPr>
              <p:cNvPr id="82" name="Picture 81">
                <a:extLst>
                  <a:ext uri="{FF2B5EF4-FFF2-40B4-BE49-F238E27FC236}">
                    <a16:creationId xmlns:a16="http://schemas.microsoft.com/office/drawing/2014/main" id="{0B7F11B6-4A5D-4642-BD6F-2206DB362701}"/>
                  </a:ext>
                </a:extLst>
              </p:cNvPr>
              <p:cNvPicPr>
                <a:picLocks noChangeAspect="1"/>
              </p:cNvPicPr>
              <p:nvPr/>
            </p:nvPicPr>
            <p:blipFill>
              <a:blip r:embed="rId4"/>
              <a:stretch>
                <a:fillRect/>
              </a:stretch>
            </p:blipFill>
            <p:spPr>
              <a:xfrm>
                <a:off x="5500151" y="1346022"/>
                <a:ext cx="2849704" cy="2003919"/>
              </a:xfrm>
              <a:prstGeom prst="rect">
                <a:avLst/>
              </a:prstGeom>
            </p:spPr>
          </p:pic>
          <p:sp>
            <p:nvSpPr>
              <p:cNvPr id="83" name="Rectangle 82">
                <a:extLst>
                  <a:ext uri="{FF2B5EF4-FFF2-40B4-BE49-F238E27FC236}">
                    <a16:creationId xmlns:a16="http://schemas.microsoft.com/office/drawing/2014/main" id="{6DC3031A-CB06-2E4C-92F5-35F824A0888C}"/>
                  </a:ext>
                </a:extLst>
              </p:cNvPr>
              <p:cNvSpPr/>
              <p:nvPr/>
            </p:nvSpPr>
            <p:spPr bwMode="auto">
              <a:xfrm>
                <a:off x="4717148" y="2718918"/>
                <a:ext cx="640336" cy="1032950"/>
              </a:xfrm>
              <a:prstGeom prst="rect">
                <a:avLst/>
              </a:prstGeom>
              <a:solidFill>
                <a:srgbClr val="7030A0">
                  <a:alpha val="50196"/>
                </a:srgbClr>
              </a:solidFill>
              <a:ln w="9525" cap="flat" cmpd="sng" algn="ctr">
                <a:solidFill>
                  <a:schemeClr val="tx1"/>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dirty="0">
                    <a:ln>
                      <a:noFill/>
                    </a:ln>
                    <a:solidFill>
                      <a:schemeClr val="tx1"/>
                    </a:solidFill>
                    <a:effectLst/>
                    <a:latin typeface="Arial" charset="0"/>
                    <a:ea typeface="Arial" charset="0"/>
                    <a:cs typeface="Arial" charset="0"/>
                  </a:rPr>
                  <a:t>GBAR</a:t>
                </a:r>
              </a:p>
            </p:txBody>
          </p:sp>
          <p:cxnSp>
            <p:nvCxnSpPr>
              <p:cNvPr id="84" name="Straight Connector 83">
                <a:extLst>
                  <a:ext uri="{FF2B5EF4-FFF2-40B4-BE49-F238E27FC236}">
                    <a16:creationId xmlns:a16="http://schemas.microsoft.com/office/drawing/2014/main" id="{CACCE412-6937-5B42-959C-F0C2F46FDF40}"/>
                  </a:ext>
                </a:extLst>
              </p:cNvPr>
              <p:cNvCxnSpPr>
                <a:cxnSpLocks/>
              </p:cNvCxnSpPr>
              <p:nvPr/>
            </p:nvCxnSpPr>
            <p:spPr bwMode="auto">
              <a:xfrm flipH="1">
                <a:off x="5171355" y="2835408"/>
                <a:ext cx="380360" cy="46105"/>
              </a:xfrm>
              <a:prstGeom prst="line">
                <a:avLst/>
              </a:prstGeom>
              <a:solidFill>
                <a:schemeClr val="accent1"/>
              </a:solidFill>
              <a:ln w="3175" cap="flat" cmpd="sng" algn="ctr">
                <a:solidFill>
                  <a:schemeClr val="tx1"/>
                </a:solidFill>
                <a:prstDash val="solid"/>
                <a:round/>
                <a:headEnd type="none" w="sm" len="sm"/>
                <a:tailEnd type="none" w="sm" len="sm"/>
              </a:ln>
              <a:effectLst/>
            </p:spPr>
          </p:cxnSp>
          <p:cxnSp>
            <p:nvCxnSpPr>
              <p:cNvPr id="85" name="Straight Connector 84">
                <a:extLst>
                  <a:ext uri="{FF2B5EF4-FFF2-40B4-BE49-F238E27FC236}">
                    <a16:creationId xmlns:a16="http://schemas.microsoft.com/office/drawing/2014/main" id="{3C1867C8-6E4A-9845-A8BE-C95DC063EA43}"/>
                  </a:ext>
                </a:extLst>
              </p:cNvPr>
              <p:cNvCxnSpPr>
                <a:cxnSpLocks/>
              </p:cNvCxnSpPr>
              <p:nvPr/>
            </p:nvCxnSpPr>
            <p:spPr bwMode="auto">
              <a:xfrm flipV="1">
                <a:off x="5241073" y="2837985"/>
                <a:ext cx="0" cy="762465"/>
              </a:xfrm>
              <a:prstGeom prst="line">
                <a:avLst/>
              </a:prstGeom>
              <a:solidFill>
                <a:schemeClr val="accent1"/>
              </a:solidFill>
              <a:ln w="3175" cap="flat" cmpd="sng" algn="ctr">
                <a:solidFill>
                  <a:schemeClr val="tx1"/>
                </a:solidFill>
                <a:prstDash val="solid"/>
                <a:round/>
                <a:headEnd type="none" w="sm" len="sm"/>
                <a:tailEnd type="none" w="sm" len="sm"/>
              </a:ln>
              <a:effectLst/>
            </p:spPr>
          </p:cxnSp>
          <p:cxnSp>
            <p:nvCxnSpPr>
              <p:cNvPr id="86" name="Straight Connector 85">
                <a:extLst>
                  <a:ext uri="{FF2B5EF4-FFF2-40B4-BE49-F238E27FC236}">
                    <a16:creationId xmlns:a16="http://schemas.microsoft.com/office/drawing/2014/main" id="{C210E5F5-D10D-4C4F-AAE3-BBEBAB4DDD1C}"/>
                  </a:ext>
                </a:extLst>
              </p:cNvPr>
              <p:cNvCxnSpPr>
                <a:cxnSpLocks/>
              </p:cNvCxnSpPr>
              <p:nvPr/>
            </p:nvCxnSpPr>
            <p:spPr bwMode="auto">
              <a:xfrm flipV="1">
                <a:off x="4956717" y="2881513"/>
                <a:ext cx="214638" cy="190648"/>
              </a:xfrm>
              <a:prstGeom prst="line">
                <a:avLst/>
              </a:prstGeom>
              <a:solidFill>
                <a:schemeClr val="accent1"/>
              </a:solidFill>
              <a:ln w="3175" cap="flat" cmpd="sng" algn="ctr">
                <a:solidFill>
                  <a:schemeClr val="tx1"/>
                </a:solidFill>
                <a:prstDash val="solid"/>
                <a:round/>
                <a:headEnd type="none" w="sm" len="sm"/>
                <a:tailEnd type="none" w="sm" len="sm"/>
              </a:ln>
              <a:effectLst/>
            </p:spPr>
          </p:cxnSp>
          <p:cxnSp>
            <p:nvCxnSpPr>
              <p:cNvPr id="87" name="Straight Connector 86">
                <a:extLst>
                  <a:ext uri="{FF2B5EF4-FFF2-40B4-BE49-F238E27FC236}">
                    <a16:creationId xmlns:a16="http://schemas.microsoft.com/office/drawing/2014/main" id="{30C6537B-20DA-B143-B58C-6A07306D2EB1}"/>
                  </a:ext>
                </a:extLst>
              </p:cNvPr>
              <p:cNvCxnSpPr>
                <a:cxnSpLocks/>
              </p:cNvCxnSpPr>
              <p:nvPr/>
            </p:nvCxnSpPr>
            <p:spPr bwMode="auto">
              <a:xfrm flipV="1">
                <a:off x="4945566" y="2881514"/>
                <a:ext cx="224856" cy="23379"/>
              </a:xfrm>
              <a:prstGeom prst="line">
                <a:avLst/>
              </a:prstGeom>
              <a:solidFill>
                <a:schemeClr val="accent1"/>
              </a:solidFill>
              <a:ln w="3175" cap="flat" cmpd="sng" algn="ctr">
                <a:solidFill>
                  <a:schemeClr val="tx1"/>
                </a:solidFill>
                <a:prstDash val="solid"/>
                <a:round/>
                <a:headEnd type="none" w="sm" len="sm"/>
                <a:tailEnd type="none" w="sm" len="sm"/>
              </a:ln>
              <a:effectLst/>
            </p:spPr>
          </p:cxnSp>
          <p:cxnSp>
            <p:nvCxnSpPr>
              <p:cNvPr id="88" name="Straight Connector 87">
                <a:extLst>
                  <a:ext uri="{FF2B5EF4-FFF2-40B4-BE49-F238E27FC236}">
                    <a16:creationId xmlns:a16="http://schemas.microsoft.com/office/drawing/2014/main" id="{0BCFE7FA-965D-A749-9A14-61AA5067D005}"/>
                  </a:ext>
                </a:extLst>
              </p:cNvPr>
              <p:cNvCxnSpPr>
                <a:cxnSpLocks/>
              </p:cNvCxnSpPr>
              <p:nvPr/>
            </p:nvCxnSpPr>
            <p:spPr bwMode="auto">
              <a:xfrm>
                <a:off x="5058277" y="2837246"/>
                <a:ext cx="109539" cy="41395"/>
              </a:xfrm>
              <a:prstGeom prst="line">
                <a:avLst/>
              </a:prstGeom>
              <a:solidFill>
                <a:schemeClr val="accent1"/>
              </a:solidFill>
              <a:ln w="3175" cap="flat" cmpd="sng" algn="ctr">
                <a:solidFill>
                  <a:schemeClr val="tx1"/>
                </a:solidFill>
                <a:prstDash val="solid"/>
                <a:round/>
                <a:headEnd type="none" w="sm" len="sm"/>
                <a:tailEnd type="none" w="sm" len="sm"/>
              </a:ln>
              <a:effectLst/>
            </p:spPr>
          </p:cxnSp>
        </p:grpSp>
        <p:grpSp>
          <p:nvGrpSpPr>
            <p:cNvPr id="78" name="Group 77">
              <a:extLst>
                <a:ext uri="{FF2B5EF4-FFF2-40B4-BE49-F238E27FC236}">
                  <a16:creationId xmlns:a16="http://schemas.microsoft.com/office/drawing/2014/main" id="{EE0EEC87-CE39-794B-9C02-5A723D089030}"/>
                </a:ext>
              </a:extLst>
            </p:cNvPr>
            <p:cNvGrpSpPr/>
            <p:nvPr/>
          </p:nvGrpSpPr>
          <p:grpSpPr>
            <a:xfrm>
              <a:off x="4132555" y="1995078"/>
              <a:ext cx="1275452" cy="759049"/>
              <a:chOff x="4587916" y="2053868"/>
              <a:chExt cx="1162819" cy="692019"/>
            </a:xfrm>
          </p:grpSpPr>
          <p:sp>
            <p:nvSpPr>
              <p:cNvPr id="79" name="Oval 78">
                <a:extLst>
                  <a:ext uri="{FF2B5EF4-FFF2-40B4-BE49-F238E27FC236}">
                    <a16:creationId xmlns:a16="http://schemas.microsoft.com/office/drawing/2014/main" id="{F39596C2-DD5E-F444-9967-440E56289668}"/>
                  </a:ext>
                </a:extLst>
              </p:cNvPr>
              <p:cNvSpPr/>
              <p:nvPr/>
            </p:nvSpPr>
            <p:spPr bwMode="auto">
              <a:xfrm>
                <a:off x="4728181" y="2053868"/>
                <a:ext cx="195837" cy="196976"/>
              </a:xfrm>
              <a:prstGeom prst="ellipse">
                <a:avLst/>
              </a:prstGeom>
              <a:solidFill>
                <a:srgbClr val="FF0000"/>
              </a:solidFill>
              <a:ln w="12700" cap="flat" cmpd="sng" algn="ctr">
                <a:no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100" dirty="0">
                    <a:latin typeface="Arial" panose="020B0604020202020204" pitchFamily="34" charset="0"/>
                    <a:cs typeface="Arial" panose="020B0604020202020204" pitchFamily="34" charset="0"/>
                  </a:rPr>
                  <a:t>4</a:t>
                </a:r>
                <a:endParaRPr kumimoji="0" lang="en-US" sz="110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sp>
            <p:nvSpPr>
              <p:cNvPr id="80" name="TextBox 79">
                <a:extLst>
                  <a:ext uri="{FF2B5EF4-FFF2-40B4-BE49-F238E27FC236}">
                    <a16:creationId xmlns:a16="http://schemas.microsoft.com/office/drawing/2014/main" id="{E05E8128-65FE-7F44-9F5B-578316345A66}"/>
                  </a:ext>
                </a:extLst>
              </p:cNvPr>
              <p:cNvSpPr txBox="1"/>
              <p:nvPr/>
            </p:nvSpPr>
            <p:spPr>
              <a:xfrm>
                <a:off x="4587916" y="2068779"/>
                <a:ext cx="1162819" cy="677108"/>
              </a:xfrm>
              <a:prstGeom prst="rect">
                <a:avLst/>
              </a:prstGeom>
            </p:spPr>
            <p:txBody>
              <a:bodyPr wrap="none" rtlCol="0">
                <a:spAutoFit/>
              </a:bodyPr>
              <a:lstStyle/>
              <a:p>
                <a:pPr marL="14288" algn="l"/>
                <a:r>
                  <a:rPr lang="en-US" sz="1000" kern="0" dirty="0">
                    <a:latin typeface="Arial" panose="020B0604020202020204" pitchFamily="34" charset="0"/>
                    <a:cs typeface="Arial" panose="020B0604020202020204" pitchFamily="34" charset="0"/>
                  </a:rPr>
                  <a:t>         </a:t>
                </a:r>
                <a:r>
                  <a:rPr lang="en-US" sz="1000" b="1" kern="0" dirty="0">
                    <a:solidFill>
                      <a:schemeClr val="bg2"/>
                    </a:solidFill>
                    <a:latin typeface="Arial" panose="020B0604020202020204" pitchFamily="34" charset="0"/>
                    <a:cs typeface="Arial" panose="020B0604020202020204" pitchFamily="34" charset="0"/>
                  </a:rPr>
                  <a:t>ELENA</a:t>
                </a:r>
                <a:r>
                  <a:rPr lang="en-US" sz="1000" kern="0" dirty="0">
                    <a:latin typeface="Arial" panose="020B0604020202020204" pitchFamily="34" charset="0"/>
                    <a:cs typeface="Arial" panose="020B0604020202020204" pitchFamily="34" charset="0"/>
                  </a:rPr>
                  <a:t>:</a:t>
                </a:r>
              </a:p>
              <a:p>
                <a:pPr marL="14288" algn="l"/>
                <a:r>
                  <a:rPr lang="en-US" sz="1000" kern="0" dirty="0">
                    <a:latin typeface="Arial" panose="020B0604020202020204" pitchFamily="34" charset="0"/>
                    <a:cs typeface="Arial" panose="020B0604020202020204" pitchFamily="34" charset="0"/>
                  </a:rPr>
                  <a:t>Deceleration and</a:t>
                </a:r>
              </a:p>
              <a:p>
                <a:pPr marL="14288" algn="l"/>
                <a:r>
                  <a:rPr lang="en-US" sz="1000" kern="0" dirty="0">
                    <a:latin typeface="Arial" panose="020B0604020202020204" pitchFamily="34" charset="0"/>
                    <a:cs typeface="Arial" panose="020B0604020202020204" pitchFamily="34" charset="0"/>
                  </a:rPr>
                  <a:t>cooling</a:t>
                </a:r>
              </a:p>
              <a:p>
                <a:pPr marL="14288" algn="l"/>
                <a:r>
                  <a:rPr lang="en-US" sz="800" kern="0" dirty="0">
                    <a:latin typeface="Arial" panose="020B0604020202020204" pitchFamily="34" charset="0"/>
                    <a:cs typeface="Arial" panose="020B0604020202020204" pitchFamily="34" charset="0"/>
                  </a:rPr>
                  <a:t>( → 13.7 MeV/c) </a:t>
                </a:r>
              </a:p>
            </p:txBody>
          </p:sp>
        </p:grpSp>
      </p:grpSp>
    </p:spTree>
    <p:extLst>
      <p:ext uri="{BB962C8B-B14F-4D97-AF65-F5344CB8AC3E}">
        <p14:creationId xmlns:p14="http://schemas.microsoft.com/office/powerpoint/2010/main" val="28864573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2E2C537-6D83-48D1-D63F-65DC7BFD3DBE}"/>
              </a:ext>
            </a:extLst>
          </p:cNvPr>
          <p:cNvSpPr>
            <a:spLocks noGrp="1"/>
          </p:cNvSpPr>
          <p:nvPr>
            <p:ph type="sldNum" sz="quarter" idx="4"/>
          </p:nvPr>
        </p:nvSpPr>
        <p:spPr/>
        <p:txBody>
          <a:bodyPr/>
          <a:lstStyle/>
          <a:p>
            <a:fld id="{60E0EBF0-ABEC-3E40-BDE2-0EBB43F8626D}" type="slidenum">
              <a:rPr lang="en-US" smtClean="0"/>
              <a:pPr/>
              <a:t>20</a:t>
            </a:fld>
            <a:endParaRPr lang="en-US" dirty="0"/>
          </a:p>
        </p:txBody>
      </p:sp>
      <p:sp>
        <p:nvSpPr>
          <p:cNvPr id="3" name="Footer Placeholder 2">
            <a:extLst>
              <a:ext uri="{FF2B5EF4-FFF2-40B4-BE49-F238E27FC236}">
                <a16:creationId xmlns:a16="http://schemas.microsoft.com/office/drawing/2014/main" id="{8A90DD0D-C52E-DAFB-76BF-C111D6F17F6D}"/>
              </a:ext>
            </a:extLst>
          </p:cNvPr>
          <p:cNvSpPr>
            <a:spLocks noGrp="1"/>
          </p:cNvSpPr>
          <p:nvPr>
            <p:ph type="ftr" sz="quarter" idx="10"/>
          </p:nvPr>
        </p:nvSpPr>
        <p:spPr/>
        <p:txBody>
          <a:bodyPr/>
          <a:lstStyle/>
          <a:p>
            <a:pPr>
              <a:defRPr/>
            </a:pPr>
            <a:r>
              <a:rPr lang="en-US" dirty="0"/>
              <a:t>COOL2023 Workshop – Montreux – Oct 2023 </a:t>
            </a:r>
          </a:p>
        </p:txBody>
      </p:sp>
      <p:sp>
        <p:nvSpPr>
          <p:cNvPr id="4" name="Title 3">
            <a:extLst>
              <a:ext uri="{FF2B5EF4-FFF2-40B4-BE49-F238E27FC236}">
                <a16:creationId xmlns:a16="http://schemas.microsoft.com/office/drawing/2014/main" id="{9EEB5292-0E81-BDC0-AF0F-E0CD2F820876}"/>
              </a:ext>
            </a:extLst>
          </p:cNvPr>
          <p:cNvSpPr>
            <a:spLocks noGrp="1"/>
          </p:cNvSpPr>
          <p:nvPr>
            <p:ph type="title"/>
          </p:nvPr>
        </p:nvSpPr>
        <p:spPr/>
        <p:txBody>
          <a:bodyPr/>
          <a:lstStyle/>
          <a:p>
            <a:r>
              <a:rPr lang="en-CH" dirty="0"/>
              <a:t>Outlook and Conclusions</a:t>
            </a:r>
          </a:p>
        </p:txBody>
      </p:sp>
      <p:sp>
        <p:nvSpPr>
          <p:cNvPr id="5" name="Content Placeholder 4">
            <a:extLst>
              <a:ext uri="{FF2B5EF4-FFF2-40B4-BE49-F238E27FC236}">
                <a16:creationId xmlns:a16="http://schemas.microsoft.com/office/drawing/2014/main" id="{B8F8B5CB-7123-D51D-559B-67B73316A315}"/>
              </a:ext>
            </a:extLst>
          </p:cNvPr>
          <p:cNvSpPr>
            <a:spLocks noGrp="1"/>
          </p:cNvSpPr>
          <p:nvPr>
            <p:ph sz="quarter" idx="11"/>
          </p:nvPr>
        </p:nvSpPr>
        <p:spPr>
          <a:xfrm>
            <a:off x="337582" y="909207"/>
            <a:ext cx="8471139" cy="5669389"/>
          </a:xfrm>
        </p:spPr>
        <p:txBody>
          <a:bodyPr/>
          <a:lstStyle/>
          <a:p>
            <a:r>
              <a:rPr lang="en-CH" sz="2400" b="1" dirty="0"/>
              <a:t>ELENA and its e-cooler are performing within expectations</a:t>
            </a:r>
          </a:p>
          <a:p>
            <a:pPr lvl="1"/>
            <a:r>
              <a:rPr lang="en-CH" sz="2000" b="1" dirty="0"/>
              <a:t>Delivered beam intensities x2 higher than design!</a:t>
            </a:r>
          </a:p>
          <a:p>
            <a:pPr lvl="1"/>
            <a:r>
              <a:rPr lang="en-CH" sz="2000" b="1" dirty="0"/>
              <a:t>Procedures and tools </a:t>
            </a:r>
            <a:r>
              <a:rPr lang="en-CH" sz="2000" dirty="0"/>
              <a:t>for e-cooling setup and optimisation are </a:t>
            </a:r>
            <a:r>
              <a:rPr lang="en-CH" sz="2000" b="1" dirty="0"/>
              <a:t>in place</a:t>
            </a:r>
          </a:p>
          <a:p>
            <a:pPr lvl="2"/>
            <a:r>
              <a:rPr lang="en-CH" sz="1800" dirty="0"/>
              <a:t>Regularly applied for </a:t>
            </a:r>
            <a:r>
              <a:rPr lang="en-CH" sz="1800" b="1" dirty="0"/>
              <a:t>correcting drifts </a:t>
            </a:r>
            <a:r>
              <a:rPr lang="en-CH" sz="1800" dirty="0"/>
              <a:t>and </a:t>
            </a:r>
            <a:r>
              <a:rPr lang="en-CH" sz="1800" b="1" dirty="0"/>
              <a:t>recovery from incidents</a:t>
            </a:r>
          </a:p>
          <a:p>
            <a:pPr lvl="1"/>
            <a:r>
              <a:rPr lang="en-CH" sz="2000" b="1" dirty="0"/>
              <a:t>Space-charge</a:t>
            </a:r>
            <a:r>
              <a:rPr lang="en-CH" sz="2000" dirty="0"/>
              <a:t> might be </a:t>
            </a:r>
            <a:r>
              <a:rPr lang="en-CH" sz="2000" b="1" dirty="0"/>
              <a:t>defining beam parameters at extraction</a:t>
            </a:r>
          </a:p>
          <a:p>
            <a:pPr lvl="2"/>
            <a:r>
              <a:rPr lang="en-CH" sz="1800" b="1" dirty="0"/>
              <a:t>Short bunch length typically requested/favoured by experiment</a:t>
            </a:r>
          </a:p>
          <a:p>
            <a:pPr lvl="2"/>
            <a:r>
              <a:rPr lang="en-CH" sz="1800" dirty="0"/>
              <a:t>Investigations on </a:t>
            </a:r>
            <a:r>
              <a:rPr lang="en-CH" sz="1800" b="1" dirty="0"/>
              <a:t>different working point show promising results</a:t>
            </a:r>
            <a:endParaRPr lang="en-CH" sz="1600" dirty="0"/>
          </a:p>
          <a:p>
            <a:r>
              <a:rPr lang="en-CH" sz="2400" b="1" dirty="0"/>
              <a:t>Ongoing activities:</a:t>
            </a:r>
          </a:p>
          <a:p>
            <a:pPr lvl="1"/>
            <a:r>
              <a:rPr lang="en-CH" sz="2000" dirty="0"/>
              <a:t>Improving understanding of </a:t>
            </a:r>
            <a:r>
              <a:rPr lang="en-CH" sz="2000" b="1" dirty="0"/>
              <a:t>beam instrumentation </a:t>
            </a:r>
            <a:r>
              <a:rPr lang="en-CH" sz="2000" dirty="0"/>
              <a:t>(scrapers, Schottky,…)</a:t>
            </a:r>
          </a:p>
          <a:p>
            <a:pPr lvl="1"/>
            <a:r>
              <a:rPr lang="en-CH" sz="2000" dirty="0"/>
              <a:t>Improving </a:t>
            </a:r>
            <a:r>
              <a:rPr lang="en-CH" sz="2000" b="1" dirty="0"/>
              <a:t>ring optics </a:t>
            </a:r>
            <a:r>
              <a:rPr lang="en-CH" sz="2000" dirty="0"/>
              <a:t>understanding/control</a:t>
            </a:r>
          </a:p>
          <a:p>
            <a:pPr lvl="1"/>
            <a:r>
              <a:rPr lang="en-CH" sz="2000" dirty="0"/>
              <a:t>Implementing </a:t>
            </a:r>
            <a:r>
              <a:rPr lang="en-CH" sz="2000" b="1" dirty="0"/>
              <a:t>complete simulation </a:t>
            </a:r>
            <a:r>
              <a:rPr lang="en-CH" sz="2000" dirty="0"/>
              <a:t>of e-cooling process including </a:t>
            </a:r>
            <a:br>
              <a:rPr lang="en-CH" sz="2000" dirty="0"/>
            </a:br>
            <a:r>
              <a:rPr lang="en-CH" sz="2000" b="1" dirty="0"/>
              <a:t>Space Charge</a:t>
            </a:r>
            <a:r>
              <a:rPr lang="en-CH" sz="2000" dirty="0"/>
              <a:t> and </a:t>
            </a:r>
            <a:r>
              <a:rPr lang="en-CH" sz="2000" b="1" dirty="0"/>
              <a:t>Intra Beam Scattering </a:t>
            </a:r>
            <a:r>
              <a:rPr lang="en-CH" sz="2000" dirty="0"/>
              <a:t>effects</a:t>
            </a:r>
          </a:p>
          <a:p>
            <a:pPr lvl="2"/>
            <a:r>
              <a:rPr lang="en-CH" sz="1800" dirty="0"/>
              <a:t>Aim at </a:t>
            </a:r>
            <a:r>
              <a:rPr lang="en-CH" sz="1800" b="1" dirty="0"/>
              <a:t>measuring+simulating</a:t>
            </a:r>
            <a:r>
              <a:rPr lang="en-CH" sz="1800" dirty="0"/>
              <a:t> impact of </a:t>
            </a:r>
            <a:r>
              <a:rPr lang="en-CH" sz="1800" b="1" dirty="0"/>
              <a:t>magnetic field quality </a:t>
            </a:r>
            <a:r>
              <a:rPr lang="en-CH" sz="1800" dirty="0"/>
              <a:t>and </a:t>
            </a:r>
            <a:r>
              <a:rPr lang="en-CH" sz="1800" b="1" dirty="0"/>
              <a:t>cooling force</a:t>
            </a:r>
            <a:r>
              <a:rPr lang="en-CH" sz="1800" dirty="0"/>
              <a:t> on e-cooling performance</a:t>
            </a:r>
            <a:br>
              <a:rPr lang="en-CH" sz="1800" dirty="0"/>
            </a:br>
            <a:endParaRPr lang="en-CH" sz="1800" dirty="0"/>
          </a:p>
          <a:p>
            <a:pPr marL="0" indent="0" algn="ctr">
              <a:buNone/>
            </a:pPr>
            <a:r>
              <a:rPr lang="en-CH" sz="2500" b="1" dirty="0">
                <a:solidFill>
                  <a:srgbClr val="006405"/>
                </a:solidFill>
              </a:rPr>
              <a:t>Thanks to all the AD/ELENA team and for your attention !</a:t>
            </a:r>
          </a:p>
        </p:txBody>
      </p:sp>
    </p:spTree>
    <p:extLst>
      <p:ext uri="{BB962C8B-B14F-4D97-AF65-F5344CB8AC3E}">
        <p14:creationId xmlns:p14="http://schemas.microsoft.com/office/powerpoint/2010/main" val="9237220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7" end="7"/>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8" end="8"/>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xEl>
                                              <p:pRg st="9" end="9"/>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xEl>
                                              <p:pRg st="10" end="1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xEl>
                                              <p:pRg st="11" end="1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EFAF45D-3C03-967C-FFDF-88E4BF9E95E3}"/>
              </a:ext>
            </a:extLst>
          </p:cNvPr>
          <p:cNvSpPr>
            <a:spLocks noGrp="1"/>
          </p:cNvSpPr>
          <p:nvPr>
            <p:ph type="sldNum" sz="quarter" idx="4"/>
          </p:nvPr>
        </p:nvSpPr>
        <p:spPr/>
        <p:txBody>
          <a:bodyPr/>
          <a:lstStyle/>
          <a:p>
            <a:fld id="{60E0EBF0-ABEC-3E40-BDE2-0EBB43F8626D}" type="slidenum">
              <a:rPr lang="en-US" smtClean="0"/>
              <a:pPr/>
              <a:t>21</a:t>
            </a:fld>
            <a:endParaRPr lang="en-US" dirty="0"/>
          </a:p>
        </p:txBody>
      </p:sp>
      <p:sp>
        <p:nvSpPr>
          <p:cNvPr id="3" name="Footer Placeholder 2">
            <a:extLst>
              <a:ext uri="{FF2B5EF4-FFF2-40B4-BE49-F238E27FC236}">
                <a16:creationId xmlns:a16="http://schemas.microsoft.com/office/drawing/2014/main" id="{5E9ADA2F-59D0-D828-DB72-91603133F07F}"/>
              </a:ext>
            </a:extLst>
          </p:cNvPr>
          <p:cNvSpPr>
            <a:spLocks noGrp="1"/>
          </p:cNvSpPr>
          <p:nvPr>
            <p:ph type="ftr" sz="quarter" idx="10"/>
          </p:nvPr>
        </p:nvSpPr>
        <p:spPr/>
        <p:txBody>
          <a:bodyPr/>
          <a:lstStyle/>
          <a:p>
            <a:pPr>
              <a:defRPr/>
            </a:pPr>
            <a:r>
              <a:rPr lang="en-US"/>
              <a:t>COOL2023 Workshop – Montreux – Oct 2023 </a:t>
            </a:r>
            <a:endParaRPr lang="en-US" dirty="0"/>
          </a:p>
        </p:txBody>
      </p:sp>
      <p:sp>
        <p:nvSpPr>
          <p:cNvPr id="6" name="Title 5">
            <a:extLst>
              <a:ext uri="{FF2B5EF4-FFF2-40B4-BE49-F238E27FC236}">
                <a16:creationId xmlns:a16="http://schemas.microsoft.com/office/drawing/2014/main" id="{112AC13B-A879-2EF4-B262-0BD886D5576A}"/>
              </a:ext>
            </a:extLst>
          </p:cNvPr>
          <p:cNvSpPr>
            <a:spLocks noGrp="1"/>
          </p:cNvSpPr>
          <p:nvPr>
            <p:ph type="title"/>
          </p:nvPr>
        </p:nvSpPr>
        <p:spPr/>
        <p:txBody>
          <a:bodyPr>
            <a:normAutofit/>
          </a:bodyPr>
          <a:lstStyle/>
          <a:p>
            <a:r>
              <a:rPr lang="en-CH" dirty="0"/>
              <a:t>Appendix</a:t>
            </a:r>
          </a:p>
        </p:txBody>
      </p:sp>
    </p:spTree>
    <p:extLst>
      <p:ext uri="{BB962C8B-B14F-4D97-AF65-F5344CB8AC3E}">
        <p14:creationId xmlns:p14="http://schemas.microsoft.com/office/powerpoint/2010/main" val="107525731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A394438-5A53-CC19-8E3E-2B797E4FB215}"/>
              </a:ext>
            </a:extLst>
          </p:cNvPr>
          <p:cNvSpPr>
            <a:spLocks noGrp="1"/>
          </p:cNvSpPr>
          <p:nvPr>
            <p:ph type="sldNum" sz="quarter" idx="4"/>
          </p:nvPr>
        </p:nvSpPr>
        <p:spPr/>
        <p:txBody>
          <a:bodyPr/>
          <a:lstStyle/>
          <a:p>
            <a:fld id="{60E0EBF0-ABEC-3E40-BDE2-0EBB43F8626D}" type="slidenum">
              <a:rPr lang="en-US" smtClean="0"/>
              <a:pPr/>
              <a:t>22</a:t>
            </a:fld>
            <a:endParaRPr lang="en-US" dirty="0"/>
          </a:p>
        </p:txBody>
      </p:sp>
      <p:sp>
        <p:nvSpPr>
          <p:cNvPr id="3" name="Footer Placeholder 2">
            <a:extLst>
              <a:ext uri="{FF2B5EF4-FFF2-40B4-BE49-F238E27FC236}">
                <a16:creationId xmlns:a16="http://schemas.microsoft.com/office/drawing/2014/main" id="{9C99EAB8-EAFD-A62D-CD29-7B4AFA401088}"/>
              </a:ext>
            </a:extLst>
          </p:cNvPr>
          <p:cNvSpPr>
            <a:spLocks noGrp="1"/>
          </p:cNvSpPr>
          <p:nvPr>
            <p:ph type="ftr" sz="quarter" idx="10"/>
          </p:nvPr>
        </p:nvSpPr>
        <p:spPr/>
        <p:txBody>
          <a:bodyPr/>
          <a:lstStyle/>
          <a:p>
            <a:pPr>
              <a:defRPr/>
            </a:pPr>
            <a:r>
              <a:rPr lang="en-US"/>
              <a:t>COOL2023 Workshop – Montreux – Oct 2023 </a:t>
            </a:r>
            <a:endParaRPr lang="en-US" dirty="0"/>
          </a:p>
        </p:txBody>
      </p:sp>
      <p:sp>
        <p:nvSpPr>
          <p:cNvPr id="4" name="Title 3">
            <a:extLst>
              <a:ext uri="{FF2B5EF4-FFF2-40B4-BE49-F238E27FC236}">
                <a16:creationId xmlns:a16="http://schemas.microsoft.com/office/drawing/2014/main" id="{3FCA0E16-A3A2-789D-A40E-867AB87D77F8}"/>
              </a:ext>
            </a:extLst>
          </p:cNvPr>
          <p:cNvSpPr>
            <a:spLocks noGrp="1"/>
          </p:cNvSpPr>
          <p:nvPr>
            <p:ph type="title"/>
          </p:nvPr>
        </p:nvSpPr>
        <p:spPr/>
        <p:txBody>
          <a:bodyPr>
            <a:normAutofit fontScale="90000"/>
          </a:bodyPr>
          <a:lstStyle/>
          <a:p>
            <a:r>
              <a:rPr lang="en-CH" dirty="0"/>
              <a:t>User wishes</a:t>
            </a:r>
            <a:br>
              <a:rPr lang="en-CH" dirty="0"/>
            </a:br>
            <a:r>
              <a:rPr lang="en-CH" sz="2200" dirty="0"/>
              <a:t>Based on recent survey sent to all AD/ELENA users</a:t>
            </a:r>
            <a:endParaRPr lang="en-CH" dirty="0"/>
          </a:p>
        </p:txBody>
      </p:sp>
      <p:sp>
        <p:nvSpPr>
          <p:cNvPr id="5" name="Content Placeholder 4">
            <a:extLst>
              <a:ext uri="{FF2B5EF4-FFF2-40B4-BE49-F238E27FC236}">
                <a16:creationId xmlns:a16="http://schemas.microsoft.com/office/drawing/2014/main" id="{DEB27373-9263-5DF8-64D0-0259D7DCC1E0}"/>
              </a:ext>
            </a:extLst>
          </p:cNvPr>
          <p:cNvSpPr>
            <a:spLocks noGrp="1"/>
          </p:cNvSpPr>
          <p:nvPr>
            <p:ph sz="quarter" idx="11"/>
          </p:nvPr>
        </p:nvSpPr>
        <p:spPr>
          <a:xfrm>
            <a:off x="106017" y="753015"/>
            <a:ext cx="9037983" cy="5623305"/>
          </a:xfrm>
        </p:spPr>
        <p:txBody>
          <a:bodyPr/>
          <a:lstStyle/>
          <a:p>
            <a:r>
              <a:rPr lang="en-CH" sz="2000" b="1" dirty="0"/>
              <a:t>Repetition time </a:t>
            </a:r>
            <a:r>
              <a:rPr lang="en-CH" sz="2000" dirty="0"/>
              <a:t>and </a:t>
            </a:r>
            <a:r>
              <a:rPr lang="en-CH" sz="2000" b="1" dirty="0"/>
              <a:t>stability</a:t>
            </a:r>
            <a:r>
              <a:rPr lang="en-CH" sz="2000" dirty="0"/>
              <a:t>: </a:t>
            </a:r>
          </a:p>
          <a:p>
            <a:pPr lvl="1"/>
            <a:r>
              <a:rPr lang="en-CH" sz="1800" b="1" dirty="0"/>
              <a:t>~110s</a:t>
            </a:r>
            <a:r>
              <a:rPr lang="en-CH" sz="1800" dirty="0"/>
              <a:t> (mainly driven by BASE: shorter cycles can be a problem for them!)</a:t>
            </a:r>
          </a:p>
          <a:p>
            <a:pPr lvl="1"/>
            <a:r>
              <a:rPr lang="en-CH" sz="1800" dirty="0"/>
              <a:t>Ideally requiring </a:t>
            </a:r>
            <a:r>
              <a:rPr lang="en-CH" sz="1800" b="1" dirty="0"/>
              <a:t>back-to-back cycles </a:t>
            </a:r>
            <a:r>
              <a:rPr lang="en-CH" sz="1800" dirty="0"/>
              <a:t>(optimum for stability and intensity flux). </a:t>
            </a:r>
          </a:p>
          <a:p>
            <a:pPr lvl="2"/>
            <a:r>
              <a:rPr lang="en-CH" sz="1800" dirty="0"/>
              <a:t>If not (as today) we should </a:t>
            </a:r>
            <a:r>
              <a:rPr lang="en-CH" sz="1800" b="1" dirty="0"/>
              <a:t>aim for 5% rep-rate stabilty</a:t>
            </a:r>
          </a:p>
          <a:p>
            <a:r>
              <a:rPr lang="en-CH" sz="2000" b="1" dirty="0"/>
              <a:t>Delivered bunch properties</a:t>
            </a:r>
            <a:r>
              <a:rPr lang="en-CH" sz="2000" dirty="0"/>
              <a:t>:</a:t>
            </a:r>
          </a:p>
          <a:p>
            <a:pPr lvl="1"/>
            <a:r>
              <a:rPr lang="en-CH" sz="1800" b="1" dirty="0"/>
              <a:t>&gt;7.5e6 pbars/bunch </a:t>
            </a:r>
            <a:r>
              <a:rPr lang="en-CH" sz="1800" dirty="0"/>
              <a:t>(driven by AEgIS design) </a:t>
            </a:r>
          </a:p>
          <a:p>
            <a:pPr lvl="1"/>
            <a:r>
              <a:rPr lang="en-US" sz="1800" b="1" dirty="0"/>
              <a:t>R</a:t>
            </a:r>
            <a:r>
              <a:rPr lang="en-CH" sz="1800" b="1" dirty="0"/>
              <a:t>ms emittance &lt;2um. </a:t>
            </a:r>
            <a:r>
              <a:rPr lang="en-CH" sz="1800" dirty="0"/>
              <a:t>No strong desire for lower (but GBAR, short term)</a:t>
            </a:r>
          </a:p>
          <a:p>
            <a:pPr lvl="1"/>
            <a:r>
              <a:rPr lang="en-US" sz="1800" b="1" dirty="0"/>
              <a:t>Rms d</a:t>
            </a:r>
            <a:r>
              <a:rPr lang="en-CH" sz="1800" b="1" dirty="0"/>
              <a:t>p/p &lt;1e-3. </a:t>
            </a:r>
            <a:r>
              <a:rPr lang="en-CH" sz="1800" dirty="0"/>
              <a:t>No strong desire for lower</a:t>
            </a:r>
          </a:p>
          <a:p>
            <a:pPr lvl="1"/>
            <a:r>
              <a:rPr lang="en-CH" sz="1800" b="1" dirty="0"/>
              <a:t>Trajectory stability &lt;0.1 mm</a:t>
            </a:r>
          </a:p>
          <a:p>
            <a:pPr lvl="1"/>
            <a:r>
              <a:rPr lang="en-CH" sz="1800" b="1" dirty="0"/>
              <a:t>100 ns FHWM bunch length </a:t>
            </a:r>
          </a:p>
          <a:p>
            <a:pPr lvl="2"/>
            <a:r>
              <a:rPr lang="en-CH" sz="1600" dirty="0"/>
              <a:t>Today’s </a:t>
            </a:r>
            <a:r>
              <a:rPr lang="en-CH" sz="1600" u="sng" dirty="0"/>
              <a:t>150 ns FWHM without bunch rotation </a:t>
            </a:r>
            <a:r>
              <a:rPr lang="en-CH" sz="1600" dirty="0"/>
              <a:t>sufficient for most experiments, but GBAR.</a:t>
            </a:r>
          </a:p>
          <a:p>
            <a:pPr lvl="1"/>
            <a:r>
              <a:rPr lang="en-CH" sz="1800" b="1" dirty="0"/>
              <a:t>100 keV fixed extraction energy</a:t>
            </a:r>
            <a:endParaRPr lang="en-CH" sz="1800" dirty="0"/>
          </a:p>
          <a:p>
            <a:pPr lvl="2"/>
            <a:r>
              <a:rPr lang="en-CH" sz="1600" dirty="0"/>
              <a:t>But keep open the possibility to explore 50-500 keV (up to 5.3 MeV for ASACUSA1)</a:t>
            </a:r>
          </a:p>
          <a:p>
            <a:r>
              <a:rPr lang="en-CH" sz="2000" dirty="0"/>
              <a:t>Beam </a:t>
            </a:r>
            <a:r>
              <a:rPr lang="en-CH" sz="2000" b="1" dirty="0"/>
              <a:t>availability</a:t>
            </a:r>
            <a:r>
              <a:rPr lang="en-CH" sz="2000" dirty="0"/>
              <a:t>:</a:t>
            </a:r>
          </a:p>
          <a:p>
            <a:pPr lvl="1"/>
            <a:r>
              <a:rPr lang="en-CH" sz="1600" dirty="0"/>
              <a:t>Present </a:t>
            </a:r>
            <a:r>
              <a:rPr lang="en-CH" sz="1600" b="1" dirty="0"/>
              <a:t>yearly schedule (days of pbar physics) </a:t>
            </a:r>
            <a:r>
              <a:rPr lang="en-CH" sz="1600" dirty="0"/>
              <a:t>and </a:t>
            </a:r>
            <a:r>
              <a:rPr lang="en-CH" sz="1600" b="1" dirty="0"/>
              <a:t>injectors</a:t>
            </a:r>
            <a:r>
              <a:rPr lang="en-CH" sz="1600" dirty="0"/>
              <a:t> </a:t>
            </a:r>
            <a:r>
              <a:rPr lang="en-CH" sz="1600" b="1" dirty="0"/>
              <a:t>availability</a:t>
            </a:r>
            <a:r>
              <a:rPr lang="en-CH" sz="1600" dirty="0"/>
              <a:t> typically good enough</a:t>
            </a:r>
          </a:p>
          <a:p>
            <a:pPr lvl="2"/>
            <a:r>
              <a:rPr lang="en-CH" sz="1600" dirty="0"/>
              <a:t>Both could be improved with </a:t>
            </a:r>
            <a:r>
              <a:rPr lang="en-CH" sz="1600" b="1" dirty="0"/>
              <a:t>equal importance</a:t>
            </a:r>
          </a:p>
          <a:p>
            <a:pPr lvl="1"/>
            <a:r>
              <a:rPr lang="en-CH" sz="1600" b="1" dirty="0"/>
              <a:t>4 bunches extracted from ELENA all the time </a:t>
            </a:r>
            <a:r>
              <a:rPr lang="en-CH" sz="1600" dirty="0"/>
              <a:t>seems to statisfy most use cases</a:t>
            </a:r>
          </a:p>
          <a:p>
            <a:pPr lvl="2"/>
            <a:r>
              <a:rPr lang="en-CH" sz="1600" dirty="0"/>
              <a:t>More </a:t>
            </a:r>
            <a:r>
              <a:rPr lang="en-CH" sz="1600" b="1" dirty="0"/>
              <a:t>dynamic scenarios don’t seem to be interesting </a:t>
            </a:r>
          </a:p>
        </p:txBody>
      </p:sp>
      <p:grpSp>
        <p:nvGrpSpPr>
          <p:cNvPr id="6" name="Group 5">
            <a:extLst>
              <a:ext uri="{FF2B5EF4-FFF2-40B4-BE49-F238E27FC236}">
                <a16:creationId xmlns:a16="http://schemas.microsoft.com/office/drawing/2014/main" id="{01DEA777-0A54-DD03-F6A5-BEDDD177DDA6}"/>
              </a:ext>
            </a:extLst>
          </p:cNvPr>
          <p:cNvGrpSpPr/>
          <p:nvPr/>
        </p:nvGrpSpPr>
        <p:grpSpPr>
          <a:xfrm>
            <a:off x="9396899" y="6402630"/>
            <a:ext cx="317081" cy="317081"/>
            <a:chOff x="8662074" y="1556876"/>
            <a:chExt cx="411478" cy="411478"/>
          </a:xfrm>
        </p:grpSpPr>
        <p:sp>
          <p:nvSpPr>
            <p:cNvPr id="7" name="Oval 6">
              <a:extLst>
                <a:ext uri="{FF2B5EF4-FFF2-40B4-BE49-F238E27FC236}">
                  <a16:creationId xmlns:a16="http://schemas.microsoft.com/office/drawing/2014/main" id="{3E5AE96C-8402-4472-5DA6-0DA86840E748}"/>
                </a:ext>
              </a:extLst>
            </p:cNvPr>
            <p:cNvSpPr/>
            <p:nvPr/>
          </p:nvSpPr>
          <p:spPr bwMode="auto">
            <a:xfrm>
              <a:off x="8662074" y="1556876"/>
              <a:ext cx="411478" cy="411478"/>
            </a:xfrm>
            <a:prstGeom prst="ellipse">
              <a:avLst/>
            </a:prstGeom>
            <a:solidFill>
              <a:srgbClr val="FB7800"/>
            </a:solidFill>
            <a:ln w="12700" cap="flat" cmpd="sng" algn="ctr">
              <a:solidFill>
                <a:schemeClr val="tx1"/>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CH" sz="1800" b="0" i="0" u="none" strike="noStrike" cap="none" normalizeH="0" baseline="0">
                <a:ln>
                  <a:noFill/>
                </a:ln>
                <a:solidFill>
                  <a:schemeClr val="tx1"/>
                </a:solidFill>
                <a:effectLst/>
                <a:latin typeface="Garamond" pitchFamily="-65" charset="0"/>
              </a:endParaRPr>
            </a:p>
          </p:txBody>
        </p:sp>
        <p:sp>
          <p:nvSpPr>
            <p:cNvPr id="8" name="Oval 7">
              <a:extLst>
                <a:ext uri="{FF2B5EF4-FFF2-40B4-BE49-F238E27FC236}">
                  <a16:creationId xmlns:a16="http://schemas.microsoft.com/office/drawing/2014/main" id="{EE317F4C-F319-1705-4A58-3B5F923213B1}"/>
                </a:ext>
              </a:extLst>
            </p:cNvPr>
            <p:cNvSpPr/>
            <p:nvPr/>
          </p:nvSpPr>
          <p:spPr bwMode="auto">
            <a:xfrm>
              <a:off x="8719687" y="1725715"/>
              <a:ext cx="70307" cy="70307"/>
            </a:xfrm>
            <a:prstGeom prst="ellipse">
              <a:avLst/>
            </a:prstGeom>
            <a:solidFill>
              <a:schemeClr val="tx1"/>
            </a:solidFill>
            <a:ln w="12700" cap="flat" cmpd="sng" algn="ctr">
              <a:solidFill>
                <a:schemeClr val="tx1"/>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CH" sz="1800" b="0" i="0" u="none" strike="noStrike" cap="none" normalizeH="0" baseline="0">
                <a:ln>
                  <a:noFill/>
                </a:ln>
                <a:solidFill>
                  <a:schemeClr val="tx1"/>
                </a:solidFill>
                <a:effectLst/>
                <a:latin typeface="Garamond" pitchFamily="-65" charset="0"/>
              </a:endParaRPr>
            </a:p>
          </p:txBody>
        </p:sp>
        <p:sp>
          <p:nvSpPr>
            <p:cNvPr id="9" name="Oval 8">
              <a:extLst>
                <a:ext uri="{FF2B5EF4-FFF2-40B4-BE49-F238E27FC236}">
                  <a16:creationId xmlns:a16="http://schemas.microsoft.com/office/drawing/2014/main" id="{971DDC77-4CBD-18CE-4EF7-B999577AE065}"/>
                </a:ext>
              </a:extLst>
            </p:cNvPr>
            <p:cNvSpPr/>
            <p:nvPr/>
          </p:nvSpPr>
          <p:spPr bwMode="auto">
            <a:xfrm>
              <a:off x="8831294" y="1725715"/>
              <a:ext cx="70307" cy="70307"/>
            </a:xfrm>
            <a:prstGeom prst="ellipse">
              <a:avLst/>
            </a:prstGeom>
            <a:solidFill>
              <a:schemeClr val="tx1"/>
            </a:solidFill>
            <a:ln w="12700" cap="flat" cmpd="sng" algn="ctr">
              <a:solidFill>
                <a:schemeClr val="tx1"/>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CH" sz="1800" b="0" i="0" u="none" strike="noStrike" cap="none" normalizeH="0" baseline="0">
                <a:ln>
                  <a:noFill/>
                </a:ln>
                <a:solidFill>
                  <a:schemeClr val="tx1"/>
                </a:solidFill>
                <a:effectLst/>
                <a:latin typeface="Garamond" pitchFamily="-65" charset="0"/>
              </a:endParaRPr>
            </a:p>
          </p:txBody>
        </p:sp>
        <p:sp>
          <p:nvSpPr>
            <p:cNvPr id="10" name="Oval 9">
              <a:extLst>
                <a:ext uri="{FF2B5EF4-FFF2-40B4-BE49-F238E27FC236}">
                  <a16:creationId xmlns:a16="http://schemas.microsoft.com/office/drawing/2014/main" id="{1CC57B73-B9B4-4A8F-6CCA-6D81168A0DFC}"/>
                </a:ext>
              </a:extLst>
            </p:cNvPr>
            <p:cNvSpPr/>
            <p:nvPr/>
          </p:nvSpPr>
          <p:spPr bwMode="auto">
            <a:xfrm>
              <a:off x="8945760" y="1728269"/>
              <a:ext cx="70307" cy="70307"/>
            </a:xfrm>
            <a:prstGeom prst="ellipse">
              <a:avLst/>
            </a:prstGeom>
            <a:solidFill>
              <a:schemeClr val="tx1"/>
            </a:solidFill>
            <a:ln w="12700" cap="flat" cmpd="sng" algn="ctr">
              <a:solidFill>
                <a:schemeClr val="tx1"/>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CH" sz="1800" b="0" i="0" u="none" strike="noStrike" cap="none" normalizeH="0" baseline="0">
                <a:ln>
                  <a:noFill/>
                </a:ln>
                <a:solidFill>
                  <a:schemeClr val="tx1"/>
                </a:solidFill>
                <a:effectLst/>
                <a:latin typeface="Garamond" pitchFamily="-65" charset="0"/>
              </a:endParaRPr>
            </a:p>
          </p:txBody>
        </p:sp>
      </p:grpSp>
      <p:grpSp>
        <p:nvGrpSpPr>
          <p:cNvPr id="11" name="Group 10">
            <a:extLst>
              <a:ext uri="{FF2B5EF4-FFF2-40B4-BE49-F238E27FC236}">
                <a16:creationId xmlns:a16="http://schemas.microsoft.com/office/drawing/2014/main" id="{50AF72AC-5957-EDE2-5E17-2BFBDAFBE1AE}"/>
              </a:ext>
            </a:extLst>
          </p:cNvPr>
          <p:cNvGrpSpPr/>
          <p:nvPr/>
        </p:nvGrpSpPr>
        <p:grpSpPr>
          <a:xfrm>
            <a:off x="9952941" y="6404951"/>
            <a:ext cx="317081" cy="317081"/>
            <a:chOff x="9268393" y="1559197"/>
            <a:chExt cx="411478" cy="411478"/>
          </a:xfrm>
        </p:grpSpPr>
        <p:sp>
          <p:nvSpPr>
            <p:cNvPr id="12" name="Oval 11">
              <a:extLst>
                <a:ext uri="{FF2B5EF4-FFF2-40B4-BE49-F238E27FC236}">
                  <a16:creationId xmlns:a16="http://schemas.microsoft.com/office/drawing/2014/main" id="{DA84F85D-46A7-7802-E55C-56DAABD38E60}"/>
                </a:ext>
              </a:extLst>
            </p:cNvPr>
            <p:cNvSpPr/>
            <p:nvPr/>
          </p:nvSpPr>
          <p:spPr bwMode="auto">
            <a:xfrm>
              <a:off x="9268393" y="1559197"/>
              <a:ext cx="411478" cy="411478"/>
            </a:xfrm>
            <a:prstGeom prst="ellipse">
              <a:avLst/>
            </a:prstGeom>
            <a:solidFill>
              <a:srgbClr val="00B050"/>
            </a:solidFill>
            <a:ln w="12700" cap="flat" cmpd="sng" algn="ctr">
              <a:solidFill>
                <a:schemeClr val="tx1"/>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CH" sz="1800" b="0" i="0" u="none" strike="noStrike" cap="none" normalizeH="0" baseline="0">
                <a:ln>
                  <a:noFill/>
                </a:ln>
                <a:solidFill>
                  <a:schemeClr val="tx1"/>
                </a:solidFill>
                <a:effectLst/>
                <a:latin typeface="Garamond" pitchFamily="-65" charset="0"/>
              </a:endParaRPr>
            </a:p>
          </p:txBody>
        </p:sp>
        <p:cxnSp>
          <p:nvCxnSpPr>
            <p:cNvPr id="13" name="Straight Connector 12">
              <a:extLst>
                <a:ext uri="{FF2B5EF4-FFF2-40B4-BE49-F238E27FC236}">
                  <a16:creationId xmlns:a16="http://schemas.microsoft.com/office/drawing/2014/main" id="{CBFC1AFA-9A70-BFE2-B50C-85537248DE99}"/>
                </a:ext>
              </a:extLst>
            </p:cNvPr>
            <p:cNvCxnSpPr>
              <a:cxnSpLocks/>
            </p:cNvCxnSpPr>
            <p:nvPr/>
          </p:nvCxnSpPr>
          <p:spPr bwMode="auto">
            <a:xfrm>
              <a:off x="9376884" y="1744509"/>
              <a:ext cx="93839" cy="105698"/>
            </a:xfrm>
            <a:prstGeom prst="line">
              <a:avLst/>
            </a:prstGeom>
            <a:solidFill>
              <a:schemeClr val="accent1"/>
            </a:solidFill>
            <a:ln w="38100" cap="rnd" cmpd="sng" algn="ctr">
              <a:solidFill>
                <a:schemeClr val="tx1"/>
              </a:solidFill>
              <a:prstDash val="solid"/>
              <a:round/>
              <a:headEnd type="none" w="sm" len="sm"/>
              <a:tailEnd type="none" w="sm" len="sm"/>
            </a:ln>
            <a:effectLst/>
          </p:spPr>
        </p:cxnSp>
        <p:cxnSp>
          <p:nvCxnSpPr>
            <p:cNvPr id="14" name="Straight Connector 13">
              <a:extLst>
                <a:ext uri="{FF2B5EF4-FFF2-40B4-BE49-F238E27FC236}">
                  <a16:creationId xmlns:a16="http://schemas.microsoft.com/office/drawing/2014/main" id="{0FA344B1-11F8-CBAA-E82B-3B13F6A5B35F}"/>
                </a:ext>
              </a:extLst>
            </p:cNvPr>
            <p:cNvCxnSpPr>
              <a:cxnSpLocks/>
            </p:cNvCxnSpPr>
            <p:nvPr/>
          </p:nvCxnSpPr>
          <p:spPr bwMode="auto">
            <a:xfrm flipV="1">
              <a:off x="9474549" y="1647221"/>
              <a:ext cx="82852" cy="199160"/>
            </a:xfrm>
            <a:prstGeom prst="line">
              <a:avLst/>
            </a:prstGeom>
            <a:solidFill>
              <a:schemeClr val="accent1"/>
            </a:solidFill>
            <a:ln w="38100" cap="rnd" cmpd="sng" algn="ctr">
              <a:solidFill>
                <a:schemeClr val="tx1"/>
              </a:solidFill>
              <a:prstDash val="solid"/>
              <a:round/>
              <a:headEnd type="none" w="sm" len="sm"/>
              <a:tailEnd type="none" w="sm" len="sm"/>
            </a:ln>
            <a:effectLst/>
          </p:spPr>
        </p:cxnSp>
      </p:grpSp>
      <p:grpSp>
        <p:nvGrpSpPr>
          <p:cNvPr id="15" name="Group 14">
            <a:extLst>
              <a:ext uri="{FF2B5EF4-FFF2-40B4-BE49-F238E27FC236}">
                <a16:creationId xmlns:a16="http://schemas.microsoft.com/office/drawing/2014/main" id="{CF00DC52-0B0B-2324-BCD6-9D3AF65BE7E2}"/>
              </a:ext>
            </a:extLst>
          </p:cNvPr>
          <p:cNvGrpSpPr/>
          <p:nvPr/>
        </p:nvGrpSpPr>
        <p:grpSpPr>
          <a:xfrm>
            <a:off x="10618683" y="6402811"/>
            <a:ext cx="317081" cy="317081"/>
            <a:chOff x="9883858" y="1557057"/>
            <a:chExt cx="411478" cy="411478"/>
          </a:xfrm>
        </p:grpSpPr>
        <p:sp>
          <p:nvSpPr>
            <p:cNvPr id="16" name="Oval 15">
              <a:extLst>
                <a:ext uri="{FF2B5EF4-FFF2-40B4-BE49-F238E27FC236}">
                  <a16:creationId xmlns:a16="http://schemas.microsoft.com/office/drawing/2014/main" id="{59B20A5C-FB11-D80B-3285-6F92D6B63FE3}"/>
                </a:ext>
              </a:extLst>
            </p:cNvPr>
            <p:cNvSpPr/>
            <p:nvPr/>
          </p:nvSpPr>
          <p:spPr bwMode="auto">
            <a:xfrm>
              <a:off x="9883858" y="1557057"/>
              <a:ext cx="411478" cy="411478"/>
            </a:xfrm>
            <a:prstGeom prst="ellipse">
              <a:avLst/>
            </a:prstGeom>
            <a:solidFill>
              <a:srgbClr val="FF0000"/>
            </a:solidFill>
            <a:ln w="12700" cap="flat" cmpd="sng" algn="ctr">
              <a:solidFill>
                <a:schemeClr val="tx1"/>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CH" sz="1800" b="0" i="0" u="none" strike="noStrike" cap="none" normalizeH="0" baseline="0">
                <a:ln>
                  <a:noFill/>
                </a:ln>
                <a:solidFill>
                  <a:schemeClr val="tx1"/>
                </a:solidFill>
                <a:effectLst/>
                <a:latin typeface="Garamond" pitchFamily="-65" charset="0"/>
              </a:endParaRPr>
            </a:p>
          </p:txBody>
        </p:sp>
        <p:cxnSp>
          <p:nvCxnSpPr>
            <p:cNvPr id="17" name="Straight Connector 16">
              <a:extLst>
                <a:ext uri="{FF2B5EF4-FFF2-40B4-BE49-F238E27FC236}">
                  <a16:creationId xmlns:a16="http://schemas.microsoft.com/office/drawing/2014/main" id="{707236F2-696D-9046-DBB8-5253A30C315C}"/>
                </a:ext>
              </a:extLst>
            </p:cNvPr>
            <p:cNvCxnSpPr>
              <a:cxnSpLocks/>
            </p:cNvCxnSpPr>
            <p:nvPr/>
          </p:nvCxnSpPr>
          <p:spPr bwMode="auto">
            <a:xfrm flipV="1">
              <a:off x="9999262" y="1672796"/>
              <a:ext cx="180000" cy="180000"/>
            </a:xfrm>
            <a:prstGeom prst="line">
              <a:avLst/>
            </a:prstGeom>
            <a:solidFill>
              <a:schemeClr val="accent1"/>
            </a:solidFill>
            <a:ln w="38100" cap="flat" cmpd="sng" algn="ctr">
              <a:solidFill>
                <a:schemeClr val="tx1"/>
              </a:solidFill>
              <a:prstDash val="solid"/>
              <a:round/>
              <a:headEnd type="none" w="sm" len="sm"/>
              <a:tailEnd type="none" w="sm" len="sm"/>
            </a:ln>
            <a:effectLst/>
          </p:spPr>
        </p:cxnSp>
        <p:cxnSp>
          <p:nvCxnSpPr>
            <p:cNvPr id="18" name="Straight Connector 17">
              <a:extLst>
                <a:ext uri="{FF2B5EF4-FFF2-40B4-BE49-F238E27FC236}">
                  <a16:creationId xmlns:a16="http://schemas.microsoft.com/office/drawing/2014/main" id="{698D9305-04BB-9BC8-0627-73D9346BC2B9}"/>
                </a:ext>
              </a:extLst>
            </p:cNvPr>
            <p:cNvCxnSpPr>
              <a:cxnSpLocks/>
            </p:cNvCxnSpPr>
            <p:nvPr/>
          </p:nvCxnSpPr>
          <p:spPr bwMode="auto">
            <a:xfrm>
              <a:off x="9999261" y="1672795"/>
              <a:ext cx="180000" cy="180000"/>
            </a:xfrm>
            <a:prstGeom prst="line">
              <a:avLst/>
            </a:prstGeom>
            <a:solidFill>
              <a:schemeClr val="accent1"/>
            </a:solidFill>
            <a:ln w="38100" cap="flat" cmpd="sng" algn="ctr">
              <a:solidFill>
                <a:schemeClr val="tx1"/>
              </a:solidFill>
              <a:prstDash val="solid"/>
              <a:round/>
              <a:headEnd type="none" w="sm" len="sm"/>
              <a:tailEnd type="none" w="sm" len="sm"/>
            </a:ln>
            <a:effectLst/>
          </p:spPr>
        </p:cxnSp>
      </p:grpSp>
      <p:grpSp>
        <p:nvGrpSpPr>
          <p:cNvPr id="23" name="Group 22">
            <a:extLst>
              <a:ext uri="{FF2B5EF4-FFF2-40B4-BE49-F238E27FC236}">
                <a16:creationId xmlns:a16="http://schemas.microsoft.com/office/drawing/2014/main" id="{20429140-D283-77DC-92D6-BBE2723D4F39}"/>
              </a:ext>
            </a:extLst>
          </p:cNvPr>
          <p:cNvGrpSpPr/>
          <p:nvPr/>
        </p:nvGrpSpPr>
        <p:grpSpPr>
          <a:xfrm>
            <a:off x="255397" y="3824470"/>
            <a:ext cx="317081" cy="317081"/>
            <a:chOff x="8662074" y="1556876"/>
            <a:chExt cx="411478" cy="411478"/>
          </a:xfrm>
        </p:grpSpPr>
        <p:sp>
          <p:nvSpPr>
            <p:cNvPr id="24" name="Oval 23">
              <a:extLst>
                <a:ext uri="{FF2B5EF4-FFF2-40B4-BE49-F238E27FC236}">
                  <a16:creationId xmlns:a16="http://schemas.microsoft.com/office/drawing/2014/main" id="{16311FAC-C84E-374D-282F-AF88F74E2897}"/>
                </a:ext>
              </a:extLst>
            </p:cNvPr>
            <p:cNvSpPr/>
            <p:nvPr/>
          </p:nvSpPr>
          <p:spPr bwMode="auto">
            <a:xfrm>
              <a:off x="8662074" y="1556876"/>
              <a:ext cx="411478" cy="411478"/>
            </a:xfrm>
            <a:prstGeom prst="ellipse">
              <a:avLst/>
            </a:prstGeom>
            <a:solidFill>
              <a:srgbClr val="FB7800"/>
            </a:solidFill>
            <a:ln w="12700" cap="flat" cmpd="sng" algn="ctr">
              <a:solidFill>
                <a:schemeClr val="tx1"/>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CH" sz="1800" b="0" i="0" u="none" strike="noStrike" cap="none" normalizeH="0" baseline="0">
                <a:ln>
                  <a:noFill/>
                </a:ln>
                <a:solidFill>
                  <a:schemeClr val="tx1"/>
                </a:solidFill>
                <a:effectLst/>
                <a:latin typeface="Garamond" pitchFamily="-65" charset="0"/>
              </a:endParaRPr>
            </a:p>
          </p:txBody>
        </p:sp>
        <p:sp>
          <p:nvSpPr>
            <p:cNvPr id="25" name="Oval 24">
              <a:extLst>
                <a:ext uri="{FF2B5EF4-FFF2-40B4-BE49-F238E27FC236}">
                  <a16:creationId xmlns:a16="http://schemas.microsoft.com/office/drawing/2014/main" id="{4CE3BE63-11E5-222E-ED09-D9440702FE41}"/>
                </a:ext>
              </a:extLst>
            </p:cNvPr>
            <p:cNvSpPr/>
            <p:nvPr/>
          </p:nvSpPr>
          <p:spPr bwMode="auto">
            <a:xfrm>
              <a:off x="8719687" y="1725715"/>
              <a:ext cx="70307" cy="70307"/>
            </a:xfrm>
            <a:prstGeom prst="ellipse">
              <a:avLst/>
            </a:prstGeom>
            <a:solidFill>
              <a:schemeClr val="tx1"/>
            </a:solidFill>
            <a:ln w="12700" cap="flat" cmpd="sng" algn="ctr">
              <a:solidFill>
                <a:schemeClr val="tx1"/>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CH" sz="1800" b="0" i="0" u="none" strike="noStrike" cap="none" normalizeH="0" baseline="0">
                <a:ln>
                  <a:noFill/>
                </a:ln>
                <a:solidFill>
                  <a:schemeClr val="tx1"/>
                </a:solidFill>
                <a:effectLst/>
                <a:latin typeface="Garamond" pitchFamily="-65" charset="0"/>
              </a:endParaRPr>
            </a:p>
          </p:txBody>
        </p:sp>
        <p:sp>
          <p:nvSpPr>
            <p:cNvPr id="26" name="Oval 25">
              <a:extLst>
                <a:ext uri="{FF2B5EF4-FFF2-40B4-BE49-F238E27FC236}">
                  <a16:creationId xmlns:a16="http://schemas.microsoft.com/office/drawing/2014/main" id="{000F907E-2032-E45C-0226-FE18D093E09E}"/>
                </a:ext>
              </a:extLst>
            </p:cNvPr>
            <p:cNvSpPr/>
            <p:nvPr/>
          </p:nvSpPr>
          <p:spPr bwMode="auto">
            <a:xfrm>
              <a:off x="8831294" y="1725715"/>
              <a:ext cx="70307" cy="70307"/>
            </a:xfrm>
            <a:prstGeom prst="ellipse">
              <a:avLst/>
            </a:prstGeom>
            <a:solidFill>
              <a:schemeClr val="tx1"/>
            </a:solidFill>
            <a:ln w="12700" cap="flat" cmpd="sng" algn="ctr">
              <a:solidFill>
                <a:schemeClr val="tx1"/>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CH" sz="1800" b="0" i="0" u="none" strike="noStrike" cap="none" normalizeH="0" baseline="0">
                <a:ln>
                  <a:noFill/>
                </a:ln>
                <a:solidFill>
                  <a:schemeClr val="tx1"/>
                </a:solidFill>
                <a:effectLst/>
                <a:latin typeface="Garamond" pitchFamily="-65" charset="0"/>
              </a:endParaRPr>
            </a:p>
          </p:txBody>
        </p:sp>
        <p:sp>
          <p:nvSpPr>
            <p:cNvPr id="27" name="Oval 26">
              <a:extLst>
                <a:ext uri="{FF2B5EF4-FFF2-40B4-BE49-F238E27FC236}">
                  <a16:creationId xmlns:a16="http://schemas.microsoft.com/office/drawing/2014/main" id="{8C489D32-3BEF-8D12-9D1B-8AAD3EF6F094}"/>
                </a:ext>
              </a:extLst>
            </p:cNvPr>
            <p:cNvSpPr/>
            <p:nvPr/>
          </p:nvSpPr>
          <p:spPr bwMode="auto">
            <a:xfrm>
              <a:off x="8945760" y="1728269"/>
              <a:ext cx="70307" cy="70307"/>
            </a:xfrm>
            <a:prstGeom prst="ellipse">
              <a:avLst/>
            </a:prstGeom>
            <a:solidFill>
              <a:schemeClr val="tx1"/>
            </a:solidFill>
            <a:ln w="12700" cap="flat" cmpd="sng" algn="ctr">
              <a:solidFill>
                <a:schemeClr val="tx1"/>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CH" sz="1800" b="0" i="0" u="none" strike="noStrike" cap="none" normalizeH="0" baseline="0">
                <a:ln>
                  <a:noFill/>
                </a:ln>
                <a:solidFill>
                  <a:schemeClr val="tx1"/>
                </a:solidFill>
                <a:effectLst/>
                <a:latin typeface="Garamond" pitchFamily="-65" charset="0"/>
              </a:endParaRPr>
            </a:p>
          </p:txBody>
        </p:sp>
      </p:grpSp>
      <p:grpSp>
        <p:nvGrpSpPr>
          <p:cNvPr id="28" name="Group 27">
            <a:extLst>
              <a:ext uri="{FF2B5EF4-FFF2-40B4-BE49-F238E27FC236}">
                <a16:creationId xmlns:a16="http://schemas.microsoft.com/office/drawing/2014/main" id="{536D21B6-B64C-3DBD-2CAC-FD3F5F673E30}"/>
              </a:ext>
            </a:extLst>
          </p:cNvPr>
          <p:cNvGrpSpPr/>
          <p:nvPr/>
        </p:nvGrpSpPr>
        <p:grpSpPr>
          <a:xfrm>
            <a:off x="254344" y="3155778"/>
            <a:ext cx="317081" cy="317081"/>
            <a:chOff x="9268393" y="1559197"/>
            <a:chExt cx="411478" cy="411478"/>
          </a:xfrm>
        </p:grpSpPr>
        <p:sp>
          <p:nvSpPr>
            <p:cNvPr id="29" name="Oval 28">
              <a:extLst>
                <a:ext uri="{FF2B5EF4-FFF2-40B4-BE49-F238E27FC236}">
                  <a16:creationId xmlns:a16="http://schemas.microsoft.com/office/drawing/2014/main" id="{285F3A19-875E-C994-3127-288E2B2DD801}"/>
                </a:ext>
              </a:extLst>
            </p:cNvPr>
            <p:cNvSpPr/>
            <p:nvPr/>
          </p:nvSpPr>
          <p:spPr bwMode="auto">
            <a:xfrm>
              <a:off x="9268393" y="1559197"/>
              <a:ext cx="411478" cy="411478"/>
            </a:xfrm>
            <a:prstGeom prst="ellipse">
              <a:avLst/>
            </a:prstGeom>
            <a:solidFill>
              <a:srgbClr val="00B050"/>
            </a:solidFill>
            <a:ln w="12700" cap="flat" cmpd="sng" algn="ctr">
              <a:solidFill>
                <a:schemeClr val="tx1"/>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CH" sz="1800" b="0" i="0" u="none" strike="noStrike" cap="none" normalizeH="0" baseline="0">
                <a:ln>
                  <a:noFill/>
                </a:ln>
                <a:solidFill>
                  <a:schemeClr val="tx1"/>
                </a:solidFill>
                <a:effectLst/>
                <a:latin typeface="Garamond" pitchFamily="-65" charset="0"/>
              </a:endParaRPr>
            </a:p>
          </p:txBody>
        </p:sp>
        <p:cxnSp>
          <p:nvCxnSpPr>
            <p:cNvPr id="30" name="Straight Connector 29">
              <a:extLst>
                <a:ext uri="{FF2B5EF4-FFF2-40B4-BE49-F238E27FC236}">
                  <a16:creationId xmlns:a16="http://schemas.microsoft.com/office/drawing/2014/main" id="{A7FAC728-85F7-A156-C758-A4E2F28B52C1}"/>
                </a:ext>
              </a:extLst>
            </p:cNvPr>
            <p:cNvCxnSpPr>
              <a:cxnSpLocks/>
            </p:cNvCxnSpPr>
            <p:nvPr/>
          </p:nvCxnSpPr>
          <p:spPr bwMode="auto">
            <a:xfrm>
              <a:off x="9376884" y="1744509"/>
              <a:ext cx="93839" cy="105698"/>
            </a:xfrm>
            <a:prstGeom prst="line">
              <a:avLst/>
            </a:prstGeom>
            <a:solidFill>
              <a:schemeClr val="accent1"/>
            </a:solidFill>
            <a:ln w="38100" cap="rnd" cmpd="sng" algn="ctr">
              <a:solidFill>
                <a:schemeClr val="tx1"/>
              </a:solidFill>
              <a:prstDash val="solid"/>
              <a:round/>
              <a:headEnd type="none" w="sm" len="sm"/>
              <a:tailEnd type="none" w="sm" len="sm"/>
            </a:ln>
            <a:effectLst/>
          </p:spPr>
        </p:cxnSp>
        <p:cxnSp>
          <p:nvCxnSpPr>
            <p:cNvPr id="31" name="Straight Connector 30">
              <a:extLst>
                <a:ext uri="{FF2B5EF4-FFF2-40B4-BE49-F238E27FC236}">
                  <a16:creationId xmlns:a16="http://schemas.microsoft.com/office/drawing/2014/main" id="{C8E46C7A-3BE0-7CC8-0650-69F9A1BCC2A1}"/>
                </a:ext>
              </a:extLst>
            </p:cNvPr>
            <p:cNvCxnSpPr>
              <a:cxnSpLocks/>
            </p:cNvCxnSpPr>
            <p:nvPr/>
          </p:nvCxnSpPr>
          <p:spPr bwMode="auto">
            <a:xfrm flipV="1">
              <a:off x="9474549" y="1647221"/>
              <a:ext cx="82852" cy="199160"/>
            </a:xfrm>
            <a:prstGeom prst="line">
              <a:avLst/>
            </a:prstGeom>
            <a:solidFill>
              <a:schemeClr val="accent1"/>
            </a:solidFill>
            <a:ln w="38100" cap="rnd" cmpd="sng" algn="ctr">
              <a:solidFill>
                <a:schemeClr val="tx1"/>
              </a:solidFill>
              <a:prstDash val="solid"/>
              <a:round/>
              <a:headEnd type="none" w="sm" len="sm"/>
              <a:tailEnd type="none" w="sm" len="sm"/>
            </a:ln>
            <a:effectLst/>
          </p:spPr>
        </p:cxnSp>
      </p:grpSp>
      <p:grpSp>
        <p:nvGrpSpPr>
          <p:cNvPr id="40" name="Group 39">
            <a:extLst>
              <a:ext uri="{FF2B5EF4-FFF2-40B4-BE49-F238E27FC236}">
                <a16:creationId xmlns:a16="http://schemas.microsoft.com/office/drawing/2014/main" id="{AE69AE28-ABF6-7E6C-9B25-2B89EECDD892}"/>
              </a:ext>
            </a:extLst>
          </p:cNvPr>
          <p:cNvGrpSpPr/>
          <p:nvPr/>
        </p:nvGrpSpPr>
        <p:grpSpPr>
          <a:xfrm>
            <a:off x="251716" y="2502705"/>
            <a:ext cx="317081" cy="317081"/>
            <a:chOff x="8662074" y="1556876"/>
            <a:chExt cx="411478" cy="411478"/>
          </a:xfrm>
        </p:grpSpPr>
        <p:sp>
          <p:nvSpPr>
            <p:cNvPr id="41" name="Oval 40">
              <a:extLst>
                <a:ext uri="{FF2B5EF4-FFF2-40B4-BE49-F238E27FC236}">
                  <a16:creationId xmlns:a16="http://schemas.microsoft.com/office/drawing/2014/main" id="{E09E1518-4DB8-896F-6E70-81892DE31420}"/>
                </a:ext>
              </a:extLst>
            </p:cNvPr>
            <p:cNvSpPr/>
            <p:nvPr/>
          </p:nvSpPr>
          <p:spPr bwMode="auto">
            <a:xfrm>
              <a:off x="8662074" y="1556876"/>
              <a:ext cx="411478" cy="411478"/>
            </a:xfrm>
            <a:prstGeom prst="ellipse">
              <a:avLst/>
            </a:prstGeom>
            <a:solidFill>
              <a:srgbClr val="FB7800"/>
            </a:solidFill>
            <a:ln w="12700" cap="flat" cmpd="sng" algn="ctr">
              <a:solidFill>
                <a:schemeClr val="tx1"/>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CH" sz="1800" b="0" i="0" u="none" strike="noStrike" cap="none" normalizeH="0" baseline="0">
                <a:ln>
                  <a:noFill/>
                </a:ln>
                <a:solidFill>
                  <a:schemeClr val="tx1"/>
                </a:solidFill>
                <a:effectLst/>
                <a:latin typeface="Garamond" pitchFamily="-65" charset="0"/>
              </a:endParaRPr>
            </a:p>
          </p:txBody>
        </p:sp>
        <p:sp>
          <p:nvSpPr>
            <p:cNvPr id="42" name="Oval 41">
              <a:extLst>
                <a:ext uri="{FF2B5EF4-FFF2-40B4-BE49-F238E27FC236}">
                  <a16:creationId xmlns:a16="http://schemas.microsoft.com/office/drawing/2014/main" id="{D3FD602B-DC5F-27C4-5C19-5118DD7BA59C}"/>
                </a:ext>
              </a:extLst>
            </p:cNvPr>
            <p:cNvSpPr/>
            <p:nvPr/>
          </p:nvSpPr>
          <p:spPr bwMode="auto">
            <a:xfrm>
              <a:off x="8719687" y="1725715"/>
              <a:ext cx="70307" cy="70307"/>
            </a:xfrm>
            <a:prstGeom prst="ellipse">
              <a:avLst/>
            </a:prstGeom>
            <a:solidFill>
              <a:schemeClr val="tx1"/>
            </a:solidFill>
            <a:ln w="12700" cap="flat" cmpd="sng" algn="ctr">
              <a:solidFill>
                <a:schemeClr val="tx1"/>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CH" sz="1800" b="0" i="0" u="none" strike="noStrike" cap="none" normalizeH="0" baseline="0">
                <a:ln>
                  <a:noFill/>
                </a:ln>
                <a:solidFill>
                  <a:schemeClr val="tx1"/>
                </a:solidFill>
                <a:effectLst/>
                <a:latin typeface="Garamond" pitchFamily="-65" charset="0"/>
              </a:endParaRPr>
            </a:p>
          </p:txBody>
        </p:sp>
        <p:sp>
          <p:nvSpPr>
            <p:cNvPr id="43" name="Oval 42">
              <a:extLst>
                <a:ext uri="{FF2B5EF4-FFF2-40B4-BE49-F238E27FC236}">
                  <a16:creationId xmlns:a16="http://schemas.microsoft.com/office/drawing/2014/main" id="{FF50551B-E787-A599-B18E-AAA7B9075DC4}"/>
                </a:ext>
              </a:extLst>
            </p:cNvPr>
            <p:cNvSpPr/>
            <p:nvPr/>
          </p:nvSpPr>
          <p:spPr bwMode="auto">
            <a:xfrm>
              <a:off x="8831294" y="1725715"/>
              <a:ext cx="70307" cy="70307"/>
            </a:xfrm>
            <a:prstGeom prst="ellipse">
              <a:avLst/>
            </a:prstGeom>
            <a:solidFill>
              <a:schemeClr val="tx1"/>
            </a:solidFill>
            <a:ln w="12700" cap="flat" cmpd="sng" algn="ctr">
              <a:solidFill>
                <a:schemeClr val="tx1"/>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CH" sz="1800" b="0" i="0" u="none" strike="noStrike" cap="none" normalizeH="0" baseline="0">
                <a:ln>
                  <a:noFill/>
                </a:ln>
                <a:solidFill>
                  <a:schemeClr val="tx1"/>
                </a:solidFill>
                <a:effectLst/>
                <a:latin typeface="Garamond" pitchFamily="-65" charset="0"/>
              </a:endParaRPr>
            </a:p>
          </p:txBody>
        </p:sp>
        <p:sp>
          <p:nvSpPr>
            <p:cNvPr id="44" name="Oval 43">
              <a:extLst>
                <a:ext uri="{FF2B5EF4-FFF2-40B4-BE49-F238E27FC236}">
                  <a16:creationId xmlns:a16="http://schemas.microsoft.com/office/drawing/2014/main" id="{E988B831-172E-1D27-2A3E-7B24A9A5AEB7}"/>
                </a:ext>
              </a:extLst>
            </p:cNvPr>
            <p:cNvSpPr/>
            <p:nvPr/>
          </p:nvSpPr>
          <p:spPr bwMode="auto">
            <a:xfrm>
              <a:off x="8945760" y="1728269"/>
              <a:ext cx="70307" cy="70307"/>
            </a:xfrm>
            <a:prstGeom prst="ellipse">
              <a:avLst/>
            </a:prstGeom>
            <a:solidFill>
              <a:schemeClr val="tx1"/>
            </a:solidFill>
            <a:ln w="12700" cap="flat" cmpd="sng" algn="ctr">
              <a:solidFill>
                <a:schemeClr val="tx1"/>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CH" sz="1800" b="0" i="0" u="none" strike="noStrike" cap="none" normalizeH="0" baseline="0">
                <a:ln>
                  <a:noFill/>
                </a:ln>
                <a:solidFill>
                  <a:schemeClr val="tx1"/>
                </a:solidFill>
                <a:effectLst/>
                <a:latin typeface="Garamond" pitchFamily="-65" charset="0"/>
              </a:endParaRPr>
            </a:p>
          </p:txBody>
        </p:sp>
      </p:grpSp>
      <p:grpSp>
        <p:nvGrpSpPr>
          <p:cNvPr id="45" name="Group 44">
            <a:extLst>
              <a:ext uri="{FF2B5EF4-FFF2-40B4-BE49-F238E27FC236}">
                <a16:creationId xmlns:a16="http://schemas.microsoft.com/office/drawing/2014/main" id="{CE89C13C-7FC9-BC30-46B0-C8EE5DBF68AB}"/>
              </a:ext>
            </a:extLst>
          </p:cNvPr>
          <p:cNvGrpSpPr/>
          <p:nvPr/>
        </p:nvGrpSpPr>
        <p:grpSpPr>
          <a:xfrm>
            <a:off x="258990" y="4768841"/>
            <a:ext cx="317081" cy="317081"/>
            <a:chOff x="8662074" y="1556876"/>
            <a:chExt cx="411478" cy="411478"/>
          </a:xfrm>
        </p:grpSpPr>
        <p:sp>
          <p:nvSpPr>
            <p:cNvPr id="46" name="Oval 45">
              <a:extLst>
                <a:ext uri="{FF2B5EF4-FFF2-40B4-BE49-F238E27FC236}">
                  <a16:creationId xmlns:a16="http://schemas.microsoft.com/office/drawing/2014/main" id="{CBA56F3B-57EC-7F86-091A-CE52BB404EF2}"/>
                </a:ext>
              </a:extLst>
            </p:cNvPr>
            <p:cNvSpPr/>
            <p:nvPr/>
          </p:nvSpPr>
          <p:spPr bwMode="auto">
            <a:xfrm>
              <a:off x="8662074" y="1556876"/>
              <a:ext cx="411478" cy="411478"/>
            </a:xfrm>
            <a:prstGeom prst="ellipse">
              <a:avLst/>
            </a:prstGeom>
            <a:solidFill>
              <a:srgbClr val="FB7800"/>
            </a:solidFill>
            <a:ln w="12700" cap="flat" cmpd="sng" algn="ctr">
              <a:solidFill>
                <a:schemeClr val="tx1"/>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CH" sz="1800" b="0" i="0" u="none" strike="noStrike" cap="none" normalizeH="0" baseline="0">
                <a:ln>
                  <a:noFill/>
                </a:ln>
                <a:solidFill>
                  <a:schemeClr val="tx1"/>
                </a:solidFill>
                <a:effectLst/>
                <a:latin typeface="Garamond" pitchFamily="-65" charset="0"/>
              </a:endParaRPr>
            </a:p>
          </p:txBody>
        </p:sp>
        <p:sp>
          <p:nvSpPr>
            <p:cNvPr id="47" name="Oval 46">
              <a:extLst>
                <a:ext uri="{FF2B5EF4-FFF2-40B4-BE49-F238E27FC236}">
                  <a16:creationId xmlns:a16="http://schemas.microsoft.com/office/drawing/2014/main" id="{7AE745C2-D6EA-2E48-564B-108B269A9B23}"/>
                </a:ext>
              </a:extLst>
            </p:cNvPr>
            <p:cNvSpPr/>
            <p:nvPr/>
          </p:nvSpPr>
          <p:spPr bwMode="auto">
            <a:xfrm>
              <a:off x="8719687" y="1725715"/>
              <a:ext cx="70307" cy="70307"/>
            </a:xfrm>
            <a:prstGeom prst="ellipse">
              <a:avLst/>
            </a:prstGeom>
            <a:solidFill>
              <a:schemeClr val="tx1"/>
            </a:solidFill>
            <a:ln w="12700" cap="flat" cmpd="sng" algn="ctr">
              <a:solidFill>
                <a:schemeClr val="tx1"/>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CH" sz="1800" b="0" i="0" u="none" strike="noStrike" cap="none" normalizeH="0" baseline="0">
                <a:ln>
                  <a:noFill/>
                </a:ln>
                <a:solidFill>
                  <a:schemeClr val="tx1"/>
                </a:solidFill>
                <a:effectLst/>
                <a:latin typeface="Garamond" pitchFamily="-65" charset="0"/>
              </a:endParaRPr>
            </a:p>
          </p:txBody>
        </p:sp>
        <p:sp>
          <p:nvSpPr>
            <p:cNvPr id="48" name="Oval 47">
              <a:extLst>
                <a:ext uri="{FF2B5EF4-FFF2-40B4-BE49-F238E27FC236}">
                  <a16:creationId xmlns:a16="http://schemas.microsoft.com/office/drawing/2014/main" id="{1350C144-3E8D-AE91-E592-BE6AE0DCB324}"/>
                </a:ext>
              </a:extLst>
            </p:cNvPr>
            <p:cNvSpPr/>
            <p:nvPr/>
          </p:nvSpPr>
          <p:spPr bwMode="auto">
            <a:xfrm>
              <a:off x="8831294" y="1725715"/>
              <a:ext cx="70307" cy="70307"/>
            </a:xfrm>
            <a:prstGeom prst="ellipse">
              <a:avLst/>
            </a:prstGeom>
            <a:solidFill>
              <a:schemeClr val="tx1"/>
            </a:solidFill>
            <a:ln w="12700" cap="flat" cmpd="sng" algn="ctr">
              <a:solidFill>
                <a:schemeClr val="tx1"/>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CH" sz="1800" b="0" i="0" u="none" strike="noStrike" cap="none" normalizeH="0" baseline="0">
                <a:ln>
                  <a:noFill/>
                </a:ln>
                <a:solidFill>
                  <a:schemeClr val="tx1"/>
                </a:solidFill>
                <a:effectLst/>
                <a:latin typeface="Garamond" pitchFamily="-65" charset="0"/>
              </a:endParaRPr>
            </a:p>
          </p:txBody>
        </p:sp>
        <p:sp>
          <p:nvSpPr>
            <p:cNvPr id="49" name="Oval 48">
              <a:extLst>
                <a:ext uri="{FF2B5EF4-FFF2-40B4-BE49-F238E27FC236}">
                  <a16:creationId xmlns:a16="http://schemas.microsoft.com/office/drawing/2014/main" id="{80181941-F40F-CEA9-A427-CA623113FF50}"/>
                </a:ext>
              </a:extLst>
            </p:cNvPr>
            <p:cNvSpPr/>
            <p:nvPr/>
          </p:nvSpPr>
          <p:spPr bwMode="auto">
            <a:xfrm>
              <a:off x="8945760" y="1728269"/>
              <a:ext cx="70307" cy="70307"/>
            </a:xfrm>
            <a:prstGeom prst="ellipse">
              <a:avLst/>
            </a:prstGeom>
            <a:solidFill>
              <a:schemeClr val="tx1"/>
            </a:solidFill>
            <a:ln w="12700" cap="flat" cmpd="sng" algn="ctr">
              <a:solidFill>
                <a:schemeClr val="tx1"/>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CH" sz="1800" b="0" i="0" u="none" strike="noStrike" cap="none" normalizeH="0" baseline="0">
                <a:ln>
                  <a:noFill/>
                </a:ln>
                <a:solidFill>
                  <a:schemeClr val="tx1"/>
                </a:solidFill>
                <a:effectLst/>
                <a:latin typeface="Garamond" pitchFamily="-65" charset="0"/>
              </a:endParaRPr>
            </a:p>
          </p:txBody>
        </p:sp>
      </p:grpSp>
      <p:grpSp>
        <p:nvGrpSpPr>
          <p:cNvPr id="50" name="Group 49">
            <a:extLst>
              <a:ext uri="{FF2B5EF4-FFF2-40B4-BE49-F238E27FC236}">
                <a16:creationId xmlns:a16="http://schemas.microsoft.com/office/drawing/2014/main" id="{10FE1B30-70DE-EB97-EEA4-A264CD39C65C}"/>
              </a:ext>
            </a:extLst>
          </p:cNvPr>
          <p:cNvGrpSpPr/>
          <p:nvPr/>
        </p:nvGrpSpPr>
        <p:grpSpPr>
          <a:xfrm>
            <a:off x="257937" y="4449069"/>
            <a:ext cx="317081" cy="317081"/>
            <a:chOff x="9268393" y="1559197"/>
            <a:chExt cx="411478" cy="411478"/>
          </a:xfrm>
        </p:grpSpPr>
        <p:sp>
          <p:nvSpPr>
            <p:cNvPr id="51" name="Oval 50">
              <a:extLst>
                <a:ext uri="{FF2B5EF4-FFF2-40B4-BE49-F238E27FC236}">
                  <a16:creationId xmlns:a16="http://schemas.microsoft.com/office/drawing/2014/main" id="{A2ED3C94-A77A-32B6-42E8-8E8A3DAFCCA0}"/>
                </a:ext>
              </a:extLst>
            </p:cNvPr>
            <p:cNvSpPr/>
            <p:nvPr/>
          </p:nvSpPr>
          <p:spPr bwMode="auto">
            <a:xfrm>
              <a:off x="9268393" y="1559197"/>
              <a:ext cx="411478" cy="411478"/>
            </a:xfrm>
            <a:prstGeom prst="ellipse">
              <a:avLst/>
            </a:prstGeom>
            <a:solidFill>
              <a:srgbClr val="00B050"/>
            </a:solidFill>
            <a:ln w="12700" cap="flat" cmpd="sng" algn="ctr">
              <a:solidFill>
                <a:schemeClr val="tx1"/>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CH" sz="1800" b="0" i="0" u="none" strike="noStrike" cap="none" normalizeH="0" baseline="0">
                <a:ln>
                  <a:noFill/>
                </a:ln>
                <a:solidFill>
                  <a:schemeClr val="tx1"/>
                </a:solidFill>
                <a:effectLst/>
                <a:latin typeface="Garamond" pitchFamily="-65" charset="0"/>
              </a:endParaRPr>
            </a:p>
          </p:txBody>
        </p:sp>
        <p:cxnSp>
          <p:nvCxnSpPr>
            <p:cNvPr id="52" name="Straight Connector 51">
              <a:extLst>
                <a:ext uri="{FF2B5EF4-FFF2-40B4-BE49-F238E27FC236}">
                  <a16:creationId xmlns:a16="http://schemas.microsoft.com/office/drawing/2014/main" id="{3DC17878-F2F3-863A-D8E7-4B0884446C63}"/>
                </a:ext>
              </a:extLst>
            </p:cNvPr>
            <p:cNvCxnSpPr>
              <a:cxnSpLocks/>
            </p:cNvCxnSpPr>
            <p:nvPr/>
          </p:nvCxnSpPr>
          <p:spPr bwMode="auto">
            <a:xfrm>
              <a:off x="9376884" y="1744509"/>
              <a:ext cx="93839" cy="105698"/>
            </a:xfrm>
            <a:prstGeom prst="line">
              <a:avLst/>
            </a:prstGeom>
            <a:solidFill>
              <a:schemeClr val="accent1"/>
            </a:solidFill>
            <a:ln w="38100" cap="rnd" cmpd="sng" algn="ctr">
              <a:solidFill>
                <a:schemeClr val="tx1"/>
              </a:solidFill>
              <a:prstDash val="solid"/>
              <a:round/>
              <a:headEnd type="none" w="sm" len="sm"/>
              <a:tailEnd type="none" w="sm" len="sm"/>
            </a:ln>
            <a:effectLst/>
          </p:spPr>
        </p:cxnSp>
        <p:cxnSp>
          <p:nvCxnSpPr>
            <p:cNvPr id="53" name="Straight Connector 52">
              <a:extLst>
                <a:ext uri="{FF2B5EF4-FFF2-40B4-BE49-F238E27FC236}">
                  <a16:creationId xmlns:a16="http://schemas.microsoft.com/office/drawing/2014/main" id="{33033710-6DE1-6EFE-1BA9-29556C127DF6}"/>
                </a:ext>
              </a:extLst>
            </p:cNvPr>
            <p:cNvCxnSpPr>
              <a:cxnSpLocks/>
            </p:cNvCxnSpPr>
            <p:nvPr/>
          </p:nvCxnSpPr>
          <p:spPr bwMode="auto">
            <a:xfrm flipV="1">
              <a:off x="9474549" y="1647221"/>
              <a:ext cx="82852" cy="199160"/>
            </a:xfrm>
            <a:prstGeom prst="line">
              <a:avLst/>
            </a:prstGeom>
            <a:solidFill>
              <a:schemeClr val="accent1"/>
            </a:solidFill>
            <a:ln w="38100" cap="rnd" cmpd="sng" algn="ctr">
              <a:solidFill>
                <a:schemeClr val="tx1"/>
              </a:solidFill>
              <a:prstDash val="solid"/>
              <a:round/>
              <a:headEnd type="none" w="sm" len="sm"/>
              <a:tailEnd type="none" w="sm" len="sm"/>
            </a:ln>
            <a:effectLst/>
          </p:spPr>
        </p:cxnSp>
      </p:grpSp>
      <p:grpSp>
        <p:nvGrpSpPr>
          <p:cNvPr id="63" name="Group 62">
            <a:extLst>
              <a:ext uri="{FF2B5EF4-FFF2-40B4-BE49-F238E27FC236}">
                <a16:creationId xmlns:a16="http://schemas.microsoft.com/office/drawing/2014/main" id="{262A036C-3257-4254-4082-62169A82ED5A}"/>
              </a:ext>
            </a:extLst>
          </p:cNvPr>
          <p:cNvGrpSpPr/>
          <p:nvPr/>
        </p:nvGrpSpPr>
        <p:grpSpPr>
          <a:xfrm>
            <a:off x="257936" y="1461371"/>
            <a:ext cx="317081" cy="317081"/>
            <a:chOff x="9883858" y="1557057"/>
            <a:chExt cx="411478" cy="411478"/>
          </a:xfrm>
        </p:grpSpPr>
        <p:sp>
          <p:nvSpPr>
            <p:cNvPr id="64" name="Oval 63">
              <a:extLst>
                <a:ext uri="{FF2B5EF4-FFF2-40B4-BE49-F238E27FC236}">
                  <a16:creationId xmlns:a16="http://schemas.microsoft.com/office/drawing/2014/main" id="{887C30C5-3612-2E8D-51DA-A7E896486EB8}"/>
                </a:ext>
              </a:extLst>
            </p:cNvPr>
            <p:cNvSpPr/>
            <p:nvPr/>
          </p:nvSpPr>
          <p:spPr bwMode="auto">
            <a:xfrm>
              <a:off x="9883858" y="1557057"/>
              <a:ext cx="411478" cy="411478"/>
            </a:xfrm>
            <a:prstGeom prst="ellipse">
              <a:avLst/>
            </a:prstGeom>
            <a:solidFill>
              <a:srgbClr val="FF0000"/>
            </a:solidFill>
            <a:ln w="12700" cap="flat" cmpd="sng" algn="ctr">
              <a:solidFill>
                <a:schemeClr val="tx1"/>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CH" sz="1800" b="0" i="0" u="none" strike="noStrike" cap="none" normalizeH="0" baseline="0">
                <a:ln>
                  <a:noFill/>
                </a:ln>
                <a:solidFill>
                  <a:schemeClr val="tx1"/>
                </a:solidFill>
                <a:effectLst/>
                <a:latin typeface="Garamond" pitchFamily="-65" charset="0"/>
              </a:endParaRPr>
            </a:p>
          </p:txBody>
        </p:sp>
        <p:cxnSp>
          <p:nvCxnSpPr>
            <p:cNvPr id="65" name="Straight Connector 64">
              <a:extLst>
                <a:ext uri="{FF2B5EF4-FFF2-40B4-BE49-F238E27FC236}">
                  <a16:creationId xmlns:a16="http://schemas.microsoft.com/office/drawing/2014/main" id="{44A411B6-BB95-D08F-943D-246F9C845D9C}"/>
                </a:ext>
              </a:extLst>
            </p:cNvPr>
            <p:cNvCxnSpPr>
              <a:cxnSpLocks/>
            </p:cNvCxnSpPr>
            <p:nvPr/>
          </p:nvCxnSpPr>
          <p:spPr bwMode="auto">
            <a:xfrm flipV="1">
              <a:off x="9999262" y="1672796"/>
              <a:ext cx="180000" cy="180000"/>
            </a:xfrm>
            <a:prstGeom prst="line">
              <a:avLst/>
            </a:prstGeom>
            <a:solidFill>
              <a:schemeClr val="accent1"/>
            </a:solidFill>
            <a:ln w="38100" cap="flat" cmpd="sng" algn="ctr">
              <a:solidFill>
                <a:schemeClr val="tx1"/>
              </a:solidFill>
              <a:prstDash val="solid"/>
              <a:round/>
              <a:headEnd type="none" w="sm" len="sm"/>
              <a:tailEnd type="none" w="sm" len="sm"/>
            </a:ln>
            <a:effectLst/>
          </p:spPr>
        </p:cxnSp>
        <p:cxnSp>
          <p:nvCxnSpPr>
            <p:cNvPr id="66" name="Straight Connector 65">
              <a:extLst>
                <a:ext uri="{FF2B5EF4-FFF2-40B4-BE49-F238E27FC236}">
                  <a16:creationId xmlns:a16="http://schemas.microsoft.com/office/drawing/2014/main" id="{3E6903FF-0C82-1BAC-EC50-376EEC18082D}"/>
                </a:ext>
              </a:extLst>
            </p:cNvPr>
            <p:cNvCxnSpPr>
              <a:cxnSpLocks/>
            </p:cNvCxnSpPr>
            <p:nvPr/>
          </p:nvCxnSpPr>
          <p:spPr bwMode="auto">
            <a:xfrm>
              <a:off x="9999261" y="1672795"/>
              <a:ext cx="180000" cy="180000"/>
            </a:xfrm>
            <a:prstGeom prst="line">
              <a:avLst/>
            </a:prstGeom>
            <a:solidFill>
              <a:schemeClr val="accent1"/>
            </a:solidFill>
            <a:ln w="38100" cap="flat" cmpd="sng" algn="ctr">
              <a:solidFill>
                <a:schemeClr val="tx1"/>
              </a:solidFill>
              <a:prstDash val="solid"/>
              <a:round/>
              <a:headEnd type="none" w="sm" len="sm"/>
              <a:tailEnd type="none" w="sm" len="sm"/>
            </a:ln>
            <a:effectLst/>
          </p:spPr>
        </p:cxnSp>
      </p:grpSp>
      <p:grpSp>
        <p:nvGrpSpPr>
          <p:cNvPr id="67" name="Group 66">
            <a:extLst>
              <a:ext uri="{FF2B5EF4-FFF2-40B4-BE49-F238E27FC236}">
                <a16:creationId xmlns:a16="http://schemas.microsoft.com/office/drawing/2014/main" id="{7AD3D2A3-F808-2FC9-A370-660EB3EAA6E8}"/>
              </a:ext>
            </a:extLst>
          </p:cNvPr>
          <p:cNvGrpSpPr/>
          <p:nvPr/>
        </p:nvGrpSpPr>
        <p:grpSpPr>
          <a:xfrm>
            <a:off x="258990" y="1777517"/>
            <a:ext cx="317081" cy="317081"/>
            <a:chOff x="8662074" y="1556876"/>
            <a:chExt cx="411478" cy="411478"/>
          </a:xfrm>
        </p:grpSpPr>
        <p:sp>
          <p:nvSpPr>
            <p:cNvPr id="68" name="Oval 67">
              <a:extLst>
                <a:ext uri="{FF2B5EF4-FFF2-40B4-BE49-F238E27FC236}">
                  <a16:creationId xmlns:a16="http://schemas.microsoft.com/office/drawing/2014/main" id="{9EF03909-2B20-882C-7A3B-423E4EF37927}"/>
                </a:ext>
              </a:extLst>
            </p:cNvPr>
            <p:cNvSpPr/>
            <p:nvPr/>
          </p:nvSpPr>
          <p:spPr bwMode="auto">
            <a:xfrm>
              <a:off x="8662074" y="1556876"/>
              <a:ext cx="411478" cy="411478"/>
            </a:xfrm>
            <a:prstGeom prst="ellipse">
              <a:avLst/>
            </a:prstGeom>
            <a:solidFill>
              <a:srgbClr val="FB7800"/>
            </a:solidFill>
            <a:ln w="12700" cap="flat" cmpd="sng" algn="ctr">
              <a:solidFill>
                <a:schemeClr val="tx1"/>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CH" sz="1800" b="0" i="0" u="none" strike="noStrike" cap="none" normalizeH="0" baseline="0">
                <a:ln>
                  <a:noFill/>
                </a:ln>
                <a:solidFill>
                  <a:schemeClr val="tx1"/>
                </a:solidFill>
                <a:effectLst/>
                <a:latin typeface="Garamond" pitchFamily="-65" charset="0"/>
              </a:endParaRPr>
            </a:p>
          </p:txBody>
        </p:sp>
        <p:sp>
          <p:nvSpPr>
            <p:cNvPr id="69" name="Oval 68">
              <a:extLst>
                <a:ext uri="{FF2B5EF4-FFF2-40B4-BE49-F238E27FC236}">
                  <a16:creationId xmlns:a16="http://schemas.microsoft.com/office/drawing/2014/main" id="{CC878BDA-EAC0-CBB2-60B1-FDCAF5F54FE2}"/>
                </a:ext>
              </a:extLst>
            </p:cNvPr>
            <p:cNvSpPr/>
            <p:nvPr/>
          </p:nvSpPr>
          <p:spPr bwMode="auto">
            <a:xfrm>
              <a:off x="8719687" y="1725715"/>
              <a:ext cx="70307" cy="70307"/>
            </a:xfrm>
            <a:prstGeom prst="ellipse">
              <a:avLst/>
            </a:prstGeom>
            <a:solidFill>
              <a:schemeClr val="tx1"/>
            </a:solidFill>
            <a:ln w="12700" cap="flat" cmpd="sng" algn="ctr">
              <a:solidFill>
                <a:schemeClr val="tx1"/>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CH" sz="1800" b="0" i="0" u="none" strike="noStrike" cap="none" normalizeH="0" baseline="0">
                <a:ln>
                  <a:noFill/>
                </a:ln>
                <a:solidFill>
                  <a:schemeClr val="tx1"/>
                </a:solidFill>
                <a:effectLst/>
                <a:latin typeface="Garamond" pitchFamily="-65" charset="0"/>
              </a:endParaRPr>
            </a:p>
          </p:txBody>
        </p:sp>
        <p:sp>
          <p:nvSpPr>
            <p:cNvPr id="70" name="Oval 69">
              <a:extLst>
                <a:ext uri="{FF2B5EF4-FFF2-40B4-BE49-F238E27FC236}">
                  <a16:creationId xmlns:a16="http://schemas.microsoft.com/office/drawing/2014/main" id="{205C67F0-1D34-D6E4-6D42-3E74BE294EB0}"/>
                </a:ext>
              </a:extLst>
            </p:cNvPr>
            <p:cNvSpPr/>
            <p:nvPr/>
          </p:nvSpPr>
          <p:spPr bwMode="auto">
            <a:xfrm>
              <a:off x="8831294" y="1725715"/>
              <a:ext cx="70307" cy="70307"/>
            </a:xfrm>
            <a:prstGeom prst="ellipse">
              <a:avLst/>
            </a:prstGeom>
            <a:solidFill>
              <a:schemeClr val="tx1"/>
            </a:solidFill>
            <a:ln w="12700" cap="flat" cmpd="sng" algn="ctr">
              <a:solidFill>
                <a:schemeClr val="tx1"/>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CH" sz="1800" b="0" i="0" u="none" strike="noStrike" cap="none" normalizeH="0" baseline="0">
                <a:ln>
                  <a:noFill/>
                </a:ln>
                <a:solidFill>
                  <a:schemeClr val="tx1"/>
                </a:solidFill>
                <a:effectLst/>
                <a:latin typeface="Garamond" pitchFamily="-65" charset="0"/>
              </a:endParaRPr>
            </a:p>
          </p:txBody>
        </p:sp>
        <p:sp>
          <p:nvSpPr>
            <p:cNvPr id="71" name="Oval 70">
              <a:extLst>
                <a:ext uri="{FF2B5EF4-FFF2-40B4-BE49-F238E27FC236}">
                  <a16:creationId xmlns:a16="http://schemas.microsoft.com/office/drawing/2014/main" id="{0976101A-86AD-1AE4-95E0-53D12E09E0F2}"/>
                </a:ext>
              </a:extLst>
            </p:cNvPr>
            <p:cNvSpPr/>
            <p:nvPr/>
          </p:nvSpPr>
          <p:spPr bwMode="auto">
            <a:xfrm>
              <a:off x="8945760" y="1728269"/>
              <a:ext cx="70307" cy="70307"/>
            </a:xfrm>
            <a:prstGeom prst="ellipse">
              <a:avLst/>
            </a:prstGeom>
            <a:solidFill>
              <a:schemeClr val="tx1"/>
            </a:solidFill>
            <a:ln w="12700" cap="flat" cmpd="sng" algn="ctr">
              <a:solidFill>
                <a:schemeClr val="tx1"/>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CH" sz="1800" b="0" i="0" u="none" strike="noStrike" cap="none" normalizeH="0" baseline="0">
                <a:ln>
                  <a:noFill/>
                </a:ln>
                <a:solidFill>
                  <a:schemeClr val="tx1"/>
                </a:solidFill>
                <a:effectLst/>
                <a:latin typeface="Garamond" pitchFamily="-65" charset="0"/>
              </a:endParaRPr>
            </a:p>
          </p:txBody>
        </p:sp>
      </p:grpSp>
      <p:grpSp>
        <p:nvGrpSpPr>
          <p:cNvPr id="72" name="Group 71">
            <a:extLst>
              <a:ext uri="{FF2B5EF4-FFF2-40B4-BE49-F238E27FC236}">
                <a16:creationId xmlns:a16="http://schemas.microsoft.com/office/drawing/2014/main" id="{58DEA43A-B9FF-9C7D-7FC7-AA5CCE815A74}"/>
              </a:ext>
            </a:extLst>
          </p:cNvPr>
          <p:cNvGrpSpPr/>
          <p:nvPr/>
        </p:nvGrpSpPr>
        <p:grpSpPr>
          <a:xfrm>
            <a:off x="261055" y="5400912"/>
            <a:ext cx="317081" cy="317081"/>
            <a:chOff x="8662074" y="1556876"/>
            <a:chExt cx="411478" cy="411478"/>
          </a:xfrm>
        </p:grpSpPr>
        <p:sp>
          <p:nvSpPr>
            <p:cNvPr id="73" name="Oval 72">
              <a:extLst>
                <a:ext uri="{FF2B5EF4-FFF2-40B4-BE49-F238E27FC236}">
                  <a16:creationId xmlns:a16="http://schemas.microsoft.com/office/drawing/2014/main" id="{0432749B-AAD9-3621-F105-73E4B219E229}"/>
                </a:ext>
              </a:extLst>
            </p:cNvPr>
            <p:cNvSpPr/>
            <p:nvPr/>
          </p:nvSpPr>
          <p:spPr bwMode="auto">
            <a:xfrm>
              <a:off x="8662074" y="1556876"/>
              <a:ext cx="411478" cy="411478"/>
            </a:xfrm>
            <a:prstGeom prst="ellipse">
              <a:avLst/>
            </a:prstGeom>
            <a:solidFill>
              <a:srgbClr val="FB7800"/>
            </a:solidFill>
            <a:ln w="12700" cap="flat" cmpd="sng" algn="ctr">
              <a:solidFill>
                <a:schemeClr val="tx1"/>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CH" sz="1800" b="0" i="0" u="none" strike="noStrike" cap="none" normalizeH="0" baseline="0">
                <a:ln>
                  <a:noFill/>
                </a:ln>
                <a:solidFill>
                  <a:schemeClr val="tx1"/>
                </a:solidFill>
                <a:effectLst/>
                <a:latin typeface="Garamond" pitchFamily="-65" charset="0"/>
              </a:endParaRPr>
            </a:p>
          </p:txBody>
        </p:sp>
        <p:sp>
          <p:nvSpPr>
            <p:cNvPr id="74" name="Oval 73">
              <a:extLst>
                <a:ext uri="{FF2B5EF4-FFF2-40B4-BE49-F238E27FC236}">
                  <a16:creationId xmlns:a16="http://schemas.microsoft.com/office/drawing/2014/main" id="{A853C24F-970C-D9AF-C9B2-AE727CE3A92C}"/>
                </a:ext>
              </a:extLst>
            </p:cNvPr>
            <p:cNvSpPr/>
            <p:nvPr/>
          </p:nvSpPr>
          <p:spPr bwMode="auto">
            <a:xfrm>
              <a:off x="8719687" y="1725715"/>
              <a:ext cx="70307" cy="70307"/>
            </a:xfrm>
            <a:prstGeom prst="ellipse">
              <a:avLst/>
            </a:prstGeom>
            <a:solidFill>
              <a:schemeClr val="tx1"/>
            </a:solidFill>
            <a:ln w="12700" cap="flat" cmpd="sng" algn="ctr">
              <a:solidFill>
                <a:schemeClr val="tx1"/>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CH" sz="1800" b="0" i="0" u="none" strike="noStrike" cap="none" normalizeH="0" baseline="0">
                <a:ln>
                  <a:noFill/>
                </a:ln>
                <a:solidFill>
                  <a:schemeClr val="tx1"/>
                </a:solidFill>
                <a:effectLst/>
                <a:latin typeface="Garamond" pitchFamily="-65" charset="0"/>
              </a:endParaRPr>
            </a:p>
          </p:txBody>
        </p:sp>
        <p:sp>
          <p:nvSpPr>
            <p:cNvPr id="75" name="Oval 74">
              <a:extLst>
                <a:ext uri="{FF2B5EF4-FFF2-40B4-BE49-F238E27FC236}">
                  <a16:creationId xmlns:a16="http://schemas.microsoft.com/office/drawing/2014/main" id="{9413A3D6-06C2-6BFD-2ECC-4B70924D3E1D}"/>
                </a:ext>
              </a:extLst>
            </p:cNvPr>
            <p:cNvSpPr/>
            <p:nvPr/>
          </p:nvSpPr>
          <p:spPr bwMode="auto">
            <a:xfrm>
              <a:off x="8831294" y="1725715"/>
              <a:ext cx="70307" cy="70307"/>
            </a:xfrm>
            <a:prstGeom prst="ellipse">
              <a:avLst/>
            </a:prstGeom>
            <a:solidFill>
              <a:schemeClr val="tx1"/>
            </a:solidFill>
            <a:ln w="12700" cap="flat" cmpd="sng" algn="ctr">
              <a:solidFill>
                <a:schemeClr val="tx1"/>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CH" sz="1800" b="0" i="0" u="none" strike="noStrike" cap="none" normalizeH="0" baseline="0">
                <a:ln>
                  <a:noFill/>
                </a:ln>
                <a:solidFill>
                  <a:schemeClr val="tx1"/>
                </a:solidFill>
                <a:effectLst/>
                <a:latin typeface="Garamond" pitchFamily="-65" charset="0"/>
              </a:endParaRPr>
            </a:p>
          </p:txBody>
        </p:sp>
        <p:sp>
          <p:nvSpPr>
            <p:cNvPr id="76" name="Oval 75">
              <a:extLst>
                <a:ext uri="{FF2B5EF4-FFF2-40B4-BE49-F238E27FC236}">
                  <a16:creationId xmlns:a16="http://schemas.microsoft.com/office/drawing/2014/main" id="{2BEC045F-F4E8-9A00-1CD3-90A1B6B8C063}"/>
                </a:ext>
              </a:extLst>
            </p:cNvPr>
            <p:cNvSpPr/>
            <p:nvPr/>
          </p:nvSpPr>
          <p:spPr bwMode="auto">
            <a:xfrm>
              <a:off x="8945760" y="1728269"/>
              <a:ext cx="70307" cy="70307"/>
            </a:xfrm>
            <a:prstGeom prst="ellipse">
              <a:avLst/>
            </a:prstGeom>
            <a:solidFill>
              <a:schemeClr val="tx1"/>
            </a:solidFill>
            <a:ln w="12700" cap="flat" cmpd="sng" algn="ctr">
              <a:solidFill>
                <a:schemeClr val="tx1"/>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CH" sz="1800" b="0" i="0" u="none" strike="noStrike" cap="none" normalizeH="0" baseline="0">
                <a:ln>
                  <a:noFill/>
                </a:ln>
                <a:solidFill>
                  <a:schemeClr val="tx1"/>
                </a:solidFill>
                <a:effectLst/>
                <a:latin typeface="Garamond" pitchFamily="-65" charset="0"/>
              </a:endParaRPr>
            </a:p>
          </p:txBody>
        </p:sp>
      </p:grpSp>
      <p:grpSp>
        <p:nvGrpSpPr>
          <p:cNvPr id="77" name="Group 76">
            <a:extLst>
              <a:ext uri="{FF2B5EF4-FFF2-40B4-BE49-F238E27FC236}">
                <a16:creationId xmlns:a16="http://schemas.microsoft.com/office/drawing/2014/main" id="{31BD018F-F6D7-54BA-FD0F-A2DD7E48D35B}"/>
              </a:ext>
            </a:extLst>
          </p:cNvPr>
          <p:cNvGrpSpPr/>
          <p:nvPr/>
        </p:nvGrpSpPr>
        <p:grpSpPr>
          <a:xfrm>
            <a:off x="258990" y="6003688"/>
            <a:ext cx="317081" cy="317081"/>
            <a:chOff x="9268393" y="1559197"/>
            <a:chExt cx="411478" cy="411478"/>
          </a:xfrm>
        </p:grpSpPr>
        <p:sp>
          <p:nvSpPr>
            <p:cNvPr id="78" name="Oval 77">
              <a:extLst>
                <a:ext uri="{FF2B5EF4-FFF2-40B4-BE49-F238E27FC236}">
                  <a16:creationId xmlns:a16="http://schemas.microsoft.com/office/drawing/2014/main" id="{C4BBEF8A-FFE4-3476-5249-466326512978}"/>
                </a:ext>
              </a:extLst>
            </p:cNvPr>
            <p:cNvSpPr/>
            <p:nvPr/>
          </p:nvSpPr>
          <p:spPr bwMode="auto">
            <a:xfrm>
              <a:off x="9268393" y="1559197"/>
              <a:ext cx="411478" cy="411478"/>
            </a:xfrm>
            <a:prstGeom prst="ellipse">
              <a:avLst/>
            </a:prstGeom>
            <a:solidFill>
              <a:srgbClr val="00B050"/>
            </a:solidFill>
            <a:ln w="12700" cap="flat" cmpd="sng" algn="ctr">
              <a:solidFill>
                <a:schemeClr val="tx1"/>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CH" sz="1800" b="0" i="0" u="none" strike="noStrike" cap="none" normalizeH="0" baseline="0">
                <a:ln>
                  <a:noFill/>
                </a:ln>
                <a:solidFill>
                  <a:schemeClr val="tx1"/>
                </a:solidFill>
                <a:effectLst/>
                <a:latin typeface="Garamond" pitchFamily="-65" charset="0"/>
              </a:endParaRPr>
            </a:p>
          </p:txBody>
        </p:sp>
        <p:cxnSp>
          <p:nvCxnSpPr>
            <p:cNvPr id="79" name="Straight Connector 78">
              <a:extLst>
                <a:ext uri="{FF2B5EF4-FFF2-40B4-BE49-F238E27FC236}">
                  <a16:creationId xmlns:a16="http://schemas.microsoft.com/office/drawing/2014/main" id="{9B4CD2BA-49BC-4275-C4D8-0F9DD894F716}"/>
                </a:ext>
              </a:extLst>
            </p:cNvPr>
            <p:cNvCxnSpPr>
              <a:cxnSpLocks/>
            </p:cNvCxnSpPr>
            <p:nvPr/>
          </p:nvCxnSpPr>
          <p:spPr bwMode="auto">
            <a:xfrm>
              <a:off x="9376884" y="1744509"/>
              <a:ext cx="93839" cy="105698"/>
            </a:xfrm>
            <a:prstGeom prst="line">
              <a:avLst/>
            </a:prstGeom>
            <a:solidFill>
              <a:schemeClr val="accent1"/>
            </a:solidFill>
            <a:ln w="38100" cap="rnd" cmpd="sng" algn="ctr">
              <a:solidFill>
                <a:schemeClr val="tx1"/>
              </a:solidFill>
              <a:prstDash val="solid"/>
              <a:round/>
              <a:headEnd type="none" w="sm" len="sm"/>
              <a:tailEnd type="none" w="sm" len="sm"/>
            </a:ln>
            <a:effectLst/>
          </p:spPr>
        </p:cxnSp>
        <p:cxnSp>
          <p:nvCxnSpPr>
            <p:cNvPr id="80" name="Straight Connector 79">
              <a:extLst>
                <a:ext uri="{FF2B5EF4-FFF2-40B4-BE49-F238E27FC236}">
                  <a16:creationId xmlns:a16="http://schemas.microsoft.com/office/drawing/2014/main" id="{9B5C1210-09F6-66B2-4092-8F599A7A3835}"/>
                </a:ext>
              </a:extLst>
            </p:cNvPr>
            <p:cNvCxnSpPr>
              <a:cxnSpLocks/>
            </p:cNvCxnSpPr>
            <p:nvPr/>
          </p:nvCxnSpPr>
          <p:spPr bwMode="auto">
            <a:xfrm flipV="1">
              <a:off x="9474549" y="1647221"/>
              <a:ext cx="82852" cy="199160"/>
            </a:xfrm>
            <a:prstGeom prst="line">
              <a:avLst/>
            </a:prstGeom>
            <a:solidFill>
              <a:schemeClr val="accent1"/>
            </a:solidFill>
            <a:ln w="38100" cap="rnd" cmpd="sng" algn="ctr">
              <a:solidFill>
                <a:schemeClr val="tx1"/>
              </a:solidFill>
              <a:prstDash val="solid"/>
              <a:round/>
              <a:headEnd type="none" w="sm" len="sm"/>
              <a:tailEnd type="none" w="sm" len="sm"/>
            </a:ln>
            <a:effectLst/>
          </p:spPr>
        </p:cxnSp>
      </p:grpSp>
      <p:grpSp>
        <p:nvGrpSpPr>
          <p:cNvPr id="36" name="Group 35">
            <a:extLst>
              <a:ext uri="{FF2B5EF4-FFF2-40B4-BE49-F238E27FC236}">
                <a16:creationId xmlns:a16="http://schemas.microsoft.com/office/drawing/2014/main" id="{129C5B5E-ED64-154F-B23B-B087274FA69C}"/>
              </a:ext>
            </a:extLst>
          </p:cNvPr>
          <p:cNvGrpSpPr/>
          <p:nvPr/>
        </p:nvGrpSpPr>
        <p:grpSpPr>
          <a:xfrm>
            <a:off x="246079" y="1138713"/>
            <a:ext cx="317081" cy="317081"/>
            <a:chOff x="8662074" y="1556876"/>
            <a:chExt cx="411478" cy="411478"/>
          </a:xfrm>
        </p:grpSpPr>
        <p:sp>
          <p:nvSpPr>
            <p:cNvPr id="37" name="Oval 36">
              <a:extLst>
                <a:ext uri="{FF2B5EF4-FFF2-40B4-BE49-F238E27FC236}">
                  <a16:creationId xmlns:a16="http://schemas.microsoft.com/office/drawing/2014/main" id="{24A11C5E-BB05-A447-B60C-504C2304A834}"/>
                </a:ext>
              </a:extLst>
            </p:cNvPr>
            <p:cNvSpPr/>
            <p:nvPr/>
          </p:nvSpPr>
          <p:spPr bwMode="auto">
            <a:xfrm>
              <a:off x="8662074" y="1556876"/>
              <a:ext cx="411478" cy="411478"/>
            </a:xfrm>
            <a:prstGeom prst="ellipse">
              <a:avLst/>
            </a:prstGeom>
            <a:solidFill>
              <a:srgbClr val="FB7800"/>
            </a:solidFill>
            <a:ln w="12700" cap="flat" cmpd="sng" algn="ctr">
              <a:solidFill>
                <a:schemeClr val="tx1"/>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CH" sz="1800" b="0" i="0" u="none" strike="noStrike" cap="none" normalizeH="0" baseline="0">
                <a:ln>
                  <a:noFill/>
                </a:ln>
                <a:solidFill>
                  <a:schemeClr val="tx1"/>
                </a:solidFill>
                <a:effectLst/>
                <a:latin typeface="Garamond" pitchFamily="-65" charset="0"/>
              </a:endParaRPr>
            </a:p>
          </p:txBody>
        </p:sp>
        <p:sp>
          <p:nvSpPr>
            <p:cNvPr id="38" name="Oval 37">
              <a:extLst>
                <a:ext uri="{FF2B5EF4-FFF2-40B4-BE49-F238E27FC236}">
                  <a16:creationId xmlns:a16="http://schemas.microsoft.com/office/drawing/2014/main" id="{1388F0B3-DFBE-8E27-D8D7-C8F6AE2647F9}"/>
                </a:ext>
              </a:extLst>
            </p:cNvPr>
            <p:cNvSpPr/>
            <p:nvPr/>
          </p:nvSpPr>
          <p:spPr bwMode="auto">
            <a:xfrm>
              <a:off x="8719687" y="1725715"/>
              <a:ext cx="70307" cy="70307"/>
            </a:xfrm>
            <a:prstGeom prst="ellipse">
              <a:avLst/>
            </a:prstGeom>
            <a:solidFill>
              <a:schemeClr val="tx1"/>
            </a:solidFill>
            <a:ln w="12700" cap="flat" cmpd="sng" algn="ctr">
              <a:solidFill>
                <a:schemeClr val="tx1"/>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CH" sz="1800" b="0" i="0" u="none" strike="noStrike" cap="none" normalizeH="0" baseline="0">
                <a:ln>
                  <a:noFill/>
                </a:ln>
                <a:solidFill>
                  <a:schemeClr val="tx1"/>
                </a:solidFill>
                <a:effectLst/>
                <a:latin typeface="Garamond" pitchFamily="-65" charset="0"/>
              </a:endParaRPr>
            </a:p>
          </p:txBody>
        </p:sp>
        <p:sp>
          <p:nvSpPr>
            <p:cNvPr id="39" name="Oval 38">
              <a:extLst>
                <a:ext uri="{FF2B5EF4-FFF2-40B4-BE49-F238E27FC236}">
                  <a16:creationId xmlns:a16="http://schemas.microsoft.com/office/drawing/2014/main" id="{4A69E6A7-8795-E6D5-7FA7-77378875C924}"/>
                </a:ext>
              </a:extLst>
            </p:cNvPr>
            <p:cNvSpPr/>
            <p:nvPr/>
          </p:nvSpPr>
          <p:spPr bwMode="auto">
            <a:xfrm>
              <a:off x="8831294" y="1725715"/>
              <a:ext cx="70307" cy="70307"/>
            </a:xfrm>
            <a:prstGeom prst="ellipse">
              <a:avLst/>
            </a:prstGeom>
            <a:solidFill>
              <a:schemeClr val="tx1"/>
            </a:solidFill>
            <a:ln w="12700" cap="flat" cmpd="sng" algn="ctr">
              <a:solidFill>
                <a:schemeClr val="tx1"/>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CH" sz="1800" b="0" i="0" u="none" strike="noStrike" cap="none" normalizeH="0" baseline="0">
                <a:ln>
                  <a:noFill/>
                </a:ln>
                <a:solidFill>
                  <a:schemeClr val="tx1"/>
                </a:solidFill>
                <a:effectLst/>
                <a:latin typeface="Garamond" pitchFamily="-65" charset="0"/>
              </a:endParaRPr>
            </a:p>
          </p:txBody>
        </p:sp>
        <p:sp>
          <p:nvSpPr>
            <p:cNvPr id="58" name="Oval 57">
              <a:extLst>
                <a:ext uri="{FF2B5EF4-FFF2-40B4-BE49-F238E27FC236}">
                  <a16:creationId xmlns:a16="http://schemas.microsoft.com/office/drawing/2014/main" id="{7E55FC67-3177-B979-12FD-E113A1F37ECA}"/>
                </a:ext>
              </a:extLst>
            </p:cNvPr>
            <p:cNvSpPr/>
            <p:nvPr/>
          </p:nvSpPr>
          <p:spPr bwMode="auto">
            <a:xfrm>
              <a:off x="8945760" y="1728269"/>
              <a:ext cx="70307" cy="70307"/>
            </a:xfrm>
            <a:prstGeom prst="ellipse">
              <a:avLst/>
            </a:prstGeom>
            <a:solidFill>
              <a:schemeClr val="tx1"/>
            </a:solidFill>
            <a:ln w="12700" cap="flat" cmpd="sng" algn="ctr">
              <a:solidFill>
                <a:schemeClr val="tx1"/>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CH" sz="1800" b="0" i="0" u="none" strike="noStrike" cap="none" normalizeH="0" baseline="0">
                <a:ln>
                  <a:noFill/>
                </a:ln>
                <a:solidFill>
                  <a:schemeClr val="tx1"/>
                </a:solidFill>
                <a:effectLst/>
                <a:latin typeface="Garamond" pitchFamily="-65" charset="0"/>
              </a:endParaRPr>
            </a:p>
          </p:txBody>
        </p:sp>
      </p:grpSp>
      <p:grpSp>
        <p:nvGrpSpPr>
          <p:cNvPr id="59" name="Group 58">
            <a:extLst>
              <a:ext uri="{FF2B5EF4-FFF2-40B4-BE49-F238E27FC236}">
                <a16:creationId xmlns:a16="http://schemas.microsoft.com/office/drawing/2014/main" id="{440CEDCE-3BCF-43F2-9511-7BFF28F48DBA}"/>
              </a:ext>
            </a:extLst>
          </p:cNvPr>
          <p:cNvGrpSpPr/>
          <p:nvPr/>
        </p:nvGrpSpPr>
        <p:grpSpPr>
          <a:xfrm>
            <a:off x="256435" y="2832104"/>
            <a:ext cx="317081" cy="317081"/>
            <a:chOff x="8662074" y="1556876"/>
            <a:chExt cx="411478" cy="411478"/>
          </a:xfrm>
        </p:grpSpPr>
        <p:sp>
          <p:nvSpPr>
            <p:cNvPr id="60" name="Oval 59">
              <a:extLst>
                <a:ext uri="{FF2B5EF4-FFF2-40B4-BE49-F238E27FC236}">
                  <a16:creationId xmlns:a16="http://schemas.microsoft.com/office/drawing/2014/main" id="{E0869C16-EB0C-4BEB-F2C6-8E9AF801CFEC}"/>
                </a:ext>
              </a:extLst>
            </p:cNvPr>
            <p:cNvSpPr/>
            <p:nvPr/>
          </p:nvSpPr>
          <p:spPr bwMode="auto">
            <a:xfrm>
              <a:off x="8662074" y="1556876"/>
              <a:ext cx="411478" cy="411478"/>
            </a:xfrm>
            <a:prstGeom prst="ellipse">
              <a:avLst/>
            </a:prstGeom>
            <a:solidFill>
              <a:srgbClr val="FB7800"/>
            </a:solidFill>
            <a:ln w="12700" cap="flat" cmpd="sng" algn="ctr">
              <a:solidFill>
                <a:schemeClr val="tx1"/>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CH" sz="1800" b="0" i="0" u="none" strike="noStrike" cap="none" normalizeH="0" baseline="0">
                <a:ln>
                  <a:noFill/>
                </a:ln>
                <a:solidFill>
                  <a:schemeClr val="tx1"/>
                </a:solidFill>
                <a:effectLst/>
                <a:latin typeface="Garamond" pitchFamily="-65" charset="0"/>
              </a:endParaRPr>
            </a:p>
          </p:txBody>
        </p:sp>
        <p:sp>
          <p:nvSpPr>
            <p:cNvPr id="61" name="Oval 60">
              <a:extLst>
                <a:ext uri="{FF2B5EF4-FFF2-40B4-BE49-F238E27FC236}">
                  <a16:creationId xmlns:a16="http://schemas.microsoft.com/office/drawing/2014/main" id="{A5706925-5FAC-70C6-6194-BF328756A972}"/>
                </a:ext>
              </a:extLst>
            </p:cNvPr>
            <p:cNvSpPr/>
            <p:nvPr/>
          </p:nvSpPr>
          <p:spPr bwMode="auto">
            <a:xfrm>
              <a:off x="8719687" y="1725715"/>
              <a:ext cx="70307" cy="70307"/>
            </a:xfrm>
            <a:prstGeom prst="ellipse">
              <a:avLst/>
            </a:prstGeom>
            <a:solidFill>
              <a:schemeClr val="tx1"/>
            </a:solidFill>
            <a:ln w="12700" cap="flat" cmpd="sng" algn="ctr">
              <a:solidFill>
                <a:schemeClr val="tx1"/>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CH" sz="1800" b="0" i="0" u="none" strike="noStrike" cap="none" normalizeH="0" baseline="0">
                <a:ln>
                  <a:noFill/>
                </a:ln>
                <a:solidFill>
                  <a:schemeClr val="tx1"/>
                </a:solidFill>
                <a:effectLst/>
                <a:latin typeface="Garamond" pitchFamily="-65" charset="0"/>
              </a:endParaRPr>
            </a:p>
          </p:txBody>
        </p:sp>
        <p:sp>
          <p:nvSpPr>
            <p:cNvPr id="62" name="Oval 61">
              <a:extLst>
                <a:ext uri="{FF2B5EF4-FFF2-40B4-BE49-F238E27FC236}">
                  <a16:creationId xmlns:a16="http://schemas.microsoft.com/office/drawing/2014/main" id="{2E44DBA3-573B-EF96-D545-3600BD7D9802}"/>
                </a:ext>
              </a:extLst>
            </p:cNvPr>
            <p:cNvSpPr/>
            <p:nvPr/>
          </p:nvSpPr>
          <p:spPr bwMode="auto">
            <a:xfrm>
              <a:off x="8831294" y="1725715"/>
              <a:ext cx="70307" cy="70307"/>
            </a:xfrm>
            <a:prstGeom prst="ellipse">
              <a:avLst/>
            </a:prstGeom>
            <a:solidFill>
              <a:schemeClr val="tx1"/>
            </a:solidFill>
            <a:ln w="12700" cap="flat" cmpd="sng" algn="ctr">
              <a:solidFill>
                <a:schemeClr val="tx1"/>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CH" sz="1800" b="0" i="0" u="none" strike="noStrike" cap="none" normalizeH="0" baseline="0">
                <a:ln>
                  <a:noFill/>
                </a:ln>
                <a:solidFill>
                  <a:schemeClr val="tx1"/>
                </a:solidFill>
                <a:effectLst/>
                <a:latin typeface="Garamond" pitchFamily="-65" charset="0"/>
              </a:endParaRPr>
            </a:p>
          </p:txBody>
        </p:sp>
        <p:sp>
          <p:nvSpPr>
            <p:cNvPr id="81" name="Oval 80">
              <a:extLst>
                <a:ext uri="{FF2B5EF4-FFF2-40B4-BE49-F238E27FC236}">
                  <a16:creationId xmlns:a16="http://schemas.microsoft.com/office/drawing/2014/main" id="{1927C1ED-7F3A-14FC-E99A-0E65AED55087}"/>
                </a:ext>
              </a:extLst>
            </p:cNvPr>
            <p:cNvSpPr/>
            <p:nvPr/>
          </p:nvSpPr>
          <p:spPr bwMode="auto">
            <a:xfrm>
              <a:off x="8945760" y="1728269"/>
              <a:ext cx="70307" cy="70307"/>
            </a:xfrm>
            <a:prstGeom prst="ellipse">
              <a:avLst/>
            </a:prstGeom>
            <a:solidFill>
              <a:schemeClr val="tx1"/>
            </a:solidFill>
            <a:ln w="12700" cap="flat" cmpd="sng" algn="ctr">
              <a:solidFill>
                <a:schemeClr val="tx1"/>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CH" sz="1800" b="0" i="0" u="none" strike="noStrike" cap="none" normalizeH="0" baseline="0">
                <a:ln>
                  <a:noFill/>
                </a:ln>
                <a:solidFill>
                  <a:schemeClr val="tx1"/>
                </a:solidFill>
                <a:effectLst/>
                <a:latin typeface="Garamond" pitchFamily="-65" charset="0"/>
              </a:endParaRPr>
            </a:p>
          </p:txBody>
        </p:sp>
      </p:grpSp>
      <p:grpSp>
        <p:nvGrpSpPr>
          <p:cNvPr id="19" name="Group 18">
            <a:extLst>
              <a:ext uri="{FF2B5EF4-FFF2-40B4-BE49-F238E27FC236}">
                <a16:creationId xmlns:a16="http://schemas.microsoft.com/office/drawing/2014/main" id="{3D831538-C425-A03E-76B3-4E7A70759929}"/>
              </a:ext>
            </a:extLst>
          </p:cNvPr>
          <p:cNvGrpSpPr/>
          <p:nvPr/>
        </p:nvGrpSpPr>
        <p:grpSpPr>
          <a:xfrm>
            <a:off x="246079" y="3499292"/>
            <a:ext cx="317081" cy="317081"/>
            <a:chOff x="8662074" y="1556876"/>
            <a:chExt cx="411478" cy="411478"/>
          </a:xfrm>
        </p:grpSpPr>
        <p:sp>
          <p:nvSpPr>
            <p:cNvPr id="20" name="Oval 19">
              <a:extLst>
                <a:ext uri="{FF2B5EF4-FFF2-40B4-BE49-F238E27FC236}">
                  <a16:creationId xmlns:a16="http://schemas.microsoft.com/office/drawing/2014/main" id="{6537E5D7-829C-C522-0A14-F76016611EBD}"/>
                </a:ext>
              </a:extLst>
            </p:cNvPr>
            <p:cNvSpPr/>
            <p:nvPr/>
          </p:nvSpPr>
          <p:spPr bwMode="auto">
            <a:xfrm>
              <a:off x="8662074" y="1556876"/>
              <a:ext cx="411478" cy="411478"/>
            </a:xfrm>
            <a:prstGeom prst="ellipse">
              <a:avLst/>
            </a:prstGeom>
            <a:solidFill>
              <a:srgbClr val="FB7800"/>
            </a:solidFill>
            <a:ln w="12700" cap="flat" cmpd="sng" algn="ctr">
              <a:solidFill>
                <a:schemeClr val="tx1"/>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CH" sz="1800" b="0" i="0" u="none" strike="noStrike" cap="none" normalizeH="0" baseline="0">
                <a:ln>
                  <a:noFill/>
                </a:ln>
                <a:solidFill>
                  <a:schemeClr val="tx1"/>
                </a:solidFill>
                <a:effectLst/>
                <a:latin typeface="Garamond" pitchFamily="-65" charset="0"/>
              </a:endParaRPr>
            </a:p>
          </p:txBody>
        </p:sp>
        <p:sp>
          <p:nvSpPr>
            <p:cNvPr id="21" name="Oval 20">
              <a:extLst>
                <a:ext uri="{FF2B5EF4-FFF2-40B4-BE49-F238E27FC236}">
                  <a16:creationId xmlns:a16="http://schemas.microsoft.com/office/drawing/2014/main" id="{01CF95C7-33FE-6E76-1B50-DF66621B52BE}"/>
                </a:ext>
              </a:extLst>
            </p:cNvPr>
            <p:cNvSpPr/>
            <p:nvPr/>
          </p:nvSpPr>
          <p:spPr bwMode="auto">
            <a:xfrm>
              <a:off x="8719687" y="1725715"/>
              <a:ext cx="70307" cy="70307"/>
            </a:xfrm>
            <a:prstGeom prst="ellipse">
              <a:avLst/>
            </a:prstGeom>
            <a:solidFill>
              <a:schemeClr val="tx1"/>
            </a:solidFill>
            <a:ln w="12700" cap="flat" cmpd="sng" algn="ctr">
              <a:solidFill>
                <a:schemeClr val="tx1"/>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CH" sz="1800" b="0" i="0" u="none" strike="noStrike" cap="none" normalizeH="0" baseline="0">
                <a:ln>
                  <a:noFill/>
                </a:ln>
                <a:solidFill>
                  <a:schemeClr val="tx1"/>
                </a:solidFill>
                <a:effectLst/>
                <a:latin typeface="Garamond" pitchFamily="-65" charset="0"/>
              </a:endParaRPr>
            </a:p>
          </p:txBody>
        </p:sp>
        <p:sp>
          <p:nvSpPr>
            <p:cNvPr id="22" name="Oval 21">
              <a:extLst>
                <a:ext uri="{FF2B5EF4-FFF2-40B4-BE49-F238E27FC236}">
                  <a16:creationId xmlns:a16="http://schemas.microsoft.com/office/drawing/2014/main" id="{CD93014C-A896-03EE-2794-0C83294CB60B}"/>
                </a:ext>
              </a:extLst>
            </p:cNvPr>
            <p:cNvSpPr/>
            <p:nvPr/>
          </p:nvSpPr>
          <p:spPr bwMode="auto">
            <a:xfrm>
              <a:off x="8831294" y="1725715"/>
              <a:ext cx="70307" cy="70307"/>
            </a:xfrm>
            <a:prstGeom prst="ellipse">
              <a:avLst/>
            </a:prstGeom>
            <a:solidFill>
              <a:schemeClr val="tx1"/>
            </a:solidFill>
            <a:ln w="12700" cap="flat" cmpd="sng" algn="ctr">
              <a:solidFill>
                <a:schemeClr val="tx1"/>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CH" sz="1800" b="0" i="0" u="none" strike="noStrike" cap="none" normalizeH="0" baseline="0">
                <a:ln>
                  <a:noFill/>
                </a:ln>
                <a:solidFill>
                  <a:schemeClr val="tx1"/>
                </a:solidFill>
                <a:effectLst/>
                <a:latin typeface="Garamond" pitchFamily="-65" charset="0"/>
              </a:endParaRPr>
            </a:p>
          </p:txBody>
        </p:sp>
        <p:sp>
          <p:nvSpPr>
            <p:cNvPr id="32" name="Oval 31">
              <a:extLst>
                <a:ext uri="{FF2B5EF4-FFF2-40B4-BE49-F238E27FC236}">
                  <a16:creationId xmlns:a16="http://schemas.microsoft.com/office/drawing/2014/main" id="{22F5C5E8-DA92-B9F9-BAD2-DC44138EF504}"/>
                </a:ext>
              </a:extLst>
            </p:cNvPr>
            <p:cNvSpPr/>
            <p:nvPr/>
          </p:nvSpPr>
          <p:spPr bwMode="auto">
            <a:xfrm>
              <a:off x="8945760" y="1728269"/>
              <a:ext cx="70307" cy="70307"/>
            </a:xfrm>
            <a:prstGeom prst="ellipse">
              <a:avLst/>
            </a:prstGeom>
            <a:solidFill>
              <a:schemeClr val="tx1"/>
            </a:solidFill>
            <a:ln w="12700" cap="flat" cmpd="sng" algn="ctr">
              <a:solidFill>
                <a:schemeClr val="tx1"/>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CH" sz="1800" b="0" i="0" u="none" strike="noStrike" cap="none" normalizeH="0" baseline="0">
                <a:ln>
                  <a:noFill/>
                </a:ln>
                <a:solidFill>
                  <a:schemeClr val="tx1"/>
                </a:solidFill>
                <a:effectLst/>
                <a:latin typeface="Garamond" pitchFamily="-65" charset="0"/>
              </a:endParaRPr>
            </a:p>
          </p:txBody>
        </p:sp>
      </p:grpSp>
    </p:spTree>
    <p:extLst>
      <p:ext uri="{BB962C8B-B14F-4D97-AF65-F5344CB8AC3E}">
        <p14:creationId xmlns:p14="http://schemas.microsoft.com/office/powerpoint/2010/main" val="14377013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89D08C1-1822-2866-A700-47E5F944B2EA}"/>
              </a:ext>
            </a:extLst>
          </p:cNvPr>
          <p:cNvSpPr>
            <a:spLocks noGrp="1"/>
          </p:cNvSpPr>
          <p:nvPr>
            <p:ph type="sldNum" sz="quarter" idx="4"/>
          </p:nvPr>
        </p:nvSpPr>
        <p:spPr/>
        <p:txBody>
          <a:bodyPr/>
          <a:lstStyle/>
          <a:p>
            <a:fld id="{60E0EBF0-ABEC-3E40-BDE2-0EBB43F8626D}" type="slidenum">
              <a:rPr lang="en-US" smtClean="0"/>
              <a:pPr/>
              <a:t>23</a:t>
            </a:fld>
            <a:endParaRPr lang="en-US" dirty="0"/>
          </a:p>
        </p:txBody>
      </p:sp>
      <p:sp>
        <p:nvSpPr>
          <p:cNvPr id="3" name="Footer Placeholder 2">
            <a:extLst>
              <a:ext uri="{FF2B5EF4-FFF2-40B4-BE49-F238E27FC236}">
                <a16:creationId xmlns:a16="http://schemas.microsoft.com/office/drawing/2014/main" id="{F774BDFA-3F8D-D08B-423B-006205E8DA82}"/>
              </a:ext>
            </a:extLst>
          </p:cNvPr>
          <p:cNvSpPr>
            <a:spLocks noGrp="1"/>
          </p:cNvSpPr>
          <p:nvPr>
            <p:ph type="ftr" sz="quarter" idx="10"/>
          </p:nvPr>
        </p:nvSpPr>
        <p:spPr/>
        <p:txBody>
          <a:bodyPr/>
          <a:lstStyle/>
          <a:p>
            <a:pPr>
              <a:defRPr/>
            </a:pPr>
            <a:r>
              <a:rPr lang="en-US"/>
              <a:t>COOL2023 Workshop – Montreux – Oct 2023 </a:t>
            </a:r>
            <a:endParaRPr lang="en-US" dirty="0"/>
          </a:p>
        </p:txBody>
      </p:sp>
      <p:sp>
        <p:nvSpPr>
          <p:cNvPr id="4" name="Title 3">
            <a:extLst>
              <a:ext uri="{FF2B5EF4-FFF2-40B4-BE49-F238E27FC236}">
                <a16:creationId xmlns:a16="http://schemas.microsoft.com/office/drawing/2014/main" id="{6CEB2670-5712-D374-5665-0C1D20D2A281}"/>
              </a:ext>
            </a:extLst>
          </p:cNvPr>
          <p:cNvSpPr>
            <a:spLocks noGrp="1"/>
          </p:cNvSpPr>
          <p:nvPr>
            <p:ph type="title"/>
          </p:nvPr>
        </p:nvSpPr>
        <p:spPr/>
        <p:txBody>
          <a:bodyPr/>
          <a:lstStyle/>
          <a:p>
            <a:r>
              <a:rPr lang="en-CH" dirty="0"/>
              <a:t>AD/ELENA Cycles</a:t>
            </a:r>
          </a:p>
        </p:txBody>
      </p:sp>
      <p:sp>
        <p:nvSpPr>
          <p:cNvPr id="5" name="Content Placeholder 4">
            <a:extLst>
              <a:ext uri="{FF2B5EF4-FFF2-40B4-BE49-F238E27FC236}">
                <a16:creationId xmlns:a16="http://schemas.microsoft.com/office/drawing/2014/main" id="{62D781A1-82BF-3955-A66E-B8DC6E309AE5}"/>
              </a:ext>
            </a:extLst>
          </p:cNvPr>
          <p:cNvSpPr>
            <a:spLocks noGrp="1"/>
          </p:cNvSpPr>
          <p:nvPr>
            <p:ph sz="quarter" idx="11"/>
          </p:nvPr>
        </p:nvSpPr>
        <p:spPr>
          <a:xfrm>
            <a:off x="337582" y="817713"/>
            <a:ext cx="8471139" cy="5459616"/>
          </a:xfrm>
        </p:spPr>
        <p:txBody>
          <a:bodyPr/>
          <a:lstStyle/>
          <a:p>
            <a:r>
              <a:rPr lang="en-CH" sz="2000" dirty="0"/>
              <a:t>Cycles basically un-changed since after LS2, but some minor shorthening of AD cycle thanks to better control of e-cooling.</a:t>
            </a:r>
          </a:p>
          <a:p>
            <a:r>
              <a:rPr lang="en-CH" sz="2000" dirty="0"/>
              <a:t>Total cycle time dominated by AD cycle: about 2 minutes per shot!</a:t>
            </a:r>
          </a:p>
          <a:p>
            <a:pPr lvl="1"/>
            <a:r>
              <a:rPr lang="en-CH" sz="1600" dirty="0"/>
              <a:t>Very few cycles for machine setup… and studies with pbar</a:t>
            </a:r>
          </a:p>
          <a:p>
            <a:pPr lvl="1"/>
            <a:r>
              <a:rPr lang="en-CH" sz="1600" dirty="0"/>
              <a:t>Likely, possible to use H- directly injected in ELENA for studies</a:t>
            </a:r>
          </a:p>
        </p:txBody>
      </p:sp>
      <p:pic>
        <p:nvPicPr>
          <p:cNvPr id="6" name="Picture 5">
            <a:extLst>
              <a:ext uri="{FF2B5EF4-FFF2-40B4-BE49-F238E27FC236}">
                <a16:creationId xmlns:a16="http://schemas.microsoft.com/office/drawing/2014/main" id="{ECF5C8B0-EAE6-BA6F-68E4-70A63994AC68}"/>
              </a:ext>
            </a:extLst>
          </p:cNvPr>
          <p:cNvPicPr>
            <a:picLocks noChangeAspect="1"/>
          </p:cNvPicPr>
          <p:nvPr/>
        </p:nvPicPr>
        <p:blipFill>
          <a:blip r:embed="rId3"/>
          <a:stretch>
            <a:fillRect/>
          </a:stretch>
        </p:blipFill>
        <p:spPr>
          <a:xfrm>
            <a:off x="1256739" y="2578531"/>
            <a:ext cx="6205665" cy="4127067"/>
          </a:xfrm>
          <a:prstGeom prst="rect">
            <a:avLst/>
          </a:prstGeom>
        </p:spPr>
      </p:pic>
      <p:sp>
        <p:nvSpPr>
          <p:cNvPr id="7" name="TextBox 6">
            <a:extLst>
              <a:ext uri="{FF2B5EF4-FFF2-40B4-BE49-F238E27FC236}">
                <a16:creationId xmlns:a16="http://schemas.microsoft.com/office/drawing/2014/main" id="{624D6251-8C4C-CC88-610E-F3875FB9DE89}"/>
              </a:ext>
            </a:extLst>
          </p:cNvPr>
          <p:cNvSpPr txBox="1"/>
          <p:nvPr/>
        </p:nvSpPr>
        <p:spPr>
          <a:xfrm>
            <a:off x="2809901" y="3625744"/>
            <a:ext cx="1198085" cy="400110"/>
          </a:xfrm>
          <a:prstGeom prst="rect">
            <a:avLst/>
          </a:prstGeom>
          <a:solidFill>
            <a:schemeClr val="accent6">
              <a:lumMod val="40000"/>
              <a:lumOff val="60000"/>
            </a:schemeClr>
          </a:solidFill>
        </p:spPr>
        <p:txBody>
          <a:bodyPr wrap="none" rtlCol="0">
            <a:spAutoFit/>
          </a:bodyPr>
          <a:lstStyle/>
          <a:p>
            <a:pPr marL="14288" algn="l"/>
            <a:r>
              <a:rPr lang="en-US" sz="2000" b="1" kern="0" dirty="0">
                <a:solidFill>
                  <a:schemeClr val="bg2"/>
                </a:solidFill>
              </a:rPr>
              <a:t>s</a:t>
            </a:r>
            <a:r>
              <a:rPr lang="en-CH" sz="2000" b="1" kern="0" dirty="0">
                <a:solidFill>
                  <a:schemeClr val="bg2"/>
                </a:solidFill>
              </a:rPr>
              <a:t>-cooling</a:t>
            </a:r>
          </a:p>
        </p:txBody>
      </p:sp>
      <p:sp>
        <p:nvSpPr>
          <p:cNvPr id="8" name="TextBox 7">
            <a:extLst>
              <a:ext uri="{FF2B5EF4-FFF2-40B4-BE49-F238E27FC236}">
                <a16:creationId xmlns:a16="http://schemas.microsoft.com/office/drawing/2014/main" id="{CABAA2B4-B995-FFF6-01BD-3DACCF9D07C0}"/>
              </a:ext>
            </a:extLst>
          </p:cNvPr>
          <p:cNvSpPr txBox="1"/>
          <p:nvPr/>
        </p:nvSpPr>
        <p:spPr>
          <a:xfrm>
            <a:off x="3966545" y="4737855"/>
            <a:ext cx="1210909" cy="400110"/>
          </a:xfrm>
          <a:prstGeom prst="rect">
            <a:avLst/>
          </a:prstGeom>
          <a:solidFill>
            <a:schemeClr val="accent6">
              <a:lumMod val="40000"/>
              <a:lumOff val="60000"/>
            </a:schemeClr>
          </a:solidFill>
        </p:spPr>
        <p:txBody>
          <a:bodyPr wrap="none" rtlCol="0">
            <a:spAutoFit/>
          </a:bodyPr>
          <a:lstStyle/>
          <a:p>
            <a:pPr marL="14288" algn="l"/>
            <a:r>
              <a:rPr lang="en-US" sz="2000" b="1" kern="0" dirty="0">
                <a:solidFill>
                  <a:schemeClr val="bg2"/>
                </a:solidFill>
              </a:rPr>
              <a:t>e</a:t>
            </a:r>
            <a:r>
              <a:rPr lang="en-CH" sz="2000" b="1" kern="0" dirty="0">
                <a:solidFill>
                  <a:schemeClr val="bg2"/>
                </a:solidFill>
              </a:rPr>
              <a:t>-cooling</a:t>
            </a:r>
          </a:p>
        </p:txBody>
      </p:sp>
      <p:cxnSp>
        <p:nvCxnSpPr>
          <p:cNvPr id="10" name="Straight Arrow Connector 9">
            <a:extLst>
              <a:ext uri="{FF2B5EF4-FFF2-40B4-BE49-F238E27FC236}">
                <a16:creationId xmlns:a16="http://schemas.microsoft.com/office/drawing/2014/main" id="{3A55FEDD-3C71-F90C-5DE3-E26F9696E253}"/>
              </a:ext>
            </a:extLst>
          </p:cNvPr>
          <p:cNvCxnSpPr>
            <a:stCxn id="7" idx="0"/>
          </p:cNvCxnSpPr>
          <p:nvPr/>
        </p:nvCxnSpPr>
        <p:spPr bwMode="auto">
          <a:xfrm flipH="1" flipV="1">
            <a:off x="3374571" y="2913743"/>
            <a:ext cx="34373" cy="712001"/>
          </a:xfrm>
          <a:prstGeom prst="straightConnector1">
            <a:avLst/>
          </a:prstGeom>
          <a:solidFill>
            <a:schemeClr val="accent1"/>
          </a:solidFill>
          <a:ln w="28575" cap="flat" cmpd="sng" algn="ctr">
            <a:solidFill>
              <a:schemeClr val="accent6"/>
            </a:solidFill>
            <a:prstDash val="solid"/>
            <a:round/>
            <a:headEnd type="none" w="sm" len="sm"/>
            <a:tailEnd type="triangle"/>
          </a:ln>
          <a:effectLst/>
        </p:spPr>
      </p:cxnSp>
      <p:cxnSp>
        <p:nvCxnSpPr>
          <p:cNvPr id="11" name="Straight Arrow Connector 10">
            <a:extLst>
              <a:ext uri="{FF2B5EF4-FFF2-40B4-BE49-F238E27FC236}">
                <a16:creationId xmlns:a16="http://schemas.microsoft.com/office/drawing/2014/main" id="{95D40272-7AF5-5410-3C35-10AC2068E77A}"/>
              </a:ext>
            </a:extLst>
          </p:cNvPr>
          <p:cNvCxnSpPr>
            <a:cxnSpLocks/>
            <a:stCxn id="7" idx="0"/>
          </p:cNvCxnSpPr>
          <p:nvPr/>
        </p:nvCxnSpPr>
        <p:spPr bwMode="auto">
          <a:xfrm flipV="1">
            <a:off x="3408944" y="3194748"/>
            <a:ext cx="827776" cy="430996"/>
          </a:xfrm>
          <a:prstGeom prst="straightConnector1">
            <a:avLst/>
          </a:prstGeom>
          <a:solidFill>
            <a:schemeClr val="accent1"/>
          </a:solidFill>
          <a:ln w="28575" cap="flat" cmpd="sng" algn="ctr">
            <a:solidFill>
              <a:schemeClr val="accent6"/>
            </a:solidFill>
            <a:prstDash val="solid"/>
            <a:round/>
            <a:headEnd type="none" w="sm" len="sm"/>
            <a:tailEnd type="triangle"/>
          </a:ln>
          <a:effectLst/>
        </p:spPr>
      </p:cxnSp>
      <p:cxnSp>
        <p:nvCxnSpPr>
          <p:cNvPr id="14" name="Straight Arrow Connector 13">
            <a:extLst>
              <a:ext uri="{FF2B5EF4-FFF2-40B4-BE49-F238E27FC236}">
                <a16:creationId xmlns:a16="http://schemas.microsoft.com/office/drawing/2014/main" id="{5CA025A7-FDFC-66E7-3F6F-F0D06263F663}"/>
              </a:ext>
            </a:extLst>
          </p:cNvPr>
          <p:cNvCxnSpPr>
            <a:cxnSpLocks/>
            <a:stCxn id="8" idx="0"/>
          </p:cNvCxnSpPr>
          <p:nvPr/>
        </p:nvCxnSpPr>
        <p:spPr bwMode="auto">
          <a:xfrm flipV="1">
            <a:off x="4572000" y="4187371"/>
            <a:ext cx="605454" cy="550484"/>
          </a:xfrm>
          <a:prstGeom prst="straightConnector1">
            <a:avLst/>
          </a:prstGeom>
          <a:solidFill>
            <a:schemeClr val="accent1"/>
          </a:solidFill>
          <a:ln w="28575" cap="flat" cmpd="sng" algn="ctr">
            <a:solidFill>
              <a:schemeClr val="accent6"/>
            </a:solidFill>
            <a:prstDash val="solid"/>
            <a:round/>
            <a:headEnd type="none" w="sm" len="sm"/>
            <a:tailEnd type="triangle"/>
          </a:ln>
          <a:effectLst/>
        </p:spPr>
      </p:cxnSp>
      <p:cxnSp>
        <p:nvCxnSpPr>
          <p:cNvPr id="17" name="Straight Arrow Connector 16">
            <a:extLst>
              <a:ext uri="{FF2B5EF4-FFF2-40B4-BE49-F238E27FC236}">
                <a16:creationId xmlns:a16="http://schemas.microsoft.com/office/drawing/2014/main" id="{0D9F7617-70DD-D4EA-122C-CB39451B77D7}"/>
              </a:ext>
            </a:extLst>
          </p:cNvPr>
          <p:cNvCxnSpPr>
            <a:cxnSpLocks/>
          </p:cNvCxnSpPr>
          <p:nvPr/>
        </p:nvCxnSpPr>
        <p:spPr bwMode="auto">
          <a:xfrm flipV="1">
            <a:off x="5177454" y="4737854"/>
            <a:ext cx="722603" cy="199865"/>
          </a:xfrm>
          <a:prstGeom prst="straightConnector1">
            <a:avLst/>
          </a:prstGeom>
          <a:solidFill>
            <a:schemeClr val="accent1"/>
          </a:solidFill>
          <a:ln w="28575" cap="flat" cmpd="sng" algn="ctr">
            <a:solidFill>
              <a:schemeClr val="accent6"/>
            </a:solidFill>
            <a:prstDash val="solid"/>
            <a:round/>
            <a:headEnd type="none" w="sm" len="sm"/>
            <a:tailEnd type="triangle"/>
          </a:ln>
          <a:effectLst/>
        </p:spPr>
      </p:cxnSp>
      <p:cxnSp>
        <p:nvCxnSpPr>
          <p:cNvPr id="20" name="Straight Arrow Connector 19">
            <a:extLst>
              <a:ext uri="{FF2B5EF4-FFF2-40B4-BE49-F238E27FC236}">
                <a16:creationId xmlns:a16="http://schemas.microsoft.com/office/drawing/2014/main" id="{E47A7821-D281-D451-0EC9-08B33F9510E3}"/>
              </a:ext>
            </a:extLst>
          </p:cNvPr>
          <p:cNvCxnSpPr>
            <a:cxnSpLocks/>
            <a:stCxn id="8" idx="3"/>
          </p:cNvCxnSpPr>
          <p:nvPr/>
        </p:nvCxnSpPr>
        <p:spPr bwMode="auto">
          <a:xfrm>
            <a:off x="5177454" y="4937910"/>
            <a:ext cx="1005632" cy="350047"/>
          </a:xfrm>
          <a:prstGeom prst="straightConnector1">
            <a:avLst/>
          </a:prstGeom>
          <a:solidFill>
            <a:schemeClr val="accent1"/>
          </a:solidFill>
          <a:ln w="28575" cap="flat" cmpd="sng" algn="ctr">
            <a:solidFill>
              <a:schemeClr val="accent6"/>
            </a:solidFill>
            <a:prstDash val="solid"/>
            <a:round/>
            <a:headEnd type="none" w="sm" len="sm"/>
            <a:tailEnd type="triangle"/>
          </a:ln>
          <a:effectLst/>
        </p:spPr>
      </p:cxnSp>
      <p:cxnSp>
        <p:nvCxnSpPr>
          <p:cNvPr id="21" name="Straight Arrow Connector 20">
            <a:extLst>
              <a:ext uri="{FF2B5EF4-FFF2-40B4-BE49-F238E27FC236}">
                <a16:creationId xmlns:a16="http://schemas.microsoft.com/office/drawing/2014/main" id="{279C34F4-B4E1-1EB8-76FA-44EDA0422859}"/>
              </a:ext>
            </a:extLst>
          </p:cNvPr>
          <p:cNvCxnSpPr>
            <a:cxnSpLocks/>
            <a:stCxn id="8" idx="3"/>
          </p:cNvCxnSpPr>
          <p:nvPr/>
        </p:nvCxnSpPr>
        <p:spPr bwMode="auto">
          <a:xfrm>
            <a:off x="5177454" y="4937910"/>
            <a:ext cx="1158032" cy="750539"/>
          </a:xfrm>
          <a:prstGeom prst="straightConnector1">
            <a:avLst/>
          </a:prstGeom>
          <a:solidFill>
            <a:schemeClr val="accent1"/>
          </a:solidFill>
          <a:ln w="28575" cap="flat" cmpd="sng" algn="ctr">
            <a:solidFill>
              <a:schemeClr val="accent6"/>
            </a:solidFill>
            <a:prstDash val="solid"/>
            <a:round/>
            <a:headEnd type="none" w="sm" len="sm"/>
            <a:tailEnd type="triangle"/>
          </a:ln>
          <a:effectLst/>
        </p:spPr>
      </p:cxnSp>
      <p:pic>
        <p:nvPicPr>
          <p:cNvPr id="26" name="Picture 2">
            <a:extLst>
              <a:ext uri="{FF2B5EF4-FFF2-40B4-BE49-F238E27FC236}">
                <a16:creationId xmlns:a16="http://schemas.microsoft.com/office/drawing/2014/main" id="{1B4D1D50-6E91-0783-2E15-4435018A258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25978" y="-2074438"/>
            <a:ext cx="3166462" cy="18048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7" name="Picture 26">
            <a:extLst>
              <a:ext uri="{FF2B5EF4-FFF2-40B4-BE49-F238E27FC236}">
                <a16:creationId xmlns:a16="http://schemas.microsoft.com/office/drawing/2014/main" id="{43C5C8EB-CF4C-243C-F61A-5B22F664A693}"/>
              </a:ext>
            </a:extLst>
          </p:cNvPr>
          <p:cNvPicPr>
            <a:picLocks noChangeAspect="1"/>
          </p:cNvPicPr>
          <p:nvPr/>
        </p:nvPicPr>
        <p:blipFill rotWithShape="1">
          <a:blip r:embed="rId5"/>
          <a:srcRect l="4438" r="5627" b="18779"/>
          <a:stretch/>
        </p:blipFill>
        <p:spPr>
          <a:xfrm>
            <a:off x="8876029" y="-2072004"/>
            <a:ext cx="3166462" cy="1802449"/>
          </a:xfrm>
          <a:prstGeom prst="rect">
            <a:avLst/>
          </a:prstGeom>
        </p:spPr>
      </p:pic>
      <p:pic>
        <p:nvPicPr>
          <p:cNvPr id="29" name="Picture 28" descr="A machine with a plastic wrap&#10;&#10;Description automatically generated with medium confidence">
            <a:extLst>
              <a:ext uri="{FF2B5EF4-FFF2-40B4-BE49-F238E27FC236}">
                <a16:creationId xmlns:a16="http://schemas.microsoft.com/office/drawing/2014/main" id="{07C5F675-973D-4C90-EEB5-683E1FF921C1}"/>
              </a:ext>
            </a:extLst>
          </p:cNvPr>
          <p:cNvPicPr>
            <a:picLocks noChangeAspect="1"/>
          </p:cNvPicPr>
          <p:nvPr/>
        </p:nvPicPr>
        <p:blipFill rotWithShape="1">
          <a:blip r:embed="rId6"/>
          <a:srcRect l="14509" t="29112" r="20449" b="24340"/>
          <a:stretch/>
        </p:blipFill>
        <p:spPr>
          <a:xfrm>
            <a:off x="1125125" y="-2097028"/>
            <a:ext cx="3446874" cy="1850062"/>
          </a:xfrm>
          <a:prstGeom prst="rect">
            <a:avLst/>
          </a:prstGeom>
        </p:spPr>
      </p:pic>
    </p:spTree>
    <p:extLst>
      <p:ext uri="{BB962C8B-B14F-4D97-AF65-F5344CB8AC3E}">
        <p14:creationId xmlns:p14="http://schemas.microsoft.com/office/powerpoint/2010/main" val="17763422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2DD2396-294E-8387-F313-07EBBA70C594}"/>
              </a:ext>
            </a:extLst>
          </p:cNvPr>
          <p:cNvSpPr>
            <a:spLocks noGrp="1"/>
          </p:cNvSpPr>
          <p:nvPr>
            <p:ph type="sldNum" sz="quarter" idx="4"/>
          </p:nvPr>
        </p:nvSpPr>
        <p:spPr/>
        <p:txBody>
          <a:bodyPr/>
          <a:lstStyle/>
          <a:p>
            <a:fld id="{60E0EBF0-ABEC-3E40-BDE2-0EBB43F8626D}" type="slidenum">
              <a:rPr lang="en-US" smtClean="0"/>
              <a:pPr/>
              <a:t>24</a:t>
            </a:fld>
            <a:endParaRPr lang="en-US" dirty="0"/>
          </a:p>
        </p:txBody>
      </p:sp>
      <p:sp>
        <p:nvSpPr>
          <p:cNvPr id="3" name="Footer Placeholder 2">
            <a:extLst>
              <a:ext uri="{FF2B5EF4-FFF2-40B4-BE49-F238E27FC236}">
                <a16:creationId xmlns:a16="http://schemas.microsoft.com/office/drawing/2014/main" id="{62694FDB-8A5F-CDB7-37E4-4A7F80040055}"/>
              </a:ext>
            </a:extLst>
          </p:cNvPr>
          <p:cNvSpPr>
            <a:spLocks noGrp="1"/>
          </p:cNvSpPr>
          <p:nvPr>
            <p:ph type="ftr" sz="quarter" idx="10"/>
          </p:nvPr>
        </p:nvSpPr>
        <p:spPr/>
        <p:txBody>
          <a:bodyPr/>
          <a:lstStyle/>
          <a:p>
            <a:pPr>
              <a:defRPr/>
            </a:pPr>
            <a:r>
              <a:rPr lang="en-US"/>
              <a:t>COOL2023 Workshop – Montreux – Oct 2023 </a:t>
            </a:r>
            <a:endParaRPr lang="en-US" dirty="0"/>
          </a:p>
        </p:txBody>
      </p:sp>
      <p:sp>
        <p:nvSpPr>
          <p:cNvPr id="4" name="Title 3">
            <a:extLst>
              <a:ext uri="{FF2B5EF4-FFF2-40B4-BE49-F238E27FC236}">
                <a16:creationId xmlns:a16="http://schemas.microsoft.com/office/drawing/2014/main" id="{2ADE050A-3EE3-FA1C-CA5E-93252C3E60DE}"/>
              </a:ext>
            </a:extLst>
          </p:cNvPr>
          <p:cNvSpPr>
            <a:spLocks noGrp="1"/>
          </p:cNvSpPr>
          <p:nvPr>
            <p:ph type="title"/>
          </p:nvPr>
        </p:nvSpPr>
        <p:spPr/>
        <p:txBody>
          <a:bodyPr/>
          <a:lstStyle/>
          <a:p>
            <a:r>
              <a:rPr lang="en-CH" dirty="0"/>
              <a:t>Exploring new working point</a:t>
            </a:r>
          </a:p>
        </p:txBody>
      </p:sp>
      <p:pic>
        <p:nvPicPr>
          <p:cNvPr id="6" name="Picture 5">
            <a:extLst>
              <a:ext uri="{FF2B5EF4-FFF2-40B4-BE49-F238E27FC236}">
                <a16:creationId xmlns:a16="http://schemas.microsoft.com/office/drawing/2014/main" id="{ABE17194-FBC5-7113-CBB7-214FAE0532CD}"/>
              </a:ext>
            </a:extLst>
          </p:cNvPr>
          <p:cNvPicPr>
            <a:picLocks noChangeAspect="1"/>
          </p:cNvPicPr>
          <p:nvPr/>
        </p:nvPicPr>
        <p:blipFill>
          <a:blip r:embed="rId2"/>
          <a:stretch>
            <a:fillRect/>
          </a:stretch>
        </p:blipFill>
        <p:spPr>
          <a:xfrm>
            <a:off x="50565" y="3675256"/>
            <a:ext cx="4521435" cy="2817810"/>
          </a:xfrm>
          <a:prstGeom prst="rect">
            <a:avLst/>
          </a:prstGeom>
        </p:spPr>
      </p:pic>
      <p:pic>
        <p:nvPicPr>
          <p:cNvPr id="7" name="Picture 6">
            <a:extLst>
              <a:ext uri="{FF2B5EF4-FFF2-40B4-BE49-F238E27FC236}">
                <a16:creationId xmlns:a16="http://schemas.microsoft.com/office/drawing/2014/main" id="{AD344469-4336-D13A-D37C-74A47B8F81C9}"/>
              </a:ext>
            </a:extLst>
          </p:cNvPr>
          <p:cNvPicPr>
            <a:picLocks noChangeAspect="1"/>
          </p:cNvPicPr>
          <p:nvPr/>
        </p:nvPicPr>
        <p:blipFill>
          <a:blip r:embed="rId3"/>
          <a:stretch>
            <a:fillRect/>
          </a:stretch>
        </p:blipFill>
        <p:spPr>
          <a:xfrm>
            <a:off x="4605170" y="3696328"/>
            <a:ext cx="4488265" cy="2797138"/>
          </a:xfrm>
          <a:prstGeom prst="rect">
            <a:avLst/>
          </a:prstGeom>
        </p:spPr>
      </p:pic>
      <p:pic>
        <p:nvPicPr>
          <p:cNvPr id="9" name="Picture 8">
            <a:extLst>
              <a:ext uri="{FF2B5EF4-FFF2-40B4-BE49-F238E27FC236}">
                <a16:creationId xmlns:a16="http://schemas.microsoft.com/office/drawing/2014/main" id="{3ACF45EB-9593-1EAF-E02E-90A2F4FD7E54}"/>
              </a:ext>
            </a:extLst>
          </p:cNvPr>
          <p:cNvPicPr>
            <a:picLocks noChangeAspect="1"/>
          </p:cNvPicPr>
          <p:nvPr/>
        </p:nvPicPr>
        <p:blipFill>
          <a:blip r:embed="rId4"/>
          <a:stretch>
            <a:fillRect/>
          </a:stretch>
        </p:blipFill>
        <p:spPr>
          <a:xfrm>
            <a:off x="4466373" y="1006406"/>
            <a:ext cx="4845187" cy="2422594"/>
          </a:xfrm>
          <a:prstGeom prst="rect">
            <a:avLst/>
          </a:prstGeom>
        </p:spPr>
      </p:pic>
      <p:pic>
        <p:nvPicPr>
          <p:cNvPr id="10" name="Picture 9">
            <a:extLst>
              <a:ext uri="{FF2B5EF4-FFF2-40B4-BE49-F238E27FC236}">
                <a16:creationId xmlns:a16="http://schemas.microsoft.com/office/drawing/2014/main" id="{A49F7C17-B722-CE03-5BDA-56A55276D847}"/>
              </a:ext>
            </a:extLst>
          </p:cNvPr>
          <p:cNvPicPr>
            <a:picLocks noChangeAspect="1"/>
          </p:cNvPicPr>
          <p:nvPr/>
        </p:nvPicPr>
        <p:blipFill>
          <a:blip r:embed="rId5"/>
          <a:stretch>
            <a:fillRect/>
          </a:stretch>
        </p:blipFill>
        <p:spPr>
          <a:xfrm>
            <a:off x="0" y="1006407"/>
            <a:ext cx="4845184" cy="2422593"/>
          </a:xfrm>
          <a:prstGeom prst="rect">
            <a:avLst/>
          </a:prstGeom>
        </p:spPr>
      </p:pic>
    </p:spTree>
    <p:extLst>
      <p:ext uri="{BB962C8B-B14F-4D97-AF65-F5344CB8AC3E}">
        <p14:creationId xmlns:p14="http://schemas.microsoft.com/office/powerpoint/2010/main" val="76006500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2A646E1-DF4B-4EB5-F169-A5A22B99CBE1}"/>
              </a:ext>
            </a:extLst>
          </p:cNvPr>
          <p:cNvSpPr>
            <a:spLocks noGrp="1"/>
          </p:cNvSpPr>
          <p:nvPr>
            <p:ph type="sldNum" sz="quarter" idx="4"/>
          </p:nvPr>
        </p:nvSpPr>
        <p:spPr/>
        <p:txBody>
          <a:bodyPr/>
          <a:lstStyle/>
          <a:p>
            <a:fld id="{60E0EBF0-ABEC-3E40-BDE2-0EBB43F8626D}" type="slidenum">
              <a:rPr lang="en-US" smtClean="0"/>
              <a:pPr/>
              <a:t>25</a:t>
            </a:fld>
            <a:endParaRPr lang="en-US" dirty="0"/>
          </a:p>
        </p:txBody>
      </p:sp>
      <p:sp>
        <p:nvSpPr>
          <p:cNvPr id="3" name="Footer Placeholder 2">
            <a:extLst>
              <a:ext uri="{FF2B5EF4-FFF2-40B4-BE49-F238E27FC236}">
                <a16:creationId xmlns:a16="http://schemas.microsoft.com/office/drawing/2014/main" id="{29DE0A3C-ACA3-DA73-BF73-EB312ADE16ED}"/>
              </a:ext>
            </a:extLst>
          </p:cNvPr>
          <p:cNvSpPr>
            <a:spLocks noGrp="1"/>
          </p:cNvSpPr>
          <p:nvPr>
            <p:ph type="ftr" sz="quarter" idx="10"/>
          </p:nvPr>
        </p:nvSpPr>
        <p:spPr/>
        <p:txBody>
          <a:bodyPr/>
          <a:lstStyle/>
          <a:p>
            <a:pPr>
              <a:defRPr/>
            </a:pPr>
            <a:r>
              <a:rPr lang="en-US"/>
              <a:t>COOL2023 Workshop – Montreux – Oct 2023 </a:t>
            </a:r>
            <a:endParaRPr lang="en-US" dirty="0"/>
          </a:p>
        </p:txBody>
      </p:sp>
      <p:sp>
        <p:nvSpPr>
          <p:cNvPr id="4" name="Title 3">
            <a:extLst>
              <a:ext uri="{FF2B5EF4-FFF2-40B4-BE49-F238E27FC236}">
                <a16:creationId xmlns:a16="http://schemas.microsoft.com/office/drawing/2014/main" id="{D2AC9DFC-8A11-1DF1-EBCA-49183356BA8C}"/>
              </a:ext>
            </a:extLst>
          </p:cNvPr>
          <p:cNvSpPr>
            <a:spLocks noGrp="1"/>
          </p:cNvSpPr>
          <p:nvPr>
            <p:ph type="title"/>
          </p:nvPr>
        </p:nvSpPr>
        <p:spPr/>
        <p:txBody>
          <a:bodyPr>
            <a:noAutofit/>
          </a:bodyPr>
          <a:lstStyle/>
          <a:p>
            <a:r>
              <a:rPr lang="en-CH" sz="2000" dirty="0"/>
              <a:t>First simulations in X</a:t>
            </a:r>
            <a:r>
              <a:rPr lang="en-US" sz="2000" dirty="0"/>
              <a:t>s</a:t>
            </a:r>
            <a:r>
              <a:rPr lang="en-CH" sz="2000" dirty="0"/>
              <a:t>uite with space–charge and cooling</a:t>
            </a:r>
          </a:p>
        </p:txBody>
      </p:sp>
      <p:sp>
        <p:nvSpPr>
          <p:cNvPr id="5" name="Content Placeholder 4">
            <a:extLst>
              <a:ext uri="{FF2B5EF4-FFF2-40B4-BE49-F238E27FC236}">
                <a16:creationId xmlns:a16="http://schemas.microsoft.com/office/drawing/2014/main" id="{078DDF31-34A6-46B6-6E67-576786811AB5}"/>
              </a:ext>
            </a:extLst>
          </p:cNvPr>
          <p:cNvSpPr>
            <a:spLocks noGrp="1"/>
          </p:cNvSpPr>
          <p:nvPr>
            <p:ph sz="quarter" idx="11"/>
          </p:nvPr>
        </p:nvSpPr>
        <p:spPr/>
        <p:txBody>
          <a:bodyPr/>
          <a:lstStyle/>
          <a:p>
            <a:r>
              <a:rPr lang="en-US" sz="2000" dirty="0"/>
              <a:t>O</a:t>
            </a:r>
            <a:r>
              <a:rPr lang="en-CH" sz="2000" dirty="0"/>
              <a:t>nly few particles tracked</a:t>
            </a:r>
          </a:p>
          <a:p>
            <a:r>
              <a:rPr lang="en-CH" sz="2000" dirty="0"/>
              <a:t>Frozen model of space charge (assuming bunched beam, 1e7 pbar/bunch)</a:t>
            </a:r>
          </a:p>
        </p:txBody>
      </p:sp>
      <p:pic>
        <p:nvPicPr>
          <p:cNvPr id="6" name="Picture 5">
            <a:extLst>
              <a:ext uri="{FF2B5EF4-FFF2-40B4-BE49-F238E27FC236}">
                <a16:creationId xmlns:a16="http://schemas.microsoft.com/office/drawing/2014/main" id="{6ACD66BA-2AE5-64D3-1288-757AE293A345}"/>
              </a:ext>
            </a:extLst>
          </p:cNvPr>
          <p:cNvPicPr>
            <a:picLocks noChangeAspect="1"/>
          </p:cNvPicPr>
          <p:nvPr/>
        </p:nvPicPr>
        <p:blipFill>
          <a:blip r:embed="rId2"/>
          <a:stretch>
            <a:fillRect/>
          </a:stretch>
        </p:blipFill>
        <p:spPr>
          <a:xfrm>
            <a:off x="125286" y="1725486"/>
            <a:ext cx="8893428" cy="4446714"/>
          </a:xfrm>
          <a:prstGeom prst="rect">
            <a:avLst/>
          </a:prstGeom>
        </p:spPr>
      </p:pic>
    </p:spTree>
    <p:extLst>
      <p:ext uri="{BB962C8B-B14F-4D97-AF65-F5344CB8AC3E}">
        <p14:creationId xmlns:p14="http://schemas.microsoft.com/office/powerpoint/2010/main" val="192567000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0ADA4E5-D802-C58E-8ADA-58A9CB76786C}"/>
              </a:ext>
            </a:extLst>
          </p:cNvPr>
          <p:cNvSpPr>
            <a:spLocks noGrp="1"/>
          </p:cNvSpPr>
          <p:nvPr>
            <p:ph type="sldNum" sz="quarter" idx="4"/>
          </p:nvPr>
        </p:nvSpPr>
        <p:spPr/>
        <p:txBody>
          <a:bodyPr/>
          <a:lstStyle/>
          <a:p>
            <a:fld id="{60E0EBF0-ABEC-3E40-BDE2-0EBB43F8626D}" type="slidenum">
              <a:rPr lang="en-US" smtClean="0"/>
              <a:pPr/>
              <a:t>26</a:t>
            </a:fld>
            <a:endParaRPr lang="en-US" dirty="0"/>
          </a:p>
        </p:txBody>
      </p:sp>
      <p:sp>
        <p:nvSpPr>
          <p:cNvPr id="3" name="Footer Placeholder 2">
            <a:extLst>
              <a:ext uri="{FF2B5EF4-FFF2-40B4-BE49-F238E27FC236}">
                <a16:creationId xmlns:a16="http://schemas.microsoft.com/office/drawing/2014/main" id="{CEEECEA1-0DE6-5174-5929-61CFB6BC2391}"/>
              </a:ext>
            </a:extLst>
          </p:cNvPr>
          <p:cNvSpPr>
            <a:spLocks noGrp="1"/>
          </p:cNvSpPr>
          <p:nvPr>
            <p:ph type="ftr" sz="quarter" idx="10"/>
          </p:nvPr>
        </p:nvSpPr>
        <p:spPr/>
        <p:txBody>
          <a:bodyPr/>
          <a:lstStyle/>
          <a:p>
            <a:pPr>
              <a:defRPr/>
            </a:pPr>
            <a:r>
              <a:rPr lang="en-US"/>
              <a:t>COOL2023 Workshop – Montreux – Oct 2023 </a:t>
            </a:r>
            <a:endParaRPr lang="en-US" dirty="0"/>
          </a:p>
        </p:txBody>
      </p:sp>
      <p:sp>
        <p:nvSpPr>
          <p:cNvPr id="4" name="Title 3">
            <a:extLst>
              <a:ext uri="{FF2B5EF4-FFF2-40B4-BE49-F238E27FC236}">
                <a16:creationId xmlns:a16="http://schemas.microsoft.com/office/drawing/2014/main" id="{23FB7820-F0F9-E709-964F-6B80180FFCC2}"/>
              </a:ext>
            </a:extLst>
          </p:cNvPr>
          <p:cNvSpPr>
            <a:spLocks noGrp="1"/>
          </p:cNvSpPr>
          <p:nvPr>
            <p:ph type="title"/>
          </p:nvPr>
        </p:nvSpPr>
        <p:spPr/>
        <p:txBody>
          <a:bodyPr/>
          <a:lstStyle/>
          <a:p>
            <a:r>
              <a:rPr lang="en-CH" dirty="0"/>
              <a:t>On ELENA Source (2020)</a:t>
            </a:r>
          </a:p>
        </p:txBody>
      </p:sp>
      <p:pic>
        <p:nvPicPr>
          <p:cNvPr id="7" name="Content Placeholder 6" descr="A diagram of a machine&#10;&#10;Description automatically generated">
            <a:extLst>
              <a:ext uri="{FF2B5EF4-FFF2-40B4-BE49-F238E27FC236}">
                <a16:creationId xmlns:a16="http://schemas.microsoft.com/office/drawing/2014/main" id="{F462212D-75E0-A572-51BB-38F9C80468B7}"/>
              </a:ext>
            </a:extLst>
          </p:cNvPr>
          <p:cNvPicPr>
            <a:picLocks noGrp="1" noChangeAspect="1"/>
          </p:cNvPicPr>
          <p:nvPr>
            <p:ph sz="quarter" idx="11"/>
          </p:nvPr>
        </p:nvPicPr>
        <p:blipFill>
          <a:blip r:embed="rId2"/>
          <a:stretch>
            <a:fillRect/>
          </a:stretch>
        </p:blipFill>
        <p:spPr>
          <a:xfrm>
            <a:off x="338138" y="1113102"/>
            <a:ext cx="8470900" cy="5171545"/>
          </a:xfrm>
        </p:spPr>
      </p:pic>
    </p:spTree>
    <p:extLst>
      <p:ext uri="{BB962C8B-B14F-4D97-AF65-F5344CB8AC3E}">
        <p14:creationId xmlns:p14="http://schemas.microsoft.com/office/powerpoint/2010/main" val="35724057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368A0CDE-EF42-AB78-0306-1E2F84794461}"/>
              </a:ext>
            </a:extLst>
          </p:cNvPr>
          <p:cNvPicPr>
            <a:picLocks noChangeAspect="1"/>
          </p:cNvPicPr>
          <p:nvPr/>
        </p:nvPicPr>
        <p:blipFill>
          <a:blip r:embed="rId3"/>
          <a:stretch>
            <a:fillRect/>
          </a:stretch>
        </p:blipFill>
        <p:spPr>
          <a:xfrm>
            <a:off x="807866" y="1268787"/>
            <a:ext cx="7266207" cy="4502016"/>
          </a:xfrm>
          <a:prstGeom prst="rect">
            <a:avLst/>
          </a:prstGeom>
        </p:spPr>
      </p:pic>
      <p:sp>
        <p:nvSpPr>
          <p:cNvPr id="2" name="Slide Number Placeholder 1">
            <a:extLst>
              <a:ext uri="{FF2B5EF4-FFF2-40B4-BE49-F238E27FC236}">
                <a16:creationId xmlns:a16="http://schemas.microsoft.com/office/drawing/2014/main" id="{5A43F325-2152-DE41-9BA2-825D69F5DA4E}"/>
              </a:ext>
            </a:extLst>
          </p:cNvPr>
          <p:cNvSpPr>
            <a:spLocks noGrp="1"/>
          </p:cNvSpPr>
          <p:nvPr>
            <p:ph type="sldNum" sz="quarter" idx="4"/>
          </p:nvPr>
        </p:nvSpPr>
        <p:spPr/>
        <p:txBody>
          <a:bodyPr/>
          <a:lstStyle/>
          <a:p>
            <a:fld id="{60E0EBF0-ABEC-3E40-BDE2-0EBB43F8626D}" type="slidenum">
              <a:rPr lang="en-US" smtClean="0"/>
              <a:pPr/>
              <a:t>3</a:t>
            </a:fld>
            <a:endParaRPr lang="en-US" dirty="0"/>
          </a:p>
        </p:txBody>
      </p:sp>
      <p:sp>
        <p:nvSpPr>
          <p:cNvPr id="3" name="Footer Placeholder 2">
            <a:extLst>
              <a:ext uri="{FF2B5EF4-FFF2-40B4-BE49-F238E27FC236}">
                <a16:creationId xmlns:a16="http://schemas.microsoft.com/office/drawing/2014/main" id="{406204AB-35AC-3A4E-BD5C-E2434220C83F}"/>
              </a:ext>
            </a:extLst>
          </p:cNvPr>
          <p:cNvSpPr>
            <a:spLocks noGrp="1"/>
          </p:cNvSpPr>
          <p:nvPr>
            <p:ph type="ftr" sz="quarter" idx="10"/>
          </p:nvPr>
        </p:nvSpPr>
        <p:spPr/>
        <p:txBody>
          <a:bodyPr/>
          <a:lstStyle/>
          <a:p>
            <a:pPr>
              <a:defRPr/>
            </a:pPr>
            <a:r>
              <a:rPr lang="en-US"/>
              <a:t>COOL2023 Workshop – Montreux – Oct 2023 </a:t>
            </a:r>
            <a:endParaRPr lang="en-US" dirty="0"/>
          </a:p>
        </p:txBody>
      </p:sp>
      <p:sp>
        <p:nvSpPr>
          <p:cNvPr id="4" name="Title 3">
            <a:extLst>
              <a:ext uri="{FF2B5EF4-FFF2-40B4-BE49-F238E27FC236}">
                <a16:creationId xmlns:a16="http://schemas.microsoft.com/office/drawing/2014/main" id="{7355D8F7-1F28-8A4E-8826-BEA2742BB1F3}"/>
              </a:ext>
            </a:extLst>
          </p:cNvPr>
          <p:cNvSpPr>
            <a:spLocks noGrp="1"/>
          </p:cNvSpPr>
          <p:nvPr>
            <p:ph type="title"/>
          </p:nvPr>
        </p:nvSpPr>
        <p:spPr/>
        <p:txBody>
          <a:bodyPr>
            <a:normAutofit/>
          </a:bodyPr>
          <a:lstStyle/>
          <a:p>
            <a:r>
              <a:rPr lang="en-CH" sz="2800" dirty="0"/>
              <a:t>AD/ELENA Overall Performance</a:t>
            </a:r>
          </a:p>
        </p:txBody>
      </p:sp>
      <p:sp>
        <p:nvSpPr>
          <p:cNvPr id="5" name="Content Placeholder 4">
            <a:extLst>
              <a:ext uri="{FF2B5EF4-FFF2-40B4-BE49-F238E27FC236}">
                <a16:creationId xmlns:a16="http://schemas.microsoft.com/office/drawing/2014/main" id="{E562F8C2-1C5E-6D43-9BA7-450CF19562BE}"/>
              </a:ext>
            </a:extLst>
          </p:cNvPr>
          <p:cNvSpPr>
            <a:spLocks noGrp="1"/>
          </p:cNvSpPr>
          <p:nvPr>
            <p:ph sz="quarter" idx="11"/>
          </p:nvPr>
        </p:nvSpPr>
        <p:spPr>
          <a:xfrm>
            <a:off x="337582" y="698824"/>
            <a:ext cx="8471139" cy="784992"/>
          </a:xfrm>
        </p:spPr>
        <p:txBody>
          <a:bodyPr/>
          <a:lstStyle/>
          <a:p>
            <a:r>
              <a:rPr lang="en-GB" sz="1800" b="1" dirty="0"/>
              <a:t>Overall performance </a:t>
            </a:r>
            <a:r>
              <a:rPr lang="en-GB" sz="1800" dirty="0"/>
              <a:t>can be expressed as </a:t>
            </a:r>
            <a:r>
              <a:rPr lang="en-GB" sz="1800" b="1" dirty="0"/>
              <a:t>delivered pbar per proton on target</a:t>
            </a:r>
          </a:p>
          <a:p>
            <a:pPr lvl="1"/>
            <a:r>
              <a:rPr lang="en-GB" sz="1600" dirty="0"/>
              <a:t>L</a:t>
            </a:r>
            <a:r>
              <a:rPr lang="en-CH" sz="1600" dirty="0"/>
              <a:t>ooking </a:t>
            </a:r>
            <a:r>
              <a:rPr lang="en-CH" sz="1600" b="1" dirty="0"/>
              <a:t>at about ~20 days </a:t>
            </a:r>
            <a:r>
              <a:rPr lang="en-CH" sz="1600" dirty="0"/>
              <a:t>of operation in </a:t>
            </a:r>
            <a:r>
              <a:rPr lang="en-CH" sz="1600" b="1" dirty="0"/>
              <a:t>2022</a:t>
            </a:r>
            <a:r>
              <a:rPr lang="en-CH" sz="1600" dirty="0"/>
              <a:t> and </a:t>
            </a:r>
            <a:r>
              <a:rPr lang="en-CH" sz="1600" b="1" dirty="0"/>
              <a:t>2023</a:t>
            </a:r>
          </a:p>
        </p:txBody>
      </p:sp>
      <p:cxnSp>
        <p:nvCxnSpPr>
          <p:cNvPr id="9" name="Straight Connector 8">
            <a:extLst>
              <a:ext uri="{FF2B5EF4-FFF2-40B4-BE49-F238E27FC236}">
                <a16:creationId xmlns:a16="http://schemas.microsoft.com/office/drawing/2014/main" id="{C6375A40-C53B-C640-B2D0-2F48648E71B2}"/>
              </a:ext>
            </a:extLst>
          </p:cNvPr>
          <p:cNvCxnSpPr/>
          <p:nvPr/>
        </p:nvCxnSpPr>
        <p:spPr bwMode="auto">
          <a:xfrm flipV="1">
            <a:off x="5977790" y="1925294"/>
            <a:ext cx="0" cy="3237286"/>
          </a:xfrm>
          <a:prstGeom prst="line">
            <a:avLst/>
          </a:prstGeom>
          <a:solidFill>
            <a:schemeClr val="accent1"/>
          </a:solidFill>
          <a:ln w="38100" cap="flat" cmpd="sng" algn="ctr">
            <a:solidFill>
              <a:srgbClr val="FF0000"/>
            </a:solidFill>
            <a:prstDash val="dash"/>
            <a:round/>
            <a:headEnd type="none" w="sm" len="sm"/>
            <a:tailEnd type="none" w="sm" len="sm"/>
          </a:ln>
          <a:effectLst/>
        </p:spPr>
      </p:cxnSp>
      <p:cxnSp>
        <p:nvCxnSpPr>
          <p:cNvPr id="10" name="Straight Connector 9">
            <a:extLst>
              <a:ext uri="{FF2B5EF4-FFF2-40B4-BE49-F238E27FC236}">
                <a16:creationId xmlns:a16="http://schemas.microsoft.com/office/drawing/2014/main" id="{5C786510-8889-E34F-9B6C-A6236F472383}"/>
              </a:ext>
            </a:extLst>
          </p:cNvPr>
          <p:cNvCxnSpPr>
            <a:cxnSpLocks/>
          </p:cNvCxnSpPr>
          <p:nvPr/>
        </p:nvCxnSpPr>
        <p:spPr bwMode="auto">
          <a:xfrm flipH="1">
            <a:off x="1440534" y="4097407"/>
            <a:ext cx="5554272" cy="1"/>
          </a:xfrm>
          <a:prstGeom prst="line">
            <a:avLst/>
          </a:prstGeom>
          <a:solidFill>
            <a:schemeClr val="accent1"/>
          </a:solidFill>
          <a:ln w="38100" cap="flat" cmpd="sng" algn="ctr">
            <a:solidFill>
              <a:srgbClr val="FF0000"/>
            </a:solidFill>
            <a:prstDash val="dash"/>
            <a:round/>
            <a:headEnd type="none" w="sm" len="sm"/>
            <a:tailEnd type="none" w="sm" len="sm"/>
          </a:ln>
          <a:effectLst/>
        </p:spPr>
      </p:cxnSp>
      <p:cxnSp>
        <p:nvCxnSpPr>
          <p:cNvPr id="13" name="Straight Connector 12">
            <a:extLst>
              <a:ext uri="{FF2B5EF4-FFF2-40B4-BE49-F238E27FC236}">
                <a16:creationId xmlns:a16="http://schemas.microsoft.com/office/drawing/2014/main" id="{C10B879C-4D26-5A47-B868-5854E409AA62}"/>
              </a:ext>
            </a:extLst>
          </p:cNvPr>
          <p:cNvCxnSpPr>
            <a:cxnSpLocks/>
          </p:cNvCxnSpPr>
          <p:nvPr/>
        </p:nvCxnSpPr>
        <p:spPr bwMode="auto">
          <a:xfrm flipH="1">
            <a:off x="1464904" y="3607560"/>
            <a:ext cx="6499653" cy="1547593"/>
          </a:xfrm>
          <a:prstGeom prst="line">
            <a:avLst/>
          </a:prstGeom>
          <a:solidFill>
            <a:schemeClr val="accent1"/>
          </a:solidFill>
          <a:ln w="38100" cap="flat" cmpd="sng" algn="ctr">
            <a:solidFill>
              <a:srgbClr val="FF7100"/>
            </a:solidFill>
            <a:prstDash val="dash"/>
            <a:round/>
            <a:headEnd type="none" w="sm" len="sm"/>
            <a:tailEnd type="none" w="sm" len="sm"/>
          </a:ln>
          <a:effectLst/>
        </p:spPr>
      </p:cxnSp>
      <p:sp>
        <p:nvSpPr>
          <p:cNvPr id="19" name="TextBox 18">
            <a:extLst>
              <a:ext uri="{FF2B5EF4-FFF2-40B4-BE49-F238E27FC236}">
                <a16:creationId xmlns:a16="http://schemas.microsoft.com/office/drawing/2014/main" id="{156ECA4B-71D7-C44C-B5F9-2F5828FAAD61}"/>
              </a:ext>
            </a:extLst>
          </p:cNvPr>
          <p:cNvSpPr txBox="1"/>
          <p:nvPr/>
        </p:nvSpPr>
        <p:spPr>
          <a:xfrm>
            <a:off x="1509825" y="3792140"/>
            <a:ext cx="1656378" cy="338554"/>
          </a:xfrm>
          <a:prstGeom prst="rect">
            <a:avLst/>
          </a:prstGeom>
        </p:spPr>
        <p:txBody>
          <a:bodyPr wrap="square" rtlCol="0">
            <a:spAutoFit/>
          </a:bodyPr>
          <a:lstStyle/>
          <a:p>
            <a:pPr marL="14288" algn="l"/>
            <a:r>
              <a:rPr lang="en-CH" sz="1600" b="1" kern="0" dirty="0">
                <a:solidFill>
                  <a:srgbClr val="FF0000"/>
                </a:solidFill>
              </a:rPr>
              <a:t>ELENA Design</a:t>
            </a:r>
          </a:p>
        </p:txBody>
      </p:sp>
      <p:sp>
        <p:nvSpPr>
          <p:cNvPr id="20" name="TextBox 19">
            <a:extLst>
              <a:ext uri="{FF2B5EF4-FFF2-40B4-BE49-F238E27FC236}">
                <a16:creationId xmlns:a16="http://schemas.microsoft.com/office/drawing/2014/main" id="{74D91F5F-8C24-904E-9609-9AD03006F3CE}"/>
              </a:ext>
            </a:extLst>
          </p:cNvPr>
          <p:cNvSpPr txBox="1"/>
          <p:nvPr/>
        </p:nvSpPr>
        <p:spPr>
          <a:xfrm>
            <a:off x="5683714" y="1622101"/>
            <a:ext cx="557164" cy="316163"/>
          </a:xfrm>
          <a:prstGeom prst="rect">
            <a:avLst/>
          </a:prstGeom>
        </p:spPr>
        <p:txBody>
          <a:bodyPr wrap="square" rtlCol="0">
            <a:spAutoFit/>
          </a:bodyPr>
          <a:lstStyle/>
          <a:p>
            <a:pPr marL="14288" algn="l"/>
            <a:r>
              <a:rPr lang="en-CH" sz="1600" b="1" kern="0" dirty="0">
                <a:solidFill>
                  <a:srgbClr val="FF0000"/>
                </a:solidFill>
              </a:rPr>
              <a:t>KPI</a:t>
            </a:r>
          </a:p>
        </p:txBody>
      </p:sp>
      <p:sp>
        <p:nvSpPr>
          <p:cNvPr id="14" name="Content Placeholder 4">
            <a:extLst>
              <a:ext uri="{FF2B5EF4-FFF2-40B4-BE49-F238E27FC236}">
                <a16:creationId xmlns:a16="http://schemas.microsoft.com/office/drawing/2014/main" id="{E570CA1B-3E77-C341-BAF0-A95AA3201B00}"/>
              </a:ext>
            </a:extLst>
          </p:cNvPr>
          <p:cNvSpPr txBox="1">
            <a:spLocks/>
          </p:cNvSpPr>
          <p:nvPr/>
        </p:nvSpPr>
        <p:spPr>
          <a:xfrm>
            <a:off x="238860" y="5624713"/>
            <a:ext cx="8716881" cy="997356"/>
          </a:xfrm>
          <a:prstGeom prst="rect">
            <a:avLst/>
          </a:prstGeom>
        </p:spPr>
        <p:txBody>
          <a:bodyPr/>
          <a:lstStyle>
            <a:lvl1pPr marL="342900" indent="-342900" algn="l" rtl="0" eaLnBrk="1" fontAlgn="base" hangingPunct="1">
              <a:spcBef>
                <a:spcPct val="20000"/>
              </a:spcBef>
              <a:spcAft>
                <a:spcPct val="0"/>
              </a:spcAft>
              <a:buClr>
                <a:schemeClr val="bg2"/>
              </a:buClr>
              <a:buSzPct val="75000"/>
              <a:buFont typeface="Wingdings" pitchFamily="19" charset="2"/>
              <a:buChar char="n"/>
              <a:defRPr sz="3200">
                <a:solidFill>
                  <a:schemeClr val="bg2"/>
                </a:solidFill>
                <a:latin typeface="+mn-lt"/>
                <a:ea typeface="ＭＳ Ｐゴシック" pitchFamily="-65" charset="-128"/>
                <a:cs typeface="ＭＳ Ｐゴシック" pitchFamily="-65" charset="-128"/>
              </a:defRPr>
            </a:lvl1pPr>
            <a:lvl2pPr marL="742950" indent="-285750" algn="l" rtl="0" eaLnBrk="1" fontAlgn="base" hangingPunct="1">
              <a:spcBef>
                <a:spcPct val="20000"/>
              </a:spcBef>
              <a:spcAft>
                <a:spcPct val="0"/>
              </a:spcAft>
              <a:buClr>
                <a:schemeClr val="accent2"/>
              </a:buClr>
              <a:buSzPct val="80000"/>
              <a:buFont typeface="Wingdings" pitchFamily="19" charset="2"/>
              <a:buChar char="¨"/>
              <a:defRPr sz="2800">
                <a:solidFill>
                  <a:schemeClr val="bg2"/>
                </a:solidFill>
                <a:latin typeface="+mn-lt"/>
                <a:ea typeface="ＭＳ Ｐゴシック" pitchFamily="-65" charset="-128"/>
              </a:defRPr>
            </a:lvl2pPr>
            <a:lvl3pPr marL="1143000" indent="-228600" algn="l" rtl="0" eaLnBrk="1" fontAlgn="base" hangingPunct="1">
              <a:spcBef>
                <a:spcPct val="20000"/>
              </a:spcBef>
              <a:spcAft>
                <a:spcPct val="0"/>
              </a:spcAft>
              <a:buClr>
                <a:schemeClr val="bg2"/>
              </a:buClr>
              <a:buSzPct val="65000"/>
              <a:buFont typeface="Wingdings" pitchFamily="19" charset="2"/>
              <a:buChar char="n"/>
              <a:defRPr sz="2400">
                <a:solidFill>
                  <a:schemeClr val="bg2"/>
                </a:solidFill>
                <a:latin typeface="+mn-lt"/>
                <a:ea typeface="ＭＳ Ｐゴシック" pitchFamily="-65" charset="-128"/>
              </a:defRPr>
            </a:lvl3pPr>
            <a:lvl4pPr marL="1600200" indent="-228600" algn="l" rtl="0" eaLnBrk="1" fontAlgn="base" hangingPunct="1">
              <a:spcBef>
                <a:spcPct val="20000"/>
              </a:spcBef>
              <a:spcAft>
                <a:spcPct val="0"/>
              </a:spcAft>
              <a:buClr>
                <a:schemeClr val="accent2"/>
              </a:buClr>
              <a:buSzPct val="70000"/>
              <a:buFont typeface="Wingdings" pitchFamily="19" charset="2"/>
              <a:buChar char="¨"/>
              <a:defRPr sz="2000">
                <a:solidFill>
                  <a:schemeClr val="bg2"/>
                </a:solidFill>
                <a:latin typeface="+mn-lt"/>
                <a:ea typeface="ＭＳ Ｐゴシック" pitchFamily="-65" charset="-128"/>
              </a:defRPr>
            </a:lvl4pPr>
            <a:lvl5pPr marL="2057400" indent="-228600" algn="l" rtl="0" eaLnBrk="1" fontAlgn="base" hangingPunct="1">
              <a:spcBef>
                <a:spcPct val="20000"/>
              </a:spcBef>
              <a:spcAft>
                <a:spcPct val="0"/>
              </a:spcAft>
              <a:buClr>
                <a:schemeClr val="bg2"/>
              </a:buClr>
              <a:buFont typeface="Wingdings" pitchFamily="19" charset="2"/>
              <a:buChar char="§"/>
              <a:defRPr sz="2000">
                <a:solidFill>
                  <a:schemeClr val="bg2"/>
                </a:solidFill>
                <a:latin typeface="+mn-lt"/>
                <a:ea typeface="ＭＳ Ｐゴシック" pitchFamily="-65" charset="-128"/>
              </a:defRPr>
            </a:lvl5pPr>
            <a:lvl6pPr marL="2514600" indent="-228600" algn="l" rtl="0" eaLnBrk="1" fontAlgn="base" hangingPunct="1">
              <a:spcBef>
                <a:spcPct val="20000"/>
              </a:spcBef>
              <a:spcAft>
                <a:spcPct val="0"/>
              </a:spcAft>
              <a:buClr>
                <a:schemeClr val="bg2"/>
              </a:buClr>
              <a:buFont typeface="Wingdings" pitchFamily="-65" charset="2"/>
              <a:buChar char="§"/>
              <a:defRPr sz="2000">
                <a:solidFill>
                  <a:schemeClr val="bg2"/>
                </a:solidFill>
                <a:latin typeface="+mn-lt"/>
                <a:ea typeface="ＭＳ Ｐゴシック" pitchFamily="-65" charset="-128"/>
              </a:defRPr>
            </a:lvl6pPr>
            <a:lvl7pPr marL="2971800" indent="-228600" algn="l" rtl="0" eaLnBrk="1" fontAlgn="base" hangingPunct="1">
              <a:spcBef>
                <a:spcPct val="20000"/>
              </a:spcBef>
              <a:spcAft>
                <a:spcPct val="0"/>
              </a:spcAft>
              <a:buClr>
                <a:schemeClr val="bg2"/>
              </a:buClr>
              <a:buFont typeface="Wingdings" pitchFamily="-65" charset="2"/>
              <a:buChar char="§"/>
              <a:defRPr sz="2000">
                <a:solidFill>
                  <a:schemeClr val="bg2"/>
                </a:solidFill>
                <a:latin typeface="+mn-lt"/>
                <a:ea typeface="ＭＳ Ｐゴシック" pitchFamily="-65" charset="-128"/>
              </a:defRPr>
            </a:lvl7pPr>
            <a:lvl8pPr marL="3429000" indent="-228600" algn="l" rtl="0" eaLnBrk="1" fontAlgn="base" hangingPunct="1">
              <a:spcBef>
                <a:spcPct val="20000"/>
              </a:spcBef>
              <a:spcAft>
                <a:spcPct val="0"/>
              </a:spcAft>
              <a:buClr>
                <a:schemeClr val="bg2"/>
              </a:buClr>
              <a:buFont typeface="Wingdings" pitchFamily="-65" charset="2"/>
              <a:buChar char="§"/>
              <a:defRPr sz="2000">
                <a:solidFill>
                  <a:schemeClr val="bg2"/>
                </a:solidFill>
                <a:latin typeface="+mn-lt"/>
                <a:ea typeface="ＭＳ Ｐゴシック" pitchFamily="-65" charset="-128"/>
              </a:defRPr>
            </a:lvl8pPr>
            <a:lvl9pPr marL="3886200" indent="-228600" algn="l" rtl="0" eaLnBrk="1" fontAlgn="base" hangingPunct="1">
              <a:spcBef>
                <a:spcPct val="20000"/>
              </a:spcBef>
              <a:spcAft>
                <a:spcPct val="0"/>
              </a:spcAft>
              <a:buClr>
                <a:schemeClr val="bg2"/>
              </a:buClr>
              <a:buFont typeface="Wingdings" pitchFamily="-65" charset="2"/>
              <a:buChar char="§"/>
              <a:defRPr sz="2000">
                <a:solidFill>
                  <a:schemeClr val="bg2"/>
                </a:solidFill>
                <a:latin typeface="+mn-lt"/>
                <a:ea typeface="ＭＳ Ｐゴシック" pitchFamily="-65" charset="-128"/>
              </a:defRPr>
            </a:lvl9pPr>
          </a:lstStyle>
          <a:p>
            <a:r>
              <a:rPr lang="en-US" sz="1800" b="1" kern="0" dirty="0">
                <a:solidFill>
                  <a:srgbClr val="006405"/>
                </a:solidFill>
              </a:rPr>
              <a:t>Overall: another excellent year for AD/ELENA with performance improvements!</a:t>
            </a:r>
          </a:p>
          <a:p>
            <a:pPr lvl="1"/>
            <a:r>
              <a:rPr lang="en-US" sz="1600" b="1" kern="0" dirty="0">
                <a:solidFill>
                  <a:srgbClr val="FF7100"/>
                </a:solidFill>
              </a:rPr>
              <a:t>Still need to work on stability, repetition rate, and transmission…</a:t>
            </a:r>
          </a:p>
          <a:p>
            <a:pPr lvl="1"/>
            <a:r>
              <a:rPr lang="en-US" sz="1600" b="1" kern="0" dirty="0"/>
              <a:t>More details in </a:t>
            </a:r>
            <a:r>
              <a:rPr lang="en-US" sz="1600" b="1" kern="0" dirty="0">
                <a:hlinkClick r:id="rId4"/>
              </a:rPr>
              <a:t>L. </a:t>
            </a:r>
            <a:r>
              <a:rPr lang="en-US" sz="1600" b="1" kern="0" dirty="0" err="1">
                <a:hlinkClick r:id="rId4"/>
              </a:rPr>
              <a:t>Joergensen</a:t>
            </a:r>
            <a:r>
              <a:rPr lang="en-US" sz="1600" b="1" kern="0" dirty="0">
                <a:hlinkClick r:id="rId4"/>
              </a:rPr>
              <a:t> presentation</a:t>
            </a:r>
            <a:endParaRPr lang="en-US" sz="1600" b="1" kern="0" dirty="0"/>
          </a:p>
          <a:p>
            <a:pPr lvl="1"/>
            <a:endParaRPr lang="en-CH" sz="1600" b="1" kern="0" dirty="0">
              <a:solidFill>
                <a:srgbClr val="FF7100"/>
              </a:solidFill>
            </a:endParaRPr>
          </a:p>
        </p:txBody>
      </p:sp>
      <p:sp>
        <p:nvSpPr>
          <p:cNvPr id="18" name="TextBox 17">
            <a:extLst>
              <a:ext uri="{FF2B5EF4-FFF2-40B4-BE49-F238E27FC236}">
                <a16:creationId xmlns:a16="http://schemas.microsoft.com/office/drawing/2014/main" id="{69ECB7EE-A739-943D-70A4-5026F90E08B9}"/>
              </a:ext>
            </a:extLst>
          </p:cNvPr>
          <p:cNvSpPr txBox="1"/>
          <p:nvPr/>
        </p:nvSpPr>
        <p:spPr>
          <a:xfrm rot="19888467">
            <a:off x="6973792" y="1603261"/>
            <a:ext cx="972061" cy="276999"/>
          </a:xfrm>
          <a:prstGeom prst="rect">
            <a:avLst/>
          </a:prstGeom>
        </p:spPr>
        <p:txBody>
          <a:bodyPr wrap="none" rtlCol="0">
            <a:spAutoFit/>
          </a:bodyPr>
          <a:lstStyle/>
          <a:p>
            <a:pPr marL="14288" algn="l"/>
            <a:r>
              <a:rPr lang="en-CH" sz="1200" b="1" kern="0" dirty="0">
                <a:solidFill>
                  <a:srgbClr val="B0CBEE"/>
                </a:solidFill>
              </a:rPr>
              <a:t>3e-6 pbar/p</a:t>
            </a:r>
          </a:p>
        </p:txBody>
      </p:sp>
      <p:sp>
        <p:nvSpPr>
          <p:cNvPr id="21" name="TextBox 20">
            <a:extLst>
              <a:ext uri="{FF2B5EF4-FFF2-40B4-BE49-F238E27FC236}">
                <a16:creationId xmlns:a16="http://schemas.microsoft.com/office/drawing/2014/main" id="{2B995314-7378-5223-8E9E-CD1330E5D9ED}"/>
              </a:ext>
            </a:extLst>
          </p:cNvPr>
          <p:cNvSpPr txBox="1"/>
          <p:nvPr/>
        </p:nvSpPr>
        <p:spPr>
          <a:xfrm rot="19912031">
            <a:off x="6883648" y="1807995"/>
            <a:ext cx="1603644" cy="276999"/>
          </a:xfrm>
          <a:prstGeom prst="rect">
            <a:avLst/>
          </a:prstGeom>
        </p:spPr>
        <p:txBody>
          <a:bodyPr wrap="none" rtlCol="0">
            <a:spAutoFit/>
          </a:bodyPr>
          <a:lstStyle/>
          <a:p>
            <a:pPr marL="14288" algn="l"/>
            <a:r>
              <a:rPr lang="en-CH" sz="1200" b="1" kern="0" dirty="0">
                <a:solidFill>
                  <a:srgbClr val="95C2FB"/>
                </a:solidFill>
              </a:rPr>
              <a:t>90% AD transmission</a:t>
            </a:r>
          </a:p>
        </p:txBody>
      </p:sp>
      <p:sp>
        <p:nvSpPr>
          <p:cNvPr id="27" name="TextBox 26">
            <a:extLst>
              <a:ext uri="{FF2B5EF4-FFF2-40B4-BE49-F238E27FC236}">
                <a16:creationId xmlns:a16="http://schemas.microsoft.com/office/drawing/2014/main" id="{590F99DC-0003-4C40-48B4-B1F4FD8922A7}"/>
              </a:ext>
            </a:extLst>
          </p:cNvPr>
          <p:cNvSpPr txBox="1"/>
          <p:nvPr/>
        </p:nvSpPr>
        <p:spPr>
          <a:xfrm rot="20198813">
            <a:off x="6886301" y="2378577"/>
            <a:ext cx="1929054" cy="276999"/>
          </a:xfrm>
          <a:prstGeom prst="rect">
            <a:avLst/>
          </a:prstGeom>
        </p:spPr>
        <p:txBody>
          <a:bodyPr wrap="none" rtlCol="0">
            <a:spAutoFit/>
          </a:bodyPr>
          <a:lstStyle/>
          <a:p>
            <a:pPr marL="14288" algn="l"/>
            <a:r>
              <a:rPr lang="en-CH" sz="1200" b="1" kern="0" dirty="0">
                <a:solidFill>
                  <a:srgbClr val="0068F6"/>
                </a:solidFill>
              </a:rPr>
              <a:t>80% ELENA transmission</a:t>
            </a:r>
          </a:p>
        </p:txBody>
      </p:sp>
    </p:spTree>
    <p:extLst>
      <p:ext uri="{BB962C8B-B14F-4D97-AF65-F5344CB8AC3E}">
        <p14:creationId xmlns:p14="http://schemas.microsoft.com/office/powerpoint/2010/main" val="3950839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6">
            <a:extLst>
              <a:ext uri="{FF2B5EF4-FFF2-40B4-BE49-F238E27FC236}">
                <a16:creationId xmlns:a16="http://schemas.microsoft.com/office/drawing/2014/main" id="{224E4DBE-4A35-BDEF-A412-E80AF2FB87B3}"/>
              </a:ext>
            </a:extLst>
          </p:cNvPr>
          <p:cNvPicPr>
            <a:picLocks noChangeAspect="1"/>
          </p:cNvPicPr>
          <p:nvPr/>
        </p:nvPicPr>
        <p:blipFill>
          <a:blip r:embed="rId3"/>
          <a:stretch>
            <a:fillRect/>
          </a:stretch>
        </p:blipFill>
        <p:spPr>
          <a:xfrm>
            <a:off x="685799" y="1171847"/>
            <a:ext cx="7772400" cy="2756633"/>
          </a:xfrm>
          <a:prstGeom prst="rect">
            <a:avLst/>
          </a:prstGeom>
        </p:spPr>
      </p:pic>
      <p:sp>
        <p:nvSpPr>
          <p:cNvPr id="2" name="Slide Number Placeholder 1">
            <a:extLst>
              <a:ext uri="{FF2B5EF4-FFF2-40B4-BE49-F238E27FC236}">
                <a16:creationId xmlns:a16="http://schemas.microsoft.com/office/drawing/2014/main" id="{F86E4875-87A6-77C1-8118-7BCD0F5EFAC3}"/>
              </a:ext>
            </a:extLst>
          </p:cNvPr>
          <p:cNvSpPr>
            <a:spLocks noGrp="1"/>
          </p:cNvSpPr>
          <p:nvPr>
            <p:ph type="sldNum" sz="quarter" idx="4"/>
          </p:nvPr>
        </p:nvSpPr>
        <p:spPr/>
        <p:txBody>
          <a:bodyPr/>
          <a:lstStyle/>
          <a:p>
            <a:fld id="{60E0EBF0-ABEC-3E40-BDE2-0EBB43F8626D}" type="slidenum">
              <a:rPr lang="en-US" smtClean="0"/>
              <a:pPr/>
              <a:t>4</a:t>
            </a:fld>
            <a:endParaRPr lang="en-US" dirty="0"/>
          </a:p>
        </p:txBody>
      </p:sp>
      <p:sp>
        <p:nvSpPr>
          <p:cNvPr id="3" name="Footer Placeholder 2">
            <a:extLst>
              <a:ext uri="{FF2B5EF4-FFF2-40B4-BE49-F238E27FC236}">
                <a16:creationId xmlns:a16="http://schemas.microsoft.com/office/drawing/2014/main" id="{90EB783B-0E8B-2241-3430-44E210FFCF15}"/>
              </a:ext>
            </a:extLst>
          </p:cNvPr>
          <p:cNvSpPr>
            <a:spLocks noGrp="1"/>
          </p:cNvSpPr>
          <p:nvPr>
            <p:ph type="ftr" sz="quarter" idx="10"/>
          </p:nvPr>
        </p:nvSpPr>
        <p:spPr/>
        <p:txBody>
          <a:bodyPr/>
          <a:lstStyle/>
          <a:p>
            <a:pPr>
              <a:defRPr/>
            </a:pPr>
            <a:r>
              <a:rPr lang="en-US"/>
              <a:t>COOL2023 Workshop – Montreux – Oct 2023 </a:t>
            </a:r>
            <a:endParaRPr lang="en-US" dirty="0"/>
          </a:p>
        </p:txBody>
      </p:sp>
      <p:sp>
        <p:nvSpPr>
          <p:cNvPr id="4" name="Title 3">
            <a:extLst>
              <a:ext uri="{FF2B5EF4-FFF2-40B4-BE49-F238E27FC236}">
                <a16:creationId xmlns:a16="http://schemas.microsoft.com/office/drawing/2014/main" id="{0B4CDA73-D4A5-87CC-2239-B767E4CA18DD}"/>
              </a:ext>
            </a:extLst>
          </p:cNvPr>
          <p:cNvSpPr>
            <a:spLocks noGrp="1"/>
          </p:cNvSpPr>
          <p:nvPr>
            <p:ph type="title"/>
          </p:nvPr>
        </p:nvSpPr>
        <p:spPr/>
        <p:txBody>
          <a:bodyPr>
            <a:normAutofit/>
          </a:bodyPr>
          <a:lstStyle/>
          <a:p>
            <a:r>
              <a:rPr lang="en-US" sz="2800" dirty="0"/>
              <a:t>T</a:t>
            </a:r>
            <a:r>
              <a:rPr lang="en-CH" sz="2800" dirty="0"/>
              <a:t>he ELENA cycle</a:t>
            </a:r>
          </a:p>
        </p:txBody>
      </p:sp>
      <p:sp>
        <p:nvSpPr>
          <p:cNvPr id="5" name="Content Placeholder 4">
            <a:extLst>
              <a:ext uri="{FF2B5EF4-FFF2-40B4-BE49-F238E27FC236}">
                <a16:creationId xmlns:a16="http://schemas.microsoft.com/office/drawing/2014/main" id="{0778473B-944F-5055-A10C-70C925B3FF41}"/>
              </a:ext>
            </a:extLst>
          </p:cNvPr>
          <p:cNvSpPr>
            <a:spLocks noGrp="1"/>
          </p:cNvSpPr>
          <p:nvPr>
            <p:ph sz="quarter" idx="11"/>
          </p:nvPr>
        </p:nvSpPr>
        <p:spPr>
          <a:xfrm>
            <a:off x="337582" y="776185"/>
            <a:ext cx="8471139" cy="1423475"/>
          </a:xfrm>
        </p:spPr>
        <p:txBody>
          <a:bodyPr/>
          <a:lstStyle/>
          <a:p>
            <a:r>
              <a:rPr lang="en-US" sz="2000" dirty="0"/>
              <a:t>Running with two (magnetically-equal) ~</a:t>
            </a:r>
            <a:r>
              <a:rPr lang="en-US" sz="2000" b="1" dirty="0"/>
              <a:t>15-second-long pbar/H- </a:t>
            </a:r>
            <a:r>
              <a:rPr lang="en-US" sz="2000" dirty="0"/>
              <a:t>cycles</a:t>
            </a:r>
          </a:p>
        </p:txBody>
      </p:sp>
      <p:sp>
        <p:nvSpPr>
          <p:cNvPr id="19" name="Content Placeholder 4">
            <a:extLst>
              <a:ext uri="{FF2B5EF4-FFF2-40B4-BE49-F238E27FC236}">
                <a16:creationId xmlns:a16="http://schemas.microsoft.com/office/drawing/2014/main" id="{6C6D3BFA-A372-C176-40D8-F20A9E4AB5B7}"/>
              </a:ext>
            </a:extLst>
          </p:cNvPr>
          <p:cNvSpPr txBox="1">
            <a:spLocks/>
          </p:cNvSpPr>
          <p:nvPr/>
        </p:nvSpPr>
        <p:spPr>
          <a:xfrm>
            <a:off x="336430" y="3866626"/>
            <a:ext cx="8471139" cy="2711965"/>
          </a:xfrm>
          <a:prstGeom prst="rect">
            <a:avLst/>
          </a:prstGeom>
        </p:spPr>
        <p:txBody>
          <a:bodyPr/>
          <a:lstStyle>
            <a:lvl1pPr marL="342900" indent="-342900" algn="l" rtl="0" eaLnBrk="1" fontAlgn="base" hangingPunct="1">
              <a:spcBef>
                <a:spcPct val="20000"/>
              </a:spcBef>
              <a:spcAft>
                <a:spcPct val="0"/>
              </a:spcAft>
              <a:buClr>
                <a:schemeClr val="bg2"/>
              </a:buClr>
              <a:buSzPct val="75000"/>
              <a:buFont typeface="Wingdings" pitchFamily="19" charset="2"/>
              <a:buChar char="n"/>
              <a:defRPr sz="3200">
                <a:solidFill>
                  <a:schemeClr val="bg2"/>
                </a:solidFill>
                <a:latin typeface="+mn-lt"/>
                <a:ea typeface="ＭＳ Ｐゴシック" pitchFamily="-65" charset="-128"/>
                <a:cs typeface="ＭＳ Ｐゴシック" pitchFamily="-65" charset="-128"/>
              </a:defRPr>
            </a:lvl1pPr>
            <a:lvl2pPr marL="742950" indent="-285750" algn="l" rtl="0" eaLnBrk="1" fontAlgn="base" hangingPunct="1">
              <a:spcBef>
                <a:spcPct val="20000"/>
              </a:spcBef>
              <a:spcAft>
                <a:spcPct val="0"/>
              </a:spcAft>
              <a:buClr>
                <a:schemeClr val="accent2"/>
              </a:buClr>
              <a:buSzPct val="80000"/>
              <a:buFont typeface="Wingdings" pitchFamily="19" charset="2"/>
              <a:buChar char="¨"/>
              <a:defRPr sz="2800">
                <a:solidFill>
                  <a:schemeClr val="bg2"/>
                </a:solidFill>
                <a:latin typeface="+mn-lt"/>
                <a:ea typeface="ＭＳ Ｐゴシック" pitchFamily="-65" charset="-128"/>
              </a:defRPr>
            </a:lvl2pPr>
            <a:lvl3pPr marL="1143000" indent="-228600" algn="l" rtl="0" eaLnBrk="1" fontAlgn="base" hangingPunct="1">
              <a:spcBef>
                <a:spcPct val="20000"/>
              </a:spcBef>
              <a:spcAft>
                <a:spcPct val="0"/>
              </a:spcAft>
              <a:buClr>
                <a:schemeClr val="bg2"/>
              </a:buClr>
              <a:buSzPct val="65000"/>
              <a:buFont typeface="Wingdings" pitchFamily="19" charset="2"/>
              <a:buChar char="n"/>
              <a:defRPr sz="2400">
                <a:solidFill>
                  <a:schemeClr val="bg2"/>
                </a:solidFill>
                <a:latin typeface="+mn-lt"/>
                <a:ea typeface="ＭＳ Ｐゴシック" pitchFamily="-65" charset="-128"/>
              </a:defRPr>
            </a:lvl3pPr>
            <a:lvl4pPr marL="1600200" indent="-228600" algn="l" rtl="0" eaLnBrk="1" fontAlgn="base" hangingPunct="1">
              <a:spcBef>
                <a:spcPct val="20000"/>
              </a:spcBef>
              <a:spcAft>
                <a:spcPct val="0"/>
              </a:spcAft>
              <a:buClr>
                <a:schemeClr val="accent2"/>
              </a:buClr>
              <a:buSzPct val="70000"/>
              <a:buFont typeface="Wingdings" pitchFamily="19" charset="2"/>
              <a:buChar char="¨"/>
              <a:defRPr sz="2000">
                <a:solidFill>
                  <a:schemeClr val="bg2"/>
                </a:solidFill>
                <a:latin typeface="+mn-lt"/>
                <a:ea typeface="ＭＳ Ｐゴシック" pitchFamily="-65" charset="-128"/>
              </a:defRPr>
            </a:lvl4pPr>
            <a:lvl5pPr marL="2057400" indent="-228600" algn="l" rtl="0" eaLnBrk="1" fontAlgn="base" hangingPunct="1">
              <a:spcBef>
                <a:spcPct val="20000"/>
              </a:spcBef>
              <a:spcAft>
                <a:spcPct val="0"/>
              </a:spcAft>
              <a:buClr>
                <a:schemeClr val="bg2"/>
              </a:buClr>
              <a:buFont typeface="Wingdings" pitchFamily="19" charset="2"/>
              <a:buChar char="§"/>
              <a:defRPr sz="2000">
                <a:solidFill>
                  <a:schemeClr val="bg2"/>
                </a:solidFill>
                <a:latin typeface="+mn-lt"/>
                <a:ea typeface="ＭＳ Ｐゴシック" pitchFamily="-65" charset="-128"/>
              </a:defRPr>
            </a:lvl5pPr>
            <a:lvl6pPr marL="2514600" indent="-228600" algn="l" rtl="0" eaLnBrk="1" fontAlgn="base" hangingPunct="1">
              <a:spcBef>
                <a:spcPct val="20000"/>
              </a:spcBef>
              <a:spcAft>
                <a:spcPct val="0"/>
              </a:spcAft>
              <a:buClr>
                <a:schemeClr val="bg2"/>
              </a:buClr>
              <a:buFont typeface="Wingdings" pitchFamily="-65" charset="2"/>
              <a:buChar char="§"/>
              <a:defRPr sz="2000">
                <a:solidFill>
                  <a:schemeClr val="bg2"/>
                </a:solidFill>
                <a:latin typeface="+mn-lt"/>
                <a:ea typeface="ＭＳ Ｐゴシック" pitchFamily="-65" charset="-128"/>
              </a:defRPr>
            </a:lvl6pPr>
            <a:lvl7pPr marL="2971800" indent="-228600" algn="l" rtl="0" eaLnBrk="1" fontAlgn="base" hangingPunct="1">
              <a:spcBef>
                <a:spcPct val="20000"/>
              </a:spcBef>
              <a:spcAft>
                <a:spcPct val="0"/>
              </a:spcAft>
              <a:buClr>
                <a:schemeClr val="bg2"/>
              </a:buClr>
              <a:buFont typeface="Wingdings" pitchFamily="-65" charset="2"/>
              <a:buChar char="§"/>
              <a:defRPr sz="2000">
                <a:solidFill>
                  <a:schemeClr val="bg2"/>
                </a:solidFill>
                <a:latin typeface="+mn-lt"/>
                <a:ea typeface="ＭＳ Ｐゴシック" pitchFamily="-65" charset="-128"/>
              </a:defRPr>
            </a:lvl7pPr>
            <a:lvl8pPr marL="3429000" indent="-228600" algn="l" rtl="0" eaLnBrk="1" fontAlgn="base" hangingPunct="1">
              <a:spcBef>
                <a:spcPct val="20000"/>
              </a:spcBef>
              <a:spcAft>
                <a:spcPct val="0"/>
              </a:spcAft>
              <a:buClr>
                <a:schemeClr val="bg2"/>
              </a:buClr>
              <a:buFont typeface="Wingdings" pitchFamily="-65" charset="2"/>
              <a:buChar char="§"/>
              <a:defRPr sz="2000">
                <a:solidFill>
                  <a:schemeClr val="bg2"/>
                </a:solidFill>
                <a:latin typeface="+mn-lt"/>
                <a:ea typeface="ＭＳ Ｐゴシック" pitchFamily="-65" charset="-128"/>
              </a:defRPr>
            </a:lvl8pPr>
            <a:lvl9pPr marL="3886200" indent="-228600" algn="l" rtl="0" eaLnBrk="1" fontAlgn="base" hangingPunct="1">
              <a:spcBef>
                <a:spcPct val="20000"/>
              </a:spcBef>
              <a:spcAft>
                <a:spcPct val="0"/>
              </a:spcAft>
              <a:buClr>
                <a:schemeClr val="bg2"/>
              </a:buClr>
              <a:buFont typeface="Wingdings" pitchFamily="-65" charset="2"/>
              <a:buChar char="§"/>
              <a:defRPr sz="2000">
                <a:solidFill>
                  <a:schemeClr val="bg2"/>
                </a:solidFill>
                <a:latin typeface="+mn-lt"/>
                <a:ea typeface="ＭＳ Ｐゴシック" pitchFamily="-65" charset="-128"/>
              </a:defRPr>
            </a:lvl9pPr>
          </a:lstStyle>
          <a:p>
            <a:r>
              <a:rPr lang="en-CH" sz="1800" b="1" dirty="0"/>
              <a:t>We are providing 4 equal bunches to serve 4 experiments in </a:t>
            </a:r>
            <a:r>
              <a:rPr lang="en-US" sz="1800" b="1" dirty="0"/>
              <a:t>contemporary</a:t>
            </a:r>
            <a:endParaRPr lang="en-CH" sz="1800" b="1" dirty="0"/>
          </a:p>
          <a:p>
            <a:r>
              <a:rPr lang="en-CH" sz="1800" b="1" dirty="0"/>
              <a:t>Margin of improvement:</a:t>
            </a:r>
            <a:endParaRPr lang="en-CH" sz="1800" dirty="0"/>
          </a:p>
          <a:p>
            <a:pPr lvl="1"/>
            <a:r>
              <a:rPr lang="en-US" sz="1600" b="1" dirty="0"/>
              <a:t>T</a:t>
            </a:r>
            <a:r>
              <a:rPr lang="en-CH" sz="1600" b="1" dirty="0"/>
              <a:t>ransmission</a:t>
            </a:r>
            <a:r>
              <a:rPr lang="en-CH" sz="1600" dirty="0"/>
              <a:t>: today at up to </a:t>
            </a:r>
            <a:r>
              <a:rPr lang="en-CH" sz="1600" b="1" dirty="0">
                <a:solidFill>
                  <a:srgbClr val="FF0000"/>
                </a:solidFill>
              </a:rPr>
              <a:t>~20% losses</a:t>
            </a:r>
            <a:r>
              <a:rPr lang="en-CH" sz="1600" dirty="0"/>
              <a:t>, </a:t>
            </a:r>
          </a:p>
          <a:p>
            <a:pPr lvl="1"/>
            <a:r>
              <a:rPr lang="en-CH" sz="1600" b="1" dirty="0"/>
              <a:t>Cycle length: </a:t>
            </a:r>
            <a:r>
              <a:rPr lang="en-CH" sz="1600" dirty="0"/>
              <a:t>not </a:t>
            </a:r>
            <a:r>
              <a:rPr lang="en-US" sz="1600" dirty="0"/>
              <a:t>important</a:t>
            </a:r>
            <a:r>
              <a:rPr lang="en-CH" sz="1600" dirty="0"/>
              <a:t> if we run in the shadow of AD (baseline), but </a:t>
            </a:r>
            <a:r>
              <a:rPr lang="en-CH" sz="1600" b="1" dirty="0"/>
              <a:t>relevant</a:t>
            </a:r>
            <a:r>
              <a:rPr lang="en-CH" sz="1600" dirty="0"/>
              <a:t> </a:t>
            </a:r>
            <a:r>
              <a:rPr lang="en-CH" sz="1600" b="1" dirty="0"/>
              <a:t>if we </a:t>
            </a:r>
            <a:r>
              <a:rPr lang="en-CH" sz="1600" b="1" dirty="0">
                <a:solidFill>
                  <a:srgbClr val="FF0000"/>
                </a:solidFill>
              </a:rPr>
              <a:t>wait for ELENA extraction before restart AD </a:t>
            </a:r>
            <a:r>
              <a:rPr lang="en-CH" sz="1600" dirty="0"/>
              <a:t>(as </a:t>
            </a:r>
            <a:r>
              <a:rPr lang="en-CH" sz="1600" b="1" dirty="0">
                <a:solidFill>
                  <a:srgbClr val="FF0000"/>
                </a:solidFill>
              </a:rPr>
              <a:t>today</a:t>
            </a:r>
            <a:r>
              <a:rPr lang="en-CH" sz="1600" dirty="0"/>
              <a:t>!)</a:t>
            </a:r>
          </a:p>
          <a:p>
            <a:r>
              <a:rPr lang="en-US" sz="1800" b="1" kern="0" dirty="0">
                <a:solidFill>
                  <a:srgbClr val="FF0000"/>
                </a:solidFill>
              </a:rPr>
              <a:t>Repetition rate </a:t>
            </a:r>
            <a:r>
              <a:rPr lang="en-US" sz="1800" b="1" kern="0" dirty="0"/>
              <a:t>is very </a:t>
            </a:r>
            <a:r>
              <a:rPr lang="en-US" sz="1800" b="1" kern="0" dirty="0">
                <a:solidFill>
                  <a:srgbClr val="FF0000"/>
                </a:solidFill>
              </a:rPr>
              <a:t>slow</a:t>
            </a:r>
            <a:r>
              <a:rPr lang="en-US" sz="1800" b="1" kern="0" dirty="0"/>
              <a:t> for any study/setup </a:t>
            </a:r>
            <a:r>
              <a:rPr lang="en-US" sz="1800" b="1" kern="0" dirty="0">
                <a:solidFill>
                  <a:srgbClr val="FF0000"/>
                </a:solidFill>
              </a:rPr>
              <a:t>with pbar</a:t>
            </a:r>
          </a:p>
          <a:p>
            <a:pPr lvl="1"/>
            <a:r>
              <a:rPr lang="en-US" sz="1400" b="1" kern="0" dirty="0">
                <a:solidFill>
                  <a:srgbClr val="006405"/>
                </a:solidFill>
              </a:rPr>
              <a:t>Good news: </a:t>
            </a:r>
            <a:r>
              <a:rPr lang="en-US" sz="1400" b="1" kern="0" dirty="0"/>
              <a:t>No H- lifetime degradation observed with e-cooling! </a:t>
            </a:r>
            <a:r>
              <a:rPr lang="en-US" sz="1400" b="1" kern="0" dirty="0">
                <a:solidFill>
                  <a:srgbClr val="006405"/>
                </a:solidFill>
              </a:rPr>
              <a:t>We can use H- for most studies!</a:t>
            </a:r>
          </a:p>
          <a:p>
            <a:pPr lvl="1"/>
            <a:r>
              <a:rPr lang="en-US" sz="1400" b="1" kern="0" dirty="0">
                <a:solidFill>
                  <a:srgbClr val="FF0000"/>
                </a:solidFill>
              </a:rPr>
              <a:t>Bad news: H- source reliability </a:t>
            </a:r>
            <a:r>
              <a:rPr lang="en-US" sz="1400" kern="0" dirty="0"/>
              <a:t>questionable,</a:t>
            </a:r>
            <a:r>
              <a:rPr lang="en-US" sz="1400" b="1" kern="0" dirty="0">
                <a:solidFill>
                  <a:srgbClr val="FF0000"/>
                </a:solidFill>
              </a:rPr>
              <a:t> </a:t>
            </a:r>
            <a:r>
              <a:rPr lang="en-US" sz="1400" kern="0" dirty="0"/>
              <a:t>known to be prone to hardware faults…</a:t>
            </a:r>
          </a:p>
          <a:p>
            <a:pPr lvl="1"/>
            <a:r>
              <a:rPr lang="en-US" sz="1400" b="1" kern="0" dirty="0">
                <a:solidFill>
                  <a:srgbClr val="FF0000"/>
                </a:solidFill>
              </a:rPr>
              <a:t>Bad news: H- lifetime </a:t>
            </a:r>
            <a:r>
              <a:rPr lang="en-US" sz="1400" b="1" kern="0" dirty="0"/>
              <a:t>strongly affected by vacuum levels in the ring</a:t>
            </a:r>
            <a:r>
              <a:rPr lang="en-US" sz="1400" kern="0" dirty="0"/>
              <a:t> (typically 10</a:t>
            </a:r>
            <a:r>
              <a:rPr lang="en-US" sz="1400" kern="0" baseline="30000" dirty="0"/>
              <a:t>-11</a:t>
            </a:r>
            <a:r>
              <a:rPr lang="en-US" sz="1400" kern="0" dirty="0"/>
              <a:t> mbar)</a:t>
            </a:r>
          </a:p>
        </p:txBody>
      </p:sp>
      <p:sp>
        <p:nvSpPr>
          <p:cNvPr id="21" name="TextBox 20">
            <a:extLst>
              <a:ext uri="{FF2B5EF4-FFF2-40B4-BE49-F238E27FC236}">
                <a16:creationId xmlns:a16="http://schemas.microsoft.com/office/drawing/2014/main" id="{80A53F53-53AA-728D-F9E4-C78ED4CE835C}"/>
              </a:ext>
            </a:extLst>
          </p:cNvPr>
          <p:cNvSpPr txBox="1"/>
          <p:nvPr/>
        </p:nvSpPr>
        <p:spPr>
          <a:xfrm>
            <a:off x="3894405" y="1333785"/>
            <a:ext cx="1819546" cy="600164"/>
          </a:xfrm>
          <a:prstGeom prst="rect">
            <a:avLst/>
          </a:prstGeom>
        </p:spPr>
        <p:txBody>
          <a:bodyPr wrap="square" rtlCol="0">
            <a:spAutoFit/>
          </a:bodyPr>
          <a:lstStyle/>
          <a:p>
            <a:pPr marL="14288" algn="ctr"/>
            <a:r>
              <a:rPr lang="en-US" sz="1100" b="1" kern="0" dirty="0">
                <a:solidFill>
                  <a:srgbClr val="7030A0"/>
                </a:solidFill>
              </a:rPr>
              <a:t>Second H</a:t>
            </a:r>
            <a:r>
              <a:rPr lang="en-US" sz="1100" b="1" kern="0" baseline="30000" dirty="0">
                <a:solidFill>
                  <a:srgbClr val="7030A0"/>
                </a:solidFill>
              </a:rPr>
              <a:t>-</a:t>
            </a:r>
            <a:r>
              <a:rPr lang="en-US" sz="1100" b="1" kern="0" dirty="0">
                <a:solidFill>
                  <a:srgbClr val="7030A0"/>
                </a:solidFill>
              </a:rPr>
              <a:t> injection to increase beam intensity @100 keV before extraction</a:t>
            </a:r>
            <a:endParaRPr lang="en-CH" sz="1100" b="1" kern="0" dirty="0">
              <a:solidFill>
                <a:srgbClr val="7030A0"/>
              </a:solidFill>
            </a:endParaRPr>
          </a:p>
        </p:txBody>
      </p:sp>
      <p:cxnSp>
        <p:nvCxnSpPr>
          <p:cNvPr id="13" name="Straight Arrow Connector 12">
            <a:extLst>
              <a:ext uri="{FF2B5EF4-FFF2-40B4-BE49-F238E27FC236}">
                <a16:creationId xmlns:a16="http://schemas.microsoft.com/office/drawing/2014/main" id="{DB59F680-5902-BC87-2110-1427B21BD27E}"/>
              </a:ext>
            </a:extLst>
          </p:cNvPr>
          <p:cNvCxnSpPr>
            <a:cxnSpLocks/>
          </p:cNvCxnSpPr>
          <p:nvPr/>
        </p:nvCxnSpPr>
        <p:spPr bwMode="auto">
          <a:xfrm>
            <a:off x="4804178" y="1893935"/>
            <a:ext cx="1777113" cy="916778"/>
          </a:xfrm>
          <a:prstGeom prst="straightConnector1">
            <a:avLst/>
          </a:prstGeom>
          <a:solidFill>
            <a:schemeClr val="accent1"/>
          </a:solidFill>
          <a:ln w="12700" cap="flat" cmpd="sng" algn="ctr">
            <a:solidFill>
              <a:srgbClr val="7030A0"/>
            </a:solidFill>
            <a:prstDash val="solid"/>
            <a:round/>
            <a:headEnd type="none" w="sm" len="sm"/>
            <a:tailEnd type="triangle"/>
          </a:ln>
          <a:effectLst/>
        </p:spPr>
      </p:cxnSp>
      <p:sp>
        <p:nvSpPr>
          <p:cNvPr id="14" name="TextBox 13">
            <a:extLst>
              <a:ext uri="{FF2B5EF4-FFF2-40B4-BE49-F238E27FC236}">
                <a16:creationId xmlns:a16="http://schemas.microsoft.com/office/drawing/2014/main" id="{8C138111-17FD-4D24-69DC-5A62C34C97C3}"/>
              </a:ext>
            </a:extLst>
          </p:cNvPr>
          <p:cNvSpPr txBox="1"/>
          <p:nvPr/>
        </p:nvSpPr>
        <p:spPr>
          <a:xfrm>
            <a:off x="5388695" y="1664945"/>
            <a:ext cx="1293706" cy="307777"/>
          </a:xfrm>
          <a:prstGeom prst="rect">
            <a:avLst/>
          </a:prstGeom>
        </p:spPr>
        <p:txBody>
          <a:bodyPr wrap="square" rtlCol="0">
            <a:spAutoFit/>
          </a:bodyPr>
          <a:lstStyle/>
          <a:p>
            <a:pPr marL="14288" algn="ctr"/>
            <a:r>
              <a:rPr lang="en-US" sz="1400" b="1" kern="0" dirty="0">
                <a:solidFill>
                  <a:srgbClr val="7030A0"/>
                </a:solidFill>
              </a:rPr>
              <a:t>h=4</a:t>
            </a:r>
            <a:endParaRPr lang="en-CH" sz="1400" b="1" kern="0" dirty="0">
              <a:solidFill>
                <a:srgbClr val="7030A0"/>
              </a:solidFill>
            </a:endParaRPr>
          </a:p>
        </p:txBody>
      </p:sp>
      <p:sp>
        <p:nvSpPr>
          <p:cNvPr id="15" name="TextBox 14">
            <a:extLst>
              <a:ext uri="{FF2B5EF4-FFF2-40B4-BE49-F238E27FC236}">
                <a16:creationId xmlns:a16="http://schemas.microsoft.com/office/drawing/2014/main" id="{EC29E2D1-07FA-FB61-75E0-E965F294352D}"/>
              </a:ext>
            </a:extLst>
          </p:cNvPr>
          <p:cNvSpPr txBox="1"/>
          <p:nvPr/>
        </p:nvSpPr>
        <p:spPr>
          <a:xfrm>
            <a:off x="2823538" y="1525928"/>
            <a:ext cx="1293706" cy="307777"/>
          </a:xfrm>
          <a:prstGeom prst="rect">
            <a:avLst/>
          </a:prstGeom>
        </p:spPr>
        <p:txBody>
          <a:bodyPr wrap="square" rtlCol="0">
            <a:spAutoFit/>
          </a:bodyPr>
          <a:lstStyle/>
          <a:p>
            <a:pPr marL="14288" algn="ctr"/>
            <a:r>
              <a:rPr lang="en-US" sz="1400" b="1" kern="0" dirty="0">
                <a:solidFill>
                  <a:srgbClr val="7030A0"/>
                </a:solidFill>
              </a:rPr>
              <a:t>h=1</a:t>
            </a:r>
            <a:endParaRPr lang="en-CH" sz="1400" b="1" kern="0" dirty="0">
              <a:solidFill>
                <a:srgbClr val="7030A0"/>
              </a:solidFill>
            </a:endParaRPr>
          </a:p>
        </p:txBody>
      </p:sp>
      <p:sp>
        <p:nvSpPr>
          <p:cNvPr id="16" name="TextBox 15">
            <a:extLst>
              <a:ext uri="{FF2B5EF4-FFF2-40B4-BE49-F238E27FC236}">
                <a16:creationId xmlns:a16="http://schemas.microsoft.com/office/drawing/2014/main" id="{F2BC8ACE-076E-BDF1-4758-C2722C6728F6}"/>
              </a:ext>
            </a:extLst>
          </p:cNvPr>
          <p:cNvSpPr txBox="1"/>
          <p:nvPr/>
        </p:nvSpPr>
        <p:spPr>
          <a:xfrm>
            <a:off x="7322459" y="1818436"/>
            <a:ext cx="686255" cy="307777"/>
          </a:xfrm>
          <a:prstGeom prst="rect">
            <a:avLst/>
          </a:prstGeom>
        </p:spPr>
        <p:txBody>
          <a:bodyPr wrap="square" rtlCol="0">
            <a:spAutoFit/>
          </a:bodyPr>
          <a:lstStyle/>
          <a:p>
            <a:pPr marL="14288" algn="ctr"/>
            <a:r>
              <a:rPr lang="en-US" sz="1400" b="1" kern="0" dirty="0">
                <a:solidFill>
                  <a:srgbClr val="7030A0"/>
                </a:solidFill>
              </a:rPr>
              <a:t>h=4</a:t>
            </a:r>
            <a:endParaRPr lang="en-CH" sz="1400" b="1" kern="0" dirty="0">
              <a:solidFill>
                <a:srgbClr val="7030A0"/>
              </a:solidFill>
            </a:endParaRPr>
          </a:p>
        </p:txBody>
      </p:sp>
      <p:sp>
        <p:nvSpPr>
          <p:cNvPr id="23" name="TextBox 22">
            <a:extLst>
              <a:ext uri="{FF2B5EF4-FFF2-40B4-BE49-F238E27FC236}">
                <a16:creationId xmlns:a16="http://schemas.microsoft.com/office/drawing/2014/main" id="{57369520-7591-524A-4B77-92F28DD70B13}"/>
              </a:ext>
            </a:extLst>
          </p:cNvPr>
          <p:cNvSpPr txBox="1"/>
          <p:nvPr/>
        </p:nvSpPr>
        <p:spPr>
          <a:xfrm>
            <a:off x="1044501" y="2246350"/>
            <a:ext cx="1293706" cy="307777"/>
          </a:xfrm>
          <a:prstGeom prst="rect">
            <a:avLst/>
          </a:prstGeom>
        </p:spPr>
        <p:txBody>
          <a:bodyPr wrap="square" rtlCol="0">
            <a:spAutoFit/>
          </a:bodyPr>
          <a:lstStyle/>
          <a:p>
            <a:pPr marL="14288" algn="ctr"/>
            <a:r>
              <a:rPr lang="en-US" sz="1400" b="1" kern="0" dirty="0">
                <a:solidFill>
                  <a:srgbClr val="7030A0"/>
                </a:solidFill>
              </a:rPr>
              <a:t>h=1</a:t>
            </a:r>
            <a:endParaRPr lang="en-CH" sz="1400" b="1" kern="0" dirty="0">
              <a:solidFill>
                <a:srgbClr val="7030A0"/>
              </a:solidFill>
            </a:endParaRPr>
          </a:p>
        </p:txBody>
      </p:sp>
      <p:sp>
        <p:nvSpPr>
          <p:cNvPr id="30" name="TextBox 29">
            <a:extLst>
              <a:ext uri="{FF2B5EF4-FFF2-40B4-BE49-F238E27FC236}">
                <a16:creationId xmlns:a16="http://schemas.microsoft.com/office/drawing/2014/main" id="{36C157C6-87D7-FCCF-2BF8-A63799FA7582}"/>
              </a:ext>
            </a:extLst>
          </p:cNvPr>
          <p:cNvSpPr txBox="1"/>
          <p:nvPr/>
        </p:nvSpPr>
        <p:spPr>
          <a:xfrm>
            <a:off x="3922871" y="2909778"/>
            <a:ext cx="1644337" cy="261610"/>
          </a:xfrm>
          <a:prstGeom prst="rect">
            <a:avLst/>
          </a:prstGeom>
        </p:spPr>
        <p:txBody>
          <a:bodyPr wrap="square" rtlCol="0">
            <a:spAutoFit/>
          </a:bodyPr>
          <a:lstStyle/>
          <a:p>
            <a:pPr marL="14288" algn="ctr"/>
            <a:r>
              <a:rPr lang="en-US" sz="1100" b="1" kern="0" dirty="0">
                <a:solidFill>
                  <a:schemeClr val="bg2">
                    <a:lumMod val="60000"/>
                    <a:lumOff val="40000"/>
                  </a:schemeClr>
                </a:solidFill>
              </a:rPr>
              <a:t>E-cooling</a:t>
            </a:r>
            <a:endParaRPr lang="en-CH" sz="1100" b="1" kern="0" dirty="0">
              <a:solidFill>
                <a:schemeClr val="bg2">
                  <a:lumMod val="60000"/>
                  <a:lumOff val="40000"/>
                </a:schemeClr>
              </a:solidFill>
            </a:endParaRPr>
          </a:p>
        </p:txBody>
      </p:sp>
      <p:cxnSp>
        <p:nvCxnSpPr>
          <p:cNvPr id="31" name="Straight Arrow Connector 30">
            <a:extLst>
              <a:ext uri="{FF2B5EF4-FFF2-40B4-BE49-F238E27FC236}">
                <a16:creationId xmlns:a16="http://schemas.microsoft.com/office/drawing/2014/main" id="{8EC920B0-61FF-D164-86EF-2DF0D6C5B9AB}"/>
              </a:ext>
            </a:extLst>
          </p:cNvPr>
          <p:cNvCxnSpPr>
            <a:cxnSpLocks/>
          </p:cNvCxnSpPr>
          <p:nvPr/>
        </p:nvCxnSpPr>
        <p:spPr bwMode="auto">
          <a:xfrm flipH="1">
            <a:off x="4101385" y="3147198"/>
            <a:ext cx="1287310" cy="0"/>
          </a:xfrm>
          <a:prstGeom prst="straightConnector1">
            <a:avLst/>
          </a:prstGeom>
          <a:solidFill>
            <a:schemeClr val="accent1"/>
          </a:solidFill>
          <a:ln w="12700" cap="flat" cmpd="sng" algn="ctr">
            <a:solidFill>
              <a:schemeClr val="bg2">
                <a:lumMod val="60000"/>
                <a:lumOff val="40000"/>
              </a:schemeClr>
            </a:solidFill>
            <a:prstDash val="solid"/>
            <a:round/>
            <a:headEnd type="triangle" w="med" len="med"/>
            <a:tailEnd type="triangle" w="med" len="med"/>
          </a:ln>
          <a:effectLst/>
        </p:spPr>
      </p:cxnSp>
      <p:sp>
        <p:nvSpPr>
          <p:cNvPr id="36" name="TextBox 35">
            <a:extLst>
              <a:ext uri="{FF2B5EF4-FFF2-40B4-BE49-F238E27FC236}">
                <a16:creationId xmlns:a16="http://schemas.microsoft.com/office/drawing/2014/main" id="{2C3B1515-7837-7AFF-3288-CACDC8306151}"/>
              </a:ext>
            </a:extLst>
          </p:cNvPr>
          <p:cNvSpPr txBox="1"/>
          <p:nvPr/>
        </p:nvSpPr>
        <p:spPr>
          <a:xfrm>
            <a:off x="949324" y="2918728"/>
            <a:ext cx="1644337" cy="261610"/>
          </a:xfrm>
          <a:prstGeom prst="rect">
            <a:avLst/>
          </a:prstGeom>
        </p:spPr>
        <p:txBody>
          <a:bodyPr wrap="square" rtlCol="0">
            <a:spAutoFit/>
          </a:bodyPr>
          <a:lstStyle/>
          <a:p>
            <a:pPr marL="14288" algn="ctr"/>
            <a:r>
              <a:rPr lang="en-US" sz="1100" b="1" kern="0" dirty="0">
                <a:solidFill>
                  <a:schemeClr val="bg2">
                    <a:lumMod val="60000"/>
                    <a:lumOff val="40000"/>
                  </a:schemeClr>
                </a:solidFill>
              </a:rPr>
              <a:t>E-cooling</a:t>
            </a:r>
            <a:endParaRPr lang="en-CH" sz="1100" b="1" kern="0" dirty="0">
              <a:solidFill>
                <a:schemeClr val="bg2">
                  <a:lumMod val="60000"/>
                  <a:lumOff val="40000"/>
                </a:schemeClr>
              </a:solidFill>
            </a:endParaRPr>
          </a:p>
        </p:txBody>
      </p:sp>
      <p:sp>
        <p:nvSpPr>
          <p:cNvPr id="41" name="TextBox 40">
            <a:extLst>
              <a:ext uri="{FF2B5EF4-FFF2-40B4-BE49-F238E27FC236}">
                <a16:creationId xmlns:a16="http://schemas.microsoft.com/office/drawing/2014/main" id="{51298AD9-DB6A-7E35-A8F7-F76C75128E96}"/>
              </a:ext>
            </a:extLst>
          </p:cNvPr>
          <p:cNvSpPr txBox="1"/>
          <p:nvPr/>
        </p:nvSpPr>
        <p:spPr>
          <a:xfrm>
            <a:off x="6682400" y="2918728"/>
            <a:ext cx="1007687" cy="261610"/>
          </a:xfrm>
          <a:prstGeom prst="rect">
            <a:avLst/>
          </a:prstGeom>
        </p:spPr>
        <p:txBody>
          <a:bodyPr wrap="square" rtlCol="0">
            <a:spAutoFit/>
          </a:bodyPr>
          <a:lstStyle/>
          <a:p>
            <a:pPr marL="14288" algn="ctr"/>
            <a:r>
              <a:rPr lang="en-US" sz="1100" b="1" kern="0" dirty="0">
                <a:solidFill>
                  <a:schemeClr val="bg2">
                    <a:lumMod val="60000"/>
                    <a:lumOff val="40000"/>
                  </a:schemeClr>
                </a:solidFill>
              </a:rPr>
              <a:t>E-cooling</a:t>
            </a:r>
            <a:endParaRPr lang="en-CH" sz="1100" b="1" kern="0" dirty="0">
              <a:solidFill>
                <a:schemeClr val="bg2">
                  <a:lumMod val="60000"/>
                  <a:lumOff val="40000"/>
                </a:schemeClr>
              </a:solidFill>
            </a:endParaRPr>
          </a:p>
        </p:txBody>
      </p:sp>
      <p:cxnSp>
        <p:nvCxnSpPr>
          <p:cNvPr id="42" name="Straight Arrow Connector 41">
            <a:extLst>
              <a:ext uri="{FF2B5EF4-FFF2-40B4-BE49-F238E27FC236}">
                <a16:creationId xmlns:a16="http://schemas.microsoft.com/office/drawing/2014/main" id="{C9765A03-2AFB-60C9-B0B6-925F9B9DFB77}"/>
              </a:ext>
            </a:extLst>
          </p:cNvPr>
          <p:cNvCxnSpPr>
            <a:cxnSpLocks/>
          </p:cNvCxnSpPr>
          <p:nvPr/>
        </p:nvCxnSpPr>
        <p:spPr bwMode="auto">
          <a:xfrm flipH="1">
            <a:off x="6581291" y="3156950"/>
            <a:ext cx="1229966" cy="0"/>
          </a:xfrm>
          <a:prstGeom prst="straightConnector1">
            <a:avLst/>
          </a:prstGeom>
          <a:solidFill>
            <a:schemeClr val="accent1"/>
          </a:solidFill>
          <a:ln w="12700" cap="flat" cmpd="sng" algn="ctr">
            <a:solidFill>
              <a:schemeClr val="bg2">
                <a:lumMod val="60000"/>
                <a:lumOff val="40000"/>
              </a:schemeClr>
            </a:solidFill>
            <a:prstDash val="solid"/>
            <a:round/>
            <a:headEnd type="triangle" w="med" len="med"/>
            <a:tailEnd type="triangle" w="med" len="med"/>
          </a:ln>
          <a:effectLst/>
        </p:spPr>
      </p:cxnSp>
      <p:cxnSp>
        <p:nvCxnSpPr>
          <p:cNvPr id="47" name="Straight Arrow Connector 46">
            <a:extLst>
              <a:ext uri="{FF2B5EF4-FFF2-40B4-BE49-F238E27FC236}">
                <a16:creationId xmlns:a16="http://schemas.microsoft.com/office/drawing/2014/main" id="{2FDC0844-1BA7-F6FB-983E-81C51E0904CA}"/>
              </a:ext>
            </a:extLst>
          </p:cNvPr>
          <p:cNvCxnSpPr>
            <a:cxnSpLocks/>
          </p:cNvCxnSpPr>
          <p:nvPr/>
        </p:nvCxnSpPr>
        <p:spPr bwMode="auto">
          <a:xfrm flipH="1">
            <a:off x="1316772" y="3171388"/>
            <a:ext cx="493740" cy="0"/>
          </a:xfrm>
          <a:prstGeom prst="straightConnector1">
            <a:avLst/>
          </a:prstGeom>
          <a:solidFill>
            <a:schemeClr val="accent1"/>
          </a:solidFill>
          <a:ln w="12700" cap="flat" cmpd="sng" algn="ctr">
            <a:solidFill>
              <a:schemeClr val="bg2">
                <a:lumMod val="60000"/>
                <a:lumOff val="40000"/>
              </a:schemeClr>
            </a:solidFill>
            <a:prstDash val="solid"/>
            <a:round/>
            <a:headEnd type="triangle" w="med" len="med"/>
            <a:tailEnd type="triangle" w="med" len="med"/>
          </a:ln>
          <a:effectLst/>
        </p:spPr>
      </p:cxnSp>
      <p:sp>
        <p:nvSpPr>
          <p:cNvPr id="52" name="TextBox 51">
            <a:extLst>
              <a:ext uri="{FF2B5EF4-FFF2-40B4-BE49-F238E27FC236}">
                <a16:creationId xmlns:a16="http://schemas.microsoft.com/office/drawing/2014/main" id="{B86896BB-8CFF-7C4F-4336-E87AB721CFA2}"/>
              </a:ext>
            </a:extLst>
          </p:cNvPr>
          <p:cNvSpPr txBox="1"/>
          <p:nvPr/>
        </p:nvSpPr>
        <p:spPr>
          <a:xfrm>
            <a:off x="6105653" y="1345236"/>
            <a:ext cx="1819546" cy="430887"/>
          </a:xfrm>
          <a:prstGeom prst="rect">
            <a:avLst/>
          </a:prstGeom>
        </p:spPr>
        <p:txBody>
          <a:bodyPr wrap="square" rtlCol="0">
            <a:spAutoFit/>
          </a:bodyPr>
          <a:lstStyle/>
          <a:p>
            <a:pPr marL="14288" algn="ctr"/>
            <a:r>
              <a:rPr lang="en-US" sz="1100" b="1" kern="0" dirty="0">
                <a:solidFill>
                  <a:srgbClr val="7030A0"/>
                </a:solidFill>
              </a:rPr>
              <a:t>n bunches extracted on demand by users</a:t>
            </a:r>
            <a:endParaRPr lang="en-CH" sz="1100" b="1" kern="0" dirty="0">
              <a:solidFill>
                <a:srgbClr val="7030A0"/>
              </a:solidFill>
            </a:endParaRPr>
          </a:p>
        </p:txBody>
      </p:sp>
      <p:cxnSp>
        <p:nvCxnSpPr>
          <p:cNvPr id="53" name="Straight Arrow Connector 52">
            <a:extLst>
              <a:ext uri="{FF2B5EF4-FFF2-40B4-BE49-F238E27FC236}">
                <a16:creationId xmlns:a16="http://schemas.microsoft.com/office/drawing/2014/main" id="{5B4F7074-F253-2DD0-33F7-14806D8C8DEA}"/>
              </a:ext>
            </a:extLst>
          </p:cNvPr>
          <p:cNvCxnSpPr>
            <a:cxnSpLocks/>
          </p:cNvCxnSpPr>
          <p:nvPr/>
        </p:nvCxnSpPr>
        <p:spPr bwMode="auto">
          <a:xfrm>
            <a:off x="7015426" y="1751425"/>
            <a:ext cx="650160" cy="1309193"/>
          </a:xfrm>
          <a:prstGeom prst="straightConnector1">
            <a:avLst/>
          </a:prstGeom>
          <a:solidFill>
            <a:schemeClr val="accent1"/>
          </a:solidFill>
          <a:ln w="12700" cap="flat" cmpd="sng" algn="ctr">
            <a:solidFill>
              <a:srgbClr val="7030A0"/>
            </a:solidFill>
            <a:prstDash val="solid"/>
            <a:round/>
            <a:headEnd type="none" w="sm" len="sm"/>
            <a:tailEnd type="triangle"/>
          </a:ln>
          <a:effectLst/>
        </p:spPr>
      </p:cxnSp>
      <p:cxnSp>
        <p:nvCxnSpPr>
          <p:cNvPr id="56" name="Straight Arrow Connector 55">
            <a:extLst>
              <a:ext uri="{FF2B5EF4-FFF2-40B4-BE49-F238E27FC236}">
                <a16:creationId xmlns:a16="http://schemas.microsoft.com/office/drawing/2014/main" id="{BA9BEA30-B945-3032-7464-0C4DD9C1C92F}"/>
              </a:ext>
            </a:extLst>
          </p:cNvPr>
          <p:cNvCxnSpPr>
            <a:cxnSpLocks/>
          </p:cNvCxnSpPr>
          <p:nvPr/>
        </p:nvCxnSpPr>
        <p:spPr bwMode="auto">
          <a:xfrm>
            <a:off x="7043161" y="1751417"/>
            <a:ext cx="653322" cy="856452"/>
          </a:xfrm>
          <a:prstGeom prst="straightConnector1">
            <a:avLst/>
          </a:prstGeom>
          <a:solidFill>
            <a:schemeClr val="accent1"/>
          </a:solidFill>
          <a:ln w="12700" cap="flat" cmpd="sng" algn="ctr">
            <a:solidFill>
              <a:srgbClr val="7030A0"/>
            </a:solidFill>
            <a:prstDash val="solid"/>
            <a:round/>
            <a:headEnd type="none" w="sm" len="sm"/>
            <a:tailEnd type="triangle"/>
          </a:ln>
          <a:effectLst/>
        </p:spPr>
      </p:cxnSp>
    </p:spTree>
    <p:extLst>
      <p:ext uri="{BB962C8B-B14F-4D97-AF65-F5344CB8AC3E}">
        <p14:creationId xmlns:p14="http://schemas.microsoft.com/office/powerpoint/2010/main" val="29428275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9">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9">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9">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9">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9">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9">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735FBB2-6BBA-1A62-4502-48D79BFBF2AD}"/>
              </a:ext>
            </a:extLst>
          </p:cNvPr>
          <p:cNvSpPr>
            <a:spLocks noGrp="1"/>
          </p:cNvSpPr>
          <p:nvPr>
            <p:ph type="sldNum" sz="quarter" idx="4"/>
          </p:nvPr>
        </p:nvSpPr>
        <p:spPr/>
        <p:txBody>
          <a:bodyPr/>
          <a:lstStyle/>
          <a:p>
            <a:fld id="{60E0EBF0-ABEC-3E40-BDE2-0EBB43F8626D}" type="slidenum">
              <a:rPr lang="en-US" smtClean="0"/>
              <a:pPr/>
              <a:t>5</a:t>
            </a:fld>
            <a:endParaRPr lang="en-US" dirty="0"/>
          </a:p>
        </p:txBody>
      </p:sp>
      <p:sp>
        <p:nvSpPr>
          <p:cNvPr id="3" name="Footer Placeholder 2">
            <a:extLst>
              <a:ext uri="{FF2B5EF4-FFF2-40B4-BE49-F238E27FC236}">
                <a16:creationId xmlns:a16="http://schemas.microsoft.com/office/drawing/2014/main" id="{A35BC8F4-A585-47EF-3CCF-A4B78FF2C4B4}"/>
              </a:ext>
            </a:extLst>
          </p:cNvPr>
          <p:cNvSpPr>
            <a:spLocks noGrp="1"/>
          </p:cNvSpPr>
          <p:nvPr>
            <p:ph type="ftr" sz="quarter" idx="10"/>
          </p:nvPr>
        </p:nvSpPr>
        <p:spPr/>
        <p:txBody>
          <a:bodyPr/>
          <a:lstStyle/>
          <a:p>
            <a:pPr>
              <a:defRPr/>
            </a:pPr>
            <a:r>
              <a:rPr lang="en-US"/>
              <a:t>COOL2023 Workshop – Montreux – Oct 2023 </a:t>
            </a:r>
            <a:endParaRPr lang="en-US" dirty="0"/>
          </a:p>
        </p:txBody>
      </p:sp>
      <p:sp>
        <p:nvSpPr>
          <p:cNvPr id="5" name="Title 4">
            <a:extLst>
              <a:ext uri="{FF2B5EF4-FFF2-40B4-BE49-F238E27FC236}">
                <a16:creationId xmlns:a16="http://schemas.microsoft.com/office/drawing/2014/main" id="{C98BB75E-D7EF-4679-29E6-C31B79F8E5F8}"/>
              </a:ext>
            </a:extLst>
          </p:cNvPr>
          <p:cNvSpPr>
            <a:spLocks noGrp="1"/>
          </p:cNvSpPr>
          <p:nvPr>
            <p:ph type="title"/>
          </p:nvPr>
        </p:nvSpPr>
        <p:spPr/>
        <p:txBody>
          <a:bodyPr>
            <a:normAutofit/>
          </a:bodyPr>
          <a:lstStyle/>
          <a:p>
            <a:r>
              <a:rPr lang="en-CH" sz="2800" dirty="0"/>
              <a:t>The ELENA e-cooler</a:t>
            </a:r>
          </a:p>
        </p:txBody>
      </p:sp>
      <p:graphicFrame>
        <p:nvGraphicFramePr>
          <p:cNvPr id="7" name="Table 6">
            <a:extLst>
              <a:ext uri="{FF2B5EF4-FFF2-40B4-BE49-F238E27FC236}">
                <a16:creationId xmlns:a16="http://schemas.microsoft.com/office/drawing/2014/main" id="{009B8AD7-26BC-EA52-9EA0-05AFF32DE4FE}"/>
              </a:ext>
            </a:extLst>
          </p:cNvPr>
          <p:cNvGraphicFramePr>
            <a:graphicFrameLocks noGrp="1"/>
          </p:cNvGraphicFramePr>
          <p:nvPr>
            <p:extLst>
              <p:ext uri="{D42A27DB-BD31-4B8C-83A1-F6EECF244321}">
                <p14:modId xmlns:p14="http://schemas.microsoft.com/office/powerpoint/2010/main" val="3706695663"/>
              </p:ext>
            </p:extLst>
          </p:nvPr>
        </p:nvGraphicFramePr>
        <p:xfrm>
          <a:off x="4572000" y="3696633"/>
          <a:ext cx="4380671" cy="2819400"/>
        </p:xfrm>
        <a:graphic>
          <a:graphicData uri="http://schemas.openxmlformats.org/drawingml/2006/table">
            <a:tbl>
              <a:tblPr firstRow="1" bandRow="1">
                <a:tableStyleId>{74C1A8A3-306A-4EB7-A6B1-4F7E0EB9C5D6}</a:tableStyleId>
              </a:tblPr>
              <a:tblGrid>
                <a:gridCol w="2259233">
                  <a:extLst>
                    <a:ext uri="{9D8B030D-6E8A-4147-A177-3AD203B41FA5}">
                      <a16:colId xmlns:a16="http://schemas.microsoft.com/office/drawing/2014/main" val="3575518825"/>
                    </a:ext>
                  </a:extLst>
                </a:gridCol>
                <a:gridCol w="1060719">
                  <a:extLst>
                    <a:ext uri="{9D8B030D-6E8A-4147-A177-3AD203B41FA5}">
                      <a16:colId xmlns:a16="http://schemas.microsoft.com/office/drawing/2014/main" val="3706698588"/>
                    </a:ext>
                  </a:extLst>
                </a:gridCol>
                <a:gridCol w="1060719">
                  <a:extLst>
                    <a:ext uri="{9D8B030D-6E8A-4147-A177-3AD203B41FA5}">
                      <a16:colId xmlns:a16="http://schemas.microsoft.com/office/drawing/2014/main" val="1304309633"/>
                    </a:ext>
                  </a:extLst>
                </a:gridCol>
              </a:tblGrid>
              <a:tr h="158412">
                <a:tc>
                  <a:txBody>
                    <a:bodyPr/>
                    <a:lstStyle/>
                    <a:p>
                      <a:pPr algn="l" fontAlgn="t"/>
                      <a:r>
                        <a:rPr lang="en-US" sz="1400" dirty="0">
                          <a:effectLst/>
                        </a:rPr>
                        <a:t>pbar momentum</a:t>
                      </a:r>
                      <a:endParaRPr lang="en-US" sz="1400" b="1" dirty="0">
                        <a:solidFill>
                          <a:srgbClr val="FFFFFF"/>
                        </a:solidFill>
                        <a:effectLst/>
                      </a:endParaRPr>
                    </a:p>
                  </a:txBody>
                  <a:tcPr marL="68580" marR="68580" marT="34290" marB="34290"/>
                </a:tc>
                <a:tc>
                  <a:txBody>
                    <a:bodyPr/>
                    <a:lstStyle/>
                    <a:p>
                      <a:pPr algn="ctr"/>
                      <a:r>
                        <a:rPr lang="en-US" sz="1400" dirty="0"/>
                        <a:t>35 </a:t>
                      </a:r>
                      <a:r>
                        <a:rPr lang="en-US" sz="1400" dirty="0">
                          <a:effectLst/>
                        </a:rPr>
                        <a:t>MeV/c</a:t>
                      </a:r>
                      <a:endParaRPr lang="en-US" sz="1400" b="1" dirty="0"/>
                    </a:p>
                  </a:txBody>
                  <a:tcPr marL="68580" marR="68580" marT="34290" marB="34290"/>
                </a:tc>
                <a:tc>
                  <a:txBody>
                    <a:bodyPr/>
                    <a:lstStyle/>
                    <a:p>
                      <a:pPr algn="ctr"/>
                      <a:r>
                        <a:rPr lang="en-US" sz="1400" dirty="0"/>
                        <a:t>13.7 </a:t>
                      </a:r>
                      <a:r>
                        <a:rPr lang="en-US" sz="1400" dirty="0">
                          <a:effectLst/>
                        </a:rPr>
                        <a:t>MeV/c</a:t>
                      </a:r>
                      <a:endParaRPr lang="en-US" sz="1400" b="1" dirty="0"/>
                    </a:p>
                  </a:txBody>
                  <a:tcPr marL="68580" marR="68580" marT="34290" marB="34290"/>
                </a:tc>
                <a:extLst>
                  <a:ext uri="{0D108BD9-81ED-4DB2-BD59-A6C34878D82A}">
                    <a16:rowId xmlns:a16="http://schemas.microsoft.com/office/drawing/2014/main" val="2227394886"/>
                  </a:ext>
                </a:extLst>
              </a:tr>
              <a:tr h="187419">
                <a:tc>
                  <a:txBody>
                    <a:bodyPr/>
                    <a:lstStyle/>
                    <a:p>
                      <a:pPr algn="l" fontAlgn="t"/>
                      <a:r>
                        <a:rPr lang="en-US" sz="1400" dirty="0">
                          <a:effectLst/>
                        </a:rPr>
                        <a:t>Electron kinetic energy</a:t>
                      </a:r>
                      <a:endParaRPr lang="en-US" sz="1400" b="1" dirty="0">
                        <a:effectLst/>
                      </a:endParaRPr>
                    </a:p>
                  </a:txBody>
                  <a:tcPr marL="68580" marR="68580" marT="34290" marB="34290"/>
                </a:tc>
                <a:tc>
                  <a:txBody>
                    <a:bodyPr/>
                    <a:lstStyle/>
                    <a:p>
                      <a:pPr algn="ctr"/>
                      <a:r>
                        <a:rPr lang="en-US" sz="1400" dirty="0"/>
                        <a:t>355 eV</a:t>
                      </a:r>
                      <a:endParaRPr lang="en-US" sz="1400" b="1" dirty="0"/>
                    </a:p>
                  </a:txBody>
                  <a:tcPr marL="68580" marR="68580" marT="34290" marB="34290"/>
                </a:tc>
                <a:tc>
                  <a:txBody>
                    <a:bodyPr/>
                    <a:lstStyle/>
                    <a:p>
                      <a:pPr algn="ctr"/>
                      <a:r>
                        <a:rPr lang="en-US" sz="1400" dirty="0"/>
                        <a:t>55 eV</a:t>
                      </a:r>
                      <a:endParaRPr lang="en-US" sz="1400" b="1" dirty="0"/>
                    </a:p>
                  </a:txBody>
                  <a:tcPr marL="68580" marR="68580" marT="34290" marB="34290"/>
                </a:tc>
                <a:extLst>
                  <a:ext uri="{0D108BD9-81ED-4DB2-BD59-A6C34878D82A}">
                    <a16:rowId xmlns:a16="http://schemas.microsoft.com/office/drawing/2014/main" val="357883053"/>
                  </a:ext>
                </a:extLst>
              </a:tr>
              <a:tr h="158412">
                <a:tc>
                  <a:txBody>
                    <a:bodyPr/>
                    <a:lstStyle/>
                    <a:p>
                      <a:pPr algn="l" fontAlgn="t"/>
                      <a:r>
                        <a:rPr lang="en-US" sz="1400" dirty="0">
                          <a:effectLst/>
                        </a:rPr>
                        <a:t>Relativistic beta</a:t>
                      </a:r>
                      <a:endParaRPr lang="en-US" sz="1400" b="1" dirty="0">
                        <a:effectLst/>
                      </a:endParaRPr>
                    </a:p>
                  </a:txBody>
                  <a:tcPr marL="68580" marR="68580" marT="34290" marB="34290"/>
                </a:tc>
                <a:tc>
                  <a:txBody>
                    <a:bodyPr/>
                    <a:lstStyle/>
                    <a:p>
                      <a:pPr algn="ctr"/>
                      <a:r>
                        <a:rPr lang="en-US" sz="1400" u="none" strike="noStrike" kern="1200" dirty="0">
                          <a:effectLst/>
                        </a:rPr>
                        <a:t>0.037</a:t>
                      </a:r>
                      <a:endParaRPr lang="en-US" sz="1400" b="1" dirty="0"/>
                    </a:p>
                  </a:txBody>
                  <a:tcPr marL="68580" marR="68580" marT="34290" marB="34290"/>
                </a:tc>
                <a:tc>
                  <a:txBody>
                    <a:bodyPr/>
                    <a:lstStyle/>
                    <a:p>
                      <a:pPr algn="ctr"/>
                      <a:r>
                        <a:rPr lang="en-US" sz="1400" u="none" strike="noStrike" kern="1200" dirty="0">
                          <a:effectLst/>
                        </a:rPr>
                        <a:t>0.015</a:t>
                      </a:r>
                      <a:endParaRPr lang="en-US" sz="1400" b="1" dirty="0"/>
                    </a:p>
                  </a:txBody>
                  <a:tcPr marL="68580" marR="68580" marT="34290" marB="34290"/>
                </a:tc>
                <a:extLst>
                  <a:ext uri="{0D108BD9-81ED-4DB2-BD59-A6C34878D82A}">
                    <a16:rowId xmlns:a16="http://schemas.microsoft.com/office/drawing/2014/main" val="2445565450"/>
                  </a:ext>
                </a:extLst>
              </a:tr>
              <a:tr h="158412">
                <a:tc>
                  <a:txBody>
                    <a:bodyPr/>
                    <a:lstStyle/>
                    <a:p>
                      <a:pPr algn="l" fontAlgn="t"/>
                      <a:r>
                        <a:rPr lang="en-US" sz="1400" dirty="0">
                          <a:effectLst/>
                        </a:rPr>
                        <a:t>Electron current</a:t>
                      </a:r>
                      <a:endParaRPr lang="en-US" sz="1400" b="1" dirty="0">
                        <a:effectLst/>
                      </a:endParaRPr>
                    </a:p>
                  </a:txBody>
                  <a:tcPr marL="68580" marR="68580" marT="34290" marB="34290"/>
                </a:tc>
                <a:tc>
                  <a:txBody>
                    <a:bodyPr/>
                    <a:lstStyle/>
                    <a:p>
                      <a:pPr algn="ctr"/>
                      <a:r>
                        <a:rPr lang="en-US" sz="1400" dirty="0"/>
                        <a:t>~5 mA</a:t>
                      </a:r>
                      <a:endParaRPr lang="en-US" sz="1400" b="1" dirty="0"/>
                    </a:p>
                  </a:txBody>
                  <a:tcPr marL="68580" marR="68580" marT="34290" marB="34290"/>
                </a:tc>
                <a:tc>
                  <a:txBody>
                    <a:bodyPr/>
                    <a:lstStyle/>
                    <a:p>
                      <a:pPr algn="ctr"/>
                      <a:r>
                        <a:rPr lang="en-US" sz="1400" dirty="0"/>
                        <a:t>~1 mA</a:t>
                      </a:r>
                      <a:endParaRPr lang="en-US" sz="1400" b="1" dirty="0"/>
                    </a:p>
                  </a:txBody>
                  <a:tcPr marL="68580" marR="68580" marT="34290" marB="34290"/>
                </a:tc>
                <a:extLst>
                  <a:ext uri="{0D108BD9-81ED-4DB2-BD59-A6C34878D82A}">
                    <a16:rowId xmlns:a16="http://schemas.microsoft.com/office/drawing/2014/main" val="2512489029"/>
                  </a:ext>
                </a:extLst>
              </a:tr>
              <a:tr h="158412">
                <a:tc>
                  <a:txBody>
                    <a:bodyPr/>
                    <a:lstStyle/>
                    <a:p>
                      <a:pPr algn="l" fontAlgn="t"/>
                      <a:r>
                        <a:rPr lang="en-US" sz="1400" dirty="0">
                          <a:effectLst/>
                        </a:rPr>
                        <a:t>Cooling length</a:t>
                      </a:r>
                      <a:endParaRPr lang="en-US" sz="1400" b="1" dirty="0">
                        <a:effectLst/>
                      </a:endParaRPr>
                    </a:p>
                  </a:txBody>
                  <a:tcPr marL="68580" marR="68580" marT="34290" marB="34290"/>
                </a:tc>
                <a:tc gridSpan="2">
                  <a:txBody>
                    <a:bodyPr/>
                    <a:lstStyle/>
                    <a:p>
                      <a:pPr algn="ctr"/>
                      <a:r>
                        <a:rPr lang="en-US" sz="1400" dirty="0"/>
                        <a:t>~1 m</a:t>
                      </a:r>
                      <a:endParaRPr lang="en-US" sz="1400" b="1" dirty="0"/>
                    </a:p>
                  </a:txBody>
                  <a:tcPr marL="68580" marR="68580" marT="34290" marB="34290"/>
                </a:tc>
                <a:tc hMerge="1">
                  <a:txBody>
                    <a:bodyPr/>
                    <a:lstStyle/>
                    <a:p>
                      <a:endParaRPr lang="en-US" dirty="0"/>
                    </a:p>
                  </a:txBody>
                  <a:tcPr/>
                </a:tc>
                <a:extLst>
                  <a:ext uri="{0D108BD9-81ED-4DB2-BD59-A6C34878D82A}">
                    <a16:rowId xmlns:a16="http://schemas.microsoft.com/office/drawing/2014/main" val="4091518505"/>
                  </a:ext>
                </a:extLst>
              </a:tr>
              <a:tr h="158412">
                <a:tc>
                  <a:txBody>
                    <a:bodyPr/>
                    <a:lstStyle/>
                    <a:p>
                      <a:pPr algn="l" fontAlgn="t"/>
                      <a:r>
                        <a:rPr lang="en-US" sz="1400" dirty="0">
                          <a:effectLst/>
                        </a:rPr>
                        <a:t>Ring length</a:t>
                      </a:r>
                      <a:endParaRPr lang="en-US" sz="1400" b="1" dirty="0">
                        <a:effectLst/>
                      </a:endParaRPr>
                    </a:p>
                  </a:txBody>
                  <a:tcPr marL="68580" marR="68580" marT="34290" marB="34290"/>
                </a:tc>
                <a:tc gridSpan="2">
                  <a:txBody>
                    <a:bodyPr/>
                    <a:lstStyle/>
                    <a:p>
                      <a:pPr algn="ctr"/>
                      <a:r>
                        <a:rPr lang="en-US" sz="1400" dirty="0"/>
                        <a:t>30.41 m</a:t>
                      </a:r>
                      <a:endParaRPr lang="en-US" sz="1400" b="1" dirty="0"/>
                    </a:p>
                  </a:txBody>
                  <a:tcPr marL="68580" marR="68580" marT="34290" marB="34290"/>
                </a:tc>
                <a:tc hMerge="1">
                  <a:txBody>
                    <a:bodyPr/>
                    <a:lstStyle/>
                    <a:p>
                      <a:endParaRPr lang="en-US"/>
                    </a:p>
                  </a:txBody>
                  <a:tcPr/>
                </a:tc>
                <a:extLst>
                  <a:ext uri="{0D108BD9-81ED-4DB2-BD59-A6C34878D82A}">
                    <a16:rowId xmlns:a16="http://schemas.microsoft.com/office/drawing/2014/main" val="3639983191"/>
                  </a:ext>
                </a:extLst>
              </a:tr>
              <a:tr h="158412">
                <a:tc>
                  <a:txBody>
                    <a:bodyPr/>
                    <a:lstStyle/>
                    <a:p>
                      <a:pPr algn="l" fontAlgn="t"/>
                      <a:r>
                        <a:rPr lang="en-US" sz="1400" dirty="0">
                          <a:effectLst/>
                        </a:rPr>
                        <a:t>Gun magnetic field</a:t>
                      </a:r>
                      <a:endParaRPr lang="en-US" sz="1400" b="1" dirty="0">
                        <a:effectLst/>
                      </a:endParaRPr>
                    </a:p>
                  </a:txBody>
                  <a:tcPr marL="68580" marR="68580" marT="34290" marB="34290"/>
                </a:tc>
                <a:tc gridSpan="2">
                  <a:txBody>
                    <a:bodyPr/>
                    <a:lstStyle/>
                    <a:p>
                      <a:pPr algn="ctr"/>
                      <a:r>
                        <a:rPr lang="en-US" sz="1400" dirty="0"/>
                        <a:t>Up to 1 </a:t>
                      </a:r>
                      <a:r>
                        <a:rPr lang="en-US" sz="1400" dirty="0" err="1"/>
                        <a:t>kG</a:t>
                      </a:r>
                      <a:endParaRPr lang="en-US" sz="1400" b="1" dirty="0"/>
                    </a:p>
                  </a:txBody>
                  <a:tcPr marL="68580" marR="68580" marT="34290" marB="34290"/>
                </a:tc>
                <a:tc hMerge="1">
                  <a:txBody>
                    <a:bodyPr/>
                    <a:lstStyle/>
                    <a:p>
                      <a:endParaRPr lang="en-US" dirty="0"/>
                    </a:p>
                  </a:txBody>
                  <a:tcPr/>
                </a:tc>
                <a:extLst>
                  <a:ext uri="{0D108BD9-81ED-4DB2-BD59-A6C34878D82A}">
                    <a16:rowId xmlns:a16="http://schemas.microsoft.com/office/drawing/2014/main" val="1408649625"/>
                  </a:ext>
                </a:extLst>
              </a:tr>
              <a:tr h="158412">
                <a:tc>
                  <a:txBody>
                    <a:bodyPr/>
                    <a:lstStyle/>
                    <a:p>
                      <a:pPr algn="l" fontAlgn="t"/>
                      <a:r>
                        <a:rPr lang="en-US" sz="1400" dirty="0">
                          <a:effectLst/>
                        </a:rPr>
                        <a:t>Drift magnet field</a:t>
                      </a:r>
                      <a:endParaRPr lang="en-US" sz="1400" b="1" dirty="0">
                        <a:effectLst/>
                      </a:endParaRPr>
                    </a:p>
                  </a:txBody>
                  <a:tcPr marL="68580" marR="68580" marT="34290" marB="34290"/>
                </a:tc>
                <a:tc gridSpan="2">
                  <a:txBody>
                    <a:bodyPr/>
                    <a:lstStyle/>
                    <a:p>
                      <a:pPr algn="ctr"/>
                      <a:r>
                        <a:rPr lang="en-US" sz="1400" dirty="0"/>
                        <a:t>100 G</a:t>
                      </a:r>
                      <a:endParaRPr lang="en-US" sz="1400" b="1" dirty="0"/>
                    </a:p>
                  </a:txBody>
                  <a:tcPr marL="68580" marR="68580" marT="34290" marB="34290"/>
                </a:tc>
                <a:tc hMerge="1">
                  <a:txBody>
                    <a:bodyPr/>
                    <a:lstStyle/>
                    <a:p>
                      <a:pPr algn="ctr"/>
                      <a:endParaRPr lang="en-US" b="1" dirty="0"/>
                    </a:p>
                  </a:txBody>
                  <a:tcPr/>
                </a:tc>
                <a:extLst>
                  <a:ext uri="{0D108BD9-81ED-4DB2-BD59-A6C34878D82A}">
                    <a16:rowId xmlns:a16="http://schemas.microsoft.com/office/drawing/2014/main" val="2271506061"/>
                  </a:ext>
                </a:extLst>
              </a:tr>
              <a:tr h="158412">
                <a:tc>
                  <a:txBody>
                    <a:bodyPr/>
                    <a:lstStyle/>
                    <a:p>
                      <a:pPr algn="l" fontAlgn="t"/>
                      <a:r>
                        <a:rPr lang="en-US" sz="1400" b="0" dirty="0">
                          <a:effectLst/>
                          <a:latin typeface="+mn-lt"/>
                        </a:rPr>
                        <a:t>Field qual</a:t>
                      </a:r>
                      <a:r>
                        <a:rPr lang="en-US" sz="1400" b="0" baseline="0" dirty="0">
                          <a:effectLst/>
                          <a:latin typeface="+mn-lt"/>
                        </a:rPr>
                        <a:t>ity </a:t>
                      </a:r>
                      <a:r>
                        <a:rPr lang="en-US" sz="1400" b="0" baseline="0" dirty="0" err="1">
                          <a:effectLst/>
                          <a:latin typeface="+mn-lt"/>
                        </a:rPr>
                        <a:t>B</a:t>
                      </a:r>
                      <a:r>
                        <a:rPr lang="en-US" sz="1400" b="0" baseline="-25000" dirty="0" err="1">
                          <a:effectLst/>
                          <a:latin typeface="+mn-lt"/>
                        </a:rPr>
                        <a:t>perp</a:t>
                      </a:r>
                      <a:r>
                        <a:rPr lang="en-US" sz="1400" b="0" baseline="0" dirty="0">
                          <a:effectLst/>
                          <a:latin typeface="+mn-lt"/>
                        </a:rPr>
                        <a:t>/</a:t>
                      </a:r>
                      <a:r>
                        <a:rPr lang="en-US" sz="1400" b="0" baseline="0" dirty="0" err="1">
                          <a:effectLst/>
                          <a:latin typeface="+mn-lt"/>
                        </a:rPr>
                        <a:t>B</a:t>
                      </a:r>
                      <a:r>
                        <a:rPr lang="en-US" sz="1400" b="0" baseline="-25000" dirty="0" err="1">
                          <a:effectLst/>
                          <a:latin typeface="+mn-lt"/>
                        </a:rPr>
                        <a:t>parallel</a:t>
                      </a:r>
                      <a:endParaRPr lang="en-US" sz="1400" b="0" i="0" baseline="-25000" dirty="0">
                        <a:effectLst/>
                        <a:latin typeface="+mn-lt"/>
                      </a:endParaRPr>
                    </a:p>
                  </a:txBody>
                  <a:tcPr marL="68580" marR="68580" marT="34290" marB="34290"/>
                </a:tc>
                <a:tc gridSpan="2">
                  <a:txBody>
                    <a:bodyPr/>
                    <a:lstStyle/>
                    <a:p>
                      <a:pPr algn="ctr"/>
                      <a:r>
                        <a:rPr lang="en-US" sz="1400" b="0" dirty="0"/>
                        <a:t>&lt;5e-3</a:t>
                      </a:r>
                    </a:p>
                  </a:txBody>
                  <a:tcPr marL="68580" marR="68580" marT="34290" marB="34290"/>
                </a:tc>
                <a:tc hMerge="1">
                  <a:txBody>
                    <a:bodyPr/>
                    <a:lstStyle/>
                    <a:p>
                      <a:endParaRPr lang="en-CH"/>
                    </a:p>
                  </a:txBody>
                  <a:tcPr/>
                </a:tc>
                <a:extLst>
                  <a:ext uri="{0D108BD9-81ED-4DB2-BD59-A6C34878D82A}">
                    <a16:rowId xmlns:a16="http://schemas.microsoft.com/office/drawing/2014/main" val="1013960477"/>
                  </a:ext>
                </a:extLst>
              </a:tr>
              <a:tr h="158412">
                <a:tc>
                  <a:txBody>
                    <a:bodyPr/>
                    <a:lstStyle/>
                    <a:p>
                      <a:pPr algn="l" fontAlgn="t"/>
                      <a:r>
                        <a:rPr lang="en-US" sz="1400" dirty="0">
                          <a:effectLst/>
                        </a:rPr>
                        <a:t>Electron beam radius (drift)</a:t>
                      </a:r>
                      <a:endParaRPr lang="en-US" sz="1400" b="1" dirty="0">
                        <a:effectLst/>
                      </a:endParaRPr>
                    </a:p>
                  </a:txBody>
                  <a:tcPr marL="68580" marR="68580" marT="34290" marB="34290"/>
                </a:tc>
                <a:tc gridSpan="2">
                  <a:txBody>
                    <a:bodyPr/>
                    <a:lstStyle/>
                    <a:p>
                      <a:pPr algn="ctr"/>
                      <a:r>
                        <a:rPr lang="en-US" sz="1400" dirty="0"/>
                        <a:t>8 to 25 mm</a:t>
                      </a:r>
                      <a:endParaRPr lang="en-US" sz="1400" b="1" dirty="0"/>
                    </a:p>
                  </a:txBody>
                  <a:tcPr marL="68580" marR="68580" marT="34290" marB="34290"/>
                </a:tc>
                <a:tc hMerge="1">
                  <a:txBody>
                    <a:bodyPr/>
                    <a:lstStyle/>
                    <a:p>
                      <a:pPr algn="ctr"/>
                      <a:endParaRPr lang="en-US" b="1" dirty="0"/>
                    </a:p>
                  </a:txBody>
                  <a:tcPr/>
                </a:tc>
                <a:extLst>
                  <a:ext uri="{0D108BD9-81ED-4DB2-BD59-A6C34878D82A}">
                    <a16:rowId xmlns:a16="http://schemas.microsoft.com/office/drawing/2014/main" val="3969262779"/>
                  </a:ext>
                </a:extLst>
              </a:tr>
            </a:tbl>
          </a:graphicData>
        </a:graphic>
      </p:graphicFrame>
      <p:pic>
        <p:nvPicPr>
          <p:cNvPr id="8" name="Picture 7">
            <a:extLst>
              <a:ext uri="{FF2B5EF4-FFF2-40B4-BE49-F238E27FC236}">
                <a16:creationId xmlns:a16="http://schemas.microsoft.com/office/drawing/2014/main" id="{8777E4BC-D710-5DE5-3093-59E2439B51EB}"/>
              </a:ext>
            </a:extLst>
          </p:cNvPr>
          <p:cNvPicPr>
            <a:picLocks noChangeAspect="1"/>
          </p:cNvPicPr>
          <p:nvPr/>
        </p:nvPicPr>
        <p:blipFill rotWithShape="1">
          <a:blip r:embed="rId3"/>
          <a:srcRect l="12135" r="9934" b="18779"/>
          <a:stretch/>
        </p:blipFill>
        <p:spPr>
          <a:xfrm>
            <a:off x="4572000" y="787613"/>
            <a:ext cx="4380671" cy="2877737"/>
          </a:xfrm>
          <a:prstGeom prst="rect">
            <a:avLst/>
          </a:prstGeom>
        </p:spPr>
      </p:pic>
      <p:sp>
        <p:nvSpPr>
          <p:cNvPr id="12" name="Content Placeholder 11">
            <a:extLst>
              <a:ext uri="{FF2B5EF4-FFF2-40B4-BE49-F238E27FC236}">
                <a16:creationId xmlns:a16="http://schemas.microsoft.com/office/drawing/2014/main" id="{CF72148E-313A-0194-5BD8-FDA93344E0C2}"/>
              </a:ext>
            </a:extLst>
          </p:cNvPr>
          <p:cNvSpPr>
            <a:spLocks noGrp="1"/>
          </p:cNvSpPr>
          <p:nvPr>
            <p:ph sz="quarter" idx="11"/>
          </p:nvPr>
        </p:nvSpPr>
        <p:spPr>
          <a:xfrm>
            <a:off x="183156" y="826660"/>
            <a:ext cx="4234418" cy="2920429"/>
          </a:xfrm>
        </p:spPr>
        <p:txBody>
          <a:bodyPr/>
          <a:lstStyle/>
          <a:p>
            <a:r>
              <a:rPr lang="en-CH" sz="2000" b="1" dirty="0"/>
              <a:t>Designed by G. Tranquille </a:t>
            </a:r>
            <a:r>
              <a:rPr lang="en-CH" sz="2000" dirty="0"/>
              <a:t>(see for example </a:t>
            </a:r>
            <a:r>
              <a:rPr lang="en-CH" sz="2000" dirty="0">
                <a:hlinkClick r:id="rId4"/>
              </a:rPr>
              <a:t>IPAC2016</a:t>
            </a:r>
            <a:r>
              <a:rPr lang="en-CH" sz="2000" dirty="0"/>
              <a:t>, </a:t>
            </a:r>
            <a:r>
              <a:rPr lang="en-CH" sz="2000" dirty="0">
                <a:hlinkClick r:id="rId5"/>
              </a:rPr>
              <a:t>IPAC2018</a:t>
            </a:r>
            <a:r>
              <a:rPr lang="en-CH" sz="2000" dirty="0"/>
              <a:t>) </a:t>
            </a:r>
          </a:p>
          <a:p>
            <a:r>
              <a:rPr lang="en-CH" sz="2000" dirty="0"/>
              <a:t>In operation since 2018, </a:t>
            </a:r>
            <a:r>
              <a:rPr lang="en-CH" sz="2000" b="1" dirty="0"/>
              <a:t>no major hardware issues </a:t>
            </a:r>
            <a:r>
              <a:rPr lang="en-CH" sz="2000" dirty="0"/>
              <a:t>observed so far</a:t>
            </a:r>
          </a:p>
          <a:p>
            <a:r>
              <a:rPr lang="en-CH" sz="2000" dirty="0"/>
              <a:t>First measurements and </a:t>
            </a:r>
            <a:r>
              <a:rPr lang="en-CH" sz="2000" b="1" dirty="0"/>
              <a:t>characterisation of cooling </a:t>
            </a:r>
            <a:r>
              <a:rPr lang="en-CH" sz="2000" dirty="0"/>
              <a:t>already done in 2018 (see </a:t>
            </a:r>
            <a:r>
              <a:rPr lang="en-CH" sz="2000" dirty="0">
                <a:hlinkClick r:id="rId6"/>
              </a:rPr>
              <a:t>J. Hunt thesis</a:t>
            </a:r>
            <a:r>
              <a:rPr lang="en-CH" sz="2000" dirty="0"/>
              <a:t>)</a:t>
            </a:r>
            <a:br>
              <a:rPr lang="en-CH" sz="2000" dirty="0"/>
            </a:br>
            <a:endParaRPr lang="en-CH" sz="1600" dirty="0"/>
          </a:p>
          <a:p>
            <a:r>
              <a:rPr lang="en-CH" sz="1600" b="1" dirty="0">
                <a:solidFill>
                  <a:schemeClr val="tx1"/>
                </a:solidFill>
              </a:rPr>
              <a:t>Here an example of 100 keV H</a:t>
            </a:r>
            <a:r>
              <a:rPr lang="en-CH" sz="1600" b="1" baseline="30000" dirty="0">
                <a:solidFill>
                  <a:schemeClr val="tx1"/>
                </a:solidFill>
              </a:rPr>
              <a:t>-</a:t>
            </a:r>
          </a:p>
          <a:p>
            <a:endParaRPr lang="en-CH" sz="2000" dirty="0"/>
          </a:p>
        </p:txBody>
      </p:sp>
      <p:pic>
        <p:nvPicPr>
          <p:cNvPr id="13" name="Content Placeholder 9">
            <a:extLst>
              <a:ext uri="{FF2B5EF4-FFF2-40B4-BE49-F238E27FC236}">
                <a16:creationId xmlns:a16="http://schemas.microsoft.com/office/drawing/2014/main" id="{9FD12FC1-9E84-CFB4-DF78-476294E92F34}"/>
              </a:ext>
            </a:extLst>
          </p:cNvPr>
          <p:cNvPicPr>
            <a:picLocks noChangeAspect="1"/>
          </p:cNvPicPr>
          <p:nvPr/>
        </p:nvPicPr>
        <p:blipFill>
          <a:blip r:embed="rId7"/>
          <a:stretch>
            <a:fillRect/>
          </a:stretch>
        </p:blipFill>
        <p:spPr>
          <a:xfrm>
            <a:off x="-4915354" y="2232424"/>
            <a:ext cx="3521075" cy="2928418"/>
          </a:xfrm>
          <a:prstGeom prst="rect">
            <a:avLst/>
          </a:prstGeom>
        </p:spPr>
      </p:pic>
      <p:pic>
        <p:nvPicPr>
          <p:cNvPr id="10" name="Picture 9" descr="A screenshot of a computer&#10;&#10;Description automatically generated">
            <a:extLst>
              <a:ext uri="{FF2B5EF4-FFF2-40B4-BE49-F238E27FC236}">
                <a16:creationId xmlns:a16="http://schemas.microsoft.com/office/drawing/2014/main" id="{55132B47-E251-3CD4-2D37-DB23A05D5823}"/>
              </a:ext>
            </a:extLst>
          </p:cNvPr>
          <p:cNvPicPr>
            <a:picLocks noChangeAspect="1"/>
          </p:cNvPicPr>
          <p:nvPr/>
        </p:nvPicPr>
        <p:blipFill rotWithShape="1">
          <a:blip r:embed="rId8"/>
          <a:srcRect l="2331" t="38495" r="30175" b="6141"/>
          <a:stretch/>
        </p:blipFill>
        <p:spPr>
          <a:xfrm>
            <a:off x="135573" y="3716806"/>
            <a:ext cx="4234418" cy="2861792"/>
          </a:xfrm>
          <a:prstGeom prst="rect">
            <a:avLst/>
          </a:prstGeom>
        </p:spPr>
      </p:pic>
      <p:pic>
        <p:nvPicPr>
          <p:cNvPr id="11" name="Picture 10" descr="A screenshot of a computer&#10;&#10;Description automatically generated">
            <a:extLst>
              <a:ext uri="{FF2B5EF4-FFF2-40B4-BE49-F238E27FC236}">
                <a16:creationId xmlns:a16="http://schemas.microsoft.com/office/drawing/2014/main" id="{4A10FD08-C09B-57B1-7B2E-46A1ADCA8957}"/>
              </a:ext>
            </a:extLst>
          </p:cNvPr>
          <p:cNvPicPr>
            <a:picLocks noChangeAspect="1"/>
          </p:cNvPicPr>
          <p:nvPr/>
        </p:nvPicPr>
        <p:blipFill rotWithShape="1">
          <a:blip r:embed="rId9"/>
          <a:srcRect l="3484" t="40115" r="32506" b="7153"/>
          <a:stretch/>
        </p:blipFill>
        <p:spPr>
          <a:xfrm>
            <a:off x="-5162725" y="5658316"/>
            <a:ext cx="4015816" cy="2819400"/>
          </a:xfrm>
          <a:prstGeom prst="rect">
            <a:avLst/>
          </a:prstGeom>
        </p:spPr>
      </p:pic>
      <p:cxnSp>
        <p:nvCxnSpPr>
          <p:cNvPr id="15" name="Straight Connector 14">
            <a:extLst>
              <a:ext uri="{FF2B5EF4-FFF2-40B4-BE49-F238E27FC236}">
                <a16:creationId xmlns:a16="http://schemas.microsoft.com/office/drawing/2014/main" id="{45AEAC6D-6927-19A6-6733-3C4CB561A002}"/>
              </a:ext>
            </a:extLst>
          </p:cNvPr>
          <p:cNvCxnSpPr>
            <a:cxnSpLocks/>
          </p:cNvCxnSpPr>
          <p:nvPr/>
        </p:nvCxnSpPr>
        <p:spPr bwMode="auto">
          <a:xfrm>
            <a:off x="1853987" y="5739973"/>
            <a:ext cx="867948" cy="0"/>
          </a:xfrm>
          <a:prstGeom prst="line">
            <a:avLst/>
          </a:prstGeom>
          <a:solidFill>
            <a:schemeClr val="accent1"/>
          </a:solidFill>
          <a:ln w="12700" cap="flat" cmpd="sng" algn="ctr">
            <a:solidFill>
              <a:schemeClr val="tx1"/>
            </a:solidFill>
            <a:prstDash val="solid"/>
            <a:round/>
            <a:headEnd type="triangle" w="med" len="med"/>
            <a:tailEnd type="triangle" w="med" len="med"/>
          </a:ln>
          <a:effectLst/>
        </p:spPr>
      </p:cxnSp>
      <p:sp>
        <p:nvSpPr>
          <p:cNvPr id="17" name="TextBox 16">
            <a:extLst>
              <a:ext uri="{FF2B5EF4-FFF2-40B4-BE49-F238E27FC236}">
                <a16:creationId xmlns:a16="http://schemas.microsoft.com/office/drawing/2014/main" id="{F506B2E4-8E89-84DF-293C-C9A4C9785D5D}"/>
              </a:ext>
            </a:extLst>
          </p:cNvPr>
          <p:cNvSpPr txBox="1"/>
          <p:nvPr/>
        </p:nvSpPr>
        <p:spPr>
          <a:xfrm>
            <a:off x="2691934" y="5609168"/>
            <a:ext cx="792525" cy="261610"/>
          </a:xfrm>
          <a:prstGeom prst="rect">
            <a:avLst/>
          </a:prstGeom>
        </p:spPr>
        <p:txBody>
          <a:bodyPr wrap="none" rtlCol="0">
            <a:spAutoFit/>
          </a:bodyPr>
          <a:lstStyle/>
          <a:p>
            <a:pPr marL="14288" algn="l"/>
            <a:r>
              <a:rPr lang="en-CH" sz="1100" b="1" kern="0" dirty="0"/>
              <a:t>2e-3 dp/p</a:t>
            </a:r>
          </a:p>
        </p:txBody>
      </p:sp>
      <p:cxnSp>
        <p:nvCxnSpPr>
          <p:cNvPr id="18" name="Straight Connector 17">
            <a:extLst>
              <a:ext uri="{FF2B5EF4-FFF2-40B4-BE49-F238E27FC236}">
                <a16:creationId xmlns:a16="http://schemas.microsoft.com/office/drawing/2014/main" id="{870C47CA-A891-8B9F-5880-6BF1392BB3DA}"/>
              </a:ext>
            </a:extLst>
          </p:cNvPr>
          <p:cNvCxnSpPr>
            <a:cxnSpLocks/>
          </p:cNvCxnSpPr>
          <p:nvPr/>
        </p:nvCxnSpPr>
        <p:spPr bwMode="auto">
          <a:xfrm>
            <a:off x="2105624" y="4496378"/>
            <a:ext cx="389483" cy="0"/>
          </a:xfrm>
          <a:prstGeom prst="line">
            <a:avLst/>
          </a:prstGeom>
          <a:solidFill>
            <a:schemeClr val="accent1"/>
          </a:solidFill>
          <a:ln w="12700" cap="flat" cmpd="sng" algn="ctr">
            <a:solidFill>
              <a:schemeClr val="tx1"/>
            </a:solidFill>
            <a:prstDash val="solid"/>
            <a:round/>
            <a:headEnd type="triangle" w="med" len="med"/>
            <a:tailEnd type="triangle" w="med" len="med"/>
          </a:ln>
          <a:effectLst/>
        </p:spPr>
      </p:cxnSp>
      <p:sp>
        <p:nvSpPr>
          <p:cNvPr id="19" name="TextBox 18">
            <a:extLst>
              <a:ext uri="{FF2B5EF4-FFF2-40B4-BE49-F238E27FC236}">
                <a16:creationId xmlns:a16="http://schemas.microsoft.com/office/drawing/2014/main" id="{AFE41EB9-82DF-CBF3-6BD1-5B760EBEE791}"/>
              </a:ext>
            </a:extLst>
          </p:cNvPr>
          <p:cNvSpPr txBox="1"/>
          <p:nvPr/>
        </p:nvSpPr>
        <p:spPr>
          <a:xfrm>
            <a:off x="2495107" y="4335631"/>
            <a:ext cx="782907" cy="261610"/>
          </a:xfrm>
          <a:prstGeom prst="rect">
            <a:avLst/>
          </a:prstGeom>
        </p:spPr>
        <p:txBody>
          <a:bodyPr wrap="none" rtlCol="0">
            <a:spAutoFit/>
          </a:bodyPr>
          <a:lstStyle/>
          <a:p>
            <a:pPr marL="14288" algn="l"/>
            <a:r>
              <a:rPr lang="en-CH" sz="1100" b="1" kern="0" dirty="0"/>
              <a:t>1e-3 dp/p</a:t>
            </a:r>
          </a:p>
        </p:txBody>
      </p:sp>
    </p:spTree>
    <p:extLst>
      <p:ext uri="{BB962C8B-B14F-4D97-AF65-F5344CB8AC3E}">
        <p14:creationId xmlns:p14="http://schemas.microsoft.com/office/powerpoint/2010/main" val="35836212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39B63EA-C7B6-FA37-731D-C10AFA253BC5}"/>
              </a:ext>
            </a:extLst>
          </p:cNvPr>
          <p:cNvSpPr>
            <a:spLocks noGrp="1"/>
          </p:cNvSpPr>
          <p:nvPr>
            <p:ph type="sldNum" sz="quarter" idx="4"/>
          </p:nvPr>
        </p:nvSpPr>
        <p:spPr/>
        <p:txBody>
          <a:bodyPr/>
          <a:lstStyle/>
          <a:p>
            <a:fld id="{60E0EBF0-ABEC-3E40-BDE2-0EBB43F8626D}" type="slidenum">
              <a:rPr lang="en-US" smtClean="0"/>
              <a:pPr/>
              <a:t>6</a:t>
            </a:fld>
            <a:endParaRPr lang="en-US" dirty="0"/>
          </a:p>
        </p:txBody>
      </p:sp>
      <p:sp>
        <p:nvSpPr>
          <p:cNvPr id="3" name="Footer Placeholder 2">
            <a:extLst>
              <a:ext uri="{FF2B5EF4-FFF2-40B4-BE49-F238E27FC236}">
                <a16:creationId xmlns:a16="http://schemas.microsoft.com/office/drawing/2014/main" id="{5C7D6F36-8DB5-1A67-4EFD-FE5FDBEC3BE4}"/>
              </a:ext>
            </a:extLst>
          </p:cNvPr>
          <p:cNvSpPr>
            <a:spLocks noGrp="1"/>
          </p:cNvSpPr>
          <p:nvPr>
            <p:ph type="ftr" sz="quarter" idx="10"/>
          </p:nvPr>
        </p:nvSpPr>
        <p:spPr/>
        <p:txBody>
          <a:bodyPr/>
          <a:lstStyle/>
          <a:p>
            <a:pPr>
              <a:defRPr/>
            </a:pPr>
            <a:r>
              <a:rPr lang="en-US"/>
              <a:t>COOL2023 Workshop – Montreux – Oct 2023 </a:t>
            </a:r>
            <a:endParaRPr lang="en-US" dirty="0"/>
          </a:p>
        </p:txBody>
      </p:sp>
      <p:sp>
        <p:nvSpPr>
          <p:cNvPr id="4" name="Title 3">
            <a:extLst>
              <a:ext uri="{FF2B5EF4-FFF2-40B4-BE49-F238E27FC236}">
                <a16:creationId xmlns:a16="http://schemas.microsoft.com/office/drawing/2014/main" id="{DD36DA32-AB23-9F21-0C3B-ABEC0996F355}"/>
              </a:ext>
            </a:extLst>
          </p:cNvPr>
          <p:cNvSpPr>
            <a:spLocks noGrp="1"/>
          </p:cNvSpPr>
          <p:nvPr>
            <p:ph type="title"/>
          </p:nvPr>
        </p:nvSpPr>
        <p:spPr/>
        <p:txBody>
          <a:bodyPr>
            <a:normAutofit/>
          </a:bodyPr>
          <a:lstStyle/>
          <a:p>
            <a:r>
              <a:rPr lang="en-CH" sz="2800" dirty="0"/>
              <a:t>Charactheristics of beams delivered to users</a:t>
            </a:r>
          </a:p>
        </p:txBody>
      </p:sp>
      <p:sp>
        <p:nvSpPr>
          <p:cNvPr id="5" name="Content Placeholder 4">
            <a:extLst>
              <a:ext uri="{FF2B5EF4-FFF2-40B4-BE49-F238E27FC236}">
                <a16:creationId xmlns:a16="http://schemas.microsoft.com/office/drawing/2014/main" id="{B6B6A6F2-F853-B06B-BF85-0EF67A2D6D46}"/>
              </a:ext>
            </a:extLst>
          </p:cNvPr>
          <p:cNvSpPr>
            <a:spLocks noGrp="1"/>
          </p:cNvSpPr>
          <p:nvPr>
            <p:ph sz="quarter" idx="11"/>
          </p:nvPr>
        </p:nvSpPr>
        <p:spPr>
          <a:xfrm>
            <a:off x="214217" y="810729"/>
            <a:ext cx="5922817" cy="5609606"/>
          </a:xfrm>
        </p:spPr>
        <p:txBody>
          <a:bodyPr/>
          <a:lstStyle/>
          <a:p>
            <a:r>
              <a:rPr lang="en-CH" sz="2000" dirty="0"/>
              <a:t>In </a:t>
            </a:r>
            <a:r>
              <a:rPr lang="en-CH" sz="2000" b="1" dirty="0"/>
              <a:t>longitudinal</a:t>
            </a:r>
            <a:r>
              <a:rPr lang="en-CH" sz="2000" dirty="0"/>
              <a:t>, normally </a:t>
            </a:r>
            <a:r>
              <a:rPr lang="en-CH" sz="2000" b="1" dirty="0"/>
              <a:t>meeting user needs </a:t>
            </a:r>
          </a:p>
          <a:p>
            <a:pPr lvl="1"/>
            <a:r>
              <a:rPr lang="en-CH" sz="1600" b="1" dirty="0"/>
              <a:t>Thanks to flexibility </a:t>
            </a:r>
            <a:r>
              <a:rPr lang="en-CH" sz="1600" dirty="0"/>
              <a:t>provided by </a:t>
            </a:r>
            <a:r>
              <a:rPr lang="en-CH" sz="1600" b="1" dirty="0"/>
              <a:t>bunched beam cooling</a:t>
            </a:r>
            <a:r>
              <a:rPr lang="en-CH" sz="1600" dirty="0"/>
              <a:t>, and </a:t>
            </a:r>
            <a:r>
              <a:rPr lang="en-CH" sz="1600" b="1" dirty="0"/>
              <a:t>bunch rotation</a:t>
            </a:r>
            <a:endParaRPr lang="en-CH" sz="1600" dirty="0"/>
          </a:p>
          <a:p>
            <a:r>
              <a:rPr lang="en-CH" sz="2000" b="1" dirty="0">
                <a:solidFill>
                  <a:srgbClr val="C00000"/>
                </a:solidFill>
              </a:rPr>
              <a:t>Transverse emittances too large!</a:t>
            </a:r>
            <a:endParaRPr lang="en-CH" sz="2000" dirty="0">
              <a:solidFill>
                <a:srgbClr val="C00000"/>
              </a:solidFill>
            </a:endParaRPr>
          </a:p>
          <a:p>
            <a:pPr lvl="1"/>
            <a:r>
              <a:rPr lang="en-CH" sz="1800" b="1" dirty="0"/>
              <a:t>Design values: ~1 um</a:t>
            </a:r>
          </a:p>
          <a:p>
            <a:pPr lvl="1"/>
            <a:r>
              <a:rPr lang="en-CH" sz="1800" b="1" dirty="0"/>
              <a:t>~linear dependance with beam intensity</a:t>
            </a:r>
          </a:p>
          <a:p>
            <a:pPr lvl="1"/>
            <a:endParaRPr lang="en-CH" sz="1800" b="1" dirty="0"/>
          </a:p>
          <a:p>
            <a:pPr lvl="1"/>
            <a:endParaRPr lang="en-CH" sz="1800" b="1" dirty="0"/>
          </a:p>
          <a:p>
            <a:pPr lvl="1"/>
            <a:endParaRPr lang="en-CH" sz="1800" b="1" dirty="0"/>
          </a:p>
          <a:p>
            <a:pPr lvl="1"/>
            <a:endParaRPr lang="en-CH" sz="1800" b="1" dirty="0"/>
          </a:p>
          <a:p>
            <a:pPr lvl="1"/>
            <a:endParaRPr lang="en-CH" sz="1800" b="1" dirty="0"/>
          </a:p>
          <a:p>
            <a:pPr lvl="1"/>
            <a:endParaRPr lang="en-CH" sz="1800" b="1" dirty="0"/>
          </a:p>
          <a:p>
            <a:pPr marL="457200" lvl="1" indent="0">
              <a:buNone/>
            </a:pPr>
            <a:endParaRPr lang="en-CH" sz="1800" b="1" dirty="0"/>
          </a:p>
          <a:p>
            <a:r>
              <a:rPr lang="en-CH" sz="2000" b="1" dirty="0"/>
              <a:t>Users</a:t>
            </a:r>
            <a:r>
              <a:rPr lang="en-CH" sz="2000" dirty="0"/>
              <a:t> </a:t>
            </a:r>
            <a:r>
              <a:rPr lang="en-CH" sz="2000" b="1" dirty="0"/>
              <a:t>do not seem to have strong requirements on emittance </a:t>
            </a:r>
            <a:r>
              <a:rPr lang="en-CH" sz="2000" dirty="0"/>
              <a:t>and/or </a:t>
            </a:r>
            <a:r>
              <a:rPr lang="en-CH" sz="2000" b="1" dirty="0"/>
              <a:t>energy spread…</a:t>
            </a:r>
            <a:br>
              <a:rPr lang="en-CH" sz="2000" b="1" dirty="0">
                <a:solidFill>
                  <a:schemeClr val="bg2">
                    <a:lumMod val="60000"/>
                    <a:lumOff val="40000"/>
                  </a:schemeClr>
                </a:solidFill>
              </a:rPr>
            </a:br>
            <a:endParaRPr lang="en-CH" sz="2000" b="1" dirty="0">
              <a:solidFill>
                <a:schemeClr val="bg2">
                  <a:lumMod val="60000"/>
                  <a:lumOff val="40000"/>
                </a:schemeClr>
              </a:solidFill>
            </a:endParaRPr>
          </a:p>
          <a:p>
            <a:r>
              <a:rPr lang="en-CH" sz="2000" dirty="0"/>
              <a:t>Still, </a:t>
            </a:r>
            <a:r>
              <a:rPr lang="en-CH" sz="2000" b="1" dirty="0">
                <a:solidFill>
                  <a:schemeClr val="bg2">
                    <a:lumMod val="60000"/>
                    <a:lumOff val="40000"/>
                  </a:schemeClr>
                </a:solidFill>
              </a:rPr>
              <a:t>worth investigating reasons for discrepancy!</a:t>
            </a:r>
          </a:p>
        </p:txBody>
      </p:sp>
      <p:pic>
        <p:nvPicPr>
          <p:cNvPr id="6" name="Picture 5" descr="Chart, scatter chart&#10;&#10;Description automatically generated">
            <a:extLst>
              <a:ext uri="{FF2B5EF4-FFF2-40B4-BE49-F238E27FC236}">
                <a16:creationId xmlns:a16="http://schemas.microsoft.com/office/drawing/2014/main" id="{A8C6DCD5-2D9B-B244-7B9D-3B19135D848E}"/>
              </a:ext>
            </a:extLst>
          </p:cNvPr>
          <p:cNvPicPr>
            <a:picLocks noChangeAspect="1"/>
          </p:cNvPicPr>
          <p:nvPr/>
        </p:nvPicPr>
        <p:blipFill>
          <a:blip r:embed="rId2"/>
          <a:stretch>
            <a:fillRect/>
          </a:stretch>
        </p:blipFill>
        <p:spPr>
          <a:xfrm>
            <a:off x="1047676" y="2706702"/>
            <a:ext cx="4299282" cy="2309365"/>
          </a:xfrm>
          <a:prstGeom prst="rect">
            <a:avLst/>
          </a:prstGeom>
        </p:spPr>
      </p:pic>
      <p:pic>
        <p:nvPicPr>
          <p:cNvPr id="7" name="Picture 6">
            <a:extLst>
              <a:ext uri="{FF2B5EF4-FFF2-40B4-BE49-F238E27FC236}">
                <a16:creationId xmlns:a16="http://schemas.microsoft.com/office/drawing/2014/main" id="{8AE61BDF-A1F2-7543-F7F2-E5B487F9032B}"/>
              </a:ext>
            </a:extLst>
          </p:cNvPr>
          <p:cNvPicPr>
            <a:picLocks noChangeAspect="1"/>
          </p:cNvPicPr>
          <p:nvPr/>
        </p:nvPicPr>
        <p:blipFill>
          <a:blip r:embed="rId3"/>
          <a:stretch>
            <a:fillRect/>
          </a:stretch>
        </p:blipFill>
        <p:spPr>
          <a:xfrm>
            <a:off x="6137035" y="708721"/>
            <a:ext cx="2879246" cy="2911710"/>
          </a:xfrm>
          <a:prstGeom prst="rect">
            <a:avLst/>
          </a:prstGeom>
        </p:spPr>
      </p:pic>
      <p:pic>
        <p:nvPicPr>
          <p:cNvPr id="8" name="Picture 7">
            <a:extLst>
              <a:ext uri="{FF2B5EF4-FFF2-40B4-BE49-F238E27FC236}">
                <a16:creationId xmlns:a16="http://schemas.microsoft.com/office/drawing/2014/main" id="{4BE5CAE5-24A3-8D4D-496B-64784A157A5F}"/>
              </a:ext>
            </a:extLst>
          </p:cNvPr>
          <p:cNvPicPr>
            <a:picLocks noChangeAspect="1"/>
          </p:cNvPicPr>
          <p:nvPr/>
        </p:nvPicPr>
        <p:blipFill>
          <a:blip r:embed="rId4"/>
          <a:stretch>
            <a:fillRect/>
          </a:stretch>
        </p:blipFill>
        <p:spPr>
          <a:xfrm>
            <a:off x="6137035" y="3668915"/>
            <a:ext cx="2879246" cy="2909682"/>
          </a:xfrm>
          <a:prstGeom prst="rect">
            <a:avLst/>
          </a:prstGeom>
        </p:spPr>
      </p:pic>
      <p:sp>
        <p:nvSpPr>
          <p:cNvPr id="9" name="TextBox 8">
            <a:extLst>
              <a:ext uri="{FF2B5EF4-FFF2-40B4-BE49-F238E27FC236}">
                <a16:creationId xmlns:a16="http://schemas.microsoft.com/office/drawing/2014/main" id="{1D15E450-5652-7AE6-74C3-DA7C7D64A92C}"/>
              </a:ext>
            </a:extLst>
          </p:cNvPr>
          <p:cNvSpPr txBox="1"/>
          <p:nvPr/>
        </p:nvSpPr>
        <p:spPr>
          <a:xfrm>
            <a:off x="6616818" y="2706702"/>
            <a:ext cx="2373087" cy="430887"/>
          </a:xfrm>
          <a:prstGeom prst="rect">
            <a:avLst/>
          </a:prstGeom>
        </p:spPr>
        <p:txBody>
          <a:bodyPr wrap="none" rtlCol="0">
            <a:spAutoFit/>
          </a:bodyPr>
          <a:lstStyle/>
          <a:p>
            <a:pPr marL="14288" algn="r"/>
            <a:r>
              <a:rPr lang="en-US" sz="1100" b="1" kern="0" dirty="0">
                <a:solidFill>
                  <a:schemeClr val="bg2">
                    <a:lumMod val="60000"/>
                    <a:lumOff val="40000"/>
                  </a:schemeClr>
                </a:solidFill>
                <a:effectLst>
                  <a:outerShdw dist="127000" dir="2700000" algn="tl" rotWithShape="0">
                    <a:schemeClr val="bg1"/>
                  </a:outerShdw>
                </a:effectLst>
              </a:rPr>
              <a:t>W</a:t>
            </a:r>
            <a:r>
              <a:rPr lang="en-CH" sz="1100" b="1" kern="0" dirty="0">
                <a:solidFill>
                  <a:schemeClr val="bg2">
                    <a:lumMod val="60000"/>
                    <a:lumOff val="40000"/>
                  </a:schemeClr>
                </a:solidFill>
                <a:effectLst>
                  <a:outerShdw dist="127000" dir="2700000" algn="tl" rotWithShape="0">
                    <a:schemeClr val="bg1"/>
                  </a:outerShdw>
                </a:effectLst>
              </a:rPr>
              <a:t>ithout bunch </a:t>
            </a:r>
            <a:r>
              <a:rPr lang="en-CH" sz="1100" b="1" kern="0" dirty="0">
                <a:solidFill>
                  <a:schemeClr val="bg2">
                    <a:lumMod val="60000"/>
                    <a:lumOff val="40000"/>
                  </a:schemeClr>
                </a:solidFill>
                <a:effectLst>
                  <a:outerShdw dist="63500" dir="2700000" algn="tl" rotWithShape="0">
                    <a:schemeClr val="bg1"/>
                  </a:outerShdw>
                </a:effectLst>
              </a:rPr>
              <a:t>rotation</a:t>
            </a:r>
            <a:r>
              <a:rPr lang="en-CH" sz="1100" b="1" kern="0" dirty="0">
                <a:solidFill>
                  <a:schemeClr val="bg2">
                    <a:lumMod val="60000"/>
                    <a:lumOff val="40000"/>
                  </a:schemeClr>
                </a:solidFill>
                <a:effectLst>
                  <a:outerShdw dist="127000" dir="2700000" algn="tl" rotWithShape="0">
                    <a:schemeClr val="bg1"/>
                  </a:outerShdw>
                </a:effectLst>
              </a:rPr>
              <a:t>: </a:t>
            </a:r>
            <a:br>
              <a:rPr lang="en-CH" sz="1100" b="1" kern="0" dirty="0">
                <a:solidFill>
                  <a:schemeClr val="bg2">
                    <a:lumMod val="60000"/>
                    <a:lumOff val="40000"/>
                  </a:schemeClr>
                </a:solidFill>
                <a:effectLst>
                  <a:outerShdw dist="127000" dir="2700000" algn="tl" rotWithShape="0">
                    <a:schemeClr val="bg1"/>
                  </a:outerShdw>
                </a:effectLst>
              </a:rPr>
            </a:br>
            <a:r>
              <a:rPr lang="en-US" sz="1100" b="1" kern="0" dirty="0">
                <a:solidFill>
                  <a:schemeClr val="bg2">
                    <a:lumMod val="60000"/>
                    <a:lumOff val="40000"/>
                  </a:schemeClr>
                </a:solidFill>
                <a:effectLst>
                  <a:outerShdw dist="127000" dir="2700000" algn="tl" rotWithShape="0">
                    <a:schemeClr val="bg1"/>
                  </a:outerShdw>
                </a:effectLst>
              </a:rPr>
              <a:t>150 ns-long FWHM, 6e-4 RMS dp/p</a:t>
            </a:r>
            <a:endParaRPr lang="en-CH" sz="1100" b="1" kern="0" dirty="0">
              <a:solidFill>
                <a:schemeClr val="bg2">
                  <a:lumMod val="60000"/>
                  <a:lumOff val="40000"/>
                </a:schemeClr>
              </a:solidFill>
              <a:effectLst>
                <a:outerShdw dist="127000" dir="2700000" algn="tl" rotWithShape="0">
                  <a:schemeClr val="bg1"/>
                </a:outerShdw>
              </a:effectLst>
            </a:endParaRPr>
          </a:p>
        </p:txBody>
      </p:sp>
      <p:sp>
        <p:nvSpPr>
          <p:cNvPr id="10" name="TextBox 9">
            <a:extLst>
              <a:ext uri="{FF2B5EF4-FFF2-40B4-BE49-F238E27FC236}">
                <a16:creationId xmlns:a16="http://schemas.microsoft.com/office/drawing/2014/main" id="{9E634F97-2677-24FF-4F3C-DE2D02F23382}"/>
              </a:ext>
            </a:extLst>
          </p:cNvPr>
          <p:cNvSpPr txBox="1"/>
          <p:nvPr/>
        </p:nvSpPr>
        <p:spPr>
          <a:xfrm>
            <a:off x="6618634" y="5633968"/>
            <a:ext cx="2397647" cy="430887"/>
          </a:xfrm>
          <a:prstGeom prst="rect">
            <a:avLst/>
          </a:prstGeom>
        </p:spPr>
        <p:txBody>
          <a:bodyPr wrap="square" rtlCol="0">
            <a:spAutoFit/>
          </a:bodyPr>
          <a:lstStyle/>
          <a:p>
            <a:pPr marL="14288" algn="r"/>
            <a:r>
              <a:rPr lang="en-US" sz="1100" b="1" kern="0" dirty="0">
                <a:solidFill>
                  <a:schemeClr val="bg2">
                    <a:lumMod val="60000"/>
                    <a:lumOff val="40000"/>
                  </a:schemeClr>
                </a:solidFill>
                <a:effectLst>
                  <a:outerShdw blurRad="50800" dist="63500" dir="2700000" algn="tl" rotWithShape="0">
                    <a:schemeClr val="bg1"/>
                  </a:outerShdw>
                </a:effectLst>
              </a:rPr>
              <a:t>W</a:t>
            </a:r>
            <a:r>
              <a:rPr lang="en-CH" sz="1100" b="1" kern="0" dirty="0">
                <a:solidFill>
                  <a:schemeClr val="bg2">
                    <a:lumMod val="60000"/>
                    <a:lumOff val="40000"/>
                  </a:schemeClr>
                </a:solidFill>
                <a:effectLst>
                  <a:outerShdw blurRad="50800" dist="63500" dir="2700000" algn="tl" rotWithShape="0">
                    <a:schemeClr val="bg1"/>
                  </a:outerShdw>
                </a:effectLst>
              </a:rPr>
              <a:t>ith bunch rotation:</a:t>
            </a:r>
            <a:br>
              <a:rPr lang="en-CH" sz="1100" b="1" kern="0" dirty="0">
                <a:solidFill>
                  <a:schemeClr val="bg2">
                    <a:lumMod val="60000"/>
                    <a:lumOff val="40000"/>
                  </a:schemeClr>
                </a:solidFill>
                <a:effectLst>
                  <a:outerShdw blurRad="50800" dist="63500" dir="2700000" algn="tl" rotWithShape="0">
                    <a:schemeClr val="bg1"/>
                  </a:outerShdw>
                </a:effectLst>
              </a:rPr>
            </a:br>
            <a:r>
              <a:rPr lang="en-US" sz="1100" b="1" kern="0" dirty="0">
                <a:solidFill>
                  <a:schemeClr val="bg2">
                    <a:lumMod val="60000"/>
                    <a:lumOff val="40000"/>
                  </a:schemeClr>
                </a:solidFill>
                <a:effectLst>
                  <a:outerShdw blurRad="50800" dist="63500" dir="2700000" algn="tl" rotWithShape="0">
                    <a:schemeClr val="bg1"/>
                  </a:outerShdw>
                </a:effectLst>
              </a:rPr>
              <a:t>100 ns-long FWHM, 9e-4 RMS dp/p</a:t>
            </a:r>
            <a:endParaRPr lang="en-CH" sz="1100" b="1" kern="0" dirty="0">
              <a:solidFill>
                <a:schemeClr val="bg2">
                  <a:lumMod val="60000"/>
                  <a:lumOff val="40000"/>
                </a:schemeClr>
              </a:solidFill>
              <a:effectLst>
                <a:outerShdw blurRad="50800" dist="63500" dir="2700000" algn="tl" rotWithShape="0">
                  <a:schemeClr val="bg1"/>
                </a:outerShdw>
              </a:effectLst>
            </a:endParaRPr>
          </a:p>
        </p:txBody>
      </p:sp>
      <p:sp>
        <p:nvSpPr>
          <p:cNvPr id="11" name="TextBox 10">
            <a:extLst>
              <a:ext uri="{FF2B5EF4-FFF2-40B4-BE49-F238E27FC236}">
                <a16:creationId xmlns:a16="http://schemas.microsoft.com/office/drawing/2014/main" id="{B612BB37-00E4-8002-4FF4-23731B7B9254}"/>
              </a:ext>
            </a:extLst>
          </p:cNvPr>
          <p:cNvSpPr txBox="1"/>
          <p:nvPr/>
        </p:nvSpPr>
        <p:spPr>
          <a:xfrm rot="16200000">
            <a:off x="254933" y="3500989"/>
            <a:ext cx="1419299" cy="261610"/>
          </a:xfrm>
          <a:prstGeom prst="rect">
            <a:avLst/>
          </a:prstGeom>
        </p:spPr>
        <p:txBody>
          <a:bodyPr wrap="none" rtlCol="0">
            <a:spAutoFit/>
          </a:bodyPr>
          <a:lstStyle/>
          <a:p>
            <a:pPr marL="14288" algn="l"/>
            <a:r>
              <a:rPr lang="en-US" sz="1100" b="1" kern="0" dirty="0">
                <a:solidFill>
                  <a:srgbClr val="FF0000"/>
                </a:solidFill>
              </a:rPr>
              <a:t>Not accurate values!</a:t>
            </a:r>
            <a:endParaRPr lang="en-CH" sz="1100" b="1" kern="0" dirty="0">
              <a:solidFill>
                <a:srgbClr val="FF0000"/>
              </a:solidFill>
            </a:endParaRPr>
          </a:p>
        </p:txBody>
      </p:sp>
    </p:spTree>
    <p:extLst>
      <p:ext uri="{BB962C8B-B14F-4D97-AF65-F5344CB8AC3E}">
        <p14:creationId xmlns:p14="http://schemas.microsoft.com/office/powerpoint/2010/main" val="20925835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12" end="1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F737EF8-2099-4224-2793-3A725C96174C}"/>
              </a:ext>
            </a:extLst>
          </p:cNvPr>
          <p:cNvSpPr>
            <a:spLocks noGrp="1"/>
          </p:cNvSpPr>
          <p:nvPr>
            <p:ph type="sldNum" sz="quarter" idx="4"/>
          </p:nvPr>
        </p:nvSpPr>
        <p:spPr/>
        <p:txBody>
          <a:bodyPr/>
          <a:lstStyle/>
          <a:p>
            <a:fld id="{60E0EBF0-ABEC-3E40-BDE2-0EBB43F8626D}" type="slidenum">
              <a:rPr lang="en-US" smtClean="0"/>
              <a:pPr/>
              <a:t>7</a:t>
            </a:fld>
            <a:endParaRPr lang="en-US" dirty="0"/>
          </a:p>
        </p:txBody>
      </p:sp>
      <p:sp>
        <p:nvSpPr>
          <p:cNvPr id="3" name="Footer Placeholder 2">
            <a:extLst>
              <a:ext uri="{FF2B5EF4-FFF2-40B4-BE49-F238E27FC236}">
                <a16:creationId xmlns:a16="http://schemas.microsoft.com/office/drawing/2014/main" id="{2EA84A15-4798-FEB5-074E-E9EF04D2EE8A}"/>
              </a:ext>
            </a:extLst>
          </p:cNvPr>
          <p:cNvSpPr>
            <a:spLocks noGrp="1"/>
          </p:cNvSpPr>
          <p:nvPr>
            <p:ph type="ftr" sz="quarter" idx="10"/>
          </p:nvPr>
        </p:nvSpPr>
        <p:spPr/>
        <p:txBody>
          <a:bodyPr/>
          <a:lstStyle/>
          <a:p>
            <a:pPr>
              <a:defRPr/>
            </a:pPr>
            <a:r>
              <a:rPr lang="en-US"/>
              <a:t>COOL2023 Workshop – Montreux – Oct 2023 </a:t>
            </a:r>
            <a:endParaRPr lang="en-US" dirty="0"/>
          </a:p>
        </p:txBody>
      </p:sp>
      <p:sp>
        <p:nvSpPr>
          <p:cNvPr id="6" name="Title 5">
            <a:extLst>
              <a:ext uri="{FF2B5EF4-FFF2-40B4-BE49-F238E27FC236}">
                <a16:creationId xmlns:a16="http://schemas.microsoft.com/office/drawing/2014/main" id="{8F1A172B-8CD4-A498-57AF-A50AAFE0BF83}"/>
              </a:ext>
            </a:extLst>
          </p:cNvPr>
          <p:cNvSpPr>
            <a:spLocks noGrp="1"/>
          </p:cNvSpPr>
          <p:nvPr>
            <p:ph type="title"/>
          </p:nvPr>
        </p:nvSpPr>
        <p:spPr/>
        <p:txBody>
          <a:bodyPr/>
          <a:lstStyle/>
          <a:p>
            <a:r>
              <a:rPr lang="en-CH" dirty="0"/>
              <a:t>Investigations Tools and Methods</a:t>
            </a:r>
          </a:p>
        </p:txBody>
      </p:sp>
    </p:spTree>
    <p:extLst>
      <p:ext uri="{BB962C8B-B14F-4D97-AF65-F5344CB8AC3E}">
        <p14:creationId xmlns:p14="http://schemas.microsoft.com/office/powerpoint/2010/main" val="29377317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DCD2AB3-74C1-8D43-B3E8-4DC491A43ADC}"/>
              </a:ext>
            </a:extLst>
          </p:cNvPr>
          <p:cNvSpPr>
            <a:spLocks noGrp="1"/>
          </p:cNvSpPr>
          <p:nvPr>
            <p:ph type="sldNum" sz="quarter" idx="4"/>
          </p:nvPr>
        </p:nvSpPr>
        <p:spPr/>
        <p:txBody>
          <a:bodyPr/>
          <a:lstStyle/>
          <a:p>
            <a:fld id="{60E0EBF0-ABEC-3E40-BDE2-0EBB43F8626D}" type="slidenum">
              <a:rPr lang="en-US" smtClean="0"/>
              <a:pPr/>
              <a:t>8</a:t>
            </a:fld>
            <a:endParaRPr lang="en-US" dirty="0"/>
          </a:p>
        </p:txBody>
      </p:sp>
      <p:sp>
        <p:nvSpPr>
          <p:cNvPr id="3" name="Footer Placeholder 2">
            <a:extLst>
              <a:ext uri="{FF2B5EF4-FFF2-40B4-BE49-F238E27FC236}">
                <a16:creationId xmlns:a16="http://schemas.microsoft.com/office/drawing/2014/main" id="{7AF280C2-1F91-2643-A1FB-16B0CC358249}"/>
              </a:ext>
            </a:extLst>
          </p:cNvPr>
          <p:cNvSpPr>
            <a:spLocks noGrp="1"/>
          </p:cNvSpPr>
          <p:nvPr>
            <p:ph type="ftr" sz="quarter" idx="10"/>
          </p:nvPr>
        </p:nvSpPr>
        <p:spPr/>
        <p:txBody>
          <a:bodyPr/>
          <a:lstStyle/>
          <a:p>
            <a:pPr>
              <a:defRPr/>
            </a:pPr>
            <a:r>
              <a:rPr lang="en-US"/>
              <a:t>COOL2023 Workshop – Montreux – Oct 2023 </a:t>
            </a:r>
            <a:endParaRPr lang="en-US" dirty="0"/>
          </a:p>
        </p:txBody>
      </p:sp>
      <p:sp>
        <p:nvSpPr>
          <p:cNvPr id="4" name="Title 3">
            <a:extLst>
              <a:ext uri="{FF2B5EF4-FFF2-40B4-BE49-F238E27FC236}">
                <a16:creationId xmlns:a16="http://schemas.microsoft.com/office/drawing/2014/main" id="{E683A555-49BF-3C46-87E2-5C652E095E7A}"/>
              </a:ext>
            </a:extLst>
          </p:cNvPr>
          <p:cNvSpPr>
            <a:spLocks noGrp="1"/>
          </p:cNvSpPr>
          <p:nvPr>
            <p:ph type="title"/>
          </p:nvPr>
        </p:nvSpPr>
        <p:spPr/>
        <p:txBody>
          <a:bodyPr>
            <a:normAutofit/>
          </a:bodyPr>
          <a:lstStyle/>
          <a:p>
            <a:r>
              <a:rPr lang="en-CH" sz="2800" dirty="0"/>
              <a:t>Longitudinal: Schottky using BPMs</a:t>
            </a:r>
          </a:p>
        </p:txBody>
      </p:sp>
      <p:sp>
        <p:nvSpPr>
          <p:cNvPr id="5" name="Content Placeholder 4">
            <a:extLst>
              <a:ext uri="{FF2B5EF4-FFF2-40B4-BE49-F238E27FC236}">
                <a16:creationId xmlns:a16="http://schemas.microsoft.com/office/drawing/2014/main" id="{5D8DEFF3-6C11-2A43-AD14-72D16A614606}"/>
              </a:ext>
            </a:extLst>
          </p:cNvPr>
          <p:cNvSpPr>
            <a:spLocks noGrp="1"/>
          </p:cNvSpPr>
          <p:nvPr>
            <p:ph sz="quarter" idx="11"/>
          </p:nvPr>
        </p:nvSpPr>
        <p:spPr>
          <a:xfrm>
            <a:off x="1" y="830956"/>
            <a:ext cx="5276538" cy="5644793"/>
          </a:xfrm>
        </p:spPr>
        <p:txBody>
          <a:bodyPr/>
          <a:lstStyle/>
          <a:p>
            <a:r>
              <a:rPr lang="en-US" sz="2400" dirty="0"/>
              <a:t>Schottky by </a:t>
            </a:r>
            <a:r>
              <a:rPr lang="en-US" sz="2400" b="1" dirty="0"/>
              <a:t>combining several BPMs </a:t>
            </a:r>
          </a:p>
          <a:p>
            <a:pPr lvl="1"/>
            <a:r>
              <a:rPr lang="en-US" sz="2000" dirty="0"/>
              <a:t>See O. </a:t>
            </a:r>
            <a:r>
              <a:rPr lang="en-US" sz="2000" dirty="0" err="1"/>
              <a:t>Marqversen</a:t>
            </a:r>
            <a:r>
              <a:rPr lang="en-US" sz="2000" dirty="0"/>
              <a:t> et al. at </a:t>
            </a:r>
            <a:r>
              <a:rPr lang="en-US" sz="2000" dirty="0">
                <a:hlinkClick r:id="rId2"/>
              </a:rPr>
              <a:t>IBIC2021</a:t>
            </a:r>
            <a:endParaRPr lang="en-US" sz="2000" dirty="0"/>
          </a:p>
          <a:p>
            <a:pPr lvl="1"/>
            <a:r>
              <a:rPr lang="en-CH" sz="2000" b="1" dirty="0">
                <a:sym typeface="Wingdings" pitchFamily="2" charset="2"/>
              </a:rPr>
              <a:t>Characterisation</a:t>
            </a:r>
            <a:r>
              <a:rPr lang="en-CH" sz="2000" dirty="0">
                <a:sym typeface="Wingdings" pitchFamily="2" charset="2"/>
              </a:rPr>
              <a:t> of the full system </a:t>
            </a:r>
            <a:r>
              <a:rPr lang="en-CH" sz="2000" b="1" dirty="0">
                <a:sym typeface="Wingdings" pitchFamily="2" charset="2"/>
              </a:rPr>
              <a:t>still ongoing,</a:t>
            </a:r>
            <a:r>
              <a:rPr lang="en-CH" sz="2000" dirty="0">
                <a:sym typeface="Wingdings" pitchFamily="2" charset="2"/>
              </a:rPr>
              <a:t> but certainly </a:t>
            </a:r>
            <a:r>
              <a:rPr lang="en-CH" sz="2000" b="1" dirty="0">
                <a:solidFill>
                  <a:srgbClr val="006405"/>
                </a:solidFill>
                <a:sym typeface="Wingdings" pitchFamily="2" charset="2"/>
              </a:rPr>
              <a:t>good enough for </a:t>
            </a:r>
            <a:br>
              <a:rPr lang="en-CH" sz="2000" b="1" dirty="0">
                <a:solidFill>
                  <a:srgbClr val="006405"/>
                </a:solidFill>
                <a:sym typeface="Wingdings" pitchFamily="2" charset="2"/>
              </a:rPr>
            </a:br>
            <a:r>
              <a:rPr lang="en-CH" sz="2000" b="1" dirty="0">
                <a:solidFill>
                  <a:srgbClr val="006405"/>
                </a:solidFill>
                <a:sym typeface="Wingdings" pitchFamily="2" charset="2"/>
              </a:rPr>
              <a:t>e- energy adjustments</a:t>
            </a:r>
            <a:endParaRPr lang="en-CH" sz="1800" b="1" dirty="0">
              <a:solidFill>
                <a:srgbClr val="006405"/>
              </a:solidFill>
              <a:sym typeface="Wingdings" pitchFamily="2" charset="2"/>
            </a:endParaRPr>
          </a:p>
          <a:p>
            <a:pPr marL="368300" indent="-354013"/>
            <a:r>
              <a:rPr lang="en-US" sz="2400" b="1" dirty="0"/>
              <a:t>Too l</a:t>
            </a:r>
            <a:r>
              <a:rPr lang="en-US" sz="2400" b="1" kern="0" dirty="0"/>
              <a:t>ittle signal </a:t>
            </a:r>
            <a:r>
              <a:rPr lang="en-US" sz="2400" kern="0" dirty="0"/>
              <a:t>seen using standard spectrum analyzer</a:t>
            </a:r>
            <a:r>
              <a:rPr lang="en-US" sz="2400" b="1" kern="0" dirty="0"/>
              <a:t> with a single BPM</a:t>
            </a:r>
            <a:endParaRPr lang="en-CH" sz="2400" b="1" kern="0" dirty="0">
              <a:solidFill>
                <a:srgbClr val="006405"/>
              </a:solidFill>
              <a:sym typeface="Wingdings" pitchFamily="2" charset="2"/>
            </a:endParaRPr>
          </a:p>
          <a:p>
            <a:pPr marL="768350" lvl="1" indent="-354013"/>
            <a:r>
              <a:rPr lang="en-CH" sz="2000" dirty="0">
                <a:sym typeface="Wingdings" pitchFamily="2" charset="2"/>
              </a:rPr>
              <a:t>Tests ongoing to see if we can amplify the signal…</a:t>
            </a:r>
          </a:p>
          <a:p>
            <a:pPr marL="368300" indent="-354013"/>
            <a:r>
              <a:rPr lang="en-CH" sz="2400" b="1" kern="0" dirty="0">
                <a:sym typeface="Wingdings" pitchFamily="2" charset="2"/>
              </a:rPr>
              <a:t>In principle</a:t>
            </a:r>
            <a:r>
              <a:rPr lang="en-CH" sz="2400" b="1" dirty="0">
                <a:sym typeface="Wingdings" pitchFamily="2" charset="2"/>
              </a:rPr>
              <a:t>, dedicated LPU should give us more SNR than all BPMs</a:t>
            </a:r>
            <a:r>
              <a:rPr lang="en-CH" sz="2400" dirty="0">
                <a:sym typeface="Wingdings" pitchFamily="2" charset="2"/>
              </a:rPr>
              <a:t>, </a:t>
            </a:r>
          </a:p>
          <a:p>
            <a:pPr marL="768350" lvl="1" indent="-354013"/>
            <a:r>
              <a:rPr lang="en-CH" sz="2000" b="1" dirty="0">
                <a:solidFill>
                  <a:srgbClr val="F39200"/>
                </a:solidFill>
                <a:sym typeface="Wingdings" pitchFamily="2" charset="2"/>
              </a:rPr>
              <a:t>so far, never seen any usable Shottky </a:t>
            </a:r>
            <a:r>
              <a:rPr lang="en-CH" sz="2000" dirty="0">
                <a:sym typeface="Wingdings" pitchFamily="2" charset="2"/>
              </a:rPr>
              <a:t>(to my knowledge) using the </a:t>
            </a:r>
            <a:r>
              <a:rPr lang="en-CH" sz="2000" b="1" dirty="0">
                <a:sym typeface="Wingdings" pitchFamily="2" charset="2"/>
              </a:rPr>
              <a:t>LPU</a:t>
            </a:r>
          </a:p>
          <a:p>
            <a:pPr marL="768350" lvl="1" indent="-354013"/>
            <a:r>
              <a:rPr lang="en-CH" sz="2000" dirty="0">
                <a:sym typeface="Wingdings" pitchFamily="2" charset="2"/>
              </a:rPr>
              <a:t>Tests also ongoing to see if we can amplify the signal…</a:t>
            </a:r>
          </a:p>
        </p:txBody>
      </p:sp>
      <p:pic>
        <p:nvPicPr>
          <p:cNvPr id="9" name="Picture 8">
            <a:extLst>
              <a:ext uri="{FF2B5EF4-FFF2-40B4-BE49-F238E27FC236}">
                <a16:creationId xmlns:a16="http://schemas.microsoft.com/office/drawing/2014/main" id="{C6003C6A-78EA-144B-B656-4DF87A6A8084}"/>
              </a:ext>
            </a:extLst>
          </p:cNvPr>
          <p:cNvPicPr>
            <a:picLocks noChangeAspect="1"/>
          </p:cNvPicPr>
          <p:nvPr/>
        </p:nvPicPr>
        <p:blipFill rotWithShape="1">
          <a:blip r:embed="rId3"/>
          <a:srcRect l="9853" t="21511" r="18530" b="24832"/>
          <a:stretch/>
        </p:blipFill>
        <p:spPr>
          <a:xfrm>
            <a:off x="5468247" y="2842208"/>
            <a:ext cx="3484044" cy="1957756"/>
          </a:xfrm>
          <a:prstGeom prst="rect">
            <a:avLst/>
          </a:prstGeom>
        </p:spPr>
      </p:pic>
      <p:sp>
        <p:nvSpPr>
          <p:cNvPr id="6" name="Rectangle 5">
            <a:extLst>
              <a:ext uri="{FF2B5EF4-FFF2-40B4-BE49-F238E27FC236}">
                <a16:creationId xmlns:a16="http://schemas.microsoft.com/office/drawing/2014/main" id="{29B85639-18F9-2D61-7760-B72BC630942C}"/>
              </a:ext>
            </a:extLst>
          </p:cNvPr>
          <p:cNvSpPr/>
          <p:nvPr/>
        </p:nvSpPr>
        <p:spPr bwMode="auto">
          <a:xfrm>
            <a:off x="5468247" y="4991725"/>
            <a:ext cx="3484044" cy="1379095"/>
          </a:xfrm>
          <a:prstGeom prst="rect">
            <a:avLst/>
          </a:prstGeom>
          <a:solidFill>
            <a:srgbClr val="FDF6CF"/>
          </a:solidFill>
          <a:ln w="12700" cap="flat" cmpd="sng" algn="ctr">
            <a:solidFill>
              <a:schemeClr val="tx1"/>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CH" sz="1800" b="1" i="0" u="none" strike="noStrike" cap="none" normalizeH="0" baseline="0" dirty="0">
                <a:ln>
                  <a:noFill/>
                </a:ln>
                <a:solidFill>
                  <a:srgbClr val="FF0000"/>
                </a:solidFill>
                <a:effectLst/>
                <a:latin typeface="Garamond" pitchFamily="-65" charset="0"/>
              </a:rPr>
              <a:t>LPU Schottky?</a:t>
            </a:r>
          </a:p>
        </p:txBody>
      </p:sp>
      <p:pic>
        <p:nvPicPr>
          <p:cNvPr id="7" name="Picture 6">
            <a:extLst>
              <a:ext uri="{FF2B5EF4-FFF2-40B4-BE49-F238E27FC236}">
                <a16:creationId xmlns:a16="http://schemas.microsoft.com/office/drawing/2014/main" id="{7DA413B0-BA62-5F74-CA66-A6D269E9957E}"/>
              </a:ext>
            </a:extLst>
          </p:cNvPr>
          <p:cNvPicPr>
            <a:picLocks noChangeAspect="1"/>
          </p:cNvPicPr>
          <p:nvPr/>
        </p:nvPicPr>
        <p:blipFill rotWithShape="1">
          <a:blip r:embed="rId4"/>
          <a:srcRect l="3361" t="37064" r="29819" b="6257"/>
          <a:stretch/>
        </p:blipFill>
        <p:spPr>
          <a:xfrm>
            <a:off x="5426043" y="802285"/>
            <a:ext cx="3675752" cy="1976729"/>
          </a:xfrm>
          <a:prstGeom prst="rect">
            <a:avLst/>
          </a:prstGeom>
        </p:spPr>
      </p:pic>
    </p:spTree>
    <p:extLst>
      <p:ext uri="{BB962C8B-B14F-4D97-AF65-F5344CB8AC3E}">
        <p14:creationId xmlns:p14="http://schemas.microsoft.com/office/powerpoint/2010/main" val="13367399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
                                            <p:txEl>
                                              <p:pRg st="7" end="7"/>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495613F-3581-0C4D-A81D-8E34338A4461}"/>
              </a:ext>
            </a:extLst>
          </p:cNvPr>
          <p:cNvSpPr>
            <a:spLocks noGrp="1"/>
          </p:cNvSpPr>
          <p:nvPr>
            <p:ph type="sldNum" sz="quarter" idx="4"/>
          </p:nvPr>
        </p:nvSpPr>
        <p:spPr/>
        <p:txBody>
          <a:bodyPr/>
          <a:lstStyle/>
          <a:p>
            <a:fld id="{60E0EBF0-ABEC-3E40-BDE2-0EBB43F8626D}" type="slidenum">
              <a:rPr lang="en-US" smtClean="0"/>
              <a:pPr/>
              <a:t>9</a:t>
            </a:fld>
            <a:endParaRPr lang="en-US"/>
          </a:p>
        </p:txBody>
      </p:sp>
      <p:sp>
        <p:nvSpPr>
          <p:cNvPr id="3" name="Footer Placeholder 2">
            <a:extLst>
              <a:ext uri="{FF2B5EF4-FFF2-40B4-BE49-F238E27FC236}">
                <a16:creationId xmlns:a16="http://schemas.microsoft.com/office/drawing/2014/main" id="{BC51DE19-FBEE-7347-B32D-C4B1F39F079E}"/>
              </a:ext>
            </a:extLst>
          </p:cNvPr>
          <p:cNvSpPr>
            <a:spLocks noGrp="1"/>
          </p:cNvSpPr>
          <p:nvPr>
            <p:ph type="ftr" sz="quarter" idx="10"/>
          </p:nvPr>
        </p:nvSpPr>
        <p:spPr/>
        <p:txBody>
          <a:bodyPr/>
          <a:lstStyle/>
          <a:p>
            <a:pPr>
              <a:defRPr/>
            </a:pPr>
            <a:r>
              <a:rPr lang="en-US"/>
              <a:t>COOL2023 Workshop – Montreux – Oct 2023 </a:t>
            </a:r>
            <a:endParaRPr lang="en-US" dirty="0"/>
          </a:p>
        </p:txBody>
      </p:sp>
      <p:sp>
        <p:nvSpPr>
          <p:cNvPr id="4" name="Title 3">
            <a:extLst>
              <a:ext uri="{FF2B5EF4-FFF2-40B4-BE49-F238E27FC236}">
                <a16:creationId xmlns:a16="http://schemas.microsoft.com/office/drawing/2014/main" id="{42E755D5-D70E-D347-8D2B-CE3C00F648EA}"/>
              </a:ext>
            </a:extLst>
          </p:cNvPr>
          <p:cNvSpPr>
            <a:spLocks noGrp="1"/>
          </p:cNvSpPr>
          <p:nvPr>
            <p:ph type="title"/>
          </p:nvPr>
        </p:nvSpPr>
        <p:spPr/>
        <p:txBody>
          <a:bodyPr>
            <a:noAutofit/>
          </a:bodyPr>
          <a:lstStyle/>
          <a:p>
            <a:r>
              <a:rPr lang="en-US" sz="2800" dirty="0"/>
              <a:t>Transverse: Scraper Measurements</a:t>
            </a:r>
          </a:p>
        </p:txBody>
      </p:sp>
      <p:sp>
        <p:nvSpPr>
          <p:cNvPr id="5" name="Content Placeholder 4">
            <a:extLst>
              <a:ext uri="{FF2B5EF4-FFF2-40B4-BE49-F238E27FC236}">
                <a16:creationId xmlns:a16="http://schemas.microsoft.com/office/drawing/2014/main" id="{79C91A15-5DF9-A646-A911-4358F28ED253}"/>
              </a:ext>
            </a:extLst>
          </p:cNvPr>
          <p:cNvSpPr>
            <a:spLocks noGrp="1"/>
          </p:cNvSpPr>
          <p:nvPr>
            <p:ph sz="quarter" idx="11"/>
          </p:nvPr>
        </p:nvSpPr>
        <p:spPr>
          <a:xfrm>
            <a:off x="273597" y="846449"/>
            <a:ext cx="8471139" cy="2688059"/>
          </a:xfrm>
        </p:spPr>
        <p:txBody>
          <a:bodyPr/>
          <a:lstStyle/>
          <a:p>
            <a:r>
              <a:rPr lang="en-US" sz="2000" b="1" dirty="0"/>
              <a:t>Only available system </a:t>
            </a:r>
            <a:r>
              <a:rPr lang="en-US" sz="2000" dirty="0"/>
              <a:t>to measure transverse </a:t>
            </a:r>
            <a:r>
              <a:rPr lang="en-US" sz="2000" b="1" dirty="0"/>
              <a:t>beam profiles</a:t>
            </a:r>
          </a:p>
          <a:p>
            <a:pPr lvl="1"/>
            <a:r>
              <a:rPr lang="en-US" sz="1800" dirty="0"/>
              <a:t>Similar system (different hardware) for both AD and ELENA</a:t>
            </a:r>
          </a:p>
          <a:p>
            <a:pPr lvl="1"/>
            <a:r>
              <a:rPr lang="en-US" sz="1800" b="1" dirty="0">
                <a:solidFill>
                  <a:srgbClr val="FF0000"/>
                </a:solidFill>
              </a:rPr>
              <a:t>Destructive measurement: </a:t>
            </a:r>
            <a:r>
              <a:rPr lang="en-US" sz="1800" dirty="0"/>
              <a:t>any optimization is a </a:t>
            </a:r>
            <a:r>
              <a:rPr lang="en-US" sz="1800" b="1" dirty="0"/>
              <a:t>very lengthy process</a:t>
            </a:r>
            <a:r>
              <a:rPr lang="en-US" sz="1800" dirty="0"/>
              <a:t>! </a:t>
            </a:r>
          </a:p>
          <a:p>
            <a:r>
              <a:rPr lang="en-US" sz="2200" dirty="0"/>
              <a:t>Reliability of </a:t>
            </a:r>
            <a:r>
              <a:rPr lang="en-US" sz="2200" b="1" dirty="0"/>
              <a:t>signal retrieval </a:t>
            </a:r>
            <a:r>
              <a:rPr lang="en-US" sz="2200" dirty="0"/>
              <a:t>and </a:t>
            </a:r>
            <a:r>
              <a:rPr lang="en-US" sz="2200" b="1" dirty="0"/>
              <a:t>interpretation</a:t>
            </a:r>
            <a:r>
              <a:rPr lang="en-US" sz="2200" dirty="0"/>
              <a:t> sometimes </a:t>
            </a:r>
            <a:r>
              <a:rPr lang="en-US" sz="2200" b="1" dirty="0"/>
              <a:t>difficult</a:t>
            </a:r>
          </a:p>
          <a:p>
            <a:pPr lvl="1"/>
            <a:r>
              <a:rPr lang="en-US" sz="1800" b="1" dirty="0"/>
              <a:t>Work ongoing </a:t>
            </a:r>
            <a:r>
              <a:rPr lang="en-US" sz="1800" dirty="0"/>
              <a:t>for better data treatment – </a:t>
            </a:r>
            <a:r>
              <a:rPr lang="en-US" sz="1800" b="1" dirty="0"/>
              <a:t>see </a:t>
            </a:r>
            <a:r>
              <a:rPr lang="en-US" sz="1800" b="1" dirty="0">
                <a:hlinkClick r:id="rId3"/>
              </a:rPr>
              <a:t>G. Russo @ HB2023</a:t>
            </a:r>
            <a:endParaRPr lang="en-US" sz="1800" b="1" dirty="0"/>
          </a:p>
          <a:p>
            <a:pPr lvl="1"/>
            <a:r>
              <a:rPr lang="en-US" sz="1800" dirty="0"/>
              <a:t>So far, </a:t>
            </a:r>
            <a:r>
              <a:rPr lang="en-US" sz="1800" b="1" dirty="0"/>
              <a:t>limited time invested on ELENA</a:t>
            </a:r>
          </a:p>
          <a:p>
            <a:pPr lvl="2"/>
            <a:r>
              <a:rPr lang="en-US" sz="1600" dirty="0"/>
              <a:t>In-vacuum MCPs for H- detection too noisy</a:t>
            </a:r>
          </a:p>
        </p:txBody>
      </p:sp>
      <p:grpSp>
        <p:nvGrpSpPr>
          <p:cNvPr id="8" name="Group 7">
            <a:extLst>
              <a:ext uri="{FF2B5EF4-FFF2-40B4-BE49-F238E27FC236}">
                <a16:creationId xmlns:a16="http://schemas.microsoft.com/office/drawing/2014/main" id="{7F85D787-1F2C-8345-80E1-1FDA7C83D688}"/>
              </a:ext>
            </a:extLst>
          </p:cNvPr>
          <p:cNvGrpSpPr/>
          <p:nvPr/>
        </p:nvGrpSpPr>
        <p:grpSpPr>
          <a:xfrm>
            <a:off x="347219" y="3344355"/>
            <a:ext cx="4098193" cy="3058667"/>
            <a:chOff x="4861367" y="1892141"/>
            <a:chExt cx="4098193" cy="3750337"/>
          </a:xfrm>
        </p:grpSpPr>
        <p:pic>
          <p:nvPicPr>
            <p:cNvPr id="9" name="Content Placeholder 3">
              <a:extLst>
                <a:ext uri="{FF2B5EF4-FFF2-40B4-BE49-F238E27FC236}">
                  <a16:creationId xmlns:a16="http://schemas.microsoft.com/office/drawing/2014/main" id="{3BCF6C8E-D46F-A747-B414-84C8F497D78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bwMode="auto">
            <a:xfrm>
              <a:off x="4861367" y="1892141"/>
              <a:ext cx="3981031" cy="1981468"/>
            </a:xfrm>
            <a:prstGeom prst="rect">
              <a:avLst/>
            </a:prstGeom>
            <a:noFill/>
            <a:ln w="9525">
              <a:noFill/>
              <a:miter lim="800000"/>
              <a:headEnd/>
              <a:tailEnd/>
            </a:ln>
          </p:spPr>
        </p:pic>
        <p:pic>
          <p:nvPicPr>
            <p:cNvPr id="10" name="Picture 9">
              <a:extLst>
                <a:ext uri="{FF2B5EF4-FFF2-40B4-BE49-F238E27FC236}">
                  <a16:creationId xmlns:a16="http://schemas.microsoft.com/office/drawing/2014/main" id="{50199680-C19F-2A42-87CF-32BC2E5F029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861367" y="3645115"/>
              <a:ext cx="2281050" cy="1631455"/>
            </a:xfrm>
            <a:prstGeom prst="rect">
              <a:avLst/>
            </a:prstGeom>
          </p:spPr>
        </p:pic>
        <p:pic>
          <p:nvPicPr>
            <p:cNvPr id="11" name="Picture 10">
              <a:extLst>
                <a:ext uri="{FF2B5EF4-FFF2-40B4-BE49-F238E27FC236}">
                  <a16:creationId xmlns:a16="http://schemas.microsoft.com/office/drawing/2014/main" id="{5853D63B-6FBC-BA45-9E1A-55EDFFA7926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097859" y="3684408"/>
              <a:ext cx="1861701" cy="1592162"/>
            </a:xfrm>
            <a:prstGeom prst="rect">
              <a:avLst/>
            </a:prstGeom>
          </p:spPr>
        </p:pic>
        <p:sp>
          <p:nvSpPr>
            <p:cNvPr id="12" name="TextBox 11">
              <a:extLst>
                <a:ext uri="{FF2B5EF4-FFF2-40B4-BE49-F238E27FC236}">
                  <a16:creationId xmlns:a16="http://schemas.microsoft.com/office/drawing/2014/main" id="{DFDEF850-DFF0-294D-A5EE-4339C2FF7A5B}"/>
                </a:ext>
              </a:extLst>
            </p:cNvPr>
            <p:cNvSpPr txBox="1"/>
            <p:nvPr/>
          </p:nvSpPr>
          <p:spPr>
            <a:xfrm>
              <a:off x="7006253" y="5340578"/>
              <a:ext cx="1947969" cy="301900"/>
            </a:xfrm>
            <a:prstGeom prst="rect">
              <a:avLst/>
            </a:prstGeom>
            <a:solidFill>
              <a:srgbClr val="FFF7B7"/>
            </a:solidFill>
          </p:spPr>
          <p:txBody>
            <a:bodyPr wrap="none" rtlCol="0">
              <a:spAutoFit/>
            </a:bodyPr>
            <a:lstStyle/>
            <a:p>
              <a:r>
                <a:rPr lang="en-US" sz="1000" b="1" dirty="0"/>
                <a:t>Courtesy P. </a:t>
              </a:r>
              <a:r>
                <a:rPr lang="en-US" sz="1000" b="1" dirty="0" err="1"/>
                <a:t>Grandemange</a:t>
              </a:r>
              <a:r>
                <a:rPr lang="en-US" sz="1000" b="1" dirty="0"/>
                <a:t> (</a:t>
              </a:r>
              <a:r>
                <a:rPr lang="en-US" sz="1000" b="1" dirty="0">
                  <a:hlinkClick r:id="rId7"/>
                </a:rPr>
                <a:t>link</a:t>
              </a:r>
              <a:r>
                <a:rPr lang="en-US" sz="1000" b="1" dirty="0"/>
                <a:t>)</a:t>
              </a:r>
            </a:p>
          </p:txBody>
        </p:sp>
      </p:grpSp>
      <p:sp>
        <p:nvSpPr>
          <p:cNvPr id="14" name="Rectangle 13">
            <a:extLst>
              <a:ext uri="{FF2B5EF4-FFF2-40B4-BE49-F238E27FC236}">
                <a16:creationId xmlns:a16="http://schemas.microsoft.com/office/drawing/2014/main" id="{F36F64C9-F3D3-0544-81F8-37ED8ED07202}"/>
              </a:ext>
            </a:extLst>
          </p:cNvPr>
          <p:cNvSpPr/>
          <p:nvPr/>
        </p:nvSpPr>
        <p:spPr bwMode="auto">
          <a:xfrm>
            <a:off x="379775" y="3436208"/>
            <a:ext cx="4065637" cy="2957286"/>
          </a:xfrm>
          <a:prstGeom prst="rect">
            <a:avLst/>
          </a:prstGeom>
          <a:noFill/>
          <a:ln w="12700" cap="flat" cmpd="sng" algn="ctr">
            <a:solidFill>
              <a:schemeClr val="accent1">
                <a:lumMod val="90000"/>
              </a:schemeClr>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Garamond" pitchFamily="-65" charset="0"/>
            </a:endParaRPr>
          </a:p>
        </p:txBody>
      </p:sp>
      <p:pic>
        <p:nvPicPr>
          <p:cNvPr id="7" name="Picture 6">
            <a:extLst>
              <a:ext uri="{FF2B5EF4-FFF2-40B4-BE49-F238E27FC236}">
                <a16:creationId xmlns:a16="http://schemas.microsoft.com/office/drawing/2014/main" id="{8C0A5B48-F345-388F-CAB5-5F110A654670}"/>
              </a:ext>
            </a:extLst>
          </p:cNvPr>
          <p:cNvPicPr>
            <a:picLocks noChangeAspect="1"/>
          </p:cNvPicPr>
          <p:nvPr/>
        </p:nvPicPr>
        <p:blipFill>
          <a:blip r:embed="rId8"/>
          <a:stretch>
            <a:fillRect/>
          </a:stretch>
        </p:blipFill>
        <p:spPr>
          <a:xfrm>
            <a:off x="4743084" y="3454298"/>
            <a:ext cx="4065637" cy="2711629"/>
          </a:xfrm>
          <a:prstGeom prst="rect">
            <a:avLst/>
          </a:prstGeom>
        </p:spPr>
      </p:pic>
      <p:sp>
        <p:nvSpPr>
          <p:cNvPr id="13" name="Rectangle 12">
            <a:extLst>
              <a:ext uri="{FF2B5EF4-FFF2-40B4-BE49-F238E27FC236}">
                <a16:creationId xmlns:a16="http://schemas.microsoft.com/office/drawing/2014/main" id="{4D871AC9-B6BE-3A47-FA81-DDD1E389AE90}"/>
              </a:ext>
            </a:extLst>
          </p:cNvPr>
          <p:cNvSpPr/>
          <p:nvPr/>
        </p:nvSpPr>
        <p:spPr bwMode="auto">
          <a:xfrm>
            <a:off x="4689554" y="3432458"/>
            <a:ext cx="4119167" cy="2957286"/>
          </a:xfrm>
          <a:prstGeom prst="rect">
            <a:avLst/>
          </a:prstGeom>
          <a:noFill/>
          <a:ln w="12700" cap="flat" cmpd="sng" algn="ctr">
            <a:solidFill>
              <a:schemeClr val="accent1">
                <a:lumMod val="90000"/>
              </a:schemeClr>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Garamond" pitchFamily="-65" charset="0"/>
            </a:endParaRPr>
          </a:p>
        </p:txBody>
      </p:sp>
      <p:sp>
        <p:nvSpPr>
          <p:cNvPr id="15" name="TextBox 14">
            <a:extLst>
              <a:ext uri="{FF2B5EF4-FFF2-40B4-BE49-F238E27FC236}">
                <a16:creationId xmlns:a16="http://schemas.microsoft.com/office/drawing/2014/main" id="{059BA571-9158-4ADF-A660-3165CB964D25}"/>
              </a:ext>
            </a:extLst>
          </p:cNvPr>
          <p:cNvSpPr txBox="1"/>
          <p:nvPr/>
        </p:nvSpPr>
        <p:spPr>
          <a:xfrm>
            <a:off x="6170257" y="6133227"/>
            <a:ext cx="2610010" cy="246221"/>
          </a:xfrm>
          <a:prstGeom prst="rect">
            <a:avLst/>
          </a:prstGeom>
          <a:solidFill>
            <a:srgbClr val="FFF7B7"/>
          </a:solidFill>
        </p:spPr>
        <p:txBody>
          <a:bodyPr wrap="none" rtlCol="0">
            <a:spAutoFit/>
          </a:bodyPr>
          <a:lstStyle/>
          <a:p>
            <a:r>
              <a:rPr lang="en-US" sz="1000" b="1" dirty="0"/>
              <a:t>AD 100 MeV/c example - courtesy G. Russo</a:t>
            </a:r>
          </a:p>
        </p:txBody>
      </p:sp>
    </p:spTree>
    <p:extLst>
      <p:ext uri="{BB962C8B-B14F-4D97-AF65-F5344CB8AC3E}">
        <p14:creationId xmlns:p14="http://schemas.microsoft.com/office/powerpoint/2010/main" val="604477071"/>
      </p:ext>
    </p:extLst>
  </p:cSld>
  <p:clrMapOvr>
    <a:masterClrMapping/>
  </p:clrMapOvr>
</p:sld>
</file>

<file path=ppt/theme/theme1.xml><?xml version="1.0" encoding="utf-8"?>
<a:theme xmlns:a="http://schemas.openxmlformats.org/drawingml/2006/main" name="ELENA master">
  <a:themeElements>
    <a:clrScheme name="1_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1_Pixel">
      <a:majorFont>
        <a:latin typeface="Garamond"/>
        <a:ea typeface=""/>
        <a:cs typeface=""/>
      </a:majorFont>
      <a:minorFont>
        <a:latin typeface="Garamon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Garamond" pitchFamily="-65"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Garamond" pitchFamily="-65" charset="0"/>
          </a:defRPr>
        </a:defPPr>
      </a:lstStyle>
    </a:lnDef>
    <a:txDef>
      <a:spPr/>
      <a:bodyPr wrap="square" rtlCol="0">
        <a:spAutoFit/>
      </a:bodyPr>
      <a:lstStyle>
        <a:defPPr marL="14288" algn="l">
          <a:defRPr sz="2000" kern="0" dirty="0" err="1" smtClean="0">
            <a:solidFill>
              <a:schemeClr val="bg2"/>
            </a:solidFill>
          </a:defRPr>
        </a:defPPr>
      </a:lstStyle>
    </a:txDef>
  </a:objectDefaults>
  <a:extraClrSchemeLst>
    <a:extraClrScheme>
      <a:clrScheme name="1_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1_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1_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1_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1_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1_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1_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1_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1_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1_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1_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1_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Template_2019" id="{2B88AB6B-30E1-D843-B89C-3B29E6A930CC}" vid="{5F636783-FB16-BB46-91B4-FA4348008CA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ELENA master</Template>
  <TotalTime>104760</TotalTime>
  <Words>2759</Words>
  <Application>Microsoft Macintosh PowerPoint</Application>
  <PresentationFormat>On-screen Show (4:3)</PresentationFormat>
  <Paragraphs>372</Paragraphs>
  <Slides>26</Slides>
  <Notes>10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26</vt:i4>
      </vt:variant>
    </vt:vector>
  </HeadingPairs>
  <TitlesOfParts>
    <vt:vector size="33" baseType="lpstr">
      <vt:lpstr>Times New Roman</vt:lpstr>
      <vt:lpstr>Menlo</vt:lpstr>
      <vt:lpstr>Calibri</vt:lpstr>
      <vt:lpstr>Wingdings</vt:lpstr>
      <vt:lpstr>Garamond</vt:lpstr>
      <vt:lpstr>Arial</vt:lpstr>
      <vt:lpstr>ELENA master</vt:lpstr>
      <vt:lpstr>Status of E-cooling at 100 keV in ELENA</vt:lpstr>
      <vt:lpstr>AD/ELENA – introduction</vt:lpstr>
      <vt:lpstr>AD/ELENA Overall Performance</vt:lpstr>
      <vt:lpstr>The ELENA cycle</vt:lpstr>
      <vt:lpstr>The ELENA e-cooler</vt:lpstr>
      <vt:lpstr>Charactheristics of beams delivered to users</vt:lpstr>
      <vt:lpstr>Investigations Tools and Methods</vt:lpstr>
      <vt:lpstr>Longitudinal: Schottky using BPMs</vt:lpstr>
      <vt:lpstr>Transverse: Scraper Measurements</vt:lpstr>
      <vt:lpstr>Neutrals Monitor</vt:lpstr>
      <vt:lpstr>SEM: single shot optics measurement </vt:lpstr>
      <vt:lpstr>pbar (or H-)/e- orbit matching</vt:lpstr>
      <vt:lpstr>Simulations Tools Development</vt:lpstr>
      <vt:lpstr>Some Recent (yet preliminary) Results</vt:lpstr>
      <vt:lpstr>Is space charge our limiting factor?</vt:lpstr>
      <vt:lpstr>New 100 keV e-cooling Optimisation Procedure</vt:lpstr>
      <vt:lpstr>Using double h RF for SC minimisation?</vt:lpstr>
      <vt:lpstr>Exploring nearby Working Point</vt:lpstr>
      <vt:lpstr>Exploring a New Working Point</vt:lpstr>
      <vt:lpstr>Outlook and Conclusions</vt:lpstr>
      <vt:lpstr>Appendix</vt:lpstr>
      <vt:lpstr>User wishes Based on recent survey sent to all AD/ELENA users</vt:lpstr>
      <vt:lpstr>AD/ELENA Cycles</vt:lpstr>
      <vt:lpstr>Exploring new working point</vt:lpstr>
      <vt:lpstr>First simulations in Xsuite with space–charge and cooling</vt:lpstr>
      <vt:lpstr>On ELENA Source (2020)</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Beam Commissioning</dc:title>
  <dc:creator>Microsoft Office User</dc:creator>
  <cp:lastModifiedBy>Davide Gamba</cp:lastModifiedBy>
  <cp:revision>1053</cp:revision>
  <dcterms:created xsi:type="dcterms:W3CDTF">2020-12-06T20:25:48Z</dcterms:created>
  <dcterms:modified xsi:type="dcterms:W3CDTF">2023-10-11T10:22:33Z</dcterms:modified>
</cp:coreProperties>
</file>