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46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solidFill>
                  <a:srgbClr val="FF0000"/>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28C2A55-8624-42A7-9FAB-A9203DC16004}" type="datetimeFigureOut">
              <a:rPr lang="en-GB" smtClean="0"/>
              <a:t>11/01/2011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35F229-7478-464B-90D3-9519407E34EB}"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8C2A55-8624-42A7-9FAB-A9203DC16004}" type="datetimeFigureOut">
              <a:rPr lang="en-GB" smtClean="0"/>
              <a:t>11/01/2011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35F229-7478-464B-90D3-9519407E34E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8C2A55-8624-42A7-9FAB-A9203DC16004}" type="datetimeFigureOut">
              <a:rPr lang="en-GB" smtClean="0"/>
              <a:t>11/01/2011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35F229-7478-464B-90D3-9519407E34E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FF0000"/>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8C2A55-8624-42A7-9FAB-A9203DC16004}" type="datetimeFigureOut">
              <a:rPr lang="en-GB" smtClean="0"/>
              <a:t>11/01/2011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35F229-7478-464B-90D3-9519407E34EB}"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8C2A55-8624-42A7-9FAB-A9203DC16004}" type="datetimeFigureOut">
              <a:rPr lang="en-GB" smtClean="0"/>
              <a:t>11/01/2011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35F229-7478-464B-90D3-9519407E34EB}"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28C2A55-8624-42A7-9FAB-A9203DC16004}" type="datetimeFigureOut">
              <a:rPr lang="en-GB" smtClean="0"/>
              <a:t>11/01/2011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35F229-7478-464B-90D3-9519407E34EB}"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28C2A55-8624-42A7-9FAB-A9203DC16004}" type="datetimeFigureOut">
              <a:rPr lang="en-GB" smtClean="0"/>
              <a:t>11/01/2011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135F229-7478-464B-90D3-9519407E34E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28C2A55-8624-42A7-9FAB-A9203DC16004}" type="datetimeFigureOut">
              <a:rPr lang="en-GB" smtClean="0"/>
              <a:t>11/01/2011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135F229-7478-464B-90D3-9519407E34E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8C2A55-8624-42A7-9FAB-A9203DC16004}" type="datetimeFigureOut">
              <a:rPr lang="en-GB" smtClean="0"/>
              <a:t>11/01/2011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135F229-7478-464B-90D3-9519407E34E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8C2A55-8624-42A7-9FAB-A9203DC16004}" type="datetimeFigureOut">
              <a:rPr lang="en-GB" smtClean="0"/>
              <a:t>11/01/2011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35F229-7478-464B-90D3-9519407E34E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8C2A55-8624-42A7-9FAB-A9203DC16004}" type="datetimeFigureOut">
              <a:rPr lang="en-GB" smtClean="0"/>
              <a:t>11/01/2011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35F229-7478-464B-90D3-9519407E34EB}"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8C2A55-8624-42A7-9FAB-A9203DC16004}" type="datetimeFigureOut">
              <a:rPr lang="en-GB" smtClean="0"/>
              <a:t>11/01/2011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35F229-7478-464B-90D3-9519407E34EB}"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Collimators &amp; Safety Review</a:t>
            </a:r>
            <a:endParaRPr lang="en-GB" dirty="0"/>
          </a:p>
        </p:txBody>
      </p:sp>
      <p:sp>
        <p:nvSpPr>
          <p:cNvPr id="3" name="Subtitle 2"/>
          <p:cNvSpPr>
            <a:spLocks noGrp="1"/>
          </p:cNvSpPr>
          <p:nvPr>
            <p:ph type="subTitle" idx="1"/>
          </p:nvPr>
        </p:nvSpPr>
        <p:spPr>
          <a:xfrm>
            <a:off x="1981200" y="5791200"/>
            <a:ext cx="5029200" cy="914400"/>
          </a:xfrm>
        </p:spPr>
        <p:txBody>
          <a:bodyPr>
            <a:normAutofit fontScale="85000" lnSpcReduction="20000"/>
          </a:bodyPr>
          <a:lstStyle/>
          <a:p>
            <a:endParaRPr lang="en-US" dirty="0"/>
          </a:p>
          <a:p>
            <a:r>
              <a:rPr lang="en-US" sz="1900" dirty="0" smtClean="0"/>
              <a:t>CMS-ATLAS Forward Detector Meeting</a:t>
            </a:r>
          </a:p>
          <a:p>
            <a:r>
              <a:rPr lang="en-US" sz="1900" dirty="0" smtClean="0"/>
              <a:t>CERN 12/1/2011</a:t>
            </a:r>
          </a:p>
          <a:p>
            <a:endParaRPr lang="en-GB" dirty="0"/>
          </a:p>
        </p:txBody>
      </p:sp>
      <p:sp>
        <p:nvSpPr>
          <p:cNvPr id="4" name="TextBox 3"/>
          <p:cNvSpPr txBox="1"/>
          <p:nvPr/>
        </p:nvSpPr>
        <p:spPr>
          <a:xfrm>
            <a:off x="3581400" y="3429000"/>
            <a:ext cx="1827167" cy="369332"/>
          </a:xfrm>
          <a:prstGeom prst="rect">
            <a:avLst/>
          </a:prstGeom>
          <a:noFill/>
        </p:spPr>
        <p:txBody>
          <a:bodyPr wrap="none" rtlCol="0">
            <a:spAutoFit/>
          </a:bodyPr>
          <a:lstStyle/>
          <a:p>
            <a:r>
              <a:rPr lang="en-US" dirty="0" smtClean="0"/>
              <a:t>D. Macina (CERN)</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Collimators: </a:t>
            </a:r>
            <a:br>
              <a:rPr lang="en-US" dirty="0" smtClean="0"/>
            </a:br>
            <a:r>
              <a:rPr lang="en-US" dirty="0" smtClean="0"/>
              <a:t>proposal from F. Roncarolo</a:t>
            </a:r>
            <a:endParaRPr lang="en-GB"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571431" y="1600200"/>
            <a:ext cx="6001138" cy="4525963"/>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Collimators: </a:t>
            </a:r>
            <a:br>
              <a:rPr lang="en-US" dirty="0" smtClean="0"/>
            </a:br>
            <a:r>
              <a:rPr lang="en-US" dirty="0" smtClean="0"/>
              <a:t>proposal from F. Roncarolo</a:t>
            </a:r>
            <a:endParaRPr lang="en-GB"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563015" y="1600200"/>
            <a:ext cx="6017970" cy="452596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Collimators</a:t>
            </a:r>
            <a:endParaRPr lang="en-GB" dirty="0"/>
          </a:p>
        </p:txBody>
      </p:sp>
      <p:sp>
        <p:nvSpPr>
          <p:cNvPr id="3" name="Content Placeholder 2"/>
          <p:cNvSpPr>
            <a:spLocks noGrp="1"/>
          </p:cNvSpPr>
          <p:nvPr>
            <p:ph idx="1"/>
          </p:nvPr>
        </p:nvSpPr>
        <p:spPr/>
        <p:txBody>
          <a:bodyPr>
            <a:normAutofit fontScale="92500" lnSpcReduction="20000"/>
          </a:bodyPr>
          <a:lstStyle/>
          <a:p>
            <a:r>
              <a:rPr lang="en-US" dirty="0" smtClean="0"/>
              <a:t>Federico’s proposal was presented at the Collimation WG more than 1 year ago:</a:t>
            </a:r>
          </a:p>
          <a:p>
            <a:pPr lvl="1"/>
            <a:r>
              <a:rPr lang="en-US" dirty="0" smtClean="0"/>
              <a:t>Federico’s results look very sound and there is a priori no showstopper to this project of adding another TCL collimator</a:t>
            </a:r>
          </a:p>
          <a:p>
            <a:pPr lvl="1"/>
            <a:r>
              <a:rPr lang="en-US" dirty="0" smtClean="0"/>
              <a:t>However, detailed integration study is missing as well as simulation results with realistic imperfections and a confirmation of the quenching levels</a:t>
            </a:r>
          </a:p>
          <a:p>
            <a:r>
              <a:rPr lang="en-US" dirty="0" smtClean="0"/>
              <a:t>Federico’s study will be published in a note before the end of January (private communication with Federico)</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Review</a:t>
            </a:r>
            <a:endParaRPr lang="en-GB" dirty="0"/>
          </a:p>
        </p:txBody>
      </p:sp>
      <p:sp>
        <p:nvSpPr>
          <p:cNvPr id="3" name="Content Placeholder 2"/>
          <p:cNvSpPr>
            <a:spLocks noGrp="1"/>
          </p:cNvSpPr>
          <p:nvPr>
            <p:ph idx="1"/>
          </p:nvPr>
        </p:nvSpPr>
        <p:spPr/>
        <p:txBody>
          <a:bodyPr>
            <a:normAutofit fontScale="85000" lnSpcReduction="20000"/>
          </a:bodyPr>
          <a:lstStyle/>
          <a:p>
            <a:r>
              <a:rPr lang="en-US" dirty="0" smtClean="0"/>
              <a:t>The design of the beam pipe at 220 m (same for the 420 m design) needs to be reviewed by:</a:t>
            </a:r>
          </a:p>
          <a:p>
            <a:pPr lvl="1"/>
            <a:r>
              <a:rPr lang="en-US" dirty="0" smtClean="0"/>
              <a:t>Vacuum group (TE/VSC) since it has to be compatible with all UHV requirements (</a:t>
            </a:r>
            <a:r>
              <a:rPr lang="en-US" dirty="0" err="1" smtClean="0"/>
              <a:t>outgassing</a:t>
            </a:r>
            <a:r>
              <a:rPr lang="en-US" dirty="0" smtClean="0"/>
              <a:t>, electron cloud, leak tightness, vacuum safety etc)</a:t>
            </a:r>
          </a:p>
          <a:p>
            <a:pPr lvl="1"/>
            <a:r>
              <a:rPr lang="en-US" dirty="0" smtClean="0"/>
              <a:t>Beam physics group (BE/ABP) to make sure that it is compatible with the “impedance budget” defined for the LHC to avoid beam instabilities and to make sure that it will not add aperture restrictions that might generate beam losses</a:t>
            </a:r>
          </a:p>
          <a:p>
            <a:pPr lvl="1"/>
            <a:r>
              <a:rPr lang="en-US" dirty="0" smtClean="0"/>
              <a:t>Machine Protection Panel (MPP) to make sure that the  beam pipe operation is safe and all appropriate interlocks are implemented to avoid beam losses or accidents</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TotalTime>
  <Words>220</Words>
  <Application>Microsoft Office PowerPoint</Application>
  <PresentationFormat>On-screen Show (4:3)</PresentationFormat>
  <Paragraphs>17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Collimators &amp; Safety Review</vt:lpstr>
      <vt:lpstr>Collimators:  proposal from F. Roncarolo</vt:lpstr>
      <vt:lpstr>Collimators:  proposal from F. Roncarolo</vt:lpstr>
      <vt:lpstr>Collimators</vt:lpstr>
      <vt:lpstr>Safety Review</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Collimators &amp; Safety Review</dc:title>
  <dc:creator>macina</dc:creator>
  <cp:lastModifiedBy>macina</cp:lastModifiedBy>
  <cp:revision>9</cp:revision>
  <dcterms:created xsi:type="dcterms:W3CDTF">2011-01-11T21:04:59Z</dcterms:created>
  <dcterms:modified xsi:type="dcterms:W3CDTF">2011-01-11T22:12:35Z</dcterms:modified>
</cp:coreProperties>
</file>