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59" r:id="rId4"/>
    <p:sldId id="257" r:id="rId5"/>
    <p:sldId id="278" r:id="rId6"/>
    <p:sldId id="276" r:id="rId7"/>
    <p:sldId id="277" r:id="rId8"/>
    <p:sldId id="260" r:id="rId9"/>
    <p:sldId id="261" r:id="rId10"/>
    <p:sldId id="274" r:id="rId11"/>
    <p:sldId id="282" r:id="rId12"/>
    <p:sldId id="263" r:id="rId13"/>
    <p:sldId id="279" r:id="rId14"/>
    <p:sldId id="280" r:id="rId15"/>
    <p:sldId id="281" r:id="rId16"/>
    <p:sldId id="27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CE69"/>
    <a:srgbClr val="D2CB30"/>
    <a:srgbClr val="E36C69"/>
    <a:srgbClr val="37FA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2696" y="-10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36FF1-5453-C34D-8A43-B4353435130D}" type="datetimeFigureOut">
              <a:rPr lang="en-US" smtClean="0"/>
              <a:t>4/5/11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C04C3-CDF7-4C4D-94B8-24F257B86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22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2A105D-3D27-4A51-A2A2-65FB6A3B9EE6}" type="datetimeFigureOut">
              <a:rPr lang="en-US"/>
              <a:pPr>
                <a:defRPr/>
              </a:pPr>
              <a:t>4/5/11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7501649-B9E3-4875-A626-A91009295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137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501649-B9E3-4875-A626-A9100929597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46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 userDrawn="1"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D30BDEB-DAC9-4436-925D-F77FA7140691}" type="datetime1">
              <a:rPr lang="en-US"/>
              <a:pPr>
                <a:defRPr/>
              </a:pPr>
              <a:t>4/5/11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3E93C7-7FA6-4B67-89AC-03CBAB78C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41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2FC4C-5D6C-400B-9F4B-CC3D77DCDF10}" type="datetimeFigureOut">
              <a:rPr lang="en-US"/>
              <a:pPr>
                <a:defRPr/>
              </a:pPr>
              <a:t>4/5/11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EF26-A65D-420E-806B-5DECF286FE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9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38687-8083-4359-80B4-230EE3DB5611}" type="datetimeFigureOut">
              <a:rPr lang="en-US" smtClean="0"/>
              <a:pPr>
                <a:defRPr/>
              </a:pPr>
              <a:t>4/5/11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11AA2-99FE-4BFE-B934-C050D2B583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63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AB38687-8083-4359-80B4-230EE3DB5611}" type="datetimeFigureOut">
              <a:rPr lang="en-US"/>
              <a:pPr>
                <a:defRPr/>
              </a:pPr>
              <a:t>4/5/11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511AA2-99FE-4BFE-B934-C050D2B58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8" r:id="rId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ourricot.cern.ch/dq2/ftsmon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ashb-atlas-ssb.cern.ch/dashboard/request.py/siteview?view=Sonar" TargetMode="Externa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hyperlink" Target="http://bourricot.cern.ch/dq2/ftsmon/sonar_view/cache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Reducing cloud boundaries in DDM Site Services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400" dirty="0" smtClean="0"/>
              <a:t>Fernando H. Barreiro Megino</a:t>
            </a:r>
          </a:p>
          <a:p>
            <a:r>
              <a:rPr lang="en-GB" sz="2400" b="1" dirty="0" smtClean="0"/>
              <a:t>CERN IT-ES-VOS</a:t>
            </a:r>
            <a:endParaRPr lang="en-GB" sz="2400" b="1" dirty="0"/>
          </a:p>
        </p:txBody>
      </p:sp>
      <p:sp>
        <p:nvSpPr>
          <p:cNvPr id="3076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887163-61FB-4675-9153-F0293FEAB010}" type="datetime1">
              <a:rPr 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4/5/11</a:t>
            </a:fld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07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07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F096EC-15E1-45F9-B167-FBE36F0982FF}" type="slidenum">
              <a:rPr 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Channel history</a:t>
            </a:r>
            <a:endParaRPr lang="en-US" sz="4000" dirty="0"/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 bwMode="auto">
          <a:xfrm>
            <a:off x="1979712" y="980728"/>
            <a:ext cx="475252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1600" dirty="0" smtClean="0">
                <a:latin typeface="Arial" charset="0"/>
                <a:hlinkClick r:id="rId2"/>
              </a:rPr>
              <a:t>http://bourricot.cern.ch/dq2/ftsmon/</a:t>
            </a:r>
            <a:endParaRPr lang="de-DE" sz="1600" dirty="0" smtClean="0">
              <a:latin typeface="Arial" charset="0"/>
            </a:endParaRPr>
          </a:p>
          <a:p>
            <a:pPr marL="0" indent="0" algn="ctr">
              <a:buNone/>
            </a:pPr>
            <a:r>
              <a:rPr lang="fi-FI" sz="1600" dirty="0">
                <a:latin typeface="Arial" charset="0"/>
              </a:rPr>
              <a:t>Technologies: </a:t>
            </a:r>
            <a:r>
              <a:rPr lang="fi-FI" sz="1600" dirty="0" err="1">
                <a:latin typeface="Arial" charset="0"/>
              </a:rPr>
              <a:t>Django</a:t>
            </a:r>
            <a:r>
              <a:rPr lang="fi-FI" sz="1600" dirty="0">
                <a:latin typeface="Arial" charset="0"/>
              </a:rPr>
              <a:t>, </a:t>
            </a:r>
            <a:r>
              <a:rPr lang="fi-FI" sz="1600" dirty="0" err="1">
                <a:latin typeface="Arial" charset="0"/>
              </a:rPr>
              <a:t>Matplotlib</a:t>
            </a:r>
            <a:r>
              <a:rPr lang="fi-FI" sz="1600" dirty="0">
                <a:latin typeface="Arial" charset="0"/>
              </a:rPr>
              <a:t>, </a:t>
            </a:r>
            <a:r>
              <a:rPr lang="fi-FI" sz="1600" dirty="0" err="1" smtClean="0">
                <a:latin typeface="Arial" charset="0"/>
              </a:rPr>
              <a:t>jQuery</a:t>
            </a:r>
            <a:endParaRPr lang="fi-FI" sz="1600" dirty="0">
              <a:latin typeface="Arial" charset="0"/>
            </a:endParaRPr>
          </a:p>
          <a:p>
            <a:pPr marL="0" indent="0" algn="ctr">
              <a:buNone/>
            </a:pPr>
            <a:endParaRPr lang="fi-FI" sz="1600" dirty="0">
              <a:latin typeface="Arial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9512" y="1628800"/>
            <a:ext cx="8424936" cy="4743764"/>
            <a:chOff x="179512" y="1628800"/>
            <a:chExt cx="8424936" cy="474376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r="35972" b="68687"/>
            <a:stretch/>
          </p:blipFill>
          <p:spPr>
            <a:xfrm>
              <a:off x="1545194" y="1628800"/>
              <a:ext cx="6339174" cy="14871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9512" y="3438492"/>
              <a:ext cx="5868144" cy="2934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52120" y="3420236"/>
              <a:ext cx="2952328" cy="29523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28628" y="3140968"/>
              <a:ext cx="2095500" cy="241300"/>
            </a:xfrm>
            <a:prstGeom prst="rect">
              <a:avLst/>
            </a:prstGeom>
          </p:spPr>
        </p:pic>
      </p:grp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396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Sonar view in the </a:t>
            </a:r>
            <a:r>
              <a:rPr lang="en-US" sz="3200" dirty="0"/>
              <a:t>Site Status </a:t>
            </a:r>
            <a:r>
              <a:rPr lang="en-US" sz="3200" dirty="0" smtClean="0"/>
              <a:t>Board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5112568"/>
          </a:xfrm>
        </p:spPr>
        <p:txBody>
          <a:bodyPr/>
          <a:lstStyle/>
          <a:p>
            <a:r>
              <a:rPr lang="en-US" sz="1800" dirty="0">
                <a:hlinkClick r:id="rId2"/>
              </a:rPr>
              <a:t>http://dashb-atlas-ssb.cern.ch/dashboard/request.py/siteview?view=</a:t>
            </a:r>
            <a:r>
              <a:rPr lang="en-US" sz="1800" dirty="0" smtClean="0">
                <a:hlinkClick r:id="rId2"/>
              </a:rPr>
              <a:t>Sonar</a:t>
            </a:r>
            <a:endParaRPr lang="en-US" sz="1800" dirty="0" smtClean="0"/>
          </a:p>
          <a:p>
            <a:r>
              <a:rPr lang="en-US" sz="1800" dirty="0" smtClean="0"/>
              <a:t>Michal </a:t>
            </a:r>
            <a:r>
              <a:rPr lang="en-US" sz="1800" dirty="0" err="1" smtClean="0"/>
              <a:t>Maciej</a:t>
            </a:r>
            <a:r>
              <a:rPr lang="en-US" sz="1800" dirty="0" smtClean="0"/>
              <a:t> and Pablo </a:t>
            </a:r>
            <a:r>
              <a:rPr lang="en-US" sz="1800" dirty="0" err="1" smtClean="0"/>
              <a:t>Saiz</a:t>
            </a:r>
            <a:r>
              <a:rPr lang="en-US" sz="1800" dirty="0" smtClean="0"/>
              <a:t> are working on implementing an improved Sonar table </a:t>
            </a:r>
          </a:p>
          <a:p>
            <a:pPr lvl="1"/>
            <a:r>
              <a:rPr lang="en-US" sz="1400" dirty="0" smtClean="0"/>
              <a:t>Fix shortcomings in actual Sonar Table</a:t>
            </a:r>
          </a:p>
          <a:p>
            <a:pPr lvl="1"/>
            <a:r>
              <a:rPr lang="en-US" sz="1400" dirty="0" smtClean="0"/>
              <a:t>Historic view of the table</a:t>
            </a:r>
          </a:p>
          <a:p>
            <a:pPr lvl="1"/>
            <a:r>
              <a:rPr lang="en-US" sz="1400" dirty="0" smtClean="0"/>
              <a:t>Combine metrics with other information (e.g. downtime information)</a:t>
            </a:r>
            <a:endParaRPr lang="en-US" sz="1400" dirty="0"/>
          </a:p>
        </p:txBody>
      </p:sp>
      <p:pic>
        <p:nvPicPr>
          <p:cNvPr id="4" name="Picture 3" descr="Screen shot 2011-04-05 at 11.15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29466"/>
            <a:ext cx="7776864" cy="407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85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Commissioning work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39200" cy="4648200"/>
          </a:xfrm>
        </p:spPr>
        <p:txBody>
          <a:bodyPr/>
          <a:lstStyle/>
          <a:p>
            <a:r>
              <a:rPr lang="en-US" sz="2400" dirty="0" smtClean="0"/>
              <a:t>Monitoring of the links: </a:t>
            </a:r>
            <a:r>
              <a:rPr lang="en-US" sz="2400" dirty="0" smtClean="0"/>
              <a:t>Check Sonar test results</a:t>
            </a:r>
            <a:endParaRPr lang="en-US" sz="2400" dirty="0" smtClean="0"/>
          </a:p>
          <a:p>
            <a:pPr lvl="1"/>
            <a:r>
              <a:rPr lang="en-US" sz="2000" dirty="0" smtClean="0"/>
              <a:t>Responsibility of </a:t>
            </a:r>
            <a:r>
              <a:rPr lang="en-US" sz="2000" dirty="0" smtClean="0"/>
              <a:t>AMOD, shifters and cloud squads</a:t>
            </a:r>
            <a:endParaRPr lang="en-US" sz="2000" dirty="0" smtClean="0"/>
          </a:p>
          <a:p>
            <a:r>
              <a:rPr lang="en-US" sz="2400" dirty="0" smtClean="0"/>
              <a:t>Create </a:t>
            </a:r>
            <a:r>
              <a:rPr lang="en-US" sz="2400" dirty="0" smtClean="0"/>
              <a:t>the “T2Ds</a:t>
            </a:r>
            <a:r>
              <a:rPr lang="en-US" sz="2400" dirty="0" smtClean="0"/>
              <a:t>” category: Directly connected T2s</a:t>
            </a:r>
          </a:p>
          <a:p>
            <a:pPr lvl="1"/>
            <a:r>
              <a:rPr lang="en-US" sz="2000" dirty="0" smtClean="0"/>
              <a:t>T1s and T2Ds are topologically close in Tiers of ATLAS</a:t>
            </a:r>
          </a:p>
          <a:p>
            <a:pPr lvl="1"/>
            <a:r>
              <a:rPr lang="en-US" sz="2000" dirty="0"/>
              <a:t>Reduce cloud boundaries in a controlled </a:t>
            </a:r>
            <a:r>
              <a:rPr lang="en-US" sz="2000" dirty="0" smtClean="0"/>
              <a:t>fashion</a:t>
            </a:r>
            <a:endParaRPr lang="en-US" sz="2000" dirty="0" smtClean="0"/>
          </a:p>
          <a:p>
            <a:pPr lvl="1"/>
            <a:r>
              <a:rPr lang="en-US" sz="2000" dirty="0"/>
              <a:t>Initial selection: 22 T2s in 6 </a:t>
            </a:r>
            <a:r>
              <a:rPr lang="en-US" sz="2000" dirty="0" smtClean="0"/>
              <a:t>clouds</a:t>
            </a:r>
          </a:p>
          <a:p>
            <a:pPr lvl="1"/>
            <a:r>
              <a:rPr lang="en-US" sz="2000" dirty="0" smtClean="0"/>
              <a:t>Selection based on </a:t>
            </a:r>
            <a:endParaRPr lang="en-US" sz="2000" dirty="0" smtClean="0"/>
          </a:p>
          <a:p>
            <a:pPr lvl="2"/>
            <a:r>
              <a:rPr lang="en-US" sz="1600" dirty="0" smtClean="0"/>
              <a:t>Storage </a:t>
            </a:r>
            <a:r>
              <a:rPr lang="en-US" sz="1600" dirty="0" smtClean="0"/>
              <a:t>and network </a:t>
            </a:r>
            <a:r>
              <a:rPr lang="en-US" sz="1600" dirty="0" smtClean="0"/>
              <a:t>capabilities</a:t>
            </a:r>
          </a:p>
          <a:p>
            <a:pPr lvl="2"/>
            <a:r>
              <a:rPr lang="en-US" sz="1600" dirty="0" smtClean="0"/>
              <a:t>Commitment and reliability</a:t>
            </a:r>
            <a:endParaRPr lang="en-US" sz="1600" dirty="0" smtClean="0"/>
          </a:p>
          <a:p>
            <a:pPr lvl="1"/>
            <a:r>
              <a:rPr lang="en-US" sz="2000" dirty="0" smtClean="0"/>
              <a:t>FTS service providers were asked to create 2 new channels to connect T2Ds to all T1s</a:t>
            </a:r>
          </a:p>
          <a:p>
            <a:pPr lvl="2"/>
            <a:r>
              <a:rPr lang="en-US" sz="1600" dirty="0" smtClean="0"/>
              <a:t>Foreign T2Ds to local T1</a:t>
            </a:r>
          </a:p>
          <a:p>
            <a:pPr lvl="2"/>
            <a:r>
              <a:rPr lang="en-US" sz="1600" dirty="0" smtClean="0"/>
              <a:t>Foreign T1s to local T2Ds</a:t>
            </a:r>
            <a:endParaRPr lang="en-US" sz="1600" b="1" dirty="0" smtClean="0"/>
          </a:p>
          <a:p>
            <a:pPr lvl="1"/>
            <a:r>
              <a:rPr lang="en-US" sz="2000" dirty="0" smtClean="0"/>
              <a:t>Monitor T1-T2D links (priority 7</a:t>
            </a:r>
            <a:r>
              <a:rPr lang="en-US" sz="2000" dirty="0" smtClean="0"/>
              <a:t>) actively to verify they don’t degrade</a:t>
            </a:r>
            <a:endParaRPr lang="en-US" sz="20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587" y="115888"/>
            <a:ext cx="7200925" cy="865187"/>
          </a:xfrm>
        </p:spPr>
        <p:txBody>
          <a:bodyPr/>
          <a:lstStyle/>
          <a:p>
            <a:r>
              <a:rPr lang="en-US" sz="4000" dirty="0" smtClean="0"/>
              <a:t>Multi-hopping to </a:t>
            </a:r>
            <a:r>
              <a:rPr lang="en-US" sz="4000" dirty="0" smtClean="0"/>
              <a:t>T2Ds</a:t>
            </a:r>
            <a:endParaRPr lang="en-US" sz="40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611560" y="1412776"/>
            <a:ext cx="7992888" cy="3024336"/>
            <a:chOff x="216024" y="1412776"/>
            <a:chExt cx="8927976" cy="4693986"/>
          </a:xfrm>
        </p:grpSpPr>
        <p:grpSp>
          <p:nvGrpSpPr>
            <p:cNvPr id="5" name="Group 4"/>
            <p:cNvGrpSpPr/>
            <p:nvPr/>
          </p:nvGrpSpPr>
          <p:grpSpPr>
            <a:xfrm>
              <a:off x="216024" y="1412776"/>
              <a:ext cx="6556740" cy="1309608"/>
              <a:chOff x="827584" y="2204864"/>
              <a:chExt cx="6556740" cy="130960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827584" y="2276872"/>
                <a:ext cx="6556740" cy="1237600"/>
                <a:chOff x="1475656" y="2204864"/>
                <a:chExt cx="7440795" cy="1383200"/>
              </a:xfrm>
            </p:grpSpPr>
            <p:sp>
              <p:nvSpPr>
                <p:cNvPr id="12" name="Cloud 11"/>
                <p:cNvSpPr/>
                <p:nvPr/>
              </p:nvSpPr>
              <p:spPr>
                <a:xfrm>
                  <a:off x="1475656" y="2204864"/>
                  <a:ext cx="3384376" cy="1368152"/>
                </a:xfrm>
                <a:prstGeom prst="cloud">
                  <a:avLst/>
                </a:prstGeom>
                <a:ln>
                  <a:solidFill>
                    <a:schemeClr val="dk1">
                      <a:alpha val="29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3" name="Cloud 12"/>
                <p:cNvSpPr/>
                <p:nvPr/>
              </p:nvSpPr>
              <p:spPr>
                <a:xfrm>
                  <a:off x="5292080" y="2204864"/>
                  <a:ext cx="3456384" cy="1368152"/>
                </a:xfrm>
                <a:prstGeom prst="cloud">
                  <a:avLst/>
                </a:prstGeom>
                <a:ln>
                  <a:solidFill>
                    <a:schemeClr val="dk1">
                      <a:alpha val="29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4" name="Rounded Rectangle 13"/>
                <p:cNvSpPr/>
                <p:nvPr/>
              </p:nvSpPr>
              <p:spPr>
                <a:xfrm>
                  <a:off x="3707904" y="2492896"/>
                  <a:ext cx="864096" cy="648072"/>
                </a:xfrm>
                <a:prstGeom prst="roundRect">
                  <a:avLst/>
                </a:prstGeom>
                <a:ln>
                  <a:solidFill>
                    <a:srgbClr val="45996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Tier1</a:t>
                  </a:r>
                  <a:endParaRPr lang="en-US" sz="1400" dirty="0"/>
                </a:p>
              </p:txBody>
            </p:sp>
            <p:sp>
              <p:nvSpPr>
                <p:cNvPr id="15" name="Rounded Rectangle 14"/>
                <p:cNvSpPr/>
                <p:nvPr/>
              </p:nvSpPr>
              <p:spPr>
                <a:xfrm>
                  <a:off x="1979712" y="2560712"/>
                  <a:ext cx="648072" cy="512440"/>
                </a:xfrm>
                <a:prstGeom prst="roundRect">
                  <a:avLst/>
                </a:prstGeom>
                <a:ln>
                  <a:solidFill>
                    <a:srgbClr val="45996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 smtClean="0"/>
                    <a:t>Tier2</a:t>
                  </a:r>
                  <a:endParaRPr lang="en-US" sz="900" dirty="0"/>
                </a:p>
              </p:txBody>
            </p:sp>
            <p:sp>
              <p:nvSpPr>
                <p:cNvPr id="16" name="Rounded Rectangle 15"/>
                <p:cNvSpPr/>
                <p:nvPr/>
              </p:nvSpPr>
              <p:spPr>
                <a:xfrm>
                  <a:off x="5796136" y="2492896"/>
                  <a:ext cx="864096" cy="648072"/>
                </a:xfrm>
                <a:prstGeom prst="roundRect">
                  <a:avLst/>
                </a:prstGeom>
                <a:ln>
                  <a:solidFill>
                    <a:srgbClr val="3366FF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Tier1’</a:t>
                  </a:r>
                  <a:endParaRPr lang="en-US" sz="1400" dirty="0"/>
                </a:p>
              </p:txBody>
            </p:sp>
            <p:sp>
              <p:nvSpPr>
                <p:cNvPr id="17" name="Rounded Rectangle 16"/>
                <p:cNvSpPr/>
                <p:nvPr/>
              </p:nvSpPr>
              <p:spPr>
                <a:xfrm>
                  <a:off x="7740352" y="2560712"/>
                  <a:ext cx="648072" cy="512440"/>
                </a:xfrm>
                <a:prstGeom prst="roundRect">
                  <a:avLst/>
                </a:prstGeom>
                <a:ln>
                  <a:solidFill>
                    <a:srgbClr val="3366FF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 smtClean="0"/>
                    <a:t>Tier2’</a:t>
                  </a:r>
                  <a:endParaRPr lang="en-US" sz="900" dirty="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4331197" y="3251098"/>
                  <a:ext cx="725967" cy="30743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050" dirty="0" smtClean="0"/>
                    <a:t>Cloud1</a:t>
                  </a:r>
                  <a:endParaRPr lang="en-US" sz="1050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8190484" y="3280627"/>
                  <a:ext cx="725967" cy="30743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050" dirty="0" smtClean="0"/>
                    <a:t>Cloud2</a:t>
                  </a:r>
                  <a:endParaRPr lang="en-US" sz="1050" dirty="0"/>
                </a:p>
              </p:txBody>
            </p:sp>
          </p:grpSp>
          <p:sp>
            <p:nvSpPr>
              <p:cNvPr id="8" name="Freeform 7"/>
              <p:cNvSpPr/>
              <p:nvPr/>
            </p:nvSpPr>
            <p:spPr>
              <a:xfrm>
                <a:off x="1827808" y="2603500"/>
                <a:ext cx="965200" cy="203200"/>
              </a:xfrm>
              <a:custGeom>
                <a:avLst/>
                <a:gdLst>
                  <a:gd name="connsiteX0" fmla="*/ 0 w 965200"/>
                  <a:gd name="connsiteY0" fmla="*/ 203200 h 203200"/>
                  <a:gd name="connsiteX1" fmla="*/ 495300 w 965200"/>
                  <a:gd name="connsiteY1" fmla="*/ 0 h 203200"/>
                  <a:gd name="connsiteX2" fmla="*/ 965200 w 965200"/>
                  <a:gd name="connsiteY2" fmla="*/ 203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0" h="203200">
                    <a:moveTo>
                      <a:pt x="0" y="203200"/>
                    </a:moveTo>
                    <a:cubicBezTo>
                      <a:pt x="167216" y="101600"/>
                      <a:pt x="334433" y="0"/>
                      <a:pt x="495300" y="0"/>
                    </a:cubicBezTo>
                    <a:cubicBezTo>
                      <a:pt x="656167" y="0"/>
                      <a:pt x="965200" y="203200"/>
                      <a:pt x="965200" y="203200"/>
                    </a:cubicBezTo>
                  </a:path>
                </a:pathLst>
              </a:custGeom>
              <a:ln w="38100" cmpd="sng">
                <a:solidFill>
                  <a:srgbClr val="FF8B2B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563888" y="2564904"/>
                <a:ext cx="1080120" cy="216024"/>
              </a:xfrm>
              <a:custGeom>
                <a:avLst/>
                <a:gdLst>
                  <a:gd name="connsiteX0" fmla="*/ 0 w 965200"/>
                  <a:gd name="connsiteY0" fmla="*/ 203200 h 203200"/>
                  <a:gd name="connsiteX1" fmla="*/ 495300 w 965200"/>
                  <a:gd name="connsiteY1" fmla="*/ 0 h 203200"/>
                  <a:gd name="connsiteX2" fmla="*/ 965200 w 965200"/>
                  <a:gd name="connsiteY2" fmla="*/ 203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0" h="203200">
                    <a:moveTo>
                      <a:pt x="0" y="203200"/>
                    </a:moveTo>
                    <a:cubicBezTo>
                      <a:pt x="167216" y="101600"/>
                      <a:pt x="334433" y="0"/>
                      <a:pt x="495300" y="0"/>
                    </a:cubicBezTo>
                    <a:cubicBezTo>
                      <a:pt x="656167" y="0"/>
                      <a:pt x="965200" y="203200"/>
                      <a:pt x="965200" y="203200"/>
                    </a:cubicBezTo>
                  </a:path>
                </a:pathLst>
              </a:custGeom>
              <a:ln w="38100" cmpd="sng">
                <a:solidFill>
                  <a:srgbClr val="FF8B2B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5436096" y="2564904"/>
                <a:ext cx="936104" cy="216024"/>
              </a:xfrm>
              <a:custGeom>
                <a:avLst/>
                <a:gdLst>
                  <a:gd name="connsiteX0" fmla="*/ 0 w 965200"/>
                  <a:gd name="connsiteY0" fmla="*/ 203200 h 203200"/>
                  <a:gd name="connsiteX1" fmla="*/ 495300 w 965200"/>
                  <a:gd name="connsiteY1" fmla="*/ 0 h 203200"/>
                  <a:gd name="connsiteX2" fmla="*/ 965200 w 965200"/>
                  <a:gd name="connsiteY2" fmla="*/ 203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0" h="203200">
                    <a:moveTo>
                      <a:pt x="0" y="203200"/>
                    </a:moveTo>
                    <a:cubicBezTo>
                      <a:pt x="167216" y="101600"/>
                      <a:pt x="334433" y="0"/>
                      <a:pt x="495300" y="0"/>
                    </a:cubicBezTo>
                    <a:cubicBezTo>
                      <a:pt x="656167" y="0"/>
                      <a:pt x="965200" y="203200"/>
                      <a:pt x="965200" y="203200"/>
                    </a:cubicBezTo>
                  </a:path>
                </a:pathLst>
              </a:custGeom>
              <a:ln w="38100" cmpd="sng">
                <a:solidFill>
                  <a:srgbClr val="FF8B2B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1691680" y="2204864"/>
                <a:ext cx="4896544" cy="360040"/>
              </a:xfrm>
              <a:custGeom>
                <a:avLst/>
                <a:gdLst>
                  <a:gd name="connsiteX0" fmla="*/ 0 w 965200"/>
                  <a:gd name="connsiteY0" fmla="*/ 203200 h 203200"/>
                  <a:gd name="connsiteX1" fmla="*/ 495300 w 965200"/>
                  <a:gd name="connsiteY1" fmla="*/ 0 h 203200"/>
                  <a:gd name="connsiteX2" fmla="*/ 965200 w 965200"/>
                  <a:gd name="connsiteY2" fmla="*/ 203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0" h="203200">
                    <a:moveTo>
                      <a:pt x="0" y="203200"/>
                    </a:moveTo>
                    <a:cubicBezTo>
                      <a:pt x="167216" y="101600"/>
                      <a:pt x="334433" y="0"/>
                      <a:pt x="495300" y="0"/>
                    </a:cubicBezTo>
                    <a:cubicBezTo>
                      <a:pt x="656167" y="0"/>
                      <a:pt x="965200" y="203200"/>
                      <a:pt x="965200" y="203200"/>
                    </a:cubicBezTo>
                  </a:path>
                </a:pathLst>
              </a:custGeom>
              <a:ln w="38100" cmpd="sng">
                <a:solidFill>
                  <a:srgbClr val="3366FF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216024" y="2996952"/>
              <a:ext cx="8927976" cy="1453626"/>
              <a:chOff x="179512" y="1052736"/>
              <a:chExt cx="8927976" cy="1453626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79512" y="1052736"/>
                <a:ext cx="6556740" cy="1453626"/>
                <a:chOff x="827584" y="2060848"/>
                <a:chExt cx="6556740" cy="1453626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827584" y="2276872"/>
                  <a:ext cx="6556740" cy="1237602"/>
                  <a:chOff x="1475656" y="2204864"/>
                  <a:chExt cx="7440795" cy="1383202"/>
                </a:xfrm>
              </p:grpSpPr>
              <p:sp>
                <p:nvSpPr>
                  <p:cNvPr id="28" name="Cloud 27"/>
                  <p:cNvSpPr/>
                  <p:nvPr/>
                </p:nvSpPr>
                <p:spPr>
                  <a:xfrm>
                    <a:off x="1475656" y="2204864"/>
                    <a:ext cx="3384376" cy="1368152"/>
                  </a:xfrm>
                  <a:prstGeom prst="cloud">
                    <a:avLst/>
                  </a:prstGeom>
                  <a:ln>
                    <a:solidFill>
                      <a:schemeClr val="dk1">
                        <a:alpha val="29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29" name="Cloud 28"/>
                  <p:cNvSpPr/>
                  <p:nvPr/>
                </p:nvSpPr>
                <p:spPr>
                  <a:xfrm>
                    <a:off x="5292080" y="2204864"/>
                    <a:ext cx="3456384" cy="1368152"/>
                  </a:xfrm>
                  <a:prstGeom prst="cloud">
                    <a:avLst/>
                  </a:prstGeom>
                  <a:ln>
                    <a:solidFill>
                      <a:schemeClr val="dk1">
                        <a:alpha val="29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0" name="Rounded Rectangle 29"/>
                  <p:cNvSpPr/>
                  <p:nvPr/>
                </p:nvSpPr>
                <p:spPr>
                  <a:xfrm>
                    <a:off x="3707904" y="2492896"/>
                    <a:ext cx="864096" cy="648072"/>
                  </a:xfrm>
                  <a:prstGeom prst="roundRect">
                    <a:avLst/>
                  </a:prstGeom>
                  <a:ln>
                    <a:solidFill>
                      <a:srgbClr val="459961"/>
                    </a:solidFill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/>
                      <a:t>Tier1</a:t>
                    </a:r>
                    <a:endParaRPr lang="en-US" sz="1400" dirty="0"/>
                  </a:p>
                </p:txBody>
              </p:sp>
              <p:sp>
                <p:nvSpPr>
                  <p:cNvPr id="31" name="Rounded Rectangle 30"/>
                  <p:cNvSpPr/>
                  <p:nvPr/>
                </p:nvSpPr>
                <p:spPr>
                  <a:xfrm>
                    <a:off x="1979712" y="2560712"/>
                    <a:ext cx="648072" cy="512440"/>
                  </a:xfrm>
                  <a:prstGeom prst="roundRect">
                    <a:avLst/>
                  </a:prstGeom>
                  <a:ln>
                    <a:solidFill>
                      <a:srgbClr val="459961"/>
                    </a:solidFill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Tier2D</a:t>
                    </a:r>
                    <a:endParaRPr lang="en-US" sz="900" dirty="0"/>
                  </a:p>
                </p:txBody>
              </p:sp>
              <p:sp>
                <p:nvSpPr>
                  <p:cNvPr id="32" name="Rounded Rectangle 31"/>
                  <p:cNvSpPr/>
                  <p:nvPr/>
                </p:nvSpPr>
                <p:spPr>
                  <a:xfrm>
                    <a:off x="5796136" y="2492896"/>
                    <a:ext cx="864096" cy="648072"/>
                  </a:xfrm>
                  <a:prstGeom prst="roundRect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/>
                      <a:t>Tier1’</a:t>
                    </a:r>
                    <a:endParaRPr lang="en-US" sz="1400" dirty="0"/>
                  </a:p>
                </p:txBody>
              </p:sp>
              <p:sp>
                <p:nvSpPr>
                  <p:cNvPr id="33" name="Rounded Rectangle 32"/>
                  <p:cNvSpPr/>
                  <p:nvPr/>
                </p:nvSpPr>
                <p:spPr>
                  <a:xfrm>
                    <a:off x="7740352" y="2560712"/>
                    <a:ext cx="721526" cy="512440"/>
                  </a:xfrm>
                  <a:prstGeom prst="roundRect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/>
                      <a:t>Tier2(D)’</a:t>
                    </a:r>
                    <a:endParaRPr lang="en-US" sz="900" dirty="0"/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>
                    <a:off x="4331197" y="3251099"/>
                    <a:ext cx="725967" cy="30743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1050" dirty="0" smtClean="0"/>
                      <a:t>Cloud1</a:t>
                    </a:r>
                    <a:endParaRPr lang="en-US" sz="1050" dirty="0"/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>
                    <a:off x="8190484" y="3280628"/>
                    <a:ext cx="725967" cy="30743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1050" dirty="0" smtClean="0"/>
                      <a:t>Cloud2</a:t>
                    </a:r>
                    <a:endParaRPr lang="en-US" sz="1050" dirty="0"/>
                  </a:p>
                </p:txBody>
              </p:sp>
            </p:grpSp>
            <p:sp>
              <p:nvSpPr>
                <p:cNvPr id="24" name="Freeform 23"/>
                <p:cNvSpPr/>
                <p:nvPr/>
              </p:nvSpPr>
              <p:spPr>
                <a:xfrm>
                  <a:off x="1827808" y="2420888"/>
                  <a:ext cx="2851696" cy="360040"/>
                </a:xfrm>
                <a:custGeom>
                  <a:avLst/>
                  <a:gdLst>
                    <a:gd name="connsiteX0" fmla="*/ 0 w 965200"/>
                    <a:gd name="connsiteY0" fmla="*/ 203200 h 203200"/>
                    <a:gd name="connsiteX1" fmla="*/ 495300 w 965200"/>
                    <a:gd name="connsiteY1" fmla="*/ 0 h 203200"/>
                    <a:gd name="connsiteX2" fmla="*/ 965200 w 965200"/>
                    <a:gd name="connsiteY2" fmla="*/ 203200 h 20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200" h="203200">
                      <a:moveTo>
                        <a:pt x="0" y="203200"/>
                      </a:moveTo>
                      <a:cubicBezTo>
                        <a:pt x="167216" y="101600"/>
                        <a:pt x="334433" y="0"/>
                        <a:pt x="495300" y="0"/>
                      </a:cubicBezTo>
                      <a:cubicBezTo>
                        <a:pt x="656167" y="0"/>
                        <a:pt x="965200" y="203200"/>
                        <a:pt x="965200" y="203200"/>
                      </a:cubicBezTo>
                    </a:path>
                  </a:pathLst>
                </a:custGeom>
                <a:ln w="38100" cmpd="sng">
                  <a:solidFill>
                    <a:srgbClr val="FF8B2B"/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5436096" y="2564904"/>
                  <a:ext cx="936104" cy="216024"/>
                </a:xfrm>
                <a:custGeom>
                  <a:avLst/>
                  <a:gdLst>
                    <a:gd name="connsiteX0" fmla="*/ 0 w 965200"/>
                    <a:gd name="connsiteY0" fmla="*/ 203200 h 203200"/>
                    <a:gd name="connsiteX1" fmla="*/ 495300 w 965200"/>
                    <a:gd name="connsiteY1" fmla="*/ 0 h 203200"/>
                    <a:gd name="connsiteX2" fmla="*/ 965200 w 965200"/>
                    <a:gd name="connsiteY2" fmla="*/ 203200 h 20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200" h="203200">
                      <a:moveTo>
                        <a:pt x="0" y="203200"/>
                      </a:moveTo>
                      <a:cubicBezTo>
                        <a:pt x="167216" y="101600"/>
                        <a:pt x="334433" y="0"/>
                        <a:pt x="495300" y="0"/>
                      </a:cubicBezTo>
                      <a:cubicBezTo>
                        <a:pt x="656167" y="0"/>
                        <a:pt x="965200" y="203200"/>
                        <a:pt x="965200" y="203200"/>
                      </a:cubicBezTo>
                    </a:path>
                  </a:pathLst>
                </a:custGeom>
                <a:ln w="38100" cmpd="sng">
                  <a:solidFill>
                    <a:srgbClr val="FF8B2B"/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1691680" y="2060848"/>
                  <a:ext cx="4896544" cy="504056"/>
                </a:xfrm>
                <a:custGeom>
                  <a:avLst/>
                  <a:gdLst>
                    <a:gd name="connsiteX0" fmla="*/ 0 w 965200"/>
                    <a:gd name="connsiteY0" fmla="*/ 203200 h 203200"/>
                    <a:gd name="connsiteX1" fmla="*/ 495300 w 965200"/>
                    <a:gd name="connsiteY1" fmla="*/ 0 h 203200"/>
                    <a:gd name="connsiteX2" fmla="*/ 965200 w 965200"/>
                    <a:gd name="connsiteY2" fmla="*/ 203200 h 20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200" h="203200">
                      <a:moveTo>
                        <a:pt x="0" y="203200"/>
                      </a:moveTo>
                      <a:cubicBezTo>
                        <a:pt x="167216" y="101600"/>
                        <a:pt x="334433" y="0"/>
                        <a:pt x="495300" y="0"/>
                      </a:cubicBezTo>
                      <a:cubicBezTo>
                        <a:pt x="656167" y="0"/>
                        <a:pt x="965200" y="203200"/>
                        <a:pt x="965200" y="203200"/>
                      </a:cubicBezTo>
                    </a:path>
                  </a:pathLst>
                </a:custGeom>
                <a:ln w="38100" cmpd="sng">
                  <a:solidFill>
                    <a:srgbClr val="3366FF"/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sp>
            <p:nvSpPr>
              <p:cNvPr id="22" name="Rectangle 21"/>
              <p:cNvSpPr/>
              <p:nvPr/>
            </p:nvSpPr>
            <p:spPr>
              <a:xfrm>
                <a:off x="6156176" y="1609636"/>
                <a:ext cx="2951312" cy="5001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:r>
                  <a:rPr lang="fi-FI" sz="1200" dirty="0">
                    <a:solidFill>
                      <a:srgbClr val="3366FF"/>
                    </a:solidFill>
                    <a:latin typeface="Arial" charset="0"/>
                  </a:rPr>
                  <a:t>FTS </a:t>
                </a:r>
                <a:r>
                  <a:rPr lang="fi-FI" sz="1200" dirty="0" err="1">
                    <a:solidFill>
                      <a:srgbClr val="3366FF"/>
                    </a:solidFill>
                    <a:latin typeface="Arial" charset="0"/>
                  </a:rPr>
                  <a:t>STAR-Channel</a:t>
                </a:r>
                <a:r>
                  <a:rPr lang="fi-FI" sz="1200" dirty="0">
                    <a:solidFill>
                      <a:srgbClr val="3366FF"/>
                    </a:solidFill>
                    <a:latin typeface="Arial" charset="0"/>
                  </a:rPr>
                  <a:t> </a:t>
                </a:r>
                <a:r>
                  <a:rPr lang="fi-FI" sz="1200" dirty="0" err="1" smtClean="0">
                    <a:solidFill>
                      <a:srgbClr val="3366FF"/>
                    </a:solidFill>
                    <a:latin typeface="Arial" charset="0"/>
                  </a:rPr>
                  <a:t>transfer</a:t>
                </a:r>
                <a:endParaRPr lang="fi-FI" sz="1200" dirty="0">
                  <a:solidFill>
                    <a:srgbClr val="FF8B2B"/>
                  </a:solidFill>
                  <a:latin typeface="Arial" charset="0"/>
                </a:endParaRPr>
              </a:p>
              <a:p>
                <a:pPr lvl="1"/>
                <a:r>
                  <a:rPr lang="fi-FI" sz="1200" dirty="0" err="1" smtClean="0">
                    <a:solidFill>
                      <a:srgbClr val="FF8B2B"/>
                    </a:solidFill>
                    <a:latin typeface="Arial" charset="0"/>
                  </a:rPr>
                  <a:t>Multihop</a:t>
                </a:r>
                <a:endParaRPr lang="fi-FI" sz="1200" dirty="0">
                  <a:latin typeface="Arial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216024" y="4653136"/>
              <a:ext cx="6556740" cy="1453626"/>
              <a:chOff x="827584" y="2060848"/>
              <a:chExt cx="6556740" cy="1453626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827584" y="2276872"/>
                <a:ext cx="6556740" cy="1237602"/>
                <a:chOff x="1475656" y="2204864"/>
                <a:chExt cx="7440795" cy="1383202"/>
              </a:xfrm>
            </p:grpSpPr>
            <p:sp>
              <p:nvSpPr>
                <p:cNvPr id="43" name="Cloud 42"/>
                <p:cNvSpPr/>
                <p:nvPr/>
              </p:nvSpPr>
              <p:spPr>
                <a:xfrm>
                  <a:off x="1475656" y="2204864"/>
                  <a:ext cx="3384376" cy="1368152"/>
                </a:xfrm>
                <a:prstGeom prst="cloud">
                  <a:avLst/>
                </a:prstGeom>
                <a:ln>
                  <a:solidFill>
                    <a:schemeClr val="dk1">
                      <a:alpha val="29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4" name="Cloud 43"/>
                <p:cNvSpPr/>
                <p:nvPr/>
              </p:nvSpPr>
              <p:spPr>
                <a:xfrm>
                  <a:off x="5292080" y="2204864"/>
                  <a:ext cx="3456384" cy="1368152"/>
                </a:xfrm>
                <a:prstGeom prst="cloud">
                  <a:avLst/>
                </a:prstGeom>
                <a:ln>
                  <a:solidFill>
                    <a:schemeClr val="dk1">
                      <a:alpha val="29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5" name="Rounded Rectangle 44"/>
                <p:cNvSpPr/>
                <p:nvPr/>
              </p:nvSpPr>
              <p:spPr>
                <a:xfrm>
                  <a:off x="3707904" y="2492896"/>
                  <a:ext cx="864096" cy="648072"/>
                </a:xfrm>
                <a:prstGeom prst="roundRect">
                  <a:avLst/>
                </a:prstGeom>
                <a:ln>
                  <a:solidFill>
                    <a:srgbClr val="45996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Tier1</a:t>
                  </a:r>
                  <a:endParaRPr lang="en-US" sz="1400" dirty="0"/>
                </a:p>
              </p:txBody>
            </p:sp>
            <p:sp>
              <p:nvSpPr>
                <p:cNvPr id="46" name="Rounded Rectangle 45"/>
                <p:cNvSpPr/>
                <p:nvPr/>
              </p:nvSpPr>
              <p:spPr>
                <a:xfrm>
                  <a:off x="1979712" y="2560712"/>
                  <a:ext cx="648072" cy="512440"/>
                </a:xfrm>
                <a:prstGeom prst="roundRect">
                  <a:avLst/>
                </a:prstGeom>
                <a:ln>
                  <a:solidFill>
                    <a:srgbClr val="45996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 smtClean="0"/>
                    <a:t>Tier2</a:t>
                  </a:r>
                  <a:endParaRPr lang="en-US" sz="900" dirty="0"/>
                </a:p>
              </p:txBody>
            </p:sp>
            <p:sp>
              <p:nvSpPr>
                <p:cNvPr id="47" name="Rounded Rectangle 46"/>
                <p:cNvSpPr/>
                <p:nvPr/>
              </p:nvSpPr>
              <p:spPr>
                <a:xfrm>
                  <a:off x="5796136" y="2492896"/>
                  <a:ext cx="864096" cy="648072"/>
                </a:xfrm>
                <a:prstGeom prst="roundRect">
                  <a:avLst/>
                </a:prstGeom>
                <a:ln>
                  <a:solidFill>
                    <a:srgbClr val="3366FF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Tier1’</a:t>
                  </a:r>
                  <a:endParaRPr lang="en-US" sz="1400" dirty="0"/>
                </a:p>
              </p:txBody>
            </p:sp>
            <p:sp>
              <p:nvSpPr>
                <p:cNvPr id="48" name="Rounded Rectangle 47"/>
                <p:cNvSpPr/>
                <p:nvPr/>
              </p:nvSpPr>
              <p:spPr>
                <a:xfrm>
                  <a:off x="7740352" y="2560712"/>
                  <a:ext cx="721526" cy="512440"/>
                </a:xfrm>
                <a:prstGeom prst="roundRect">
                  <a:avLst/>
                </a:prstGeom>
                <a:ln>
                  <a:solidFill>
                    <a:srgbClr val="3366FF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 smtClean="0"/>
                    <a:t>Tier2D’</a:t>
                  </a:r>
                  <a:endParaRPr lang="en-US" sz="900" dirty="0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4331197" y="3251099"/>
                  <a:ext cx="725967" cy="30743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050" dirty="0" smtClean="0"/>
                    <a:t>Cloud1</a:t>
                  </a:r>
                  <a:endParaRPr lang="en-US" sz="1050" dirty="0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8190484" y="3280628"/>
                  <a:ext cx="725967" cy="30743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050" dirty="0" smtClean="0"/>
                    <a:t>Cloud2</a:t>
                  </a:r>
                  <a:endParaRPr lang="en-US" sz="1050" dirty="0"/>
                </a:p>
              </p:txBody>
            </p:sp>
          </p:grpSp>
          <p:sp>
            <p:nvSpPr>
              <p:cNvPr id="40" name="Freeform 39"/>
              <p:cNvSpPr/>
              <p:nvPr/>
            </p:nvSpPr>
            <p:spPr>
              <a:xfrm>
                <a:off x="1827808" y="2564904"/>
                <a:ext cx="979488" cy="216024"/>
              </a:xfrm>
              <a:custGeom>
                <a:avLst/>
                <a:gdLst>
                  <a:gd name="connsiteX0" fmla="*/ 0 w 965200"/>
                  <a:gd name="connsiteY0" fmla="*/ 203200 h 203200"/>
                  <a:gd name="connsiteX1" fmla="*/ 495300 w 965200"/>
                  <a:gd name="connsiteY1" fmla="*/ 0 h 203200"/>
                  <a:gd name="connsiteX2" fmla="*/ 965200 w 965200"/>
                  <a:gd name="connsiteY2" fmla="*/ 203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0" h="203200">
                    <a:moveTo>
                      <a:pt x="0" y="203200"/>
                    </a:moveTo>
                    <a:cubicBezTo>
                      <a:pt x="167216" y="101600"/>
                      <a:pt x="334433" y="0"/>
                      <a:pt x="495300" y="0"/>
                    </a:cubicBezTo>
                    <a:cubicBezTo>
                      <a:pt x="656167" y="0"/>
                      <a:pt x="965200" y="203200"/>
                      <a:pt x="965200" y="203200"/>
                    </a:cubicBezTo>
                  </a:path>
                </a:pathLst>
              </a:custGeom>
              <a:ln w="38100" cmpd="sng">
                <a:solidFill>
                  <a:srgbClr val="FF8B2B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3599384" y="2420888"/>
                <a:ext cx="2772816" cy="360040"/>
              </a:xfrm>
              <a:custGeom>
                <a:avLst/>
                <a:gdLst>
                  <a:gd name="connsiteX0" fmla="*/ 0 w 965200"/>
                  <a:gd name="connsiteY0" fmla="*/ 203200 h 203200"/>
                  <a:gd name="connsiteX1" fmla="*/ 495300 w 965200"/>
                  <a:gd name="connsiteY1" fmla="*/ 0 h 203200"/>
                  <a:gd name="connsiteX2" fmla="*/ 965200 w 965200"/>
                  <a:gd name="connsiteY2" fmla="*/ 203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0" h="203200">
                    <a:moveTo>
                      <a:pt x="0" y="203200"/>
                    </a:moveTo>
                    <a:cubicBezTo>
                      <a:pt x="167216" y="101600"/>
                      <a:pt x="334433" y="0"/>
                      <a:pt x="495300" y="0"/>
                    </a:cubicBezTo>
                    <a:cubicBezTo>
                      <a:pt x="656167" y="0"/>
                      <a:pt x="965200" y="203200"/>
                      <a:pt x="965200" y="203200"/>
                    </a:cubicBezTo>
                  </a:path>
                </a:pathLst>
              </a:custGeom>
              <a:ln w="38100" cmpd="sng">
                <a:solidFill>
                  <a:srgbClr val="FF8B2B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1691680" y="2060848"/>
                <a:ext cx="4896544" cy="504056"/>
              </a:xfrm>
              <a:custGeom>
                <a:avLst/>
                <a:gdLst>
                  <a:gd name="connsiteX0" fmla="*/ 0 w 965200"/>
                  <a:gd name="connsiteY0" fmla="*/ 203200 h 203200"/>
                  <a:gd name="connsiteX1" fmla="*/ 495300 w 965200"/>
                  <a:gd name="connsiteY1" fmla="*/ 0 h 203200"/>
                  <a:gd name="connsiteX2" fmla="*/ 965200 w 965200"/>
                  <a:gd name="connsiteY2" fmla="*/ 203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0" h="203200">
                    <a:moveTo>
                      <a:pt x="0" y="203200"/>
                    </a:moveTo>
                    <a:cubicBezTo>
                      <a:pt x="167216" y="101600"/>
                      <a:pt x="334433" y="0"/>
                      <a:pt x="495300" y="0"/>
                    </a:cubicBezTo>
                    <a:cubicBezTo>
                      <a:pt x="656167" y="0"/>
                      <a:pt x="965200" y="203200"/>
                      <a:pt x="965200" y="203200"/>
                    </a:cubicBezTo>
                  </a:path>
                </a:pathLst>
              </a:custGeom>
              <a:ln w="38100" cmpd="sng">
                <a:solidFill>
                  <a:srgbClr val="3366FF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52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3" name="Content Placeholder 2"/>
          <p:cNvSpPr>
            <a:spLocks noGrp="1"/>
          </p:cNvSpPr>
          <p:nvPr>
            <p:ph idx="1"/>
          </p:nvPr>
        </p:nvSpPr>
        <p:spPr>
          <a:xfrm>
            <a:off x="107504" y="4430216"/>
            <a:ext cx="8892480" cy="2167136"/>
          </a:xfrm>
        </p:spPr>
        <p:txBody>
          <a:bodyPr/>
          <a:lstStyle/>
          <a:p>
            <a:r>
              <a:rPr lang="en-US" sz="2400" dirty="0" smtClean="0"/>
              <a:t>Site Service multi-hop already adapted to new T2D category</a:t>
            </a:r>
          </a:p>
          <a:p>
            <a:r>
              <a:rPr lang="en-US" sz="2400" dirty="0" smtClean="0"/>
              <a:t>Skip one hop (usually on the T2D cloud)</a:t>
            </a:r>
          </a:p>
          <a:p>
            <a:pPr lvl="1"/>
            <a:r>
              <a:rPr lang="en-US" sz="2000" dirty="0"/>
              <a:t>R</a:t>
            </a:r>
            <a:r>
              <a:rPr lang="en-US" sz="2000" dirty="0" smtClean="0"/>
              <a:t>educe intermediate left-overs</a:t>
            </a:r>
          </a:p>
          <a:p>
            <a:pPr lvl="1"/>
            <a:r>
              <a:rPr lang="en-US" sz="2000" dirty="0" smtClean="0"/>
              <a:t>Improve subscription times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664262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587" y="115888"/>
            <a:ext cx="7128917" cy="865187"/>
          </a:xfrm>
        </p:spPr>
        <p:txBody>
          <a:bodyPr/>
          <a:lstStyle/>
          <a:p>
            <a:r>
              <a:rPr lang="en-US" sz="3600" dirty="0" smtClean="0"/>
              <a:t>Other </a:t>
            </a:r>
            <a:r>
              <a:rPr lang="en-US" sz="3600" dirty="0" smtClean="0"/>
              <a:t>news about Site Services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804" y="1196752"/>
            <a:ext cx="8651676" cy="4896544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ActiveMQ</a:t>
            </a:r>
            <a:r>
              <a:rPr lang="en-US" dirty="0" smtClean="0"/>
              <a:t> integration</a:t>
            </a:r>
          </a:p>
          <a:p>
            <a:pPr lvl="1"/>
            <a:r>
              <a:rPr lang="en-US" dirty="0">
                <a:latin typeface="Arial" charset="0"/>
              </a:rPr>
              <a:t>Site Services send many different callbacks </a:t>
            </a:r>
            <a:r>
              <a:rPr lang="en-US" dirty="0" smtClean="0">
                <a:latin typeface="Arial" charset="0"/>
              </a:rPr>
              <a:t>to the  DDM Dashboard:</a:t>
            </a:r>
            <a:endParaRPr lang="en-US" dirty="0">
              <a:latin typeface="Arial" charset="0"/>
            </a:endParaRPr>
          </a:p>
          <a:p>
            <a:pPr lvl="2"/>
            <a:r>
              <a:rPr lang="en-US" sz="2200" dirty="0">
                <a:latin typeface="Arial" charset="0"/>
              </a:rPr>
              <a:t>Dataset content</a:t>
            </a:r>
          </a:p>
          <a:p>
            <a:pPr lvl="2"/>
            <a:r>
              <a:rPr lang="en-US" sz="2200" dirty="0">
                <a:latin typeface="Arial" charset="0"/>
              </a:rPr>
              <a:t>File events (Transferring, copied, registered, failed…)</a:t>
            </a:r>
          </a:p>
          <a:p>
            <a:pPr lvl="2"/>
            <a:r>
              <a:rPr lang="en-US" sz="2200" dirty="0">
                <a:latin typeface="Arial" charset="0"/>
              </a:rPr>
              <a:t>Subscription events (Queued, completed, canceled, broken…</a:t>
            </a:r>
            <a:r>
              <a:rPr lang="en-US" sz="2200" dirty="0" smtClean="0">
                <a:latin typeface="Arial" charset="0"/>
              </a:rPr>
              <a:t>)</a:t>
            </a:r>
          </a:p>
          <a:p>
            <a:pPr marL="914400" lvl="2" indent="0">
              <a:buNone/>
            </a:pPr>
            <a:r>
              <a:rPr lang="en-US" sz="2200" dirty="0" smtClean="0">
                <a:latin typeface="Arial" charset="0"/>
              </a:rPr>
              <a:t>And, </a:t>
            </a:r>
            <a:r>
              <a:rPr lang="en-US" sz="2200" dirty="0">
                <a:latin typeface="Arial" charset="0"/>
              </a:rPr>
              <a:t>on </a:t>
            </a:r>
            <a:r>
              <a:rPr lang="en-US" sz="2200" dirty="0" smtClean="0">
                <a:latin typeface="Arial" charset="0"/>
              </a:rPr>
              <a:t>request, a subset to analysis tools (e.g. </a:t>
            </a:r>
            <a:r>
              <a:rPr lang="en-US" sz="2200" dirty="0" err="1" smtClean="0">
                <a:latin typeface="Arial" charset="0"/>
              </a:rPr>
              <a:t>PanDA</a:t>
            </a:r>
            <a:r>
              <a:rPr lang="en-US" sz="2200" dirty="0" smtClean="0">
                <a:latin typeface="Arial" charset="0"/>
              </a:rPr>
              <a:t>)</a:t>
            </a:r>
            <a:endParaRPr lang="en-US" sz="3500" dirty="0" smtClean="0"/>
          </a:p>
          <a:p>
            <a:pPr lvl="1"/>
            <a:r>
              <a:rPr lang="en-US" dirty="0" smtClean="0"/>
              <a:t>Site Services are ready to publish callbacks to </a:t>
            </a:r>
            <a:r>
              <a:rPr lang="en-US" dirty="0" err="1" smtClean="0"/>
              <a:t>ActiveMQ</a:t>
            </a:r>
            <a:endParaRPr lang="en-US" dirty="0" smtClean="0"/>
          </a:p>
          <a:p>
            <a:pPr lvl="2"/>
            <a:r>
              <a:rPr lang="en-US" sz="2200" dirty="0" smtClean="0"/>
              <a:t>Feature </a:t>
            </a:r>
            <a:r>
              <a:rPr lang="en-US" sz="2200" dirty="0"/>
              <a:t>implemented and validated in </a:t>
            </a:r>
            <a:r>
              <a:rPr lang="en-US" sz="2200" dirty="0" err="1"/>
              <a:t>testbed</a:t>
            </a:r>
            <a:endParaRPr lang="en-US" sz="2200" dirty="0"/>
          </a:p>
          <a:p>
            <a:pPr lvl="2"/>
            <a:r>
              <a:rPr lang="en-US" sz="2200" dirty="0"/>
              <a:t>Not activated in production instances </a:t>
            </a:r>
            <a:r>
              <a:rPr lang="en-US" sz="2200" dirty="0" smtClean="0"/>
              <a:t>yet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Arial" charset="0"/>
              </a:rPr>
              <a:t>Message queues 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will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allow to send once and listen by 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all interested 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parties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860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587" y="115888"/>
            <a:ext cx="7128917" cy="865187"/>
          </a:xfrm>
        </p:spPr>
        <p:txBody>
          <a:bodyPr/>
          <a:lstStyle/>
          <a:p>
            <a:r>
              <a:rPr lang="en-US" sz="3200" dirty="0"/>
              <a:t>Other news about Site Services </a:t>
            </a:r>
            <a:r>
              <a:rPr lang="en-US" sz="3200" dirty="0" smtClean="0"/>
              <a:t>(2)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804" y="1196752"/>
            <a:ext cx="8651676" cy="489654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Reduced source selection policies in order to reduce the load on TAPE sites</a:t>
            </a:r>
          </a:p>
          <a:p>
            <a:r>
              <a:rPr lang="en-US" dirty="0"/>
              <a:t>FTS overwrite option is being used now </a:t>
            </a:r>
          </a:p>
          <a:p>
            <a:pPr lvl="1"/>
            <a:r>
              <a:rPr lang="en-US" dirty="0"/>
              <a:t>Avoids generating infamous __DQ2-&lt;timestamp&gt; files</a:t>
            </a:r>
          </a:p>
          <a:p>
            <a:pPr lvl="1"/>
            <a:r>
              <a:rPr lang="en-US" dirty="0"/>
              <a:t>MWT2_UC and on Functional Test </a:t>
            </a:r>
            <a:r>
              <a:rPr lang="en-US" dirty="0" smtClean="0"/>
              <a:t>machine</a:t>
            </a:r>
          </a:p>
          <a:p>
            <a:r>
              <a:rPr lang="en-US" dirty="0" smtClean="0"/>
              <a:t>DDM is being very unlucky with the hardware lately</a:t>
            </a:r>
          </a:p>
          <a:p>
            <a:pPr lvl="1"/>
            <a:r>
              <a:rPr lang="en-US" dirty="0" smtClean="0"/>
              <a:t>SS spare machine is being rotated frequently because of disk problems</a:t>
            </a:r>
          </a:p>
          <a:p>
            <a:pPr lvl="1"/>
            <a:r>
              <a:rPr lang="en-US" dirty="0" smtClean="0"/>
              <a:t>However SS </a:t>
            </a:r>
            <a:r>
              <a:rPr lang="en-US" dirty="0" smtClean="0"/>
              <a:t>migrations </a:t>
            </a:r>
            <a:r>
              <a:rPr lang="en-US" dirty="0" smtClean="0"/>
              <a:t>to spare take </a:t>
            </a:r>
            <a:r>
              <a:rPr lang="en-US" dirty="0" smtClean="0"/>
              <a:t>5 </a:t>
            </a:r>
            <a:r>
              <a:rPr lang="en-US" dirty="0" smtClean="0"/>
              <a:t>minutes now</a:t>
            </a:r>
            <a:endParaRPr lang="en-US" dirty="0" smtClean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572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endParaRPr lang="en-US" dirty="0" smtClean="0"/>
          </a:p>
          <a:p>
            <a:r>
              <a:rPr lang="en-US" dirty="0" smtClean="0"/>
              <a:t>David </a:t>
            </a:r>
            <a:r>
              <a:rPr lang="en-US" dirty="0" err="1" smtClean="0"/>
              <a:t>Tuckett</a:t>
            </a:r>
            <a:endParaRPr lang="en-US" dirty="0" smtClean="0"/>
          </a:p>
          <a:p>
            <a:r>
              <a:rPr lang="en-US" dirty="0" err="1" smtClean="0"/>
              <a:t>Andrii</a:t>
            </a:r>
            <a:r>
              <a:rPr lang="en-US" dirty="0" smtClean="0"/>
              <a:t> </a:t>
            </a:r>
            <a:r>
              <a:rPr lang="en-US" dirty="0" err="1" smtClean="0"/>
              <a:t>Thykonov</a:t>
            </a:r>
            <a:endParaRPr lang="en-US" dirty="0" smtClean="0"/>
          </a:p>
          <a:p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Jezequel</a:t>
            </a:r>
            <a:endParaRPr lang="en-US" dirty="0" smtClean="0"/>
          </a:p>
          <a:p>
            <a:r>
              <a:rPr lang="en-US" dirty="0" smtClean="0"/>
              <a:t>I. Ueda</a:t>
            </a:r>
          </a:p>
          <a:p>
            <a:r>
              <a:rPr lang="en-US" dirty="0" smtClean="0"/>
              <a:t>Vincent Garonne</a:t>
            </a:r>
          </a:p>
          <a:p>
            <a:r>
              <a:rPr lang="en-US" dirty="0" smtClean="0"/>
              <a:t>Martin </a:t>
            </a:r>
            <a:r>
              <a:rPr lang="en-US" dirty="0" err="1" smtClean="0"/>
              <a:t>Barisits</a:t>
            </a:r>
            <a:endParaRPr lang="en-US" dirty="0" smtClean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898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4074" y="115888"/>
            <a:ext cx="7019925" cy="865187"/>
          </a:xfrm>
        </p:spPr>
        <p:txBody>
          <a:bodyPr/>
          <a:lstStyle/>
          <a:p>
            <a:r>
              <a:rPr lang="en-US" sz="3600" dirty="0" smtClean="0"/>
              <a:t>Original data distribution model</a:t>
            </a:r>
            <a:endParaRPr lang="en-US" sz="36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136698" y="526724"/>
            <a:ext cx="5659438" cy="5804552"/>
            <a:chOff x="207962" y="526724"/>
            <a:chExt cx="5659438" cy="5804552"/>
          </a:xfrm>
        </p:grpSpPr>
        <p:pic>
          <p:nvPicPr>
            <p:cNvPr id="17" name="Picture 16" descr="Cloud model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7962" y="526724"/>
              <a:ext cx="5659438" cy="5804552"/>
            </a:xfrm>
            <a:prstGeom prst="rect">
              <a:avLst/>
            </a:prstGeom>
          </p:spPr>
        </p:pic>
        <p:cxnSp>
          <p:nvCxnSpPr>
            <p:cNvPr id="18" name="Straight Connector 17"/>
            <p:cNvCxnSpPr/>
            <p:nvPr/>
          </p:nvCxnSpPr>
          <p:spPr>
            <a:xfrm rot="16200000" flipH="1">
              <a:off x="4572001" y="3733799"/>
              <a:ext cx="685800" cy="76202"/>
            </a:xfrm>
            <a:prstGeom prst="line">
              <a:avLst/>
            </a:prstGeom>
            <a:ln>
              <a:solidFill>
                <a:schemeClr val="tx1"/>
              </a:solidFill>
              <a:headEnd type="triangle" w="lg"/>
              <a:tailEnd type="triangle" w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Multiply 20"/>
            <p:cNvSpPr/>
            <p:nvPr/>
          </p:nvSpPr>
          <p:spPr>
            <a:xfrm>
              <a:off x="4724400" y="3505200"/>
              <a:ext cx="385977" cy="431313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Rectangle 2"/>
          <p:cNvSpPr/>
          <p:nvPr/>
        </p:nvSpPr>
        <p:spPr>
          <a:xfrm>
            <a:off x="5220072" y="1751905"/>
            <a:ext cx="3923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Hierarchical tier </a:t>
            </a:r>
            <a:r>
              <a:rPr lang="en-US" dirty="0"/>
              <a:t>organization according to </a:t>
            </a:r>
            <a:r>
              <a:rPr lang="en-US" dirty="0" smtClean="0"/>
              <a:t>network </a:t>
            </a:r>
            <a:r>
              <a:rPr lang="en-US" dirty="0"/>
              <a:t>topology which was laid out for </a:t>
            </a:r>
            <a:r>
              <a:rPr lang="en-US" dirty="0" smtClean="0"/>
              <a:t>data distribution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Possible communications: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T0</a:t>
            </a:r>
            <a:r>
              <a:rPr lang="en-US" dirty="0" smtClean="0"/>
              <a:t>-T1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T1-T1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Intra</a:t>
            </a:r>
            <a:r>
              <a:rPr lang="en-US" dirty="0" smtClean="0"/>
              <a:t>-cloud </a:t>
            </a:r>
            <a:r>
              <a:rPr lang="en-US" dirty="0" smtClean="0"/>
              <a:t>T1-T2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Intra-cloud T2-T2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Restricted communications: 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Inter</a:t>
            </a:r>
            <a:r>
              <a:rPr lang="en-US" dirty="0" smtClean="0"/>
              <a:t>-cloud T1-T2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Inter-cloud </a:t>
            </a:r>
            <a:r>
              <a:rPr lang="en-US" dirty="0" smtClean="0"/>
              <a:t>T2-T2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63888" y="4221088"/>
            <a:ext cx="1224136" cy="648072"/>
          </a:xfrm>
          <a:prstGeom prst="line">
            <a:avLst/>
          </a:prstGeom>
          <a:ln>
            <a:solidFill>
              <a:schemeClr val="tx1"/>
            </a:solidFill>
            <a:headEnd type="triangle" w="lg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ultiply 9"/>
          <p:cNvSpPr/>
          <p:nvPr/>
        </p:nvSpPr>
        <p:spPr>
          <a:xfrm>
            <a:off x="3995936" y="4365104"/>
            <a:ext cx="385977" cy="431313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Reasons to reduce cloud boundaries</a:t>
            </a:r>
            <a:endParaRPr lang="en-US" sz="3200" dirty="0"/>
          </a:p>
        </p:txBody>
      </p:sp>
      <p:sp>
        <p:nvSpPr>
          <p:cNvPr id="13" name="Rectangle 13"/>
          <p:cNvSpPr txBox="1">
            <a:spLocks noChangeArrowheads="1"/>
          </p:cNvSpPr>
          <p:nvPr/>
        </p:nvSpPr>
        <p:spPr bwMode="auto">
          <a:xfrm>
            <a:off x="251520" y="1268760"/>
            <a:ext cx="8568952" cy="482453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i-FI" sz="2000" dirty="0" err="1" smtClean="0">
                <a:latin typeface="Arial" charset="0"/>
              </a:rPr>
              <a:t>Network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bandwith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has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significantly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increased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since</a:t>
            </a:r>
            <a:r>
              <a:rPr lang="fi-FI" sz="2000" dirty="0" smtClean="0">
                <a:latin typeface="Arial" charset="0"/>
              </a:rPr>
              <a:t> Computing </a:t>
            </a:r>
            <a:r>
              <a:rPr lang="fi-FI" sz="2000" dirty="0" err="1" smtClean="0">
                <a:latin typeface="Arial" charset="0"/>
              </a:rPr>
              <a:t>Model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was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first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published</a:t>
            </a:r>
            <a:endParaRPr lang="fi-FI" sz="2000" dirty="0" smtClean="0">
              <a:latin typeface="Arial" charset="0"/>
            </a:endParaRPr>
          </a:p>
          <a:p>
            <a:endParaRPr lang="fi-FI" sz="2000" dirty="0" smtClean="0">
              <a:latin typeface="Arial" charset="0"/>
            </a:endParaRPr>
          </a:p>
          <a:p>
            <a:r>
              <a:rPr lang="fi-FI" sz="2000" dirty="0" err="1" smtClean="0">
                <a:latin typeface="Arial" charset="0"/>
              </a:rPr>
              <a:t>Some</a:t>
            </a:r>
            <a:r>
              <a:rPr lang="fi-FI" sz="2000" dirty="0" smtClean="0">
                <a:latin typeface="Arial" charset="0"/>
              </a:rPr>
              <a:t> ADC </a:t>
            </a:r>
            <a:r>
              <a:rPr lang="fi-FI" sz="2000" dirty="0" err="1" smtClean="0">
                <a:latin typeface="Arial" charset="0"/>
              </a:rPr>
              <a:t>components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are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currently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restricted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by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these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boundaries</a:t>
            </a:r>
            <a:endParaRPr lang="fi-FI" sz="2000" dirty="0" smtClean="0">
              <a:latin typeface="Arial" charset="0"/>
            </a:endParaRPr>
          </a:p>
          <a:p>
            <a:pPr lvl="1"/>
            <a:r>
              <a:rPr lang="fi-FI" sz="1800" dirty="0" err="1" smtClean="0">
                <a:latin typeface="Arial" charset="0"/>
              </a:rPr>
              <a:t>Inflexible</a:t>
            </a:r>
            <a:r>
              <a:rPr lang="fi-FI" sz="1800" dirty="0" smtClean="0">
                <a:latin typeface="Arial" charset="0"/>
              </a:rPr>
              <a:t> PD2P</a:t>
            </a:r>
            <a:r>
              <a:rPr lang="fi-FI" sz="1800" dirty="0" smtClean="0">
                <a:latin typeface="Arial" charset="0"/>
              </a:rPr>
              <a:t> on </a:t>
            </a:r>
            <a:r>
              <a:rPr lang="fi-FI" sz="1800" dirty="0" err="1" smtClean="0">
                <a:latin typeface="Arial" charset="0"/>
              </a:rPr>
              <a:t>one</a:t>
            </a:r>
            <a:r>
              <a:rPr lang="fi-FI" sz="1800" dirty="0" smtClean="0">
                <a:latin typeface="Arial" charset="0"/>
              </a:rPr>
              <a:t> </a:t>
            </a:r>
            <a:r>
              <a:rPr lang="fi-FI" sz="1800" dirty="0" err="1" smtClean="0">
                <a:latin typeface="Arial" charset="0"/>
              </a:rPr>
              <a:t>cloud</a:t>
            </a:r>
            <a:endParaRPr lang="fi-FI" sz="1800" dirty="0">
              <a:latin typeface="Arial" charset="0"/>
            </a:endParaRPr>
          </a:p>
          <a:p>
            <a:pPr lvl="1"/>
            <a:r>
              <a:rPr lang="fi-FI" sz="1800" dirty="0" err="1" smtClean="0">
                <a:latin typeface="Arial" charset="0"/>
              </a:rPr>
              <a:t>Consolidation</a:t>
            </a:r>
            <a:r>
              <a:rPr lang="fi-FI" sz="1800" dirty="0" smtClean="0">
                <a:latin typeface="Arial" charset="0"/>
              </a:rPr>
              <a:t> of User Analysis output</a:t>
            </a:r>
          </a:p>
          <a:p>
            <a:pPr lvl="1"/>
            <a:r>
              <a:rPr lang="fi-FI" sz="1800" dirty="0" err="1" smtClean="0">
                <a:latin typeface="Arial" charset="0"/>
              </a:rPr>
              <a:t>MonteCarlo</a:t>
            </a:r>
            <a:r>
              <a:rPr lang="fi-FI" sz="1800" dirty="0" smtClean="0">
                <a:latin typeface="Arial" charset="0"/>
              </a:rPr>
              <a:t> </a:t>
            </a:r>
            <a:r>
              <a:rPr lang="fi-FI" sz="1800" dirty="0" err="1" smtClean="0">
                <a:latin typeface="Arial" charset="0"/>
              </a:rPr>
              <a:t>production</a:t>
            </a:r>
            <a:r>
              <a:rPr lang="fi-FI" sz="1800" dirty="0" smtClean="0">
                <a:latin typeface="Arial" charset="0"/>
              </a:rPr>
              <a:t> </a:t>
            </a:r>
            <a:r>
              <a:rPr lang="fi-FI" sz="1800" dirty="0" err="1" smtClean="0">
                <a:latin typeface="Arial" charset="0"/>
              </a:rPr>
              <a:t>must</a:t>
            </a:r>
            <a:r>
              <a:rPr lang="fi-FI" sz="1800" dirty="0" smtClean="0">
                <a:latin typeface="Arial" charset="0"/>
              </a:rPr>
              <a:t> </a:t>
            </a:r>
            <a:r>
              <a:rPr lang="fi-FI" sz="1800" dirty="0" err="1" smtClean="0">
                <a:latin typeface="Arial" charset="0"/>
              </a:rPr>
              <a:t>confine</a:t>
            </a:r>
            <a:r>
              <a:rPr lang="fi-FI" sz="1800" dirty="0" smtClean="0">
                <a:latin typeface="Arial" charset="0"/>
              </a:rPr>
              <a:t> </a:t>
            </a:r>
            <a:r>
              <a:rPr lang="fi-FI" sz="1800" dirty="0" err="1" smtClean="0">
                <a:latin typeface="Arial" charset="0"/>
              </a:rPr>
              <a:t>one</a:t>
            </a:r>
            <a:r>
              <a:rPr lang="fi-FI" sz="1800" dirty="0" smtClean="0">
                <a:latin typeface="Arial" charset="0"/>
              </a:rPr>
              <a:t> </a:t>
            </a:r>
            <a:r>
              <a:rPr lang="fi-FI" sz="1800" dirty="0" err="1" smtClean="0">
                <a:latin typeface="Arial" charset="0"/>
              </a:rPr>
              <a:t>task</a:t>
            </a:r>
            <a:r>
              <a:rPr lang="fi-FI" sz="1800" dirty="0" smtClean="0">
                <a:latin typeface="Arial" charset="0"/>
              </a:rPr>
              <a:t> to </a:t>
            </a:r>
            <a:r>
              <a:rPr lang="fi-FI" sz="1800" dirty="0" err="1" smtClean="0">
                <a:latin typeface="Arial" charset="0"/>
              </a:rPr>
              <a:t>one</a:t>
            </a:r>
            <a:r>
              <a:rPr lang="fi-FI" sz="1800" dirty="0" smtClean="0">
                <a:latin typeface="Arial" charset="0"/>
              </a:rPr>
              <a:t> </a:t>
            </a:r>
            <a:r>
              <a:rPr lang="fi-FI" sz="1800" dirty="0" err="1" smtClean="0">
                <a:latin typeface="Arial" charset="0"/>
              </a:rPr>
              <a:t>cloud</a:t>
            </a:r>
            <a:endParaRPr lang="fi-FI" sz="1800" dirty="0" smtClean="0">
              <a:latin typeface="Arial" charset="0"/>
            </a:endParaRPr>
          </a:p>
          <a:p>
            <a:endParaRPr lang="fi-FI" sz="2000" dirty="0" smtClean="0">
              <a:latin typeface="Arial" charset="0"/>
            </a:endParaRPr>
          </a:p>
          <a:p>
            <a:r>
              <a:rPr lang="fi-FI" sz="2000" dirty="0" err="1" smtClean="0">
                <a:latin typeface="Arial" charset="0"/>
              </a:rPr>
              <a:t>This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talk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will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focus</a:t>
            </a:r>
            <a:r>
              <a:rPr lang="fi-FI" sz="2000" dirty="0" smtClean="0">
                <a:latin typeface="Arial" charset="0"/>
              </a:rPr>
              <a:t> on the </a:t>
            </a:r>
            <a:r>
              <a:rPr lang="fi-FI" sz="2000" dirty="0" err="1" smtClean="0">
                <a:latin typeface="Arial" charset="0"/>
              </a:rPr>
              <a:t>work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that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has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been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carried</a:t>
            </a:r>
            <a:r>
              <a:rPr lang="fi-FI" sz="2000" dirty="0" smtClean="0">
                <a:latin typeface="Arial" charset="0"/>
              </a:rPr>
              <a:t> out in </a:t>
            </a:r>
            <a:r>
              <a:rPr lang="fi-FI" sz="2000" dirty="0" smtClean="0">
                <a:latin typeface="Arial" charset="0"/>
              </a:rPr>
              <a:t>DDM </a:t>
            </a:r>
            <a:r>
              <a:rPr lang="fi-FI" sz="2000" dirty="0" smtClean="0">
                <a:latin typeface="Arial" charset="0"/>
              </a:rPr>
              <a:t>to </a:t>
            </a:r>
            <a:r>
              <a:rPr lang="fi-FI" sz="2000" dirty="0" err="1" smtClean="0">
                <a:latin typeface="Arial" charset="0"/>
              </a:rPr>
              <a:t>enable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cross-cloud</a:t>
            </a:r>
            <a:r>
              <a:rPr lang="fi-FI" sz="2000" dirty="0" smtClean="0">
                <a:latin typeface="Arial" charset="0"/>
              </a:rPr>
              <a:t> </a:t>
            </a:r>
            <a:r>
              <a:rPr lang="fi-FI" sz="2000" dirty="0" err="1" smtClean="0">
                <a:latin typeface="Arial" charset="0"/>
              </a:rPr>
              <a:t>transfers</a:t>
            </a:r>
            <a:endParaRPr lang="fi-FI" sz="2000" dirty="0">
              <a:latin typeface="Arial" charset="0"/>
            </a:endParaRPr>
          </a:p>
          <a:p>
            <a:pPr lvl="1"/>
            <a:r>
              <a:rPr lang="fi-FI" sz="1600" dirty="0" err="1" smtClean="0">
                <a:latin typeface="Arial" charset="0"/>
              </a:rPr>
              <a:t>Source</a:t>
            </a:r>
            <a:r>
              <a:rPr lang="fi-FI" sz="1600" dirty="0" smtClean="0">
                <a:latin typeface="Arial" charset="0"/>
              </a:rPr>
              <a:t> and </a:t>
            </a:r>
            <a:r>
              <a:rPr lang="fi-FI" sz="1600" dirty="0" err="1" smtClean="0">
                <a:latin typeface="Arial" charset="0"/>
              </a:rPr>
              <a:t>path</a:t>
            </a:r>
            <a:r>
              <a:rPr lang="fi-FI" sz="1600" dirty="0" smtClean="0">
                <a:latin typeface="Arial" charset="0"/>
              </a:rPr>
              <a:t> </a:t>
            </a:r>
            <a:r>
              <a:rPr lang="fi-FI" sz="1600" dirty="0" err="1" smtClean="0">
                <a:latin typeface="Arial" charset="0"/>
              </a:rPr>
              <a:t>optimization</a:t>
            </a:r>
            <a:r>
              <a:rPr lang="fi-FI" sz="1600" dirty="0" smtClean="0">
                <a:latin typeface="Arial" charset="0"/>
              </a:rPr>
              <a:t> in data </a:t>
            </a:r>
            <a:r>
              <a:rPr lang="fi-FI" sz="1600" dirty="0" err="1" smtClean="0">
                <a:latin typeface="Arial" charset="0"/>
              </a:rPr>
              <a:t>transfers</a:t>
            </a:r>
            <a:endParaRPr lang="fi-FI" sz="1600" dirty="0" smtClean="0">
              <a:latin typeface="Arial" charset="0"/>
            </a:endParaRPr>
          </a:p>
          <a:p>
            <a:pPr lvl="1"/>
            <a:r>
              <a:rPr lang="fi-FI" sz="1600" dirty="0" smtClean="0">
                <a:latin typeface="Arial" charset="0"/>
              </a:rPr>
              <a:t>Tools for </a:t>
            </a:r>
            <a:r>
              <a:rPr lang="fi-FI" sz="1600" dirty="0" err="1" smtClean="0">
                <a:latin typeface="Arial" charset="0"/>
              </a:rPr>
              <a:t>link</a:t>
            </a:r>
            <a:r>
              <a:rPr lang="fi-FI" sz="1600" dirty="0" smtClean="0">
                <a:latin typeface="Arial" charset="0"/>
              </a:rPr>
              <a:t> </a:t>
            </a:r>
            <a:r>
              <a:rPr lang="fi-FI" sz="1600" dirty="0" err="1" smtClean="0">
                <a:latin typeface="Arial" charset="0"/>
              </a:rPr>
              <a:t>commissioning</a:t>
            </a:r>
            <a:r>
              <a:rPr lang="fi-FI" sz="1600" dirty="0" smtClean="0">
                <a:latin typeface="Arial" charset="0"/>
              </a:rPr>
              <a:t>: The </a:t>
            </a:r>
            <a:r>
              <a:rPr lang="fi-FI" sz="1600" dirty="0" err="1" smtClean="0">
                <a:latin typeface="Arial" charset="0"/>
              </a:rPr>
              <a:t>Sonar</a:t>
            </a:r>
            <a:r>
              <a:rPr lang="fi-FI" sz="1600" dirty="0" smtClean="0">
                <a:latin typeface="Arial" charset="0"/>
              </a:rPr>
              <a:t> and the FTS </a:t>
            </a:r>
            <a:r>
              <a:rPr lang="fi-FI" sz="1600" dirty="0" err="1" smtClean="0">
                <a:latin typeface="Arial" charset="0"/>
              </a:rPr>
              <a:t>statistics</a:t>
            </a:r>
            <a:r>
              <a:rPr lang="fi-FI" sz="1600" dirty="0" smtClean="0">
                <a:latin typeface="Arial" charset="0"/>
              </a:rPr>
              <a:t> </a:t>
            </a:r>
            <a:r>
              <a:rPr lang="fi-FI" sz="1600" dirty="0" err="1" smtClean="0">
                <a:latin typeface="Arial" charset="0"/>
              </a:rPr>
              <a:t>monitor</a:t>
            </a:r>
            <a:endParaRPr lang="fi-FI" sz="1600" dirty="0" smtClean="0">
              <a:latin typeface="Arial" charset="0"/>
            </a:endParaRPr>
          </a:p>
          <a:p>
            <a:pPr lvl="1"/>
            <a:r>
              <a:rPr lang="fi-FI" sz="1600" dirty="0" err="1" smtClean="0">
                <a:latin typeface="Arial" charset="0"/>
              </a:rPr>
              <a:t>Operational</a:t>
            </a:r>
            <a:r>
              <a:rPr lang="fi-FI" sz="1600" dirty="0" smtClean="0">
                <a:latin typeface="Arial" charset="0"/>
              </a:rPr>
              <a:t> </a:t>
            </a:r>
            <a:r>
              <a:rPr lang="fi-FI" sz="1600" dirty="0" err="1" smtClean="0">
                <a:latin typeface="Arial" charset="0"/>
              </a:rPr>
              <a:t>validation</a:t>
            </a:r>
            <a:r>
              <a:rPr lang="fi-FI" sz="1600" dirty="0" smtClean="0">
                <a:latin typeface="Arial" charset="0"/>
              </a:rPr>
              <a:t> </a:t>
            </a:r>
            <a:r>
              <a:rPr lang="fi-FI" sz="1600" dirty="0" err="1" smtClean="0">
                <a:latin typeface="Arial" charset="0"/>
              </a:rPr>
              <a:t>process</a:t>
            </a:r>
            <a:endParaRPr lang="fi-FI" sz="1600" dirty="0" smtClean="0">
              <a:latin typeface="Arial" charset="0"/>
            </a:endParaRPr>
          </a:p>
          <a:p>
            <a:pPr lvl="1"/>
            <a:endParaRPr lang="fi-FI" sz="1600" dirty="0" smtClean="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0"/>
          <p:cNvSpPr>
            <a:spLocks noGrp="1"/>
          </p:cNvSpPr>
          <p:nvPr>
            <p:ph type="title"/>
          </p:nvPr>
        </p:nvSpPr>
        <p:spPr>
          <a:xfrm>
            <a:off x="1907704" y="115888"/>
            <a:ext cx="7236296" cy="865187"/>
          </a:xfrm>
        </p:spPr>
        <p:txBody>
          <a:bodyPr/>
          <a:lstStyle/>
          <a:p>
            <a:r>
              <a:rPr lang="en-US" sz="4000" dirty="0" smtClean="0"/>
              <a:t>Machinery in place</a:t>
            </a:r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A44E401-527D-4353-91A3-F0375D3D15B5}" type="datetime1">
              <a:rPr 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4/5/11</a:t>
            </a:fld>
            <a:endParaRPr 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D699550-6D3C-45EC-A577-9F42B86B9FBE}" type="slidenum">
              <a:rPr 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8" name="Picture 7" descr="machiner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052736"/>
            <a:ext cx="6337233" cy="4547592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179512" y="5589240"/>
            <a:ext cx="8784976" cy="6480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Purpose: Generate transfer statistics for monitoring and for feedback to the system</a:t>
            </a:r>
            <a:endParaRPr lang="en-US" b="1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FTS </a:t>
            </a:r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1556792"/>
            <a:ext cx="843528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 smtClean="0"/>
              <a:t>FTS </a:t>
            </a:r>
            <a:r>
              <a:rPr lang="en-US" sz="3600" dirty="0" smtClean="0"/>
              <a:t>durations </a:t>
            </a:r>
            <a:r>
              <a:rPr lang="en-US" sz="3600" dirty="0" smtClean="0"/>
              <a:t>include SRM negotiation time</a:t>
            </a:r>
          </a:p>
          <a:p>
            <a:pPr lvl="1"/>
            <a:r>
              <a:rPr lang="en-US" dirty="0" smtClean="0"/>
              <a:t>Transfer of small files will be dominated by SRM </a:t>
            </a:r>
            <a:r>
              <a:rPr lang="en-US" dirty="0" smtClean="0"/>
              <a:t>overhead</a:t>
            </a:r>
            <a:endParaRPr lang="en-US" dirty="0" smtClean="0"/>
          </a:p>
          <a:p>
            <a:pPr lvl="1"/>
            <a:r>
              <a:rPr lang="en-US" dirty="0" smtClean="0"/>
              <a:t>Transfer of big files will be dominated by actual transfer</a:t>
            </a:r>
          </a:p>
          <a:p>
            <a:pPr marL="0" indent="0">
              <a:buNone/>
            </a:pPr>
            <a:r>
              <a:rPr lang="en-US" sz="3600" dirty="0" smtClean="0">
                <a:sym typeface="Wingdings"/>
              </a:rPr>
              <a:t></a:t>
            </a:r>
            <a:r>
              <a:rPr lang="en-US" sz="3600" dirty="0" smtClean="0"/>
              <a:t>Definition of three </a:t>
            </a:r>
            <a:r>
              <a:rPr lang="en-US" sz="3600" dirty="0" smtClean="0"/>
              <a:t>file-size </a:t>
            </a:r>
            <a:r>
              <a:rPr lang="en-US" sz="3600" dirty="0" smtClean="0"/>
              <a:t>types</a:t>
            </a:r>
          </a:p>
          <a:p>
            <a:pPr lvl="1"/>
            <a:r>
              <a:rPr lang="en-US" dirty="0" smtClean="0"/>
              <a:t>Small files: 0 – 100MB</a:t>
            </a:r>
          </a:p>
          <a:p>
            <a:pPr lvl="1"/>
            <a:r>
              <a:rPr lang="en-US" dirty="0" smtClean="0"/>
              <a:t>Medium files: 100MB – 1GB</a:t>
            </a:r>
          </a:p>
          <a:p>
            <a:pPr lvl="1"/>
            <a:r>
              <a:rPr lang="en-US" dirty="0" smtClean="0"/>
              <a:t>Large files: 1GB - </a:t>
            </a:r>
            <a:r>
              <a:rPr lang="en-US" dirty="0"/>
              <a:t>∞</a:t>
            </a:r>
            <a:r>
              <a:rPr lang="en-US" dirty="0" smtClean="0"/>
              <a:t> </a:t>
            </a:r>
          </a:p>
          <a:p>
            <a:r>
              <a:rPr lang="en-US" sz="3600" dirty="0" smtClean="0"/>
              <a:t>FTS statistics are generated by </a:t>
            </a:r>
            <a:r>
              <a:rPr lang="en-US" sz="3600" dirty="0" smtClean="0"/>
              <a:t>the Dashboard </a:t>
            </a:r>
            <a:r>
              <a:rPr lang="en-US" sz="3600" dirty="0" smtClean="0"/>
              <a:t>	</a:t>
            </a:r>
            <a:endParaRPr lang="en-US" sz="3600" dirty="0" smtClean="0"/>
          </a:p>
          <a:p>
            <a:pPr lvl="1"/>
            <a:r>
              <a:rPr lang="en-US" dirty="0" smtClean="0"/>
              <a:t>Aggregating 10 </a:t>
            </a:r>
            <a:r>
              <a:rPr lang="en-US" dirty="0" smtClean="0"/>
              <a:t>minute </a:t>
            </a:r>
            <a:r>
              <a:rPr lang="en-US" dirty="0" smtClean="0"/>
              <a:t>bins</a:t>
            </a:r>
          </a:p>
          <a:p>
            <a:pPr lvl="1"/>
            <a:r>
              <a:rPr lang="en-US" dirty="0" smtClean="0"/>
              <a:t>Separating </a:t>
            </a:r>
            <a:r>
              <a:rPr lang="en-US" dirty="0"/>
              <a:t>by file-size types</a:t>
            </a:r>
            <a:endParaRPr lang="en-US" dirty="0" smtClean="0"/>
          </a:p>
          <a:p>
            <a:r>
              <a:rPr lang="en-US" sz="3600" dirty="0" smtClean="0"/>
              <a:t>Available via simple API</a:t>
            </a:r>
          </a:p>
          <a:p>
            <a:endParaRPr lang="en-US" sz="1100" dirty="0" smtClean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0932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31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115888"/>
            <a:ext cx="6984901" cy="865187"/>
          </a:xfrm>
        </p:spPr>
        <p:txBody>
          <a:bodyPr/>
          <a:lstStyle/>
          <a:p>
            <a:r>
              <a:rPr lang="en-US" dirty="0" smtClean="0"/>
              <a:t>Optimized </a:t>
            </a:r>
            <a:r>
              <a:rPr lang="en-US" dirty="0"/>
              <a:t>s</a:t>
            </a:r>
            <a:r>
              <a:rPr lang="en-US" dirty="0" smtClean="0"/>
              <a:t>ource selection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83568" y="1196752"/>
            <a:ext cx="6912768" cy="2808312"/>
            <a:chOff x="251520" y="1340768"/>
            <a:chExt cx="8640960" cy="3312368"/>
          </a:xfrm>
        </p:grpSpPr>
        <p:sp>
          <p:nvSpPr>
            <p:cNvPr id="123" name="Rounded Rectangle 122"/>
            <p:cNvSpPr/>
            <p:nvPr/>
          </p:nvSpPr>
          <p:spPr>
            <a:xfrm>
              <a:off x="251520" y="1340768"/>
              <a:ext cx="3744416" cy="3312368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6" name="Rounded Rectangle 105"/>
            <p:cNvSpPr/>
            <p:nvPr/>
          </p:nvSpPr>
          <p:spPr>
            <a:xfrm>
              <a:off x="4283968" y="1340768"/>
              <a:ext cx="2232248" cy="331236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7308304" y="2492896"/>
              <a:ext cx="1584176" cy="864096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1547664" y="3645024"/>
              <a:ext cx="1800200" cy="576064"/>
              <a:chOff x="1403648" y="5085184"/>
              <a:chExt cx="1800200" cy="576064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1403648" y="5085184"/>
                <a:ext cx="1800200" cy="576064"/>
              </a:xfrm>
              <a:prstGeom prst="rect">
                <a:avLst/>
              </a:prstGeom>
              <a:solidFill>
                <a:srgbClr val="37FA62"/>
              </a:solidFill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059832" y="5157192"/>
                <a:ext cx="72008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699792" y="5157192"/>
                <a:ext cx="72008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843808" y="5157192"/>
                <a:ext cx="144016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555776" y="5157192"/>
                <a:ext cx="72008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1547664" y="1844824"/>
              <a:ext cx="1800200" cy="576064"/>
              <a:chOff x="1475656" y="1700808"/>
              <a:chExt cx="1800200" cy="576064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475656" y="1700808"/>
                <a:ext cx="1800200" cy="576064"/>
              </a:xfrm>
              <a:prstGeom prst="rect">
                <a:avLst/>
              </a:prstGeom>
              <a:solidFill>
                <a:srgbClr val="D2CB30"/>
              </a:solidFill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915816" y="1772816"/>
                <a:ext cx="288032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771800" y="1772816"/>
                <a:ext cx="72008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555776" y="1772816"/>
                <a:ext cx="144016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051720" y="1772816"/>
                <a:ext cx="432048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835696" y="1772816"/>
                <a:ext cx="144016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25" name="Group 124"/>
            <p:cNvGrpSpPr/>
            <p:nvPr/>
          </p:nvGrpSpPr>
          <p:grpSpPr>
            <a:xfrm>
              <a:off x="1547664" y="2708920"/>
              <a:ext cx="1800200" cy="576064"/>
              <a:chOff x="1403648" y="3429000"/>
              <a:chExt cx="1800200" cy="576064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403648" y="3429000"/>
                <a:ext cx="1800200" cy="57606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987824" y="3501008"/>
                <a:ext cx="144016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699792" y="3501008"/>
                <a:ext cx="72008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483768" y="3501008"/>
                <a:ext cx="144016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195736" y="3501008"/>
                <a:ext cx="216024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852192" y="3501008"/>
                <a:ext cx="72008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979712" y="3501008"/>
                <a:ext cx="144016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835696" y="3501008"/>
                <a:ext cx="72008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439105" y="1907540"/>
              <a:ext cx="1129063" cy="363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Source 1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39105" y="2780928"/>
              <a:ext cx="1129063" cy="363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Source 2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39105" y="3707740"/>
              <a:ext cx="1129063" cy="363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Source 3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480967" y="2708920"/>
              <a:ext cx="1353593" cy="363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Destination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4644008" y="1844824"/>
              <a:ext cx="1512168" cy="576064"/>
              <a:chOff x="4499992" y="1853208"/>
              <a:chExt cx="1512168" cy="576064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4499992" y="1853208"/>
                <a:ext cx="1512168" cy="576064"/>
                <a:chOff x="1763688" y="1700808"/>
                <a:chExt cx="1512168" cy="576064"/>
              </a:xfrm>
            </p:grpSpPr>
            <p:sp>
              <p:nvSpPr>
                <p:cNvPr id="72" name="Rectangle 71"/>
                <p:cNvSpPr/>
                <p:nvPr/>
              </p:nvSpPr>
              <p:spPr>
                <a:xfrm>
                  <a:off x="1763688" y="1700808"/>
                  <a:ext cx="1512168" cy="576064"/>
                </a:xfrm>
                <a:prstGeom prst="rect">
                  <a:avLst/>
                </a:prstGeom>
                <a:solidFill>
                  <a:srgbClr val="D2CB30"/>
                </a:solidFill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2915816" y="1772816"/>
                  <a:ext cx="288032" cy="432048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2771800" y="1772816"/>
                  <a:ext cx="72008" cy="432048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2555776" y="1772816"/>
                  <a:ext cx="144016" cy="432048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>
                  <a:off x="1835696" y="1772816"/>
                  <a:ext cx="144016" cy="432048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4932040" y="1925216"/>
                <a:ext cx="288032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4644008" y="2708920"/>
              <a:ext cx="1512168" cy="576064"/>
              <a:chOff x="1763688" y="1700808"/>
              <a:chExt cx="1512168" cy="576064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1763688" y="1700808"/>
                <a:ext cx="1512168" cy="57606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3131840" y="1772816"/>
                <a:ext cx="72008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2627784" y="1772816"/>
                <a:ext cx="144016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2051720" y="1772816"/>
                <a:ext cx="144016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1835696" y="1772816"/>
                <a:ext cx="144016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4644008" y="3573016"/>
              <a:ext cx="1512168" cy="576064"/>
              <a:chOff x="4499992" y="1853208"/>
              <a:chExt cx="1512168" cy="576064"/>
            </a:xfrm>
          </p:grpSpPr>
          <p:grpSp>
            <p:nvGrpSpPr>
              <p:cNvPr id="97" name="Group 96"/>
              <p:cNvGrpSpPr/>
              <p:nvPr/>
            </p:nvGrpSpPr>
            <p:grpSpPr>
              <a:xfrm>
                <a:off x="4499992" y="1853208"/>
                <a:ext cx="1512168" cy="576064"/>
                <a:chOff x="1763688" y="1700808"/>
                <a:chExt cx="1512168" cy="576064"/>
              </a:xfrm>
            </p:grpSpPr>
            <p:sp>
              <p:nvSpPr>
                <p:cNvPr id="99" name="Rectangle 98"/>
                <p:cNvSpPr/>
                <p:nvPr/>
              </p:nvSpPr>
              <p:spPr>
                <a:xfrm>
                  <a:off x="1763688" y="1700808"/>
                  <a:ext cx="1512168" cy="576064"/>
                </a:xfrm>
                <a:prstGeom prst="rect">
                  <a:avLst/>
                </a:prstGeom>
                <a:solidFill>
                  <a:srgbClr val="37FA62"/>
                </a:solidFill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2555776" y="1772816"/>
                  <a:ext cx="288032" cy="432048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1" name="Rectangle 100"/>
                <p:cNvSpPr/>
                <p:nvPr/>
              </p:nvSpPr>
              <p:spPr>
                <a:xfrm>
                  <a:off x="3131840" y="1772816"/>
                  <a:ext cx="72008" cy="432048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2339752" y="1772816"/>
                  <a:ext cx="144016" cy="432048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2123728" y="1772816"/>
                  <a:ext cx="144016" cy="432048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2915816" y="1772816"/>
                  <a:ext cx="144016" cy="432048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sp>
            <p:nvSpPr>
              <p:cNvPr id="98" name="Rectangle 97"/>
              <p:cNvSpPr/>
              <p:nvPr/>
            </p:nvSpPr>
            <p:spPr>
              <a:xfrm>
                <a:off x="4572000" y="1916832"/>
                <a:ext cx="216024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cxnSp>
          <p:nvCxnSpPr>
            <p:cNvPr id="108" name="Straight Arrow Connector 107"/>
            <p:cNvCxnSpPr/>
            <p:nvPr/>
          </p:nvCxnSpPr>
          <p:spPr>
            <a:xfrm>
              <a:off x="3419872" y="2132856"/>
              <a:ext cx="10801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>
              <a:off x="6300192" y="2060848"/>
              <a:ext cx="936104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>
              <a:off x="3419872" y="3861048"/>
              <a:ext cx="10801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3419872" y="2996952"/>
              <a:ext cx="1152128" cy="83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>
              <a:off x="6300192" y="2996952"/>
              <a:ext cx="936104" cy="83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V="1">
              <a:off x="6300192" y="3356992"/>
              <a:ext cx="936104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ectangle 117"/>
            <p:cNvSpPr/>
            <p:nvPr/>
          </p:nvSpPr>
          <p:spPr>
            <a:xfrm>
              <a:off x="5868144" y="2780928"/>
              <a:ext cx="72008" cy="43204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724128" y="2780928"/>
              <a:ext cx="72008" cy="43204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5364088" y="2780928"/>
              <a:ext cx="72008" cy="43204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5148064" y="2780928"/>
              <a:ext cx="144016" cy="43204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283967" y="1403484"/>
              <a:ext cx="2276478" cy="363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FTS transfer queues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755576" y="1412776"/>
              <a:ext cx="2634038" cy="363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Site </a:t>
              </a:r>
              <a:r>
                <a:rPr lang="en-US" sz="1400" dirty="0" smtClean="0">
                  <a:solidFill>
                    <a:schemeClr val="bg1"/>
                  </a:solidFill>
                </a:rPr>
                <a:t>Services file </a:t>
              </a:r>
              <a:r>
                <a:rPr lang="en-US" sz="1400" dirty="0" smtClean="0">
                  <a:solidFill>
                    <a:schemeClr val="bg1"/>
                  </a:solidFill>
                </a:rPr>
                <a:t>buffers</a:t>
              </a: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4932040" y="1916832"/>
              <a:ext cx="72008" cy="43204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7272808" y="1124744"/>
            <a:ext cx="1763688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Definitions</a:t>
            </a:r>
          </a:p>
          <a:p>
            <a:pPr algn="ctr"/>
            <a:r>
              <a:rPr lang="en-US" sz="1100" dirty="0" smtClean="0"/>
              <a:t>Small file: 0 – 100 MB</a:t>
            </a:r>
          </a:p>
          <a:p>
            <a:pPr algn="ctr"/>
            <a:r>
              <a:rPr lang="en-US" sz="1100" dirty="0" smtClean="0"/>
              <a:t>Medium file: 100MB – 1GB</a:t>
            </a:r>
          </a:p>
          <a:p>
            <a:pPr algn="ctr"/>
            <a:r>
              <a:rPr lang="en-US" sz="1100" dirty="0" smtClean="0"/>
              <a:t>Large file: 1GB - ∞</a:t>
            </a:r>
            <a:endParaRPr lang="en-US" sz="1100" dirty="0"/>
          </a:p>
        </p:txBody>
      </p:sp>
      <p:sp>
        <p:nvSpPr>
          <p:cNvPr id="76" name="TextBox 75"/>
          <p:cNvSpPr txBox="1"/>
          <p:nvPr/>
        </p:nvSpPr>
        <p:spPr>
          <a:xfrm>
            <a:off x="35496" y="4077072"/>
            <a:ext cx="878497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If multiple sources are available for a file, estimate the waiting and service time of each buffer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Considering </a:t>
            </a:r>
            <a:r>
              <a:rPr lang="en-US" dirty="0" smtClean="0"/>
              <a:t>files of each type (S,M,L) in buffers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Using channel statistics of last 2 week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Penalizing channels without statistics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model is a simple approach but can be elaborated on in the future</a:t>
            </a:r>
            <a:endParaRPr lang="en-US" dirty="0" smtClean="0"/>
          </a:p>
        </p:txBody>
      </p:sp>
      <p:sp>
        <p:nvSpPr>
          <p:cNvPr id="79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5724128" y="4365104"/>
            <a:ext cx="3240360" cy="1152128"/>
          </a:xfrm>
          <a:prstGeom prst="cloudCallout">
            <a:avLst>
              <a:gd name="adj1" fmla="val -81608"/>
              <a:gd name="adj2" fmla="val 3982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600" dirty="0" smtClean="0"/>
              <a:t>No FTS stats means channel failed or was not tested in weekly tests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62875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Cross-cloud transfers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179512" y="1196752"/>
            <a:ext cx="10548664" cy="1296144"/>
            <a:chOff x="179512" y="1196752"/>
            <a:chExt cx="10548664" cy="1296144"/>
          </a:xfrm>
        </p:grpSpPr>
        <p:grpSp>
          <p:nvGrpSpPr>
            <p:cNvPr id="18" name="Group 17"/>
            <p:cNvGrpSpPr/>
            <p:nvPr/>
          </p:nvGrpSpPr>
          <p:grpSpPr>
            <a:xfrm>
              <a:off x="179512" y="1196752"/>
              <a:ext cx="6552728" cy="1296144"/>
              <a:chOff x="827584" y="2204864"/>
              <a:chExt cx="6552728" cy="1296144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827584" y="2276872"/>
                <a:ext cx="6552728" cy="1224136"/>
                <a:chOff x="1475656" y="2204864"/>
                <a:chExt cx="7436242" cy="1368152"/>
              </a:xfrm>
            </p:grpSpPr>
            <p:sp>
              <p:nvSpPr>
                <p:cNvPr id="5" name="Cloud 4"/>
                <p:cNvSpPr/>
                <p:nvPr/>
              </p:nvSpPr>
              <p:spPr>
                <a:xfrm>
                  <a:off x="1475656" y="2204864"/>
                  <a:ext cx="3384376" cy="1368152"/>
                </a:xfrm>
                <a:prstGeom prst="cloud">
                  <a:avLst/>
                </a:prstGeom>
                <a:ln>
                  <a:solidFill>
                    <a:schemeClr val="dk1">
                      <a:alpha val="29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Cloud 5"/>
                <p:cNvSpPr/>
                <p:nvPr/>
              </p:nvSpPr>
              <p:spPr>
                <a:xfrm>
                  <a:off x="5292080" y="2204864"/>
                  <a:ext cx="3456384" cy="1368152"/>
                </a:xfrm>
                <a:prstGeom prst="cloud">
                  <a:avLst/>
                </a:prstGeom>
                <a:ln>
                  <a:solidFill>
                    <a:schemeClr val="dk1">
                      <a:alpha val="29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Rounded Rectangle 6"/>
                <p:cNvSpPr/>
                <p:nvPr/>
              </p:nvSpPr>
              <p:spPr>
                <a:xfrm>
                  <a:off x="3707904" y="2492896"/>
                  <a:ext cx="864096" cy="648072"/>
                </a:xfrm>
                <a:prstGeom prst="roundRect">
                  <a:avLst/>
                </a:prstGeom>
                <a:ln>
                  <a:solidFill>
                    <a:srgbClr val="45996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Tier1</a:t>
                  </a:r>
                  <a:endParaRPr lang="en-US" sz="1600" dirty="0"/>
                </a:p>
              </p:txBody>
            </p:sp>
            <p:sp>
              <p:nvSpPr>
                <p:cNvPr id="8" name="Rounded Rectangle 7"/>
                <p:cNvSpPr/>
                <p:nvPr/>
              </p:nvSpPr>
              <p:spPr>
                <a:xfrm>
                  <a:off x="1979712" y="2560712"/>
                  <a:ext cx="648072" cy="512440"/>
                </a:xfrm>
                <a:prstGeom prst="roundRect">
                  <a:avLst/>
                </a:prstGeom>
                <a:ln>
                  <a:solidFill>
                    <a:srgbClr val="45996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/>
                    <a:t>Tier2</a:t>
                  </a:r>
                  <a:endParaRPr lang="en-US" sz="1000" dirty="0"/>
                </a:p>
              </p:txBody>
            </p:sp>
            <p:sp>
              <p:nvSpPr>
                <p:cNvPr id="9" name="Rounded Rectangle 8"/>
                <p:cNvSpPr/>
                <p:nvPr/>
              </p:nvSpPr>
              <p:spPr>
                <a:xfrm>
                  <a:off x="5796136" y="2492896"/>
                  <a:ext cx="864096" cy="648072"/>
                </a:xfrm>
                <a:prstGeom prst="roundRect">
                  <a:avLst/>
                </a:prstGeom>
                <a:ln>
                  <a:solidFill>
                    <a:srgbClr val="3366FF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Tier1’</a:t>
                  </a:r>
                  <a:endParaRPr lang="en-US" sz="1600" dirty="0"/>
                </a:p>
              </p:txBody>
            </p:sp>
            <p:sp>
              <p:nvSpPr>
                <p:cNvPr id="10" name="Rounded Rectangle 9"/>
                <p:cNvSpPr/>
                <p:nvPr/>
              </p:nvSpPr>
              <p:spPr>
                <a:xfrm>
                  <a:off x="7740352" y="2560712"/>
                  <a:ext cx="648072" cy="512440"/>
                </a:xfrm>
                <a:prstGeom prst="roundRect">
                  <a:avLst/>
                </a:prstGeom>
                <a:ln>
                  <a:solidFill>
                    <a:srgbClr val="3366FF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/>
                    <a:t>Tier2’</a:t>
                  </a:r>
                  <a:endParaRPr lang="en-US" sz="1000" dirty="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4335749" y="3251098"/>
                  <a:ext cx="716863" cy="2923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100" dirty="0" smtClean="0"/>
                    <a:t>Cloud1</a:t>
                  </a:r>
                  <a:endParaRPr lang="en-US" sz="1100" dirty="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8195035" y="3280628"/>
                  <a:ext cx="716863" cy="2923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100" dirty="0" smtClean="0"/>
                    <a:t>Cloud2</a:t>
                  </a:r>
                  <a:endParaRPr lang="en-US" sz="1100" dirty="0"/>
                </a:p>
              </p:txBody>
            </p:sp>
          </p:grpSp>
          <p:sp>
            <p:nvSpPr>
              <p:cNvPr id="13" name="Freeform 12"/>
              <p:cNvSpPr/>
              <p:nvPr/>
            </p:nvSpPr>
            <p:spPr>
              <a:xfrm>
                <a:off x="1827808" y="2603500"/>
                <a:ext cx="965200" cy="203200"/>
              </a:xfrm>
              <a:custGeom>
                <a:avLst/>
                <a:gdLst>
                  <a:gd name="connsiteX0" fmla="*/ 0 w 965200"/>
                  <a:gd name="connsiteY0" fmla="*/ 203200 h 203200"/>
                  <a:gd name="connsiteX1" fmla="*/ 495300 w 965200"/>
                  <a:gd name="connsiteY1" fmla="*/ 0 h 203200"/>
                  <a:gd name="connsiteX2" fmla="*/ 965200 w 965200"/>
                  <a:gd name="connsiteY2" fmla="*/ 203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0" h="203200">
                    <a:moveTo>
                      <a:pt x="0" y="203200"/>
                    </a:moveTo>
                    <a:cubicBezTo>
                      <a:pt x="167216" y="101600"/>
                      <a:pt x="334433" y="0"/>
                      <a:pt x="495300" y="0"/>
                    </a:cubicBezTo>
                    <a:cubicBezTo>
                      <a:pt x="656167" y="0"/>
                      <a:pt x="965200" y="203200"/>
                      <a:pt x="965200" y="203200"/>
                    </a:cubicBezTo>
                  </a:path>
                </a:pathLst>
              </a:custGeom>
              <a:ln w="38100" cmpd="sng">
                <a:solidFill>
                  <a:srgbClr val="FF8B2B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3563888" y="2564904"/>
                <a:ext cx="1080120" cy="216024"/>
              </a:xfrm>
              <a:custGeom>
                <a:avLst/>
                <a:gdLst>
                  <a:gd name="connsiteX0" fmla="*/ 0 w 965200"/>
                  <a:gd name="connsiteY0" fmla="*/ 203200 h 203200"/>
                  <a:gd name="connsiteX1" fmla="*/ 495300 w 965200"/>
                  <a:gd name="connsiteY1" fmla="*/ 0 h 203200"/>
                  <a:gd name="connsiteX2" fmla="*/ 965200 w 965200"/>
                  <a:gd name="connsiteY2" fmla="*/ 203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0" h="203200">
                    <a:moveTo>
                      <a:pt x="0" y="203200"/>
                    </a:moveTo>
                    <a:cubicBezTo>
                      <a:pt x="167216" y="101600"/>
                      <a:pt x="334433" y="0"/>
                      <a:pt x="495300" y="0"/>
                    </a:cubicBezTo>
                    <a:cubicBezTo>
                      <a:pt x="656167" y="0"/>
                      <a:pt x="965200" y="203200"/>
                      <a:pt x="965200" y="203200"/>
                    </a:cubicBezTo>
                  </a:path>
                </a:pathLst>
              </a:custGeom>
              <a:ln w="38100" cmpd="sng">
                <a:solidFill>
                  <a:srgbClr val="FF8B2B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5436096" y="2564904"/>
                <a:ext cx="936104" cy="216024"/>
              </a:xfrm>
              <a:custGeom>
                <a:avLst/>
                <a:gdLst>
                  <a:gd name="connsiteX0" fmla="*/ 0 w 965200"/>
                  <a:gd name="connsiteY0" fmla="*/ 203200 h 203200"/>
                  <a:gd name="connsiteX1" fmla="*/ 495300 w 965200"/>
                  <a:gd name="connsiteY1" fmla="*/ 0 h 203200"/>
                  <a:gd name="connsiteX2" fmla="*/ 965200 w 965200"/>
                  <a:gd name="connsiteY2" fmla="*/ 203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0" h="203200">
                    <a:moveTo>
                      <a:pt x="0" y="203200"/>
                    </a:moveTo>
                    <a:cubicBezTo>
                      <a:pt x="167216" y="101600"/>
                      <a:pt x="334433" y="0"/>
                      <a:pt x="495300" y="0"/>
                    </a:cubicBezTo>
                    <a:cubicBezTo>
                      <a:pt x="656167" y="0"/>
                      <a:pt x="965200" y="203200"/>
                      <a:pt x="965200" y="203200"/>
                    </a:cubicBezTo>
                  </a:path>
                </a:pathLst>
              </a:custGeom>
              <a:ln w="38100" cmpd="sng">
                <a:solidFill>
                  <a:srgbClr val="FF8B2B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1691680" y="2204864"/>
                <a:ext cx="4896544" cy="360040"/>
              </a:xfrm>
              <a:custGeom>
                <a:avLst/>
                <a:gdLst>
                  <a:gd name="connsiteX0" fmla="*/ 0 w 965200"/>
                  <a:gd name="connsiteY0" fmla="*/ 203200 h 203200"/>
                  <a:gd name="connsiteX1" fmla="*/ 495300 w 965200"/>
                  <a:gd name="connsiteY1" fmla="*/ 0 h 203200"/>
                  <a:gd name="connsiteX2" fmla="*/ 965200 w 965200"/>
                  <a:gd name="connsiteY2" fmla="*/ 2032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5200" h="203200">
                    <a:moveTo>
                      <a:pt x="0" y="203200"/>
                    </a:moveTo>
                    <a:cubicBezTo>
                      <a:pt x="167216" y="101600"/>
                      <a:pt x="334433" y="0"/>
                      <a:pt x="495300" y="0"/>
                    </a:cubicBezTo>
                    <a:cubicBezTo>
                      <a:pt x="656167" y="0"/>
                      <a:pt x="965200" y="203200"/>
                      <a:pt x="965200" y="203200"/>
                    </a:cubicBezTo>
                  </a:path>
                </a:pathLst>
              </a:custGeom>
              <a:ln w="38100" cmpd="sng">
                <a:solidFill>
                  <a:srgbClr val="3366FF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6156176" y="1609636"/>
              <a:ext cx="45720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1"/>
              <a:r>
                <a:rPr lang="fi-FI" sz="1400" dirty="0">
                  <a:solidFill>
                    <a:srgbClr val="3366FF"/>
                  </a:solidFill>
                  <a:latin typeface="Arial" charset="0"/>
                </a:rPr>
                <a:t>FTS </a:t>
              </a:r>
              <a:r>
                <a:rPr lang="fi-FI" sz="1400" dirty="0" err="1">
                  <a:solidFill>
                    <a:srgbClr val="3366FF"/>
                  </a:solidFill>
                  <a:latin typeface="Arial" charset="0"/>
                </a:rPr>
                <a:t>STAR-Channel</a:t>
              </a:r>
              <a:r>
                <a:rPr lang="fi-FI" sz="1400" dirty="0">
                  <a:solidFill>
                    <a:srgbClr val="3366FF"/>
                  </a:solidFill>
                  <a:latin typeface="Arial" charset="0"/>
                </a:rPr>
                <a:t> </a:t>
              </a:r>
              <a:r>
                <a:rPr lang="fi-FI" sz="1400" dirty="0" err="1" smtClean="0">
                  <a:solidFill>
                    <a:srgbClr val="3366FF"/>
                  </a:solidFill>
                  <a:latin typeface="Arial" charset="0"/>
                </a:rPr>
                <a:t>transfer</a:t>
              </a:r>
              <a:endParaRPr lang="fi-FI" sz="1400" dirty="0">
                <a:solidFill>
                  <a:srgbClr val="FF8B2B"/>
                </a:solidFill>
                <a:latin typeface="Arial" charset="0"/>
              </a:endParaRPr>
            </a:p>
            <a:p>
              <a:pPr lvl="1"/>
              <a:r>
                <a:rPr lang="fi-FI" sz="1400" dirty="0" err="1" smtClean="0">
                  <a:solidFill>
                    <a:srgbClr val="FF8B2B"/>
                  </a:solidFill>
                  <a:latin typeface="Arial" charset="0"/>
                </a:rPr>
                <a:t>Multihop</a:t>
              </a:r>
              <a:endParaRPr lang="fi-FI" sz="1400" dirty="0">
                <a:latin typeface="Arial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51520" y="2492896"/>
            <a:ext cx="856895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Originally cross-cloud subscriptions were submitted by </a:t>
            </a:r>
            <a:r>
              <a:rPr lang="en-US" sz="2000" dirty="0" err="1" smtClean="0"/>
              <a:t>DaTRI</a:t>
            </a:r>
            <a:r>
              <a:rPr lang="en-US" sz="2000" dirty="0" smtClean="0"/>
              <a:t> doing a </a:t>
            </a:r>
            <a:r>
              <a:rPr lang="en-US" sz="2000" dirty="0" smtClean="0"/>
              <a:t>multi-hop</a:t>
            </a: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Now Site Services are taking care of it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Since mid </a:t>
            </a:r>
            <a:r>
              <a:rPr lang="en-US" dirty="0" smtClean="0"/>
              <a:t>February on Italian cloud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Since mid </a:t>
            </a:r>
            <a:r>
              <a:rPr lang="en-US" dirty="0" smtClean="0"/>
              <a:t>March on all </a:t>
            </a:r>
            <a:r>
              <a:rPr lang="en-US" dirty="0" smtClean="0"/>
              <a:t>clouds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Estimate transfer time of </a:t>
            </a:r>
            <a:r>
              <a:rPr lang="en-US" sz="2000" dirty="0" smtClean="0"/>
              <a:t>direct </a:t>
            </a:r>
            <a:r>
              <a:rPr lang="en-US" sz="2000" dirty="0" smtClean="0"/>
              <a:t>transfer </a:t>
            </a:r>
            <a:r>
              <a:rPr lang="en-US" sz="2000" dirty="0" smtClean="0"/>
              <a:t>and </a:t>
            </a:r>
            <a:r>
              <a:rPr lang="en-US" sz="2000" dirty="0" smtClean="0"/>
              <a:t>multi-hop and choose most convenient one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If </a:t>
            </a:r>
            <a:r>
              <a:rPr lang="en-US" sz="2000" dirty="0" smtClean="0"/>
              <a:t>no statistics </a:t>
            </a:r>
            <a:r>
              <a:rPr lang="en-US" sz="2000" dirty="0" smtClean="0"/>
              <a:t>available </a:t>
            </a:r>
            <a:r>
              <a:rPr lang="en-US" sz="2000" dirty="0" smtClean="0"/>
              <a:t>for </a:t>
            </a:r>
            <a:r>
              <a:rPr lang="en-US" sz="2000" dirty="0" smtClean="0"/>
              <a:t>direct link, </a:t>
            </a:r>
            <a:r>
              <a:rPr lang="en-US" sz="2000" dirty="0" smtClean="0"/>
              <a:t>SS will transfer </a:t>
            </a:r>
            <a:r>
              <a:rPr lang="en-US" sz="2000" dirty="0"/>
              <a:t>by </a:t>
            </a:r>
            <a:r>
              <a:rPr lang="en-US" sz="2000" dirty="0" smtClean="0"/>
              <a:t>default via </a:t>
            </a:r>
            <a:r>
              <a:rPr lang="en-US" sz="2000" dirty="0" smtClean="0"/>
              <a:t>multi-hop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Probability </a:t>
            </a:r>
            <a:r>
              <a:rPr lang="en-US" dirty="0" smtClean="0"/>
              <a:t>can be tuned </a:t>
            </a:r>
            <a:r>
              <a:rPr lang="en-US" dirty="0" smtClean="0"/>
              <a:t>to be more permissive with </a:t>
            </a:r>
            <a:r>
              <a:rPr lang="en-US" dirty="0" smtClean="0"/>
              <a:t>direct </a:t>
            </a:r>
            <a:r>
              <a:rPr lang="en-US" dirty="0" smtClean="0"/>
              <a:t>transfers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Multi-hop child </a:t>
            </a:r>
            <a:r>
              <a:rPr lang="en-US" dirty="0"/>
              <a:t>subscriptions are left on T1_SCRATCHDISKs with expiration date of 15 </a:t>
            </a:r>
            <a:r>
              <a:rPr lang="en-US" dirty="0" smtClean="0"/>
              <a:t>days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160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Sonar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23317"/>
            <a:ext cx="8712968" cy="4741987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Weekly file transfers between all ATLAS sites</a:t>
            </a:r>
          </a:p>
          <a:p>
            <a:r>
              <a:rPr lang="en-US" sz="2800" dirty="0" smtClean="0"/>
              <a:t>Provide recent transfer statistics for the complete Grid </a:t>
            </a:r>
            <a:r>
              <a:rPr lang="en-US" sz="2800" dirty="0"/>
              <a:t>mesh</a:t>
            </a:r>
          </a:p>
          <a:p>
            <a:pPr lvl="1"/>
            <a:r>
              <a:rPr lang="en-US" sz="1800" dirty="0"/>
              <a:t>Excepting few small sites that have asked to be excluded</a:t>
            </a:r>
          </a:p>
          <a:p>
            <a:pPr lvl="1"/>
            <a:r>
              <a:rPr lang="en-US" sz="1800" dirty="0" smtClean="0"/>
              <a:t>O(10.000) </a:t>
            </a:r>
            <a:r>
              <a:rPr lang="en-US" sz="1800" dirty="0" smtClean="0"/>
              <a:t>links</a:t>
            </a:r>
          </a:p>
          <a:p>
            <a:r>
              <a:rPr lang="en-US" sz="2800" dirty="0" smtClean="0"/>
              <a:t>Tests </a:t>
            </a:r>
            <a:r>
              <a:rPr lang="en-US" sz="2800" dirty="0" smtClean="0"/>
              <a:t>consist </a:t>
            </a:r>
            <a:r>
              <a:rPr lang="en-US" sz="2800" dirty="0"/>
              <a:t>of 15 FTS transfers</a:t>
            </a:r>
          </a:p>
          <a:p>
            <a:pPr lvl="1"/>
            <a:r>
              <a:rPr lang="en-US" sz="1800" dirty="0" smtClean="0"/>
              <a:t>1 dataset with 5 </a:t>
            </a:r>
            <a:r>
              <a:rPr lang="en-US" sz="1800" dirty="0"/>
              <a:t>small files: 20 MB each</a:t>
            </a:r>
          </a:p>
          <a:p>
            <a:pPr lvl="1"/>
            <a:r>
              <a:rPr lang="en-US" sz="1800" dirty="0"/>
              <a:t>1 dataset with 5 </a:t>
            </a:r>
            <a:r>
              <a:rPr lang="en-US" sz="1800" dirty="0"/>
              <a:t>medium files: 200 MB each</a:t>
            </a:r>
          </a:p>
          <a:p>
            <a:pPr lvl="1"/>
            <a:r>
              <a:rPr lang="en-US" sz="1800" dirty="0"/>
              <a:t>1 dataset with 5 </a:t>
            </a:r>
            <a:r>
              <a:rPr lang="en-US" sz="1800" dirty="0"/>
              <a:t>large files: 2 GB </a:t>
            </a:r>
            <a:r>
              <a:rPr lang="en-US" sz="1800" dirty="0" smtClean="0"/>
              <a:t>each </a:t>
            </a:r>
          </a:p>
          <a:p>
            <a:r>
              <a:rPr lang="en-US" sz="2800" dirty="0" smtClean="0"/>
              <a:t>Workflow</a:t>
            </a:r>
          </a:p>
          <a:p>
            <a:pPr lvl="1"/>
            <a:r>
              <a:rPr lang="en-US" sz="2400" dirty="0"/>
              <a:t>Each site owns the 3 datasets (site in name)</a:t>
            </a:r>
          </a:p>
          <a:p>
            <a:pPr lvl="1"/>
            <a:r>
              <a:rPr lang="en-US" sz="2400" dirty="0"/>
              <a:t>Dataset is pre-placed and stored permanently on custodial site</a:t>
            </a:r>
          </a:p>
          <a:p>
            <a:pPr lvl="1"/>
            <a:r>
              <a:rPr lang="en-US" sz="2400" dirty="0"/>
              <a:t>Destination replica is copied and deleted each week</a:t>
            </a:r>
          </a:p>
          <a:p>
            <a:r>
              <a:rPr lang="en-US" sz="2800" dirty="0" smtClean="0"/>
              <a:t>Transfers submitted gradually during the whole week</a:t>
            </a:r>
            <a:endParaRPr lang="en-US" sz="2800" dirty="0"/>
          </a:p>
          <a:p>
            <a:r>
              <a:rPr lang="en-US" sz="2800" dirty="0" err="1" smtClean="0"/>
              <a:t>Stopped</a:t>
            </a:r>
            <a:r>
              <a:rPr lang="en-US" sz="2800" dirty="0" err="1" smtClean="0"/>
              <a:t>&amp;cleaned</a:t>
            </a:r>
            <a:r>
              <a:rPr lang="en-US" sz="2800" dirty="0" smtClean="0"/>
              <a:t> </a:t>
            </a:r>
            <a:r>
              <a:rPr lang="en-US" sz="2800" dirty="0" smtClean="0"/>
              <a:t>after 5 days</a:t>
            </a:r>
            <a:endParaRPr lang="en-US" sz="2800" dirty="0" smtClean="0"/>
          </a:p>
          <a:p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2132856"/>
            <a:ext cx="2094880" cy="2094880"/>
          </a:xfrm>
          <a:prstGeom prst="rect">
            <a:avLst/>
          </a:prstGeom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4824"/>
            <a:ext cx="9144000" cy="40191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Sonar monitoring</a:t>
            </a:r>
            <a:endParaRPr lang="en-US" sz="36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047279"/>
              </p:ext>
            </p:extLst>
          </p:nvPr>
        </p:nvGraphicFramePr>
        <p:xfrm>
          <a:off x="0" y="3627864"/>
          <a:ext cx="3995936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8984"/>
                <a:gridCol w="998984"/>
                <a:gridCol w="998984"/>
                <a:gridCol w="998984"/>
              </a:tblGrid>
              <a:tr h="256318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Number of files transferred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563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SMALL 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≤3</a:t>
                      </a:r>
                      <a:endParaRPr lang="en-US" sz="1200" dirty="0"/>
                    </a:p>
                  </a:txBody>
                  <a:tcPr>
                    <a:solidFill>
                      <a:srgbClr val="E36C6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solidFill>
                      <a:srgbClr val="D2CB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≥5</a:t>
                      </a:r>
                      <a:endParaRPr lang="en-US" sz="1200" dirty="0"/>
                    </a:p>
                  </a:txBody>
                  <a:tcPr>
                    <a:solidFill>
                      <a:srgbClr val="37FA62"/>
                    </a:solidFill>
                  </a:tcPr>
                </a:tc>
              </a:tr>
              <a:tr h="2563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MEDIUM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≤2</a:t>
                      </a:r>
                      <a:endParaRPr lang="en-US" sz="1200" dirty="0"/>
                    </a:p>
                  </a:txBody>
                  <a:tcPr>
                    <a:solidFill>
                      <a:srgbClr val="E36C6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>
                    <a:solidFill>
                      <a:srgbClr val="D2CB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≥4</a:t>
                      </a:r>
                      <a:endParaRPr lang="en-US" sz="1200" dirty="0"/>
                    </a:p>
                  </a:txBody>
                  <a:tcPr>
                    <a:solidFill>
                      <a:srgbClr val="37FA62"/>
                    </a:solidFill>
                  </a:tcPr>
                </a:tc>
              </a:tr>
              <a:tr h="2563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LARGE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≤1</a:t>
                      </a:r>
                      <a:endParaRPr lang="en-US" sz="1200" dirty="0"/>
                    </a:p>
                  </a:txBody>
                  <a:tcPr>
                    <a:solidFill>
                      <a:srgbClr val="E36C6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>
                    <a:solidFill>
                      <a:srgbClr val="D2CB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≥3</a:t>
                      </a:r>
                      <a:endParaRPr lang="en-US" sz="1200" dirty="0"/>
                    </a:p>
                  </a:txBody>
                  <a:tcPr>
                    <a:solidFill>
                      <a:srgbClr val="37FA6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234016"/>
              </p:ext>
            </p:extLst>
          </p:nvPr>
        </p:nvGraphicFramePr>
        <p:xfrm>
          <a:off x="35496" y="2088180"/>
          <a:ext cx="3996952" cy="11300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9238"/>
                <a:gridCol w="999238"/>
                <a:gridCol w="999238"/>
                <a:gridCol w="999238"/>
              </a:tblGrid>
              <a:tr h="259428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Avg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Byterate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)+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StD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Byterate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070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SMALL 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&lt;0.05MB/s</a:t>
                      </a:r>
                      <a:endParaRPr lang="en-US" sz="1200" dirty="0"/>
                    </a:p>
                  </a:txBody>
                  <a:tcPr>
                    <a:solidFill>
                      <a:srgbClr val="E36C6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&lt;0.1MB/s</a:t>
                      </a:r>
                      <a:endParaRPr lang="en-US" sz="1200" dirty="0"/>
                    </a:p>
                  </a:txBody>
                  <a:tcPr>
                    <a:solidFill>
                      <a:srgbClr val="D2CB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≥0.1MB/s</a:t>
                      </a:r>
                      <a:endParaRPr lang="en-US" sz="1200" dirty="0"/>
                    </a:p>
                  </a:txBody>
                  <a:tcPr>
                    <a:solidFill>
                      <a:srgbClr val="86CE69"/>
                    </a:solidFill>
                  </a:tcPr>
                </a:tc>
              </a:tr>
              <a:tr h="2594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MEDIUM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&lt;1MB/s</a:t>
                      </a:r>
                      <a:endParaRPr lang="en-US" sz="1200" dirty="0"/>
                    </a:p>
                  </a:txBody>
                  <a:tcPr>
                    <a:solidFill>
                      <a:srgbClr val="E36C6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&lt;2MB/s</a:t>
                      </a:r>
                      <a:endParaRPr lang="en-US" sz="1200" dirty="0"/>
                    </a:p>
                  </a:txBody>
                  <a:tcPr>
                    <a:solidFill>
                      <a:srgbClr val="D2CB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≥2MB/s</a:t>
                      </a:r>
                      <a:endParaRPr lang="en-US" sz="1200" dirty="0"/>
                    </a:p>
                  </a:txBody>
                  <a:tcPr>
                    <a:solidFill>
                      <a:srgbClr val="86CE69"/>
                    </a:solidFill>
                  </a:tcPr>
                </a:tc>
              </a:tr>
              <a:tr h="2594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LARGE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&lt;10MB/s</a:t>
                      </a:r>
                      <a:endParaRPr lang="en-US" sz="1200" dirty="0"/>
                    </a:p>
                  </a:txBody>
                  <a:tcPr>
                    <a:solidFill>
                      <a:srgbClr val="E36C6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&lt;15MB/s</a:t>
                      </a:r>
                      <a:endParaRPr lang="en-US" sz="1200" dirty="0"/>
                    </a:p>
                  </a:txBody>
                  <a:tcPr>
                    <a:solidFill>
                      <a:srgbClr val="D2CB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≥15MB/s</a:t>
                      </a:r>
                      <a:endParaRPr lang="en-US" sz="1200" dirty="0"/>
                    </a:p>
                  </a:txBody>
                  <a:tcPr>
                    <a:solidFill>
                      <a:srgbClr val="86CE69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13"/>
          <p:cNvSpPr txBox="1">
            <a:spLocks noChangeArrowheads="1"/>
          </p:cNvSpPr>
          <p:nvPr/>
        </p:nvSpPr>
        <p:spPr bwMode="auto">
          <a:xfrm>
            <a:off x="1547664" y="1002214"/>
            <a:ext cx="6408712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hlinkClick r:id="rId3"/>
              </a:rPr>
              <a:t>http</a:t>
            </a:r>
            <a:r>
              <a:rPr lang="en-US" sz="1800" dirty="0">
                <a:hlinkClick r:id="rId3"/>
              </a:rPr>
              <a:t>://bourricot.cern.ch/dq2/ftsmon/sonar_view/cached</a:t>
            </a:r>
            <a:r>
              <a:rPr lang="en-US" sz="1800" dirty="0" smtClean="0">
                <a:hlinkClick r:id="rId3"/>
              </a:rPr>
              <a:t>/</a:t>
            </a:r>
            <a:endParaRPr lang="en-US" sz="18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150953"/>
              </p:ext>
            </p:extLst>
          </p:nvPr>
        </p:nvGraphicFramePr>
        <p:xfrm>
          <a:off x="4283968" y="1700808"/>
          <a:ext cx="4536505" cy="403137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3333"/>
                <a:gridCol w="758835"/>
                <a:gridCol w="756084"/>
                <a:gridCol w="756085"/>
                <a:gridCol w="756084"/>
                <a:gridCol w="756084"/>
              </a:tblGrid>
              <a:tr h="269328">
                <a:tc rowSpan="12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DESTINATION</a:t>
                      </a:r>
                      <a:endParaRPr lang="en-US" sz="1200" b="1" dirty="0"/>
                    </a:p>
                  </a:txBody>
                  <a:tcPr vert="vert27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Tier3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11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Cloud 3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Cloud 1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32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Tier2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2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Close 7</a:t>
                      </a:r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Close 7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Close 5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1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Cloud 8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Cloud 6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668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Tier1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1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Close 7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9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Cloud</a:t>
                      </a:r>
                      <a:r>
                        <a:rPr lang="en-US" sz="1200" baseline="0" dirty="0" smtClean="0"/>
                        <a:t> 3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11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Cloud 8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32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Tier0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11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Close</a:t>
                      </a:r>
                      <a:r>
                        <a:rPr lang="en-US" sz="1200" baseline="0" dirty="0" smtClean="0"/>
                        <a:t> 7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328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vert="vert27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Tier0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Tier1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Tier2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Tier3</a:t>
                      </a:r>
                      <a:endParaRPr lang="en-US" sz="1200" dirty="0"/>
                    </a:p>
                  </a:txBody>
                  <a:tcPr anchor="ctr"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84035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SOURCE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626282" y="1290246"/>
            <a:ext cx="39902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i-FI" sz="1600" dirty="0" smtClean="0">
                <a:latin typeface="Arial" charset="0"/>
              </a:rPr>
              <a:t>Technologies: </a:t>
            </a:r>
            <a:r>
              <a:rPr lang="fi-FI" sz="1600" dirty="0" err="1" smtClean="0">
                <a:latin typeface="Arial" charset="0"/>
              </a:rPr>
              <a:t>Django</a:t>
            </a:r>
            <a:r>
              <a:rPr lang="fi-FI" sz="1600" dirty="0">
                <a:latin typeface="Arial" charset="0"/>
              </a:rPr>
              <a:t>, </a:t>
            </a:r>
            <a:r>
              <a:rPr lang="fi-FI" sz="1600" dirty="0" err="1" smtClean="0">
                <a:latin typeface="Arial" charset="0"/>
              </a:rPr>
              <a:t>jQuery</a:t>
            </a:r>
            <a:r>
              <a:rPr lang="fi-FI" sz="1600" dirty="0">
                <a:latin typeface="Arial" charset="0"/>
              </a:rPr>
              <a:t>, </a:t>
            </a:r>
            <a:r>
              <a:rPr lang="fi-FI" sz="1600" dirty="0" err="1" smtClean="0">
                <a:latin typeface="Arial" charset="0"/>
              </a:rPr>
              <a:t>DataTables</a:t>
            </a:r>
            <a:endParaRPr lang="fi-FI" sz="1600" dirty="0" smtClean="0">
              <a:latin typeface="Arial" charset="0"/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ATLAS SW&amp;C Week – April 2011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EGI-InSPIRE-Slide-Template_v4.potx</Template>
  <TotalTime>1718</TotalTime>
  <Words>1266</Words>
  <Application>Microsoft Macintosh PowerPoint</Application>
  <PresentationFormat>On-screen Show (4:3)</PresentationFormat>
  <Paragraphs>251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EGI-InSPIRE-Slide-Template_v4</vt:lpstr>
      <vt:lpstr>Reducing cloud boundaries in DDM Site Services</vt:lpstr>
      <vt:lpstr>Original data distribution model</vt:lpstr>
      <vt:lpstr>Reasons to reduce cloud boundaries</vt:lpstr>
      <vt:lpstr>Machinery in place</vt:lpstr>
      <vt:lpstr>About the FTS Statistics</vt:lpstr>
      <vt:lpstr>Optimized source selection</vt:lpstr>
      <vt:lpstr>Cross-cloud transfers</vt:lpstr>
      <vt:lpstr>Sonar tests</vt:lpstr>
      <vt:lpstr>Sonar monitoring</vt:lpstr>
      <vt:lpstr>Channel history</vt:lpstr>
      <vt:lpstr>Sonar view in the Site Status Board</vt:lpstr>
      <vt:lpstr>Commissioning work</vt:lpstr>
      <vt:lpstr>Multi-hopping to T2Ds</vt:lpstr>
      <vt:lpstr>Other news about Site Services</vt:lpstr>
      <vt:lpstr>Other news about Site Services (2)</vt:lpstr>
      <vt:lpstr>Credits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 commissioning in ATLAS</dc:title>
  <dc:creator>Fernando Barreiro</dc:creator>
  <cp:lastModifiedBy>Fernando Barreiro</cp:lastModifiedBy>
  <cp:revision>435</cp:revision>
  <cp:lastPrinted>2011-04-01T14:04:32Z</cp:lastPrinted>
  <dcterms:created xsi:type="dcterms:W3CDTF">2011-01-21T16:18:20Z</dcterms:created>
  <dcterms:modified xsi:type="dcterms:W3CDTF">2011-04-05T22:46:31Z</dcterms:modified>
</cp:coreProperties>
</file>