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71" r:id="rId3"/>
    <p:sldId id="272" r:id="rId4"/>
    <p:sldId id="273" r:id="rId5"/>
    <p:sldId id="276" r:id="rId6"/>
    <p:sldId id="275" r:id="rId7"/>
    <p:sldId id="278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D79D9-0BB9-4A3A-BBAD-53673BCDC1C6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CBCF9-F439-43E8-87BE-B9DA79EE0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CBCF9-F439-43E8-87BE-B9DA79EE0E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2577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CBCF9-F439-43E8-87BE-B9DA79EE0EE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4810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CBCF9-F439-43E8-87BE-B9DA79EE0EE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56671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CBCF9-F439-43E8-87BE-B9DA79EE0EE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2450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CBCF9-F439-43E8-87BE-B9DA79EE0EE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9349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CBCF9-F439-43E8-87BE-B9DA79EE0EE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9409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CBCF9-F439-43E8-87BE-B9DA79EE0EE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50946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CBCF9-F439-43E8-87BE-B9DA79EE0EE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69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eaderBlu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FooterBlu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00850"/>
            <a:ext cx="9144000" cy="6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doe_blac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343400"/>
            <a:ext cx="6400800" cy="18288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600200"/>
            <a:ext cx="7772400" cy="1828800"/>
          </a:xfr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7"/>
            <a:ext cx="2057400" cy="58978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7"/>
            <a:ext cx="6019800" cy="58978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lideFooterBlu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341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SlideHeaderBlu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5200" y="6356350"/>
            <a:ext cx="1371600" cy="365125"/>
          </a:xfrm>
        </p:spPr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57607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959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57607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959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49"/>
            <a:ext cx="5111750" cy="58978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099"/>
            <a:ext cx="3008313" cy="4736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199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6310312"/>
            <a:ext cx="1371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BFBFBF"/>
                </a:solidFill>
                <a:latin typeface="Calibri" pitchFamily="-112" charset="0"/>
              </a:defRPr>
            </a:lvl1pPr>
          </a:lstStyle>
          <a:p>
            <a:fld id="{C4BA0566-867F-4666-86F2-D0A899ED1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-112" charset="0"/>
              </a:defRPr>
            </a:lvl1pPr>
          </a:lstStyle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600" b="1" kern="1200">
          <a:solidFill>
            <a:srgbClr val="1F497D"/>
          </a:solidFill>
          <a:latin typeface="Trebuchet MS"/>
          <a:ea typeface="ＭＳ Ｐゴシック" pitchFamily="-112" charset="-128"/>
          <a:cs typeface="Trebuchet M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•"/>
        <a:defRPr kern="1200">
          <a:solidFill>
            <a:srgbClr val="7F7F7F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–"/>
        <a:defRPr sz="16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•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–"/>
        <a:defRPr sz="12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1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Peter van Gemmeren (ANL)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7724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Persistent Layout Studies</a:t>
            </a:r>
            <a:br>
              <a:rPr lang="en-US" dirty="0" smtClean="0"/>
            </a:br>
            <a:r>
              <a:rPr lang="en-US" dirty="0" smtClean="0"/>
              <a:t>Updates</a:t>
            </a:r>
            <a:endParaRPr lang="en-US" sz="2000" b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single attribute retrieval.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Switched </a:t>
            </a:r>
            <a:r>
              <a:rPr lang="en-US" sz="2400" b="1" dirty="0">
                <a:solidFill>
                  <a:schemeClr val="accent1"/>
                </a:solidFill>
              </a:rPr>
              <a:t>splitting off </a:t>
            </a:r>
            <a:r>
              <a:rPr lang="en-US" sz="2400" dirty="0">
                <a:solidFill>
                  <a:schemeClr val="tx1"/>
                </a:solidFill>
              </a:rPr>
              <a:t>while retaining </a:t>
            </a:r>
            <a:r>
              <a:rPr lang="en-US" sz="2400" b="1" dirty="0">
                <a:solidFill>
                  <a:schemeClr val="accent1"/>
                </a:solidFill>
              </a:rPr>
              <a:t>member-wise streaming </a:t>
            </a:r>
            <a:r>
              <a:rPr lang="en-US" sz="2400" dirty="0">
                <a:solidFill>
                  <a:schemeClr val="tx1"/>
                </a:solidFill>
              </a:rPr>
              <a:t>(another recent ROOT addition), so :</a:t>
            </a:r>
          </a:p>
          <a:p>
            <a:pPr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sz="2000" b="1" dirty="0" err="1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svcMgr.AthenaPoolCnvSvc.PoolAttributes</a:t>
            </a: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+= 							[ "STREAM_MEMBER_WISE = '1'" ]  </a:t>
            </a:r>
          </a:p>
          <a:p>
            <a:pPr lvl="1">
              <a:buNone/>
            </a:pPr>
            <a:r>
              <a:rPr lang="en-US" sz="2000" b="1" dirty="0" err="1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svcMgr.AthenaPoolCnvSvc.PoolAttributes</a:t>
            </a: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+= 							[ "DEFAULT_SPLITLEVEL = '0'" ]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Except for two largest Container(): 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New feature in POOL allows custom </a:t>
            </a:r>
            <a:r>
              <a:rPr lang="en-US" sz="2200" dirty="0" err="1">
                <a:solidFill>
                  <a:schemeClr val="tx1"/>
                </a:solidFill>
              </a:rPr>
              <a:t>SplitLevel</a:t>
            </a:r>
            <a:endParaRPr lang="en-US" sz="2200" dirty="0">
              <a:solidFill>
                <a:schemeClr val="tx1"/>
              </a:solidFill>
            </a:endParaRP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Avoids file size increase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Peter van Gemmeren (ANL): Persistent Layout Studies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0566-867F-4666-86F2-D0A899ED17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Almost event level retrieval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Use </a:t>
            </a:r>
            <a:r>
              <a:rPr lang="en-US" sz="2400" b="1" dirty="0">
                <a:solidFill>
                  <a:schemeClr val="accent1"/>
                </a:solidFill>
              </a:rPr>
              <a:t>automatic basket optimization </a:t>
            </a:r>
            <a:r>
              <a:rPr lang="en-US" sz="2400" dirty="0">
                <a:solidFill>
                  <a:schemeClr val="tx1"/>
                </a:solidFill>
              </a:rPr>
              <a:t>to write fewer events per basket, by </a:t>
            </a:r>
            <a:r>
              <a:rPr lang="en-US" sz="2400" b="1" dirty="0">
                <a:solidFill>
                  <a:schemeClr val="accent1"/>
                </a:solidFill>
              </a:rPr>
              <a:t>flushing every 10 (for AOD, 5 for ESD) events </a:t>
            </a:r>
            <a:r>
              <a:rPr lang="en-US" sz="2400" dirty="0">
                <a:solidFill>
                  <a:schemeClr val="tx1"/>
                </a:solidFill>
              </a:rPr>
              <a:t>and increase size for baskets outside the </a:t>
            </a:r>
            <a:r>
              <a:rPr lang="en-US" sz="2400" dirty="0" err="1">
                <a:solidFill>
                  <a:schemeClr val="tx1"/>
                </a:solidFill>
              </a:rPr>
              <a:t>CollectionTree</a:t>
            </a:r>
            <a:r>
              <a:rPr lang="en-US" sz="2400" dirty="0">
                <a:solidFill>
                  <a:schemeClr val="tx1"/>
                </a:solidFill>
              </a:rPr>
              <a:t> to </a:t>
            </a:r>
            <a:r>
              <a:rPr lang="en-US" sz="2400" b="1" dirty="0">
                <a:solidFill>
                  <a:schemeClr val="accent1"/>
                </a:solidFill>
              </a:rPr>
              <a:t>32K</a:t>
            </a:r>
            <a:r>
              <a:rPr lang="en-US" sz="2400" dirty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sz="2000" b="1" dirty="0" err="1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svcMgr.AthenaPoolCnvSvc.PoolAttributes</a:t>
            </a: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+= 						[ "DEFAULT_BUFFERSIZE = '32000'" ]</a:t>
            </a:r>
            <a:endParaRPr lang="en-US" sz="2000" dirty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2000" b="1" dirty="0" err="1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svcMgr.AthenaPoolCnvSvc.PoolAttributes</a:t>
            </a: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+= 			[ "</a:t>
            </a:r>
            <a:r>
              <a:rPr lang="en-US" sz="2000" b="1" dirty="0" err="1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ContainerName</a:t>
            </a: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= '</a:t>
            </a:r>
            <a:r>
              <a:rPr lang="en-US" sz="2000" b="1" dirty="0" err="1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TTree</a:t>
            </a: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000" b="1" dirty="0" err="1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CollectionTree</a:t>
            </a: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'; 								TREE_AUTO_FLUSH = '10'" ]</a:t>
            </a:r>
            <a:endParaRPr lang="en-US" sz="2000" dirty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Switch off basket optimization for all auxiliary container.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Peter van Gemmeren (ANL): Persistent Layout Studies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0566-867F-4666-86F2-D0A899ED17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Test: File Size</a:t>
            </a:r>
            <a:br>
              <a:rPr lang="en-US" dirty="0" smtClean="0"/>
            </a:br>
            <a:r>
              <a:rPr lang="en-US" dirty="0" smtClean="0"/>
              <a:t>									</a:t>
            </a:r>
            <a:r>
              <a:rPr lang="en-US" sz="1200" dirty="0" smtClean="0"/>
              <a:t>(my personal test, still need independent verification)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Testing on voatlas51 with 2.5K ESD and ~20K AOD events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</a:rPr>
              <a:t>Thanks </a:t>
            </a:r>
            <a:r>
              <a:rPr lang="en-US" sz="2200" dirty="0">
                <a:solidFill>
                  <a:schemeClr val="tx1"/>
                </a:solidFill>
              </a:rPr>
              <a:t>to Ilija for getting me access to </a:t>
            </a:r>
            <a:r>
              <a:rPr lang="en-US" sz="2200" dirty="0" err="1" smtClean="0">
                <a:solidFill>
                  <a:schemeClr val="tx1"/>
                </a:solidFill>
              </a:rPr>
              <a:t>lxvoadm</a:t>
            </a:r>
            <a:r>
              <a:rPr lang="en-US" sz="2200" dirty="0" smtClean="0">
                <a:solidFill>
                  <a:schemeClr val="tx1"/>
                </a:solidFill>
              </a:rPr>
              <a:t>/voatlas51.</a:t>
            </a:r>
            <a:endParaRPr lang="en-US" sz="22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Produced two ESD / AOD samples: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Full splitting and 30 MB to optimize </a:t>
            </a:r>
            <a:r>
              <a:rPr lang="en-US" sz="2400" dirty="0" err="1">
                <a:solidFill>
                  <a:schemeClr val="tx1"/>
                </a:solidFill>
              </a:rPr>
              <a:t>CollectionTree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marL="1314450" lvl="2" indent="-457200">
              <a:buNone/>
            </a:pP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4512002732 Apr  2 myESD_1.pool.root </a:t>
            </a:r>
          </a:p>
          <a:p>
            <a:pPr marL="1314450" lvl="2" indent="-457200">
              <a:buNone/>
            </a:pP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3803552613 Apr  2 myAOD_1.pool.root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No splitting and flushing </a:t>
            </a:r>
            <a:r>
              <a:rPr lang="en-US" sz="2400" dirty="0" smtClean="0">
                <a:solidFill>
                  <a:schemeClr val="tx1"/>
                </a:solidFill>
              </a:rPr>
              <a:t>every </a:t>
            </a:r>
            <a:r>
              <a:rPr lang="en-US" sz="2400" dirty="0">
                <a:solidFill>
                  <a:schemeClr val="tx1"/>
                </a:solidFill>
              </a:rPr>
              <a:t>5/10 events.</a:t>
            </a:r>
          </a:p>
          <a:p>
            <a:pPr marL="1314450" lvl="2" indent="-457200">
              <a:buNone/>
            </a:pP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4437849282 Apr  2 myESD_2.pool.root </a:t>
            </a:r>
          </a:p>
          <a:p>
            <a:pPr marL="1314450" lvl="2" indent="-457200">
              <a:buNone/>
            </a:pPr>
            <a:r>
              <a:rPr lang="en-US" sz="2000" b="1" dirty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3681997184 Apr  2 myAOD_2.pool.root</a:t>
            </a:r>
            <a:endParaRPr lang="en-US" sz="2400" b="1" dirty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No more file size increase!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Peter van Gemmeren (ANL): Persistent Layout Studies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03/02/2011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0566-867F-4666-86F2-D0A899ED17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Reading all events directly</a:t>
            </a:r>
            <a:br>
              <a:rPr lang="en-US" dirty="0"/>
            </a:br>
            <a:r>
              <a:rPr lang="en-US" dirty="0"/>
              <a:t>												</a:t>
            </a:r>
            <a:r>
              <a:rPr lang="en-US" sz="1200" dirty="0"/>
              <a:t>(all objects, timed individually)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1" indent="-514350">
              <a:buFont typeface="+mj-lt"/>
              <a:buAutoNum type="arabicPeriod"/>
            </a:pPr>
            <a:r>
              <a:rPr lang="en-US" sz="2400" b="1" dirty="0">
                <a:solidFill>
                  <a:schemeClr val="accent3"/>
                </a:solidFill>
              </a:rPr>
              <a:t>Full splitting and 30 MB </a:t>
            </a:r>
            <a:r>
              <a:rPr lang="en-US" sz="2400" dirty="0">
                <a:solidFill>
                  <a:schemeClr val="tx1"/>
                </a:solidFill>
              </a:rPr>
              <a:t>to optimize </a:t>
            </a:r>
            <a:r>
              <a:rPr lang="en-US" sz="2400" dirty="0" err="1">
                <a:solidFill>
                  <a:schemeClr val="tx1"/>
                </a:solidFill>
              </a:rPr>
              <a:t>CollectionTree</a:t>
            </a:r>
            <a:r>
              <a:rPr lang="en-US" sz="2400" dirty="0">
                <a:solidFill>
                  <a:schemeClr val="tx1"/>
                </a:solidFill>
              </a:rPr>
              <a:t>:</a:t>
            </a:r>
          </a:p>
          <a:p>
            <a:pPr marL="742950" lvl="2" indent="-342900"/>
            <a:r>
              <a:rPr lang="en-US" sz="2200" dirty="0">
                <a:solidFill>
                  <a:schemeClr val="tx1"/>
                </a:solidFill>
              </a:rPr>
              <a:t>Total read ESD: </a:t>
            </a:r>
            <a:r>
              <a:rPr lang="en-US" sz="2200" b="1" dirty="0">
                <a:solidFill>
                  <a:schemeClr val="accent5"/>
                </a:solidFill>
              </a:rPr>
              <a:t>420 ms/event</a:t>
            </a:r>
          </a:p>
          <a:p>
            <a:pPr marL="742950" lvl="2" indent="-342900"/>
            <a:r>
              <a:rPr lang="en-US" sz="2200" dirty="0">
                <a:solidFill>
                  <a:schemeClr val="tx1"/>
                </a:solidFill>
              </a:rPr>
              <a:t>Total read AOD : </a:t>
            </a:r>
            <a:r>
              <a:rPr lang="en-US" sz="2200" b="1" dirty="0">
                <a:solidFill>
                  <a:schemeClr val="accent5"/>
                </a:solidFill>
              </a:rPr>
              <a:t>59 (+/- 3) ms/event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US" sz="2400" b="1" dirty="0">
                <a:solidFill>
                  <a:schemeClr val="accent3"/>
                </a:solidFill>
              </a:rPr>
              <a:t>No splitting and flushing </a:t>
            </a:r>
            <a:r>
              <a:rPr lang="en-US" sz="2400" dirty="0">
                <a:solidFill>
                  <a:schemeClr val="tx1"/>
                </a:solidFill>
              </a:rPr>
              <a:t>of </a:t>
            </a:r>
            <a:r>
              <a:rPr lang="en-US" sz="2400" dirty="0" err="1">
                <a:solidFill>
                  <a:schemeClr val="tx1"/>
                </a:solidFill>
              </a:rPr>
              <a:t>CollectionTree</a:t>
            </a:r>
            <a:r>
              <a:rPr lang="en-US" sz="2400" dirty="0">
                <a:solidFill>
                  <a:schemeClr val="tx1"/>
                </a:solidFill>
              </a:rPr>
              <a:t> every </a:t>
            </a:r>
            <a:r>
              <a:rPr lang="en-US" sz="2400" b="1" dirty="0">
                <a:solidFill>
                  <a:srgbClr val="0000FF"/>
                </a:solidFill>
              </a:rPr>
              <a:t>10/5 </a:t>
            </a:r>
            <a:r>
              <a:rPr lang="en-US" sz="2400" b="1" dirty="0">
                <a:solidFill>
                  <a:schemeClr val="accent3"/>
                </a:solidFill>
              </a:rPr>
              <a:t>events</a:t>
            </a:r>
            <a:r>
              <a:rPr lang="en-US" sz="2400" dirty="0">
                <a:solidFill>
                  <a:schemeClr val="tx1"/>
                </a:solidFill>
              </a:rPr>
              <a:t>:</a:t>
            </a:r>
          </a:p>
          <a:p>
            <a:pPr marL="742950" lvl="2" indent="-342900"/>
            <a:r>
              <a:rPr lang="en-US" sz="2200" dirty="0">
                <a:solidFill>
                  <a:schemeClr val="tx1"/>
                </a:solidFill>
              </a:rPr>
              <a:t>Total read ESD: </a:t>
            </a:r>
            <a:r>
              <a:rPr lang="en-US" sz="2200" b="1" dirty="0">
                <a:solidFill>
                  <a:schemeClr val="accent5"/>
                </a:solidFill>
              </a:rPr>
              <a:t> 360 ms/event</a:t>
            </a:r>
          </a:p>
          <a:p>
            <a:pPr marL="742950" lvl="2" indent="-342900"/>
            <a:r>
              <a:rPr lang="en-US" sz="2200" dirty="0">
                <a:solidFill>
                  <a:schemeClr val="tx1"/>
                </a:solidFill>
              </a:rPr>
              <a:t>Total read AOD: </a:t>
            </a:r>
            <a:r>
              <a:rPr lang="en-US" sz="2200" b="1" dirty="0">
                <a:solidFill>
                  <a:schemeClr val="accent5"/>
                </a:solidFill>
              </a:rPr>
              <a:t>35 (+/- 2) ms/event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2400" b="1" dirty="0">
                <a:solidFill>
                  <a:schemeClr val="accent1"/>
                </a:solidFill>
              </a:rPr>
              <a:t>Reading all events still is ~15 - 30% faster</a:t>
            </a:r>
            <a:endParaRPr lang="en-US" sz="2400" dirty="0">
              <a:solidFill>
                <a:schemeClr val="tx1"/>
              </a:solidFill>
            </a:endParaRPr>
          </a:p>
          <a:p>
            <a:pPr marL="742950" lvl="2" indent="-342900"/>
            <a:r>
              <a:rPr lang="en-US" sz="2200" dirty="0">
                <a:solidFill>
                  <a:schemeClr val="tx1"/>
                </a:solidFill>
              </a:rPr>
              <a:t>Fewer reads, </a:t>
            </a:r>
            <a:r>
              <a:rPr lang="en-US" sz="2200" dirty="0" smtClean="0">
                <a:solidFill>
                  <a:schemeClr val="tx1"/>
                </a:solidFill>
              </a:rPr>
              <a:t>~30 </a:t>
            </a:r>
            <a:r>
              <a:rPr lang="en-US" sz="2200" dirty="0">
                <a:solidFill>
                  <a:schemeClr val="tx1"/>
                </a:solidFill>
              </a:rPr>
              <a:t>x less branches only ~10 x more baskets.</a:t>
            </a:r>
          </a:p>
          <a:p>
            <a:pPr marL="742950" lvl="2" indent="-34290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1200150" lvl="3" indent="-342900"/>
            <a:r>
              <a:rPr lang="en-US" sz="1800" dirty="0">
                <a:solidFill>
                  <a:schemeClr val="tx1"/>
                </a:solidFill>
              </a:rPr>
              <a:t>All AOD tests we run twice on different cores (same for both formats though), number between cores varied about 5% (between core 0 and 2)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Peter van Gemmeren (ANL): Persistent Layout Studies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0566-867F-4666-86F2-D0A899ED17D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Reading ~1% of events via TAGs </a:t>
            </a:r>
            <a:br>
              <a:rPr lang="en-US" dirty="0"/>
            </a:br>
            <a:r>
              <a:rPr lang="en-US" dirty="0"/>
              <a:t>												</a:t>
            </a:r>
            <a:r>
              <a:rPr lang="en-US" sz="1200" dirty="0"/>
              <a:t>(all objects, timed individually)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1% cut on random variable in TAGs</a:t>
            </a:r>
          </a:p>
          <a:p>
            <a:pPr marL="742950" lvl="2" indent="-342900"/>
            <a:r>
              <a:rPr lang="en-US" sz="2200" dirty="0">
                <a:solidFill>
                  <a:schemeClr val="tx1"/>
                </a:solidFill>
              </a:rPr>
              <a:t>Ignore times for first event.</a:t>
            </a:r>
          </a:p>
          <a:p>
            <a:pPr marL="514350" lvl="1" indent="-5143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3"/>
                </a:solidFill>
              </a:rPr>
              <a:t>Not </a:t>
            </a:r>
            <a:r>
              <a:rPr lang="en-US" sz="2400" b="1" dirty="0">
                <a:solidFill>
                  <a:schemeClr val="accent3"/>
                </a:solidFill>
              </a:rPr>
              <a:t>yet fully retested, only AOD</a:t>
            </a:r>
          </a:p>
          <a:p>
            <a:pPr marL="914400" lvl="2" indent="-514350"/>
            <a:r>
              <a:rPr lang="en-US" sz="2200" dirty="0">
                <a:solidFill>
                  <a:srgbClr val="000000"/>
                </a:solidFill>
                <a:cs typeface="Calibri"/>
              </a:rPr>
              <a:t>Not yet latest version, but close.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US" sz="2400" b="1" dirty="0">
                <a:solidFill>
                  <a:schemeClr val="accent3"/>
                </a:solidFill>
              </a:rPr>
              <a:t>Full splitting and 30 MB </a:t>
            </a:r>
            <a:r>
              <a:rPr lang="en-US" sz="2400" dirty="0">
                <a:solidFill>
                  <a:schemeClr val="tx1"/>
                </a:solidFill>
              </a:rPr>
              <a:t>to optimize </a:t>
            </a:r>
            <a:r>
              <a:rPr lang="en-US" sz="2400" dirty="0" err="1">
                <a:solidFill>
                  <a:schemeClr val="tx1"/>
                </a:solidFill>
              </a:rPr>
              <a:t>CollectionTree</a:t>
            </a:r>
            <a:r>
              <a:rPr lang="en-US" sz="2400" dirty="0">
                <a:solidFill>
                  <a:schemeClr val="tx1"/>
                </a:solidFill>
              </a:rPr>
              <a:t>:</a:t>
            </a:r>
          </a:p>
          <a:p>
            <a:pPr marL="742950" lvl="2" indent="-342900"/>
            <a:r>
              <a:rPr lang="en-US" sz="2200" dirty="0">
                <a:solidFill>
                  <a:schemeClr val="tx1"/>
                </a:solidFill>
              </a:rPr>
              <a:t>Total read </a:t>
            </a:r>
            <a:r>
              <a:rPr lang="en-US" sz="2200" b="1" dirty="0">
                <a:solidFill>
                  <a:schemeClr val="accent5"/>
                </a:solidFill>
              </a:rPr>
              <a:t>270 ms/event</a:t>
            </a:r>
          </a:p>
          <a:p>
            <a:pPr marL="1200150" lvl="3" indent="-342900"/>
            <a:r>
              <a:rPr lang="en-US" sz="2000" dirty="0">
                <a:solidFill>
                  <a:schemeClr val="tx1"/>
                </a:solidFill>
              </a:rPr>
              <a:t>A 1% selection ends up reading and uncompressing most data.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US" sz="2400" b="1" dirty="0">
                <a:solidFill>
                  <a:schemeClr val="accent3"/>
                </a:solidFill>
              </a:rPr>
              <a:t>No splitting and flushing </a:t>
            </a:r>
            <a:r>
              <a:rPr lang="en-US" sz="2400" dirty="0">
                <a:solidFill>
                  <a:schemeClr val="tx1"/>
                </a:solidFill>
              </a:rPr>
              <a:t>of </a:t>
            </a:r>
            <a:r>
              <a:rPr lang="en-US" sz="2400" dirty="0" err="1">
                <a:solidFill>
                  <a:schemeClr val="tx1"/>
                </a:solidFill>
              </a:rPr>
              <a:t>CollectionTree</a:t>
            </a:r>
            <a:r>
              <a:rPr lang="en-US" sz="2400" dirty="0">
                <a:solidFill>
                  <a:schemeClr val="tx1"/>
                </a:solidFill>
              </a:rPr>
              <a:t> every </a:t>
            </a:r>
            <a:r>
              <a:rPr lang="en-US" sz="2400" b="1" dirty="0">
                <a:solidFill>
                  <a:schemeClr val="accent3"/>
                </a:solidFill>
              </a:rPr>
              <a:t>10 events</a:t>
            </a:r>
            <a:r>
              <a:rPr lang="en-US" sz="2400" dirty="0">
                <a:solidFill>
                  <a:schemeClr val="tx1"/>
                </a:solidFill>
              </a:rPr>
              <a:t>:</a:t>
            </a:r>
          </a:p>
          <a:p>
            <a:pPr marL="742950" lvl="2" indent="-342900"/>
            <a:r>
              <a:rPr lang="en-US" sz="2200" dirty="0">
                <a:solidFill>
                  <a:schemeClr val="tx1"/>
                </a:solidFill>
              </a:rPr>
              <a:t>Total read </a:t>
            </a:r>
            <a:r>
              <a:rPr lang="en-US" sz="2200" b="1" dirty="0" smtClean="0">
                <a:solidFill>
                  <a:schemeClr val="accent5"/>
                </a:solidFill>
              </a:rPr>
              <a:t>60 ms/event</a:t>
            </a:r>
            <a:endParaRPr lang="en-US" sz="2200" b="1" dirty="0">
              <a:solidFill>
                <a:schemeClr val="accent5"/>
              </a:solidFill>
            </a:endParaRPr>
          </a:p>
          <a:p>
            <a:pPr marL="1200150" lvl="3" indent="-342900"/>
            <a:r>
              <a:rPr lang="en-US" sz="2000" dirty="0">
                <a:solidFill>
                  <a:schemeClr val="tx1"/>
                </a:solidFill>
              </a:rPr>
              <a:t>Only about 10% of the event data is read and uncompressed.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Reading selected events is ~4-5 times faster.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Peter van Gemmeren (ANL): Persistent Layout Studies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0566-867F-4666-86F2-D0A899ED17D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No more increase in </a:t>
            </a:r>
            <a:r>
              <a:rPr lang="en-US" sz="2400" b="1" dirty="0">
                <a:solidFill>
                  <a:srgbClr val="0000FF"/>
                </a:solidFill>
              </a:rPr>
              <a:t>file size.</a:t>
            </a:r>
          </a:p>
          <a:p>
            <a:r>
              <a:rPr lang="en-US" sz="2400" b="1" dirty="0">
                <a:solidFill>
                  <a:srgbClr val="0000FF"/>
                </a:solidFill>
              </a:rPr>
              <a:t>Memory </a:t>
            </a:r>
            <a:r>
              <a:rPr lang="en-US" sz="2400" dirty="0">
                <a:solidFill>
                  <a:schemeClr val="tx1"/>
                </a:solidFill>
              </a:rPr>
              <a:t>consumption </a:t>
            </a:r>
            <a:r>
              <a:rPr lang="en-US" sz="2400" b="1" dirty="0">
                <a:solidFill>
                  <a:srgbClr val="0000FF"/>
                </a:solidFill>
              </a:rPr>
              <a:t>goes down </a:t>
            </a:r>
            <a:r>
              <a:rPr lang="en-US" sz="2400" dirty="0">
                <a:solidFill>
                  <a:schemeClr val="tx1"/>
                </a:solidFill>
              </a:rPr>
              <a:t>for read and write jobs using the new layout.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E.G.: To copy 20K AOD_1 uses  </a:t>
            </a:r>
            <a:r>
              <a:rPr lang="en-US" sz="2200" b="1" dirty="0">
                <a:solidFill>
                  <a:srgbClr val="FF00FF"/>
                </a:solidFill>
              </a:rPr>
              <a:t>1170 MB</a:t>
            </a:r>
            <a:r>
              <a:rPr lang="en-US" sz="2200" dirty="0">
                <a:solidFill>
                  <a:schemeClr val="tx1"/>
                </a:solidFill>
              </a:rPr>
              <a:t>, whereas AOD_2 only requires </a:t>
            </a:r>
            <a:r>
              <a:rPr lang="en-US" sz="2200" b="1" dirty="0">
                <a:solidFill>
                  <a:srgbClr val="FF00FF"/>
                </a:solidFill>
              </a:rPr>
              <a:t>890 MB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This is after fixing auxiliary tree optimization.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LCG </a:t>
            </a:r>
            <a:r>
              <a:rPr lang="en-US" sz="2400" dirty="0">
                <a:solidFill>
                  <a:schemeClr val="tx1"/>
                </a:solidFill>
              </a:rPr>
              <a:t>60b causes large VMEM increase for 30MB Collection Tree (Savannah #79833): 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Not yet fully understood, but tests were done with LCG 59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New layout lowers the LCG 60b memory footprint.</a:t>
            </a:r>
          </a:p>
          <a:p>
            <a:r>
              <a:rPr lang="en-US" sz="2200" b="1" dirty="0">
                <a:solidFill>
                  <a:srgbClr val="0000FF"/>
                </a:solidFill>
              </a:rPr>
              <a:t>Writing speeds </a:t>
            </a:r>
            <a:r>
              <a:rPr lang="en-US" sz="2200" dirty="0">
                <a:solidFill>
                  <a:schemeClr val="tx1"/>
                </a:solidFill>
              </a:rPr>
              <a:t>up for AOD (not for ESD) by </a:t>
            </a:r>
            <a:r>
              <a:rPr lang="en-US" sz="2200" b="1" dirty="0">
                <a:solidFill>
                  <a:srgbClr val="FF00FF"/>
                </a:solidFill>
              </a:rPr>
              <a:t>20%</a:t>
            </a:r>
          </a:p>
          <a:p>
            <a:pPr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0566-867F-4666-86F2-D0A899ED17D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  <a:cs typeface="Calibri"/>
              </a:rPr>
              <a:t>New ROOT storage layout with no-split / small baskets shows many improvements</a:t>
            </a:r>
            <a:r>
              <a:rPr lang="en-US" sz="2400" dirty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Calibri"/>
              </a:rPr>
              <a:t>Much faster (factor 4-5) single event reading.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Calibri"/>
              </a:rPr>
              <a:t>Saves lots of Virtual Memory, &gt;100 MB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Calibri"/>
              </a:rPr>
              <a:t>Faster read overall (15-35%).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Calibri"/>
              </a:rPr>
              <a:t>For AOD, faster writing speed (&gt;20%), but not for ESD.</a:t>
            </a:r>
          </a:p>
          <a:p>
            <a:r>
              <a:rPr lang="en-US" sz="2400" dirty="0">
                <a:solidFill>
                  <a:schemeClr val="tx1"/>
                </a:solidFill>
                <a:cs typeface="Calibri"/>
              </a:rPr>
              <a:t>Given these results, we should switch release 17 to write out in this new format.</a:t>
            </a:r>
          </a:p>
          <a:p>
            <a:pPr lvl="1"/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Changes are currently going into devval.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0566-867F-4666-86F2-D0A899ED17D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03/02/2011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Peter van Gemmeren (ANL): Persistent Layout Studies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">
  <a:themeElements>
    <a:clrScheme name="My Color Theme">
      <a:dk1>
        <a:srgbClr val="000000"/>
      </a:dk1>
      <a:lt1>
        <a:sysClr val="window" lastClr="FFFFFF"/>
      </a:lt1>
      <a:dk2>
        <a:srgbClr val="1C4A97"/>
      </a:dk2>
      <a:lt2>
        <a:srgbClr val="D9E4F9"/>
      </a:lt2>
      <a:accent1>
        <a:srgbClr val="FF0000"/>
      </a:accent1>
      <a:accent2>
        <a:srgbClr val="00FF00"/>
      </a:accent2>
      <a:accent3>
        <a:srgbClr val="0000FF"/>
      </a:accent3>
      <a:accent4>
        <a:srgbClr val="FFFF00"/>
      </a:accent4>
      <a:accent5>
        <a:srgbClr val="FF00FF"/>
      </a:accent5>
      <a:accent6>
        <a:srgbClr val="00FF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ANL-blue</Template>
  <TotalTime>2248</TotalTime>
  <Words>542</Words>
  <Application>Microsoft Office PowerPoint</Application>
  <PresentationFormat>On-screen Show (4:3)</PresentationFormat>
  <Paragraphs>98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blue</vt:lpstr>
      <vt:lpstr>Persistent Layout Studies Updates</vt:lpstr>
      <vt:lpstr>No single attribute retrieval.</vt:lpstr>
      <vt:lpstr>Almost event level retrieval</vt:lpstr>
      <vt:lpstr>Test: File Size          (my personal test, still need independent verification)</vt:lpstr>
      <vt:lpstr>Results for Reading all events directly             (all objects, timed individually)</vt:lpstr>
      <vt:lpstr>Results for Reading ~1% of events via TAGs              (all objects, timed individually)</vt:lpstr>
      <vt:lpstr>New results</vt:lpstr>
      <vt:lpstr>Outlook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and Computing</dc:title>
  <dc:creator>Peter van Gemmeren</dc:creator>
  <cp:lastModifiedBy>Peter van Gemmeren</cp:lastModifiedBy>
  <cp:revision>101</cp:revision>
  <dcterms:created xsi:type="dcterms:W3CDTF">2011-02-18T12:45:32Z</dcterms:created>
  <dcterms:modified xsi:type="dcterms:W3CDTF">2011-04-04T13:54:02Z</dcterms:modified>
</cp:coreProperties>
</file>