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tags/tag9.xml" ContentType="application/vnd.openxmlformats-officedocument.presentationml.tags+xml"/>
  <Override PartName="/ppt/notesSlides/notesSlide3.xml" ContentType="application/vnd.openxmlformats-officedocument.presentationml.notesSlide+xml"/>
  <Override PartName="/ppt/tags/tag10.xml" ContentType="application/vnd.openxmlformats-officedocument.presentationml.tags+xml"/>
  <Override PartName="/ppt/notesSlides/notesSlide4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notesMasterIdLst>
    <p:notesMasterId r:id="rId27"/>
  </p:notesMasterIdLst>
  <p:sldIdLst>
    <p:sldId id="256" r:id="rId2"/>
    <p:sldId id="687" r:id="rId3"/>
    <p:sldId id="266" r:id="rId4"/>
    <p:sldId id="695" r:id="rId5"/>
    <p:sldId id="277" r:id="rId6"/>
    <p:sldId id="278" r:id="rId7"/>
    <p:sldId id="257" r:id="rId8"/>
    <p:sldId id="675" r:id="rId9"/>
    <p:sldId id="685" r:id="rId10"/>
    <p:sldId id="691" r:id="rId11"/>
    <p:sldId id="688" r:id="rId12"/>
    <p:sldId id="686" r:id="rId13"/>
    <p:sldId id="693" r:id="rId14"/>
    <p:sldId id="319" r:id="rId15"/>
    <p:sldId id="284" r:id="rId16"/>
    <p:sldId id="286" r:id="rId17"/>
    <p:sldId id="318" r:id="rId18"/>
    <p:sldId id="320" r:id="rId19"/>
    <p:sldId id="297" r:id="rId20"/>
    <p:sldId id="694" r:id="rId21"/>
    <p:sldId id="692" r:id="rId22"/>
    <p:sldId id="682" r:id="rId23"/>
    <p:sldId id="683" r:id="rId24"/>
    <p:sldId id="678" r:id="rId25"/>
    <p:sldId id="305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243D"/>
    <a:srgbClr val="FF9900"/>
    <a:srgbClr val="EEF4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724" autoAdjust="0"/>
    <p:restoredTop sz="80261" autoAdjust="0"/>
  </p:normalViewPr>
  <p:slideViewPr>
    <p:cSldViewPr snapToGrid="0">
      <p:cViewPr varScale="1">
        <p:scale>
          <a:sx n="85" d="100"/>
          <a:sy n="85" d="100"/>
        </p:scale>
        <p:origin x="181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139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7AC2A5-E0B0-4866-9D79-0BE14ACE2F92}" type="datetimeFigureOut">
              <a:rPr lang="en-CA" smtClean="0"/>
              <a:t>2023-06-22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E594A7-FFC6-4935-89FC-25493FCB632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84532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3475 square m.</a:t>
            </a:r>
          </a:p>
          <a:p>
            <a:r>
              <a:rPr lang="en-CA" dirty="0"/>
              <a:t>Almost 40, 000 square foot building.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E594A7-FFC6-4935-89FC-25493FCB6322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391329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aluminum 6061 bead-on-plate welding using the APS LPBF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E594A7-FFC6-4935-89FC-25493FCB6322}" type="slidenum">
              <a:rPr lang="en-CA" smtClean="0"/>
              <a:t>12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646112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194650"/>
          </a:xfrm>
        </p:spPr>
        <p:txBody>
          <a:bodyPr wrap="none" anchor="t">
            <a:normAutofit/>
          </a:bodyPr>
          <a:lstStyle>
            <a:lvl1pPr algn="r">
              <a:defRPr sz="7200" b="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100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829882"/>
            <a:ext cx="9144000" cy="618523"/>
          </a:xfrm>
        </p:spPr>
        <p:txBody>
          <a:bodyPr anchor="b">
            <a:normAutofit/>
          </a:bodyPr>
          <a:lstStyle>
            <a:lvl1pPr marL="0" indent="0" algn="r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smtClean="0"/>
              <a:t>6/22/2023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8588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6"/>
            <a:ext cx="10515600" cy="819355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31"/>
            <a:ext cx="10515600" cy="337973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1" y="5186516"/>
            <a:ext cx="10514012" cy="682472"/>
          </a:xfrm>
        </p:spPr>
        <p:txBody>
          <a:bodyPr/>
          <a:lstStyle>
            <a:lvl1pPr marL="0" indent="0">
              <a:buNone/>
              <a:defRPr sz="12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smtClean="0"/>
              <a:t>6/22/2023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4063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1" y="4489399"/>
            <a:ext cx="10514012" cy="1501826"/>
          </a:xfrm>
        </p:spPr>
        <p:txBody>
          <a:bodyPr anchor="ctr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smtClean="0"/>
              <a:t>6/22/2023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0090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3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5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smtClean="0"/>
              <a:t>6/22/2023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292196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73"/>
            <a:ext cx="10515600" cy="2511835"/>
          </a:xfrm>
        </p:spPr>
        <p:txBody>
          <a:bodyPr anchor="b">
            <a:normAutofit/>
          </a:bodyPr>
          <a:lstStyle>
            <a:lvl1pPr>
              <a:defRPr sz="40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1" y="4850581"/>
            <a:ext cx="10514012" cy="1140644"/>
          </a:xfrm>
        </p:spPr>
        <p:txBody>
          <a:bodyPr anchor="t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smtClean="0"/>
              <a:t>6/22/2023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80904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1" y="1885950"/>
            <a:ext cx="2946867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801" y="2571750"/>
            <a:ext cx="292735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8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5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40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18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40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smtClean="0"/>
              <a:t>6/22/2023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28590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1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1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71"/>
            <a:ext cx="2940051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9000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7" y="4873770"/>
            <a:ext cx="2934407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6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5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200" y="487376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smtClean="0"/>
              <a:t>6/22/2023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24949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smtClean="0"/>
              <a:t>6/22/2023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54562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smtClean="0"/>
              <a:t>6/22/2023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5239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5"/>
            <a:ext cx="11353800" cy="83909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2428" y="903646"/>
            <a:ext cx="11058861" cy="527332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smtClean="0"/>
              <a:t>6/22/2023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CLEO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D852E89-0DD7-4AFB-B735-A96DEC6ED10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2868" y="6118768"/>
            <a:ext cx="4460648" cy="839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923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194650"/>
          </a:xfrm>
        </p:spPr>
        <p:txBody>
          <a:bodyPr wrap="none" anchor="t">
            <a:normAutofit/>
          </a:bodyPr>
          <a:lstStyle>
            <a:lvl1pPr algn="l">
              <a:defRPr sz="7200" b="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829878"/>
            <a:ext cx="9144000" cy="617822"/>
          </a:xfrm>
        </p:spPr>
        <p:txBody>
          <a:bodyPr anchor="b">
            <a:normAutofit/>
          </a:bodyPr>
          <a:lstStyle>
            <a:lvl1pPr marL="0" indent="0" algn="l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smtClean="0"/>
              <a:t>6/22/2023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092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smtClean="0"/>
              <a:t>6/22/2023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5131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3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3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smtClean="0"/>
              <a:t>6/22/2023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472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smtClean="0"/>
              <a:t>6/22/2023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2218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smtClean="0"/>
              <a:t>6/22/2023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223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31"/>
            <a:ext cx="61722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4" y="2057400"/>
            <a:ext cx="3652025" cy="381158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smtClean="0"/>
              <a:t>6/22/2023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5335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31"/>
            <a:ext cx="617220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4" y="2057400"/>
            <a:ext cx="3652025" cy="381158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smtClean="0"/>
              <a:t>6/22/2023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1046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6669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2428" y="828339"/>
            <a:ext cx="11058861" cy="5348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6/22/2023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28298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tif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tif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35.tif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6" Type="http://schemas.openxmlformats.org/officeDocument/2006/relationships/image" Target="../media/image40.jpg"/><Relationship Id="rId5" Type="http://schemas.openxmlformats.org/officeDocument/2006/relationships/image" Target="../media/image39.jpeg"/><Relationship Id="rId4" Type="http://schemas.openxmlformats.org/officeDocument/2006/relationships/image" Target="../media/image38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tif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t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27.tif"/><Relationship Id="rId7" Type="http://schemas.openxmlformats.org/officeDocument/2006/relationships/image" Target="../media/image3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6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png"/><Relationship Id="rId3" Type="http://schemas.openxmlformats.org/officeDocument/2006/relationships/image" Target="../media/image6.png"/><Relationship Id="rId7" Type="http://schemas.microsoft.com/office/2007/relationships/hdphoto" Target="../media/hdphoto2.wdp"/><Relationship Id="rId12" Type="http://schemas.openxmlformats.org/officeDocument/2006/relationships/image" Target="../media/image1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2.png"/><Relationship Id="rId5" Type="http://schemas.openxmlformats.org/officeDocument/2006/relationships/image" Target="../media/image7.jpeg"/><Relationship Id="rId10" Type="http://schemas.openxmlformats.org/officeDocument/2006/relationships/image" Target="../media/image11.png"/><Relationship Id="rId4" Type="http://schemas.microsoft.com/office/2007/relationships/hdphoto" Target="../media/hdphoto1.wdp"/><Relationship Id="rId9" Type="http://schemas.openxmlformats.org/officeDocument/2006/relationships/image" Target="../media/image10.jpeg"/><Relationship Id="rId14" Type="http://schemas.openxmlformats.org/officeDocument/2006/relationships/image" Target="../media/image1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6.wmf"/><Relationship Id="rId3" Type="http://schemas.openxmlformats.org/officeDocument/2006/relationships/image" Target="../media/image22.png"/><Relationship Id="rId12" Type="http://schemas.openxmlformats.org/officeDocument/2006/relationships/image" Target="../media/image8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11" Type="http://schemas.openxmlformats.org/officeDocument/2006/relationships/image" Target="../media/image82.png"/><Relationship Id="rId4" Type="http://schemas.openxmlformats.org/officeDocument/2006/relationships/image" Target="../media/image2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5" Type="http://schemas.openxmlformats.org/officeDocument/2006/relationships/image" Target="../media/image18.png"/><Relationship Id="rId4" Type="http://schemas.openxmlformats.org/officeDocument/2006/relationships/image" Target="../media/image17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video" Target="../media/media1.mp4"/><Relationship Id="rId7" Type="http://schemas.openxmlformats.org/officeDocument/2006/relationships/image" Target="../media/image19.png"/><Relationship Id="rId2" Type="http://schemas.microsoft.com/office/2007/relationships/media" Target="../media/media1.mp4"/><Relationship Id="rId1" Type="http://schemas.openxmlformats.org/officeDocument/2006/relationships/tags" Target="../tags/tag2.xml"/><Relationship Id="rId6" Type="http://schemas.openxmlformats.org/officeDocument/2006/relationships/image" Target="../media/image18.png"/><Relationship Id="rId5" Type="http://schemas.openxmlformats.org/officeDocument/2006/relationships/image" Target="../media/image17.jpg"/><Relationship Id="rId4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image" Target="../media/image22.png"/><Relationship Id="rId7" Type="http://schemas.openxmlformats.org/officeDocument/2006/relationships/image" Target="../media/image25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1.bin"/><Relationship Id="rId10" Type="http://schemas.openxmlformats.org/officeDocument/2006/relationships/image" Target="../media/image18.png"/><Relationship Id="rId4" Type="http://schemas.openxmlformats.org/officeDocument/2006/relationships/image" Target="../media/image23.emf"/><Relationship Id="rId9" Type="http://schemas.openxmlformats.org/officeDocument/2006/relationships/image" Target="../media/image26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3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image" Target="../media/image31.png"/><Relationship Id="rId5" Type="http://schemas.openxmlformats.org/officeDocument/2006/relationships/image" Target="../media/image30.jpg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5527" y="2608255"/>
            <a:ext cx="11583940" cy="1641490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en-US" sz="3600" b="1" spc="-100" dirty="0"/>
              <a:t>At the tip of an intense laser beam: </a:t>
            </a:r>
            <a:br>
              <a:rPr lang="en-US" sz="3600" b="1" spc="-100" dirty="0"/>
            </a:br>
            <a:r>
              <a:rPr lang="en-US" sz="3600" b="1" spc="-100" dirty="0"/>
              <a:t>operando monitoring of laser processing in manufacturing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5527" y="3478903"/>
            <a:ext cx="11394535" cy="1671621"/>
          </a:xfrm>
        </p:spPr>
        <p:txBody>
          <a:bodyPr>
            <a:normAutofit/>
          </a:bodyPr>
          <a:lstStyle/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en-CA" sz="2000" b="1" dirty="0"/>
              <a:t>Troy R Allen, Tristan G Fleming , and </a:t>
            </a:r>
            <a:r>
              <a:rPr lang="en-CA" sz="2000" b="1" u="sng" dirty="0"/>
              <a:t>James M Fraser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CA" sz="1800" b="1" dirty="0"/>
              <a:t>Department of Physics, Engineering Physics &amp; Astronomy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CA" sz="1800" b="1" dirty="0"/>
              <a:t>Queen’s University 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CA" sz="1800" b="1" dirty="0"/>
              <a:t>Kingston ON Canada</a:t>
            </a:r>
            <a:endParaRPr lang="en-US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566" y="-75608"/>
            <a:ext cx="2343917" cy="178308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991" y="5661765"/>
            <a:ext cx="6751559" cy="12700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30" t="63562" r="46513" b="10560"/>
          <a:stretch/>
        </p:blipFill>
        <p:spPr>
          <a:xfrm>
            <a:off x="9083174" y="155987"/>
            <a:ext cx="2305200" cy="2146788"/>
          </a:xfrm>
          <a:prstGeom prst="rect">
            <a:avLst/>
          </a:prstGeom>
          <a:ln w="22225">
            <a:solidFill>
              <a:schemeClr val="tx1"/>
            </a:solidFill>
            <a:prstDash val="solid"/>
          </a:ln>
        </p:spPr>
      </p:pic>
    </p:spTree>
    <p:extLst>
      <p:ext uri="{BB962C8B-B14F-4D97-AF65-F5344CB8AC3E}">
        <p14:creationId xmlns:p14="http://schemas.microsoft.com/office/powerpoint/2010/main" val="554862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6463"/>
    </mc:Choice>
    <mc:Fallback xmlns="">
      <p:transition spd="slow" advTm="66463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DB06A-ACCF-3FAE-BBA7-32BFF3DD61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Access to dynamics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9925DBD-6120-B3CC-F6FE-F671A30EFA5B}"/>
              </a:ext>
            </a:extLst>
          </p:cNvPr>
          <p:cNvGrpSpPr>
            <a:grpSpLocks noChangeAspect="1"/>
          </p:cNvGrpSpPr>
          <p:nvPr/>
        </p:nvGrpSpPr>
        <p:grpSpPr>
          <a:xfrm>
            <a:off x="1754011" y="1249051"/>
            <a:ext cx="8967719" cy="3909969"/>
            <a:chOff x="-1993900" y="1136164"/>
            <a:chExt cx="6045199" cy="2635736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09C7542-1580-6DF5-13B7-C0B5B7CA1B69}"/>
                </a:ext>
              </a:extLst>
            </p:cNvPr>
            <p:cNvSpPr/>
            <p:nvPr/>
          </p:nvSpPr>
          <p:spPr>
            <a:xfrm>
              <a:off x="-1993900" y="1136164"/>
              <a:ext cx="6045199" cy="263573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7" name="Picture 6" descr="Timeline&#10;&#10;Description automatically generated">
              <a:extLst>
                <a:ext uri="{FF2B5EF4-FFF2-40B4-BE49-F238E27FC236}">
                  <a16:creationId xmlns:a16="http://schemas.microsoft.com/office/drawing/2014/main" id="{612060BF-4F0E-8DAB-9DA0-10322173A51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810187" y="1251019"/>
              <a:ext cx="5762625" cy="245745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9D9AE59E-C193-3F2B-2C26-676B7CEF9481}"/>
              </a:ext>
            </a:extLst>
          </p:cNvPr>
          <p:cNvSpPr/>
          <p:nvPr/>
        </p:nvSpPr>
        <p:spPr>
          <a:xfrm>
            <a:off x="2823828" y="5247639"/>
            <a:ext cx="7270045" cy="83909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5400" dirty="0"/>
              <a:t>Is it just noise?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1BB06BB-F392-CB1F-1E79-AA25B94E4DAE}"/>
              </a:ext>
            </a:extLst>
          </p:cNvPr>
          <p:cNvSpPr/>
          <p:nvPr/>
        </p:nvSpPr>
        <p:spPr>
          <a:xfrm>
            <a:off x="191015" y="3567048"/>
            <a:ext cx="1132840" cy="1098937"/>
          </a:xfrm>
          <a:prstGeom prst="rect">
            <a:avLst/>
          </a:prstGeom>
          <a:solidFill>
            <a:schemeClr val="bg1">
              <a:lumMod val="65000"/>
              <a:lumOff val="35000"/>
            </a:schemeClr>
          </a:solidFill>
          <a:ln w="28575">
            <a:solidFill>
              <a:srgbClr val="2121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Open Sans Semibold" panose="020B0606030504020204"/>
              </a:rPr>
              <a:t>316L SS</a:t>
            </a:r>
            <a:endParaRPr lang="en-CA" dirty="0">
              <a:latin typeface="Open Sans Semibold" panose="020B0606030504020204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5559D41-7BE6-D801-E2B8-DCD52BE20156}"/>
              </a:ext>
            </a:extLst>
          </p:cNvPr>
          <p:cNvGrpSpPr/>
          <p:nvPr/>
        </p:nvGrpSpPr>
        <p:grpSpPr>
          <a:xfrm>
            <a:off x="212023" y="3210958"/>
            <a:ext cx="1076414" cy="356089"/>
            <a:chOff x="2094720" y="3491610"/>
            <a:chExt cx="653484" cy="2285972"/>
          </a:xfrm>
        </p:grpSpPr>
        <p:sp>
          <p:nvSpPr>
            <p:cNvPr id="15" name="Trapezoid 14">
              <a:extLst>
                <a:ext uri="{FF2B5EF4-FFF2-40B4-BE49-F238E27FC236}">
                  <a16:creationId xmlns:a16="http://schemas.microsoft.com/office/drawing/2014/main" id="{6E9E7FA4-00E6-61AA-564B-2D49A424757B}"/>
                </a:ext>
              </a:extLst>
            </p:cNvPr>
            <p:cNvSpPr/>
            <p:nvPr/>
          </p:nvSpPr>
          <p:spPr>
            <a:xfrm rot="10800000">
              <a:off x="2151371" y="3491610"/>
              <a:ext cx="554495" cy="2285972"/>
            </a:xfrm>
            <a:prstGeom prst="trapezoid">
              <a:avLst>
                <a:gd name="adj" fmla="val 68567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 Semibold" panose="020B0606030504020204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45FBA03-6174-AD34-1C97-B9AC1678C39F}"/>
                </a:ext>
              </a:extLst>
            </p:cNvPr>
            <p:cNvSpPr txBox="1"/>
            <p:nvPr/>
          </p:nvSpPr>
          <p:spPr>
            <a:xfrm>
              <a:off x="2094720" y="3544858"/>
              <a:ext cx="653484" cy="9351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 Semibold" panose="020B0606030504020204"/>
                </a:rPr>
                <a:t>Laser</a:t>
              </a:r>
              <a:endParaRPr kumimoji="0" lang="en-CA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Semibold" panose="020B0606030504020204"/>
              </a:endParaRPr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D1333D61-C98B-D9B1-D3DE-94F3ADE55681}"/>
              </a:ext>
            </a:extLst>
          </p:cNvPr>
          <p:cNvSpPr/>
          <p:nvPr/>
        </p:nvSpPr>
        <p:spPr>
          <a:xfrm>
            <a:off x="155597" y="1775522"/>
            <a:ext cx="1132840" cy="1098937"/>
          </a:xfrm>
          <a:prstGeom prst="rect">
            <a:avLst/>
          </a:prstGeom>
          <a:solidFill>
            <a:schemeClr val="tx1">
              <a:lumMod val="85000"/>
            </a:schemeClr>
          </a:solidFill>
          <a:ln w="28575">
            <a:solidFill>
              <a:srgbClr val="2121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212121"/>
                </a:solidFill>
                <a:latin typeface="Open Sans Semibold" panose="020B0606030504020204"/>
              </a:rPr>
              <a:t>6061 Al</a:t>
            </a:r>
            <a:endParaRPr lang="en-CA" dirty="0">
              <a:solidFill>
                <a:srgbClr val="212121"/>
              </a:solidFill>
              <a:latin typeface="Open Sans Semibold" panose="020B0606030504020204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BA00D6A-86E1-5D66-0D93-630A8B75A6A0}"/>
              </a:ext>
            </a:extLst>
          </p:cNvPr>
          <p:cNvGrpSpPr/>
          <p:nvPr/>
        </p:nvGrpSpPr>
        <p:grpSpPr>
          <a:xfrm>
            <a:off x="183810" y="1419432"/>
            <a:ext cx="1076414" cy="356089"/>
            <a:chOff x="2094720" y="3491610"/>
            <a:chExt cx="653484" cy="2285972"/>
          </a:xfrm>
        </p:grpSpPr>
        <p:sp>
          <p:nvSpPr>
            <p:cNvPr id="19" name="Trapezoid 18">
              <a:extLst>
                <a:ext uri="{FF2B5EF4-FFF2-40B4-BE49-F238E27FC236}">
                  <a16:creationId xmlns:a16="http://schemas.microsoft.com/office/drawing/2014/main" id="{0345B906-8ABE-C325-893D-F1584E8096ED}"/>
                </a:ext>
              </a:extLst>
            </p:cNvPr>
            <p:cNvSpPr/>
            <p:nvPr/>
          </p:nvSpPr>
          <p:spPr>
            <a:xfrm rot="10800000">
              <a:off x="2151371" y="3491610"/>
              <a:ext cx="554495" cy="2285972"/>
            </a:xfrm>
            <a:prstGeom prst="trapezoid">
              <a:avLst>
                <a:gd name="adj" fmla="val 68567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 Semibold" panose="020B0606030504020204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BC7BFB3-137D-9ABE-05E2-B2D0A9DBA9AD}"/>
                </a:ext>
              </a:extLst>
            </p:cNvPr>
            <p:cNvSpPr txBox="1"/>
            <p:nvPr/>
          </p:nvSpPr>
          <p:spPr>
            <a:xfrm>
              <a:off x="2094720" y="3544858"/>
              <a:ext cx="653484" cy="9351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 Semibold" panose="020B0606030504020204"/>
                </a:rPr>
                <a:t>Laser</a:t>
              </a:r>
              <a:endParaRPr kumimoji="0" lang="en-CA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Semibold" panose="020B0606030504020204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585154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736"/>
    </mc:Choice>
    <mc:Fallback xmlns="">
      <p:transition spd="slow" advTm="3073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285095D-D4BC-3A0B-B5AE-2196B1E7B508}"/>
              </a:ext>
            </a:extLst>
          </p:cNvPr>
          <p:cNvSpPr/>
          <p:nvPr/>
        </p:nvSpPr>
        <p:spPr>
          <a:xfrm>
            <a:off x="2404533" y="1032214"/>
            <a:ext cx="8003823" cy="472865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5DB06A-ACCF-3FAE-BBA7-32BFF3DD61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/>
              <a:t>Very recent: compare ICI to gold standard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4BA5769-D9A0-CE1B-9859-FFB3ECF55F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8630" y="1150293"/>
            <a:ext cx="7555548" cy="441746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1AD5BC0-0055-218C-FAB9-F3088E7AD245}"/>
              </a:ext>
            </a:extLst>
          </p:cNvPr>
          <p:cNvSpPr txBox="1"/>
          <p:nvPr/>
        </p:nvSpPr>
        <p:spPr>
          <a:xfrm>
            <a:off x="4651023" y="5953981"/>
            <a:ext cx="78457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/>
              <a:t>Lead: Tristan Fleming. In collaboration with Peter Lee, UCL</a:t>
            </a:r>
          </a:p>
          <a:p>
            <a:r>
              <a:rPr lang="en-CA" sz="2000" dirty="0"/>
              <a:t>Synchrotron: Advanced Photon Source, Argonne National Laboratory</a:t>
            </a:r>
          </a:p>
        </p:txBody>
      </p:sp>
    </p:spTree>
    <p:extLst>
      <p:ext uri="{BB962C8B-B14F-4D97-AF65-F5344CB8AC3E}">
        <p14:creationId xmlns:p14="http://schemas.microsoft.com/office/powerpoint/2010/main" val="800271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964"/>
    </mc:Choice>
    <mc:Fallback xmlns="">
      <p:transition spd="slow" advTm="18964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2E35020-17E4-744B-2798-2224BA5B459F}"/>
              </a:ext>
            </a:extLst>
          </p:cNvPr>
          <p:cNvSpPr/>
          <p:nvPr/>
        </p:nvSpPr>
        <p:spPr>
          <a:xfrm>
            <a:off x="4310744" y="241165"/>
            <a:ext cx="5948624" cy="577027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0160E5-6B5A-9921-28CB-DDDB2E59DD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2551B9-386E-F5A2-35B2-EE7E3AC150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CA" sz="2800" dirty="0"/>
              <a:t>80% within 14 micron</a:t>
            </a:r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739DE651-6A07-1B27-B3BC-629DCF3968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0082" y="340440"/>
            <a:ext cx="5643245" cy="553402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6AEDC22-9BEC-B672-4082-98FEA5ED9DEA}"/>
              </a:ext>
            </a:extLst>
          </p:cNvPr>
          <p:cNvSpPr txBox="1"/>
          <p:nvPr/>
        </p:nvSpPr>
        <p:spPr>
          <a:xfrm>
            <a:off x="1836891" y="4995780"/>
            <a:ext cx="246715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A" sz="2000" dirty="0">
                <a:latin typeface="+mj-lt"/>
              </a:rPr>
              <a:t>Aluminum 6061</a:t>
            </a:r>
          </a:p>
          <a:p>
            <a:pPr algn="r"/>
            <a:r>
              <a:rPr lang="en-CA" sz="2000" dirty="0">
                <a:effectLst/>
                <a:latin typeface="+mj-lt"/>
                <a:ea typeface="Calibri" panose="020F0502020204030204" pitchFamily="34" charset="0"/>
              </a:rPr>
              <a:t>872 W CW @1070 nm</a:t>
            </a:r>
          </a:p>
          <a:p>
            <a:pPr algn="r"/>
            <a:r>
              <a:rPr lang="en-CA" sz="2000" dirty="0">
                <a:effectLst/>
                <a:latin typeface="+mj-lt"/>
                <a:ea typeface="Calibri" panose="020F0502020204030204" pitchFamily="34" charset="0"/>
              </a:rPr>
              <a:t>scan speed 150 mm/s </a:t>
            </a:r>
            <a:endParaRPr lang="en-CA" sz="2000" dirty="0"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4F230B3-356A-FE84-24CE-0CE0CB18F644}"/>
              </a:ext>
            </a:extLst>
          </p:cNvPr>
          <p:cNvSpPr txBox="1"/>
          <p:nvPr/>
        </p:nvSpPr>
        <p:spPr>
          <a:xfrm>
            <a:off x="8504644" y="6385477"/>
            <a:ext cx="36873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>
                <a:latin typeface="+mj-lt"/>
              </a:rPr>
              <a:t>Fleming </a:t>
            </a:r>
            <a:r>
              <a:rPr lang="en-CA" sz="2400" i="1" dirty="0">
                <a:latin typeface="+mj-lt"/>
              </a:rPr>
              <a:t>et al</a:t>
            </a:r>
            <a:r>
              <a:rPr lang="en-CA" sz="2400" dirty="0">
                <a:latin typeface="+mj-lt"/>
              </a:rPr>
              <a:t>., under review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5590C6E-E7B8-8DE8-13E3-5E7352B769E4}"/>
              </a:ext>
            </a:extLst>
          </p:cNvPr>
          <p:cNvSpPr/>
          <p:nvPr/>
        </p:nvSpPr>
        <p:spPr>
          <a:xfrm>
            <a:off x="5204178" y="1919110"/>
            <a:ext cx="812800" cy="150988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03DCBCE-94DD-2F18-FD52-A7C37B3129FA}"/>
              </a:ext>
            </a:extLst>
          </p:cNvPr>
          <p:cNvSpPr/>
          <p:nvPr/>
        </p:nvSpPr>
        <p:spPr>
          <a:xfrm>
            <a:off x="9118189" y="3485891"/>
            <a:ext cx="812800" cy="150988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28D1688-ADD2-925D-3316-C16FC91CA0DF}"/>
              </a:ext>
            </a:extLst>
          </p:cNvPr>
          <p:cNvSpPr/>
          <p:nvPr/>
        </p:nvSpPr>
        <p:spPr>
          <a:xfrm>
            <a:off x="8551333" y="903646"/>
            <a:ext cx="812800" cy="150988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705AE28-F96C-D01F-273A-92B72EDC4A7B}"/>
              </a:ext>
            </a:extLst>
          </p:cNvPr>
          <p:cNvSpPr/>
          <p:nvPr/>
        </p:nvSpPr>
        <p:spPr>
          <a:xfrm>
            <a:off x="6270977" y="3485890"/>
            <a:ext cx="1123245" cy="150988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69813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1273"/>
    </mc:Choice>
    <mc:Fallback xmlns="">
      <p:transition spd="slow" advTm="10127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706219-9827-41EA-DB0A-C9E0186C6E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00634E-EC46-F4A6-BC69-FA477D50B7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sz="4400" dirty="0"/>
              <a:t>But why does laser processing work so well?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F99034B-11C9-7FFE-AF06-D4DE928DD9A2}"/>
              </a:ext>
            </a:extLst>
          </p:cNvPr>
          <p:cNvSpPr/>
          <p:nvPr/>
        </p:nvSpPr>
        <p:spPr>
          <a:xfrm>
            <a:off x="5146838" y="2630070"/>
            <a:ext cx="1132840" cy="1098937"/>
          </a:xfrm>
          <a:prstGeom prst="rect">
            <a:avLst/>
          </a:prstGeom>
          <a:solidFill>
            <a:schemeClr val="bg1">
              <a:lumMod val="65000"/>
              <a:lumOff val="35000"/>
            </a:schemeClr>
          </a:solidFill>
          <a:ln w="28575">
            <a:solidFill>
              <a:srgbClr val="2121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Open Sans Semibold" panose="020B0606030504020204"/>
              </a:rPr>
              <a:t>316L SS</a:t>
            </a:r>
            <a:endParaRPr lang="en-CA" dirty="0">
              <a:latin typeface="Open Sans Semibold" panose="020B0606030504020204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2276E15-D2B3-0E20-CF3F-A79E47DB845F}"/>
              </a:ext>
            </a:extLst>
          </p:cNvPr>
          <p:cNvGrpSpPr/>
          <p:nvPr/>
        </p:nvGrpSpPr>
        <p:grpSpPr>
          <a:xfrm>
            <a:off x="5167846" y="2273980"/>
            <a:ext cx="1076414" cy="356089"/>
            <a:chOff x="2094720" y="3491610"/>
            <a:chExt cx="653484" cy="2285972"/>
          </a:xfrm>
        </p:grpSpPr>
        <p:sp>
          <p:nvSpPr>
            <p:cNvPr id="6" name="Trapezoid 5">
              <a:extLst>
                <a:ext uri="{FF2B5EF4-FFF2-40B4-BE49-F238E27FC236}">
                  <a16:creationId xmlns:a16="http://schemas.microsoft.com/office/drawing/2014/main" id="{E8211F3F-6B69-9D84-EE46-27D2C55C2351}"/>
                </a:ext>
              </a:extLst>
            </p:cNvPr>
            <p:cNvSpPr/>
            <p:nvPr/>
          </p:nvSpPr>
          <p:spPr>
            <a:xfrm rot="10800000">
              <a:off x="2151371" y="3491610"/>
              <a:ext cx="554495" cy="2285972"/>
            </a:xfrm>
            <a:prstGeom prst="trapezoid">
              <a:avLst>
                <a:gd name="adj" fmla="val 68567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 Semibold" panose="020B0606030504020204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E958F78-5001-4725-093A-3ACABC4CD0FA}"/>
                </a:ext>
              </a:extLst>
            </p:cNvPr>
            <p:cNvSpPr txBox="1"/>
            <p:nvPr/>
          </p:nvSpPr>
          <p:spPr>
            <a:xfrm>
              <a:off x="2094720" y="3544858"/>
              <a:ext cx="653484" cy="9351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 Semibold" panose="020B0606030504020204"/>
                </a:rPr>
                <a:t>Laser</a:t>
              </a:r>
              <a:endParaRPr kumimoji="0" lang="en-CA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Semibold" panose="020B0606030504020204"/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A224BBB4-B65B-CA79-7BCF-B2DC8C0F4FC2}"/>
              </a:ext>
            </a:extLst>
          </p:cNvPr>
          <p:cNvSpPr txBox="1"/>
          <p:nvPr/>
        </p:nvSpPr>
        <p:spPr>
          <a:xfrm>
            <a:off x="6581422" y="2197119"/>
            <a:ext cx="12490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/>
              <a:t>1070 nm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F75B2BD-26F3-CB99-4530-9E83CF8A2449}"/>
              </a:ext>
            </a:extLst>
          </p:cNvPr>
          <p:cNvSpPr txBox="1"/>
          <p:nvPr/>
        </p:nvSpPr>
        <p:spPr>
          <a:xfrm>
            <a:off x="6586866" y="2948705"/>
            <a:ext cx="27771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/>
              <a:t>Reflectance 60-70%</a:t>
            </a:r>
          </a:p>
        </p:txBody>
      </p:sp>
    </p:spTree>
    <p:extLst>
      <p:ext uri="{BB962C8B-B14F-4D97-AF65-F5344CB8AC3E}">
        <p14:creationId xmlns:p14="http://schemas.microsoft.com/office/powerpoint/2010/main" val="3810266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547"/>
    </mc:Choice>
    <mc:Fallback xmlns="">
      <p:transition spd="slow" advTm="21547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1D3C00-5D21-4C26-BE86-CB253210C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000" dirty="0"/>
              <a:t>Measure depth and absorption simultaneously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999B73E-74DE-4397-9C70-25CA0E6ED9C8}"/>
              </a:ext>
            </a:extLst>
          </p:cNvPr>
          <p:cNvSpPr/>
          <p:nvPr/>
        </p:nvSpPr>
        <p:spPr>
          <a:xfrm>
            <a:off x="687769" y="839100"/>
            <a:ext cx="6161827" cy="5337867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5A3658EA-1D9A-4C9B-80CD-BBCC898926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0308" y="910087"/>
            <a:ext cx="6313714" cy="526688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B24C29E3-DC40-4339-BC3E-45432521C08B}"/>
              </a:ext>
            </a:extLst>
          </p:cNvPr>
          <p:cNvSpPr/>
          <p:nvPr/>
        </p:nvSpPr>
        <p:spPr>
          <a:xfrm>
            <a:off x="7315006" y="2202790"/>
            <a:ext cx="4257083" cy="2286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7" name="Picture 16" descr="A screenshot of a cell phone&#10;&#10;Description automatically generated">
            <a:extLst>
              <a:ext uri="{FF2B5EF4-FFF2-40B4-BE49-F238E27FC236}">
                <a16:creationId xmlns:a16="http://schemas.microsoft.com/office/drawing/2014/main" id="{C8DF506F-55FD-4DE8-9A21-BA1FE003FC5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9702" t="67132" b="-823"/>
          <a:stretch/>
        </p:blipFill>
        <p:spPr>
          <a:xfrm>
            <a:off x="7559486" y="2288264"/>
            <a:ext cx="4072218" cy="2183352"/>
          </a:xfrm>
          <a:prstGeom prst="rect">
            <a:avLst/>
          </a:prstGeom>
        </p:spPr>
      </p:pic>
      <p:pic>
        <p:nvPicPr>
          <p:cNvPr id="24" name="Picture 23" descr="A screenshot of a cell phone&#10;&#10;Description automatically generated">
            <a:extLst>
              <a:ext uri="{FF2B5EF4-FFF2-40B4-BE49-F238E27FC236}">
                <a16:creationId xmlns:a16="http://schemas.microsoft.com/office/drawing/2014/main" id="{1BB8ABFC-D896-4F0B-9058-971CB74556C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36423" r="97622" b="33075"/>
          <a:stretch/>
        </p:blipFill>
        <p:spPr>
          <a:xfrm>
            <a:off x="7403586" y="2391580"/>
            <a:ext cx="192570" cy="1976719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185510E9-8F51-49A9-8264-C5244F6FCD07}"/>
              </a:ext>
            </a:extLst>
          </p:cNvPr>
          <p:cNvSpPr/>
          <p:nvPr/>
        </p:nvSpPr>
        <p:spPr>
          <a:xfrm>
            <a:off x="14011406" y="3379940"/>
            <a:ext cx="275468" cy="2494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42621CA-75C2-435B-8394-9DF63F0E2611}"/>
              </a:ext>
            </a:extLst>
          </p:cNvPr>
          <p:cNvSpPr txBox="1"/>
          <p:nvPr/>
        </p:nvSpPr>
        <p:spPr>
          <a:xfrm>
            <a:off x="6924393" y="4675285"/>
            <a:ext cx="53424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/>
              <a:t>with </a:t>
            </a:r>
            <a:r>
              <a:rPr lang="en-CA" sz="2400" dirty="0" err="1"/>
              <a:t>Wenkang</a:t>
            </a:r>
            <a:r>
              <a:rPr lang="en-CA" sz="2400" dirty="0"/>
              <a:t> Huang, </a:t>
            </a:r>
            <a:r>
              <a:rPr lang="en-CA" sz="2400" dirty="0" err="1"/>
              <a:t>Wenda</a:t>
            </a:r>
            <a:r>
              <a:rPr lang="en-CA" sz="2400" dirty="0"/>
              <a:t> Tan [Utah], Jack Tanner, Brian Simonds [NIST]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4B9378F-52D4-4796-95A6-328BE50770D1}"/>
              </a:ext>
            </a:extLst>
          </p:cNvPr>
          <p:cNvCxnSpPr/>
          <p:nvPr/>
        </p:nvCxnSpPr>
        <p:spPr>
          <a:xfrm flipV="1">
            <a:off x="3168203" y="2202790"/>
            <a:ext cx="4146803" cy="328361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37AFFAF-CA48-47C6-AC7E-9A854E38E438}"/>
              </a:ext>
            </a:extLst>
          </p:cNvPr>
          <p:cNvCxnSpPr>
            <a:cxnSpLocks/>
          </p:cNvCxnSpPr>
          <p:nvPr/>
        </p:nvCxnSpPr>
        <p:spPr>
          <a:xfrm flipV="1">
            <a:off x="3168203" y="4488790"/>
            <a:ext cx="4146803" cy="99761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EB07FB7E-DA94-41F9-8893-F55CA74DD8B1}"/>
              </a:ext>
            </a:extLst>
          </p:cNvPr>
          <p:cNvSpPr/>
          <p:nvPr/>
        </p:nvSpPr>
        <p:spPr>
          <a:xfrm>
            <a:off x="7971951" y="2333993"/>
            <a:ext cx="247545" cy="25259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401CC8E-2C1B-4E54-81D6-8CAF8E9A6149}"/>
              </a:ext>
            </a:extLst>
          </p:cNvPr>
          <p:cNvSpPr txBox="1"/>
          <p:nvPr/>
        </p:nvSpPr>
        <p:spPr>
          <a:xfrm>
            <a:off x="5241604" y="6312679"/>
            <a:ext cx="74396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/>
              <a:t>Allen </a:t>
            </a:r>
            <a:r>
              <a:rPr lang="en-CA" sz="2400" i="1" dirty="0"/>
              <a:t>et al</a:t>
            </a:r>
            <a:r>
              <a:rPr lang="en-CA" sz="2400" dirty="0"/>
              <a:t>, Physical Review Applied </a:t>
            </a:r>
            <a:r>
              <a:rPr lang="en-CA" sz="2400" b="1" dirty="0"/>
              <a:t>13</a:t>
            </a:r>
            <a:r>
              <a:rPr lang="en-CA" sz="2400" dirty="0"/>
              <a:t>, 064070 (2020)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66552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9624"/>
    </mc:Choice>
    <mc:Fallback xmlns="">
      <p:transition spd="slow" advTm="6962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000" dirty="0"/>
              <a:t>New paradigm in manufacturing?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3987" y="903646"/>
            <a:ext cx="11058861" cy="5273321"/>
          </a:xfrm>
        </p:spPr>
        <p:txBody>
          <a:bodyPr/>
          <a:lstStyle/>
          <a:p>
            <a:pPr marL="0" indent="0">
              <a:buNone/>
            </a:pPr>
            <a:r>
              <a:rPr lang="en-CA" b="1" dirty="0"/>
              <a:t>Additive manufacturing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272798" y="6297596"/>
            <a:ext cx="23952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Image: </a:t>
            </a:r>
            <a:r>
              <a:rPr lang="en-CA" dirty="0" err="1"/>
              <a:t>klsmartin</a:t>
            </a:r>
            <a:r>
              <a:rPr lang="en-CA" dirty="0"/>
              <a:t> group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2201" y="886486"/>
            <a:ext cx="2058889" cy="324742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008151" y="897865"/>
            <a:ext cx="9265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dirty="0">
                <a:solidFill>
                  <a:schemeClr val="bg1"/>
                </a:solidFill>
              </a:rPr>
              <a:t>GE fuel nozzle</a:t>
            </a:r>
          </a:p>
        </p:txBody>
      </p:sp>
      <p:pic>
        <p:nvPicPr>
          <p:cNvPr id="5122" name="Picture 2" descr="File:Selective laser melting system schematic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255"/>
          <a:stretch/>
        </p:blipFill>
        <p:spPr bwMode="auto">
          <a:xfrm>
            <a:off x="1196622" y="1410246"/>
            <a:ext cx="5431642" cy="4669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942301" y="6058090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Image: </a:t>
            </a:r>
            <a:r>
              <a:rPr lang="en-CA" dirty="0" err="1"/>
              <a:t>wikipedia</a:t>
            </a:r>
            <a:endParaRPr lang="en-CA" dirty="0"/>
          </a:p>
        </p:txBody>
      </p:sp>
      <p:pic>
        <p:nvPicPr>
          <p:cNvPr id="4" name="Content Placeholder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842610" y="4311291"/>
            <a:ext cx="3707200" cy="207950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04775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077"/>
    </mc:Choice>
    <mc:Fallback xmlns="">
      <p:transition spd="slow" advTm="6207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000" dirty="0"/>
              <a:t>Image during processing: operando monitoring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Picture 3" descr="C:\Users\Jordan\Dropbox\AM Paper\Figures\!FINAL FIGURES\Longitudinal Sweep Figure-01.tif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665"/>
          <a:stretch/>
        </p:blipFill>
        <p:spPr bwMode="auto">
          <a:xfrm>
            <a:off x="1916633" y="1530077"/>
            <a:ext cx="8249083" cy="340287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3049147" y="2070004"/>
            <a:ext cx="1491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>
                <a:latin typeface="+mj-lt"/>
              </a:rPr>
              <a:t>virgin powder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388088" y="3637546"/>
            <a:ext cx="1281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>
                <a:latin typeface="+mj-lt"/>
              </a:rPr>
              <a:t>denudation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02495" y="2080889"/>
            <a:ext cx="623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>
                <a:latin typeface="+mj-lt"/>
              </a:rPr>
              <a:t>melt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806210" y="2037345"/>
            <a:ext cx="630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>
                <a:latin typeface="+mj-lt"/>
              </a:rPr>
              <a:t>solid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232420" y="6337308"/>
            <a:ext cx="59595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>
                <a:latin typeface="+mj-lt"/>
              </a:rPr>
              <a:t>Kanko, Sibley, and </a:t>
            </a:r>
            <a:r>
              <a:rPr lang="en-CA" sz="2400" b="1" dirty="0">
                <a:latin typeface="+mj-lt"/>
              </a:rPr>
              <a:t>Fraser</a:t>
            </a:r>
            <a:r>
              <a:rPr lang="en-CA" sz="2400" dirty="0">
                <a:latin typeface="+mj-lt"/>
              </a:rPr>
              <a:t>, J. Mat. Proc. (2016)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73183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74C39D-0F46-4101-8708-5CE0834DF7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000" dirty="0"/>
              <a:t>Capture the full story: pre and post melt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DAA35C3-378C-4DA5-A1B1-37A5423884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7561" r="53589"/>
          <a:stretch/>
        </p:blipFill>
        <p:spPr>
          <a:xfrm>
            <a:off x="1906913" y="1433945"/>
            <a:ext cx="4189087" cy="4218709"/>
          </a:xfrm>
        </p:spPr>
      </p:pic>
      <p:pic>
        <p:nvPicPr>
          <p:cNvPr id="10" name="Content Placeholder 4">
            <a:extLst>
              <a:ext uri="{FF2B5EF4-FFF2-40B4-BE49-F238E27FC236}">
                <a16:creationId xmlns:a16="http://schemas.microsoft.com/office/drawing/2014/main" id="{9E334D88-A74F-47EE-9963-D5D157A343A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4727" t="7561"/>
          <a:stretch/>
        </p:blipFill>
        <p:spPr>
          <a:xfrm>
            <a:off x="6096000" y="1433944"/>
            <a:ext cx="1378527" cy="4218709"/>
          </a:xfrm>
          <a:prstGeom prst="rect">
            <a:avLst/>
          </a:prstGeom>
        </p:spPr>
      </p:pic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43B24832-A775-4E9B-94B0-FCA451C9D3E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561"/>
          <a:stretch/>
        </p:blipFill>
        <p:spPr>
          <a:xfrm>
            <a:off x="1917304" y="1444335"/>
            <a:ext cx="9026007" cy="421870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EFDF86A-C641-4ECE-B717-4F84721E79F6}"/>
              </a:ext>
            </a:extLst>
          </p:cNvPr>
          <p:cNvSpPr txBox="1"/>
          <p:nvPr/>
        </p:nvSpPr>
        <p:spPr>
          <a:xfrm>
            <a:off x="1906913" y="1010290"/>
            <a:ext cx="14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Powder layer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0250F0C-1858-4032-A3AE-A8F9D728431C}"/>
              </a:ext>
            </a:extLst>
          </p:cNvPr>
          <p:cNvSpPr txBox="1"/>
          <p:nvPr/>
        </p:nvSpPr>
        <p:spPr>
          <a:xfrm>
            <a:off x="6072022" y="1004638"/>
            <a:ext cx="1459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After melting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A30A944-5FBC-4DBC-9D93-07BF766E97FF}"/>
              </a:ext>
            </a:extLst>
          </p:cNvPr>
          <p:cNvSpPr/>
          <p:nvPr/>
        </p:nvSpPr>
        <p:spPr>
          <a:xfrm>
            <a:off x="3255819" y="2192481"/>
            <a:ext cx="2150918" cy="2152800"/>
          </a:xfrm>
          <a:prstGeom prst="rect">
            <a:avLst/>
          </a:prstGeom>
          <a:solidFill>
            <a:schemeClr val="bg1">
              <a:alpha val="2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B1B5172-660B-4821-B696-C396FF0DDF29}"/>
              </a:ext>
            </a:extLst>
          </p:cNvPr>
          <p:cNvSpPr txBox="1"/>
          <p:nvPr/>
        </p:nvSpPr>
        <p:spPr>
          <a:xfrm>
            <a:off x="7242464" y="4426527"/>
            <a:ext cx="1359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Denudation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A7068EB-2387-4A2D-AFA7-815E26C2A739}"/>
              </a:ext>
            </a:extLst>
          </p:cNvPr>
          <p:cNvSpPr txBox="1"/>
          <p:nvPr/>
        </p:nvSpPr>
        <p:spPr>
          <a:xfrm>
            <a:off x="5316426" y="6400799"/>
            <a:ext cx="71020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/>
              <a:t>Tristan Fleming </a:t>
            </a:r>
            <a:r>
              <a:rPr lang="en-CA" sz="2000" i="1" dirty="0"/>
              <a:t>et al.</a:t>
            </a:r>
            <a:r>
              <a:rPr lang="en-CA" sz="2000" dirty="0"/>
              <a:t>, Additive Manufacturing </a:t>
            </a:r>
            <a:r>
              <a:rPr lang="en-CA" sz="2000" b="1" dirty="0"/>
              <a:t>32</a:t>
            </a:r>
            <a:r>
              <a:rPr lang="en-CA" sz="2000" dirty="0"/>
              <a:t>, 100978 (2020)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5415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206"/>
    </mc:Choice>
    <mc:Fallback xmlns="">
      <p:transition spd="slow" advTm="5220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nimBg="1"/>
      <p:bldP spid="14" grpId="1" animBg="1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4F79B32C-F95E-42DD-ABB1-B809B26761E5}"/>
              </a:ext>
            </a:extLst>
          </p:cNvPr>
          <p:cNvSpPr/>
          <p:nvPr/>
        </p:nvSpPr>
        <p:spPr>
          <a:xfrm>
            <a:off x="2847900" y="1070716"/>
            <a:ext cx="4839786" cy="43540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74C39D-0F46-4101-8708-5CE0834DF7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000" dirty="0"/>
              <a:t>Beyond QA: feedback control</a:t>
            </a:r>
          </a:p>
        </p:txBody>
      </p:sp>
      <p:pic>
        <p:nvPicPr>
          <p:cNvPr id="11" name="Picture 10" descr="A screenshot of a cell phone&#10;&#10;Description automatically generated">
            <a:extLst>
              <a:ext uri="{FF2B5EF4-FFF2-40B4-BE49-F238E27FC236}">
                <a16:creationId xmlns:a16="http://schemas.microsoft.com/office/drawing/2014/main" id="{E8D21F12-501D-4E52-8A15-29357ACB2B5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9190" b="73845"/>
          <a:stretch/>
        </p:blipFill>
        <p:spPr>
          <a:xfrm>
            <a:off x="2847900" y="1070716"/>
            <a:ext cx="2929446" cy="34285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6CA3DA2-2CAD-4773-9319-AF285EC5495C}"/>
              </a:ext>
            </a:extLst>
          </p:cNvPr>
          <p:cNvSpPr txBox="1"/>
          <p:nvPr/>
        </p:nvSpPr>
        <p:spPr>
          <a:xfrm>
            <a:off x="3286178" y="5424782"/>
            <a:ext cx="51988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dirty="0"/>
              <a:t>Ablate protrusions and fill in holes</a:t>
            </a:r>
          </a:p>
        </p:txBody>
      </p:sp>
      <p:pic>
        <p:nvPicPr>
          <p:cNvPr id="14" name="Picture 13" descr="A screenshot of a cell phone&#10;&#10;Description automatically generated">
            <a:extLst>
              <a:ext uri="{FF2B5EF4-FFF2-40B4-BE49-F238E27FC236}">
                <a16:creationId xmlns:a16="http://schemas.microsoft.com/office/drawing/2014/main" id="{75CB1881-4BE1-499A-881B-4E3A51985E1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332" b="73845"/>
          <a:stretch/>
        </p:blipFill>
        <p:spPr>
          <a:xfrm>
            <a:off x="5773399" y="1077172"/>
            <a:ext cx="1914287" cy="3428548"/>
          </a:xfrm>
          <a:prstGeom prst="rect">
            <a:avLst/>
          </a:prstGeom>
        </p:spPr>
      </p:pic>
      <p:pic>
        <p:nvPicPr>
          <p:cNvPr id="12" name="Picture 11" descr="A screenshot of a cell phone&#10;&#10;Description automatically generated">
            <a:extLst>
              <a:ext uri="{FF2B5EF4-FFF2-40B4-BE49-F238E27FC236}">
                <a16:creationId xmlns:a16="http://schemas.microsoft.com/office/drawing/2014/main" id="{06517804-5B1E-40D0-B856-22EEEFE2873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73845"/>
          <a:stretch/>
        </p:blipFill>
        <p:spPr>
          <a:xfrm>
            <a:off x="2856386" y="1077844"/>
            <a:ext cx="7178225" cy="3428548"/>
          </a:xfrm>
          <a:prstGeom prst="rect">
            <a:avLst/>
          </a:prstGeom>
        </p:spPr>
      </p:pic>
      <p:pic>
        <p:nvPicPr>
          <p:cNvPr id="16" name="Picture 15" descr="A screenshot of a cell phone&#10;&#10;Description automatically generated">
            <a:extLst>
              <a:ext uri="{FF2B5EF4-FFF2-40B4-BE49-F238E27FC236}">
                <a16:creationId xmlns:a16="http://schemas.microsoft.com/office/drawing/2014/main" id="{634EE3D4-A1CC-4701-9E17-271EB01B629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1895" r="59128" b="1736"/>
          <a:stretch/>
        </p:blipFill>
        <p:spPr>
          <a:xfrm>
            <a:off x="2840985" y="4381423"/>
            <a:ext cx="2937203" cy="835816"/>
          </a:xfrm>
          <a:prstGeom prst="rect">
            <a:avLst/>
          </a:prstGeom>
        </p:spPr>
      </p:pic>
      <p:pic>
        <p:nvPicPr>
          <p:cNvPr id="20" name="Picture 19" descr="A screenshot of a cell phone&#10;&#10;Description automatically generated">
            <a:extLst>
              <a:ext uri="{FF2B5EF4-FFF2-40B4-BE49-F238E27FC236}">
                <a16:creationId xmlns:a16="http://schemas.microsoft.com/office/drawing/2014/main" id="{7CCF39B9-96D9-4B93-92FE-F33FCFD8D4E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1895" r="-146" b="1736"/>
          <a:stretch/>
        </p:blipFill>
        <p:spPr>
          <a:xfrm>
            <a:off x="2847465" y="4397631"/>
            <a:ext cx="7196874" cy="835816"/>
          </a:xfrm>
          <a:prstGeom prst="rect">
            <a:avLst/>
          </a:prstGeom>
        </p:spPr>
      </p:pic>
      <p:pic>
        <p:nvPicPr>
          <p:cNvPr id="10" name="Picture 9" descr="A screenshot of a cell phone&#10;&#10;Description automatically generated">
            <a:extLst>
              <a:ext uri="{FF2B5EF4-FFF2-40B4-BE49-F238E27FC236}">
                <a16:creationId xmlns:a16="http://schemas.microsoft.com/office/drawing/2014/main" id="{F765843B-763D-46FA-9A55-199A2CF6698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0736" b="1713"/>
          <a:stretch/>
        </p:blipFill>
        <p:spPr>
          <a:xfrm>
            <a:off x="2839133" y="1601577"/>
            <a:ext cx="7186343" cy="361566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ED5D251-DA3D-5352-513B-1A94EF073E85}"/>
              </a:ext>
            </a:extLst>
          </p:cNvPr>
          <p:cNvSpPr txBox="1"/>
          <p:nvPr/>
        </p:nvSpPr>
        <p:spPr>
          <a:xfrm>
            <a:off x="5316426" y="6400799"/>
            <a:ext cx="71020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/>
              <a:t>Tristan Fleming </a:t>
            </a:r>
            <a:r>
              <a:rPr lang="en-CA" sz="2000" i="1" dirty="0"/>
              <a:t>et al.</a:t>
            </a:r>
            <a:r>
              <a:rPr lang="en-CA" sz="2000" dirty="0"/>
              <a:t>, Additive Manufacturing </a:t>
            </a:r>
            <a:r>
              <a:rPr lang="en-CA" sz="2000" b="1" dirty="0"/>
              <a:t>32</a:t>
            </a:r>
            <a:r>
              <a:rPr lang="en-CA" sz="2000" dirty="0"/>
              <a:t>, 100978 (2020)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45772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269"/>
    </mc:Choice>
    <mc:Fallback xmlns="">
      <p:transition spd="slow" advTm="4826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b="1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5821" y="696812"/>
            <a:ext cx="8294146" cy="5273321"/>
          </a:xfrm>
        </p:spPr>
        <p:txBody>
          <a:bodyPr/>
          <a:lstStyle/>
          <a:p>
            <a:endParaRPr lang="en-CA" dirty="0"/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7475" y="597016"/>
            <a:ext cx="2733704" cy="283821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3855" y="983343"/>
            <a:ext cx="1942075" cy="1925891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2558140" y="1773330"/>
            <a:ext cx="3491618" cy="1628845"/>
            <a:chOff x="791624" y="957944"/>
            <a:chExt cx="5996364" cy="309296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5"/>
            <a:srcRect l="27211" t="62484" r="28265" b="12491"/>
            <a:stretch/>
          </p:blipFill>
          <p:spPr>
            <a:xfrm>
              <a:off x="791624" y="957944"/>
              <a:ext cx="4740850" cy="3092961"/>
            </a:xfrm>
            <a:prstGeom prst="rect">
              <a:avLst/>
            </a:prstGeom>
          </p:spPr>
        </p:pic>
        <p:pic>
          <p:nvPicPr>
            <p:cNvPr id="5" name="Picture 2" descr="Image result for measuring stick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4480"/>
            <a:stretch/>
          </p:blipFill>
          <p:spPr bwMode="auto">
            <a:xfrm rot="5400000">
              <a:off x="4198181" y="1372597"/>
              <a:ext cx="1605845" cy="3573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TextBox 9"/>
          <p:cNvSpPr txBox="1"/>
          <p:nvPr/>
        </p:nvSpPr>
        <p:spPr>
          <a:xfrm>
            <a:off x="1216057" y="597016"/>
            <a:ext cx="2278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Starts from a problem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2171406" y="2535004"/>
            <a:ext cx="382137" cy="84616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2130458" y="1757081"/>
            <a:ext cx="423080" cy="7506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950684" y="196611"/>
            <a:ext cx="2414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Optical measuring stick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90644" y="3522973"/>
            <a:ext cx="42707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Improve our understanding of the process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907204" y="3522973"/>
            <a:ext cx="3167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Feedback control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B7A2471-3324-43ED-AD89-EE791AF12B8E}"/>
              </a:ext>
            </a:extLst>
          </p:cNvPr>
          <p:cNvSpPr/>
          <p:nvPr/>
        </p:nvSpPr>
        <p:spPr>
          <a:xfrm>
            <a:off x="998247" y="3909695"/>
            <a:ext cx="3323247" cy="194800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24" name="Picture 23" descr="A screenshot of a cell phone&#10;&#10;Description automatically generated">
            <a:extLst>
              <a:ext uri="{FF2B5EF4-FFF2-40B4-BE49-F238E27FC236}">
                <a16:creationId xmlns:a16="http://schemas.microsoft.com/office/drawing/2014/main" id="{CBC345BE-4FFF-4F2D-BDE2-4F90AF4F48A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9702" t="67132" b="-823"/>
          <a:stretch/>
        </p:blipFill>
        <p:spPr>
          <a:xfrm>
            <a:off x="1336505" y="4137599"/>
            <a:ext cx="3037997" cy="1628846"/>
          </a:xfrm>
          <a:prstGeom prst="rect">
            <a:avLst/>
          </a:prstGeom>
        </p:spPr>
      </p:pic>
      <p:pic>
        <p:nvPicPr>
          <p:cNvPr id="25" name="Picture 24" descr="A screenshot of a cell phone&#10;&#10;Description automatically generated">
            <a:extLst>
              <a:ext uri="{FF2B5EF4-FFF2-40B4-BE49-F238E27FC236}">
                <a16:creationId xmlns:a16="http://schemas.microsoft.com/office/drawing/2014/main" id="{D28A94AC-4383-4BE3-A5B3-F4C985A157B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36423" r="97622" b="33075"/>
          <a:stretch/>
        </p:blipFill>
        <p:spPr>
          <a:xfrm>
            <a:off x="1172095" y="3955515"/>
            <a:ext cx="192570" cy="1976719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5DF1FA37-74D8-4AEC-BB93-B856922EF325}"/>
              </a:ext>
            </a:extLst>
          </p:cNvPr>
          <p:cNvSpPr/>
          <p:nvPr/>
        </p:nvSpPr>
        <p:spPr>
          <a:xfrm>
            <a:off x="1653967" y="4186145"/>
            <a:ext cx="192570" cy="1920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5401575-AE49-4ED6-B43E-42BEB6178BD0}"/>
              </a:ext>
            </a:extLst>
          </p:cNvPr>
          <p:cNvGrpSpPr/>
          <p:nvPr/>
        </p:nvGrpSpPr>
        <p:grpSpPr>
          <a:xfrm>
            <a:off x="7006125" y="3868152"/>
            <a:ext cx="3531908" cy="2758203"/>
            <a:chOff x="2839133" y="1070716"/>
            <a:chExt cx="7205206" cy="5818099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F812736-08B6-4568-824A-7C5FF1EB6846}"/>
                </a:ext>
              </a:extLst>
            </p:cNvPr>
            <p:cNvSpPr/>
            <p:nvPr/>
          </p:nvSpPr>
          <p:spPr>
            <a:xfrm>
              <a:off x="2847900" y="1070716"/>
              <a:ext cx="4839786" cy="435406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28" name="Picture 27" descr="A screenshot of a cell phone&#10;&#10;Description automatically generated">
              <a:extLst>
                <a:ext uri="{FF2B5EF4-FFF2-40B4-BE49-F238E27FC236}">
                  <a16:creationId xmlns:a16="http://schemas.microsoft.com/office/drawing/2014/main" id="{182446C8-27AB-4A75-99E8-87228625497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r="59190" b="73845"/>
            <a:stretch/>
          </p:blipFill>
          <p:spPr>
            <a:xfrm>
              <a:off x="2847900" y="1070716"/>
              <a:ext cx="2929446" cy="3428548"/>
            </a:xfrm>
            <a:prstGeom prst="rect">
              <a:avLst/>
            </a:prstGeom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1C62BF7-B0A3-4DA9-9BBF-5B57A7B3BA51}"/>
                </a:ext>
              </a:extLst>
            </p:cNvPr>
            <p:cNvSpPr txBox="1"/>
            <p:nvPr/>
          </p:nvSpPr>
          <p:spPr>
            <a:xfrm>
              <a:off x="3286178" y="5424781"/>
              <a:ext cx="519629" cy="14640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CA" sz="2800" dirty="0"/>
            </a:p>
          </p:txBody>
        </p:sp>
        <p:pic>
          <p:nvPicPr>
            <p:cNvPr id="30" name="Picture 29" descr="A screenshot of a cell phone&#10;&#10;Description automatically generated">
              <a:extLst>
                <a:ext uri="{FF2B5EF4-FFF2-40B4-BE49-F238E27FC236}">
                  <a16:creationId xmlns:a16="http://schemas.microsoft.com/office/drawing/2014/main" id="{01AB8AC6-DC40-4D9A-A16D-8542CC7825E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73332" b="73845"/>
            <a:stretch/>
          </p:blipFill>
          <p:spPr>
            <a:xfrm>
              <a:off x="5773399" y="1077172"/>
              <a:ext cx="1914287" cy="3428548"/>
            </a:xfrm>
            <a:prstGeom prst="rect">
              <a:avLst/>
            </a:prstGeom>
          </p:spPr>
        </p:pic>
        <p:pic>
          <p:nvPicPr>
            <p:cNvPr id="31" name="Picture 30" descr="A screenshot of a cell phone&#10;&#10;Description automatically generated">
              <a:extLst>
                <a:ext uri="{FF2B5EF4-FFF2-40B4-BE49-F238E27FC236}">
                  <a16:creationId xmlns:a16="http://schemas.microsoft.com/office/drawing/2014/main" id="{10A358AA-0257-4802-9E5F-47D0811A61D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b="73845"/>
            <a:stretch/>
          </p:blipFill>
          <p:spPr>
            <a:xfrm>
              <a:off x="2856386" y="1077844"/>
              <a:ext cx="7178225" cy="3428548"/>
            </a:xfrm>
            <a:prstGeom prst="rect">
              <a:avLst/>
            </a:prstGeom>
          </p:spPr>
        </p:pic>
        <p:pic>
          <p:nvPicPr>
            <p:cNvPr id="32" name="Picture 31" descr="A screenshot of a cell phone&#10;&#10;Description automatically generated">
              <a:extLst>
                <a:ext uri="{FF2B5EF4-FFF2-40B4-BE49-F238E27FC236}">
                  <a16:creationId xmlns:a16="http://schemas.microsoft.com/office/drawing/2014/main" id="{E3486B67-F881-483B-A6C0-ED7A342ADF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t="91895" r="59128" b="1736"/>
            <a:stretch/>
          </p:blipFill>
          <p:spPr>
            <a:xfrm>
              <a:off x="2840985" y="4381423"/>
              <a:ext cx="2937203" cy="835816"/>
            </a:xfrm>
            <a:prstGeom prst="rect">
              <a:avLst/>
            </a:prstGeom>
          </p:spPr>
        </p:pic>
        <p:pic>
          <p:nvPicPr>
            <p:cNvPr id="33" name="Picture 32" descr="A screenshot of a cell phone&#10;&#10;Description automatically generated">
              <a:extLst>
                <a:ext uri="{FF2B5EF4-FFF2-40B4-BE49-F238E27FC236}">
                  <a16:creationId xmlns:a16="http://schemas.microsoft.com/office/drawing/2014/main" id="{B5E28D2A-5B41-461E-8525-EC261E03A87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t="91895" r="-146" b="1736"/>
            <a:stretch/>
          </p:blipFill>
          <p:spPr>
            <a:xfrm>
              <a:off x="2847465" y="4397631"/>
              <a:ext cx="7196874" cy="835816"/>
            </a:xfrm>
            <a:prstGeom prst="rect">
              <a:avLst/>
            </a:prstGeom>
          </p:spPr>
        </p:pic>
        <p:pic>
          <p:nvPicPr>
            <p:cNvPr id="34" name="Picture 33" descr="A screenshot of a cell phone&#10;&#10;Description automatically generated">
              <a:extLst>
                <a:ext uri="{FF2B5EF4-FFF2-40B4-BE49-F238E27FC236}">
                  <a16:creationId xmlns:a16="http://schemas.microsoft.com/office/drawing/2014/main" id="{44C16CE8-33C4-4CBC-AF96-490EC17D07F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t="70736" b="1713"/>
            <a:stretch/>
          </p:blipFill>
          <p:spPr>
            <a:xfrm>
              <a:off x="2839133" y="1601577"/>
              <a:ext cx="7186343" cy="3615662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3209857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44"/>
    </mc:Choice>
    <mc:Fallback xmlns="">
      <p:transition spd="slow" advTm="3004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2" grpId="0"/>
      <p:bldP spid="23" grpId="0" animBg="1"/>
      <p:bldP spid="2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8BA2A-A3BD-22F0-488C-178D891D9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4400" dirty="0"/>
              <a:t>Acknowledgements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145A0C-93B4-8B61-CF95-AFE7A0703A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Picture 21" descr="May 2012">
            <a:extLst>
              <a:ext uri="{FF2B5EF4-FFF2-40B4-BE49-F238E27FC236}">
                <a16:creationId xmlns:a16="http://schemas.microsoft.com/office/drawing/2014/main" id="{54116B42-8865-FA3D-9901-0AEC46959F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508" y="846868"/>
            <a:ext cx="3890420" cy="2417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5F18AA7-3728-D967-9A3C-16A9378E2DD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7980"/>
          <a:stretch/>
        </p:blipFill>
        <p:spPr>
          <a:xfrm>
            <a:off x="4323625" y="846868"/>
            <a:ext cx="3700462" cy="314969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810DEE6-9B2F-BE5C-6FB4-B3C5D7C06029}"/>
              </a:ext>
            </a:extLst>
          </p:cNvPr>
          <p:cNvSpPr txBox="1"/>
          <p:nvPr/>
        </p:nvSpPr>
        <p:spPr>
          <a:xfrm>
            <a:off x="3391209" y="2922489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0" dirty="0"/>
              <a:t>2012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AB6663-702B-5684-E7CB-B80A6CC3775B}"/>
              </a:ext>
            </a:extLst>
          </p:cNvPr>
          <p:cNvSpPr txBox="1"/>
          <p:nvPr/>
        </p:nvSpPr>
        <p:spPr>
          <a:xfrm>
            <a:off x="7428555" y="3625650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0" dirty="0"/>
              <a:t>2015</a:t>
            </a:r>
          </a:p>
        </p:txBody>
      </p:sp>
      <p:pic>
        <p:nvPicPr>
          <p:cNvPr id="9" name="Picture 8" descr="A group of people sitting at a table with food&#10;&#10;Description automatically generated with medium confidence">
            <a:extLst>
              <a:ext uri="{FF2B5EF4-FFF2-40B4-BE49-F238E27FC236}">
                <a16:creationId xmlns:a16="http://schemas.microsoft.com/office/drawing/2014/main" id="{85A64C4F-D58A-6D47-44EC-208FF85408B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166"/>
          <a:stretch/>
        </p:blipFill>
        <p:spPr>
          <a:xfrm>
            <a:off x="8313180" y="4353187"/>
            <a:ext cx="3443638" cy="224268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E1C9382-A3C3-D3FE-31DF-CF6086A0B66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926" r="28640"/>
          <a:stretch/>
        </p:blipFill>
        <p:spPr>
          <a:xfrm>
            <a:off x="8313179" y="832099"/>
            <a:ext cx="3458167" cy="3176442"/>
          </a:xfrm>
          <a:prstGeom prst="rect">
            <a:avLst/>
          </a:prstGeom>
        </p:spPr>
      </p:pic>
      <p:pic>
        <p:nvPicPr>
          <p:cNvPr id="11" name="Picture 7" descr="banner1">
            <a:extLst>
              <a:ext uri="{FF2B5EF4-FFF2-40B4-BE49-F238E27FC236}">
                <a16:creationId xmlns:a16="http://schemas.microsoft.com/office/drawing/2014/main" id="{51D260C2-4386-67DB-3953-5AAC688443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11" b="12318"/>
          <a:stretch>
            <a:fillRect/>
          </a:stretch>
        </p:blipFill>
        <p:spPr bwMode="auto">
          <a:xfrm>
            <a:off x="2978044" y="4671772"/>
            <a:ext cx="2105025" cy="503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oce_header_logo">
            <a:extLst>
              <a:ext uri="{FF2B5EF4-FFF2-40B4-BE49-F238E27FC236}">
                <a16:creationId xmlns:a16="http://schemas.microsoft.com/office/drawing/2014/main" id="{F43F96D0-10F1-0A88-5916-BBC6063792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23" t="7211" r="7864" b="12820"/>
          <a:stretch>
            <a:fillRect/>
          </a:stretch>
        </p:blipFill>
        <p:spPr bwMode="auto">
          <a:xfrm>
            <a:off x="2158895" y="5358217"/>
            <a:ext cx="1871662" cy="60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9" descr="splash">
            <a:extLst>
              <a:ext uri="{FF2B5EF4-FFF2-40B4-BE49-F238E27FC236}">
                <a16:creationId xmlns:a16="http://schemas.microsoft.com/office/drawing/2014/main" id="{E766BF53-7EF7-5EFF-C139-C04D72BC22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9" t="33067" r="64520" b="43588"/>
          <a:stretch>
            <a:fillRect/>
          </a:stretch>
        </p:blipFill>
        <p:spPr bwMode="auto">
          <a:xfrm>
            <a:off x="205475" y="3761050"/>
            <a:ext cx="1800225" cy="592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0" descr="logo">
            <a:extLst>
              <a:ext uri="{FF2B5EF4-FFF2-40B4-BE49-F238E27FC236}">
                <a16:creationId xmlns:a16="http://schemas.microsoft.com/office/drawing/2014/main" id="{766F0CE4-ECA5-6459-43EA-D5B6354E99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66" b="9601"/>
          <a:stretch>
            <a:fillRect/>
          </a:stretch>
        </p:blipFill>
        <p:spPr bwMode="auto">
          <a:xfrm>
            <a:off x="205475" y="4511284"/>
            <a:ext cx="2590800" cy="646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Group 9">
            <a:extLst>
              <a:ext uri="{FF2B5EF4-FFF2-40B4-BE49-F238E27FC236}">
                <a16:creationId xmlns:a16="http://schemas.microsoft.com/office/drawing/2014/main" id="{41C5B578-FDA7-6590-D017-0F66A1D7524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246458" y="5358217"/>
            <a:ext cx="3700462" cy="582612"/>
            <a:chOff x="108486" y="556915"/>
            <a:chExt cx="5372100" cy="842963"/>
          </a:xfrm>
        </p:grpSpPr>
        <p:pic>
          <p:nvPicPr>
            <p:cNvPr id="19" name="Picture 1">
              <a:extLst>
                <a:ext uri="{FF2B5EF4-FFF2-40B4-BE49-F238E27FC236}">
                  <a16:creationId xmlns:a16="http://schemas.microsoft.com/office/drawing/2014/main" id="{45A1DCB8-767F-070C-BB8F-389C83A45B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486" y="556915"/>
              <a:ext cx="5248275" cy="361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2">
              <a:extLst>
                <a:ext uri="{FF2B5EF4-FFF2-40B4-BE49-F238E27FC236}">
                  <a16:creationId xmlns:a16="http://schemas.microsoft.com/office/drawing/2014/main" id="{44B5BF89-1610-AE33-1BA6-0FFC334879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486" y="914103"/>
              <a:ext cx="5372100" cy="485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8" name="Picture 27">
            <a:extLst>
              <a:ext uri="{FF2B5EF4-FFF2-40B4-BE49-F238E27FC236}">
                <a16:creationId xmlns:a16="http://schemas.microsoft.com/office/drawing/2014/main" id="{ED47C1E5-34CE-1650-A86A-88867CAFB85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84882" y="5310536"/>
            <a:ext cx="1749704" cy="670618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87345C44-94DC-ABD0-77D8-E8B501F4251B}"/>
              </a:ext>
            </a:extLst>
          </p:cNvPr>
          <p:cNvSpPr txBox="1"/>
          <p:nvPr/>
        </p:nvSpPr>
        <p:spPr>
          <a:xfrm>
            <a:off x="11116113" y="3668705"/>
            <a:ext cx="6402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0" dirty="0"/>
              <a:t>2018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BD88BD4-0002-5134-D234-94CED49E6F1F}"/>
              </a:ext>
            </a:extLst>
          </p:cNvPr>
          <p:cNvSpPr txBox="1"/>
          <p:nvPr/>
        </p:nvSpPr>
        <p:spPr>
          <a:xfrm>
            <a:off x="11179563" y="6218933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0" dirty="0"/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3556044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67"/>
    </mc:Choice>
    <mc:Fallback xmlns="">
      <p:transition spd="slow" advTm="4467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687927-AA6D-3510-B883-5140091A4D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223" y="546293"/>
            <a:ext cx="6203244" cy="6160533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GB" sz="15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Tristan G Fleming</a:t>
            </a:r>
            <a:r>
              <a:rPr lang="en-GB" sz="15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500" i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 al.</a:t>
            </a:r>
            <a:r>
              <a:rPr lang="en-GB" sz="15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“In situ correlative observation of humping-induced cracking in directed energy deposition of nickel-based superalloys,” Additive Manufacturing </a:t>
            </a:r>
            <a:r>
              <a:rPr lang="en-GB" sz="15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71</a:t>
            </a:r>
            <a:r>
              <a:rPr lang="en-GB" sz="15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103579 (2023) </a:t>
            </a:r>
            <a:endParaRPr lang="en-GB" sz="15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GB" sz="15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Troy R. Allen </a:t>
            </a:r>
            <a:r>
              <a:rPr lang="en-GB" sz="1500" b="1" i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 al.</a:t>
            </a:r>
            <a:r>
              <a:rPr lang="en-GB" sz="15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“Simultaneous high-speed keyhole depth and absorptance measurements in laser spot welding of dissimilar metals,” </a:t>
            </a:r>
            <a:r>
              <a:rPr lang="en-GB" sz="1500" i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Elsevier Procedia CIRP</a:t>
            </a:r>
            <a:r>
              <a:rPr lang="en-GB" sz="15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5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111:</a:t>
            </a:r>
            <a:r>
              <a:rPr lang="en-GB" sz="15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5-9 (2022).</a:t>
            </a:r>
            <a:endParaRPr lang="en-CA" sz="15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GB" sz="15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TJH Krause </a:t>
            </a:r>
            <a:r>
              <a:rPr lang="en-GB" sz="1500" b="1" i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 al.</a:t>
            </a:r>
            <a:r>
              <a:rPr lang="en-GB" sz="15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“Self-witnessing coherent imaging for artifact removal and noise filtering,”</a:t>
            </a:r>
            <a:r>
              <a:rPr lang="en-GB" sz="15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500" i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Optics and Lasers in Engineering</a:t>
            </a:r>
            <a:r>
              <a:rPr lang="en-GB" sz="15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151</a:t>
            </a:r>
            <a:r>
              <a:rPr lang="en-GB" sz="15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106936 (2022).</a:t>
            </a:r>
            <a:endParaRPr lang="en-CA" sz="15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GB" sz="15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Troy R. Allen </a:t>
            </a:r>
            <a:r>
              <a:rPr lang="en-GB" sz="1500" b="1" i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 al.</a:t>
            </a:r>
            <a:r>
              <a:rPr lang="en-GB" sz="15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“Simultaneous in operando monitoring of keyhole depth and absorptance in laser processing of AISI 316 stainless steel at 200 kHz,” </a:t>
            </a:r>
            <a:r>
              <a:rPr lang="en-GB" sz="1500" i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Elsevier Procedia CIRP</a:t>
            </a:r>
            <a:r>
              <a:rPr lang="en-GB" sz="15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5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94:</a:t>
            </a:r>
            <a:r>
              <a:rPr lang="en-GB" sz="15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419–424 (2020)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GB" sz="15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Troy R. Allen </a:t>
            </a:r>
            <a:r>
              <a:rPr lang="en-GB" sz="1500" b="1" i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 al.</a:t>
            </a:r>
            <a:r>
              <a:rPr lang="en-GB" sz="15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“Energy-coupling mechanisms revealed through simultaneous keyhole depth and absorptance measurements during laser-metal processing,” </a:t>
            </a:r>
            <a:r>
              <a:rPr lang="en-GB" sz="1500" i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Physical Review Applied </a:t>
            </a:r>
            <a:r>
              <a:rPr lang="en-GB" sz="15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13</a:t>
            </a:r>
            <a:r>
              <a:rPr lang="en-GB" sz="15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064070 (2020).</a:t>
            </a:r>
            <a:endParaRPr lang="en-GB" sz="15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GB" sz="15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Tristan G. Fleming </a:t>
            </a:r>
            <a:r>
              <a:rPr lang="en-GB" sz="1500" b="1" i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 al.</a:t>
            </a:r>
            <a:r>
              <a:rPr lang="en-GB" sz="15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“Tracking and controlling the morphology evolution of 3D powder-bed fusion in situ using inline coherent imaging,” </a:t>
            </a:r>
            <a:r>
              <a:rPr lang="en-GB" sz="1500" i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Additive Manufacturing</a:t>
            </a:r>
            <a:r>
              <a:rPr lang="en-GB" sz="1500" b="1" i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5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32</a:t>
            </a:r>
            <a:r>
              <a:rPr lang="en-GB" sz="15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100978 (2020)</a:t>
            </a:r>
            <a:r>
              <a:rPr lang="en-GB" sz="15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kumimoji="0" lang="en-GB" altLang="en-US" sz="15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Faleh</a:t>
            </a:r>
            <a:r>
              <a:rPr kumimoji="0" lang="en-GB" altLang="en-US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GB" altLang="en-US" sz="15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Altal</a:t>
            </a:r>
            <a:r>
              <a:rPr kumimoji="0" lang="en-GB" altLang="en-US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GB" altLang="en-US" sz="15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 al.</a:t>
            </a:r>
            <a:r>
              <a:rPr kumimoji="0" lang="en-GB" altLang="en-US" sz="15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“Dual-channel inline coherent imaging,” </a:t>
            </a:r>
            <a:r>
              <a:rPr kumimoji="0" lang="en-GB" altLang="en-US" sz="150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Applied Optics</a:t>
            </a:r>
            <a:r>
              <a:rPr kumimoji="0" lang="en-GB" altLang="en-US" sz="15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GB" altLang="en-US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58</a:t>
            </a:r>
            <a:r>
              <a:rPr kumimoji="0" lang="en-GB" altLang="en-US" sz="15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1614-1620 (2019)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kumimoji="0" lang="en-GB" altLang="en-US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Jordan A. Kanko </a:t>
            </a:r>
            <a:r>
              <a:rPr kumimoji="0" lang="en-GB" altLang="en-US" sz="15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 al.</a:t>
            </a:r>
            <a:r>
              <a:rPr kumimoji="0" lang="en-GB" altLang="en-US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GB" altLang="en-US" sz="15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"In situ morphology-based defect detection of selective laser melting through inline coherent imaging," </a:t>
            </a:r>
            <a:r>
              <a:rPr kumimoji="0" lang="en-GB" altLang="en-US" sz="150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Journal of Materials Processing Technology</a:t>
            </a:r>
            <a:r>
              <a:rPr kumimoji="0" lang="en-GB" altLang="en-US" sz="15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GB" altLang="en-US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231</a:t>
            </a:r>
            <a:r>
              <a:rPr kumimoji="0" lang="en-GB" altLang="en-US" sz="15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488-500 (2016)</a:t>
            </a:r>
            <a:r>
              <a:rPr kumimoji="0" lang="en-CA" altLang="en-US" sz="15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kumimoji="0" lang="en-CA" altLang="en-US" sz="1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48CB019-51C8-76F1-7785-B56DD6ADD6F1}"/>
              </a:ext>
            </a:extLst>
          </p:cNvPr>
          <p:cNvSpPr txBox="1">
            <a:spLocks/>
          </p:cNvSpPr>
          <p:nvPr/>
        </p:nvSpPr>
        <p:spPr>
          <a:xfrm>
            <a:off x="6231467" y="546293"/>
            <a:ext cx="5932312" cy="62923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4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20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buClrTx/>
              <a:buSzTx/>
              <a:buFontTx/>
              <a:buNone/>
              <a:tabLst/>
            </a:pPr>
            <a:r>
              <a:rPr kumimoji="0" lang="en-GB" altLang="en-US" sz="15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Chenman</a:t>
            </a:r>
            <a:r>
              <a:rPr kumimoji="0" lang="en-GB" altLang="en-US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Yin</a:t>
            </a:r>
            <a:r>
              <a:rPr lang="en-GB" altLang="en-US" sz="15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en-US" sz="1500" i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 al. </a:t>
            </a:r>
            <a:r>
              <a:rPr kumimoji="0" lang="en-GB" altLang="en-US" sz="15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"Automated 3D bone ablation with 1,070 nm ytterbium‐doped </a:t>
            </a:r>
            <a:r>
              <a:rPr kumimoji="0" lang="en-GB" altLang="en-US" sz="15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fiber</a:t>
            </a:r>
            <a:r>
              <a:rPr kumimoji="0" lang="en-GB" altLang="en-US" sz="15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laser enabled by inline coherent imaging," </a:t>
            </a:r>
            <a:r>
              <a:rPr kumimoji="0" lang="en-GB" altLang="en-US" sz="150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Lasers in Surgery and Medicine </a:t>
            </a:r>
            <a:r>
              <a:rPr kumimoji="0" lang="en-GB" altLang="en-US" sz="15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48</a:t>
            </a:r>
            <a:r>
              <a:rPr kumimoji="0" lang="en-GB" altLang="en-US" sz="150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288–298</a:t>
            </a:r>
            <a:r>
              <a:rPr kumimoji="0" lang="en-GB" altLang="en-US" sz="15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(2016).</a:t>
            </a:r>
            <a:endParaRPr kumimoji="0" lang="en-CA" altLang="en-US" sz="15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buClrTx/>
              <a:buSzTx/>
              <a:buFontTx/>
              <a:buNone/>
              <a:tabLst/>
            </a:pPr>
            <a:r>
              <a:rPr kumimoji="0" lang="en-GB" altLang="en-US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Yang Ji </a:t>
            </a:r>
            <a:r>
              <a:rPr kumimoji="0" lang="en-GB" altLang="en-US" sz="15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 al.</a:t>
            </a:r>
            <a:r>
              <a:rPr kumimoji="0" lang="en-GB" altLang="en-US" sz="15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“Real-time depth monitoring and control of laser machining through scanning beam delivery system,” </a:t>
            </a:r>
            <a:r>
              <a:rPr kumimoji="0" lang="en-GB" altLang="en-US" sz="150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Journal of Physics D: Applied Physics</a:t>
            </a:r>
            <a:r>
              <a:rPr kumimoji="0" lang="en-GB" altLang="en-US" sz="15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GB" altLang="en-US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48</a:t>
            </a:r>
            <a:r>
              <a:rPr kumimoji="0" lang="en-GB" altLang="en-US" sz="15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:155301 (2015).</a:t>
            </a:r>
            <a:endParaRPr kumimoji="0" lang="en-CA" altLang="en-US" sz="15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buClrTx/>
              <a:buSzTx/>
              <a:buFontTx/>
              <a:buNone/>
              <a:tabLst/>
            </a:pPr>
            <a:r>
              <a:rPr kumimoji="0" lang="en-GB" altLang="en-US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P.J.L. Webster</a:t>
            </a:r>
            <a:r>
              <a:rPr kumimoji="0" lang="en-GB" altLang="en-US" sz="15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GB" altLang="en-US" sz="150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 al.</a:t>
            </a:r>
            <a:r>
              <a:rPr kumimoji="0" lang="en-GB" altLang="en-US" sz="15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“Automatic laser welding and milling with in situ inline coherent imaging,”</a:t>
            </a:r>
            <a:r>
              <a:rPr kumimoji="0" lang="en-GB" altLang="en-US" sz="150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Optics Letters</a:t>
            </a:r>
            <a:r>
              <a:rPr kumimoji="0" lang="en-GB" altLang="en-US" sz="15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GB" altLang="en-US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39</a:t>
            </a:r>
            <a:r>
              <a:rPr kumimoji="0" lang="en-GB" altLang="en-US" sz="15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6217-6220 (2014).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kumimoji="0" lang="en-GB" altLang="en-US" sz="15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Jared </a:t>
            </a:r>
            <a:r>
              <a:rPr kumimoji="0" lang="en-GB" altLang="en-US" sz="15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Blecher</a:t>
            </a:r>
            <a:r>
              <a:rPr kumimoji="0" lang="en-GB" altLang="en-US" sz="15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GB" altLang="en-US" sz="150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 al.</a:t>
            </a:r>
            <a:r>
              <a:rPr kumimoji="0" lang="en-GB" altLang="en-US" sz="15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“Real-time monitoring of laser beam welding keyhole depth by laser interferometry,” </a:t>
            </a:r>
            <a:r>
              <a:rPr kumimoji="0" lang="en-GB" altLang="en-US" sz="150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Science and Technology of Welding and Joining</a:t>
            </a:r>
            <a:r>
              <a:rPr kumimoji="0" lang="en-GB" altLang="en-US" sz="15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GB" altLang="en-US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19</a:t>
            </a:r>
            <a:r>
              <a:rPr kumimoji="0" lang="en-GB" altLang="en-US" sz="15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kumimoji="0" lang="en-US" altLang="en-US" sz="15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560 - 564</a:t>
            </a:r>
            <a:r>
              <a:rPr kumimoji="0" lang="en-GB" altLang="en-US" sz="15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(2014).</a:t>
            </a:r>
            <a:r>
              <a:rPr kumimoji="0" lang="en-CA" altLang="en-US" sz="15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indent="0" defTabSz="914400" eaLnBrk="0" fontAlgn="base" hangingPunct="0">
              <a:lnSpc>
                <a:spcPct val="100000"/>
              </a:lnSpc>
              <a:spcBef>
                <a:spcPts val="600"/>
              </a:spcBef>
              <a:buFontTx/>
              <a:buNone/>
            </a:pPr>
            <a:r>
              <a:rPr lang="en-GB" altLang="en-US" sz="15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Karen X.Z. Yu </a:t>
            </a:r>
            <a:r>
              <a:rPr lang="en-GB" altLang="en-US" sz="1500" b="1" i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 al.</a:t>
            </a:r>
            <a:r>
              <a:rPr lang="en-GB" altLang="en-US" sz="15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“Deep nonlinear ablation of silicon with a quasi-continuous wave </a:t>
            </a:r>
            <a:r>
              <a:rPr lang="en-GB" altLang="en-US" sz="15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fiber</a:t>
            </a:r>
            <a:r>
              <a:rPr lang="en-GB" altLang="en-US" sz="15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laser at 1070 nm,” </a:t>
            </a:r>
            <a:r>
              <a:rPr lang="en-GB" altLang="en-US" sz="1500" i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Optics Letters</a:t>
            </a:r>
            <a:r>
              <a:rPr lang="en-GB" altLang="en-US" sz="15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en-US" sz="15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38</a:t>
            </a:r>
            <a:r>
              <a:rPr lang="en-GB" altLang="en-US" sz="15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1799-1801 (2013).</a:t>
            </a:r>
            <a:endParaRPr lang="en-CA" altLang="en-US" sz="15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defTabSz="914400" eaLnBrk="0" fontAlgn="base" hangingPunct="0">
              <a:lnSpc>
                <a:spcPct val="100000"/>
              </a:lnSpc>
              <a:spcBef>
                <a:spcPts val="600"/>
              </a:spcBef>
              <a:buFontTx/>
              <a:buNone/>
            </a:pPr>
            <a:r>
              <a:rPr lang="en-US" altLang="en-US" sz="15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B.Y.C. Leung</a:t>
            </a:r>
            <a:r>
              <a:rPr lang="en-CA" altLang="en-US" sz="15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CA" altLang="en-US" sz="1500" b="1" i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 al.</a:t>
            </a:r>
            <a:r>
              <a:rPr lang="en-GB" altLang="en-US" sz="15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“Real-time guidance of thermal and ultrashort pulsed laser ablation in hard tissue using inline coherent imaging,” </a:t>
            </a:r>
            <a:r>
              <a:rPr lang="en-GB" altLang="en-US" sz="1500" i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Lasers in Surgery and Medicine</a:t>
            </a:r>
            <a:r>
              <a:rPr lang="en-GB" altLang="en-US" sz="15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en-US" sz="15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44</a:t>
            </a:r>
            <a:r>
              <a:rPr lang="en-GB" altLang="en-US" sz="15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249–256 (2012).       </a:t>
            </a:r>
          </a:p>
          <a:p>
            <a:pPr marL="0" indent="0" defTabSz="914400" eaLnBrk="0" fontAlgn="base" hangingPunct="0">
              <a:lnSpc>
                <a:spcPct val="100000"/>
              </a:lnSpc>
              <a:spcBef>
                <a:spcPts val="600"/>
              </a:spcBef>
              <a:buFontTx/>
              <a:buNone/>
            </a:pPr>
            <a:r>
              <a:rPr lang="en-US" altLang="en-US" sz="15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P.J.L. Webster </a:t>
            </a:r>
            <a:r>
              <a:rPr lang="en-US" altLang="en-US" sz="1500" b="1" i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 al. </a:t>
            </a:r>
            <a:r>
              <a:rPr lang="en-GB" altLang="en-US" sz="15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“Automatic real-time guidance of laser machining with inline coherent imaging,” </a:t>
            </a:r>
            <a:r>
              <a:rPr lang="en-GB" altLang="en-US" sz="1500" i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Journal of Laser Applications</a:t>
            </a:r>
            <a:r>
              <a:rPr lang="en-GB" altLang="en-US" sz="15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en-US" sz="15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23: </a:t>
            </a:r>
            <a:r>
              <a:rPr lang="en-GB" altLang="en-US" sz="15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022001 (2011).  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en-GB" sz="15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P.J.L. Webster </a:t>
            </a:r>
            <a:r>
              <a:rPr lang="en-GB" sz="1500" b="1" i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 al.</a:t>
            </a:r>
            <a:r>
              <a:rPr lang="en-GB" sz="1500" i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5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“In situ high-speed coherent imaging of morphology changes during laser micromachining,” </a:t>
            </a:r>
            <a:r>
              <a:rPr lang="en-GB" sz="1500" i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Optics Letters</a:t>
            </a:r>
            <a:r>
              <a:rPr lang="en-GB" sz="15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5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35</a:t>
            </a:r>
            <a:r>
              <a:rPr lang="en-GB" sz="15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646-648 (2010).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en-GB" sz="15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P.J.L. Webster </a:t>
            </a:r>
            <a:r>
              <a:rPr lang="en-GB" sz="1500" b="1" i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 al.</a:t>
            </a:r>
            <a:r>
              <a:rPr lang="en-GB" sz="15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“High speed in situ depth profiling of ultrafast micromachining,” </a:t>
            </a:r>
            <a:r>
              <a:rPr lang="en-GB" sz="1500" i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Optics Express</a:t>
            </a:r>
            <a:r>
              <a:rPr lang="en-GB" sz="15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5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15</a:t>
            </a:r>
            <a:r>
              <a:rPr lang="en-GB" sz="15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14967-14972 (2007).   </a:t>
            </a:r>
            <a:endParaRPr lang="en-CA" sz="15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A1B0471-ACF1-7ACE-2E95-00EF63D6C592}"/>
              </a:ext>
            </a:extLst>
          </p:cNvPr>
          <p:cNvSpPr txBox="1"/>
          <p:nvPr/>
        </p:nvSpPr>
        <p:spPr>
          <a:xfrm>
            <a:off x="0" y="-15904"/>
            <a:ext cx="20649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dirty="0"/>
              <a:t>References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46168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8C140-AAE7-DFEC-DB27-64C5F16C8A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Other work slides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C0FB2F-492F-CA8F-16FF-96B986D9EB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186943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6B1457-5E1D-B55C-2A0F-41B15FEB11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Spot welds: steel vs aluminum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375F29-AD96-9774-BF2D-E18F993567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1492" y="779467"/>
            <a:ext cx="11058861" cy="5273321"/>
          </a:xfrm>
        </p:spPr>
        <p:txBody>
          <a:bodyPr/>
          <a:lstStyle/>
          <a:p>
            <a:endParaRPr lang="en-CA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4A391B7-0154-FF20-FFAD-A3CA02A7E9A8}"/>
              </a:ext>
            </a:extLst>
          </p:cNvPr>
          <p:cNvSpPr/>
          <p:nvPr/>
        </p:nvSpPr>
        <p:spPr>
          <a:xfrm>
            <a:off x="331492" y="1257963"/>
            <a:ext cx="11589572" cy="4757817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3277B6D-2A99-EE20-4B4D-E5BB569F9A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7618" y="779467"/>
            <a:ext cx="6429375" cy="39338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B47A072-751C-E4C1-39CD-8995E11BEBF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5128" r="9356" b="4595"/>
          <a:stretch/>
        </p:blipFill>
        <p:spPr>
          <a:xfrm>
            <a:off x="259775" y="1367127"/>
            <a:ext cx="5827843" cy="315795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94547E1-4294-28DE-087A-3165E2BA9917}"/>
              </a:ext>
            </a:extLst>
          </p:cNvPr>
          <p:cNvSpPr txBox="1"/>
          <p:nvPr/>
        </p:nvSpPr>
        <p:spPr>
          <a:xfrm>
            <a:off x="2078864" y="888631"/>
            <a:ext cx="2770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Open Sans Semibold" panose="020B0606030504020204"/>
              </a:rPr>
              <a:t>316 Stainless Steel</a:t>
            </a:r>
            <a:endParaRPr lang="en-CA" dirty="0">
              <a:solidFill>
                <a:srgbClr val="FF0000"/>
              </a:solidFill>
              <a:latin typeface="Open Sans Semibold" panose="020B0606030504020204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1DE447F-9957-1380-982C-42AA4BAFBDD0}"/>
              </a:ext>
            </a:extLst>
          </p:cNvPr>
          <p:cNvSpPr txBox="1"/>
          <p:nvPr/>
        </p:nvSpPr>
        <p:spPr>
          <a:xfrm>
            <a:off x="8140507" y="888631"/>
            <a:ext cx="2932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Open Sans Semibold" panose="020B0606030504020204"/>
              </a:rPr>
              <a:t>6061 Aluminum</a:t>
            </a:r>
            <a:endParaRPr lang="en-CA" dirty="0">
              <a:latin typeface="Open Sans Semibold" panose="020B0606030504020204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CECD818-2C08-C6CD-4E02-638783CED7B4}"/>
              </a:ext>
            </a:extLst>
          </p:cNvPr>
          <p:cNvSpPr/>
          <p:nvPr/>
        </p:nvSpPr>
        <p:spPr>
          <a:xfrm>
            <a:off x="7016269" y="3328612"/>
            <a:ext cx="918345" cy="45554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AFFCC37-69E8-B5A8-8AC0-2DFE0DD045C3}"/>
              </a:ext>
            </a:extLst>
          </p:cNvPr>
          <p:cNvSpPr/>
          <p:nvPr/>
        </p:nvSpPr>
        <p:spPr>
          <a:xfrm>
            <a:off x="946024" y="4729804"/>
            <a:ext cx="1132840" cy="1098937"/>
          </a:xfrm>
          <a:prstGeom prst="rect">
            <a:avLst/>
          </a:prstGeom>
          <a:solidFill>
            <a:schemeClr val="bg1">
              <a:lumMod val="65000"/>
              <a:lumOff val="35000"/>
            </a:schemeClr>
          </a:solidFill>
          <a:ln w="28575">
            <a:solidFill>
              <a:srgbClr val="2121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Open Sans Semibold" panose="020B0606030504020204"/>
              </a:rPr>
              <a:t>316 SS</a:t>
            </a:r>
            <a:endParaRPr lang="en-CA" dirty="0">
              <a:latin typeface="Open Sans Semibold" panose="020B0606030504020204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C51C3A9-D829-7E52-2090-6961A5F52075}"/>
              </a:ext>
            </a:extLst>
          </p:cNvPr>
          <p:cNvSpPr/>
          <p:nvPr/>
        </p:nvSpPr>
        <p:spPr>
          <a:xfrm>
            <a:off x="6801774" y="4729803"/>
            <a:ext cx="1132840" cy="1098937"/>
          </a:xfrm>
          <a:prstGeom prst="rect">
            <a:avLst/>
          </a:prstGeom>
          <a:solidFill>
            <a:schemeClr val="tx1">
              <a:lumMod val="85000"/>
            </a:schemeClr>
          </a:solidFill>
          <a:ln w="28575">
            <a:solidFill>
              <a:srgbClr val="2121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212121"/>
                </a:solidFill>
                <a:latin typeface="Open Sans Semibold" panose="020B0606030504020204"/>
              </a:rPr>
              <a:t>6061 Al</a:t>
            </a:r>
            <a:endParaRPr lang="en-CA" dirty="0">
              <a:solidFill>
                <a:srgbClr val="212121"/>
              </a:solidFill>
              <a:latin typeface="Open Sans Semibold" panose="020B0606030504020204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97FDC97-2B75-4FFD-09AC-25852B99064B}"/>
              </a:ext>
            </a:extLst>
          </p:cNvPr>
          <p:cNvSpPr txBox="1"/>
          <p:nvPr/>
        </p:nvSpPr>
        <p:spPr>
          <a:xfrm>
            <a:off x="2183303" y="4661563"/>
            <a:ext cx="369399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bg1"/>
                </a:solidFill>
                <a:latin typeface="Open Sans Semibold" panose="020B0606030504020204"/>
              </a:rPr>
              <a:t>Immediate keyhole 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bg1"/>
                </a:solidFill>
                <a:latin typeface="Open Sans Semibold" panose="020B0606030504020204"/>
              </a:rPr>
              <a:t>Rapid initial keyhole growth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bg1"/>
                </a:solidFill>
                <a:latin typeface="Open Sans Semibold" panose="020B0606030504020204"/>
              </a:rPr>
              <a:t>Depth appears as diagonal streaks</a:t>
            </a:r>
            <a:endParaRPr lang="en-CA" sz="1600" b="1" dirty="0">
              <a:solidFill>
                <a:schemeClr val="bg1"/>
              </a:solidFill>
              <a:latin typeface="Open Sans Semibold" panose="020B0606030504020204"/>
            </a:endParaRPr>
          </a:p>
          <a:p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B86D55B-3C35-D203-B9E8-052FA2049BB1}"/>
              </a:ext>
            </a:extLst>
          </p:cNvPr>
          <p:cNvSpPr txBox="1"/>
          <p:nvPr/>
        </p:nvSpPr>
        <p:spPr>
          <a:xfrm>
            <a:off x="7934614" y="4795532"/>
            <a:ext cx="36939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212121"/>
                </a:solidFill>
                <a:latin typeface="Open Sans Semibold" panose="020B0606030504020204"/>
              </a:rPr>
              <a:t>Delayed keyhole 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212121"/>
                </a:solidFill>
                <a:latin typeface="Open Sans Semibold" panose="020B0606030504020204"/>
              </a:rPr>
              <a:t>Sporadic keyhole growth with temporary pauses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501C317-6118-728C-C136-E5DFF3F2D155}"/>
              </a:ext>
            </a:extLst>
          </p:cNvPr>
          <p:cNvGrpSpPr/>
          <p:nvPr/>
        </p:nvGrpSpPr>
        <p:grpSpPr>
          <a:xfrm>
            <a:off x="967032" y="4373714"/>
            <a:ext cx="1076414" cy="356089"/>
            <a:chOff x="2094720" y="3491610"/>
            <a:chExt cx="653484" cy="2285972"/>
          </a:xfrm>
        </p:grpSpPr>
        <p:sp>
          <p:nvSpPr>
            <p:cNvPr id="15" name="Trapezoid 14">
              <a:extLst>
                <a:ext uri="{FF2B5EF4-FFF2-40B4-BE49-F238E27FC236}">
                  <a16:creationId xmlns:a16="http://schemas.microsoft.com/office/drawing/2014/main" id="{92BA42B2-D1BD-EE6C-40E2-7BB07808E80C}"/>
                </a:ext>
              </a:extLst>
            </p:cNvPr>
            <p:cNvSpPr/>
            <p:nvPr/>
          </p:nvSpPr>
          <p:spPr>
            <a:xfrm rot="10800000">
              <a:off x="2151371" y="3491610"/>
              <a:ext cx="554495" cy="2285972"/>
            </a:xfrm>
            <a:prstGeom prst="trapezoid">
              <a:avLst>
                <a:gd name="adj" fmla="val 68567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 Semibold" panose="020B0606030504020204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4E9820C-F70F-7AE5-4C97-FAD8FC32135B}"/>
                </a:ext>
              </a:extLst>
            </p:cNvPr>
            <p:cNvSpPr txBox="1"/>
            <p:nvPr/>
          </p:nvSpPr>
          <p:spPr>
            <a:xfrm>
              <a:off x="2094720" y="3544858"/>
              <a:ext cx="653484" cy="9351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 Semibold" panose="020B0606030504020204"/>
                </a:rPr>
                <a:t>Laser</a:t>
              </a:r>
              <a:endParaRPr kumimoji="0" lang="en-CA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Semibold" panose="020B0606030504020204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C786BEF-5195-D982-94BA-FF7B7F24323E}"/>
              </a:ext>
            </a:extLst>
          </p:cNvPr>
          <p:cNvGrpSpPr/>
          <p:nvPr/>
        </p:nvGrpSpPr>
        <p:grpSpPr>
          <a:xfrm>
            <a:off x="6829987" y="4373713"/>
            <a:ext cx="1076414" cy="356089"/>
            <a:chOff x="2094720" y="3491610"/>
            <a:chExt cx="653484" cy="2285972"/>
          </a:xfrm>
        </p:grpSpPr>
        <p:sp>
          <p:nvSpPr>
            <p:cNvPr id="18" name="Trapezoid 17">
              <a:extLst>
                <a:ext uri="{FF2B5EF4-FFF2-40B4-BE49-F238E27FC236}">
                  <a16:creationId xmlns:a16="http://schemas.microsoft.com/office/drawing/2014/main" id="{84BAED53-EC0C-5038-B512-0B9107F23FB2}"/>
                </a:ext>
              </a:extLst>
            </p:cNvPr>
            <p:cNvSpPr/>
            <p:nvPr/>
          </p:nvSpPr>
          <p:spPr>
            <a:xfrm rot="10800000">
              <a:off x="2151371" y="3491610"/>
              <a:ext cx="554495" cy="2285972"/>
            </a:xfrm>
            <a:prstGeom prst="trapezoid">
              <a:avLst>
                <a:gd name="adj" fmla="val 68567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 Semibold" panose="020B0606030504020204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5C37852-BF88-106B-715F-93BDC5D3BF13}"/>
                </a:ext>
              </a:extLst>
            </p:cNvPr>
            <p:cNvSpPr txBox="1"/>
            <p:nvPr/>
          </p:nvSpPr>
          <p:spPr>
            <a:xfrm>
              <a:off x="2094720" y="3544858"/>
              <a:ext cx="653484" cy="9351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 Semibold" panose="020B0606030504020204"/>
                </a:rPr>
                <a:t>Laser</a:t>
              </a:r>
              <a:endParaRPr kumimoji="0" lang="en-CA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Semibold" panose="020B060603050402020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796131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21CDCC0C-C163-77C5-4717-CBA89B490486}"/>
              </a:ext>
            </a:extLst>
          </p:cNvPr>
          <p:cNvSpPr/>
          <p:nvPr/>
        </p:nvSpPr>
        <p:spPr>
          <a:xfrm>
            <a:off x="2867382" y="1181921"/>
            <a:ext cx="6265329" cy="3360197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6C96F40-855C-CBEB-2250-EF21F6F0D6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Steel + Aluminum: completely different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66E6CF-F6CD-8629-8E54-64185FEF99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A04D3BE-6929-575B-0D55-7C62BE816BC9}"/>
              </a:ext>
            </a:extLst>
          </p:cNvPr>
          <p:cNvGrpSpPr/>
          <p:nvPr/>
        </p:nvGrpSpPr>
        <p:grpSpPr>
          <a:xfrm>
            <a:off x="2830315" y="582482"/>
            <a:ext cx="6856072" cy="4191360"/>
            <a:chOff x="5335928" y="358450"/>
            <a:chExt cx="6856072" cy="419136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CFB04E3-50BD-1D1D-BE1C-938BF8F3365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35928" y="358450"/>
              <a:ext cx="6856072" cy="419136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5001946-1E5D-9554-1BCE-3BB871477C96}"/>
                </a:ext>
              </a:extLst>
            </p:cNvPr>
            <p:cNvSpPr txBox="1"/>
            <p:nvPr/>
          </p:nvSpPr>
          <p:spPr>
            <a:xfrm>
              <a:off x="6269294" y="3324452"/>
              <a:ext cx="18068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212121"/>
                  </a:solidFill>
                  <a:latin typeface="Open Sans Semibold" panose="020B0606030504020204"/>
                </a:rPr>
                <a:t>0.92 MW/cm</a:t>
              </a:r>
              <a:r>
                <a:rPr lang="en-US" b="1" baseline="30000" dirty="0">
                  <a:solidFill>
                    <a:srgbClr val="212121"/>
                  </a:solidFill>
                  <a:latin typeface="Open Sans Semibold" panose="020B0606030504020204"/>
                </a:rPr>
                <a:t>2</a:t>
              </a:r>
              <a:endParaRPr lang="en-CA" b="1" dirty="0">
                <a:solidFill>
                  <a:srgbClr val="212121"/>
                </a:solidFill>
                <a:latin typeface="Open Sans Semibold" panose="020B0606030504020204"/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E1FAF6D4-4E18-DD40-4030-826E834AF7DF}"/>
              </a:ext>
            </a:extLst>
          </p:cNvPr>
          <p:cNvSpPr txBox="1"/>
          <p:nvPr/>
        </p:nvSpPr>
        <p:spPr>
          <a:xfrm>
            <a:off x="3819575" y="857745"/>
            <a:ext cx="4570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Open Sans Semibold" panose="020B0606030504020204"/>
              </a:rPr>
              <a:t>316 Stainless Steel on 6061 Aluminum</a:t>
            </a:r>
            <a:endParaRPr lang="en-CA" dirty="0">
              <a:solidFill>
                <a:srgbClr val="FF0000"/>
              </a:solidFill>
              <a:latin typeface="Open Sans Semibold" panose="020B0606030504020204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01AEF71-BAFA-1F50-BF94-5ACC49BA707B}"/>
              </a:ext>
            </a:extLst>
          </p:cNvPr>
          <p:cNvSpPr txBox="1"/>
          <p:nvPr/>
        </p:nvSpPr>
        <p:spPr>
          <a:xfrm>
            <a:off x="2149438" y="5397594"/>
            <a:ext cx="36939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Open Sans Semibold" panose="020B0606030504020204"/>
              </a:rPr>
              <a:t>Immediate keyhole 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Open Sans Semibold" panose="020B0606030504020204"/>
              </a:rPr>
              <a:t>Rapid initial keyhole growth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62861A0-0503-D7A7-1E11-5744709D1427}"/>
              </a:ext>
            </a:extLst>
          </p:cNvPr>
          <p:cNvSpPr txBox="1"/>
          <p:nvPr/>
        </p:nvSpPr>
        <p:spPr>
          <a:xfrm>
            <a:off x="6861042" y="4932119"/>
            <a:ext cx="36939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212121"/>
                </a:solidFill>
                <a:latin typeface="Open Sans Semibold" panose="020B0606030504020204"/>
              </a:rPr>
              <a:t>Slow, stable keyhole growth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212121"/>
                </a:solidFill>
                <a:latin typeface="Open Sans Semibold" panose="020B0606030504020204"/>
              </a:rPr>
              <a:t>Completely unlike Al or SS</a:t>
            </a:r>
            <a:endParaRPr lang="en-CA" sz="1600" b="1" dirty="0">
              <a:solidFill>
                <a:srgbClr val="212121"/>
              </a:solidFill>
              <a:latin typeface="Open Sans Semibold" panose="020B0606030504020204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682E80D-752E-1E26-9B2A-6B00F27B28B3}"/>
              </a:ext>
            </a:extLst>
          </p:cNvPr>
          <p:cNvSpPr/>
          <p:nvPr/>
        </p:nvSpPr>
        <p:spPr>
          <a:xfrm>
            <a:off x="5656091" y="5211129"/>
            <a:ext cx="902395" cy="796833"/>
          </a:xfrm>
          <a:prstGeom prst="rect">
            <a:avLst/>
          </a:prstGeom>
          <a:solidFill>
            <a:srgbClr val="D9D9D9"/>
          </a:solidFill>
          <a:ln w="28575">
            <a:solidFill>
              <a:srgbClr val="2121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212121"/>
                </a:solidFill>
                <a:latin typeface="Open Sans Semibold" panose="020B0606030504020204"/>
              </a:rPr>
              <a:t>Al</a:t>
            </a:r>
            <a:endParaRPr lang="en-CA" sz="1600" dirty="0">
              <a:solidFill>
                <a:srgbClr val="212121"/>
              </a:solidFill>
              <a:latin typeface="Open Sans Semibold" panose="020B0606030504020204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247E5F8-78AC-EF32-F5D2-9F85FE602E3B}"/>
              </a:ext>
            </a:extLst>
          </p:cNvPr>
          <p:cNvSpPr/>
          <p:nvPr/>
        </p:nvSpPr>
        <p:spPr>
          <a:xfrm>
            <a:off x="5656091" y="4974424"/>
            <a:ext cx="902395" cy="238472"/>
          </a:xfrm>
          <a:prstGeom prst="rect">
            <a:avLst/>
          </a:prstGeom>
          <a:solidFill>
            <a:srgbClr val="7F7F7F"/>
          </a:solidFill>
          <a:ln w="28575">
            <a:solidFill>
              <a:srgbClr val="2121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Open Sans Semibold" panose="020B0606030504020204"/>
              </a:rPr>
              <a:t>SS</a:t>
            </a:r>
            <a:endParaRPr lang="en-CA" sz="1600" dirty="0">
              <a:solidFill>
                <a:schemeClr val="bg1"/>
              </a:solidFill>
              <a:latin typeface="Open Sans Semibold" panose="020B0606030504020204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4EE8200-A2D8-4A1D-930E-DD4042F7C9F3}"/>
              </a:ext>
            </a:extLst>
          </p:cNvPr>
          <p:cNvCxnSpPr>
            <a:cxnSpLocks/>
          </p:cNvCxnSpPr>
          <p:nvPr/>
        </p:nvCxnSpPr>
        <p:spPr>
          <a:xfrm flipH="1" flipV="1">
            <a:off x="4137474" y="5086485"/>
            <a:ext cx="1433015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2505765-9E9F-7072-79C9-50A54F01E18D}"/>
              </a:ext>
            </a:extLst>
          </p:cNvPr>
          <p:cNvCxnSpPr/>
          <p:nvPr/>
        </p:nvCxnSpPr>
        <p:spPr>
          <a:xfrm>
            <a:off x="4146561" y="5080012"/>
            <a:ext cx="0" cy="30393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1EA6897-2305-86B7-5F1B-6AEAC2CE1619}"/>
              </a:ext>
            </a:extLst>
          </p:cNvPr>
          <p:cNvCxnSpPr>
            <a:cxnSpLocks/>
          </p:cNvCxnSpPr>
          <p:nvPr/>
        </p:nvCxnSpPr>
        <p:spPr>
          <a:xfrm flipH="1">
            <a:off x="6630465" y="5684546"/>
            <a:ext cx="1862908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ED62086-1180-EA2F-0AEF-AAC2AF2D6E50}"/>
              </a:ext>
            </a:extLst>
          </p:cNvPr>
          <p:cNvCxnSpPr>
            <a:cxnSpLocks/>
          </p:cNvCxnSpPr>
          <p:nvPr/>
        </p:nvCxnSpPr>
        <p:spPr>
          <a:xfrm flipV="1">
            <a:off x="8484433" y="5500848"/>
            <a:ext cx="0" cy="18247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E0AA702-A053-CB7E-CAFE-AE0129080F4B}"/>
              </a:ext>
            </a:extLst>
          </p:cNvPr>
          <p:cNvGrpSpPr/>
          <p:nvPr/>
        </p:nvGrpSpPr>
        <p:grpSpPr>
          <a:xfrm>
            <a:off x="5555056" y="4618335"/>
            <a:ext cx="1076414" cy="356089"/>
            <a:chOff x="2094720" y="3491610"/>
            <a:chExt cx="653484" cy="2285972"/>
          </a:xfrm>
        </p:grpSpPr>
        <p:sp>
          <p:nvSpPr>
            <p:cNvPr id="17" name="Trapezoid 16">
              <a:extLst>
                <a:ext uri="{FF2B5EF4-FFF2-40B4-BE49-F238E27FC236}">
                  <a16:creationId xmlns:a16="http://schemas.microsoft.com/office/drawing/2014/main" id="{EFC02BD9-8D66-CCF4-B427-2BEA8E8AD190}"/>
                </a:ext>
              </a:extLst>
            </p:cNvPr>
            <p:cNvSpPr/>
            <p:nvPr/>
          </p:nvSpPr>
          <p:spPr>
            <a:xfrm rot="10800000">
              <a:off x="2151371" y="3491610"/>
              <a:ext cx="554495" cy="2285972"/>
            </a:xfrm>
            <a:prstGeom prst="trapezoid">
              <a:avLst>
                <a:gd name="adj" fmla="val 68567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 Semibold" panose="020B0606030504020204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F736388-254E-B6A1-922A-1DC4F6DC8BB0}"/>
                </a:ext>
              </a:extLst>
            </p:cNvPr>
            <p:cNvSpPr txBox="1"/>
            <p:nvPr/>
          </p:nvSpPr>
          <p:spPr>
            <a:xfrm>
              <a:off x="2094720" y="3544858"/>
              <a:ext cx="653484" cy="9351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 Semibold" panose="020B0606030504020204"/>
                </a:rPr>
                <a:t>Laser</a:t>
              </a:r>
              <a:endParaRPr kumimoji="0" lang="en-CA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Semibold" panose="020B0606030504020204"/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3DC22571-DA12-6741-2BF4-22C295955616}"/>
              </a:ext>
            </a:extLst>
          </p:cNvPr>
          <p:cNvSpPr txBox="1"/>
          <p:nvPr/>
        </p:nvSpPr>
        <p:spPr>
          <a:xfrm>
            <a:off x="4536495" y="4781872"/>
            <a:ext cx="789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Open Sans Semibold" panose="020B0606030504020204"/>
              </a:rPr>
              <a:t>In SS</a:t>
            </a:r>
            <a:endParaRPr lang="en-CA" sz="1400" dirty="0">
              <a:solidFill>
                <a:srgbClr val="FF0000"/>
              </a:solidFill>
              <a:latin typeface="Open Sans Semibold" panose="020B0606030504020204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8E13231-3040-8EC4-3358-038E891AF0D2}"/>
              </a:ext>
            </a:extLst>
          </p:cNvPr>
          <p:cNvSpPr txBox="1"/>
          <p:nvPr/>
        </p:nvSpPr>
        <p:spPr>
          <a:xfrm>
            <a:off x="7267507" y="5700771"/>
            <a:ext cx="789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Open Sans Semibold" panose="020B0606030504020204"/>
              </a:rPr>
              <a:t>In Al</a:t>
            </a:r>
            <a:endParaRPr lang="en-CA" sz="1400" dirty="0">
              <a:solidFill>
                <a:srgbClr val="FF0000"/>
              </a:solidFill>
              <a:latin typeface="Open Sans Semibold" panose="020B0606030504020204"/>
            </a:endParaRPr>
          </a:p>
        </p:txBody>
      </p:sp>
    </p:spTree>
    <p:extLst>
      <p:ext uri="{BB962C8B-B14F-4D97-AF65-F5344CB8AC3E}">
        <p14:creationId xmlns:p14="http://schemas.microsoft.com/office/powerpoint/2010/main" val="31885010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DECA4A-4FED-4BC8-849D-99100780F7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"/>
            <a:ext cx="12192000" cy="839095"/>
          </a:xfrm>
        </p:spPr>
        <p:txBody>
          <a:bodyPr>
            <a:normAutofit fontScale="90000"/>
          </a:bodyPr>
          <a:lstStyle/>
          <a:p>
            <a:r>
              <a:rPr lang="en-CA" dirty="0"/>
              <a:t>Zone of particular relevance to additive manufacturing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F9F524-3445-4E31-A5ED-E3314C30B1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C03E8D5-6D70-47CF-A431-1995BBEF1F7B}"/>
              </a:ext>
            </a:extLst>
          </p:cNvPr>
          <p:cNvSpPr txBox="1"/>
          <p:nvPr/>
        </p:nvSpPr>
        <p:spPr>
          <a:xfrm>
            <a:off x="5164428" y="6374670"/>
            <a:ext cx="74396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/>
              <a:t>Allen </a:t>
            </a:r>
            <a:r>
              <a:rPr lang="en-CA" sz="2400" i="1" dirty="0"/>
              <a:t>et al</a:t>
            </a:r>
            <a:r>
              <a:rPr lang="en-CA" sz="2400" dirty="0"/>
              <a:t>, Physical Review Applied </a:t>
            </a:r>
            <a:r>
              <a:rPr lang="en-CA" sz="2400" b="1" dirty="0"/>
              <a:t>13</a:t>
            </a:r>
            <a:r>
              <a:rPr lang="en-CA" sz="2400" dirty="0"/>
              <a:t>, 064070 (2020)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A533569-01D0-486D-9F51-87A2F10AC6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6108" y="1114023"/>
            <a:ext cx="9391499" cy="484033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9737FFB-6367-4B92-A876-D1CF0BBF186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9734"/>
          <a:stretch/>
        </p:blipFill>
        <p:spPr>
          <a:xfrm>
            <a:off x="1436108" y="1114022"/>
            <a:ext cx="9391499" cy="2917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514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5"/>
            <a:ext cx="11956211" cy="839095"/>
          </a:xfrm>
        </p:spPr>
        <p:txBody>
          <a:bodyPr>
            <a:normAutofit fontScale="90000"/>
          </a:bodyPr>
          <a:lstStyle/>
          <a:p>
            <a:r>
              <a:rPr lang="en-CA" dirty="0"/>
              <a:t>Other work: increase S:N through balanced detection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21392" y="1045160"/>
            <a:ext cx="8294146" cy="5273321"/>
          </a:xfrm>
        </p:spPr>
        <p:txBody>
          <a:bodyPr/>
          <a:lstStyle/>
          <a:p>
            <a:endParaRPr lang="en-CA"/>
          </a:p>
        </p:txBody>
      </p:sp>
      <p:sp>
        <p:nvSpPr>
          <p:cNvPr id="4" name="Rectangle 15"/>
          <p:cNvSpPr>
            <a:spLocks noChangeArrowheads="1"/>
          </p:cNvSpPr>
          <p:nvPr/>
        </p:nvSpPr>
        <p:spPr bwMode="auto">
          <a:xfrm>
            <a:off x="1605643" y="780237"/>
            <a:ext cx="8920842" cy="5195887"/>
          </a:xfrm>
          <a:prstGeom prst="rect">
            <a:avLst/>
          </a:prstGeom>
          <a:solidFill>
            <a:schemeClr val="tx1"/>
          </a:solidFill>
          <a:ln w="25400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5393" y="1069156"/>
            <a:ext cx="5468938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2016806" y="832618"/>
            <a:ext cx="2362200" cy="2057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/>
            <a:endParaRPr lang="en-CA">
              <a:solidFill>
                <a:schemeClr val="tx1"/>
              </a:solidFill>
              <a:latin typeface="Corbe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439456" y="3728218"/>
            <a:ext cx="2362200" cy="2057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/>
            <a:endParaRPr lang="en-CA">
              <a:solidFill>
                <a:schemeClr val="tx1"/>
              </a:solidFill>
              <a:latin typeface="Corbel" pitchFamily="34" charset="0"/>
              <a:cs typeface="Arial" pitchFamily="34" charset="0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5648" y="780237"/>
            <a:ext cx="2627313" cy="197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20"/>
          <p:cNvSpPr>
            <a:spLocks noChangeArrowheads="1"/>
          </p:cNvSpPr>
          <p:nvPr/>
        </p:nvSpPr>
        <p:spPr bwMode="auto">
          <a:xfrm>
            <a:off x="1713598" y="2796356"/>
            <a:ext cx="1584325" cy="647700"/>
          </a:xfrm>
          <a:prstGeom prst="rect">
            <a:avLst/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CA" dirty="0">
                <a:latin typeface="Calibri" pitchFamily="34" charset="0"/>
              </a:rPr>
              <a:t>Broadband </a:t>
            </a:r>
          </a:p>
          <a:p>
            <a:pPr algn="ctr"/>
            <a:r>
              <a:rPr lang="en-CA" dirty="0">
                <a:latin typeface="Calibri" pitchFamily="34" charset="0"/>
              </a:rPr>
              <a:t>light source</a:t>
            </a:r>
          </a:p>
        </p:txBody>
      </p:sp>
      <p:sp>
        <p:nvSpPr>
          <p:cNvPr id="13" name="Rectangle 21"/>
          <p:cNvSpPr>
            <a:spLocks noChangeArrowheads="1"/>
          </p:cNvSpPr>
          <p:nvPr/>
        </p:nvSpPr>
        <p:spPr bwMode="auto">
          <a:xfrm>
            <a:off x="4377424" y="4901381"/>
            <a:ext cx="1584325" cy="792162"/>
          </a:xfrm>
          <a:prstGeom prst="rect">
            <a:avLst/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CA" dirty="0">
                <a:latin typeface="Calibri" pitchFamily="34" charset="0"/>
              </a:rPr>
              <a:t>Spectrometer / </a:t>
            </a:r>
          </a:p>
          <a:p>
            <a:pPr algn="ctr"/>
            <a:r>
              <a:rPr lang="en-CA" dirty="0">
                <a:latin typeface="Calibri" pitchFamily="34" charset="0"/>
              </a:rPr>
              <a:t>detector</a:t>
            </a:r>
          </a:p>
        </p:txBody>
      </p:sp>
      <p:sp>
        <p:nvSpPr>
          <p:cNvPr id="14" name="Text Box 23"/>
          <p:cNvSpPr txBox="1">
            <a:spLocks noChangeArrowheads="1"/>
          </p:cNvSpPr>
          <p:nvPr/>
        </p:nvSpPr>
        <p:spPr bwMode="auto">
          <a:xfrm>
            <a:off x="4847324" y="2572518"/>
            <a:ext cx="1439863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200">
                <a:latin typeface="Arial" pitchFamily="34" charset="0"/>
              </a:rPr>
              <a:t>z</a:t>
            </a:r>
            <a:r>
              <a:rPr lang="en-CA" sz="2200" baseline="-25000">
                <a:latin typeface="Arial" pitchFamily="34" charset="0"/>
              </a:rPr>
              <a:t>0</a:t>
            </a:r>
          </a:p>
        </p:txBody>
      </p:sp>
      <p:sp>
        <p:nvSpPr>
          <p:cNvPr id="15" name="Rectangle 24"/>
          <p:cNvSpPr>
            <a:spLocks noChangeArrowheads="1"/>
          </p:cNvSpPr>
          <p:nvPr/>
        </p:nvSpPr>
        <p:spPr bwMode="auto">
          <a:xfrm>
            <a:off x="4864782" y="1940699"/>
            <a:ext cx="436562" cy="334963"/>
          </a:xfrm>
          <a:prstGeom prst="rect">
            <a:avLst/>
          </a:prstGeom>
          <a:solidFill>
            <a:schemeClr val="tx1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CA" dirty="0">
                <a:solidFill>
                  <a:schemeClr val="bg1"/>
                </a:solidFill>
              </a:rPr>
              <a:t>   </a:t>
            </a:r>
            <a:endParaRPr lang="en-CA" baseline="-25000" dirty="0">
              <a:solidFill>
                <a:schemeClr val="bg1"/>
              </a:solidFill>
            </a:endParaRPr>
          </a:p>
        </p:txBody>
      </p:sp>
      <p:sp>
        <p:nvSpPr>
          <p:cNvPr id="16" name="Rectangle 25"/>
          <p:cNvSpPr>
            <a:spLocks noChangeArrowheads="1"/>
          </p:cNvSpPr>
          <p:nvPr/>
        </p:nvSpPr>
        <p:spPr bwMode="auto">
          <a:xfrm rot="16200000">
            <a:off x="5649800" y="2328837"/>
            <a:ext cx="360362" cy="838200"/>
          </a:xfrm>
          <a:prstGeom prst="rect">
            <a:avLst/>
          </a:prstGeom>
          <a:solidFill>
            <a:schemeClr val="tx1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17" name="Text Box 22"/>
          <p:cNvSpPr txBox="1">
            <a:spLocks noChangeArrowheads="1"/>
          </p:cNvSpPr>
          <p:nvPr/>
        </p:nvSpPr>
        <p:spPr bwMode="auto">
          <a:xfrm>
            <a:off x="4809224" y="1962918"/>
            <a:ext cx="1439863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200" i="1" dirty="0" err="1">
                <a:solidFill>
                  <a:schemeClr val="bg1"/>
                </a:solidFill>
                <a:latin typeface="Arial" pitchFamily="34" charset="0"/>
              </a:rPr>
              <a:t>z</a:t>
            </a:r>
            <a:r>
              <a:rPr lang="en-CA" sz="2200" i="1" baseline="-25000" dirty="0" err="1">
                <a:solidFill>
                  <a:schemeClr val="bg1"/>
                </a:solidFill>
                <a:latin typeface="Arial" pitchFamily="34" charset="0"/>
              </a:rPr>
              <a:t>R</a:t>
            </a:r>
            <a:endParaRPr lang="en-CA" sz="2200" i="1" baseline="-25000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8" name="Text Box 26"/>
          <p:cNvSpPr txBox="1">
            <a:spLocks noChangeArrowheads="1"/>
          </p:cNvSpPr>
          <p:nvPr/>
        </p:nvSpPr>
        <p:spPr bwMode="auto">
          <a:xfrm>
            <a:off x="5301349" y="2486793"/>
            <a:ext cx="1439863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200" i="1" dirty="0" err="1">
                <a:solidFill>
                  <a:schemeClr val="bg1"/>
                </a:solidFill>
                <a:latin typeface="Arial" pitchFamily="34" charset="0"/>
              </a:rPr>
              <a:t>z</a:t>
            </a:r>
            <a:r>
              <a:rPr lang="en-CA" sz="2200" i="1" baseline="-25000" dirty="0" err="1">
                <a:solidFill>
                  <a:schemeClr val="bg1"/>
                </a:solidFill>
                <a:latin typeface="Arial" pitchFamily="34" charset="0"/>
              </a:rPr>
              <a:t>R</a:t>
            </a:r>
            <a:r>
              <a:rPr lang="en-CA" sz="2200" i="1" dirty="0">
                <a:solidFill>
                  <a:schemeClr val="bg1"/>
                </a:solidFill>
                <a:latin typeface="Arial" pitchFamily="34" charset="0"/>
              </a:rPr>
              <a:t>+ </a:t>
            </a:r>
            <a:r>
              <a:rPr lang="en-CA" sz="2200" i="1" dirty="0" err="1">
                <a:solidFill>
                  <a:schemeClr val="bg1"/>
                </a:solidFill>
                <a:latin typeface="Arial" pitchFamily="34" charset="0"/>
              </a:rPr>
              <a:t>z</a:t>
            </a:r>
            <a:r>
              <a:rPr lang="en-CA" sz="2200" i="1" baseline="-25000" dirty="0" err="1">
                <a:solidFill>
                  <a:schemeClr val="bg1"/>
                </a:solidFill>
                <a:latin typeface="Arial" pitchFamily="34" charset="0"/>
              </a:rPr>
              <a:t>i</a:t>
            </a:r>
            <a:endParaRPr lang="en-CA" sz="2200" i="1" baseline="-25000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24" name="Rectangle 36"/>
          <p:cNvSpPr>
            <a:spLocks noChangeArrowheads="1"/>
          </p:cNvSpPr>
          <p:nvPr/>
        </p:nvSpPr>
        <p:spPr bwMode="auto">
          <a:xfrm>
            <a:off x="8452311" y="939669"/>
            <a:ext cx="1918153" cy="727527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4745182" y="3602703"/>
            <a:ext cx="0" cy="914400"/>
          </a:xfrm>
          <a:prstGeom prst="straightConnector1">
            <a:avLst/>
          </a:prstGeom>
          <a:ln w="1143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4988292" y="854086"/>
                <a:ext cx="5741913" cy="83522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1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1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CA" sz="21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𝑠𝑝𝑒𝑐</m:t>
                          </m:r>
                        </m:sub>
                      </m:sSub>
                      <m:d>
                        <m:dPr>
                          <m:ctrlPr>
                            <a:rPr lang="en-CA" sz="21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sz="21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n-CA" sz="21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sz="21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CA" sz="21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CA" sz="21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CA" sz="21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d>
                        <m:dPr>
                          <m:ctrlPr>
                            <a:rPr lang="en-CA" sz="21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CA" sz="21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CA" sz="21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21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CA" sz="21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𝑟𝑒𝑓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CA" sz="21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CA" sz="21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CA" sz="21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CA" sz="21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21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CA" sz="21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CA" sz="21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CA" sz="21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ad>
                            <m:radPr>
                              <m:degHide m:val="on"/>
                              <m:ctrlPr>
                                <a:rPr lang="en-CA" sz="21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CA" sz="21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21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CA" sz="21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𝑟𝑒𝑓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CA" sz="21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21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CA" sz="21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rad>
                          <m:r>
                            <m:rPr>
                              <m:sty m:val="p"/>
                            </m:rPr>
                            <a:rPr lang="en-CA" sz="210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cos</m:t>
                          </m:r>
                          <m:r>
                            <a:rPr lang="en-CA" sz="21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⁡</m:t>
                          </m:r>
                          <m:d>
                            <m:dPr>
                              <m:ctrlPr>
                                <a:rPr lang="en-CA" sz="21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sz="21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en-CA" sz="21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21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a:rPr lang="en-CA" sz="21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CA" sz="21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CA" sz="21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8292" y="854086"/>
                <a:ext cx="5741913" cy="83522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9" name="Straight Arrow Connector 28"/>
          <p:cNvCxnSpPr/>
          <p:nvPr/>
        </p:nvCxnSpPr>
        <p:spPr>
          <a:xfrm rot="5400000">
            <a:off x="3896096" y="2652017"/>
            <a:ext cx="0" cy="914400"/>
          </a:xfrm>
          <a:prstGeom prst="straightConnector1">
            <a:avLst/>
          </a:prstGeom>
          <a:ln w="1143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4378129" y="1630596"/>
                <a:ext cx="6947714" cy="83522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1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1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CA" sz="21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𝑏𝑎𝑐𝑘</m:t>
                          </m:r>
                        </m:sub>
                      </m:sSub>
                      <m:d>
                        <m:dPr>
                          <m:ctrlPr>
                            <a:rPr lang="en-CA" sz="21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sz="21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n-CA" sz="21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sz="21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CA" sz="21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CA" sz="21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CA" sz="21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d>
                        <m:dPr>
                          <m:ctrlPr>
                            <a:rPr lang="en-CA" sz="21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CA" sz="21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CA" sz="21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21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CA" sz="21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𝑟𝑒𝑓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CA" sz="21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CA" sz="21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CA" sz="21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CA" sz="21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21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CA" sz="21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CA" sz="21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CA" sz="21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ad>
                            <m:radPr>
                              <m:degHide m:val="on"/>
                              <m:ctrlPr>
                                <a:rPr lang="en-CA" sz="21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CA" sz="21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21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CA" sz="21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𝑟𝑒𝑓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CA" sz="21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21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CA" sz="21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rad>
                          <m:r>
                            <m:rPr>
                              <m:sty m:val="p"/>
                            </m:rPr>
                            <a:rPr lang="en-CA" sz="210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cos</m:t>
                          </m:r>
                          <m:r>
                            <a:rPr lang="en-CA" sz="21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⁡</m:t>
                          </m:r>
                          <m:d>
                            <m:dPr>
                              <m:ctrlPr>
                                <a:rPr lang="en-CA" sz="21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sz="21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en-CA" sz="21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21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a:rPr lang="en-CA" sz="21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CA" sz="21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CA" sz="21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8129" y="1630596"/>
                <a:ext cx="6947714" cy="835229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Up-Down Arrow 31"/>
          <p:cNvSpPr/>
          <p:nvPr/>
        </p:nvSpPr>
        <p:spPr>
          <a:xfrm>
            <a:off x="8229606" y="1444033"/>
            <a:ext cx="72571" cy="50800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89EDA34-DA38-4027-9CB4-88127D77E3DA}"/>
              </a:ext>
            </a:extLst>
          </p:cNvPr>
          <p:cNvSpPr txBox="1"/>
          <p:nvPr/>
        </p:nvSpPr>
        <p:spPr>
          <a:xfrm>
            <a:off x="6061893" y="3828408"/>
            <a:ext cx="4361439" cy="132343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CA" sz="2000" dirty="0" err="1">
                <a:solidFill>
                  <a:schemeClr val="bg1"/>
                </a:solidFill>
              </a:rPr>
              <a:t>Faleh</a:t>
            </a:r>
            <a:r>
              <a:rPr lang="en-CA" sz="2000" dirty="0">
                <a:solidFill>
                  <a:schemeClr val="bg1"/>
                </a:solidFill>
              </a:rPr>
              <a:t> </a:t>
            </a:r>
            <a:r>
              <a:rPr lang="en-CA" sz="2000" dirty="0" err="1">
                <a:solidFill>
                  <a:schemeClr val="bg1"/>
                </a:solidFill>
              </a:rPr>
              <a:t>Altal</a:t>
            </a:r>
            <a:r>
              <a:rPr lang="en-CA" sz="2000" dirty="0">
                <a:solidFill>
                  <a:schemeClr val="bg1"/>
                </a:solidFill>
              </a:rPr>
              <a:t>, Troy R. Allen, Stephen G. L. Nestor, Tristan G. Fleming, and James M. Fraser, </a:t>
            </a:r>
            <a:r>
              <a:rPr lang="en-CA" sz="2000" i="1" dirty="0">
                <a:solidFill>
                  <a:schemeClr val="bg1"/>
                </a:solidFill>
              </a:rPr>
              <a:t>Applied Optics</a:t>
            </a:r>
            <a:r>
              <a:rPr lang="en-CA" sz="2000" dirty="0">
                <a:solidFill>
                  <a:schemeClr val="bg1"/>
                </a:solidFill>
              </a:rPr>
              <a:t> 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b="1" dirty="0">
                <a:solidFill>
                  <a:schemeClr val="bg1"/>
                </a:solidFill>
              </a:rPr>
              <a:t>58</a:t>
            </a:r>
            <a:r>
              <a:rPr lang="en-US" sz="2000" dirty="0">
                <a:solidFill>
                  <a:schemeClr val="bg1"/>
                </a:solidFill>
              </a:rPr>
              <a:t>: 1614-1620 (2019)</a:t>
            </a:r>
            <a:endParaRPr lang="en-CA" sz="2000" dirty="0">
              <a:solidFill>
                <a:schemeClr val="bg1"/>
              </a:solidFill>
            </a:endParaRP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3EA8417F-AFD3-4718-AB60-E2D12966B8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4900" y="3276600"/>
            <a:ext cx="11684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24372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DFDAF2-79A1-46E1-AF1B-BBCB4EE375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000" dirty="0"/>
              <a:t>Grounded in a problem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2B6EDC6-D942-45F7-80A6-E86BE85316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8141" y="937513"/>
            <a:ext cx="3904212" cy="387167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2E59E96-906A-4FFD-8564-D8B88FA0EC91}"/>
              </a:ext>
            </a:extLst>
          </p:cNvPr>
          <p:cNvSpPr txBox="1"/>
          <p:nvPr/>
        </p:nvSpPr>
        <p:spPr>
          <a:xfrm>
            <a:off x="1357075" y="4804614"/>
            <a:ext cx="38415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600" dirty="0"/>
              <a:t>Image: www.wausaubusinessdirectory.com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DAC9607-AF94-4064-B041-58B751A66145}"/>
              </a:ext>
            </a:extLst>
          </p:cNvPr>
          <p:cNvSpPr txBox="1"/>
          <p:nvPr/>
        </p:nvSpPr>
        <p:spPr>
          <a:xfrm>
            <a:off x="9021462" y="6131820"/>
            <a:ext cx="16933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dirty="0"/>
              <a:t>Image: ionix.fi</a:t>
            </a:r>
          </a:p>
        </p:txBody>
      </p:sp>
      <p:pic>
        <p:nvPicPr>
          <p:cNvPr id="7" name="Content Placeholder 5">
            <a:extLst>
              <a:ext uri="{FF2B5EF4-FFF2-40B4-BE49-F238E27FC236}">
                <a16:creationId xmlns:a16="http://schemas.microsoft.com/office/drawing/2014/main" id="{5A0ECD6E-A8E4-41BD-BEBD-E52EF165FB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0048" y="3115170"/>
            <a:ext cx="4188619" cy="310733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6F65715-B36D-445A-B215-EE7436E5F87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7211" t="62484" r="28265" b="12491"/>
          <a:stretch/>
        </p:blipFill>
        <p:spPr>
          <a:xfrm>
            <a:off x="5918697" y="3114627"/>
            <a:ext cx="4740850" cy="309296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01159C2-3422-42E5-A15D-41C292C8B5F2}"/>
              </a:ext>
            </a:extLst>
          </p:cNvPr>
          <p:cNvSpPr txBox="1"/>
          <p:nvPr/>
        </p:nvSpPr>
        <p:spPr>
          <a:xfrm>
            <a:off x="6162292" y="1569235"/>
            <a:ext cx="54989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600" dirty="0"/>
              <a:t>How deep is the laser weld?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4962336-9C43-4A51-BB9C-033A03D2E288}"/>
              </a:ext>
            </a:extLst>
          </p:cNvPr>
          <p:cNvSpPr txBox="1"/>
          <p:nvPr/>
        </p:nvSpPr>
        <p:spPr>
          <a:xfrm>
            <a:off x="8083965" y="6165490"/>
            <a:ext cx="26974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Image: Galbraith, Queen’s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1980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6068"/>
    </mc:Choice>
    <mc:Fallback xmlns="">
      <p:transition spd="slow" advTm="6606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DFDAF2-79A1-46E1-AF1B-BBCB4EE375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000" dirty="0"/>
              <a:t>Grounded in a problem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ED0823-33C7-4A47-86BD-261542F2C1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7" name="Content Placeholder 5">
            <a:extLst>
              <a:ext uri="{FF2B5EF4-FFF2-40B4-BE49-F238E27FC236}">
                <a16:creationId xmlns:a16="http://schemas.microsoft.com/office/drawing/2014/main" id="{5A0ECD6E-A8E4-41BD-BEBD-E52EF165FB4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0048" y="3115170"/>
            <a:ext cx="4188619" cy="310733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6F65715-B36D-445A-B215-EE7436E5F87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7211" t="62484" r="28265" b="12491"/>
          <a:stretch/>
        </p:blipFill>
        <p:spPr>
          <a:xfrm>
            <a:off x="5918697" y="3114627"/>
            <a:ext cx="4740850" cy="309296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01159C2-3422-42E5-A15D-41C292C8B5F2}"/>
              </a:ext>
            </a:extLst>
          </p:cNvPr>
          <p:cNvSpPr txBox="1"/>
          <p:nvPr/>
        </p:nvSpPr>
        <p:spPr>
          <a:xfrm>
            <a:off x="6162292" y="1569235"/>
            <a:ext cx="54989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600" dirty="0"/>
              <a:t>How deep is the laser weld?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4962336-9C43-4A51-BB9C-033A03D2E288}"/>
              </a:ext>
            </a:extLst>
          </p:cNvPr>
          <p:cNvSpPr txBox="1"/>
          <p:nvPr/>
        </p:nvSpPr>
        <p:spPr>
          <a:xfrm>
            <a:off x="8083965" y="6165490"/>
            <a:ext cx="26974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Image: Galbraith, Queen’s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5546279-6C0A-3738-A2D7-C44766377608}"/>
              </a:ext>
            </a:extLst>
          </p:cNvPr>
          <p:cNvSpPr txBox="1"/>
          <p:nvPr/>
        </p:nvSpPr>
        <p:spPr>
          <a:xfrm>
            <a:off x="6176422" y="2143462"/>
            <a:ext cx="47399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600" dirty="0"/>
              <a:t>Need a measuring stick!</a:t>
            </a:r>
          </a:p>
        </p:txBody>
      </p:sp>
      <p:pic>
        <p:nvPicPr>
          <p:cNvPr id="12" name="Picture 2" descr="Image result for measuring stick">
            <a:extLst>
              <a:ext uri="{FF2B5EF4-FFF2-40B4-BE49-F238E27FC236}">
                <a16:creationId xmlns:a16="http://schemas.microsoft.com/office/drawing/2014/main" id="{DE130A13-B588-909F-A4A0-3FDB92DCF68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480"/>
          <a:stretch/>
        </p:blipFill>
        <p:spPr bwMode="auto">
          <a:xfrm rot="5400000">
            <a:off x="9380108" y="3537646"/>
            <a:ext cx="1605845" cy="3573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PG-Cilindrical-battery-video-HD-07-Feb-23">
            <a:hlinkClick r:id="" action="ppaction://media"/>
            <a:extLst>
              <a:ext uri="{FF2B5EF4-FFF2-40B4-BE49-F238E27FC236}">
                <a16:creationId xmlns:a16="http://schemas.microsoft.com/office/drawing/2014/main" id="{DB29EBC0-93F8-FA45-A967-574EB50101ED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244069" y="1236126"/>
            <a:ext cx="5524356" cy="310733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6C7C17E-F453-8826-8CEB-9F493F587F87}"/>
              </a:ext>
            </a:extLst>
          </p:cNvPr>
          <p:cNvSpPr txBox="1"/>
          <p:nvPr/>
        </p:nvSpPr>
        <p:spPr>
          <a:xfrm>
            <a:off x="3998320" y="4332484"/>
            <a:ext cx="1909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IPG Photonics Inc.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D1A6C4-9D99-36BF-5CE2-D3B8AED0BE37}"/>
              </a:ext>
            </a:extLst>
          </p:cNvPr>
          <p:cNvSpPr txBox="1"/>
          <p:nvPr/>
        </p:nvSpPr>
        <p:spPr>
          <a:xfrm>
            <a:off x="152544" y="903646"/>
            <a:ext cx="5524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A lot of welds in your electric car…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59604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672"/>
    </mc:Choice>
    <mc:Fallback xmlns="">
      <p:transition spd="slow" advTm="7067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22000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9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video>
              <p:cMediaNode vol="80000">
                <p:cTn id="20" fill="hold" display="0">
                  <p:stCondLst>
                    <p:cond delay="indefinite"/>
                  </p:stCondLst>
                </p:cTn>
                <p:tgtEl>
                  <p:spTgt spid="13"/>
                </p:tgtEl>
              </p:cMediaNode>
            </p:video>
          </p:childTnLst>
        </p:cTn>
      </p:par>
    </p:tnLst>
    <p:bldLst>
      <p:bldP spid="11" grpId="0"/>
    </p:bldLst>
  </p:timing>
  <p:extLst>
    <p:ext uri="{E180D4A7-C9FB-4DFB-919C-405C955672EB}">
      <p14:showEvtLst xmlns:p14="http://schemas.microsoft.com/office/powerpoint/2010/main">
        <p14:playEvt time="10043" objId="13"/>
        <p14:stopEvt time="32065" objId="13"/>
      </p14:showEvtLst>
    </p:ext>
  </p:extLs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895203" y="1176614"/>
            <a:ext cx="4024640" cy="3590893"/>
            <a:chOff x="635620" y="836340"/>
            <a:chExt cx="2241396" cy="2192135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3"/>
            <a:srcRect l="10427" t="12683" r="47957" b="14959"/>
            <a:stretch/>
          </p:blipFill>
          <p:spPr>
            <a:xfrm>
              <a:off x="635620" y="836340"/>
              <a:ext cx="2241396" cy="2192135"/>
            </a:xfrm>
            <a:prstGeom prst="rect">
              <a:avLst/>
            </a:prstGeom>
          </p:spPr>
        </p:pic>
        <p:sp>
          <p:nvSpPr>
            <p:cNvPr id="16" name="Rectangle 15"/>
            <p:cNvSpPr/>
            <p:nvPr/>
          </p:nvSpPr>
          <p:spPr>
            <a:xfrm>
              <a:off x="646770" y="847492"/>
              <a:ext cx="1059366" cy="83634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"/>
            <a:ext cx="11353800" cy="839095"/>
          </a:xfrm>
        </p:spPr>
        <p:txBody>
          <a:bodyPr>
            <a:normAutofit/>
          </a:bodyPr>
          <a:lstStyle/>
          <a:p>
            <a:r>
              <a:rPr lang="en-CA" sz="4000" dirty="0"/>
              <a:t>Our approach: optical measuring stick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715" y="1167512"/>
            <a:ext cx="10614454" cy="4360863"/>
          </a:xfrm>
        </p:spPr>
        <p:txBody>
          <a:bodyPr/>
          <a:lstStyle/>
          <a:p>
            <a:pPr marL="0" indent="0">
              <a:buNone/>
            </a:pPr>
            <a:r>
              <a:rPr lang="en-CA" sz="4000" b="1" dirty="0"/>
              <a:t>Inline coherent imaging (ICI)</a:t>
            </a:r>
          </a:p>
          <a:p>
            <a:pPr marL="0" indent="0">
              <a:buNone/>
            </a:pPr>
            <a:r>
              <a:rPr lang="en-CA" dirty="0"/>
              <a:t>Fourier-domain broadband interferometry.</a:t>
            </a:r>
          </a:p>
          <a:p>
            <a:pPr marL="0" indent="0">
              <a:buNone/>
            </a:pPr>
            <a:r>
              <a:rPr lang="en-CA" dirty="0"/>
              <a:t>Similar to optical coherence tomography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5525724" y="4867644"/>
                <a:ext cx="6947714" cy="79547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000" i="1">
                          <a:latin typeface="Cambria Math" panose="02040503050406030204" pitchFamily="18" charset="0"/>
                        </a:rPr>
                        <m:t>𝐼</m:t>
                      </m:r>
                      <m:d>
                        <m:dPr>
                          <m:ctrlPr>
                            <a:rPr lang="en-CA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n-CA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sz="2000" i="1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CA" sz="20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CA" sz="2000" i="1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CA" sz="2000" i="1">
                          <a:latin typeface="Cambria Math" panose="02040503050406030204" pitchFamily="18" charset="0"/>
                        </a:rPr>
                        <m:t>)</m:t>
                      </m:r>
                      <m:d>
                        <m:dPr>
                          <m:ctrlPr>
                            <a:rPr lang="en-CA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𝑟𝑒𝑓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+</m:t>
                          </m:r>
                          <m:rad>
                            <m:radPr>
                              <m:degHide m:val="on"/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𝑟𝑒𝑓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rad>
                          <m:r>
                            <m:rPr>
                              <m:sty m:val="p"/>
                            </m:rPr>
                            <a:rPr lang="en-CA" sz="2000">
                              <a:latin typeface="Cambria Math" panose="02040503050406030204" pitchFamily="18" charset="0"/>
                            </a:rPr>
                            <m:t>cos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⁡</m:t>
                          </m:r>
                          <m:d>
                            <m:d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CA" sz="2800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25724" y="4867644"/>
                <a:ext cx="6947714" cy="79547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17F2F8A9-7CA8-08EB-72DF-9E2F1DFF2088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27211" t="62484" r="28265" b="12491"/>
          <a:stretch/>
        </p:blipFill>
        <p:spPr>
          <a:xfrm rot="16200000">
            <a:off x="10223496" y="2705901"/>
            <a:ext cx="1350918" cy="88134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1424A41-D9E2-2B4E-8AF0-BD91E0F1E7DD}"/>
              </a:ext>
            </a:extLst>
          </p:cNvPr>
          <p:cNvSpPr txBox="1"/>
          <p:nvPr/>
        </p:nvSpPr>
        <p:spPr>
          <a:xfrm>
            <a:off x="8672199" y="4086570"/>
            <a:ext cx="1600689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A" dirty="0"/>
              <a:t>Spectrometer</a:t>
            </a:r>
          </a:p>
          <a:p>
            <a:pPr algn="ctr"/>
            <a:endParaRPr lang="en-CA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32408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587"/>
    </mc:Choice>
    <mc:Fallback xmlns="">
      <p:transition spd="slow" advTm="3658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/>
              <a:t>Tutorial: OCT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21392" y="1045160"/>
            <a:ext cx="8294146" cy="5273321"/>
          </a:xfrm>
        </p:spPr>
        <p:txBody>
          <a:bodyPr/>
          <a:lstStyle/>
          <a:p>
            <a:endParaRPr lang="en-CA"/>
          </a:p>
        </p:txBody>
      </p:sp>
      <p:sp>
        <p:nvSpPr>
          <p:cNvPr id="4" name="Rectangle 15"/>
          <p:cNvSpPr>
            <a:spLocks noChangeArrowheads="1"/>
          </p:cNvSpPr>
          <p:nvPr/>
        </p:nvSpPr>
        <p:spPr bwMode="auto">
          <a:xfrm>
            <a:off x="1605643" y="918261"/>
            <a:ext cx="8920842" cy="5195887"/>
          </a:xfrm>
          <a:prstGeom prst="rect">
            <a:avLst/>
          </a:prstGeom>
          <a:solidFill>
            <a:schemeClr val="tx1"/>
          </a:solidFill>
          <a:ln w="25400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5393" y="1207180"/>
            <a:ext cx="5468938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2016806" y="970642"/>
            <a:ext cx="2362200" cy="2057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/>
            <a:endParaRPr lang="en-CA">
              <a:solidFill>
                <a:schemeClr val="tx1"/>
              </a:solidFill>
              <a:latin typeface="Corbe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439456" y="3866242"/>
            <a:ext cx="2362200" cy="2057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/>
            <a:endParaRPr lang="en-CA">
              <a:solidFill>
                <a:schemeClr val="tx1"/>
              </a:solidFill>
              <a:latin typeface="Corbel" pitchFamily="34" charset="0"/>
              <a:cs typeface="Arial" pitchFamily="34" charset="0"/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0306" y="3817030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Object 10"/>
          <p:cNvGraphicFramePr>
            <a:graphicFrameLocks noChangeAspect="1"/>
          </p:cNvGraphicFramePr>
          <p:nvPr/>
        </p:nvGraphicFramePr>
        <p:xfrm>
          <a:off x="5315410" y="1241204"/>
          <a:ext cx="5127117" cy="9141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2705040" imgH="482400" progId="Equation.3">
                  <p:embed/>
                </p:oleObj>
              </mc:Choice>
              <mc:Fallback>
                <p:oleObj name="Equation" r:id="rId5" imgW="2705040" imgH="482400" progId="Equation.3">
                  <p:embed/>
                  <p:pic>
                    <p:nvPicPr>
                      <p:cNvPr id="9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15410" y="1241204"/>
                        <a:ext cx="5127117" cy="91417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5648" y="918261"/>
            <a:ext cx="2627313" cy="197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8"/>
          <p:cNvSpPr>
            <a:spLocks noChangeArrowheads="1"/>
          </p:cNvSpPr>
          <p:nvPr/>
        </p:nvSpPr>
        <p:spPr bwMode="auto">
          <a:xfrm>
            <a:off x="8618542" y="4163111"/>
            <a:ext cx="1929719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CA" sz="1600" dirty="0">
                <a:solidFill>
                  <a:schemeClr val="bg1"/>
                </a:solidFill>
                <a:latin typeface="Calibri" pitchFamily="34" charset="0"/>
              </a:rPr>
              <a:t>Image as fast as your</a:t>
            </a:r>
          </a:p>
          <a:p>
            <a:r>
              <a:rPr lang="en-CA" sz="1600" i="1" dirty="0" err="1">
                <a:solidFill>
                  <a:schemeClr val="bg1"/>
                </a:solidFill>
                <a:latin typeface="Calibri" pitchFamily="34" charset="0"/>
              </a:rPr>
              <a:t>Spectro</a:t>
            </a:r>
            <a:r>
              <a:rPr lang="en-CA" sz="1600" i="1" dirty="0">
                <a:solidFill>
                  <a:schemeClr val="bg1"/>
                </a:solidFill>
                <a:latin typeface="Calibri" pitchFamily="34" charset="0"/>
              </a:rPr>
              <a:t>:</a:t>
            </a:r>
            <a:r>
              <a:rPr lang="en-CA" sz="1600" dirty="0">
                <a:solidFill>
                  <a:schemeClr val="bg1"/>
                </a:solidFill>
                <a:latin typeface="Calibri" pitchFamily="34" charset="0"/>
              </a:rPr>
              <a:t> .. array camera can go!</a:t>
            </a:r>
          </a:p>
          <a:p>
            <a:r>
              <a:rPr lang="en-CA" sz="1600" i="1" dirty="0">
                <a:solidFill>
                  <a:schemeClr val="bg1"/>
                </a:solidFill>
                <a:latin typeface="Calibri" pitchFamily="34" charset="0"/>
              </a:rPr>
              <a:t>Swept-source:</a:t>
            </a:r>
            <a:r>
              <a:rPr lang="en-CA" sz="1600" dirty="0">
                <a:solidFill>
                  <a:schemeClr val="bg1"/>
                </a:solidFill>
                <a:latin typeface="Calibri" pitchFamily="34" charset="0"/>
              </a:rPr>
              <a:t> .. light source can scan!</a:t>
            </a:r>
          </a:p>
        </p:txBody>
      </p:sp>
      <p:sp>
        <p:nvSpPr>
          <p:cNvPr id="12" name="Rectangle 20"/>
          <p:cNvSpPr>
            <a:spLocks noChangeArrowheads="1"/>
          </p:cNvSpPr>
          <p:nvPr/>
        </p:nvSpPr>
        <p:spPr bwMode="auto">
          <a:xfrm>
            <a:off x="1713598" y="2934380"/>
            <a:ext cx="1584325" cy="647700"/>
          </a:xfrm>
          <a:prstGeom prst="rect">
            <a:avLst/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CA" dirty="0">
                <a:latin typeface="Calibri" pitchFamily="34" charset="0"/>
              </a:rPr>
              <a:t>Broadband </a:t>
            </a:r>
          </a:p>
          <a:p>
            <a:pPr algn="ctr"/>
            <a:r>
              <a:rPr lang="en-CA" dirty="0">
                <a:latin typeface="Calibri" pitchFamily="34" charset="0"/>
              </a:rPr>
              <a:t>light source</a:t>
            </a:r>
          </a:p>
        </p:txBody>
      </p:sp>
      <p:sp>
        <p:nvSpPr>
          <p:cNvPr id="13" name="Rectangle 21"/>
          <p:cNvSpPr>
            <a:spLocks noChangeArrowheads="1"/>
          </p:cNvSpPr>
          <p:nvPr/>
        </p:nvSpPr>
        <p:spPr bwMode="auto">
          <a:xfrm>
            <a:off x="4377424" y="5039405"/>
            <a:ext cx="1584325" cy="792162"/>
          </a:xfrm>
          <a:prstGeom prst="rect">
            <a:avLst/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CA" dirty="0">
                <a:latin typeface="Calibri" pitchFamily="34" charset="0"/>
              </a:rPr>
              <a:t>Spectrometer / </a:t>
            </a:r>
          </a:p>
          <a:p>
            <a:pPr algn="ctr"/>
            <a:r>
              <a:rPr lang="en-CA" dirty="0">
                <a:latin typeface="Calibri" pitchFamily="34" charset="0"/>
              </a:rPr>
              <a:t>detector</a:t>
            </a:r>
          </a:p>
        </p:txBody>
      </p:sp>
      <p:sp>
        <p:nvSpPr>
          <p:cNvPr id="14" name="Text Box 23"/>
          <p:cNvSpPr txBox="1">
            <a:spLocks noChangeArrowheads="1"/>
          </p:cNvSpPr>
          <p:nvPr/>
        </p:nvSpPr>
        <p:spPr bwMode="auto">
          <a:xfrm>
            <a:off x="4847324" y="2710542"/>
            <a:ext cx="1439863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200">
                <a:latin typeface="Arial" pitchFamily="34" charset="0"/>
              </a:rPr>
              <a:t>z</a:t>
            </a:r>
            <a:r>
              <a:rPr lang="en-CA" sz="2200" baseline="-25000">
                <a:latin typeface="Arial" pitchFamily="34" charset="0"/>
              </a:rPr>
              <a:t>0</a:t>
            </a:r>
          </a:p>
        </p:txBody>
      </p:sp>
      <p:sp>
        <p:nvSpPr>
          <p:cNvPr id="15" name="Rectangle 24"/>
          <p:cNvSpPr>
            <a:spLocks noChangeArrowheads="1"/>
          </p:cNvSpPr>
          <p:nvPr/>
        </p:nvSpPr>
        <p:spPr bwMode="auto">
          <a:xfrm>
            <a:off x="4864782" y="2078723"/>
            <a:ext cx="436562" cy="334963"/>
          </a:xfrm>
          <a:prstGeom prst="rect">
            <a:avLst/>
          </a:prstGeom>
          <a:solidFill>
            <a:schemeClr val="tx1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CA" dirty="0">
                <a:solidFill>
                  <a:schemeClr val="bg1"/>
                </a:solidFill>
              </a:rPr>
              <a:t>   </a:t>
            </a:r>
            <a:endParaRPr lang="en-CA" baseline="-25000" dirty="0">
              <a:solidFill>
                <a:schemeClr val="bg1"/>
              </a:solidFill>
            </a:endParaRPr>
          </a:p>
        </p:txBody>
      </p:sp>
      <p:sp>
        <p:nvSpPr>
          <p:cNvPr id="16" name="Rectangle 25"/>
          <p:cNvSpPr>
            <a:spLocks noChangeArrowheads="1"/>
          </p:cNvSpPr>
          <p:nvPr/>
        </p:nvSpPr>
        <p:spPr bwMode="auto">
          <a:xfrm rot="16200000">
            <a:off x="5649800" y="2466861"/>
            <a:ext cx="360362" cy="838200"/>
          </a:xfrm>
          <a:prstGeom prst="rect">
            <a:avLst/>
          </a:prstGeom>
          <a:solidFill>
            <a:schemeClr val="tx1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17" name="Text Box 22"/>
          <p:cNvSpPr txBox="1">
            <a:spLocks noChangeArrowheads="1"/>
          </p:cNvSpPr>
          <p:nvPr/>
        </p:nvSpPr>
        <p:spPr bwMode="auto">
          <a:xfrm>
            <a:off x="4809224" y="2100942"/>
            <a:ext cx="1439863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200" i="1" dirty="0" err="1">
                <a:solidFill>
                  <a:schemeClr val="bg1"/>
                </a:solidFill>
                <a:latin typeface="Arial" pitchFamily="34" charset="0"/>
              </a:rPr>
              <a:t>z</a:t>
            </a:r>
            <a:r>
              <a:rPr lang="en-CA" sz="2200" i="1" baseline="-25000" dirty="0" err="1">
                <a:solidFill>
                  <a:schemeClr val="bg1"/>
                </a:solidFill>
                <a:latin typeface="Arial" pitchFamily="34" charset="0"/>
              </a:rPr>
              <a:t>R</a:t>
            </a:r>
            <a:endParaRPr lang="en-CA" sz="2200" i="1" baseline="-25000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8" name="Text Box 26"/>
          <p:cNvSpPr txBox="1">
            <a:spLocks noChangeArrowheads="1"/>
          </p:cNvSpPr>
          <p:nvPr/>
        </p:nvSpPr>
        <p:spPr bwMode="auto">
          <a:xfrm>
            <a:off x="5301349" y="2624817"/>
            <a:ext cx="1439863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200" i="1" dirty="0" err="1">
                <a:solidFill>
                  <a:schemeClr val="bg1"/>
                </a:solidFill>
                <a:latin typeface="Arial" pitchFamily="34" charset="0"/>
              </a:rPr>
              <a:t>z</a:t>
            </a:r>
            <a:r>
              <a:rPr lang="en-CA" sz="2200" i="1" baseline="-25000" dirty="0" err="1">
                <a:solidFill>
                  <a:schemeClr val="bg1"/>
                </a:solidFill>
                <a:latin typeface="Arial" pitchFamily="34" charset="0"/>
              </a:rPr>
              <a:t>R</a:t>
            </a:r>
            <a:r>
              <a:rPr lang="en-CA" sz="2200" i="1" dirty="0">
                <a:solidFill>
                  <a:schemeClr val="bg1"/>
                </a:solidFill>
                <a:latin typeface="Arial" pitchFamily="34" charset="0"/>
              </a:rPr>
              <a:t>+ </a:t>
            </a:r>
            <a:r>
              <a:rPr lang="en-CA" sz="2200" i="1" dirty="0" err="1">
                <a:solidFill>
                  <a:schemeClr val="bg1"/>
                </a:solidFill>
                <a:latin typeface="Arial" pitchFamily="34" charset="0"/>
              </a:rPr>
              <a:t>z</a:t>
            </a:r>
            <a:r>
              <a:rPr lang="en-CA" sz="2200" i="1" baseline="-25000" dirty="0" err="1">
                <a:solidFill>
                  <a:schemeClr val="bg1"/>
                </a:solidFill>
                <a:latin typeface="Arial" pitchFamily="34" charset="0"/>
              </a:rPr>
              <a:t>i</a:t>
            </a:r>
            <a:endParaRPr lang="en-CA" sz="2200" i="1" baseline="-25000" dirty="0">
              <a:solidFill>
                <a:schemeClr val="bg1"/>
              </a:solidFill>
              <a:latin typeface="Arial" pitchFamily="34" charset="0"/>
            </a:endParaRPr>
          </a:p>
        </p:txBody>
      </p:sp>
      <p:graphicFrame>
        <p:nvGraphicFramePr>
          <p:cNvPr id="19" name="Object 28"/>
          <p:cNvGraphicFramePr>
            <a:graphicFrameLocks noChangeAspect="1"/>
          </p:cNvGraphicFramePr>
          <p:nvPr/>
        </p:nvGraphicFramePr>
        <p:xfrm>
          <a:off x="8735106" y="3283630"/>
          <a:ext cx="1170192" cy="862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583920" imgH="431640" progId="Equation.3">
                  <p:embed/>
                </p:oleObj>
              </mc:Choice>
              <mc:Fallback>
                <p:oleObj name="Equation" r:id="rId8" imgW="583920" imgH="431640" progId="Equation.3">
                  <p:embed/>
                  <p:pic>
                    <p:nvPicPr>
                      <p:cNvPr id="19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35106" y="3283630"/>
                        <a:ext cx="1170192" cy="8620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AutoShape 29"/>
          <p:cNvSpPr>
            <a:spLocks noChangeArrowheads="1"/>
          </p:cNvSpPr>
          <p:nvPr/>
        </p:nvSpPr>
        <p:spPr bwMode="auto">
          <a:xfrm>
            <a:off x="7401606" y="3871011"/>
            <a:ext cx="360362" cy="71437"/>
          </a:xfrm>
          <a:prstGeom prst="leftRightArrow">
            <a:avLst>
              <a:gd name="adj1" fmla="val 50000"/>
              <a:gd name="adj2" fmla="val 100889"/>
            </a:avLst>
          </a:prstGeom>
          <a:noFill/>
          <a:ln w="25400" algn="ctr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21" name="Text Box 32"/>
          <p:cNvSpPr txBox="1">
            <a:spLocks noChangeArrowheads="1"/>
          </p:cNvSpPr>
          <p:nvPr/>
        </p:nvSpPr>
        <p:spPr bwMode="auto">
          <a:xfrm>
            <a:off x="6966637" y="3501117"/>
            <a:ext cx="187827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CA" dirty="0">
                <a:solidFill>
                  <a:schemeClr val="bg1"/>
                </a:solidFill>
                <a:latin typeface="Calibri" pitchFamily="34" charset="0"/>
              </a:rPr>
              <a:t>Fringe separation:</a:t>
            </a:r>
          </a:p>
        </p:txBody>
      </p:sp>
      <p:sp>
        <p:nvSpPr>
          <p:cNvPr id="22" name="TextBox 16"/>
          <p:cNvSpPr txBox="1">
            <a:spLocks noChangeArrowheads="1"/>
          </p:cNvSpPr>
          <p:nvPr/>
        </p:nvSpPr>
        <p:spPr bwMode="auto">
          <a:xfrm>
            <a:off x="4488543" y="6062663"/>
            <a:ext cx="71707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dirty="0">
                <a:latin typeface="Calibri" pitchFamily="34" charset="0"/>
                <a:cs typeface="Arial" pitchFamily="34" charset="0"/>
              </a:rPr>
              <a:t>See also:  A. F. </a:t>
            </a:r>
            <a:r>
              <a:rPr lang="en-US" dirty="0" err="1">
                <a:latin typeface="Calibri" pitchFamily="34" charset="0"/>
                <a:cs typeface="Arial" pitchFamily="34" charset="0"/>
              </a:rPr>
              <a:t>Fercher</a:t>
            </a:r>
            <a:r>
              <a:rPr lang="en-US" dirty="0">
                <a:latin typeface="Calibri" pitchFamily="34" charset="0"/>
                <a:cs typeface="Arial" pitchFamily="34" charset="0"/>
              </a:rPr>
              <a:t> </a:t>
            </a:r>
            <a:r>
              <a:rPr lang="en-US" i="1" dirty="0">
                <a:latin typeface="Calibri" pitchFamily="34" charset="0"/>
                <a:cs typeface="Arial" pitchFamily="34" charset="0"/>
              </a:rPr>
              <a:t>et al.,</a:t>
            </a:r>
            <a:r>
              <a:rPr lang="en-US" dirty="0">
                <a:latin typeface="Calibri" pitchFamily="34" charset="0"/>
                <a:cs typeface="Arial" pitchFamily="34" charset="0"/>
              </a:rPr>
              <a:t> </a:t>
            </a:r>
            <a:r>
              <a:rPr lang="en-US" i="1" dirty="0">
                <a:latin typeface="Calibri" pitchFamily="34" charset="0"/>
                <a:cs typeface="Arial" pitchFamily="34" charset="0"/>
              </a:rPr>
              <a:t>Rep. </a:t>
            </a:r>
            <a:r>
              <a:rPr lang="en-US" i="1" dirty="0" err="1">
                <a:latin typeface="Calibri" pitchFamily="34" charset="0"/>
                <a:cs typeface="Arial" pitchFamily="34" charset="0"/>
              </a:rPr>
              <a:t>Prog</a:t>
            </a:r>
            <a:r>
              <a:rPr lang="en-US" i="1" dirty="0">
                <a:latin typeface="Calibri" pitchFamily="34" charset="0"/>
                <a:cs typeface="Arial" pitchFamily="34" charset="0"/>
              </a:rPr>
              <a:t>. Phys.</a:t>
            </a:r>
            <a:r>
              <a:rPr lang="en-US" dirty="0">
                <a:latin typeface="Calibri" pitchFamily="34" charset="0"/>
                <a:cs typeface="Arial" pitchFamily="34" charset="0"/>
              </a:rPr>
              <a:t> 66: 239-303 (2003).</a:t>
            </a:r>
          </a:p>
        </p:txBody>
      </p:sp>
      <p:sp>
        <p:nvSpPr>
          <p:cNvPr id="24" name="Rectangle 36"/>
          <p:cNvSpPr>
            <a:spLocks noChangeArrowheads="1"/>
          </p:cNvSpPr>
          <p:nvPr/>
        </p:nvSpPr>
        <p:spPr bwMode="auto">
          <a:xfrm>
            <a:off x="8336197" y="1338946"/>
            <a:ext cx="1918153" cy="727527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CA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10"/>
          <a:srcRect l="27211" t="62484" r="28265" b="12491"/>
          <a:stretch/>
        </p:blipFill>
        <p:spPr>
          <a:xfrm rot="16200000">
            <a:off x="5872104" y="3146168"/>
            <a:ext cx="1350918" cy="88134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81532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0" grpId="0" animBg="1"/>
      <p:bldP spid="21" grpId="0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000" dirty="0"/>
              <a:t>ICI integrates into any laser head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3799" y="807137"/>
            <a:ext cx="5228756" cy="5428648"/>
          </a:xfrm>
        </p:spPr>
      </p:pic>
      <p:sp>
        <p:nvSpPr>
          <p:cNvPr id="3" name="Oval 2"/>
          <p:cNvSpPr>
            <a:spLocks noChangeAspect="1"/>
          </p:cNvSpPr>
          <p:nvPr/>
        </p:nvSpPr>
        <p:spPr>
          <a:xfrm>
            <a:off x="1730697" y="2821525"/>
            <a:ext cx="3313499" cy="3312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Rectangle 4"/>
          <p:cNvSpPr/>
          <p:nvPr/>
        </p:nvSpPr>
        <p:spPr>
          <a:xfrm>
            <a:off x="3113443" y="1806764"/>
            <a:ext cx="1137424" cy="5129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4544" y="1322932"/>
            <a:ext cx="4200352" cy="3238182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6991896" y="4554835"/>
            <a:ext cx="5200104" cy="25730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/>
              <a:t>mild steel, 40 mm/s scan speed, argon cover gas</a:t>
            </a:r>
          </a:p>
          <a:p>
            <a:endParaRPr lang="en-CA" dirty="0"/>
          </a:p>
          <a:p>
            <a:endParaRPr lang="en-CA" dirty="0"/>
          </a:p>
          <a:p>
            <a:endParaRPr lang="en-CA" dirty="0"/>
          </a:p>
          <a:p>
            <a:endParaRPr lang="en-CA" dirty="0"/>
          </a:p>
          <a:p>
            <a:endParaRPr lang="en-CA" dirty="0"/>
          </a:p>
          <a:p>
            <a:pPr>
              <a:lnSpc>
                <a:spcPct val="80000"/>
              </a:lnSpc>
            </a:pPr>
            <a:r>
              <a:rPr lang="en-CA" sz="2200" dirty="0"/>
              <a:t>P. Webster </a:t>
            </a:r>
            <a:r>
              <a:rPr lang="en-CA" sz="2200" i="1" dirty="0"/>
              <a:t>et al.,</a:t>
            </a:r>
            <a:r>
              <a:rPr lang="en-CA" sz="2200" dirty="0"/>
              <a:t> </a:t>
            </a:r>
            <a:r>
              <a:rPr lang="en-CA" sz="2200" i="1" dirty="0"/>
              <a:t>Optics Letters</a:t>
            </a:r>
            <a:r>
              <a:rPr lang="en-CA" sz="2200" dirty="0"/>
              <a:t> </a:t>
            </a:r>
            <a:r>
              <a:rPr lang="en-CA" sz="2200" b="1" dirty="0"/>
              <a:t>39</a:t>
            </a:r>
            <a:r>
              <a:rPr lang="en-CA" sz="2200" dirty="0"/>
              <a:t>: 6217-6220 (2014).</a:t>
            </a:r>
          </a:p>
          <a:p>
            <a:endParaRPr lang="en-CA" dirty="0"/>
          </a:p>
        </p:txBody>
      </p:sp>
      <p:sp>
        <p:nvSpPr>
          <p:cNvPr id="8" name="TextBox 7"/>
          <p:cNvSpPr txBox="1"/>
          <p:nvPr/>
        </p:nvSpPr>
        <p:spPr>
          <a:xfrm>
            <a:off x="6991896" y="953600"/>
            <a:ext cx="4455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Verification with destructive cross-sectioning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61395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9165"/>
    </mc:Choice>
    <mc:Fallback xmlns="">
      <p:transition spd="slow" advTm="5916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5" grpId="0" animBg="1"/>
      <p:bldP spid="5" grpId="1" animBg="1"/>
      <p:bldP spid="11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000" dirty="0"/>
              <a:t>Aiming for impact: spin-off company</a:t>
            </a:r>
          </a:p>
        </p:txBody>
      </p:sp>
      <p:pic>
        <p:nvPicPr>
          <p:cNvPr id="7" name="Picture 2" descr="C:\Users\Paul Webster\Documents\Dropbox\PARTEQ &amp; Fraser\LDD 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56" t="33640" r="13721" b="32111"/>
          <a:stretch>
            <a:fillRect/>
          </a:stretch>
        </p:blipFill>
        <p:spPr bwMode="auto">
          <a:xfrm>
            <a:off x="2769556" y="852241"/>
            <a:ext cx="2705607" cy="986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413" y="2128997"/>
            <a:ext cx="4980750" cy="2901287"/>
          </a:xfrm>
        </p:spPr>
      </p:pic>
      <p:pic>
        <p:nvPicPr>
          <p:cNvPr id="9" name="Picture 2" descr="ICI technology co-developed with Prof. Fraser goes global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4840" y="839100"/>
            <a:ext cx="5715000" cy="255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7"/>
          <a:srcRect l="18069" t="8708" r="17296" b="31817"/>
          <a:stretch/>
        </p:blipFill>
        <p:spPr>
          <a:xfrm>
            <a:off x="5744840" y="3662380"/>
            <a:ext cx="5910147" cy="30591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84240" y="3626217"/>
            <a:ext cx="1870747" cy="523220"/>
          </a:xfrm>
          <a:prstGeom prst="rect">
            <a:avLst/>
          </a:prstGeom>
          <a:solidFill>
            <a:srgbClr val="23243D"/>
          </a:solidFill>
        </p:spPr>
        <p:txBody>
          <a:bodyPr wrap="square" rtlCol="0">
            <a:spAutoFit/>
          </a:bodyPr>
          <a:lstStyle/>
          <a:p>
            <a:r>
              <a:rPr lang="en-CA" sz="2800" dirty="0">
                <a:latin typeface="+mj-lt"/>
              </a:rPr>
              <a:t>Dec 4, 2017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86553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873"/>
    </mc:Choice>
    <mc:Fallback xmlns="">
      <p:transition spd="slow" advTm="4587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DB06A-ACCF-3FAE-BBA7-32BFF3DD61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But there is more: access to dynamics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09C7542-1580-6DF5-13B7-C0B5B7CA1B69}"/>
              </a:ext>
            </a:extLst>
          </p:cNvPr>
          <p:cNvSpPr/>
          <p:nvPr/>
        </p:nvSpPr>
        <p:spPr>
          <a:xfrm>
            <a:off x="1754011" y="1271629"/>
            <a:ext cx="8967719" cy="390996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1" name="Picture 10" descr="Timeline&#10;&#10;Description automatically generated">
            <a:extLst>
              <a:ext uri="{FF2B5EF4-FFF2-40B4-BE49-F238E27FC236}">
                <a16:creationId xmlns:a16="http://schemas.microsoft.com/office/drawing/2014/main" id="{0EF1A290-009B-F21A-7FCA-CEC0C9DA0B9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97" r="97493"/>
          <a:stretch/>
        </p:blipFill>
        <p:spPr bwMode="auto">
          <a:xfrm>
            <a:off x="1968593" y="3093156"/>
            <a:ext cx="214304" cy="2982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 descr="Timeline&#10;&#10;Description automatically generated">
            <a:extLst>
              <a:ext uri="{FF2B5EF4-FFF2-40B4-BE49-F238E27FC236}">
                <a16:creationId xmlns:a16="http://schemas.microsoft.com/office/drawing/2014/main" id="{9E07842A-A34D-9333-8126-781F56BF892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1" t="46067" r="-1337"/>
          <a:stretch/>
        </p:blipFill>
        <p:spPr bwMode="auto">
          <a:xfrm>
            <a:off x="2329562" y="3102584"/>
            <a:ext cx="8369590" cy="1966124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062DDFB3-ACC5-D17D-2883-AEA7A3B485DC}"/>
              </a:ext>
            </a:extLst>
          </p:cNvPr>
          <p:cNvSpPr/>
          <p:nvPr/>
        </p:nvSpPr>
        <p:spPr>
          <a:xfrm>
            <a:off x="191015" y="3567048"/>
            <a:ext cx="1132840" cy="1098937"/>
          </a:xfrm>
          <a:prstGeom prst="rect">
            <a:avLst/>
          </a:prstGeom>
          <a:solidFill>
            <a:schemeClr val="bg1">
              <a:lumMod val="65000"/>
              <a:lumOff val="35000"/>
            </a:schemeClr>
          </a:solidFill>
          <a:ln w="28575">
            <a:solidFill>
              <a:srgbClr val="2121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Open Sans Semibold" panose="020B0606030504020204"/>
              </a:rPr>
              <a:t>316L SS</a:t>
            </a:r>
            <a:endParaRPr lang="en-CA" dirty="0">
              <a:latin typeface="Open Sans Semibold" panose="020B0606030504020204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4696EC0-779C-4EB6-A897-A7CE483AD007}"/>
              </a:ext>
            </a:extLst>
          </p:cNvPr>
          <p:cNvGrpSpPr/>
          <p:nvPr/>
        </p:nvGrpSpPr>
        <p:grpSpPr>
          <a:xfrm>
            <a:off x="212023" y="3210958"/>
            <a:ext cx="1076414" cy="356089"/>
            <a:chOff x="2094720" y="3491610"/>
            <a:chExt cx="653484" cy="2285972"/>
          </a:xfrm>
        </p:grpSpPr>
        <p:sp>
          <p:nvSpPr>
            <p:cNvPr id="18" name="Trapezoid 17">
              <a:extLst>
                <a:ext uri="{FF2B5EF4-FFF2-40B4-BE49-F238E27FC236}">
                  <a16:creationId xmlns:a16="http://schemas.microsoft.com/office/drawing/2014/main" id="{9C5F09F6-FD48-DCD1-5036-28E2285E0F70}"/>
                </a:ext>
              </a:extLst>
            </p:cNvPr>
            <p:cNvSpPr/>
            <p:nvPr/>
          </p:nvSpPr>
          <p:spPr>
            <a:xfrm rot="10800000">
              <a:off x="2151371" y="3491610"/>
              <a:ext cx="554495" cy="2285972"/>
            </a:xfrm>
            <a:prstGeom prst="trapezoid">
              <a:avLst>
                <a:gd name="adj" fmla="val 68567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 Semibold" panose="020B0606030504020204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A118982-09D2-B8C4-512E-E0F5D0CEE940}"/>
                </a:ext>
              </a:extLst>
            </p:cNvPr>
            <p:cNvSpPr txBox="1"/>
            <p:nvPr/>
          </p:nvSpPr>
          <p:spPr>
            <a:xfrm>
              <a:off x="2094720" y="3544858"/>
              <a:ext cx="653484" cy="9351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 Semibold" panose="020B0606030504020204"/>
                </a:rPr>
                <a:t>Laser</a:t>
              </a:r>
              <a:endParaRPr kumimoji="0" lang="en-CA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Semibold" panose="020B060603050402020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49787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967"/>
    </mc:Choice>
    <mc:Fallback xmlns="">
      <p:transition spd="slow" advTm="33967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1|20.1|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0.8|4.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0.5|0.5|5.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7|4.4|13.5|0.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9.2|12.5|5.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|3.9|5.6|7.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7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6|4|2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3|1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3.2|30.9|0.7|3.9|10.1|21.8|25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|12.1|2.6|20.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1.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9|38.2|24.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9"/>
</p:tagLst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4298</TotalTime>
  <Words>1223</Words>
  <Application>Microsoft Office PowerPoint</Application>
  <PresentationFormat>Widescreen</PresentationFormat>
  <Paragraphs>163</Paragraphs>
  <Slides>25</Slides>
  <Notes>4</Notes>
  <HiddenSlides>0</HiddenSlides>
  <MMClips>1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Arial</vt:lpstr>
      <vt:lpstr>Calibri</vt:lpstr>
      <vt:lpstr>Cambria Math</vt:lpstr>
      <vt:lpstr>Corbel</vt:lpstr>
      <vt:lpstr>Open Sans Semibold</vt:lpstr>
      <vt:lpstr>Times New Roman</vt:lpstr>
      <vt:lpstr>Depth</vt:lpstr>
      <vt:lpstr>Equation</vt:lpstr>
      <vt:lpstr>At the tip of an intense laser beam:  operando monitoring of laser processing in manufacturing</vt:lpstr>
      <vt:lpstr>Acknowledgements</vt:lpstr>
      <vt:lpstr>Grounded in a problem</vt:lpstr>
      <vt:lpstr>Grounded in a problem</vt:lpstr>
      <vt:lpstr>Our approach: optical measuring stick</vt:lpstr>
      <vt:lpstr>Tutorial: OCT</vt:lpstr>
      <vt:lpstr>ICI integrates into any laser head</vt:lpstr>
      <vt:lpstr>Aiming for impact: spin-off company</vt:lpstr>
      <vt:lpstr>But there is more: access to dynamics</vt:lpstr>
      <vt:lpstr>Access to dynamics</vt:lpstr>
      <vt:lpstr>Very recent: compare ICI to gold standard</vt:lpstr>
      <vt:lpstr>PowerPoint Presentation</vt:lpstr>
      <vt:lpstr>PowerPoint Presentation</vt:lpstr>
      <vt:lpstr>Measure depth and absorption simultaneously</vt:lpstr>
      <vt:lpstr>New paradigm in manufacturing?</vt:lpstr>
      <vt:lpstr>Image during processing: operando monitoring</vt:lpstr>
      <vt:lpstr>Capture the full story: pre and post melt</vt:lpstr>
      <vt:lpstr>Beyond QA: feedback control</vt:lpstr>
      <vt:lpstr>Summary</vt:lpstr>
      <vt:lpstr>PowerPoint Presentation</vt:lpstr>
      <vt:lpstr>Other work slides</vt:lpstr>
      <vt:lpstr>Spot welds: steel vs aluminum</vt:lpstr>
      <vt:lpstr>Steel + Aluminum: completely different</vt:lpstr>
      <vt:lpstr>Zone of particular relevance to additive manufacturing</vt:lpstr>
      <vt:lpstr>Other work: increase S:N through balanced detection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James Fraser</dc:creator>
  <cp:lastModifiedBy>James Fraser</cp:lastModifiedBy>
  <cp:revision>146</cp:revision>
  <dcterms:created xsi:type="dcterms:W3CDTF">2015-09-22T16:41:35Z</dcterms:created>
  <dcterms:modified xsi:type="dcterms:W3CDTF">2023-06-22T14:49:16Z</dcterms:modified>
</cp:coreProperties>
</file>