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99" r:id="rId3"/>
    <p:sldId id="314" r:id="rId4"/>
    <p:sldId id="329" r:id="rId5"/>
    <p:sldId id="330" r:id="rId6"/>
    <p:sldId id="335" r:id="rId7"/>
    <p:sldId id="351" r:id="rId8"/>
    <p:sldId id="353" r:id="rId9"/>
    <p:sldId id="352" r:id="rId10"/>
    <p:sldId id="354" r:id="rId11"/>
    <p:sldId id="257" r:id="rId12"/>
    <p:sldId id="355" r:id="rId13"/>
    <p:sldId id="356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300" autoAdjust="0"/>
  </p:normalViewPr>
  <p:slideViewPr>
    <p:cSldViewPr snapToGrid="0" snapToObjects="1">
      <p:cViewPr varScale="1">
        <p:scale>
          <a:sx n="105" d="100"/>
          <a:sy n="105" d="100"/>
        </p:scale>
        <p:origin x="69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1147F8-1844-4DD7-96DB-AE69DEC30E2C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ED2FF7-808D-4600-AA49-A81F03B1B120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EF0A11-6BA1-447B-8B01-ABC41C7D9F42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0F67379-F9CC-407B-8111-9013E9B4C300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1CEC092-5AAF-4951-B25A-26FB071DE581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6FFAF3A-6272-45C6-A02F-5D040A6ABEAF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B2BB832-A5AD-4E8D-A656-3F1CCAB304CC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61BF08-63FC-4AA0-8E81-5BB5D2DC75ED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625A-0F6F-406C-91FF-070AEFF9CBE5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D29-9EE3-442D-A9D3-E7B962A7F3C2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6067-F6C7-43B4-BE14-7B608FC81880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E724F-AEBF-4369-BEB4-2ECCE089F450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FF54-3E9E-45A4-9FCD-9F1BCFF5E307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78A83-4028-4330-9037-62B78B699715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DECE-1CC0-46B5-B865-0B3EFC246B4B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F9A0-D8F2-4E37-AADA-CF78DD151C53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FD76-B658-435E-B3B2-3AF3A9565780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347D-F951-4B18-8238-EBA8F8B07C9A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C86CD76-277E-487B-922F-0BAB29A49FEF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Pedro M | Brazing discs and prototype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emorale\cernbox\CLIC%20G%20BENT\Brazing%20tests\Brazing%20test%20reiew%20Indico\Purple%20is%20UP%20machining%20258.CATPart" TargetMode="External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hyperlink" Target="https://indico.cern.ch/event/1076082/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edms.cern.ch/document/2756054/1" TargetMode="Externa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516532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Pedro Morales Sanchez</a:t>
            </a:r>
          </a:p>
          <a:p>
            <a:pPr algn="l"/>
            <a:r>
              <a:rPr lang="en-US" sz="1800" dirty="0"/>
              <a:t>07/09/2022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B15DF2-A2E4-4897-9611-F5EDE772D994}"/>
              </a:ext>
            </a:extLst>
          </p:cNvPr>
          <p:cNvSpPr txBox="1">
            <a:spLocks/>
          </p:cNvSpPr>
          <p:nvPr/>
        </p:nvSpPr>
        <p:spPr>
          <a:xfrm>
            <a:off x="560387" y="3581400"/>
            <a:ext cx="11376025" cy="21532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Brazing discs and prototype review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B2AB42-DDC6-4BC6-960C-58E054356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153" y="939574"/>
            <a:ext cx="1675429" cy="1614781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C190449-97AD-4240-AE35-86C72F2FF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9490" y="880039"/>
            <a:ext cx="3160217" cy="173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round of test - Conclusions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A38C3C1-7973-4A3C-B007-D36A463C83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45784A-BD3D-499E-B2A0-7DB23BE0C4C7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A3AC1E3-0B94-4F55-830E-555B942DF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68A15D4-2EEE-47CB-851D-A3D88D36CC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D92242-23F0-9D6E-3351-8E7D47936CF1}"/>
              </a:ext>
            </a:extLst>
          </p:cNvPr>
          <p:cNvSpPr/>
          <p:nvPr/>
        </p:nvSpPr>
        <p:spPr>
          <a:xfrm>
            <a:off x="875071" y="2008239"/>
            <a:ext cx="10143985" cy="28415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GB" dirty="0"/>
              <a:t>We have been able to confine the material avoiding it to reach the RF area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We have tested a method to get a bonding surface with a low temperature cycle and a low pressure (0.04Mpa)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We see the holding time too large so is worth to explore how much can we reduce this time to make something more industrial friendly</a:t>
            </a:r>
          </a:p>
        </p:txBody>
      </p:sp>
    </p:spTree>
    <p:extLst>
      <p:ext uri="{BB962C8B-B14F-4D97-AF65-F5344CB8AC3E}">
        <p14:creationId xmlns:p14="http://schemas.microsoft.com/office/powerpoint/2010/main" val="1568098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8A46A57-5064-4EED-83FA-B3A609C85B91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Smartcell prototype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0D25BA-FE40-4A66-A656-ECFFBE3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6641C-8C95-4834-93D5-BCC2A0E39053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9DC30B-3CA2-4C4A-9A4D-F7E54BC22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134A80-5BD2-406F-A9BC-9B1C0E624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F9AC7D-8032-C892-DDF4-90DA960F4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98" y="2045346"/>
            <a:ext cx="4319905" cy="2145030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C9A98A-0402-F353-1846-089AB9389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25873" y="1476847"/>
            <a:ext cx="6601903" cy="3282028"/>
          </a:xfrm>
          <a:prstGeom prst="rect">
            <a:avLst/>
          </a:prstGeom>
          <a:noFill/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9EE6E586-09B3-D679-A64B-04545719C68E}"/>
              </a:ext>
            </a:extLst>
          </p:cNvPr>
          <p:cNvSpPr/>
          <p:nvPr/>
        </p:nvSpPr>
        <p:spPr>
          <a:xfrm>
            <a:off x="6763578" y="1514359"/>
            <a:ext cx="188843" cy="322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CD8FB311-DEA3-5292-0637-795E84AFAD87}"/>
              </a:ext>
            </a:extLst>
          </p:cNvPr>
          <p:cNvSpPr/>
          <p:nvPr/>
        </p:nvSpPr>
        <p:spPr>
          <a:xfrm rot="12023052">
            <a:off x="6700950" y="2739457"/>
            <a:ext cx="188843" cy="322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051665F6-7BA3-B974-D506-9DA2890B397A}"/>
              </a:ext>
            </a:extLst>
          </p:cNvPr>
          <p:cNvSpPr/>
          <p:nvPr/>
        </p:nvSpPr>
        <p:spPr>
          <a:xfrm rot="21040652">
            <a:off x="9007145" y="1675427"/>
            <a:ext cx="188843" cy="322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01829120-8A8E-8665-5F2D-531E5FE8E499}"/>
              </a:ext>
            </a:extLst>
          </p:cNvPr>
          <p:cNvSpPr/>
          <p:nvPr/>
        </p:nvSpPr>
        <p:spPr>
          <a:xfrm rot="21040652">
            <a:off x="10073945" y="3442168"/>
            <a:ext cx="188843" cy="322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93327DCE-FA13-968D-5870-DAD58747F74A}"/>
              </a:ext>
            </a:extLst>
          </p:cNvPr>
          <p:cNvSpPr/>
          <p:nvPr/>
        </p:nvSpPr>
        <p:spPr>
          <a:xfrm rot="16663637">
            <a:off x="5676473" y="2910562"/>
            <a:ext cx="188843" cy="322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Up-Down 19">
            <a:extLst>
              <a:ext uri="{FF2B5EF4-FFF2-40B4-BE49-F238E27FC236}">
                <a16:creationId xmlns:a16="http://schemas.microsoft.com/office/drawing/2014/main" id="{4B7C5157-72CD-3F30-8474-1507299C95F0}"/>
              </a:ext>
            </a:extLst>
          </p:cNvPr>
          <p:cNvSpPr/>
          <p:nvPr/>
        </p:nvSpPr>
        <p:spPr>
          <a:xfrm>
            <a:off x="11430563" y="1917421"/>
            <a:ext cx="353450" cy="253886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id="{8355D5D0-0E0C-40FD-8317-2DEB3F4BF556}"/>
              </a:ext>
            </a:extLst>
          </p:cNvPr>
          <p:cNvSpPr/>
          <p:nvPr/>
        </p:nvSpPr>
        <p:spPr>
          <a:xfrm rot="5400000">
            <a:off x="8274343" y="2263435"/>
            <a:ext cx="353450" cy="531295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09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8A46A57-5064-4EED-83FA-B3A609C85B91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Smartcell prototype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0D25BA-FE40-4A66-A656-ECFFBE3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6641C-8C95-4834-93D5-BCC2A0E39053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9DC30B-3CA2-4C4A-9A4D-F7E54BC22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134A80-5BD2-406F-A9BC-9B1C0E624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2B5AB8-8234-2F16-2625-F0A0AA32F398}"/>
              </a:ext>
            </a:extLst>
          </p:cNvPr>
          <p:cNvSpPr txBox="1"/>
          <p:nvPr/>
        </p:nvSpPr>
        <p:spPr>
          <a:xfrm>
            <a:off x="825909" y="1392707"/>
            <a:ext cx="1020297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Quotations from VDL and LT-Ultra. Very tight the dispute honestly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We are going to do the 4 prototypes with LT-Ultra but we will do at CERN the </a:t>
            </a:r>
            <a:r>
              <a:rPr lang="en-GB" dirty="0" err="1"/>
              <a:t>premachining</a:t>
            </a:r>
            <a:r>
              <a:rPr lang="en-GB" dirty="0"/>
              <a:t>, all the metrology but the final one after diamond machining and the heat treatment.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03C065-CEC5-5050-F21A-9381FF0C5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54" y="2728578"/>
            <a:ext cx="5679583" cy="2736715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698CA004-6A3B-A61D-242A-E91E5D2647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898019"/>
              </p:ext>
            </p:extLst>
          </p:nvPr>
        </p:nvGraphicFramePr>
        <p:xfrm>
          <a:off x="6096000" y="2643573"/>
          <a:ext cx="5680075" cy="272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3" imgW="5679720" imgH="2723760" progId="CATIA.Part">
                  <p:link updateAutomatic="1"/>
                </p:oleObj>
              </mc:Choice>
              <mc:Fallback>
                <p:oleObj name="Part" r:id="rId3" imgW="5679720" imgH="2723760" progId="CATIA.Par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0" y="2643573"/>
                        <a:ext cx="5680075" cy="2724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0379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8A46A57-5064-4EED-83FA-B3A609C85B91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Smartcell prototype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0D25BA-FE40-4A66-A656-ECFFBE3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6641C-8C95-4834-93D5-BCC2A0E39053}" type="datetime1">
              <a:rPr lang="en-GB" smtClean="0"/>
              <a:t>07/09/2022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9DC30B-3CA2-4C4A-9A4D-F7E54BC22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134A80-5BD2-406F-A9BC-9B1C0E624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CCF693-A1B1-8AFC-53A7-1F5ECF4DC640}"/>
              </a:ext>
            </a:extLst>
          </p:cNvPr>
          <p:cNvSpPr txBox="1"/>
          <p:nvPr/>
        </p:nvSpPr>
        <p:spPr>
          <a:xfrm>
            <a:off x="825909" y="1680758"/>
            <a:ext cx="9812593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 material is already ordered and the machining is about to start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The material is 10mm laminated copper sheet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We have checked that the difference between the 10mm and 15mm sheet is not significant  as we can see, and the accumulation of stress is not an issue. Is very homogeneous.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69C038-9C18-02BF-EE4B-F0C3DFCAE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55" y="3826434"/>
            <a:ext cx="5666808" cy="1925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6A5082-8B8D-CC42-EB27-9B8CC6FDC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496" y="3829372"/>
            <a:ext cx="5889312" cy="19221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1D543C-10CA-7D0C-962E-A1B06B7C0E1F}"/>
              </a:ext>
            </a:extLst>
          </p:cNvPr>
          <p:cNvSpPr txBox="1"/>
          <p:nvPr/>
        </p:nvSpPr>
        <p:spPr>
          <a:xfrm>
            <a:off x="1408176" y="5833872"/>
            <a:ext cx="17099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10mm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B7AF0D-2999-A772-2704-2592EE398E8A}"/>
              </a:ext>
            </a:extLst>
          </p:cNvPr>
          <p:cNvSpPr txBox="1"/>
          <p:nvPr/>
        </p:nvSpPr>
        <p:spPr>
          <a:xfrm>
            <a:off x="7668768" y="5833871"/>
            <a:ext cx="17099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/>
              <a:t>15mm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461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41EED7-C8A5-4F6D-8642-291BCE321F54}"/>
              </a:ext>
            </a:extLst>
          </p:cNvPr>
          <p:cNvSpPr txBox="1"/>
          <p:nvPr/>
        </p:nvSpPr>
        <p:spPr>
          <a:xfrm>
            <a:off x="4715690" y="1158240"/>
            <a:ext cx="276061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Thanks for your attention.</a:t>
            </a:r>
          </a:p>
          <a:p>
            <a:pPr algn="l"/>
            <a:r>
              <a:rPr lang="en-US" dirty="0"/>
              <a:t>Questions??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DFC7B4-E6FB-4550-9143-CC6F448575E8}"/>
              </a:ext>
            </a:extLst>
          </p:cNvPr>
          <p:cNvSpPr txBox="1"/>
          <p:nvPr/>
        </p:nvSpPr>
        <p:spPr>
          <a:xfrm>
            <a:off x="896489" y="4867948"/>
            <a:ext cx="103990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/>
              <a:t>Thanks to Nuria Catalan, Anastasiya Magazinik, Joel Sauza, Fritz Motschmann, Ruben Brown and all participants from materials, especially </a:t>
            </a:r>
            <a:r>
              <a:rPr lang="en-US" sz="1800" dirty="0" err="1"/>
              <a:t>Anite</a:t>
            </a:r>
            <a:r>
              <a:rPr lang="en-US" sz="1800" dirty="0"/>
              <a:t> Pérez and Enrique Rodriguez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3FADD1-0FFB-49A9-B178-9EAA9D38F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57" y="2398726"/>
            <a:ext cx="11719485" cy="3270554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8D0B88E7-1DE2-4A39-A121-4599845A0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A8924C-98E8-4610-B633-D7DA61F578C5}"/>
              </a:ext>
            </a:extLst>
          </p:cNvPr>
          <p:cNvSpPr txBox="1"/>
          <p:nvPr/>
        </p:nvSpPr>
        <p:spPr>
          <a:xfrm>
            <a:off x="2833250" y="1347454"/>
            <a:ext cx="5934302" cy="364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Different materials / temperatures / ratios / companies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3AE3BBA-7755-4AE3-9200-19E5E71A7BFC}"/>
              </a:ext>
            </a:extLst>
          </p:cNvPr>
          <p:cNvCxnSpPr>
            <a:cxnSpLocks/>
          </p:cNvCxnSpPr>
          <p:nvPr/>
        </p:nvCxnSpPr>
        <p:spPr>
          <a:xfrm>
            <a:off x="4458789" y="1736929"/>
            <a:ext cx="0" cy="6365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3B430C6-70CD-43D7-AE2B-653755BBB658}"/>
              </a:ext>
            </a:extLst>
          </p:cNvPr>
          <p:cNvCxnSpPr>
            <a:cxnSpLocks/>
          </p:cNvCxnSpPr>
          <p:nvPr/>
        </p:nvCxnSpPr>
        <p:spPr>
          <a:xfrm flipH="1">
            <a:off x="5538651" y="1711656"/>
            <a:ext cx="239979" cy="6870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2834B2-BB66-4912-B3A6-1DF31195FAE5}"/>
              </a:ext>
            </a:extLst>
          </p:cNvPr>
          <p:cNvCxnSpPr>
            <a:cxnSpLocks/>
          </p:cNvCxnSpPr>
          <p:nvPr/>
        </p:nvCxnSpPr>
        <p:spPr>
          <a:xfrm>
            <a:off x="6949440" y="1728220"/>
            <a:ext cx="348343" cy="6762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6CF630F-D6C7-4752-B9B9-C3EAE9E8D73E}"/>
              </a:ext>
            </a:extLst>
          </p:cNvPr>
          <p:cNvCxnSpPr>
            <a:cxnSpLocks/>
          </p:cNvCxnSpPr>
          <p:nvPr/>
        </p:nvCxnSpPr>
        <p:spPr>
          <a:xfrm>
            <a:off x="6949440" y="1728220"/>
            <a:ext cx="1534591" cy="6762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6CCBDC-2064-43C5-837A-3434155637F1}"/>
              </a:ext>
            </a:extLst>
          </p:cNvPr>
          <p:cNvCxnSpPr>
            <a:cxnSpLocks/>
          </p:cNvCxnSpPr>
          <p:nvPr/>
        </p:nvCxnSpPr>
        <p:spPr>
          <a:xfrm>
            <a:off x="8000256" y="1716172"/>
            <a:ext cx="1938106" cy="6572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49CA8-60EF-4246-946C-0353FE2FC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0D025-A3D8-4526-B133-610D7C219DBB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18713-6183-4665-B31A-AAE04D52F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0534CD5-7D95-49DA-85E8-9C7E67F41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73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93D1C-97B8-4749-B3A4-D196EC816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Ultrasounds analysis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BE557B2-0CB6-474B-B20C-845806AC7779}"/>
              </a:ext>
            </a:extLst>
          </p:cNvPr>
          <p:cNvGrpSpPr/>
          <p:nvPr/>
        </p:nvGrpSpPr>
        <p:grpSpPr>
          <a:xfrm>
            <a:off x="564000" y="931115"/>
            <a:ext cx="3123403" cy="1337192"/>
            <a:chOff x="96025" y="421072"/>
            <a:chExt cx="4019550" cy="17208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8F55B3E-86F6-458A-AFB2-B8324FD64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025" y="865572"/>
              <a:ext cx="4019550" cy="127635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4BD9EBB-91D8-47FE-99C7-31E01C573700}"/>
                </a:ext>
              </a:extLst>
            </p:cNvPr>
            <p:cNvSpPr txBox="1"/>
            <p:nvPr/>
          </p:nvSpPr>
          <p:spPr>
            <a:xfrm>
              <a:off x="192937" y="421072"/>
              <a:ext cx="3662456" cy="475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baseline="-25000" dirty="0"/>
                <a:t>2</a:t>
              </a:r>
              <a:r>
                <a:rPr lang="en-US" dirty="0"/>
                <a:t> dry/ AuCu50/ Bodycote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5BA5C6-6CF2-4884-AB4B-F1E7F334172E}"/>
                </a:ext>
              </a:extLst>
            </p:cNvPr>
            <p:cNvCxnSpPr/>
            <p:nvPr/>
          </p:nvCxnSpPr>
          <p:spPr>
            <a:xfrm flipV="1">
              <a:off x="515637" y="1503748"/>
              <a:ext cx="952728" cy="1"/>
            </a:xfrm>
            <a:prstGeom prst="line">
              <a:avLst/>
            </a:prstGeom>
            <a:ln w="28575"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32C0918-C647-44EA-9B32-790E7B2FFF26}"/>
                </a:ext>
              </a:extLst>
            </p:cNvPr>
            <p:cNvCxnSpPr/>
            <p:nvPr/>
          </p:nvCxnSpPr>
          <p:spPr>
            <a:xfrm flipV="1">
              <a:off x="1680434" y="1503747"/>
              <a:ext cx="1005840" cy="1"/>
            </a:xfrm>
            <a:prstGeom prst="line">
              <a:avLst/>
            </a:prstGeom>
            <a:ln w="28575"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012C06B-011B-47FA-927D-E79295082CBE}"/>
                </a:ext>
              </a:extLst>
            </p:cNvPr>
            <p:cNvCxnSpPr/>
            <p:nvPr/>
          </p:nvCxnSpPr>
          <p:spPr>
            <a:xfrm flipV="1">
              <a:off x="2919906" y="1519500"/>
              <a:ext cx="1005840" cy="1"/>
            </a:xfrm>
            <a:prstGeom prst="line">
              <a:avLst/>
            </a:prstGeom>
            <a:ln w="28575"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3140E8-4691-4E78-8937-625CC45B4717}"/>
              </a:ext>
            </a:extLst>
          </p:cNvPr>
          <p:cNvGrpSpPr/>
          <p:nvPr/>
        </p:nvGrpSpPr>
        <p:grpSpPr>
          <a:xfrm>
            <a:off x="559034" y="2245786"/>
            <a:ext cx="2845498" cy="1367024"/>
            <a:chOff x="8135889" y="-179053"/>
            <a:chExt cx="3657600" cy="17571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E2D5F64-6428-4670-8502-CBB0B5315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35889" y="216042"/>
              <a:ext cx="3657600" cy="136207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82BBE8-1A9F-486E-9423-7DADBFBB3097}"/>
                </a:ext>
              </a:extLst>
            </p:cNvPr>
            <p:cNvSpPr txBox="1"/>
            <p:nvPr/>
          </p:nvSpPr>
          <p:spPr>
            <a:xfrm>
              <a:off x="8218181" y="-179053"/>
              <a:ext cx="3363228" cy="474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baseline="-25000" dirty="0"/>
                <a:t>2</a:t>
              </a:r>
              <a:r>
                <a:rPr lang="en-US" dirty="0"/>
                <a:t> dry / AuCu50/ CERN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1CD661A-5354-4181-8A52-83AA4227C229}"/>
                </a:ext>
              </a:extLst>
            </p:cNvPr>
            <p:cNvCxnSpPr/>
            <p:nvPr/>
          </p:nvCxnSpPr>
          <p:spPr>
            <a:xfrm flipV="1">
              <a:off x="8276798" y="868104"/>
              <a:ext cx="952728" cy="1"/>
            </a:xfrm>
            <a:prstGeom prst="line">
              <a:avLst/>
            </a:prstGeom>
            <a:ln w="28575"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3A4679D-1AD2-42BF-91A2-7F7673212139}"/>
                </a:ext>
              </a:extLst>
            </p:cNvPr>
            <p:cNvCxnSpPr/>
            <p:nvPr/>
          </p:nvCxnSpPr>
          <p:spPr>
            <a:xfrm flipV="1">
              <a:off x="9518058" y="868104"/>
              <a:ext cx="952728" cy="1"/>
            </a:xfrm>
            <a:prstGeom prst="line">
              <a:avLst/>
            </a:prstGeom>
            <a:ln w="28575"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B160079-20DD-47BB-BA6D-7AADDF7A4855}"/>
                </a:ext>
              </a:extLst>
            </p:cNvPr>
            <p:cNvCxnSpPr/>
            <p:nvPr/>
          </p:nvCxnSpPr>
          <p:spPr>
            <a:xfrm flipV="1">
              <a:off x="10577941" y="868104"/>
              <a:ext cx="1188720" cy="1"/>
            </a:xfrm>
            <a:prstGeom prst="line">
              <a:avLst/>
            </a:prstGeom>
            <a:ln w="28575"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6729B54-BF08-4976-B512-81E09FC5264F}"/>
              </a:ext>
            </a:extLst>
          </p:cNvPr>
          <p:cNvGrpSpPr/>
          <p:nvPr/>
        </p:nvGrpSpPr>
        <p:grpSpPr>
          <a:xfrm>
            <a:off x="556936" y="3588723"/>
            <a:ext cx="3921622" cy="1366337"/>
            <a:chOff x="4320" y="3309617"/>
            <a:chExt cx="5180118" cy="180481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59FE1E9-E583-4BF2-9271-50AE9BA51C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20" y="3745565"/>
              <a:ext cx="2428875" cy="13688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680E054-81F5-4D60-A043-71DE04E0A4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33194" y="3743175"/>
              <a:ext cx="2751244" cy="137125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51AA239-4088-418C-9B26-47658882302C}"/>
                </a:ext>
              </a:extLst>
            </p:cNvPr>
            <p:cNvSpPr txBox="1"/>
            <p:nvPr/>
          </p:nvSpPr>
          <p:spPr>
            <a:xfrm>
              <a:off x="91657" y="3309617"/>
              <a:ext cx="3863286" cy="487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Vacuum/ Palcusil-5/ CERN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4CA3579-82C6-48B9-B6A4-AEF101C534AB}"/>
              </a:ext>
            </a:extLst>
          </p:cNvPr>
          <p:cNvGrpSpPr/>
          <p:nvPr/>
        </p:nvGrpSpPr>
        <p:grpSpPr>
          <a:xfrm>
            <a:off x="565526" y="4927231"/>
            <a:ext cx="3632004" cy="1374607"/>
            <a:chOff x="34106" y="5060193"/>
            <a:chExt cx="4705350" cy="178083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998A380-26F2-4E4A-A8F6-3518809FA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06" y="5507530"/>
              <a:ext cx="4705350" cy="13335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095BCA4-17C2-4DA2-BDA9-9C52C77B6B3C}"/>
                </a:ext>
              </a:extLst>
            </p:cNvPr>
            <p:cNvSpPr txBox="1"/>
            <p:nvPr/>
          </p:nvSpPr>
          <p:spPr>
            <a:xfrm>
              <a:off x="34106" y="5060193"/>
              <a:ext cx="4436974" cy="4784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Vacuum/ Palabraze-840/ CERN</a:t>
              </a:r>
            </a:p>
          </p:txBody>
        </p:sp>
      </p:grp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5FE3D513-5244-423C-859A-B2C226112A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F90A45-92D5-4FD5-8095-DBFCDD790BB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ABB20B-D114-4F83-A5D0-B4CDEEC44ACC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4E176-D6E7-4062-8B75-495FBACE30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8" name="Picture 27" descr="A picture containing text&#10;&#10;Description automatically generated">
            <a:extLst>
              <a:ext uri="{FF2B5EF4-FFF2-40B4-BE49-F238E27FC236}">
                <a16:creationId xmlns:a16="http://schemas.microsoft.com/office/drawing/2014/main" id="{7EAB718D-0C4E-5D88-B197-8E3DA389431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2862" y="941577"/>
            <a:ext cx="2249136" cy="2236161"/>
          </a:xfrm>
          <a:prstGeom prst="rect">
            <a:avLst/>
          </a:prstGeom>
        </p:spPr>
      </p:pic>
      <p:sp>
        <p:nvSpPr>
          <p:cNvPr id="32" name="Title 2">
            <a:extLst>
              <a:ext uri="{FF2B5EF4-FFF2-40B4-BE49-F238E27FC236}">
                <a16:creationId xmlns:a16="http://schemas.microsoft.com/office/drawing/2014/main" id="{7E0DF745-8743-9D09-CAD0-6C4F318E7E9D}"/>
              </a:ext>
            </a:extLst>
          </p:cNvPr>
          <p:cNvSpPr txBox="1">
            <a:spLocks/>
          </p:cNvSpPr>
          <p:nvPr/>
        </p:nvSpPr>
        <p:spPr>
          <a:xfrm>
            <a:off x="6623841" y="397600"/>
            <a:ext cx="3867178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Visual inspection</a:t>
            </a:r>
            <a:endParaRPr lang="en-US" dirty="0"/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id="{7B66AE6B-9110-178F-8F8E-785BBA14AB26}"/>
              </a:ext>
            </a:extLst>
          </p:cNvPr>
          <p:cNvSpPr txBox="1">
            <a:spLocks/>
          </p:cNvSpPr>
          <p:nvPr/>
        </p:nvSpPr>
        <p:spPr>
          <a:xfrm>
            <a:off x="6623841" y="3472669"/>
            <a:ext cx="2590497" cy="60144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Leak test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4154418-2A1C-6BD9-0D80-EA152DA588F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902" r="22849"/>
          <a:stretch/>
        </p:blipFill>
        <p:spPr>
          <a:xfrm>
            <a:off x="7432862" y="4063166"/>
            <a:ext cx="2119586" cy="2097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652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Metallographic evaluation - Gold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117E57-21E1-4E6E-A9CD-4F80A6FCB8BF}"/>
              </a:ext>
            </a:extLst>
          </p:cNvPr>
          <p:cNvSpPr txBox="1"/>
          <p:nvPr/>
        </p:nvSpPr>
        <p:spPr>
          <a:xfrm>
            <a:off x="6403525" y="6055945"/>
            <a:ext cx="54220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hlinkClick r:id="rId2"/>
              </a:rPr>
              <a:t>Brazing tests (15 September 2021) · Indico (cern.ch)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700DD8-AF3B-4290-B168-1B4AF479A648}"/>
              </a:ext>
            </a:extLst>
          </p:cNvPr>
          <p:cNvSpPr txBox="1"/>
          <p:nvPr/>
        </p:nvSpPr>
        <p:spPr>
          <a:xfrm>
            <a:off x="5777721" y="1208502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#1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4C243F-5679-41B4-9ED4-3CD0DFEF347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004" y="1195093"/>
            <a:ext cx="2400000" cy="1800000"/>
          </a:xfrm>
          <a:prstGeom prst="rect">
            <a:avLst/>
          </a:prstGeom>
          <a:ln w="28575">
            <a:noFill/>
          </a:ln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E51625DF-3799-4D2F-8A66-48046D3842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E16CD5-49AC-43B1-9EE6-F8E660EDDF3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2F2957-C4F7-45DD-9779-30F5351F2690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CACF0F-A6E9-4E86-A7A0-ECC4AC6A593A}"/>
              </a:ext>
            </a:extLst>
          </p:cNvPr>
          <p:cNvSpPr txBox="1"/>
          <p:nvPr/>
        </p:nvSpPr>
        <p:spPr>
          <a:xfrm>
            <a:off x="5422170" y="1314244"/>
            <a:ext cx="13476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11ED19-EC29-4594-9FAC-D0E0E249E7C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065" y="1180514"/>
            <a:ext cx="2398929" cy="180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B5BFD74-CA05-4D5A-BD0A-31EF1C47BCD9}"/>
              </a:ext>
            </a:extLst>
          </p:cNvPr>
          <p:cNvSpPr txBox="1"/>
          <p:nvPr/>
        </p:nvSpPr>
        <p:spPr>
          <a:xfrm>
            <a:off x="8037547" y="1300834"/>
            <a:ext cx="13476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D63A97-DB22-42A6-8B8C-8D399CCB959B}"/>
              </a:ext>
            </a:extLst>
          </p:cNvPr>
          <p:cNvSpPr txBox="1"/>
          <p:nvPr/>
        </p:nvSpPr>
        <p:spPr>
          <a:xfrm>
            <a:off x="3058859" y="1797414"/>
            <a:ext cx="152131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Bodycote</a:t>
            </a:r>
          </a:p>
          <a:p>
            <a:pPr algn="l"/>
            <a:r>
              <a:rPr lang="en-GB" dirty="0"/>
              <a:t>Temp: 1000 </a:t>
            </a:r>
            <a:r>
              <a:rPr lang="en-GB" baseline="30000" dirty="0" err="1"/>
              <a:t>o</a:t>
            </a:r>
            <a:r>
              <a:rPr lang="en-GB" dirty="0" err="1"/>
              <a:t>C</a:t>
            </a:r>
            <a:endParaRPr lang="en-GB" dirty="0"/>
          </a:p>
          <a:p>
            <a:pPr algn="l"/>
            <a:r>
              <a:rPr lang="en-GB" dirty="0"/>
              <a:t>Time: 5-10min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93C1F8B-3616-425B-A8B2-ADE3F115834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829" y="3642477"/>
            <a:ext cx="2383391" cy="18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D6B4EE7-0A1E-4015-8142-3E9096D821F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7547" y="3644647"/>
            <a:ext cx="2382007" cy="180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C19700A-7734-49AE-927D-BFE97D571778}"/>
              </a:ext>
            </a:extLst>
          </p:cNvPr>
          <p:cNvSpPr txBox="1"/>
          <p:nvPr/>
        </p:nvSpPr>
        <p:spPr>
          <a:xfrm>
            <a:off x="5422170" y="3770466"/>
            <a:ext cx="13476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93A293-316A-4B01-A42B-0F8D0AE6F64E}"/>
              </a:ext>
            </a:extLst>
          </p:cNvPr>
          <p:cNvSpPr txBox="1"/>
          <p:nvPr/>
        </p:nvSpPr>
        <p:spPr>
          <a:xfrm>
            <a:off x="8037547" y="3757056"/>
            <a:ext cx="13476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13F498-4157-4DFB-B555-EF4F0E1910C8}"/>
              </a:ext>
            </a:extLst>
          </p:cNvPr>
          <p:cNvSpPr txBox="1"/>
          <p:nvPr/>
        </p:nvSpPr>
        <p:spPr>
          <a:xfrm>
            <a:off x="2991681" y="4265478"/>
            <a:ext cx="209461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CERN</a:t>
            </a:r>
          </a:p>
          <a:p>
            <a:pPr algn="l"/>
            <a:r>
              <a:rPr lang="en-GB" dirty="0"/>
              <a:t>Temp: 978.9 </a:t>
            </a:r>
            <a:r>
              <a:rPr lang="en-GB" baseline="30000" dirty="0" err="1"/>
              <a:t>o</a:t>
            </a:r>
            <a:r>
              <a:rPr lang="en-GB" dirty="0" err="1"/>
              <a:t>C</a:t>
            </a:r>
            <a:endParaRPr lang="en-GB" dirty="0"/>
          </a:p>
          <a:p>
            <a:r>
              <a:rPr lang="en-GB" dirty="0"/>
              <a:t>Time: Time: 5-10min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00342-7F4B-469D-8B0B-FB0E18F7A2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78D441-FE89-42AD-83A3-8B27F55201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754" y="1300834"/>
            <a:ext cx="2758528" cy="17574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03581F4-0AB3-4460-A77E-B1939AB813B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17" y="3692691"/>
            <a:ext cx="2758528" cy="176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26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DAC7D7D-BF8B-4ED0-990F-A898382218C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264" y="3736841"/>
            <a:ext cx="3240000" cy="243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Metallographic evaluation – Silver base material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FC1567-8FC0-4894-8782-1D0881CDEB1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247" y="1277235"/>
            <a:ext cx="3240000" cy="24179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1DFC07-0193-464C-A46E-E09C6ED55EB6}"/>
              </a:ext>
            </a:extLst>
          </p:cNvPr>
          <p:cNvSpPr txBox="1"/>
          <p:nvPr/>
        </p:nvSpPr>
        <p:spPr>
          <a:xfrm>
            <a:off x="1600200" y="1439335"/>
            <a:ext cx="4857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0981E1A-45BC-4AB7-964E-40AAF8F28A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7354" y="3742848"/>
            <a:ext cx="3239785" cy="241798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90BB4E0-25DC-4358-BBCD-EB6476982FBC}"/>
              </a:ext>
            </a:extLst>
          </p:cNvPr>
          <p:cNvSpPr txBox="1"/>
          <p:nvPr/>
        </p:nvSpPr>
        <p:spPr>
          <a:xfrm>
            <a:off x="1600200" y="3904948"/>
            <a:ext cx="4857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#5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8A66E68-2400-4501-AF0F-9136AF0F4D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264" y="1277235"/>
            <a:ext cx="3223981" cy="241798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20C5CC0-2784-403D-919C-F9DC2ED023D7}"/>
              </a:ext>
            </a:extLst>
          </p:cNvPr>
          <p:cNvSpPr txBox="1"/>
          <p:nvPr/>
        </p:nvSpPr>
        <p:spPr>
          <a:xfrm>
            <a:off x="5001208" y="1439335"/>
            <a:ext cx="4857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479CEA-DA82-4DE4-BFCA-87F204FBC01A}"/>
              </a:ext>
            </a:extLst>
          </p:cNvPr>
          <p:cNvSpPr txBox="1"/>
          <p:nvPr/>
        </p:nvSpPr>
        <p:spPr>
          <a:xfrm>
            <a:off x="5001208" y="3918856"/>
            <a:ext cx="4857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FF4B57-25D1-4915-A952-875310836A92}"/>
              </a:ext>
            </a:extLst>
          </p:cNvPr>
          <p:cNvSpPr txBox="1"/>
          <p:nvPr/>
        </p:nvSpPr>
        <p:spPr>
          <a:xfrm>
            <a:off x="8650224" y="1559546"/>
            <a:ext cx="19385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At CERN</a:t>
            </a:r>
          </a:p>
          <a:p>
            <a:pPr algn="l"/>
            <a:r>
              <a:rPr lang="en-GB" dirty="0"/>
              <a:t>Temp: 815 </a:t>
            </a:r>
            <a:r>
              <a:rPr lang="en-GB" baseline="30000" dirty="0" err="1"/>
              <a:t>o</a:t>
            </a:r>
            <a:r>
              <a:rPr lang="en-GB" dirty="0" err="1"/>
              <a:t>C</a:t>
            </a:r>
            <a:endParaRPr lang="en-GB" dirty="0"/>
          </a:p>
          <a:p>
            <a:pPr algn="l"/>
            <a:r>
              <a:rPr lang="en-GB" dirty="0"/>
              <a:t>Time: 10-15 min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C850B1-6A81-418E-9774-EB5BAF1F499F}"/>
              </a:ext>
            </a:extLst>
          </p:cNvPr>
          <p:cNvSpPr txBox="1"/>
          <p:nvPr/>
        </p:nvSpPr>
        <p:spPr>
          <a:xfrm>
            <a:off x="8492238" y="2580052"/>
            <a:ext cx="3298381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We can see there is some continuity in all surfaces in contact.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As we can see in the pictures no crossing grains (CG) are observed. The red region in the UT correspond to non CG.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C8A104-77D4-41F3-A3A9-98E21CFE6E18}"/>
              </a:ext>
            </a:extLst>
          </p:cNvPr>
          <p:cNvGrpSpPr/>
          <p:nvPr/>
        </p:nvGrpSpPr>
        <p:grpSpPr>
          <a:xfrm>
            <a:off x="8069371" y="5138441"/>
            <a:ext cx="3921622" cy="1038111"/>
            <a:chOff x="4320" y="3743175"/>
            <a:chExt cx="5180118" cy="1371253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88C5260-AB8A-4EAC-B5DA-976CCA73C8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20" y="3745565"/>
              <a:ext cx="2428875" cy="1368863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7740F31-E402-4175-B7A0-4E2662FB7F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33194" y="3743175"/>
              <a:ext cx="2751244" cy="1371252"/>
            </a:xfrm>
            <a:prstGeom prst="rect">
              <a:avLst/>
            </a:prstGeom>
          </p:spPr>
        </p:pic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8C9BFB-618D-4485-9188-14E920C49973}"/>
              </a:ext>
            </a:extLst>
          </p:cNvPr>
          <p:cNvCxnSpPr>
            <a:cxnSpLocks/>
          </p:cNvCxnSpPr>
          <p:nvPr/>
        </p:nvCxnSpPr>
        <p:spPr>
          <a:xfrm flipH="1">
            <a:off x="7297783" y="3857321"/>
            <a:ext cx="1088571" cy="1393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A38C3C1-7973-4A3C-B007-D36A463C83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45784A-BD3D-499E-B2A0-7DB23BE0C4C7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A3AC1E3-0B94-4F55-830E-555B942DF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68A15D4-2EEE-47CB-851D-A3D88D36CC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056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AED0840A-1925-482C-922F-B5A563B15A3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72" y="1036916"/>
            <a:ext cx="7846423" cy="1572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Metallographic evaluation - Palcusil5 (Silver)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479CEA-DA82-4DE4-BFCA-87F204FBC01A}"/>
              </a:ext>
            </a:extLst>
          </p:cNvPr>
          <p:cNvSpPr txBox="1"/>
          <p:nvPr/>
        </p:nvSpPr>
        <p:spPr>
          <a:xfrm>
            <a:off x="659755" y="1300835"/>
            <a:ext cx="4857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#7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C850B1-6A81-418E-9774-EB5BAF1F499F}"/>
              </a:ext>
            </a:extLst>
          </p:cNvPr>
          <p:cNvSpPr txBox="1"/>
          <p:nvPr/>
        </p:nvSpPr>
        <p:spPr>
          <a:xfrm>
            <a:off x="2168211" y="5585122"/>
            <a:ext cx="887425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We see the material stops at the end of the brazing grooves but it generate some diffusion of the Pd or Ag in a range of 2-4mm.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7740F31-E402-4175-B7A0-4E2662FB7F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" y="4468905"/>
            <a:ext cx="940526" cy="96524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8C9BFB-618D-4485-9188-14E920C49973}"/>
              </a:ext>
            </a:extLst>
          </p:cNvPr>
          <p:cNvCxnSpPr>
            <a:cxnSpLocks/>
          </p:cNvCxnSpPr>
          <p:nvPr/>
        </p:nvCxnSpPr>
        <p:spPr>
          <a:xfrm flipH="1">
            <a:off x="1479143" y="2701312"/>
            <a:ext cx="537077" cy="1914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A38C3C1-7973-4A3C-B007-D36A463C83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ADE85A-5E93-49AB-B9F7-4DAB6EAD0313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A3AC1E3-0B94-4F55-830E-555B942DF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A825BC-D38E-4078-9804-0A14E366B4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88218" y="2508801"/>
            <a:ext cx="3960000" cy="2970000"/>
          </a:xfrm>
          <a:prstGeom prst="rect">
            <a:avLst/>
          </a:prstGeom>
        </p:spPr>
      </p:pic>
      <p:pic>
        <p:nvPicPr>
          <p:cNvPr id="33" name="Picture 3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C02DBAA-C470-4F37-A357-9566BA7FF8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7871" y="2854913"/>
            <a:ext cx="4604793" cy="2307546"/>
          </a:xfrm>
          <a:prstGeom prst="rect">
            <a:avLst/>
          </a:prstGeom>
        </p:spPr>
      </p:pic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DABE847A-DC22-400F-84C7-5D9859D368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CB4E1DE-1DB8-4338-AB1D-821493A4C33A}"/>
              </a:ext>
            </a:extLst>
          </p:cNvPr>
          <p:cNvSpPr txBox="1"/>
          <p:nvPr/>
        </p:nvSpPr>
        <p:spPr>
          <a:xfrm>
            <a:off x="4642789" y="3869080"/>
            <a:ext cx="4857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SP1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CED50C6-C4F1-4B48-AD40-70F2D0D8058B}"/>
              </a:ext>
            </a:extLst>
          </p:cNvPr>
          <p:cNvSpPr txBox="1"/>
          <p:nvPr/>
        </p:nvSpPr>
        <p:spPr>
          <a:xfrm>
            <a:off x="6457674" y="3863702"/>
            <a:ext cx="4857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SP2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8C8DFC1-60B1-4C3E-BFC4-9B7B482F03E5}"/>
              </a:ext>
            </a:extLst>
          </p:cNvPr>
          <p:cNvCxnSpPr/>
          <p:nvPr/>
        </p:nvCxnSpPr>
        <p:spPr>
          <a:xfrm>
            <a:off x="2952206" y="1823245"/>
            <a:ext cx="1811383" cy="1605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755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round of test - Palcusil5 (Silver)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A38C3C1-7973-4A3C-B007-D36A463C83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45784A-BD3D-499E-B2A0-7DB23BE0C4C7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A3AC1E3-0B94-4F55-830E-555B942DF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68A15D4-2EEE-47CB-851D-A3D88D36CC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1" name="Picture 40" descr="A picture containing dessert, close&#10;&#10;Description automatically generated">
            <a:extLst>
              <a:ext uri="{FF2B5EF4-FFF2-40B4-BE49-F238E27FC236}">
                <a16:creationId xmlns:a16="http://schemas.microsoft.com/office/drawing/2014/main" id="{B9C51718-9CED-260C-09ED-1CD31846D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14" y="1205242"/>
            <a:ext cx="4800000" cy="36000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5AD9F32-8F1B-5BFF-F6BD-92F1E7F454DF}"/>
              </a:ext>
            </a:extLst>
          </p:cNvPr>
          <p:cNvSpPr txBox="1"/>
          <p:nvPr/>
        </p:nvSpPr>
        <p:spPr>
          <a:xfrm>
            <a:off x="7116417" y="1205242"/>
            <a:ext cx="358802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Data: ???</a:t>
            </a:r>
          </a:p>
          <a:p>
            <a:pPr algn="l"/>
            <a:r>
              <a:rPr lang="en-GB" dirty="0"/>
              <a:t>Time holding: 5 hours</a:t>
            </a:r>
          </a:p>
          <a:p>
            <a:pPr algn="l"/>
            <a:r>
              <a:rPr lang="en-GB" dirty="0"/>
              <a:t>Temperature holding: 700 </a:t>
            </a:r>
            <a:r>
              <a:rPr lang="en-GB" dirty="0" err="1"/>
              <a:t>deg</a:t>
            </a:r>
            <a:endParaRPr lang="en-GB" dirty="0"/>
          </a:p>
          <a:p>
            <a:pPr algn="l"/>
            <a:r>
              <a:rPr lang="en-GB" dirty="0"/>
              <a:t>Time brazing: 5-10 min</a:t>
            </a:r>
          </a:p>
          <a:p>
            <a:pPr algn="l"/>
            <a:r>
              <a:rPr lang="en-GB" dirty="0"/>
              <a:t>Temperature brazing: 715 </a:t>
            </a:r>
            <a:r>
              <a:rPr lang="en-GB" dirty="0" err="1"/>
              <a:t>deg</a:t>
            </a:r>
            <a:endParaRPr lang="en-GB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F98D4A8-B97F-47E7-D63C-F1568ABAE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989" y="2708075"/>
            <a:ext cx="4160881" cy="317019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29C5E17-F18A-B1B9-E10A-19A5BACCC90E}"/>
              </a:ext>
            </a:extLst>
          </p:cNvPr>
          <p:cNvSpPr txBox="1"/>
          <p:nvPr/>
        </p:nvSpPr>
        <p:spPr>
          <a:xfrm>
            <a:off x="1276931" y="5498390"/>
            <a:ext cx="49862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Leak test </a:t>
            </a:r>
            <a:r>
              <a:rPr lang="en-GB" dirty="0">
                <a:sym typeface="Wingdings" panose="05000000000000000000" pitchFamily="2" charset="2"/>
              </a:rPr>
              <a:t> OK</a:t>
            </a:r>
            <a:endParaRPr lang="en-GB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C2F4251-AFC4-32F6-8C0E-38696016D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5249" y="5085038"/>
            <a:ext cx="1103704" cy="1103704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8E8D75F-1395-E0EA-4061-DC5B32B4AEE0}"/>
              </a:ext>
            </a:extLst>
          </p:cNvPr>
          <p:cNvSpPr txBox="1"/>
          <p:nvPr/>
        </p:nvSpPr>
        <p:spPr>
          <a:xfrm>
            <a:off x="6181343" y="5996109"/>
            <a:ext cx="51726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UT report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>
                <a:sym typeface="Wingdings" panose="05000000000000000000" pitchFamily="2" charset="2"/>
                <a:hlinkClick r:id="rId5"/>
              </a:rPr>
              <a:t>EDMS 2756054 </a:t>
            </a:r>
            <a:r>
              <a:rPr lang="en-US" sz="1800" dirty="0">
                <a:sym typeface="Wingdings" panose="05000000000000000000" pitchFamily="2" charset="2"/>
              </a:rPr>
              <a:t>(S. Bonnin EN/MME)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458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round of test - Palcusil5 (Silver)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A38C3C1-7973-4A3C-B007-D36A463C83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45784A-BD3D-499E-B2A0-7DB23BE0C4C7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A3AC1E3-0B94-4F55-830E-555B942DF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68A15D4-2EEE-47CB-851D-A3D88D36CC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A242A5-1AB7-F98A-5C3A-3665BFBB3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4156140" cy="38681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0A21A7-688B-CA2A-E5EE-F4A09E4BE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951" y="2383734"/>
            <a:ext cx="7419975" cy="1752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3B2AB1-E781-D1DE-87AB-09F949D6C909}"/>
              </a:ext>
            </a:extLst>
          </p:cNvPr>
          <p:cNvSpPr txBox="1"/>
          <p:nvPr/>
        </p:nvSpPr>
        <p:spPr>
          <a:xfrm>
            <a:off x="7195930" y="1439335"/>
            <a:ext cx="2862470" cy="5539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We have lost some flatness after the brazing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BC3FFF3-4197-716A-FA02-694D6E13BC9F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8627165" y="1993333"/>
            <a:ext cx="1893351" cy="390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17061BE-DD57-3EB3-F7B2-E6EE06F0022F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7492181" y="1993333"/>
            <a:ext cx="1134984" cy="390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DF97C54-8FB9-8504-A28F-C7788810B54B}"/>
              </a:ext>
            </a:extLst>
          </p:cNvPr>
          <p:cNvSpPr txBox="1"/>
          <p:nvPr/>
        </p:nvSpPr>
        <p:spPr>
          <a:xfrm>
            <a:off x="7195930" y="4753526"/>
            <a:ext cx="2862470" cy="5539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We have lost some copper material as always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6AFBB63-11CF-EC31-4EC6-02B765C71B70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8627165" y="4104737"/>
            <a:ext cx="1893351" cy="648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7E2C9BE-31C3-623A-DF41-2DF846179105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7492181" y="4041058"/>
            <a:ext cx="1134984" cy="712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841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round of test - Palcusil5 (Silver)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A38C3C1-7973-4A3C-B007-D36A463C83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45784A-BD3D-499E-B2A0-7DB23BE0C4C7}" type="datetime1">
              <a:rPr lang="en-GB" smtClean="0"/>
              <a:t>06/09/2022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A3AC1E3-0B94-4F55-830E-555B942DF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Pedro M | Brazing discs and prototype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68A15D4-2EEE-47CB-851D-A3D88D36CC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 descr="A picture containing timeline&#10;&#10;Description automatically generated">
            <a:extLst>
              <a:ext uri="{FF2B5EF4-FFF2-40B4-BE49-F238E27FC236}">
                <a16:creationId xmlns:a16="http://schemas.microsoft.com/office/drawing/2014/main" id="{982FD70B-A0C0-C6E4-A213-C6B59A460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8640"/>
            <a:ext cx="12192000" cy="2296179"/>
          </a:xfrm>
          <a:prstGeom prst="rect">
            <a:avLst/>
          </a:prstGeom>
        </p:spPr>
      </p:pic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65432321-1898-DA2F-7F9D-9D8F76321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6032" y="2770352"/>
            <a:ext cx="4561900" cy="3421425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/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DEBBEF7-8F84-C475-FE1F-2853EF61D3B7}"/>
              </a:ext>
            </a:extLst>
          </p:cNvPr>
          <p:cNvCxnSpPr>
            <a:cxnSpLocks/>
          </p:cNvCxnSpPr>
          <p:nvPr/>
        </p:nvCxnSpPr>
        <p:spPr>
          <a:xfrm flipH="1" flipV="1">
            <a:off x="4355690" y="2201694"/>
            <a:ext cx="3854245" cy="22791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 close-up of a skin&#10;&#10;Description automatically generated with low confidence">
            <a:extLst>
              <a:ext uri="{FF2B5EF4-FFF2-40B4-BE49-F238E27FC236}">
                <a16:creationId xmlns:a16="http://schemas.microsoft.com/office/drawing/2014/main" id="{E4256A99-3AF4-8275-BF15-3D3196D5C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068" y="2769809"/>
            <a:ext cx="4560000" cy="3420000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/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A493F3B-357E-9DC4-1CB4-9DE59B2F5EB1}"/>
              </a:ext>
            </a:extLst>
          </p:cNvPr>
          <p:cNvCxnSpPr>
            <a:cxnSpLocks/>
          </p:cNvCxnSpPr>
          <p:nvPr/>
        </p:nvCxnSpPr>
        <p:spPr>
          <a:xfrm flipH="1" flipV="1">
            <a:off x="678426" y="2192758"/>
            <a:ext cx="2517058" cy="24528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51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49411</TotalTime>
  <Words>607</Words>
  <Application>Microsoft Office PowerPoint</Application>
  <PresentationFormat>Widescreen</PresentationFormat>
  <Paragraphs>111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Office Theme</vt:lpstr>
      <vt:lpstr>C:\Users\pemorale\cernbox\CLIC G BENT\Brazing tests\Brazing test reiew Indico\Purple is UP machining 258.CATPart</vt:lpstr>
      <vt:lpstr>PowerPoint Presentation</vt:lpstr>
      <vt:lpstr>Summary</vt:lpstr>
      <vt:lpstr>Ultrasounds analysis</vt:lpstr>
      <vt:lpstr>Metallographic evaluation - Gold</vt:lpstr>
      <vt:lpstr>Metallographic evaluation – Silver base material </vt:lpstr>
      <vt:lpstr>Metallographic evaluation - Palcusil5 (Silver) </vt:lpstr>
      <vt:lpstr>Second round of test - Palcusil5 (Silver) </vt:lpstr>
      <vt:lpstr>Second round of test - Palcusil5 (Silver) </vt:lpstr>
      <vt:lpstr>Second round of test - Palcusil5 (Silver) </vt:lpstr>
      <vt:lpstr>Second round of test - Conclusions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Pedro Morales Sanchez</dc:creator>
  <cp:lastModifiedBy>Pedro Morales Sanchez</cp:lastModifiedBy>
  <cp:revision>117</cp:revision>
  <dcterms:created xsi:type="dcterms:W3CDTF">2021-04-28T11:46:32Z</dcterms:created>
  <dcterms:modified xsi:type="dcterms:W3CDTF">2022-09-07T11:54:40Z</dcterms:modified>
</cp:coreProperties>
</file>