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 b="def" i="def"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 b="def" i="def"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 b="def" i="def"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charts/_rels/chart1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781755"/>
          <c:y val="0.0618427"/>
          <c:w val="0.916825"/>
          <c:h val="0.8303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9F9F9"/>
              </a:solidFill>
              <a:prstDash val="solid"/>
              <a:round/>
            </a:ln>
            <a:effectLst>
              <a:outerShdw sx="100000" sy="100000" kx="0" ky="0" algn="tl" rotWithShape="1" blurRad="38100" dist="20000" dir="5400000">
                <a:srgbClr val="000000">
                  <a:alpha val="38000"/>
                </a:srgbClr>
              </a:outerShdw>
            </a:effectLst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1800" u="non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Sheet1!$B$1:$J$1</c:f>
              <c:strCach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strCache>
            </c:strRef>
          </c:cat>
          <c:val>
            <c:numRef>
              <c:f>Sheet1!$B$3:$J$3</c:f>
              <c:numCache>
                <c:ptCount val="9"/>
                <c:pt idx="0">
                  <c:v>289.000000</c:v>
                </c:pt>
                <c:pt idx="1">
                  <c:v>219.000000</c:v>
                </c:pt>
                <c:pt idx="2">
                  <c:v>149.000000</c:v>
                </c:pt>
                <c:pt idx="3">
                  <c:v>180.000000</c:v>
                </c:pt>
                <c:pt idx="4">
                  <c:v>195.000000</c:v>
                </c:pt>
                <c:pt idx="5">
                  <c:v>178.000000</c:v>
                </c:pt>
                <c:pt idx="6">
                  <c:v>198.000000</c:v>
                </c:pt>
                <c:pt idx="7">
                  <c:v>290.000000</c:v>
                </c:pt>
                <c:pt idx="8">
                  <c:v>304.000000</c:v>
                </c:pt>
              </c:numCache>
            </c:numRef>
          </c:val>
        </c:ser>
        <c:gapWidth val="150"/>
        <c:overlap val="0"/>
        <c:axId val="2094734552"/>
        <c:axId val="2094734553"/>
      </c:barChart>
      <c:lineChart>
        <c:grouping val="standard"/>
        <c:varyColors val="0"/>
        <c:ser>
          <c:idx val="0"/>
          <c:order val="1"/>
          <c:tx>
            <c:strRef>
              <c:f>Sheet1!$A$2</c:f>
              <c:strCache>
                <c:ptCount val="1"/>
                <c:pt idx="0">
                  <c:v>Proposals</c:v>
                </c:pt>
              </c:strCache>
            </c:strRef>
          </c:tx>
          <c:spPr>
            <a:solidFill>
              <a:schemeClr val="accent1"/>
            </a:solidFill>
            <a:ln w="47625" cap="flat">
              <a:solidFill>
                <a:srgbClr val="00329C"/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chemeClr val="accent1"/>
              </a:solidFill>
              <a:ln w="9525" cap="flat">
                <a:solidFill>
                  <a:srgbClr val="00329C"/>
                </a:solidFill>
                <a:prstDash val="solid"/>
                <a:round/>
              </a:ln>
              <a:effectLst/>
            </c:spPr>
          </c:marker>
          <c:dLbls>
            <c:numFmt formatCode="#,##0" sourceLinked="0"/>
            <c:txPr>
              <a:bodyPr/>
              <a:lstStyle/>
              <a:p>
                <a:pPr>
                  <a:defRPr b="0" i="0" strike="noStrike" sz="1800" u="non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Sheet1!$B$1:$J$1</c:f>
              <c:strCach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strCache>
            </c:strRef>
          </c:cat>
          <c:val>
            <c:numRef>
              <c:f>Sheet1!$B$2:$J$2</c:f>
              <c:numCache>
                <c:ptCount val="9"/>
                <c:pt idx="0">
                  <c:v>289.000000</c:v>
                </c:pt>
                <c:pt idx="1">
                  <c:v>219.000000</c:v>
                </c:pt>
                <c:pt idx="2">
                  <c:v>149.000000</c:v>
                </c:pt>
                <c:pt idx="3">
                  <c:v>180.000000</c:v>
                </c:pt>
                <c:pt idx="4">
                  <c:v>195.000000</c:v>
                </c:pt>
                <c:pt idx="5">
                  <c:v>178.000000</c:v>
                </c:pt>
                <c:pt idx="6">
                  <c:v>198.000000</c:v>
                </c:pt>
                <c:pt idx="7">
                  <c:v>290.000000</c:v>
                </c:pt>
                <c:pt idx="8">
                  <c:v>304.000000</c:v>
                </c:pt>
              </c:numCache>
            </c:numRef>
          </c:val>
          <c:smooth val="0"/>
        </c:ser>
        <c:marker val="1"/>
        <c:axId val="2094734552"/>
        <c:axId val="2094734553"/>
      </c:line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 rot="0"/>
          <a:lstStyle/>
          <a:p>
            <a:pPr>
              <a:defRPr b="0" i="0" strike="noStrike" sz="1800" u="none">
                <a:solidFill>
                  <a:srgbClr val="000000"/>
                </a:solidFill>
                <a:latin typeface="Arial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 rot="0"/>
          <a:lstStyle/>
          <a:p>
            <a:pPr>
              <a:defRPr b="0" i="0" strike="noStrike" sz="1800" u="none">
                <a:solidFill>
                  <a:srgbClr val="000000"/>
                </a:solidFill>
                <a:latin typeface="Arial"/>
              </a:defRPr>
            </a:pPr>
          </a:p>
        </c:txPr>
        <c:crossAx val="2094734552"/>
        <c:crosses val="autoZero"/>
        <c:crossBetween val="between"/>
        <c:majorUnit val="80"/>
        <c:minorUnit val="4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63" name="Shape 26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Helvetica Neue"/>
      </a:defRPr>
    </a:lvl1pPr>
    <a:lvl2pPr indent="228600" latinLnBrk="0">
      <a:defRPr sz="1200">
        <a:latin typeface="+mj-lt"/>
        <a:ea typeface="+mj-ea"/>
        <a:cs typeface="+mj-cs"/>
        <a:sym typeface="Helvetica Neue"/>
      </a:defRPr>
    </a:lvl2pPr>
    <a:lvl3pPr indent="457200" latinLnBrk="0">
      <a:defRPr sz="1200">
        <a:latin typeface="+mj-lt"/>
        <a:ea typeface="+mj-ea"/>
        <a:cs typeface="+mj-cs"/>
        <a:sym typeface="Helvetica Neue"/>
      </a:defRPr>
    </a:lvl3pPr>
    <a:lvl4pPr indent="685800" latinLnBrk="0">
      <a:defRPr sz="1200">
        <a:latin typeface="+mj-lt"/>
        <a:ea typeface="+mj-ea"/>
        <a:cs typeface="+mj-cs"/>
        <a:sym typeface="Helvetica Neue"/>
      </a:defRPr>
    </a:lvl4pPr>
    <a:lvl5pPr indent="914400" latinLnBrk="0">
      <a:defRPr sz="1200">
        <a:latin typeface="+mj-lt"/>
        <a:ea typeface="+mj-ea"/>
        <a:cs typeface="+mj-cs"/>
        <a:sym typeface="Helvetica Neue"/>
      </a:defRPr>
    </a:lvl5pPr>
    <a:lvl6pPr indent="1143000" latinLnBrk="0">
      <a:defRPr sz="1200">
        <a:latin typeface="+mj-lt"/>
        <a:ea typeface="+mj-ea"/>
        <a:cs typeface="+mj-cs"/>
        <a:sym typeface="Helvetica Neue"/>
      </a:defRPr>
    </a:lvl6pPr>
    <a:lvl7pPr indent="1371600" latinLnBrk="0">
      <a:defRPr sz="1200">
        <a:latin typeface="+mj-lt"/>
        <a:ea typeface="+mj-ea"/>
        <a:cs typeface="+mj-cs"/>
        <a:sym typeface="Helvetica Neue"/>
      </a:defRPr>
    </a:lvl7pPr>
    <a:lvl8pPr indent="1600200" latinLnBrk="0">
      <a:defRPr sz="1200">
        <a:latin typeface="+mj-lt"/>
        <a:ea typeface="+mj-ea"/>
        <a:cs typeface="+mj-cs"/>
        <a:sym typeface="Helvetica Neue"/>
      </a:defRPr>
    </a:lvl8pPr>
    <a:lvl9pPr indent="1828800" latinLnBrk="0">
      <a:defRPr sz="1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96" name="Body Level One…"/>
          <p:cNvSpPr txBox="1"/>
          <p:nvPr>
            <p:ph type="body" sz="half" idx="1"/>
          </p:nvPr>
        </p:nvSpPr>
        <p:spPr>
          <a:xfrm>
            <a:off x="609479" y="1604519"/>
            <a:ext cx="10973522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PlaceHolder 3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06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08" name="PlaceHolder 4"/>
          <p:cNvSpPr/>
          <p:nvPr/>
        </p:nvSpPr>
        <p:spPr>
          <a:xfrm>
            <a:off x="609479" y="3682079"/>
            <a:ext cx="5355002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09" name="PlaceHolder 5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18" name="Body Level One…"/>
          <p:cNvSpPr txBox="1"/>
          <p:nvPr>
            <p:ph type="body" sz="quarter" idx="1"/>
          </p:nvPr>
        </p:nvSpPr>
        <p:spPr>
          <a:xfrm>
            <a:off x="609479" y="1604519"/>
            <a:ext cx="35334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PlaceHolder 3"/>
          <p:cNvSpPr/>
          <p:nvPr/>
        </p:nvSpPr>
        <p:spPr>
          <a:xfrm>
            <a:off x="431999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20" name="PlaceHolder 4"/>
          <p:cNvSpPr/>
          <p:nvPr/>
        </p:nvSpPr>
        <p:spPr>
          <a:xfrm>
            <a:off x="803051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21" name="PlaceHolder 5"/>
          <p:cNvSpPr/>
          <p:nvPr/>
        </p:nvSpPr>
        <p:spPr>
          <a:xfrm>
            <a:off x="609479" y="3682079"/>
            <a:ext cx="35334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22" name="PlaceHolder 6"/>
          <p:cNvSpPr/>
          <p:nvPr/>
        </p:nvSpPr>
        <p:spPr>
          <a:xfrm>
            <a:off x="4319999" y="3682079"/>
            <a:ext cx="35334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123" name="PlaceHolder 7"/>
          <p:cNvSpPr/>
          <p:nvPr>
            <p:ph type="body" sz="quarter" idx="21"/>
          </p:nvPr>
        </p:nvSpPr>
        <p:spPr>
          <a:xfrm>
            <a:off x="8030519" y="3682079"/>
            <a:ext cx="3533400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1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1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1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2" name="PlaceHolder 3"/>
          <p:cNvSpPr/>
          <p:nvPr>
            <p:ph type="body" sz="half" idx="21"/>
          </p:nvPr>
        </p:nvSpPr>
        <p:spPr>
          <a:xfrm>
            <a:off x="6232680" y="1604519"/>
            <a:ext cx="5355001" cy="397728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1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Body Level One…"/>
          <p:cNvSpPr txBox="1"/>
          <p:nvPr>
            <p:ph type="body" idx="1"/>
          </p:nvPr>
        </p:nvSpPr>
        <p:spPr>
          <a:xfrm>
            <a:off x="609479" y="273599"/>
            <a:ext cx="10973522" cy="530784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0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1" name="PlaceHolder 3"/>
          <p:cNvSpPr/>
          <p:nvPr/>
        </p:nvSpPr>
        <p:spPr>
          <a:xfrm>
            <a:off x="6232680" y="1604519"/>
            <a:ext cx="5355001" cy="397728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192" name="PlaceHolder 4"/>
          <p:cNvSpPr/>
          <p:nvPr>
            <p:ph type="body" sz="quarter" idx="21"/>
          </p:nvPr>
        </p:nvSpPr>
        <p:spPr>
          <a:xfrm>
            <a:off x="609479" y="3682079"/>
            <a:ext cx="5355002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1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9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2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04" name="PlaceHolder 4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0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4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16" name="PlaceHolder 4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6" name="Body Level One…"/>
          <p:cNvSpPr txBox="1"/>
          <p:nvPr>
            <p:ph type="body" sz="half" idx="1"/>
          </p:nvPr>
        </p:nvSpPr>
        <p:spPr>
          <a:xfrm>
            <a:off x="609479" y="1604519"/>
            <a:ext cx="10973522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7" name="PlaceHolder 3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7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39" name="PlaceHolder 4"/>
          <p:cNvSpPr/>
          <p:nvPr/>
        </p:nvSpPr>
        <p:spPr>
          <a:xfrm>
            <a:off x="609479" y="3682079"/>
            <a:ext cx="5355002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40" name="PlaceHolder 5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840"/>
            <a:ext cx="12186720" cy="53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l"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0" name="Body Level One…"/>
          <p:cNvSpPr txBox="1"/>
          <p:nvPr>
            <p:ph type="body" sz="quarter" idx="1"/>
          </p:nvPr>
        </p:nvSpPr>
        <p:spPr>
          <a:xfrm>
            <a:off x="609479" y="1604519"/>
            <a:ext cx="3533401" cy="189684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pc="0" sz="1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1" name="PlaceHolder 3"/>
          <p:cNvSpPr/>
          <p:nvPr/>
        </p:nvSpPr>
        <p:spPr>
          <a:xfrm>
            <a:off x="431999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52" name="PlaceHolder 4"/>
          <p:cNvSpPr/>
          <p:nvPr/>
        </p:nvSpPr>
        <p:spPr>
          <a:xfrm>
            <a:off x="8030519" y="1604519"/>
            <a:ext cx="35334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53" name="PlaceHolder 5"/>
          <p:cNvSpPr/>
          <p:nvPr/>
        </p:nvSpPr>
        <p:spPr>
          <a:xfrm>
            <a:off x="609479" y="3682079"/>
            <a:ext cx="35334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54" name="PlaceHolder 6"/>
          <p:cNvSpPr/>
          <p:nvPr/>
        </p:nvSpPr>
        <p:spPr>
          <a:xfrm>
            <a:off x="4319999" y="3682079"/>
            <a:ext cx="35334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/>
          </a:p>
        </p:txBody>
      </p:sp>
      <p:sp>
        <p:nvSpPr>
          <p:cNvPr id="255" name="PlaceHolder 7"/>
          <p:cNvSpPr/>
          <p:nvPr>
            <p:ph type="body" sz="quarter" idx="21"/>
          </p:nvPr>
        </p:nvSpPr>
        <p:spPr>
          <a:xfrm>
            <a:off x="8030519" y="3682079"/>
            <a:ext cx="3533400" cy="189684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 spc="0" sz="1800"/>
            </a:pPr>
          </a:p>
        </p:txBody>
      </p:sp>
      <p:sp>
        <p:nvSpPr>
          <p:cNvPr id="25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28" name="Body Level One…"/>
          <p:cNvSpPr txBox="1"/>
          <p:nvPr>
            <p:ph type="body" idx="1"/>
          </p:nvPr>
        </p:nvSpPr>
        <p:spPr>
          <a:xfrm>
            <a:off x="609479" y="1604519"/>
            <a:ext cx="10973522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7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PlaceHolder 3"/>
          <p:cNvSpPr/>
          <p:nvPr>
            <p:ph type="body" sz="half" idx="21"/>
          </p:nvPr>
        </p:nvSpPr>
        <p:spPr>
          <a:xfrm>
            <a:off x="6232680" y="1604519"/>
            <a:ext cx="5355001" cy="397728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Body Level One…"/>
          <p:cNvSpPr txBox="1"/>
          <p:nvPr>
            <p:ph type="body" idx="1"/>
          </p:nvPr>
        </p:nvSpPr>
        <p:spPr>
          <a:xfrm>
            <a:off x="609479" y="273599"/>
            <a:ext cx="10973522" cy="5307841"/>
          </a:xfrm>
          <a:prstGeom prst="rect">
            <a:avLst/>
          </a:prstGeom>
        </p:spPr>
        <p:txBody>
          <a:bodyPr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3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PlaceHolder 3"/>
          <p:cNvSpPr/>
          <p:nvPr/>
        </p:nvSpPr>
        <p:spPr>
          <a:xfrm>
            <a:off x="6232680" y="1604519"/>
            <a:ext cx="5355001" cy="397728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65" name="PlaceHolder 4"/>
          <p:cNvSpPr/>
          <p:nvPr>
            <p:ph type="body" sz="quarter" idx="21"/>
          </p:nvPr>
        </p:nvSpPr>
        <p:spPr>
          <a:xfrm>
            <a:off x="609479" y="3682079"/>
            <a:ext cx="535500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74" name="Body Level One…"/>
          <p:cNvSpPr txBox="1"/>
          <p:nvPr>
            <p:ph type="body" sz="half" idx="1"/>
          </p:nvPr>
        </p:nvSpPr>
        <p:spPr>
          <a:xfrm>
            <a:off x="609479" y="1604519"/>
            <a:ext cx="5355001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76" name="PlaceHolder 4"/>
          <p:cNvSpPr/>
          <p:nvPr>
            <p:ph type="body" sz="quarter" idx="21"/>
          </p:nvPr>
        </p:nvSpPr>
        <p:spPr>
          <a:xfrm>
            <a:off x="6232680" y="3682079"/>
            <a:ext cx="5355001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7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/>
          <p:nvPr>
            <p:ph type="title"/>
          </p:nvPr>
        </p:nvSpPr>
        <p:spPr>
          <a:xfrm>
            <a:off x="609479" y="273599"/>
            <a:ext cx="10973522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5" name="Body Level One…"/>
          <p:cNvSpPr txBox="1"/>
          <p:nvPr>
            <p:ph type="body" sz="quarter" idx="1"/>
          </p:nvPr>
        </p:nvSpPr>
        <p:spPr>
          <a:xfrm>
            <a:off x="609479" y="1604519"/>
            <a:ext cx="53550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PlaceHolder 3"/>
          <p:cNvSpPr/>
          <p:nvPr/>
        </p:nvSpPr>
        <p:spPr>
          <a:xfrm>
            <a:off x="6232680" y="1604519"/>
            <a:ext cx="53550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3200"/>
            </a:pPr>
          </a:p>
        </p:txBody>
      </p:sp>
      <p:sp>
        <p:nvSpPr>
          <p:cNvPr id="87" name="PlaceHolder 4"/>
          <p:cNvSpPr/>
          <p:nvPr>
            <p:ph type="body" sz="half" idx="21"/>
          </p:nvPr>
        </p:nvSpPr>
        <p:spPr>
          <a:xfrm>
            <a:off x="609479" y="3682079"/>
            <a:ext cx="1097352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8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31999" marR="0" indent="-323999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Tx/>
        <a:buChar char="●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910285" marR="0" indent="-370285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7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392000" marR="0" indent="-3840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857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7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289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721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153599" marR="0" indent="-34560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 typeface="Wingdings"/>
        <a:buChar char=""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Tx/>
        <a:buFont typeface="Wingdings"/>
        <a:buNone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1400"/>
        </a:spcBef>
        <a:spcAft>
          <a:spcPts val="0"/>
        </a:spcAft>
        <a:buClr>
          <a:srgbClr val="000000"/>
        </a:buClr>
        <a:buSzTx/>
        <a:buFont typeface="Wingdings"/>
        <a:buNone/>
        <a:tabLst/>
        <a:defRPr b="0" baseline="0" cap="none" i="0" spc="-1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2.tif"/><Relationship Id="rId4" Type="http://schemas.openxmlformats.org/officeDocument/2006/relationships/image" Target="../media/image3.tif"/><Relationship Id="rId5" Type="http://schemas.openxmlformats.org/officeDocument/2006/relationships/image" Target="../media/image4.tif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margherita.boselli@cern.ch" TargetMode="External"/><Relationship Id="rId3" Type="http://schemas.openxmlformats.org/officeDocument/2006/relationships/hyperlink" Target="mailto:bl4s.team@cern.ch" TargetMode="External"/><Relationship Id="rId4" Type="http://schemas.openxmlformats.org/officeDocument/2006/relationships/image" Target="../media/image5.tif"/><Relationship Id="rId5" Type="http://schemas.openxmlformats.org/officeDocument/2006/relationships/image" Target="../media/image14.png"/><Relationship Id="rId6" Type="http://schemas.openxmlformats.org/officeDocument/2006/relationships/image" Target="../media/image6.tif"/><Relationship Id="rId7" Type="http://schemas.openxmlformats.org/officeDocument/2006/relationships/image" Target="../media/image1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Relationship Id="rId3" Type="http://schemas.openxmlformats.org/officeDocument/2006/relationships/hyperlink" Target="https://www.youtube.com/watch?v=sbjj5-irqlE" TargetMode="Externa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Relationship Id="rId3" Type="http://schemas.openxmlformats.org/officeDocument/2006/relationships/image" Target="../media/image10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 txBox="1"/>
          <p:nvPr/>
        </p:nvSpPr>
        <p:spPr>
          <a:xfrm>
            <a:off x="407519" y="800999"/>
            <a:ext cx="11370602" cy="1735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defRPr b="1" spc="-1" sz="5000">
                <a:solidFill>
                  <a:schemeClr val="accent1"/>
                </a:solidFill>
              </a:defRPr>
            </a:pPr>
            <a:r>
              <a:t>Beamline for Schools 2022 </a:t>
            </a:r>
          </a:p>
          <a:p>
            <a:pPr>
              <a:lnSpc>
                <a:spcPct val="90000"/>
              </a:lnSpc>
              <a:defRPr b="1" spc="-1" sz="4000">
                <a:solidFill>
                  <a:schemeClr val="accent1"/>
                </a:solidFill>
              </a:defRPr>
            </a:pPr>
            <a:r>
              <a:t>A Physics Competition for </a:t>
            </a:r>
            <a:br/>
            <a:r>
              <a:t>High-school Students</a:t>
            </a:r>
          </a:p>
        </p:txBody>
      </p:sp>
      <p:sp>
        <p:nvSpPr>
          <p:cNvPr id="266" name="CustomShape 2"/>
          <p:cNvSpPr txBox="1"/>
          <p:nvPr/>
        </p:nvSpPr>
        <p:spPr>
          <a:xfrm>
            <a:off x="407519" y="5232239"/>
            <a:ext cx="11370602" cy="1300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>
              <a:spcBef>
                <a:spcPts val="1800"/>
              </a:spcBef>
              <a:defRPr spc="-1" sz="2000">
                <a:solidFill>
                  <a:schemeClr val="accent1"/>
                </a:solidFill>
              </a:defRPr>
            </a:pPr>
            <a:r>
              <a:t>Margherita Boselli </a:t>
            </a:r>
          </a:p>
          <a:p>
            <a:pPr>
              <a:spcBef>
                <a:spcPts val="1800"/>
              </a:spcBef>
              <a:defRPr spc="-1" sz="2000">
                <a:solidFill>
                  <a:schemeClr val="accent1"/>
                </a:solidFill>
              </a:defRPr>
            </a:pPr>
            <a:r>
              <a:t>Teacher and Student Forum,</a:t>
            </a:r>
            <a:endParaRPr spc="-1"/>
          </a:p>
          <a:p>
            <a:pPr>
              <a:spcBef>
                <a:spcPts val="1800"/>
              </a:spcBef>
              <a:defRPr spc="-1">
                <a:solidFill>
                  <a:schemeClr val="accent1"/>
                </a:solidFill>
              </a:defRPr>
            </a:pPr>
            <a:r>
              <a:t>September 27, 2022</a:t>
            </a:r>
          </a:p>
        </p:txBody>
      </p:sp>
      <p:pic>
        <p:nvPicPr>
          <p:cNvPr id="267" name="beamlinelogo_CERN_DESY.pdf" descr="beamlinelogo_CERN_DESY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46916" y="2050963"/>
            <a:ext cx="4480934" cy="44809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CustomShape 1"/>
          <p:cNvSpPr txBox="1"/>
          <p:nvPr/>
        </p:nvSpPr>
        <p:spPr>
          <a:xfrm>
            <a:off x="407519" y="373680"/>
            <a:ext cx="1137060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Beamtime at CERN and DESY </a:t>
            </a:r>
          </a:p>
        </p:txBody>
      </p:sp>
      <p:sp>
        <p:nvSpPr>
          <p:cNvPr id="350" name="CustomShape 2"/>
          <p:cNvSpPr txBox="1"/>
          <p:nvPr/>
        </p:nvSpPr>
        <p:spPr>
          <a:xfrm>
            <a:off x="4304160" y="6404572"/>
            <a:ext cx="6476401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351" name="CustomShape 3"/>
          <p:cNvSpPr txBox="1"/>
          <p:nvPr>
            <p:ph type="sldNum" sz="quarter" idx="4294967295"/>
          </p:nvPr>
        </p:nvSpPr>
        <p:spPr>
          <a:xfrm>
            <a:off x="11629091" y="6468207"/>
            <a:ext cx="153710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52" name="CustomShape 5"/>
          <p:cNvSpPr txBox="1"/>
          <p:nvPr/>
        </p:nvSpPr>
        <p:spPr>
          <a:xfrm>
            <a:off x="368999" y="1277640"/>
            <a:ext cx="6713282" cy="665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spc="-1" sz="2000"/>
            </a:lvl1pPr>
          </a:lstStyle>
          <a:p>
            <a:pPr/>
            <a:r>
              <a:t>Between Wednesday September 21 and October 4 the teams are at CERN and DESY </a:t>
            </a:r>
          </a:p>
        </p:txBody>
      </p:sp>
      <p:pic>
        <p:nvPicPr>
          <p:cNvPr id="353" name="image18.jpeg" descr="image18.jpeg"/>
          <p:cNvPicPr>
            <a:picLocks noChangeAspect="1"/>
          </p:cNvPicPr>
          <p:nvPr/>
        </p:nvPicPr>
        <p:blipFill>
          <a:blip r:embed="rId2">
            <a:extLst/>
          </a:blip>
          <a:srcRect l="12693" t="21709" r="23526" b="23825"/>
          <a:stretch>
            <a:fillRect/>
          </a:stretch>
        </p:blipFill>
        <p:spPr>
          <a:xfrm>
            <a:off x="7559999" y="602280"/>
            <a:ext cx="3815281" cy="1557001"/>
          </a:xfrm>
          <a:prstGeom prst="rect">
            <a:avLst/>
          </a:prstGeom>
          <a:ln w="12700">
            <a:miter lim="400000"/>
          </a:ln>
        </p:spPr>
      </p:pic>
      <p:sp>
        <p:nvSpPr>
          <p:cNvPr id="354" name="CustomShape 6"/>
          <p:cNvSpPr txBox="1"/>
          <p:nvPr/>
        </p:nvSpPr>
        <p:spPr>
          <a:xfrm>
            <a:off x="1052999" y="5291999"/>
            <a:ext cx="2501282" cy="34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b="1" spc="-1">
                <a:solidFill>
                  <a:srgbClr val="FFFFFF"/>
                </a:solidFill>
              </a:defRPr>
            </a:lvl1pPr>
          </a:lstStyle>
          <a:p>
            <a:pPr/>
            <a:r>
              <a:t>Cultural Exchange</a:t>
            </a:r>
          </a:p>
        </p:txBody>
      </p:sp>
      <p:sp>
        <p:nvSpPr>
          <p:cNvPr id="355" name="CustomShape 7"/>
          <p:cNvSpPr txBox="1"/>
          <p:nvPr/>
        </p:nvSpPr>
        <p:spPr>
          <a:xfrm>
            <a:off x="3068999" y="2605679"/>
            <a:ext cx="2501281" cy="34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b="1" spc="-1">
                <a:solidFill>
                  <a:srgbClr val="FFFFFF"/>
                </a:solidFill>
              </a:defRPr>
            </a:lvl1pPr>
          </a:lstStyle>
          <a:p>
            <a:pPr/>
            <a:r>
              <a:t>VIP day – hybrid </a:t>
            </a:r>
          </a:p>
        </p:txBody>
      </p:sp>
      <p:sp>
        <p:nvSpPr>
          <p:cNvPr id="356" name="CustomShape 10"/>
          <p:cNvSpPr txBox="1"/>
          <p:nvPr/>
        </p:nvSpPr>
        <p:spPr>
          <a:xfrm>
            <a:off x="9368999" y="5305680"/>
            <a:ext cx="1709281" cy="34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b="1" spc="-1">
                <a:solidFill>
                  <a:srgbClr val="FFFFFF"/>
                </a:solidFill>
              </a:defRPr>
            </a:lvl1pPr>
          </a:lstStyle>
          <a:p>
            <a:pPr/>
            <a:r>
              <a:t>Experiments</a:t>
            </a:r>
          </a:p>
        </p:txBody>
      </p:sp>
      <p:sp>
        <p:nvSpPr>
          <p:cNvPr id="357" name="CustomShape 11"/>
          <p:cNvSpPr txBox="1"/>
          <p:nvPr/>
        </p:nvSpPr>
        <p:spPr>
          <a:xfrm>
            <a:off x="3484800" y="6462447"/>
            <a:ext cx="111888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27/09/2022</a:t>
            </a:r>
          </a:p>
        </p:txBody>
      </p:sp>
      <p:pic>
        <p:nvPicPr>
          <p:cNvPr id="358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7577" r="0" b="18779"/>
          <a:stretch>
            <a:fillRect/>
          </a:stretch>
        </p:blipFill>
        <p:spPr>
          <a:xfrm>
            <a:off x="348593" y="2417110"/>
            <a:ext cx="4573385" cy="252599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9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0" t="19078" r="0" b="0"/>
          <a:stretch>
            <a:fillRect/>
          </a:stretch>
        </p:blipFill>
        <p:spPr>
          <a:xfrm>
            <a:off x="4191595" y="3552775"/>
            <a:ext cx="3808964" cy="2311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0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8255" t="0" r="0" b="0"/>
          <a:stretch>
            <a:fillRect/>
          </a:stretch>
        </p:blipFill>
        <p:spPr>
          <a:xfrm>
            <a:off x="7766771" y="2470430"/>
            <a:ext cx="4116901" cy="25241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CustomShape 1"/>
          <p:cNvSpPr txBox="1"/>
          <p:nvPr/>
        </p:nvSpPr>
        <p:spPr>
          <a:xfrm>
            <a:off x="407519" y="373680"/>
            <a:ext cx="1137060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Next Edition</a:t>
            </a:r>
          </a:p>
        </p:txBody>
      </p:sp>
      <p:sp>
        <p:nvSpPr>
          <p:cNvPr id="363" name="CustomShape 2"/>
          <p:cNvSpPr txBox="1"/>
          <p:nvPr/>
        </p:nvSpPr>
        <p:spPr>
          <a:xfrm>
            <a:off x="4304160" y="6404572"/>
            <a:ext cx="6476401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364" name="CustomShape 3"/>
          <p:cNvSpPr txBox="1"/>
          <p:nvPr>
            <p:ph type="sldNum" sz="quarter" idx="4294967295"/>
          </p:nvPr>
        </p:nvSpPr>
        <p:spPr>
          <a:xfrm>
            <a:off x="11638517" y="6468207"/>
            <a:ext cx="14428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365" name="image22.png" descr="image2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67999" y="1098720"/>
            <a:ext cx="6883201" cy="4588560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CustomShape 4"/>
          <p:cNvSpPr txBox="1"/>
          <p:nvPr/>
        </p:nvSpPr>
        <p:spPr>
          <a:xfrm>
            <a:off x="379563" y="1211143"/>
            <a:ext cx="4084921" cy="44357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>
              <a:spcBef>
                <a:spcPts val="800"/>
              </a:spcBef>
              <a:defRPr spc="-1" sz="2300"/>
            </a:pPr>
            <a:r>
              <a:t>We will open the registration to Bl4S 2023 soon!</a:t>
            </a:r>
          </a:p>
          <a:p>
            <a:pPr>
              <a:spcBef>
                <a:spcPts val="800"/>
              </a:spcBef>
              <a:defRPr spc="-1" sz="2300"/>
            </a:pPr>
          </a:p>
          <a:p>
            <a:pPr>
              <a:spcBef>
                <a:spcPts val="800"/>
              </a:spcBef>
              <a:defRPr spc="-1" sz="2300"/>
            </a:pPr>
            <a:r>
              <a:t>The format should be the same: two teams at CERN and one at DESY. </a:t>
            </a:r>
          </a:p>
          <a:p>
            <a:pPr>
              <a:spcBef>
                <a:spcPts val="800"/>
              </a:spcBef>
              <a:defRPr spc="-1" sz="2300"/>
            </a:pPr>
          </a:p>
          <a:p>
            <a:pPr>
              <a:spcBef>
                <a:spcPts val="800"/>
              </a:spcBef>
              <a:defRPr spc="-1" sz="2300"/>
            </a:pPr>
            <a:r>
              <a:t>Don’t hesitate to share the information:</a:t>
            </a:r>
          </a:p>
          <a:p>
            <a:pPr>
              <a:spcBef>
                <a:spcPts val="800"/>
              </a:spcBef>
              <a:defRPr spc="-1" sz="2000"/>
            </a:pPr>
          </a:p>
          <a:p>
            <a:pPr>
              <a:spcBef>
                <a:spcPts val="800"/>
              </a:spcBef>
              <a:defRPr spc="-1" sz="2500">
                <a:solidFill>
                  <a:schemeClr val="accent1">
                    <a:lumOff val="-6274"/>
                  </a:schemeClr>
                </a:solidFill>
              </a:defRPr>
            </a:pPr>
            <a:r>
              <a:t>cern.ch/bl4s</a:t>
            </a:r>
          </a:p>
        </p:txBody>
      </p:sp>
      <p:sp>
        <p:nvSpPr>
          <p:cNvPr id="367" name="CustomShape 2"/>
          <p:cNvSpPr txBox="1"/>
          <p:nvPr/>
        </p:nvSpPr>
        <p:spPr>
          <a:xfrm>
            <a:off x="3484800" y="6462447"/>
            <a:ext cx="111888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27/09/2022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CustomShape 2"/>
          <p:cNvSpPr txBox="1"/>
          <p:nvPr/>
        </p:nvSpPr>
        <p:spPr>
          <a:xfrm>
            <a:off x="8972999" y="6012000"/>
            <a:ext cx="2642401" cy="540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algn="r">
              <a:defRPr spc="-1" sz="1600" u="sng">
                <a:solidFill>
                  <a:srgbClr val="6D2466"/>
                </a:solidFill>
              </a:defRPr>
            </a:pPr>
            <a:r>
              <a:rPr>
                <a:uFill>
                  <a:solidFill>
                    <a:srgbClr val="6D2466"/>
                  </a:solidFill>
                </a:uFill>
                <a:hlinkClick r:id="rId2" invalidUrl="" action="" tgtFrame="" tooltip="" history="1" highlightClick="0" endSnd="0"/>
              </a:rPr>
              <a:t>margherita.boselli@cern.ch</a:t>
            </a:r>
          </a:p>
          <a:p>
            <a:pPr algn="r">
              <a:defRPr spc="-1" sz="1600" u="sng">
                <a:solidFill>
                  <a:srgbClr val="6D2466"/>
                </a:solidFill>
              </a:defRPr>
            </a:pPr>
            <a:r>
              <a:rPr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rPr>
              <a:t>bl4s.team@cern.ch</a:t>
            </a:r>
          </a:p>
        </p:txBody>
      </p:sp>
      <p:sp>
        <p:nvSpPr>
          <p:cNvPr id="370" name="CustomShape 1"/>
          <p:cNvSpPr txBox="1"/>
          <p:nvPr/>
        </p:nvSpPr>
        <p:spPr>
          <a:xfrm>
            <a:off x="407519" y="373680"/>
            <a:ext cx="11370602" cy="999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pPr>
            <a:r>
              <a:t>To conclude:</a:t>
            </a:r>
          </a:p>
          <a:p>
            <a: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pPr>
            <a:r>
              <a:t>HSSIP finished in 2022</a:t>
            </a:r>
          </a:p>
        </p:txBody>
      </p:sp>
      <p:grpSp>
        <p:nvGrpSpPr>
          <p:cNvPr id="373" name="Image"/>
          <p:cNvGrpSpPr/>
          <p:nvPr/>
        </p:nvGrpSpPr>
        <p:grpSpPr>
          <a:xfrm>
            <a:off x="1031733" y="1938269"/>
            <a:ext cx="4215662" cy="2816804"/>
            <a:chOff x="0" y="0"/>
            <a:chExt cx="4215660" cy="2816803"/>
          </a:xfrm>
        </p:grpSpPr>
        <p:pic>
          <p:nvPicPr>
            <p:cNvPr id="372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11533" t="23545" r="11533" b="4643"/>
            <a:stretch>
              <a:fillRect/>
            </a:stretch>
          </p:blipFill>
          <p:spPr>
            <a:xfrm>
              <a:off x="203200" y="203200"/>
              <a:ext cx="3809261" cy="237230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71" name="Image" descr="Image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" y="0"/>
              <a:ext cx="4215662" cy="2816804"/>
            </a:xfrm>
            <a:prstGeom prst="rect">
              <a:avLst/>
            </a:prstGeom>
            <a:effectLst/>
          </p:spPr>
        </p:pic>
      </p:grpSp>
      <p:sp>
        <p:nvSpPr>
          <p:cNvPr id="374" name="Serbia - Spring 2022"/>
          <p:cNvSpPr txBox="1"/>
          <p:nvPr/>
        </p:nvSpPr>
        <p:spPr>
          <a:xfrm>
            <a:off x="7485591" y="4735729"/>
            <a:ext cx="2210632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/>
            </a:lvl1pPr>
          </a:lstStyle>
          <a:p>
            <a:pPr/>
            <a:r>
              <a:t>Serbia - Spring 2022</a:t>
            </a:r>
          </a:p>
        </p:txBody>
      </p:sp>
      <p:sp>
        <p:nvSpPr>
          <p:cNvPr id="375" name="Italy - Spring 2022"/>
          <p:cNvSpPr txBox="1"/>
          <p:nvPr/>
        </p:nvSpPr>
        <p:spPr>
          <a:xfrm>
            <a:off x="1981405" y="4735729"/>
            <a:ext cx="1969196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/>
            </a:lvl1pPr>
          </a:lstStyle>
          <a:p>
            <a:pPr/>
            <a:r>
              <a:t>Italy - Spring 2022</a:t>
            </a:r>
          </a:p>
        </p:txBody>
      </p:sp>
      <p:grpSp>
        <p:nvGrpSpPr>
          <p:cNvPr id="378" name="Image"/>
          <p:cNvGrpSpPr/>
          <p:nvPr/>
        </p:nvGrpSpPr>
        <p:grpSpPr>
          <a:xfrm>
            <a:off x="6328943" y="1938756"/>
            <a:ext cx="4831324" cy="2828349"/>
            <a:chOff x="0" y="0"/>
            <a:chExt cx="4831322" cy="2828347"/>
          </a:xfrm>
        </p:grpSpPr>
        <p:pic>
          <p:nvPicPr>
            <p:cNvPr id="377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6830" t="10750" r="6830" b="6558"/>
            <a:stretch>
              <a:fillRect/>
            </a:stretch>
          </p:blipFill>
          <p:spPr>
            <a:xfrm>
              <a:off x="203200" y="203200"/>
              <a:ext cx="4424923" cy="238384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76" name="Image" descr="Image"/>
            <p:cNvPicPr>
              <a:picLocks noChangeAspect="0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-1" y="-1"/>
              <a:ext cx="4831324" cy="2828349"/>
            </a:xfrm>
            <a:prstGeom prst="rect">
              <a:avLst/>
            </a:prstGeom>
            <a:effectLst/>
          </p:spPr>
        </p:pic>
      </p:grpSp>
      <p:sp>
        <p:nvSpPr>
          <p:cNvPr id="379" name="CustomShape 1"/>
          <p:cNvSpPr txBox="1"/>
          <p:nvPr/>
        </p:nvSpPr>
        <p:spPr>
          <a:xfrm>
            <a:off x="410699" y="6084892"/>
            <a:ext cx="11370602" cy="394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0" sz="2800">
                <a:solidFill>
                  <a:schemeClr val="accent1"/>
                </a:solidFill>
              </a:defRPr>
            </a:lvl1pPr>
          </a:lstStyle>
          <a:p>
            <a:pPr/>
            <a:r>
              <a:t>Thanks a lot for your support!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 txBox="1"/>
          <p:nvPr/>
        </p:nvSpPr>
        <p:spPr>
          <a:xfrm>
            <a:off x="407519" y="373680"/>
            <a:ext cx="1137060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Competition Overview </a:t>
            </a:r>
          </a:p>
        </p:txBody>
      </p:sp>
      <p:sp>
        <p:nvSpPr>
          <p:cNvPr id="270" name="CustomShape 2"/>
          <p:cNvSpPr txBox="1"/>
          <p:nvPr/>
        </p:nvSpPr>
        <p:spPr>
          <a:xfrm>
            <a:off x="3484800" y="6462447"/>
            <a:ext cx="111888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27/09/2022</a:t>
            </a:r>
          </a:p>
        </p:txBody>
      </p:sp>
      <p:sp>
        <p:nvSpPr>
          <p:cNvPr id="271" name="CustomShape 3"/>
          <p:cNvSpPr txBox="1"/>
          <p:nvPr/>
        </p:nvSpPr>
        <p:spPr>
          <a:xfrm>
            <a:off x="4304160" y="6404572"/>
            <a:ext cx="6476401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272" name="CustomShape 4"/>
          <p:cNvSpPr txBox="1"/>
          <p:nvPr>
            <p:ph type="sldNum" sz="quarter" idx="4294967295"/>
          </p:nvPr>
        </p:nvSpPr>
        <p:spPr>
          <a:xfrm>
            <a:off x="11655800" y="6468207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73" name="CustomShape 6"/>
          <p:cNvSpPr txBox="1"/>
          <p:nvPr/>
        </p:nvSpPr>
        <p:spPr>
          <a:xfrm>
            <a:off x="492616" y="3761835"/>
            <a:ext cx="10849321" cy="2659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 lvl="1">
              <a:defRPr b="1" spc="-1" sz="2000">
                <a:solidFill>
                  <a:schemeClr val="accent1"/>
                </a:solidFill>
              </a:defRPr>
            </a:pPr>
            <a:r>
              <a:t>Goal:</a:t>
            </a:r>
            <a:r>
              <a:rPr b="0" sz="1800">
                <a:solidFill>
                  <a:srgbClr val="2F2F2F"/>
                </a:solidFill>
              </a:rPr>
              <a:t> bringing young people from all over the world close to the fundamental research in particle physics.      Learning by doing.</a:t>
            </a:r>
            <a:endParaRPr spc="-1"/>
          </a:p>
          <a:p>
            <a:pPr>
              <a:defRPr spc="-1"/>
            </a:pPr>
          </a:p>
          <a:p>
            <a:pPr>
              <a:defRPr b="1" spc="-1" sz="2000">
                <a:solidFill>
                  <a:schemeClr val="accent1"/>
                </a:solidFill>
              </a:defRPr>
            </a:pPr>
            <a:r>
              <a:rPr spc="-1"/>
              <a:t>In 2022 the competition came back to CERN but the collaboration with DESY, started in 2018, continues. </a:t>
            </a:r>
            <a:endParaRPr spc="-1"/>
          </a:p>
          <a:p>
            <a:pPr>
              <a:defRPr b="1" spc="-1" sz="2000">
                <a:solidFill>
                  <a:schemeClr val="accent1"/>
                </a:solidFill>
              </a:defRPr>
            </a:pPr>
            <a:endParaRPr spc="-1"/>
          </a:p>
          <a:p>
            <a:pPr algn="ctr">
              <a:defRPr b="1" spc="-1" sz="2000">
                <a:solidFill>
                  <a:schemeClr val="accent1"/>
                </a:solidFill>
              </a:defRPr>
            </a:pPr>
            <a:r>
              <a:rPr spc="-1"/>
              <a:t>DESY hosts an extra winning team</a:t>
            </a:r>
            <a:endParaRPr spc="-1"/>
          </a:p>
          <a:p>
            <a:pPr>
              <a:defRPr b="1" spc="-1" sz="2000">
                <a:solidFill>
                  <a:schemeClr val="accent1"/>
                </a:solidFill>
              </a:defRPr>
            </a:pPr>
            <a:endParaRPr spc="-1"/>
          </a:p>
        </p:txBody>
      </p:sp>
      <p:sp>
        <p:nvSpPr>
          <p:cNvPr id="274" name="Line 7"/>
          <p:cNvSpPr/>
          <p:nvPr/>
        </p:nvSpPr>
        <p:spPr>
          <a:xfrm>
            <a:off x="3346200" y="2085259"/>
            <a:ext cx="5797800" cy="362"/>
          </a:xfrm>
          <a:prstGeom prst="line">
            <a:avLst/>
          </a:prstGeom>
          <a:ln w="38160">
            <a:solidFill>
              <a:schemeClr val="accent1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275" name="Picture 92" descr="Picture 9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79799" y="2373750"/>
            <a:ext cx="1306442" cy="89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CustomShape 8"/>
          <p:cNvSpPr/>
          <p:nvPr/>
        </p:nvSpPr>
        <p:spPr>
          <a:xfrm>
            <a:off x="3203999" y="2012900"/>
            <a:ext cx="140041" cy="140041"/>
          </a:xfrm>
          <a:prstGeom prst="ellipse">
            <a:avLst/>
          </a:prstGeom>
          <a:solidFill>
            <a:schemeClr val="accent1"/>
          </a:solidFill>
          <a:ln>
            <a:solidFill>
              <a:srgbClr val="3465A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77" name="CustomShape 9"/>
          <p:cNvSpPr txBox="1"/>
          <p:nvPr/>
        </p:nvSpPr>
        <p:spPr>
          <a:xfrm>
            <a:off x="2960999" y="1580900"/>
            <a:ext cx="626041" cy="34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spc="-1"/>
            </a:lvl1pPr>
          </a:lstStyle>
          <a:p>
            <a:pPr/>
            <a:r>
              <a:t>2014</a:t>
            </a:r>
          </a:p>
        </p:txBody>
      </p:sp>
      <p:sp>
        <p:nvSpPr>
          <p:cNvPr id="278" name="CustomShape 10"/>
          <p:cNvSpPr/>
          <p:nvPr/>
        </p:nvSpPr>
        <p:spPr>
          <a:xfrm>
            <a:off x="6012000" y="2013260"/>
            <a:ext cx="140041" cy="140041"/>
          </a:xfrm>
          <a:prstGeom prst="ellipse">
            <a:avLst/>
          </a:prstGeom>
          <a:solidFill>
            <a:schemeClr val="accent1"/>
          </a:solidFill>
          <a:ln>
            <a:solidFill>
              <a:srgbClr val="3465A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79" name="CustomShape 11"/>
          <p:cNvSpPr/>
          <p:nvPr/>
        </p:nvSpPr>
        <p:spPr>
          <a:xfrm>
            <a:off x="8171999" y="2013260"/>
            <a:ext cx="140041" cy="140041"/>
          </a:xfrm>
          <a:prstGeom prst="ellipse">
            <a:avLst/>
          </a:prstGeom>
          <a:solidFill>
            <a:schemeClr val="accent1"/>
          </a:solidFill>
          <a:ln>
            <a:solidFill>
              <a:srgbClr val="3465A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0" name="CustomShape 12"/>
          <p:cNvSpPr txBox="1"/>
          <p:nvPr/>
        </p:nvSpPr>
        <p:spPr>
          <a:xfrm>
            <a:off x="5768999" y="1580900"/>
            <a:ext cx="626041" cy="34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spc="-1"/>
            </a:lvl1pPr>
          </a:lstStyle>
          <a:p>
            <a:pPr/>
            <a:r>
              <a:t>2018</a:t>
            </a:r>
          </a:p>
        </p:txBody>
      </p:sp>
      <p:sp>
        <p:nvSpPr>
          <p:cNvPr id="281" name="CustomShape 13"/>
          <p:cNvSpPr txBox="1"/>
          <p:nvPr/>
        </p:nvSpPr>
        <p:spPr>
          <a:xfrm>
            <a:off x="7929000" y="1580900"/>
            <a:ext cx="626041" cy="34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spc="-1"/>
            </a:lvl1pPr>
          </a:lstStyle>
          <a:p>
            <a:pPr/>
            <a:r>
              <a:t>2021</a:t>
            </a:r>
          </a:p>
        </p:txBody>
      </p:sp>
      <p:pic>
        <p:nvPicPr>
          <p:cNvPr id="282" name="Picture 99" descr="Picture 9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19600" y="2373750"/>
            <a:ext cx="896040" cy="896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Picture 100" descr="Picture 10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21599" y="2373750"/>
            <a:ext cx="896041" cy="896041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CustomShape 14"/>
          <p:cNvSpPr txBox="1"/>
          <p:nvPr/>
        </p:nvSpPr>
        <p:spPr>
          <a:xfrm>
            <a:off x="8937000" y="5115240"/>
            <a:ext cx="770041" cy="34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spc="-1"/>
            </a:lvl1pPr>
          </a:lstStyle>
          <a:p>
            <a:pPr/>
            <a:r>
              <a:t>​</a:t>
            </a:r>
          </a:p>
        </p:txBody>
      </p:sp>
      <p:pic>
        <p:nvPicPr>
          <p:cNvPr id="285" name="Picture 99" descr="Picture 9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59800" y="2373750"/>
            <a:ext cx="896040" cy="896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Picture 100" descr="Picture 10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631499" y="2373750"/>
            <a:ext cx="896041" cy="896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CustomShape 2"/>
          <p:cNvSpPr txBox="1"/>
          <p:nvPr>
            <p:ph type="sldNum" sz="quarter" idx="4294967295"/>
          </p:nvPr>
        </p:nvSpPr>
        <p:spPr>
          <a:xfrm>
            <a:off x="11655800" y="6468207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89" name="CustomShape 5"/>
          <p:cNvSpPr txBox="1"/>
          <p:nvPr/>
        </p:nvSpPr>
        <p:spPr>
          <a:xfrm>
            <a:off x="4304160" y="6404572"/>
            <a:ext cx="6476401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290" name="CustomShape 6"/>
          <p:cNvSpPr txBox="1"/>
          <p:nvPr/>
        </p:nvSpPr>
        <p:spPr>
          <a:xfrm>
            <a:off x="11107800" y="6468207"/>
            <a:ext cx="67500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291" name="CustomShape 1"/>
          <p:cNvSpPr txBox="1"/>
          <p:nvPr/>
        </p:nvSpPr>
        <p:spPr>
          <a:xfrm>
            <a:off x="407519" y="373680"/>
            <a:ext cx="1137060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Competition Overview </a:t>
            </a:r>
          </a:p>
        </p:txBody>
      </p:sp>
      <p:graphicFrame>
        <p:nvGraphicFramePr>
          <p:cNvPr id="292" name="Mixed Chart"/>
          <p:cNvGraphicFramePr/>
          <p:nvPr/>
        </p:nvGraphicFramePr>
        <p:xfrm>
          <a:off x="1898477" y="1403386"/>
          <a:ext cx="7974420" cy="4191622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93" name="Edition"/>
          <p:cNvSpPr txBox="1"/>
          <p:nvPr/>
        </p:nvSpPr>
        <p:spPr>
          <a:xfrm>
            <a:off x="6037830" y="5786148"/>
            <a:ext cx="866999" cy="32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200"/>
            </a:lvl1pPr>
          </a:lstStyle>
          <a:p>
            <a:pPr/>
            <a:r>
              <a:t>Edition</a:t>
            </a:r>
          </a:p>
        </p:txBody>
      </p:sp>
      <p:sp>
        <p:nvSpPr>
          <p:cNvPr id="294" name="Number of Proposal"/>
          <p:cNvSpPr txBox="1"/>
          <p:nvPr/>
        </p:nvSpPr>
        <p:spPr>
          <a:xfrm rot="16200000">
            <a:off x="229062" y="3367251"/>
            <a:ext cx="2497423" cy="321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200"/>
            </a:lvl1pPr>
          </a:lstStyle>
          <a:p>
            <a:pPr/>
            <a:r>
              <a:t>Number of Proposal</a:t>
            </a:r>
          </a:p>
        </p:txBody>
      </p:sp>
      <p:sp>
        <p:nvSpPr>
          <p:cNvPr id="295" name="304 proposals from…"/>
          <p:cNvSpPr txBox="1"/>
          <p:nvPr/>
        </p:nvSpPr>
        <p:spPr>
          <a:xfrm>
            <a:off x="9510589" y="584915"/>
            <a:ext cx="2313956" cy="867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 sz="2000"/>
            </a:pPr>
            <a:r>
              <a:t>304 proposals from </a:t>
            </a:r>
          </a:p>
          <a:p>
            <a:pPr>
              <a:defRPr sz="2000"/>
            </a:pPr>
            <a:r>
              <a:t>Teams representing </a:t>
            </a:r>
          </a:p>
          <a:p>
            <a:pPr>
              <a:defRPr sz="2000"/>
            </a:pPr>
            <a:r>
              <a:t>71 countries!</a:t>
            </a:r>
          </a:p>
        </p:txBody>
      </p:sp>
      <p:sp>
        <p:nvSpPr>
          <p:cNvPr id="296" name="Rounded Rectangle"/>
          <p:cNvSpPr/>
          <p:nvPr/>
        </p:nvSpPr>
        <p:spPr>
          <a:xfrm>
            <a:off x="9350619" y="371210"/>
            <a:ext cx="2579703" cy="1270001"/>
          </a:xfrm>
          <a:prstGeom prst="roundRect">
            <a:avLst>
              <a:gd name="adj" fmla="val 15000"/>
            </a:avLst>
          </a:prstGeom>
          <a:ln w="25400">
            <a:solidFill>
              <a:schemeClr val="accent1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97" name="CustomShape 2"/>
          <p:cNvSpPr txBox="1"/>
          <p:nvPr/>
        </p:nvSpPr>
        <p:spPr>
          <a:xfrm>
            <a:off x="3484800" y="6462447"/>
            <a:ext cx="111888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27/09/2022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 txBox="1"/>
          <p:nvPr/>
        </p:nvSpPr>
        <p:spPr>
          <a:xfrm>
            <a:off x="4304160" y="6404572"/>
            <a:ext cx="6476401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300" name="CustomShape 2"/>
          <p:cNvSpPr txBox="1"/>
          <p:nvPr>
            <p:ph type="sldNum" sz="quarter" idx="4294967295"/>
          </p:nvPr>
        </p:nvSpPr>
        <p:spPr>
          <a:xfrm>
            <a:off x="11655800" y="6468207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01" name="CustomShape 3"/>
          <p:cNvSpPr txBox="1"/>
          <p:nvPr/>
        </p:nvSpPr>
        <p:spPr>
          <a:xfrm>
            <a:off x="407519" y="373680"/>
            <a:ext cx="1137060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An opportunity for all the participants</a:t>
            </a:r>
          </a:p>
        </p:txBody>
      </p:sp>
      <p:sp>
        <p:nvSpPr>
          <p:cNvPr id="302" name="CustomShape 6"/>
          <p:cNvSpPr txBox="1"/>
          <p:nvPr/>
        </p:nvSpPr>
        <p:spPr>
          <a:xfrm>
            <a:off x="549000" y="1374097"/>
            <a:ext cx="11066041" cy="2292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>
              <a:spcBef>
                <a:spcPts val="200"/>
              </a:spcBef>
              <a:defRPr spc="-1"/>
            </a:pPr>
            <a:r>
              <a:t>2123 students took part in the competition (59% m, 41% f) but only a tiny fraction will come to CERN. Providing constant support and extra-curricular opportunities to most of them is crucial!</a:t>
            </a:r>
          </a:p>
          <a:p>
            <a:pPr>
              <a:spcBef>
                <a:spcPts val="200"/>
              </a:spcBef>
              <a:defRPr spc="-1"/>
            </a:pPr>
          </a:p>
          <a:p>
            <a:pPr marL="215999" indent="-212039">
              <a:spcBef>
                <a:spcPts val="200"/>
              </a:spcBef>
              <a:buClr>
                <a:schemeClr val="accent1">
                  <a:lumOff val="-6274"/>
                </a:schemeClr>
              </a:buClr>
              <a:buSzPct val="52000"/>
              <a:buChar char="●"/>
              <a:defRPr spc="-1"/>
            </a:pPr>
            <a:r>
              <a:t>We organized 9 online events (almost one per month) including: a meeting between perspective participants and former winners), Virtual Visits of CERN facilities, a Q&amp;A session on the Higgs Discovery (July 4) with Prof. Philip Clark and Dr. </a:t>
            </a:r>
            <a:r>
              <a:t>Frederik VAN DER VEKEN and a seminar on the James Webb Telescope given by </a:t>
            </a:r>
            <a:r>
              <a:t>Prof. Ewine Fleur van Dishoeck from the Leiden Observatory. </a:t>
            </a:r>
          </a:p>
        </p:txBody>
      </p:sp>
      <p:grpSp>
        <p:nvGrpSpPr>
          <p:cNvPr id="305" name="Image"/>
          <p:cNvGrpSpPr/>
          <p:nvPr/>
        </p:nvGrpSpPr>
        <p:grpSpPr>
          <a:xfrm>
            <a:off x="1310911" y="3626308"/>
            <a:ext cx="3914017" cy="2428459"/>
            <a:chOff x="0" y="0"/>
            <a:chExt cx="3914016" cy="2428457"/>
          </a:xfrm>
        </p:grpSpPr>
        <p:pic>
          <p:nvPicPr>
            <p:cNvPr id="304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03200" y="203200"/>
              <a:ext cx="3507617" cy="198395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03" name="Image" descr="Image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914017" cy="2428458"/>
            </a:xfrm>
            <a:prstGeom prst="rect">
              <a:avLst/>
            </a:prstGeom>
            <a:effectLst/>
          </p:spPr>
        </p:pic>
      </p:grpSp>
      <p:grpSp>
        <p:nvGrpSpPr>
          <p:cNvPr id="308" name="Image"/>
          <p:cNvGrpSpPr/>
          <p:nvPr/>
        </p:nvGrpSpPr>
        <p:grpSpPr>
          <a:xfrm>
            <a:off x="6376282" y="3511669"/>
            <a:ext cx="4572873" cy="2657737"/>
            <a:chOff x="0" y="0"/>
            <a:chExt cx="4572872" cy="2657735"/>
          </a:xfrm>
        </p:grpSpPr>
        <p:pic>
          <p:nvPicPr>
            <p:cNvPr id="307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03200" y="203200"/>
              <a:ext cx="4166473" cy="221323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06" name="Image" descr="Image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4572873" cy="2657736"/>
            </a:xfrm>
            <a:prstGeom prst="rect">
              <a:avLst/>
            </a:prstGeom>
            <a:effectLst/>
          </p:spPr>
        </p:pic>
      </p:grpSp>
      <p:sp>
        <p:nvSpPr>
          <p:cNvPr id="309" name="CustomShape 2"/>
          <p:cNvSpPr txBox="1"/>
          <p:nvPr/>
        </p:nvSpPr>
        <p:spPr>
          <a:xfrm>
            <a:off x="3484800" y="6462447"/>
            <a:ext cx="111888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27/09/2022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CustomShape 1"/>
          <p:cNvSpPr txBox="1"/>
          <p:nvPr/>
        </p:nvSpPr>
        <p:spPr>
          <a:xfrm>
            <a:off x="407519" y="373680"/>
            <a:ext cx="11370602" cy="518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lvl1pPr>
          </a:lstStyle>
          <a:p>
            <a:pPr/>
            <a:r>
              <a:t>Winners </a:t>
            </a:r>
          </a:p>
        </p:txBody>
      </p:sp>
      <p:sp>
        <p:nvSpPr>
          <p:cNvPr id="312" name="CustomShape 2"/>
          <p:cNvSpPr txBox="1"/>
          <p:nvPr/>
        </p:nvSpPr>
        <p:spPr>
          <a:xfrm>
            <a:off x="4304160" y="6404572"/>
            <a:ext cx="6476401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313" name="CustomShape 3"/>
          <p:cNvSpPr txBox="1"/>
          <p:nvPr>
            <p:ph type="sldNum" sz="quarter" idx="4294967295"/>
          </p:nvPr>
        </p:nvSpPr>
        <p:spPr>
          <a:xfrm>
            <a:off x="11655800" y="6468207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14" name="3 winning teams, 2 hosted at CERN and 1 at DESY…"/>
          <p:cNvSpPr txBox="1"/>
          <p:nvPr/>
        </p:nvSpPr>
        <p:spPr>
          <a:xfrm>
            <a:off x="788646" y="1345721"/>
            <a:ext cx="11053431" cy="21174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228600" indent="-228600">
              <a:lnSpc>
                <a:spcPct val="120000"/>
              </a:lnSpc>
              <a:buSzPct val="100000"/>
              <a:buChar char="•"/>
              <a:defRPr sz="2500"/>
            </a:pPr>
            <a:r>
              <a:t>3 winning teams, 2 hosted at CERN and 1 at DESY</a:t>
            </a:r>
          </a:p>
          <a:p>
            <a:pPr marL="228600" indent="-228600">
              <a:lnSpc>
                <a:spcPct val="120000"/>
              </a:lnSpc>
              <a:buSzPct val="100000"/>
              <a:buChar char="•"/>
              <a:defRPr sz="2500"/>
            </a:pPr>
            <a:r>
              <a:t>21 team have been shortlisted and one got a prize for the best video, they will receive t-shirts, BL4S USB keys, DIY particle detectors.</a:t>
            </a:r>
          </a:p>
          <a:p>
            <a:pPr marL="228600" indent="-228600">
              <a:lnSpc>
                <a:spcPct val="120000"/>
              </a:lnSpc>
              <a:buSzPct val="100000"/>
              <a:buChar char="•"/>
              <a:defRPr sz="2500"/>
            </a:pPr>
            <a:r>
              <a:t>6 teams got an award for the best outreach proposal, </a:t>
            </a:r>
            <a:r>
              <a:rPr b="1"/>
              <a:t>news in 2022!</a:t>
            </a:r>
            <a:endParaRPr b="1"/>
          </a:p>
        </p:txBody>
      </p:sp>
      <p:pic>
        <p:nvPicPr>
          <p:cNvPr id="315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24640" t="27428" r="3554" b="12571"/>
          <a:stretch>
            <a:fillRect/>
          </a:stretch>
        </p:blipFill>
        <p:spPr>
          <a:xfrm>
            <a:off x="7740867" y="3447260"/>
            <a:ext cx="3852265" cy="2414223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The teams were invited to suggest an outreach activity to share with their communities what they learnt through the participation in BL4S.…"/>
          <p:cNvSpPr txBox="1"/>
          <p:nvPr/>
        </p:nvSpPr>
        <p:spPr>
          <a:xfrm>
            <a:off x="1386880" y="3630433"/>
            <a:ext cx="4922933" cy="2047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2300"/>
            </a:pPr>
            <a:r>
              <a:t>The teams were invited to suggest an outreach activity to share with their communities what they learnt through the participation in BL4S.</a:t>
            </a:r>
          </a:p>
          <a:p>
            <a:pPr>
              <a:defRPr sz="2300"/>
            </a:pPr>
          </a:p>
          <a:p>
            <a:pPr>
              <a:defRPr sz="2300"/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rPr>
              <a:t>Have a look!</a:t>
            </a:r>
            <a:r>
              <a:t> </a:t>
            </a:r>
          </a:p>
        </p:txBody>
      </p:sp>
      <p:sp>
        <p:nvSpPr>
          <p:cNvPr id="317" name="CustomShape 2"/>
          <p:cNvSpPr txBox="1"/>
          <p:nvPr/>
        </p:nvSpPr>
        <p:spPr>
          <a:xfrm>
            <a:off x="3484800" y="6462447"/>
            <a:ext cx="111888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27/09/2022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CustomShape 2"/>
          <p:cNvSpPr txBox="1"/>
          <p:nvPr/>
        </p:nvSpPr>
        <p:spPr>
          <a:xfrm>
            <a:off x="4304160" y="6404572"/>
            <a:ext cx="6476401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320" name="CustomShape 3"/>
          <p:cNvSpPr txBox="1"/>
          <p:nvPr>
            <p:ph type="sldNum" sz="quarter" idx="4294967295"/>
          </p:nvPr>
        </p:nvSpPr>
        <p:spPr>
          <a:xfrm>
            <a:off x="11655800" y="6468207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321" name="CollageBL4S.jpg" descr="CollageBL4S.jpg"/>
          <p:cNvPicPr>
            <a:picLocks noChangeAspect="1"/>
          </p:cNvPicPr>
          <p:nvPr/>
        </p:nvPicPr>
        <p:blipFill>
          <a:blip r:embed="rId2">
            <a:extLst/>
          </a:blip>
          <a:srcRect l="0" t="4653" r="1059" b="12857"/>
          <a:stretch>
            <a:fillRect/>
          </a:stretch>
        </p:blipFill>
        <p:spPr>
          <a:xfrm>
            <a:off x="952500" y="422703"/>
            <a:ext cx="10177958" cy="5657142"/>
          </a:xfrm>
          <a:prstGeom prst="rect">
            <a:avLst/>
          </a:prstGeom>
          <a:ln w="12700">
            <a:miter lim="400000"/>
          </a:ln>
        </p:spPr>
      </p:pic>
      <p:sp>
        <p:nvSpPr>
          <p:cNvPr id="322" name="CustomShape 2"/>
          <p:cNvSpPr txBox="1"/>
          <p:nvPr/>
        </p:nvSpPr>
        <p:spPr>
          <a:xfrm>
            <a:off x="3484800" y="6462447"/>
            <a:ext cx="111888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27/09/2022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2"/>
          <p:cNvSpPr txBox="1"/>
          <p:nvPr/>
        </p:nvSpPr>
        <p:spPr>
          <a:xfrm>
            <a:off x="4304160" y="6404572"/>
            <a:ext cx="6476401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325" name="CustomShape 3"/>
          <p:cNvSpPr txBox="1"/>
          <p:nvPr>
            <p:ph type="sldNum" sz="quarter" idx="4294967295"/>
          </p:nvPr>
        </p:nvSpPr>
        <p:spPr>
          <a:xfrm>
            <a:off x="11655800" y="6468207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326" name="CollageBL4S.jpg" descr="CollageBL4S.jpg"/>
          <p:cNvPicPr>
            <a:picLocks noChangeAspect="1"/>
          </p:cNvPicPr>
          <p:nvPr/>
        </p:nvPicPr>
        <p:blipFill>
          <a:blip r:embed="rId2">
            <a:extLst/>
          </a:blip>
          <a:srcRect l="0" t="4653" r="47875" b="12857"/>
          <a:stretch>
            <a:fillRect/>
          </a:stretch>
        </p:blipFill>
        <p:spPr>
          <a:xfrm>
            <a:off x="952500" y="422703"/>
            <a:ext cx="5362002" cy="5657142"/>
          </a:xfrm>
          <a:prstGeom prst="rect">
            <a:avLst/>
          </a:prstGeom>
          <a:ln w="12700">
            <a:miter lim="400000"/>
          </a:ln>
        </p:spPr>
      </p:pic>
      <p:sp>
        <p:nvSpPr>
          <p:cNvPr id="327" name="CustomShape 1"/>
          <p:cNvSpPr txBox="1"/>
          <p:nvPr/>
        </p:nvSpPr>
        <p:spPr>
          <a:xfrm>
            <a:off x="432919" y="373680"/>
            <a:ext cx="11370602" cy="1481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pPr>
            <a:r>
              <a:t>Supercooling Team</a:t>
            </a:r>
          </a:p>
          <a:p>
            <a:pPr algn="r"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pPr>
          </a:p>
        </p:txBody>
      </p:sp>
      <p:sp>
        <p:nvSpPr>
          <p:cNvPr id="328" name="Ecole du Sacré Coeur, Reims, France.…"/>
          <p:cNvSpPr txBox="1"/>
          <p:nvPr/>
        </p:nvSpPr>
        <p:spPr>
          <a:xfrm>
            <a:off x="6509999" y="1457549"/>
            <a:ext cx="5362180" cy="131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2200"/>
            </a:pPr>
            <a:r>
              <a:t>Ecole du Sacré Coeur, Reims, France.</a:t>
            </a:r>
          </a:p>
          <a:p>
            <a:pPr>
              <a:defRPr sz="2200"/>
            </a:pPr>
          </a:p>
          <a:p>
            <a:pPr algn="r">
              <a:defRPr sz="2200"/>
            </a:pPr>
            <a:r>
              <a:rPr b="1"/>
              <a:t>Goal</a:t>
            </a:r>
            <a:r>
              <a:t>: Using water in the supercooling phase to detect particles. </a:t>
            </a:r>
          </a:p>
        </p:txBody>
      </p:sp>
      <p:pic>
        <p:nvPicPr>
          <p:cNvPr id="3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01611" y="3271948"/>
            <a:ext cx="3429708" cy="2541153"/>
          </a:xfrm>
          <a:prstGeom prst="rect">
            <a:avLst/>
          </a:prstGeom>
          <a:ln w="12700">
            <a:miter lim="400000"/>
          </a:ln>
        </p:spPr>
      </p:pic>
      <p:sp>
        <p:nvSpPr>
          <p:cNvPr id="330" name="CustomShape 2"/>
          <p:cNvSpPr txBox="1"/>
          <p:nvPr/>
        </p:nvSpPr>
        <p:spPr>
          <a:xfrm>
            <a:off x="3484800" y="6462447"/>
            <a:ext cx="111888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27/09/2022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CustomShape 2"/>
          <p:cNvSpPr txBox="1"/>
          <p:nvPr/>
        </p:nvSpPr>
        <p:spPr>
          <a:xfrm>
            <a:off x="4304160" y="6404572"/>
            <a:ext cx="6476401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333" name="CustomShape 3"/>
          <p:cNvSpPr txBox="1"/>
          <p:nvPr>
            <p:ph type="sldNum" sz="quarter" idx="4294967295"/>
          </p:nvPr>
        </p:nvSpPr>
        <p:spPr>
          <a:xfrm>
            <a:off x="11655800" y="6468207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334" name="CollageBL4S.jpg" descr="CollageBL4S.jpg"/>
          <p:cNvPicPr>
            <a:picLocks noChangeAspect="1"/>
          </p:cNvPicPr>
          <p:nvPr/>
        </p:nvPicPr>
        <p:blipFill>
          <a:blip r:embed="rId2">
            <a:extLst/>
          </a:blip>
          <a:srcRect l="51983" t="48099" r="0" b="12857"/>
          <a:stretch>
            <a:fillRect/>
          </a:stretch>
        </p:blipFill>
        <p:spPr>
          <a:xfrm>
            <a:off x="6300060" y="3402251"/>
            <a:ext cx="4939440" cy="2677594"/>
          </a:xfrm>
          <a:prstGeom prst="rect">
            <a:avLst/>
          </a:prstGeom>
          <a:ln w="12700">
            <a:miter lim="400000"/>
          </a:ln>
        </p:spPr>
      </p:pic>
      <p:sp>
        <p:nvSpPr>
          <p:cNvPr id="335" name="CustomShape 1"/>
          <p:cNvSpPr txBox="1"/>
          <p:nvPr/>
        </p:nvSpPr>
        <p:spPr>
          <a:xfrm>
            <a:off x="432919" y="373680"/>
            <a:ext cx="11370602" cy="1481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pPr>
            <a:r>
              <a:t>Fermi Team </a:t>
            </a:r>
          </a:p>
          <a:p>
            <a: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pPr>
          </a:p>
        </p:txBody>
      </p:sp>
      <p:sp>
        <p:nvSpPr>
          <p:cNvPr id="336" name="Club de Fisica Enrico Fermi, Vigo, Spain…"/>
          <p:cNvSpPr txBox="1"/>
          <p:nvPr/>
        </p:nvSpPr>
        <p:spPr>
          <a:xfrm>
            <a:off x="286999" y="1457549"/>
            <a:ext cx="5362180" cy="1641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2200"/>
            </a:pPr>
            <a:r>
              <a:t>Club de Fisica Enrico Fermi, Vigo, Spain</a:t>
            </a:r>
          </a:p>
          <a:p>
            <a:pPr>
              <a:defRPr sz="2200"/>
            </a:pPr>
          </a:p>
          <a:p>
            <a:pPr>
              <a:defRPr sz="2200"/>
            </a:pPr>
            <a:r>
              <a:rPr b="1"/>
              <a:t>Goal</a:t>
            </a:r>
            <a:r>
              <a:t>: Correlate the mass of particles with the charge deposited in MRPCs (Multi-resistive Plate Chambers).</a:t>
            </a:r>
          </a:p>
        </p:txBody>
      </p:sp>
      <p:pic>
        <p:nvPicPr>
          <p:cNvPr id="33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26683" y="321276"/>
            <a:ext cx="4086262" cy="2756370"/>
          </a:xfrm>
          <a:prstGeom prst="rect">
            <a:avLst/>
          </a:prstGeom>
          <a:ln w="12700">
            <a:miter lim="400000"/>
          </a:ln>
        </p:spPr>
      </p:pic>
      <p:pic>
        <p:nvPicPr>
          <p:cNvPr id="33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5147" y="3435735"/>
            <a:ext cx="4705190" cy="2610748"/>
          </a:xfrm>
          <a:prstGeom prst="rect">
            <a:avLst/>
          </a:prstGeom>
          <a:ln w="12700">
            <a:miter lim="400000"/>
          </a:ln>
        </p:spPr>
      </p:pic>
      <p:sp>
        <p:nvSpPr>
          <p:cNvPr id="339" name="CustomShape 2"/>
          <p:cNvSpPr txBox="1"/>
          <p:nvPr/>
        </p:nvSpPr>
        <p:spPr>
          <a:xfrm>
            <a:off x="3484800" y="6462447"/>
            <a:ext cx="111888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27/09/2022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CustomShape 2"/>
          <p:cNvSpPr txBox="1"/>
          <p:nvPr/>
        </p:nvSpPr>
        <p:spPr>
          <a:xfrm>
            <a:off x="4304160" y="6404572"/>
            <a:ext cx="6476401" cy="26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 anchor="ctr">
            <a:spAutoFit/>
          </a:bodyPr>
          <a:lstStyle>
            <a:lvl1pPr algn="ctr">
              <a:defRPr spc="-1" sz="1200">
                <a:solidFill>
                  <a:srgbClr val="FFFFFF"/>
                </a:solidFill>
              </a:defRPr>
            </a:lvl1pPr>
          </a:lstStyle>
          <a:p>
            <a:pPr/>
            <a:r>
              <a:t>M. Boselli | BL4S</a:t>
            </a:r>
          </a:p>
        </p:txBody>
      </p:sp>
      <p:sp>
        <p:nvSpPr>
          <p:cNvPr id="342" name="CustomShape 3"/>
          <p:cNvSpPr txBox="1"/>
          <p:nvPr>
            <p:ph type="sldNum" sz="quarter" idx="4294967295"/>
          </p:nvPr>
        </p:nvSpPr>
        <p:spPr>
          <a:xfrm>
            <a:off x="11655800" y="6468207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pc="-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343" name="CollageBL4S.jpg" descr="CollageBL4S.jpg"/>
          <p:cNvPicPr>
            <a:picLocks noChangeAspect="1"/>
          </p:cNvPicPr>
          <p:nvPr/>
        </p:nvPicPr>
        <p:blipFill>
          <a:blip r:embed="rId2">
            <a:extLst/>
          </a:blip>
          <a:srcRect l="51938" t="4653" r="0" b="51660"/>
          <a:stretch>
            <a:fillRect/>
          </a:stretch>
        </p:blipFill>
        <p:spPr>
          <a:xfrm>
            <a:off x="6295432" y="422703"/>
            <a:ext cx="4944068" cy="2995974"/>
          </a:xfrm>
          <a:prstGeom prst="rect">
            <a:avLst/>
          </a:prstGeom>
          <a:ln w="12700">
            <a:miter lim="400000"/>
          </a:ln>
        </p:spPr>
      </p:pic>
      <p:sp>
        <p:nvSpPr>
          <p:cNvPr id="344" name="CustomShape 1"/>
          <p:cNvSpPr txBox="1"/>
          <p:nvPr/>
        </p:nvSpPr>
        <p:spPr>
          <a:xfrm>
            <a:off x="432919" y="373680"/>
            <a:ext cx="11370602" cy="1481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pPr>
            <a:r>
              <a:t>Fermi Team </a:t>
            </a:r>
          </a:p>
          <a:p>
            <a:pPr>
              <a:lnSpc>
                <a:spcPct val="90000"/>
              </a:lnSpc>
              <a:defRPr b="1" spc="-1" sz="3600">
                <a:solidFill>
                  <a:schemeClr val="accent1"/>
                </a:solidFill>
              </a:defRPr>
            </a:pPr>
          </a:p>
        </p:txBody>
      </p:sp>
      <p:sp>
        <p:nvSpPr>
          <p:cNvPr id="345" name="ElSewedy Technology Academy, Cairo, Egypt…"/>
          <p:cNvSpPr txBox="1"/>
          <p:nvPr/>
        </p:nvSpPr>
        <p:spPr>
          <a:xfrm>
            <a:off x="286999" y="1457549"/>
            <a:ext cx="5929314" cy="1972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2200"/>
            </a:pPr>
            <a:r>
              <a:t>ElSewedy Technology Academy, Cairo, Egypt</a:t>
            </a:r>
          </a:p>
          <a:p>
            <a:pPr>
              <a:defRPr sz="2200"/>
            </a:pPr>
          </a:p>
          <a:p>
            <a:pPr>
              <a:defRPr sz="2200"/>
            </a:pPr>
            <a:r>
              <a:rPr b="1"/>
              <a:t>Goal</a:t>
            </a:r>
            <a:r>
              <a:t>: Study the efficiency of MRPCs (Multi-resistive Plate Chambers) using environmentally friendly (low GWP) gas mixtures.</a:t>
            </a:r>
          </a:p>
        </p:txBody>
      </p:sp>
      <p:pic>
        <p:nvPicPr>
          <p:cNvPr id="346" name="IMG_20220920_162914898_HDR.jpg" descr="IMG_20220920_162914898_HDR.jpg"/>
          <p:cNvPicPr>
            <a:picLocks noChangeAspect="1"/>
          </p:cNvPicPr>
          <p:nvPr/>
        </p:nvPicPr>
        <p:blipFill>
          <a:blip r:embed="rId3">
            <a:extLst/>
          </a:blip>
          <a:srcRect l="0" t="23396" r="0" b="23396"/>
          <a:stretch>
            <a:fillRect/>
          </a:stretch>
        </p:blipFill>
        <p:spPr>
          <a:xfrm>
            <a:off x="3131343" y="3728558"/>
            <a:ext cx="5929274" cy="2366079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CustomShape 2"/>
          <p:cNvSpPr txBox="1"/>
          <p:nvPr/>
        </p:nvSpPr>
        <p:spPr>
          <a:xfrm>
            <a:off x="3484800" y="6462447"/>
            <a:ext cx="111888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pc="-1" sz="1000">
                <a:solidFill>
                  <a:srgbClr val="FFFFFF"/>
                </a:solidFill>
              </a:defRPr>
            </a:lvl1pPr>
          </a:lstStyle>
          <a:p>
            <a:pPr/>
            <a:r>
              <a:t>27/09/2022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